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1" r:id="rId2"/>
    <p:sldId id="260" r:id="rId3"/>
    <p:sldId id="262" r:id="rId4"/>
    <p:sldId id="306" r:id="rId5"/>
    <p:sldId id="270" r:id="rId6"/>
    <p:sldId id="271" r:id="rId7"/>
    <p:sldId id="272" r:id="rId8"/>
    <p:sldId id="273" r:id="rId9"/>
    <p:sldId id="274" r:id="rId10"/>
    <p:sldId id="275" r:id="rId11"/>
    <p:sldId id="286" r:id="rId12"/>
    <p:sldId id="276" r:id="rId13"/>
    <p:sldId id="277" r:id="rId14"/>
    <p:sldId id="278" r:id="rId15"/>
    <p:sldId id="307" r:id="rId16"/>
    <p:sldId id="279" r:id="rId17"/>
    <p:sldId id="280" r:id="rId18"/>
    <p:sldId id="281" r:id="rId19"/>
    <p:sldId id="315" r:id="rId20"/>
    <p:sldId id="316" r:id="rId21"/>
    <p:sldId id="294" r:id="rId22"/>
    <p:sldId id="282" r:id="rId23"/>
    <p:sldId id="283" r:id="rId24"/>
    <p:sldId id="284" r:id="rId25"/>
    <p:sldId id="291" r:id="rId26"/>
    <p:sldId id="293" r:id="rId27"/>
    <p:sldId id="285" r:id="rId28"/>
    <p:sldId id="289" r:id="rId29"/>
    <p:sldId id="295" r:id="rId30"/>
    <p:sldId id="311" r:id="rId31"/>
    <p:sldId id="292" r:id="rId32"/>
    <p:sldId id="305" r:id="rId33"/>
    <p:sldId id="304" r:id="rId34"/>
    <p:sldId id="296" r:id="rId35"/>
    <p:sldId id="297"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al bahlawan" initials="hb" lastIdx="2" clrIdx="0">
    <p:extLst>
      <p:ext uri="{19B8F6BF-5375-455C-9EA6-DF929625EA0E}">
        <p15:presenceInfo xmlns:p15="http://schemas.microsoft.com/office/powerpoint/2012/main" userId="fe8cdfd776543b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8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51351" autoAdjust="0"/>
  </p:normalViewPr>
  <p:slideViewPr>
    <p:cSldViewPr snapToGrid="0">
      <p:cViewPr varScale="1">
        <p:scale>
          <a:sx n="45" d="100"/>
          <a:sy n="45" d="100"/>
        </p:scale>
        <p:origin x="2693" y="24"/>
      </p:cViewPr>
      <p:guideLst>
        <p:guide orient="horz" pos="2160"/>
        <p:guide pos="2880"/>
      </p:guideLst>
    </p:cSldViewPr>
  </p:slideViewPr>
  <p:notesTextViewPr>
    <p:cViewPr>
      <p:scale>
        <a:sx n="66" d="100"/>
        <a:sy n="66" d="100"/>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Photovoltaic!$A$26</c:f>
              <c:strCache>
                <c:ptCount val="1"/>
              </c:strCache>
            </c:strRef>
          </c:tx>
          <c:spPr>
            <a:ln w="6350">
              <a:solidFill>
                <a:schemeClr val="tx1"/>
              </a:solidFill>
            </a:ln>
          </c:spPr>
          <c:dPt>
            <c:idx val="0"/>
            <c:bubble3D val="0"/>
            <c:spPr>
              <a:pattFill prst="dkUpDiag">
                <a:fgClr>
                  <a:srgbClr val="C00000"/>
                </a:fgClr>
                <a:bgClr>
                  <a:schemeClr val="bg1"/>
                </a:bgClr>
              </a:pattFill>
              <a:ln w="6350">
                <a:solidFill>
                  <a:schemeClr val="tx1"/>
                </a:solidFill>
              </a:ln>
              <a:effectLst/>
            </c:spPr>
            <c:extLst>
              <c:ext xmlns:c16="http://schemas.microsoft.com/office/drawing/2014/chart" uri="{C3380CC4-5D6E-409C-BE32-E72D297353CC}">
                <c16:uniqueId val="{00000001-9D26-4977-81AE-1EF5A66FF9AE}"/>
              </c:ext>
            </c:extLst>
          </c:dPt>
          <c:dPt>
            <c:idx val="1"/>
            <c:bubble3D val="0"/>
            <c:spPr>
              <a:pattFill prst="dkDnDiag">
                <a:fgClr>
                  <a:schemeClr val="accent4">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3-9D26-4977-81AE-1EF5A66FF9AE}"/>
              </c:ext>
            </c:extLst>
          </c:dPt>
          <c:dPt>
            <c:idx val="2"/>
            <c:bubble3D val="0"/>
            <c:spPr>
              <a:pattFill prst="narVert">
                <a:fgClr>
                  <a:schemeClr val="accent5"/>
                </a:fgClr>
                <a:bgClr>
                  <a:schemeClr val="bg1"/>
                </a:bgClr>
              </a:pattFill>
              <a:ln w="6350">
                <a:solidFill>
                  <a:schemeClr val="tx1"/>
                </a:solidFill>
              </a:ln>
              <a:effectLst/>
            </c:spPr>
            <c:extLst>
              <c:ext xmlns:c16="http://schemas.microsoft.com/office/drawing/2014/chart" uri="{C3380CC4-5D6E-409C-BE32-E72D297353CC}">
                <c16:uniqueId val="{00000005-9D26-4977-81AE-1EF5A66FF9AE}"/>
              </c:ext>
            </c:extLst>
          </c:dPt>
          <c:dPt>
            <c:idx val="3"/>
            <c:bubble3D val="0"/>
            <c:spPr>
              <a:pattFill prst="narHorz">
                <a:fgClr>
                  <a:schemeClr val="accent6">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7-9D26-4977-81AE-1EF5A66FF9AE}"/>
              </c:ext>
            </c:extLst>
          </c:dPt>
          <c:dPt>
            <c:idx val="4"/>
            <c:bubble3D val="0"/>
            <c:spPr>
              <a:solidFill>
                <a:schemeClr val="bg1">
                  <a:lumMod val="75000"/>
                </a:schemeClr>
              </a:solidFill>
              <a:ln w="6350">
                <a:solidFill>
                  <a:schemeClr val="tx1"/>
                </a:solidFill>
              </a:ln>
              <a:effectLst/>
            </c:spPr>
            <c:extLst>
              <c:ext xmlns:c16="http://schemas.microsoft.com/office/drawing/2014/chart" uri="{C3380CC4-5D6E-409C-BE32-E72D297353CC}">
                <c16:uniqueId val="{00000009-9D26-4977-81AE-1EF5A66FF9AE}"/>
              </c:ext>
            </c:extLst>
          </c:dPt>
          <c:dLbls>
            <c:dLbl>
              <c:idx val="0"/>
              <c:layout>
                <c:manualLayout>
                  <c:x val="-0.16551729654983258"/>
                  <c:y val="-2.1733692684387605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D26-4977-81AE-1EF5A66FF9AE}"/>
                </c:ext>
              </c:extLst>
            </c:dLbl>
            <c:dLbl>
              <c:idx val="1"/>
              <c:layout>
                <c:manualLayout>
                  <c:x val="-7.6318754785550239E-2"/>
                  <c:y val="0.1068533882929063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D26-4977-81AE-1EF5A66FF9AE}"/>
                </c:ext>
              </c:extLst>
            </c:dLbl>
            <c:dLbl>
              <c:idx val="2"/>
              <c:layout>
                <c:manualLayout>
                  <c:x val="-0.10521582117184559"/>
                  <c:y val="-4.660360407969137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D26-4977-81AE-1EF5A66FF9AE}"/>
                </c:ext>
              </c:extLst>
            </c:dLbl>
            <c:dLbl>
              <c:idx val="3"/>
              <c:layout>
                <c:manualLayout>
                  <c:x val="5.5331131504062721E-2"/>
                  <c:y val="-4.938646092057284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D26-4977-81AE-1EF5A66FF9AE}"/>
                </c:ext>
              </c:extLst>
            </c:dLbl>
            <c:dLbl>
              <c:idx val="4"/>
              <c:layout>
                <c:manualLayout>
                  <c:x val="6.7465458327143069E-2"/>
                  <c:y val="0.10936549877574026"/>
                </c:manualLayout>
              </c:layout>
              <c:showLegendKey val="0"/>
              <c:showVal val="0"/>
              <c:showCatName val="1"/>
              <c:showSerName val="0"/>
              <c:showPercent val="1"/>
              <c:showBubbleSize val="0"/>
              <c:extLst>
                <c:ext xmlns:c15="http://schemas.microsoft.com/office/drawing/2012/chart" uri="{CE6537A1-D6FC-4f65-9D91-7224C49458BB}">
                  <c15:layout>
                    <c:manualLayout>
                      <c:w val="0.19508281104001485"/>
                      <c:h val="0.19292356931134186"/>
                    </c:manualLayout>
                  </c15:layout>
                </c:ext>
                <c:ext xmlns:c16="http://schemas.microsoft.com/office/drawing/2014/chart" uri="{C3380CC4-5D6E-409C-BE32-E72D297353CC}">
                  <c16:uniqueId val="{00000009-9D26-4977-81AE-1EF5A66FF9AE}"/>
                </c:ext>
              </c:extLst>
            </c:dLbl>
            <c:numFmt formatCode="0.0%" sourceLinked="0"/>
            <c:spPr>
              <a:noFill/>
              <a:ln>
                <a:noFill/>
              </a:ln>
              <a:effectLst/>
            </c:spPr>
            <c:txPr>
              <a:bodyPr rot="0" spcFirstLastPara="1" vertOverflow="ellipsis" vert="horz" wrap="square" anchor="ctr" anchorCtr="1"/>
              <a:lstStyle/>
              <a:p>
                <a:pPr>
                  <a:defRPr sz="8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extLst>
          </c:dLbls>
          <c:cat>
            <c:strRef>
              <c:f>Photovoltaic!$A$28:$A$32</c:f>
              <c:strCache>
                <c:ptCount val="5"/>
                <c:pt idx="0">
                  <c:v>Wafers</c:v>
                </c:pt>
                <c:pt idx="1">
                  <c:v>Mounting structure</c:v>
                </c:pt>
                <c:pt idx="2">
                  <c:v>Aluminum</c:v>
                </c:pt>
                <c:pt idx="3">
                  <c:v>Solar glass</c:v>
                </c:pt>
                <c:pt idx="4">
                  <c:v>Other processes</c:v>
                </c:pt>
              </c:strCache>
            </c:strRef>
          </c:cat>
          <c:val>
            <c:numRef>
              <c:f>Photovoltaic!$B$28:$B$32</c:f>
              <c:numCache>
                <c:formatCode>General</c:formatCode>
                <c:ptCount val="5"/>
                <c:pt idx="0">
                  <c:v>76.5</c:v>
                </c:pt>
                <c:pt idx="1">
                  <c:v>8.1999999999999993</c:v>
                </c:pt>
                <c:pt idx="2">
                  <c:v>4.4000000000000004</c:v>
                </c:pt>
                <c:pt idx="3">
                  <c:v>4.3</c:v>
                </c:pt>
                <c:pt idx="4">
                  <c:v>6.5</c:v>
                </c:pt>
              </c:numCache>
            </c:numRef>
          </c:val>
          <c:extLst>
            <c:ext xmlns:c16="http://schemas.microsoft.com/office/drawing/2014/chart" uri="{C3380CC4-5D6E-409C-BE32-E72D297353CC}">
              <c16:uniqueId val="{0000000A-9D26-4977-81AE-1EF5A66FF9AE}"/>
            </c:ext>
          </c:extLst>
        </c:ser>
        <c:dLbls>
          <c:showLegendKey val="0"/>
          <c:showVal val="0"/>
          <c:showCatName val="1"/>
          <c:showSerName val="0"/>
          <c:showPercent val="1"/>
          <c:showBubbleSize val="0"/>
          <c:showLeaderLines val="1"/>
        </c:dLbls>
        <c:firstSliceAng val="43"/>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tx1"/>
              </a:solidFill>
            </a:ln>
          </c:spPr>
          <c:dPt>
            <c:idx val="0"/>
            <c:bubble3D val="0"/>
            <c:spPr>
              <a:pattFill prst="dkUpDiag">
                <a:fgClr>
                  <a:schemeClr val="accent1">
                    <a:lumMod val="75000"/>
                  </a:schemeClr>
                </a:fgClr>
                <a:bgClr>
                  <a:schemeClr val="bg1"/>
                </a:bgClr>
              </a:pattFill>
              <a:ln w="6350">
                <a:solidFill>
                  <a:schemeClr val="tx1"/>
                </a:solidFill>
              </a:ln>
              <a:effectLst>
                <a:glow>
                  <a:schemeClr val="accent1">
                    <a:alpha val="40000"/>
                  </a:schemeClr>
                </a:glow>
                <a:softEdge rad="0"/>
              </a:effectLst>
            </c:spPr>
            <c:extLst>
              <c:ext xmlns:c16="http://schemas.microsoft.com/office/drawing/2014/chart" uri="{C3380CC4-5D6E-409C-BE32-E72D297353CC}">
                <c16:uniqueId val="{00000001-0B24-489F-8AF6-C623B6728D9C}"/>
              </c:ext>
            </c:extLst>
          </c:dPt>
          <c:dPt>
            <c:idx val="1"/>
            <c:bubble3D val="0"/>
            <c:spPr>
              <a:pattFill prst="dkDnDiag">
                <a:fgClr>
                  <a:srgbClr val="C00000"/>
                </a:fgClr>
                <a:bgClr>
                  <a:schemeClr val="bg1"/>
                </a:bgClr>
              </a:pattFill>
              <a:ln w="6350">
                <a:solidFill>
                  <a:schemeClr val="tx1"/>
                </a:solidFill>
              </a:ln>
              <a:effectLst/>
            </c:spPr>
            <c:extLst>
              <c:ext xmlns:c16="http://schemas.microsoft.com/office/drawing/2014/chart" uri="{C3380CC4-5D6E-409C-BE32-E72D297353CC}">
                <c16:uniqueId val="{00000003-0B24-489F-8AF6-C623B6728D9C}"/>
              </c:ext>
            </c:extLst>
          </c:dPt>
          <c:dPt>
            <c:idx val="2"/>
            <c:bubble3D val="0"/>
            <c:spPr>
              <a:pattFill prst="narHorz">
                <a:fgClr>
                  <a:schemeClr val="accent6">
                    <a:lumMod val="40000"/>
                    <a:lumOff val="60000"/>
                  </a:schemeClr>
                </a:fgClr>
                <a:bgClr>
                  <a:schemeClr val="bg1"/>
                </a:bgClr>
              </a:pattFill>
              <a:ln w="6350">
                <a:solidFill>
                  <a:schemeClr val="tx1"/>
                </a:solidFill>
              </a:ln>
              <a:effectLst/>
            </c:spPr>
            <c:extLst>
              <c:ext xmlns:c16="http://schemas.microsoft.com/office/drawing/2014/chart" uri="{C3380CC4-5D6E-409C-BE32-E72D297353CC}">
                <c16:uniqueId val="{00000005-0B24-489F-8AF6-C623B6728D9C}"/>
              </c:ext>
            </c:extLst>
          </c:dPt>
          <c:dPt>
            <c:idx val="3"/>
            <c:bubble3D val="0"/>
            <c:spPr>
              <a:pattFill prst="narVert">
                <a:fgClr>
                  <a:schemeClr val="accent4">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7-0B24-489F-8AF6-C623B6728D9C}"/>
              </c:ext>
            </c:extLst>
          </c:dPt>
          <c:dPt>
            <c:idx val="4"/>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9-0B24-489F-8AF6-C623B6728D9C}"/>
              </c:ext>
            </c:extLst>
          </c:dPt>
          <c:dLbls>
            <c:dLbl>
              <c:idx val="0"/>
              <c:layout>
                <c:manualLayout>
                  <c:x val="0.24064636391335628"/>
                  <c:y val="-7.6565753306176518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B24-489F-8AF6-C623B6728D9C}"/>
                </c:ext>
              </c:extLst>
            </c:dLbl>
            <c:dLbl>
              <c:idx val="1"/>
              <c:layout>
                <c:manualLayout>
                  <c:x val="-1.8456451648406393E-2"/>
                  <c:y val="-4.844066321124023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B24-489F-8AF6-C623B6728D9C}"/>
                </c:ext>
              </c:extLst>
            </c:dLbl>
            <c:dLbl>
              <c:idx val="2"/>
              <c:layout>
                <c:manualLayout>
                  <c:x val="-5.4326914722180063E-2"/>
                  <c:y val="2.987952417216377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B24-489F-8AF6-C623B6728D9C}"/>
                </c:ext>
              </c:extLst>
            </c:dLbl>
            <c:dLbl>
              <c:idx val="3"/>
              <c:layout>
                <c:manualLayout>
                  <c:x val="5.6619866144094838E-2"/>
                  <c:y val="1.339557882612538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B24-489F-8AF6-C623B6728D9C}"/>
                </c:ext>
              </c:extLst>
            </c:dLbl>
            <c:dLbl>
              <c:idx val="4"/>
              <c:layout>
                <c:manualLayout>
                  <c:x val="7.6569192288398419E-3"/>
                  <c:y val="-4.625939887955304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B24-489F-8AF6-C623B6728D9C}"/>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extLst>
          </c:dLbls>
          <c:cat>
            <c:strRef>
              <c:f>'Solar thermal'!$A$80:$A$84</c:f>
              <c:strCache>
                <c:ptCount val="5"/>
                <c:pt idx="0">
                  <c:v>Aluminum</c:v>
                </c:pt>
                <c:pt idx="1">
                  <c:v>Chromium steel</c:v>
                </c:pt>
                <c:pt idx="2">
                  <c:v>Solar glass</c:v>
                </c:pt>
                <c:pt idx="3">
                  <c:v>copper</c:v>
                </c:pt>
                <c:pt idx="4">
                  <c:v>Other processes</c:v>
                </c:pt>
              </c:strCache>
            </c:strRef>
          </c:cat>
          <c:val>
            <c:numRef>
              <c:f>'Solar thermal'!$B$80:$B$84</c:f>
              <c:numCache>
                <c:formatCode>General</c:formatCode>
                <c:ptCount val="5"/>
                <c:pt idx="0">
                  <c:v>29.5</c:v>
                </c:pt>
                <c:pt idx="1">
                  <c:v>21.4</c:v>
                </c:pt>
                <c:pt idx="2">
                  <c:v>13.3</c:v>
                </c:pt>
                <c:pt idx="3">
                  <c:v>9.1999999999999993</c:v>
                </c:pt>
                <c:pt idx="4">
                  <c:v>26.599999999999994</c:v>
                </c:pt>
              </c:numCache>
            </c:numRef>
          </c:val>
          <c:extLst>
            <c:ext xmlns:c16="http://schemas.microsoft.com/office/drawing/2014/chart" uri="{C3380CC4-5D6E-409C-BE32-E72D297353CC}">
              <c16:uniqueId val="{0000000A-0B24-489F-8AF6-C623B6728D9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0B24-489F-8AF6-C623B6728D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0B24-489F-8AF6-C623B6728D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0B24-489F-8AF6-C623B6728D9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0B24-489F-8AF6-C623B6728D9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0B24-489F-8AF6-C623B6728D9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'Solar thermal'!$A$80:$A$84</c:f>
              <c:strCache>
                <c:ptCount val="5"/>
                <c:pt idx="0">
                  <c:v>Aluminum</c:v>
                </c:pt>
                <c:pt idx="1">
                  <c:v>Chromium steel</c:v>
                </c:pt>
                <c:pt idx="2">
                  <c:v>Solar glass</c:v>
                </c:pt>
                <c:pt idx="3">
                  <c:v>copper</c:v>
                </c:pt>
                <c:pt idx="4">
                  <c:v>Other processes</c:v>
                </c:pt>
              </c:strCache>
            </c:strRef>
          </c:cat>
          <c:val>
            <c:numRef>
              <c:f>'Solar thermal'!$C$80:$C$84</c:f>
              <c:numCache>
                <c:formatCode>General</c:formatCode>
                <c:ptCount val="5"/>
                <c:pt idx="4">
                  <c:v>100</c:v>
                </c:pt>
              </c:numCache>
            </c:numRef>
          </c:val>
          <c:extLst>
            <c:ext xmlns:c16="http://schemas.microsoft.com/office/drawing/2014/chart" uri="{C3380CC4-5D6E-409C-BE32-E72D297353CC}">
              <c16:uniqueId val="{00000015-0B24-489F-8AF6-C623B6728D9C}"/>
            </c:ext>
          </c:extLst>
        </c:ser>
        <c:dLbls>
          <c:showLegendKey val="0"/>
          <c:showVal val="0"/>
          <c:showCatName val="1"/>
          <c:showSerName val="0"/>
          <c:showPercent val="1"/>
          <c:showBubbleSize val="0"/>
          <c:showLeaderLines val="1"/>
        </c:dLbls>
        <c:firstSliceAng val="130"/>
      </c:pieChart>
      <c:spPr>
        <a:noFill/>
        <a:ln>
          <a:noFill/>
        </a:ln>
        <a:effectLst/>
      </c:spPr>
    </c:plotArea>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'Combined heat and power'!$B$106</c:f>
              <c:strCache>
                <c:ptCount val="1"/>
                <c:pt idx="0">
                  <c:v>883468.4914</c:v>
                </c:pt>
              </c:strCache>
            </c:strRef>
          </c:tx>
          <c:spPr>
            <a:ln w="6350">
              <a:solidFill>
                <a:schemeClr val="tx1"/>
              </a:solidFill>
            </a:ln>
          </c:spPr>
          <c:dPt>
            <c:idx val="0"/>
            <c:bubble3D val="0"/>
            <c:spPr>
              <a:pattFill prst="pct40">
                <a:fgClr>
                  <a:srgbClr val="C00000"/>
                </a:fgClr>
                <a:bgClr>
                  <a:schemeClr val="bg1"/>
                </a:bgClr>
              </a:pattFill>
              <a:ln w="6350">
                <a:solidFill>
                  <a:schemeClr val="tx1"/>
                </a:solidFill>
              </a:ln>
              <a:effectLst/>
            </c:spPr>
            <c:extLst>
              <c:ext xmlns:c16="http://schemas.microsoft.com/office/drawing/2014/chart" uri="{C3380CC4-5D6E-409C-BE32-E72D297353CC}">
                <c16:uniqueId val="{00000001-D79F-429D-ABAD-40F875461D98}"/>
              </c:ext>
            </c:extLst>
          </c:dPt>
          <c:dPt>
            <c:idx val="1"/>
            <c:bubble3D val="0"/>
            <c:spPr>
              <a:pattFill prst="pct30">
                <a:fgClr>
                  <a:schemeClr val="accent4">
                    <a:lumMod val="50000"/>
                  </a:schemeClr>
                </a:fgClr>
                <a:bgClr>
                  <a:schemeClr val="bg1"/>
                </a:bgClr>
              </a:pattFill>
              <a:ln w="6350">
                <a:solidFill>
                  <a:schemeClr val="tx1"/>
                </a:solidFill>
              </a:ln>
              <a:effectLst/>
            </c:spPr>
            <c:extLst>
              <c:ext xmlns:c16="http://schemas.microsoft.com/office/drawing/2014/chart" uri="{C3380CC4-5D6E-409C-BE32-E72D297353CC}">
                <c16:uniqueId val="{00000003-D79F-429D-ABAD-40F875461D98}"/>
              </c:ext>
            </c:extLst>
          </c:dPt>
          <c:dPt>
            <c:idx val="2"/>
            <c:bubble3D val="0"/>
            <c:spPr>
              <a:pattFill prst="pct25">
                <a:fgClr>
                  <a:schemeClr val="accent6">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5-D79F-429D-ABAD-40F875461D98}"/>
              </c:ext>
            </c:extLst>
          </c:dPt>
          <c:dPt>
            <c:idx val="3"/>
            <c:bubble3D val="0"/>
            <c:spPr>
              <a:pattFill prst="pct90">
                <a:fgClr>
                  <a:schemeClr val="accent4">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7-D79F-429D-ABAD-40F875461D98}"/>
              </c:ext>
            </c:extLst>
          </c:dPt>
          <c:dPt>
            <c:idx val="4"/>
            <c:bubble3D val="0"/>
            <c:spPr>
              <a:pattFill prst="lgConfetti">
                <a:fgClr>
                  <a:schemeClr val="accent2">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9-D79F-429D-ABAD-40F875461D98}"/>
              </c:ext>
            </c:extLst>
          </c:dPt>
          <c:dPt>
            <c:idx val="5"/>
            <c:bubble3D val="0"/>
            <c:spPr>
              <a:pattFill prst="dkUpDiag">
                <a:fgClr>
                  <a:srgbClr val="7030A0"/>
                </a:fgClr>
                <a:bgClr>
                  <a:schemeClr val="bg1"/>
                </a:bgClr>
              </a:pattFill>
              <a:ln w="6350">
                <a:solidFill>
                  <a:schemeClr val="tx1"/>
                </a:solidFill>
              </a:ln>
              <a:effectLst/>
            </c:spPr>
            <c:extLst>
              <c:ext xmlns:c16="http://schemas.microsoft.com/office/drawing/2014/chart" uri="{C3380CC4-5D6E-409C-BE32-E72D297353CC}">
                <c16:uniqueId val="{0000000B-D79F-429D-ABAD-40F875461D98}"/>
              </c:ext>
            </c:extLst>
          </c:dPt>
          <c:dPt>
            <c:idx val="6"/>
            <c:bubble3D val="0"/>
            <c:spPr>
              <a:pattFill prst="dkDnDiag">
                <a:fgClr>
                  <a:schemeClr val="accent1">
                    <a:lumMod val="60000"/>
                    <a:lumOff val="40000"/>
                  </a:schemeClr>
                </a:fgClr>
                <a:bgClr>
                  <a:schemeClr val="bg1"/>
                </a:bgClr>
              </a:pattFill>
              <a:ln w="6350">
                <a:solidFill>
                  <a:schemeClr val="tx1"/>
                </a:solidFill>
              </a:ln>
              <a:effectLst/>
            </c:spPr>
            <c:extLst>
              <c:ext xmlns:c16="http://schemas.microsoft.com/office/drawing/2014/chart" uri="{C3380CC4-5D6E-409C-BE32-E72D297353CC}">
                <c16:uniqueId val="{0000000D-D79F-429D-ABAD-40F875461D98}"/>
              </c:ext>
            </c:extLst>
          </c:dPt>
          <c:dPt>
            <c:idx val="7"/>
            <c:bubble3D val="0"/>
            <c:spPr>
              <a:solidFill>
                <a:schemeClr val="bg1">
                  <a:lumMod val="75000"/>
                </a:schemeClr>
              </a:solidFill>
              <a:ln w="6350">
                <a:solidFill>
                  <a:schemeClr val="tx1"/>
                </a:solidFill>
              </a:ln>
              <a:effectLst/>
            </c:spPr>
            <c:extLst>
              <c:ext xmlns:c16="http://schemas.microsoft.com/office/drawing/2014/chart" uri="{C3380CC4-5D6E-409C-BE32-E72D297353CC}">
                <c16:uniqueId val="{0000000F-D79F-429D-ABAD-40F875461D98}"/>
              </c:ext>
            </c:extLst>
          </c:dPt>
          <c:dLbls>
            <c:dLbl>
              <c:idx val="0"/>
              <c:layout>
                <c:manualLayout>
                  <c:x val="-0.11751767306689193"/>
                  <c:y val="0"/>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79F-429D-ABAD-40F875461D98}"/>
                </c:ext>
              </c:extLst>
            </c:dLbl>
            <c:dLbl>
              <c:idx val="1"/>
              <c:layout>
                <c:manualLayout>
                  <c:x val="-3.3674259171862189E-2"/>
                  <c:y val="-5.0386722109995521E-3"/>
                </c:manualLayout>
              </c:layout>
              <c:showLegendKey val="0"/>
              <c:showVal val="0"/>
              <c:showCatName val="1"/>
              <c:showSerName val="0"/>
              <c:showPercent val="1"/>
              <c:showBubbleSize val="0"/>
              <c:extLst>
                <c:ext xmlns:c15="http://schemas.microsoft.com/office/drawing/2012/chart" uri="{CE6537A1-D6FC-4f65-9D91-7224C49458BB}">
                  <c15:layout>
                    <c:manualLayout>
                      <c:w val="0.14340703941975705"/>
                      <c:h val="0.23201335167779888"/>
                    </c:manualLayout>
                  </c15:layout>
                </c:ext>
                <c:ext xmlns:c16="http://schemas.microsoft.com/office/drawing/2014/chart" uri="{C3380CC4-5D6E-409C-BE32-E72D297353CC}">
                  <c16:uniqueId val="{00000003-D79F-429D-ABAD-40F875461D98}"/>
                </c:ext>
              </c:extLst>
            </c:dLbl>
            <c:dLbl>
              <c:idx val="2"/>
              <c:layout>
                <c:manualLayout>
                  <c:x val="-4.1679723788469659E-2"/>
                  <c:y val="2.719387673106095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79F-429D-ABAD-40F875461D98}"/>
                </c:ext>
              </c:extLst>
            </c:dLbl>
            <c:dLbl>
              <c:idx val="3"/>
              <c:layout>
                <c:manualLayout>
                  <c:x val="-5.7817829553640225E-2"/>
                  <c:y val="6.1891608804504972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79F-429D-ABAD-40F875461D98}"/>
                </c:ext>
              </c:extLst>
            </c:dLbl>
            <c:dLbl>
              <c:idx val="4"/>
              <c:layout>
                <c:manualLayout>
                  <c:x val="-0.12967825717346149"/>
                  <c:y val="-6.3835714285714287E-2"/>
                </c:manualLayout>
              </c:layout>
              <c:showLegendKey val="0"/>
              <c:showVal val="0"/>
              <c:showCatName val="1"/>
              <c:showSerName val="0"/>
              <c:showPercent val="1"/>
              <c:showBubbleSize val="0"/>
              <c:extLst>
                <c:ext xmlns:c15="http://schemas.microsoft.com/office/drawing/2012/chart" uri="{CE6537A1-D6FC-4f65-9D91-7224C49458BB}">
                  <c15:layout>
                    <c:manualLayout>
                      <c:w val="0.26973558608388365"/>
                      <c:h val="0.1010291005291005"/>
                    </c:manualLayout>
                  </c15:layout>
                </c:ext>
                <c:ext xmlns:c16="http://schemas.microsoft.com/office/drawing/2014/chart" uri="{C3380CC4-5D6E-409C-BE32-E72D297353CC}">
                  <c16:uniqueId val="{00000009-D79F-429D-ABAD-40F875461D98}"/>
                </c:ext>
              </c:extLst>
            </c:dLbl>
            <c:dLbl>
              <c:idx val="5"/>
              <c:layout>
                <c:manualLayout>
                  <c:x val="5.6143408224964851E-2"/>
                  <c:y val="-5.818835978835978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D79F-429D-ABAD-40F875461D98}"/>
                </c:ext>
              </c:extLst>
            </c:dLbl>
            <c:dLbl>
              <c:idx val="6"/>
              <c:layout>
                <c:manualLayout>
                  <c:x val="1.0513524926103572E-2"/>
                  <c:y val="-4.754142003771846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D79F-429D-ABAD-40F875461D98}"/>
                </c:ext>
              </c:extLst>
            </c:dLbl>
            <c:dLbl>
              <c:idx val="7"/>
              <c:layout>
                <c:manualLayout>
                  <c:x val="3.2747559551901437E-2"/>
                  <c:y val="-0.1198398329712654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D79F-429D-ABAD-40F875461D98}"/>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extLst>
          </c:dLbls>
          <c:cat>
            <c:strRef>
              <c:f>'Combined heat and power'!$A$111:$A$118</c:f>
              <c:strCache>
                <c:ptCount val="8"/>
                <c:pt idx="0">
                  <c:v>Control cabinet</c:v>
                </c:pt>
                <c:pt idx="1">
                  <c:v>Electric parts</c:v>
                </c:pt>
                <c:pt idx="2">
                  <c:v>Sound insulation</c:v>
                </c:pt>
                <c:pt idx="3">
                  <c:v>Engine</c:v>
                </c:pt>
                <c:pt idx="4">
                  <c:v>Assembly process</c:v>
                </c:pt>
                <c:pt idx="5">
                  <c:v>Air supply</c:v>
                </c:pt>
                <c:pt idx="6">
                  <c:v>Generator</c:v>
                </c:pt>
                <c:pt idx="7">
                  <c:v>Other processes</c:v>
                </c:pt>
              </c:strCache>
            </c:strRef>
          </c:cat>
          <c:val>
            <c:numRef>
              <c:f>'Combined heat and power'!$B$111:$B$118</c:f>
              <c:numCache>
                <c:formatCode>General</c:formatCode>
                <c:ptCount val="8"/>
                <c:pt idx="0">
                  <c:v>25.2</c:v>
                </c:pt>
                <c:pt idx="1">
                  <c:v>11.4</c:v>
                </c:pt>
                <c:pt idx="2">
                  <c:v>10.7</c:v>
                </c:pt>
                <c:pt idx="3">
                  <c:v>10.7</c:v>
                </c:pt>
                <c:pt idx="4">
                  <c:v>9.4</c:v>
                </c:pt>
                <c:pt idx="5">
                  <c:v>8.9</c:v>
                </c:pt>
                <c:pt idx="6">
                  <c:v>7.4</c:v>
                </c:pt>
                <c:pt idx="7">
                  <c:v>16.299999999999983</c:v>
                </c:pt>
              </c:numCache>
            </c:numRef>
          </c:val>
          <c:extLst>
            <c:ext xmlns:c16="http://schemas.microsoft.com/office/drawing/2014/chart" uri="{C3380CC4-5D6E-409C-BE32-E72D297353CC}">
              <c16:uniqueId val="{00000010-D79F-429D-ABAD-40F875461D98}"/>
            </c:ext>
          </c:extLst>
        </c:ser>
        <c:dLbls>
          <c:showLegendKey val="0"/>
          <c:showVal val="0"/>
          <c:showCatName val="1"/>
          <c:showSerName val="0"/>
          <c:showPercent val="1"/>
          <c:showBubbleSize val="0"/>
          <c:showLeaderLines val="1"/>
        </c:dLbls>
        <c:firstSliceAng val="147"/>
      </c:pieChart>
      <c:spPr>
        <a:noFill/>
        <a:ln>
          <a:noFill/>
        </a:ln>
        <a:effectLst/>
      </c:spPr>
    </c:plotArea>
    <c:plotVisOnly val="1"/>
    <c:dispBlanksAs val="gap"/>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'Heat storage'!$A$67</c:f>
              <c:strCache>
                <c:ptCount val="1"/>
              </c:strCache>
            </c:strRef>
          </c:tx>
          <c:spPr>
            <a:ln w="6350">
              <a:solidFill>
                <a:schemeClr val="tx1"/>
              </a:solidFill>
            </a:ln>
          </c:spPr>
          <c:dPt>
            <c:idx val="0"/>
            <c:bubble3D val="0"/>
            <c:spPr>
              <a:pattFill prst="dkUpDiag">
                <a:fgClr>
                  <a:srgbClr val="C00000"/>
                </a:fgClr>
                <a:bgClr>
                  <a:schemeClr val="bg1"/>
                </a:bgClr>
              </a:pattFill>
              <a:ln w="6350">
                <a:solidFill>
                  <a:schemeClr val="tx1"/>
                </a:solidFill>
              </a:ln>
              <a:effectLst/>
            </c:spPr>
            <c:extLst>
              <c:ext xmlns:c16="http://schemas.microsoft.com/office/drawing/2014/chart" uri="{C3380CC4-5D6E-409C-BE32-E72D297353CC}">
                <c16:uniqueId val="{00000001-EF9E-41EC-93AE-4FE7B02BE627}"/>
              </c:ext>
            </c:extLst>
          </c:dPt>
          <c:dPt>
            <c:idx val="1"/>
            <c:bubble3D val="0"/>
            <c:spPr>
              <a:pattFill prst="dkDnDiag">
                <a:fgClr>
                  <a:schemeClr val="accent5"/>
                </a:fgClr>
                <a:bgClr>
                  <a:schemeClr val="bg1"/>
                </a:bgClr>
              </a:pattFill>
              <a:ln w="6350">
                <a:solidFill>
                  <a:schemeClr val="tx1"/>
                </a:solidFill>
              </a:ln>
              <a:effectLst/>
            </c:spPr>
            <c:extLst>
              <c:ext xmlns:c16="http://schemas.microsoft.com/office/drawing/2014/chart" uri="{C3380CC4-5D6E-409C-BE32-E72D297353CC}">
                <c16:uniqueId val="{00000003-EF9E-41EC-93AE-4FE7B02BE627}"/>
              </c:ext>
            </c:extLst>
          </c:dPt>
          <c:dPt>
            <c:idx val="2"/>
            <c:bubble3D val="0"/>
            <c:spPr>
              <a:solidFill>
                <a:schemeClr val="accent3"/>
              </a:solidFill>
              <a:ln w="6350">
                <a:solidFill>
                  <a:schemeClr val="tx1"/>
                </a:solidFill>
              </a:ln>
              <a:effectLst/>
            </c:spPr>
            <c:extLst>
              <c:ext xmlns:c16="http://schemas.microsoft.com/office/drawing/2014/chart" uri="{C3380CC4-5D6E-409C-BE32-E72D297353CC}">
                <c16:uniqueId val="{00000005-EF9E-41EC-93AE-4FE7B02BE627}"/>
              </c:ext>
            </c:extLst>
          </c:dPt>
          <c:dLbls>
            <c:dLbl>
              <c:idx val="0"/>
              <c:layout>
                <c:manualLayout>
                  <c:x val="-6.4190798464241555E-2"/>
                  <c:y val="-2.6845637583892617E-2"/>
                </c:manualLayout>
              </c:layout>
              <c:showLegendKey val="0"/>
              <c:showVal val="0"/>
              <c:showCatName val="1"/>
              <c:showSerName val="0"/>
              <c:showPercent val="1"/>
              <c:showBubbleSize val="0"/>
              <c:extLst>
                <c:ext xmlns:c15="http://schemas.microsoft.com/office/drawing/2012/chart" uri="{CE6537A1-D6FC-4f65-9D91-7224C49458BB}">
                  <c15:layout>
                    <c:manualLayout>
                      <c:w val="0.24867755580139259"/>
                      <c:h val="0.24465324384787471"/>
                    </c:manualLayout>
                  </c15:layout>
                </c:ext>
                <c:ext xmlns:c16="http://schemas.microsoft.com/office/drawing/2014/chart" uri="{C3380CC4-5D6E-409C-BE32-E72D297353CC}">
                  <c16:uniqueId val="{00000001-EF9E-41EC-93AE-4FE7B02BE627}"/>
                </c:ext>
              </c:extLst>
            </c:dLbl>
            <c:dLbl>
              <c:idx val="1"/>
              <c:layout>
                <c:manualLayout>
                  <c:x val="0.12899415489550206"/>
                  <c:y val="3.800144575514937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318099541604478"/>
                      <c:h val="0.18067269369106639"/>
                    </c:manualLayout>
                  </c15:layout>
                </c:ext>
                <c:ext xmlns:c16="http://schemas.microsoft.com/office/drawing/2014/chart" uri="{C3380CC4-5D6E-409C-BE32-E72D297353CC}">
                  <c16:uniqueId val="{00000003-EF9E-41EC-93AE-4FE7B02BE627}"/>
                </c:ext>
              </c:extLst>
            </c:dLbl>
            <c:dLbl>
              <c:idx val="2"/>
              <c:layout>
                <c:manualLayout>
                  <c:x val="6.7533228194562936E-2"/>
                  <c:y val="-7.233887430737830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F9E-41EC-93AE-4FE7B02BE6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extLst>
          </c:dLbls>
          <c:cat>
            <c:strRef>
              <c:f>'Heat storage'!$A$71:$A$73</c:f>
              <c:strCache>
                <c:ptCount val="3"/>
                <c:pt idx="0">
                  <c:v>Low-alloyed steel</c:v>
                </c:pt>
                <c:pt idx="1">
                  <c:v>Chromium steel</c:v>
                </c:pt>
                <c:pt idx="2">
                  <c:v>Other processes</c:v>
                </c:pt>
              </c:strCache>
            </c:strRef>
          </c:cat>
          <c:val>
            <c:numRef>
              <c:f>'Heat storage'!$B$71:$B$73</c:f>
              <c:numCache>
                <c:formatCode>General</c:formatCode>
                <c:ptCount val="3"/>
                <c:pt idx="0">
                  <c:v>59.4</c:v>
                </c:pt>
                <c:pt idx="1">
                  <c:v>34.700000000000003</c:v>
                </c:pt>
                <c:pt idx="2">
                  <c:v>5.9000000000000057</c:v>
                </c:pt>
              </c:numCache>
            </c:numRef>
          </c:val>
          <c:extLst>
            <c:ext xmlns:c16="http://schemas.microsoft.com/office/drawing/2014/chart" uri="{C3380CC4-5D6E-409C-BE32-E72D297353CC}">
              <c16:uniqueId val="{00000006-EF9E-41EC-93AE-4FE7B02BE627}"/>
            </c:ext>
          </c:extLst>
        </c:ser>
        <c:dLbls>
          <c:showLegendKey val="0"/>
          <c:showVal val="0"/>
          <c:showCatName val="1"/>
          <c:showSerName val="0"/>
          <c:showPercent val="1"/>
          <c:showBubbleSize val="0"/>
          <c:showLeaderLines val="1"/>
        </c:dLbls>
        <c:firstSliceAng val="10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75667-5E67-438B-9B4A-C8171526B110}" type="datetimeFigureOut">
              <a:rPr lang="it-IT" smtClean="0"/>
              <a:pPr/>
              <a:t>11/03/2022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0BE88-6D72-4ACD-B1DC-FBA52415E606}" type="slidenum">
              <a:rPr lang="it-IT" smtClean="0"/>
              <a:pPr/>
              <a:t>‹N›</a:t>
            </a:fld>
            <a:endParaRPr lang="it-IT"/>
          </a:p>
        </p:txBody>
      </p:sp>
    </p:spTree>
    <p:extLst>
      <p:ext uri="{BB962C8B-B14F-4D97-AF65-F5344CB8AC3E}">
        <p14:creationId xmlns:p14="http://schemas.microsoft.com/office/powerpoint/2010/main" val="5501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aseline="0" dirty="0" smtClean="0"/>
          </a:p>
          <a:p>
            <a:endParaRPr lang="en-US" sz="1200" baseline="0" dirty="0" smtClean="0"/>
          </a:p>
          <a:p>
            <a:endParaRPr lang="en-US" sz="1200"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a:t>
            </a:fld>
            <a:endParaRPr lang="it-IT"/>
          </a:p>
        </p:txBody>
      </p:sp>
    </p:spTree>
    <p:extLst>
      <p:ext uri="{BB962C8B-B14F-4D97-AF65-F5344CB8AC3E}">
        <p14:creationId xmlns:p14="http://schemas.microsoft.com/office/powerpoint/2010/main" val="328371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u="sng" baseline="0" dirty="0" smtClean="0">
                <a:solidFill>
                  <a:srgbClr val="048690"/>
                </a:solidFill>
                <a:latin typeface="Times New Roman" panose="02020603050405020304" pitchFamily="18" charset="0"/>
                <a:cs typeface="Times New Roman" panose="02020603050405020304" pitchFamily="18" charset="0"/>
              </a:rPr>
              <a:t>In </a:t>
            </a:r>
            <a:r>
              <a:rPr lang="it-IT" u="sng" baseline="0" dirty="0" smtClean="0">
                <a:solidFill>
                  <a:srgbClr val="048690"/>
                </a:solidFill>
                <a:latin typeface="Times New Roman" panose="02020603050405020304" pitchFamily="18" charset="0"/>
                <a:cs typeface="Times New Roman" panose="02020603050405020304" pitchFamily="18" charset="0"/>
              </a:rPr>
              <a:t>generale, una volta viene condotto uno studio LCA,  i risultati dell’analisi possono servire per:</a:t>
            </a:r>
          </a:p>
          <a:p>
            <a:pPr marL="0" marR="0" indent="0" algn="l" defTabSz="914400" rtl="0" eaLnBrk="1" fontAlgn="auto" latinLnBrk="0" hangingPunct="1">
              <a:lnSpc>
                <a:spcPct val="100000"/>
              </a:lnSpc>
              <a:spcBef>
                <a:spcPts val="0"/>
              </a:spcBef>
              <a:spcAft>
                <a:spcPts val="0"/>
              </a:spcAft>
              <a:buClrTx/>
              <a:buSzTx/>
              <a:buFontTx/>
              <a:buNone/>
              <a:tabLst/>
              <a:defRPr/>
            </a:pPr>
            <a:endParaRPr lang="it-IT" u="sng" baseline="0" dirty="0" smtClean="0">
              <a:solidFill>
                <a:srgbClr val="048690"/>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u="none" baseline="0" dirty="0" smtClean="0">
                <a:solidFill>
                  <a:srgbClr val="048690"/>
                </a:solidFill>
                <a:latin typeface="Times New Roman" panose="02020603050405020304" pitchFamily="18" charset="0"/>
                <a:cs typeface="Times New Roman" panose="02020603050405020304" pitchFamily="18" charset="0"/>
              </a:rPr>
              <a:t>Valutare l’impatto ambientale complessivo legato al ciclo di vita del prodotto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u="none" baseline="0" dirty="0" smtClean="0">
              <a:solidFill>
                <a:srgbClr val="048690"/>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u="none" baseline="0" dirty="0" smtClean="0">
                <a:solidFill>
                  <a:srgbClr val="048690"/>
                </a:solidFill>
                <a:latin typeface="Times New Roman" panose="02020603050405020304" pitchFamily="18" charset="0"/>
                <a:cs typeface="Times New Roman" panose="02020603050405020304" pitchFamily="18" charset="0"/>
              </a:rPr>
              <a:t>Servono per confrontare due prodotti che hanno la stessa funzione dal punto vista ambientale ma anche energetica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u="none" baseline="0" dirty="0" smtClean="0">
              <a:solidFill>
                <a:srgbClr val="048690"/>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u="none" baseline="0" dirty="0" smtClean="0">
                <a:solidFill>
                  <a:srgbClr val="048690"/>
                </a:solidFill>
                <a:latin typeface="Times New Roman" panose="02020603050405020304" pitchFamily="18" charset="0"/>
                <a:cs typeface="Times New Roman" panose="02020603050405020304" pitchFamily="18" charset="0"/>
              </a:rPr>
              <a:t>Identificare la fase del ciclo di vita che ha il maggior peso dal punto di vista ambientale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u="none" baseline="0" dirty="0" smtClean="0">
              <a:solidFill>
                <a:srgbClr val="048690"/>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u="sng" dirty="0" smtClean="0">
                <a:solidFill>
                  <a:srgbClr val="048690"/>
                </a:solidFill>
                <a:latin typeface="Times New Roman" panose="02020603050405020304" pitchFamily="18" charset="0"/>
                <a:cs typeface="Times New Roman" panose="02020603050405020304" pitchFamily="18" charset="0"/>
              </a:rPr>
              <a:t>Supportare la progettazione </a:t>
            </a:r>
            <a:r>
              <a:rPr lang="it-IT" dirty="0" smtClean="0">
                <a:solidFill>
                  <a:srgbClr val="048690"/>
                </a:solidFill>
                <a:latin typeface="Times New Roman" panose="02020603050405020304" pitchFamily="18" charset="0"/>
                <a:cs typeface="Times New Roman" panose="02020603050405020304" pitchFamily="18" charset="0"/>
              </a:rPr>
              <a:t> </a:t>
            </a:r>
            <a:r>
              <a:rPr lang="it-IT" b="1" dirty="0" smtClean="0">
                <a:solidFill>
                  <a:srgbClr val="048690"/>
                </a:solidFill>
                <a:latin typeface="Times New Roman" panose="02020603050405020304" pitchFamily="18" charset="0"/>
                <a:cs typeface="Times New Roman" panose="02020603050405020304" pitchFamily="18" charset="0"/>
              </a:rPr>
              <a:t>ECODESIGN</a:t>
            </a:r>
            <a:r>
              <a:rPr lang="it-IT" b="1" baseline="0" dirty="0" smtClean="0">
                <a:solidFill>
                  <a:srgbClr val="048690"/>
                </a:solidFill>
                <a:latin typeface="Times New Roman" panose="02020603050405020304" pitchFamily="18" charset="0"/>
                <a:cs typeface="Times New Roman" panose="02020603050405020304" pitchFamily="18" charset="0"/>
              </a:rPr>
              <a:t> </a:t>
            </a:r>
            <a:r>
              <a:rPr lang="it-IT" u="sng" dirty="0" smtClean="0">
                <a:solidFill>
                  <a:srgbClr val="048690"/>
                </a:solidFill>
                <a:latin typeface="Times New Roman" panose="02020603050405020304" pitchFamily="18" charset="0"/>
                <a:cs typeface="Times New Roman" panose="02020603050405020304" pitchFamily="18" charset="0"/>
              </a:rPr>
              <a:t>di nuovi prodotti o servizi</a:t>
            </a:r>
            <a:r>
              <a:rPr lang="it-IT" u="sng" baseline="0" dirty="0" smtClean="0">
                <a:solidFill>
                  <a:srgbClr val="048690"/>
                </a:solidFill>
                <a:latin typeface="Times New Roman" panose="02020603050405020304" pitchFamily="18" charset="0"/>
                <a:cs typeface="Times New Roman" panose="02020603050405020304" pitchFamily="18" charset="0"/>
              </a:rPr>
              <a:t> </a:t>
            </a:r>
            <a:r>
              <a:rPr lang="it-IT" b="0" dirty="0" smtClean="0">
                <a:solidFill>
                  <a:srgbClr val="048690"/>
                </a:solidFill>
                <a:latin typeface="Times New Roman" panose="02020603050405020304" pitchFamily="18" charset="0"/>
                <a:cs typeface="Times New Roman" panose="02020603050405020304" pitchFamily="18" charset="0"/>
              </a:rPr>
              <a:t>considerando </a:t>
            </a:r>
            <a:r>
              <a:rPr lang="it-IT" b="0" baseline="0" dirty="0" smtClean="0">
                <a:solidFill>
                  <a:srgbClr val="048690"/>
                </a:solidFill>
                <a:latin typeface="Times New Roman" panose="02020603050405020304" pitchFamily="18" charset="0"/>
                <a:cs typeface="Times New Roman" panose="02020603050405020304" pitchFamily="18" charset="0"/>
              </a:rPr>
              <a:t>dei fattori ambientali durante la loro progettazione e sviluppo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altLang="it-IT" sz="1200" b="0" u="sng" baseline="0" dirty="0" smtClean="0">
              <a:solidFill>
                <a:srgbClr val="048690"/>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altLang="it-IT" sz="1200" b="0" u="sng" baseline="0" dirty="0" smtClean="0">
              <a:solidFill>
                <a:srgbClr val="048690"/>
              </a:solidFill>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u="sng" dirty="0" smtClean="0"/>
              <a:t>Ma anche possono servire per ottenere un’etichetta ambientale o</a:t>
            </a:r>
            <a:r>
              <a:rPr lang="it-IT" altLang="it-IT" sz="1200" u="sng" baseline="0" dirty="0" smtClean="0"/>
              <a:t> </a:t>
            </a:r>
            <a:r>
              <a:rPr lang="it-IT" altLang="it-IT" sz="1200" u="sng" dirty="0" smtClean="0"/>
              <a:t>una certificazione di prodotto:</a:t>
            </a:r>
            <a:r>
              <a:rPr lang="it-IT" u="none" dirty="0" smtClean="0"/>
              <a:t> che sono utili per il</a:t>
            </a:r>
            <a:r>
              <a:rPr lang="it-IT" u="none" baseline="0" dirty="0" smtClean="0"/>
              <a:t> Marketing e per la concorrenza con altri fornitori</a:t>
            </a:r>
            <a:endParaRPr lang="it-IT" u="none"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10</a:t>
            </a:fld>
            <a:endParaRPr lang="it-IT"/>
          </a:p>
        </p:txBody>
      </p:sp>
    </p:spTree>
    <p:extLst>
      <p:ext uri="{BB962C8B-B14F-4D97-AF65-F5344CB8AC3E}">
        <p14:creationId xmlns:p14="http://schemas.microsoft.com/office/powerpoint/2010/main" val="74456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Questi sono alcune certificazioni</a:t>
            </a:r>
            <a:r>
              <a:rPr lang="it-IT" baseline="0" dirty="0" smtClean="0"/>
              <a:t> ambientali</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11</a:t>
            </a:fld>
            <a:endParaRPr lang="it-IT"/>
          </a:p>
        </p:txBody>
      </p:sp>
    </p:spTree>
    <p:extLst>
      <p:ext uri="{BB962C8B-B14F-4D97-AF65-F5344CB8AC3E}">
        <p14:creationId xmlns:p14="http://schemas.microsoft.com/office/powerpoint/2010/main" val="250079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sz="1200" dirty="0" smtClean="0"/>
              <a:t>Per</a:t>
            </a:r>
            <a:r>
              <a:rPr lang="it-IT" altLang="it-IT" sz="1200" baseline="0" dirty="0" smtClean="0"/>
              <a:t> eseguire correttamente uno studio LCA, </a:t>
            </a:r>
            <a:r>
              <a:rPr lang="it-IT" altLang="it-IT" sz="1200" dirty="0" smtClean="0"/>
              <a:t>Esiste</a:t>
            </a:r>
            <a:r>
              <a:rPr lang="it-IT" altLang="it-IT" sz="1200" baseline="0" dirty="0" smtClean="0"/>
              <a:t> una normativa ISO che stabilisce come uno studio di LCA deve essere </a:t>
            </a:r>
            <a:r>
              <a:rPr lang="it-IT" altLang="it-IT" sz="1200" baseline="0" dirty="0" smtClean="0"/>
              <a:t>articolato.</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12</a:t>
            </a:fld>
            <a:endParaRPr lang="it-IT"/>
          </a:p>
        </p:txBody>
      </p:sp>
    </p:spTree>
    <p:extLst>
      <p:ext uri="{BB962C8B-B14F-4D97-AF65-F5344CB8AC3E}">
        <p14:creationId xmlns:p14="http://schemas.microsoft.com/office/powerpoint/2010/main" val="369179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normativa stabilisce</a:t>
            </a:r>
            <a:r>
              <a:rPr lang="it-IT" baseline="0" dirty="0" smtClean="0"/>
              <a:t> che lo studio di LCA deve essere articolato in quattro fasi principali:</a:t>
            </a:r>
          </a:p>
          <a:p>
            <a:endParaRPr lang="it-IT" baseline="0" dirty="0" smtClean="0"/>
          </a:p>
          <a:p>
            <a:pPr marL="171450" indent="-171450">
              <a:buFont typeface="Arial" panose="020B0604020202020204" pitchFamily="34" charset="0"/>
              <a:buChar char="•"/>
            </a:pPr>
            <a:r>
              <a:rPr lang="it-IT" baseline="0" dirty="0" smtClean="0"/>
              <a:t>La prima fase </a:t>
            </a:r>
            <a:r>
              <a:rPr lang="it-IT" b="0" u="none" baseline="0" dirty="0" smtClean="0"/>
              <a:t>comprende la definizione dell’obiettivo, il campo di applicazione e la condizione temporale e geografica dell’analisi.</a:t>
            </a:r>
          </a:p>
          <a:p>
            <a:pPr marL="171450" indent="-171450">
              <a:buFont typeface="Arial" panose="020B0604020202020204" pitchFamily="34" charset="0"/>
              <a:buChar char="•"/>
            </a:pPr>
            <a:endParaRPr lang="it-IT" b="0" u="none" baseline="0" dirty="0" smtClean="0"/>
          </a:p>
          <a:p>
            <a:r>
              <a:rPr lang="it-IT" b="0" u="none" baseline="0" dirty="0" smtClean="0"/>
              <a:t>Poi la seconda fase è</a:t>
            </a:r>
          </a:p>
          <a:p>
            <a:endParaRPr lang="it-IT" b="0" u="none" baseline="0" dirty="0" smtClean="0"/>
          </a:p>
          <a:p>
            <a:pPr marL="171450" indent="-171450">
              <a:buFont typeface="Arial" panose="020B0604020202020204" pitchFamily="34" charset="0"/>
              <a:buChar char="•"/>
            </a:pPr>
            <a:r>
              <a:rPr lang="it-IT" b="1" u="sng" dirty="0" smtClean="0"/>
              <a:t>L’analisi dell’inventario o Life </a:t>
            </a:r>
            <a:r>
              <a:rPr lang="it-IT" b="1" u="sng" dirty="0" err="1" smtClean="0"/>
              <a:t>Cycle</a:t>
            </a:r>
            <a:r>
              <a:rPr lang="it-IT" b="1" u="sng" dirty="0" smtClean="0"/>
              <a:t> Inventory:</a:t>
            </a:r>
            <a:r>
              <a:rPr lang="it-IT" b="1" u="sng" baseline="0" dirty="0" smtClean="0"/>
              <a:t> </a:t>
            </a:r>
            <a:r>
              <a:rPr lang="it-IT" b="0" u="none" baseline="0" dirty="0" smtClean="0"/>
              <a:t> L’analisi di inventario costituisce la fase più delicata ed impegnativa di uno studio LCA. Qui vengono definiti e quantificati i flussi di input e output nel ciclo di vita del sistema, costruendo un modello che lo rappresenti nella maniera più veritiera possibile. </a:t>
            </a:r>
          </a:p>
          <a:p>
            <a:pPr marL="171450" indent="-171450">
              <a:buFont typeface="Arial" panose="020B0604020202020204" pitchFamily="34" charset="0"/>
              <a:buChar char="•"/>
            </a:pPr>
            <a:endParaRPr lang="it-IT" b="0" u="none" baseline="0" dirty="0" smtClean="0"/>
          </a:p>
          <a:p>
            <a:pPr marL="0" indent="0">
              <a:buFont typeface="Arial" panose="020B0604020202020204" pitchFamily="34" charset="0"/>
              <a:buNone/>
            </a:pPr>
            <a:r>
              <a:rPr lang="it-IT" b="0" u="none" baseline="0" dirty="0" smtClean="0"/>
              <a:t>Poi una terza </a:t>
            </a:r>
            <a:r>
              <a:rPr lang="it-IT" b="0" u="none" baseline="0" dirty="0" smtClean="0"/>
              <a:t>fase</a:t>
            </a:r>
          </a:p>
          <a:p>
            <a:pPr marL="0" indent="0">
              <a:buFont typeface="Arial" panose="020B0604020202020204" pitchFamily="34" charset="0"/>
              <a:buNone/>
            </a:pPr>
            <a:r>
              <a:rPr lang="it-IT" b="0" u="none" baseline="0" dirty="0" smtClean="0"/>
              <a:t> </a:t>
            </a:r>
            <a:endParaRPr lang="it-IT" b="0" u="none" baseline="0" dirty="0" smtClean="0"/>
          </a:p>
          <a:p>
            <a:pPr marL="171450" indent="-171450">
              <a:buFont typeface="Arial" panose="020B0604020202020204" pitchFamily="34" charset="0"/>
              <a:buChar char="•"/>
            </a:pPr>
            <a:r>
              <a:rPr lang="it-IT" b="1" u="sng" baseline="0" dirty="0" smtClean="0"/>
              <a:t>Valutazione  degli impatti o Life </a:t>
            </a:r>
            <a:r>
              <a:rPr lang="it-IT" b="1" u="sng" baseline="0" dirty="0" err="1" smtClean="0"/>
              <a:t>Cycle</a:t>
            </a:r>
            <a:r>
              <a:rPr lang="it-IT" b="1" u="sng" baseline="0" dirty="0" smtClean="0"/>
              <a:t> Impact </a:t>
            </a:r>
            <a:r>
              <a:rPr lang="it-IT" b="1" u="sng" baseline="0" dirty="0" err="1" smtClean="0"/>
              <a:t>Assessment</a:t>
            </a:r>
            <a:r>
              <a:rPr lang="it-IT" b="1" u="sng" baseline="0" dirty="0" smtClean="0"/>
              <a:t>: </a:t>
            </a:r>
            <a:r>
              <a:rPr lang="it-IT" b="0" i="0" u="none" baseline="0" dirty="0" smtClean="0"/>
              <a:t>che consiste </a:t>
            </a:r>
            <a:r>
              <a:rPr lang="it-IT" b="0" u="none" baseline="0" dirty="0" smtClean="0"/>
              <a:t>nella classificazione e nella caratterizzazione degli impatti ambientali in base agli effetti che possono provocare, </a:t>
            </a:r>
          </a:p>
          <a:p>
            <a:pPr marL="0" indent="0">
              <a:buFont typeface="Arial" panose="020B0604020202020204" pitchFamily="34" charset="0"/>
              <a:buNone/>
            </a:pPr>
            <a:r>
              <a:rPr lang="it-IT" b="0" u="none" baseline="0" dirty="0" smtClean="0"/>
              <a:t>inoltre in questa fase si ottiene un valore quantitativo dell’impatto </a:t>
            </a:r>
          </a:p>
          <a:p>
            <a:pPr marL="0" indent="0">
              <a:buFont typeface="Arial" panose="020B0604020202020204" pitchFamily="34" charset="0"/>
              <a:buNone/>
            </a:pPr>
            <a:endParaRPr lang="it-IT" b="0" u="none" baseline="0" dirty="0" smtClean="0"/>
          </a:p>
          <a:p>
            <a:pPr marL="0" indent="0">
              <a:buFont typeface="Arial" panose="020B0604020202020204" pitchFamily="34" charset="0"/>
              <a:buNone/>
            </a:pPr>
            <a:r>
              <a:rPr lang="it-IT" b="0" u="none" baseline="0" dirty="0" smtClean="0"/>
              <a:t>Ed infine</a:t>
            </a:r>
          </a:p>
          <a:p>
            <a:pPr marL="171450" indent="-171450">
              <a:buFont typeface="Arial" panose="020B0604020202020204" pitchFamily="34" charset="0"/>
              <a:buChar char="•"/>
            </a:pPr>
            <a:r>
              <a:rPr lang="it-IT" b="1" u="sng" baseline="0" dirty="0" smtClean="0"/>
              <a:t>Interpretazione dei risultati: </a:t>
            </a:r>
            <a:r>
              <a:rPr lang="it-IT" b="0" u="none" baseline="0" dirty="0" smtClean="0"/>
              <a:t>consistente nell’esaminare i risultati raggiunti, nel comunicarli e nel prendere decisioni in base ad essi</a:t>
            </a:r>
          </a:p>
          <a:p>
            <a:pPr marL="0" indent="0">
              <a:buFont typeface="Arial" panose="020B0604020202020204" pitchFamily="34" charset="0"/>
              <a:buNone/>
            </a:pPr>
            <a:endParaRPr lang="it-IT" b="0" u="none" baseline="0" dirty="0" smtClean="0"/>
          </a:p>
          <a:p>
            <a:pPr marL="0" indent="0">
              <a:buFont typeface="Arial" panose="020B0604020202020204" pitchFamily="34" charset="0"/>
              <a:buNone/>
            </a:pPr>
            <a:r>
              <a:rPr lang="it-IT" b="0" u="none" baseline="0" dirty="0" smtClean="0"/>
              <a:t>Secondo </a:t>
            </a:r>
            <a:r>
              <a:rPr lang="it-IT" b="0" u="none" baseline="0" dirty="0" smtClean="0"/>
              <a:t>la normativa questi fasi sono da eseguire in sequenza, </a:t>
            </a:r>
            <a:r>
              <a:rPr lang="it-IT" b="0" u="none" baseline="0" dirty="0" smtClean="0"/>
              <a:t>inoltre </a:t>
            </a:r>
            <a:r>
              <a:rPr lang="it-IT" b="0" u="none" baseline="0" dirty="0" smtClean="0"/>
              <a:t>sono anche sempre necessarie azioni di feedback tra una fase e l’altra e che possono portare alla riconsiderazione dei singoli passi eseguiti.</a:t>
            </a:r>
          </a:p>
          <a:p>
            <a:pPr marL="0" indent="0">
              <a:buFont typeface="Arial" panose="020B0604020202020204" pitchFamily="34" charset="0"/>
              <a:buNone/>
            </a:pPr>
            <a:endParaRPr lang="it-IT" b="0" u="none" baseline="0" dirty="0" smtClean="0"/>
          </a:p>
          <a:p>
            <a:pPr marL="0" indent="0">
              <a:buFont typeface="Arial" panose="020B0604020202020204" pitchFamily="34" charset="0"/>
              <a:buNone/>
            </a:pPr>
            <a:endParaRPr lang="it-IT" b="0" u="none" baseline="0" dirty="0" smtClean="0"/>
          </a:p>
          <a:p>
            <a:pPr marL="0" indent="0">
              <a:buFont typeface="Arial" panose="020B0604020202020204" pitchFamily="34" charset="0"/>
              <a:buNone/>
            </a:pPr>
            <a:endParaRPr lang="it-IT" b="1" u="sng"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13</a:t>
            </a:fld>
            <a:endParaRPr lang="it-IT"/>
          </a:p>
        </p:txBody>
      </p:sp>
    </p:spTree>
    <p:extLst>
      <p:ext uri="{BB962C8B-B14F-4D97-AF65-F5344CB8AC3E}">
        <p14:creationId xmlns:p14="http://schemas.microsoft.com/office/powerpoint/2010/main" val="42172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Nella</a:t>
            </a:r>
            <a:r>
              <a:rPr lang="it-IT" baseline="0" dirty="0" smtClean="0"/>
              <a:t> prima fase dell’LCA occorre stabilire a quale necessità si vuole rispondere, ossia: </a:t>
            </a:r>
            <a:endParaRPr lang="it-IT" b="1" baseline="0" dirty="0" smtClean="0"/>
          </a:p>
          <a:p>
            <a:endParaRPr lang="it-IT" b="1" baseline="0" dirty="0" smtClean="0"/>
          </a:p>
          <a:p>
            <a:pPr marL="171450" indent="-171450">
              <a:buFont typeface="Arial" panose="020B0604020202020204" pitchFamily="34" charset="0"/>
              <a:buChar char="•"/>
            </a:pPr>
            <a:r>
              <a:rPr lang="it-IT" b="1" baseline="0" dirty="0" smtClean="0"/>
              <a:t>Se Si vogliono confrontare dei prodotti?</a:t>
            </a:r>
          </a:p>
          <a:p>
            <a:pPr marL="171450" indent="-171450">
              <a:buFont typeface="Arial" panose="020B0604020202020204" pitchFamily="34" charset="0"/>
              <a:buChar char="•"/>
            </a:pPr>
            <a:endParaRPr lang="it-IT" b="1" baseline="0" dirty="0" smtClean="0"/>
          </a:p>
          <a:p>
            <a:pPr marL="171450" indent="-171450">
              <a:buFont typeface="Arial" panose="020B0604020202020204" pitchFamily="34" charset="0"/>
              <a:buChar char="•"/>
            </a:pPr>
            <a:r>
              <a:rPr lang="it-IT" b="1" baseline="0" dirty="0" smtClean="0"/>
              <a:t>OPPURE Se si vuole programmare un miglioramento di un prodotto dal punto di vista ambientale o si intende progettare un nuovo prodotto?</a:t>
            </a:r>
          </a:p>
          <a:p>
            <a:pPr marL="171450" indent="-171450">
              <a:buFont typeface="Arial" panose="020B0604020202020204" pitchFamily="34" charset="0"/>
              <a:buChar char="•"/>
            </a:pPr>
            <a:endParaRPr lang="it-IT" b="1" baseline="0" dirty="0" smtClean="0"/>
          </a:p>
          <a:p>
            <a:pPr marL="171450" indent="-171450">
              <a:buFont typeface="Arial" panose="020B0604020202020204" pitchFamily="34" charset="0"/>
              <a:buChar char="•"/>
            </a:pPr>
            <a:r>
              <a:rPr lang="it-IT" b="1" baseline="0" dirty="0" smtClean="0"/>
              <a:t>OPPURE Se si vogliono semplicemente ottenere informazioni sul prodotto?</a:t>
            </a:r>
          </a:p>
          <a:p>
            <a:endParaRPr lang="it-IT" b="1" baseline="0" dirty="0" smtClean="0"/>
          </a:p>
          <a:p>
            <a:endParaRPr lang="it-IT" b="1" baseline="0" dirty="0" smtClean="0"/>
          </a:p>
          <a:p>
            <a:r>
              <a:rPr lang="it-IT" baseline="0" dirty="0" smtClean="0"/>
              <a:t>Quindi la normativa ISO stabilisce che l’obiettivo di ogni studio deve fissare in modo chiaro l’applicazione cui esso è destinato, </a:t>
            </a:r>
          </a:p>
          <a:p>
            <a:r>
              <a:rPr lang="it-IT" baseline="0" dirty="0" smtClean="0"/>
              <a:t>le ragioni per le quali è effettuato e a chi si intende comunicare i risultati dello studio.</a:t>
            </a:r>
          </a:p>
          <a:p>
            <a:endParaRPr lang="it-IT" baseline="0" dirty="0" smtClean="0"/>
          </a:p>
          <a:p>
            <a:pPr marL="0" indent="0">
              <a:buNone/>
            </a:pPr>
            <a:endParaRPr lang="it-IT" baseline="0" dirty="0" smtClean="0"/>
          </a:p>
          <a:p>
            <a:pPr marL="0" indent="0">
              <a:buNone/>
            </a:pPr>
            <a:endParaRPr lang="it-IT" baseline="0" dirty="0" smtClean="0"/>
          </a:p>
          <a:p>
            <a:endParaRPr lang="it-IT" baseline="0" dirty="0" smtClean="0"/>
          </a:p>
          <a:p>
            <a:endParaRPr lang="it-IT" baseline="0" dirty="0" smtClean="0"/>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14</a:t>
            </a:fld>
            <a:endParaRPr lang="it-IT"/>
          </a:p>
        </p:txBody>
      </p:sp>
    </p:spTree>
    <p:extLst>
      <p:ext uri="{BB962C8B-B14F-4D97-AF65-F5344CB8AC3E}">
        <p14:creationId xmlns:p14="http://schemas.microsoft.com/office/powerpoint/2010/main" val="406713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Più in dettaglio, in questa fase bisogna:</a:t>
            </a:r>
          </a:p>
          <a:p>
            <a:endParaRPr lang="it-IT" baseline="0" dirty="0" smtClean="0"/>
          </a:p>
          <a:p>
            <a:pPr marL="171450" indent="-171450">
              <a:buFont typeface="Arial" panose="020B0604020202020204" pitchFamily="34" charset="0"/>
              <a:buChar char="•"/>
            </a:pPr>
            <a:r>
              <a:rPr lang="it-IT" baseline="0" dirty="0" smtClean="0"/>
              <a:t>Definire la condizione geografica e temporale, ossia dove e quando viene condotto lo studio</a:t>
            </a:r>
          </a:p>
          <a:p>
            <a:pPr marL="0" indent="0">
              <a:buNone/>
            </a:pPr>
            <a:endParaRPr lang="it-IT" baseline="0" dirty="0" smtClean="0"/>
          </a:p>
          <a:p>
            <a:pPr marL="228600" indent="-228600">
              <a:buFont typeface="Arial" panose="020B0604020202020204" pitchFamily="34" charset="0"/>
              <a:buChar char="•"/>
            </a:pPr>
            <a:r>
              <a:rPr lang="it-IT" baseline="0" dirty="0" smtClean="0"/>
              <a:t>La funzione che si vuole ottenere dal sistema e l’unità funzionale alla quale fare riferimento</a:t>
            </a:r>
          </a:p>
          <a:p>
            <a:pPr marL="0" indent="0">
              <a:buFont typeface="Arial" panose="020B0604020202020204" pitchFamily="34" charset="0"/>
              <a:buNone/>
            </a:pPr>
            <a:endParaRPr lang="it-IT" baseline="0" dirty="0" smtClean="0"/>
          </a:p>
          <a:p>
            <a:pPr marL="276225" indent="-276225" algn="just" eaLnBrk="1" hangingPunct="1">
              <a:lnSpc>
                <a:spcPct val="80000"/>
              </a:lnSpc>
              <a:buFontTx/>
              <a:buNone/>
            </a:pPr>
            <a:r>
              <a:rPr lang="it-IT" baseline="0" dirty="0" smtClean="0"/>
              <a:t>Per </a:t>
            </a:r>
            <a:r>
              <a:rPr lang="it-IT" baseline="0" dirty="0" smtClean="0"/>
              <a:t>esempio:</a:t>
            </a:r>
            <a:endParaRPr lang="it-IT" baseline="0" dirty="0" smtClean="0"/>
          </a:p>
          <a:p>
            <a:pPr marL="276225" indent="-276225" algn="just" eaLnBrk="1" hangingPunct="1">
              <a:lnSpc>
                <a:spcPct val="80000"/>
              </a:lnSpc>
              <a:buFontTx/>
              <a:buNone/>
            </a:pPr>
            <a:endParaRPr lang="it-IT" baseline="0" dirty="0" smtClean="0"/>
          </a:p>
          <a:p>
            <a:pPr marL="276225" indent="-276225" algn="just" eaLnBrk="1" hangingPunct="1">
              <a:lnSpc>
                <a:spcPct val="80000"/>
              </a:lnSpc>
              <a:buFontTx/>
              <a:buNone/>
            </a:pPr>
            <a:r>
              <a:rPr lang="it-IT" baseline="0" dirty="0" smtClean="0"/>
              <a:t>Nel caso di un </a:t>
            </a:r>
            <a:r>
              <a:rPr lang="it-IT" baseline="0" dirty="0" smtClean="0"/>
              <a:t>cogeneratore </a:t>
            </a:r>
            <a:r>
              <a:rPr lang="it-IT" baseline="0" dirty="0" smtClean="0"/>
              <a:t>e </a:t>
            </a:r>
            <a:r>
              <a:rPr lang="it-IT" baseline="0" dirty="0" smtClean="0"/>
              <a:t>fotovoltaico </a:t>
            </a:r>
            <a:r>
              <a:rPr lang="it-IT" baseline="0" dirty="0" smtClean="0"/>
              <a:t>può essere 1 </a:t>
            </a:r>
            <a:r>
              <a:rPr lang="it-IT" baseline="0" dirty="0" err="1" smtClean="0"/>
              <a:t>kWe</a:t>
            </a:r>
            <a:endParaRPr lang="it-IT" baseline="0" dirty="0" smtClean="0"/>
          </a:p>
          <a:p>
            <a:pPr marL="276225" indent="-276225" algn="just" eaLnBrk="1" hangingPunct="1">
              <a:lnSpc>
                <a:spcPct val="80000"/>
              </a:lnSpc>
              <a:buFontTx/>
              <a:buNone/>
            </a:pPr>
            <a:endParaRPr lang="it-IT" baseline="0" dirty="0" smtClean="0"/>
          </a:p>
          <a:p>
            <a:pPr marL="276225" indent="-276225" algn="just" eaLnBrk="1" hangingPunct="1">
              <a:lnSpc>
                <a:spcPct val="80000"/>
              </a:lnSpc>
              <a:buFontTx/>
              <a:buNone/>
            </a:pPr>
            <a:r>
              <a:rPr lang="it-IT" baseline="0" dirty="0" smtClean="0"/>
              <a:t>Una pompa di calore e un solare termico può </a:t>
            </a:r>
            <a:r>
              <a:rPr lang="it-IT" baseline="0" dirty="0" smtClean="0"/>
              <a:t>essere 1 </a:t>
            </a:r>
            <a:r>
              <a:rPr lang="it-IT" baseline="0" dirty="0" err="1" smtClean="0"/>
              <a:t>kWth</a:t>
            </a:r>
            <a:endParaRPr lang="it-IT" baseline="0" dirty="0" smtClean="0"/>
          </a:p>
          <a:p>
            <a:pPr marL="276225" indent="-276225" algn="just" eaLnBrk="1" hangingPunct="1">
              <a:lnSpc>
                <a:spcPct val="80000"/>
              </a:lnSpc>
              <a:buFontTx/>
              <a:buNone/>
            </a:pPr>
            <a:endParaRPr lang="it-IT" baseline="0" dirty="0" smtClean="0"/>
          </a:p>
          <a:p>
            <a:pPr marL="0" indent="0">
              <a:buNone/>
            </a:pPr>
            <a:endParaRPr lang="it-IT" baseline="0" dirty="0" smtClean="0"/>
          </a:p>
          <a:p>
            <a:pPr marL="171450" indent="-171450">
              <a:buFont typeface="Arial" panose="020B0604020202020204" pitchFamily="34" charset="0"/>
              <a:buChar char="•"/>
            </a:pPr>
            <a:r>
              <a:rPr lang="it-IT" baseline="0" dirty="0" smtClean="0"/>
              <a:t> Decidere la procedura di acquisizione dei dati  e stabilire i fonti dai quali ottenere questi dati (database, aziende, misure) </a:t>
            </a:r>
          </a:p>
          <a:p>
            <a:pPr marL="228600" indent="-228600">
              <a:buAutoNum type="alphaLcParenR"/>
            </a:pPr>
            <a:endParaRPr lang="it-IT" baseline="0" dirty="0" smtClean="0"/>
          </a:p>
          <a:p>
            <a:pPr marL="171450" indent="-171450">
              <a:buFont typeface="Arial" panose="020B0604020202020204" pitchFamily="34" charset="0"/>
              <a:buChar char="•"/>
            </a:pPr>
            <a:r>
              <a:rPr lang="it-IT" baseline="0" dirty="0" smtClean="0"/>
              <a:t>Fissare I  parametri ambientali da valutare, i quali esprimono il risultato finale dell’analisi (CO2, riscaldamento globale)</a:t>
            </a:r>
          </a:p>
          <a:p>
            <a:pPr marL="228600" indent="-228600">
              <a:buAutoNum type="alphaLcParenR"/>
            </a:pPr>
            <a:endParaRPr lang="it-IT" baseline="0" dirty="0" smtClean="0"/>
          </a:p>
          <a:p>
            <a:pPr marL="171450" indent="-171450">
              <a:buFont typeface="Arial" panose="020B0604020202020204" pitchFamily="34" charset="0"/>
              <a:buChar char="•"/>
            </a:pPr>
            <a:r>
              <a:rPr lang="it-IT" baseline="0" dirty="0" smtClean="0"/>
              <a:t>Il tipo di comunicazione finale dei risultati dell’analisi, cioè a che tipo di persone verranno comunicati i risultati (ricercatori, azienda, stato)</a:t>
            </a:r>
          </a:p>
          <a:p>
            <a:endParaRPr lang="en-US"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15</a:t>
            </a:fld>
            <a:endParaRPr lang="it-IT"/>
          </a:p>
        </p:txBody>
      </p:sp>
    </p:spTree>
    <p:extLst>
      <p:ext uri="{BB962C8B-B14F-4D97-AF65-F5344CB8AC3E}">
        <p14:creationId xmlns:p14="http://schemas.microsoft.com/office/powerpoint/2010/main" val="409239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eaLnBrk="1" hangingPunct="1"/>
            <a:r>
              <a:rPr lang="it-IT" altLang="it-IT" sz="1200" dirty="0" smtClean="0"/>
              <a:t>Un</a:t>
            </a:r>
            <a:r>
              <a:rPr lang="it-IT" altLang="it-IT" sz="1200" baseline="0" dirty="0" smtClean="0"/>
              <a:t> altro punto da fissare e quello di </a:t>
            </a:r>
            <a:r>
              <a:rPr lang="it-IT" altLang="it-IT" sz="1200" dirty="0" smtClean="0"/>
              <a:t>definire il confine</a:t>
            </a:r>
            <a:r>
              <a:rPr lang="it-IT" altLang="it-IT" sz="1200" baseline="0" dirty="0" smtClean="0"/>
              <a:t> del sistema, ossia di decidere quali siano i </a:t>
            </a:r>
            <a:r>
              <a:rPr lang="it-IT" altLang="it-IT" sz="1200" dirty="0" smtClean="0"/>
              <a:t> processi che fanno parte del ciclo di vita del sistema analizzato </a:t>
            </a:r>
            <a:r>
              <a:rPr lang="it-IT" altLang="it-IT" sz="1200" baseline="0" dirty="0" smtClean="0"/>
              <a:t>e quali non</a:t>
            </a:r>
            <a:r>
              <a:rPr lang="it-IT" altLang="it-IT" sz="1200" dirty="0" smtClean="0"/>
              <a:t>.</a:t>
            </a:r>
          </a:p>
          <a:p>
            <a:endParaRPr lang="it-IT" b="1" dirty="0" smtClean="0"/>
          </a:p>
          <a:p>
            <a:r>
              <a:rPr lang="it-IT" b="1" dirty="0" smtClean="0"/>
              <a:t>Quindi i diversi</a:t>
            </a:r>
            <a:r>
              <a:rPr lang="it-IT" b="1" baseline="0" dirty="0" smtClean="0"/>
              <a:t> tipi di confini sono</a:t>
            </a:r>
            <a:r>
              <a:rPr lang="it-IT" b="1" dirty="0" smtClean="0"/>
              <a:t>:</a:t>
            </a:r>
          </a:p>
          <a:p>
            <a:endParaRPr lang="it-IT" b="1" dirty="0" smtClean="0"/>
          </a:p>
          <a:p>
            <a:r>
              <a:rPr lang="it-IT" b="1" u="sng" dirty="0" err="1" smtClean="0"/>
              <a:t>Cradle</a:t>
            </a:r>
            <a:r>
              <a:rPr lang="it-IT" b="1" u="sng" dirty="0" smtClean="0"/>
              <a:t> to gate</a:t>
            </a:r>
            <a:r>
              <a:rPr lang="it-IT" b="1" dirty="0" smtClean="0"/>
              <a:t>: </a:t>
            </a:r>
            <a:r>
              <a:rPr lang="it-IT" b="0" dirty="0" smtClean="0"/>
              <a:t>questo tipo parte </a:t>
            </a:r>
            <a:r>
              <a:rPr lang="it-IT" altLang="it-IT" sz="1200" dirty="0" smtClean="0">
                <a:solidFill>
                  <a:schemeClr val="bg1"/>
                </a:solidFill>
                <a:effectLst/>
              </a:rPr>
              <a:t>dall’estrazione delle materie prime fino alla produzione e all’assemblaggio del prodotto nell’azienda che lo immette sul mercato.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u="sng" dirty="0" smtClean="0">
              <a:solidFill>
                <a:schemeClr val="bg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u="sng" dirty="0" smtClean="0">
                <a:solidFill>
                  <a:schemeClr val="bg1"/>
                </a:solidFill>
                <a:effectLst/>
              </a:rPr>
              <a:t>Gate to gate: </a:t>
            </a:r>
            <a:r>
              <a:rPr lang="it-IT" sz="1200" b="0" dirty="0" smtClean="0">
                <a:solidFill>
                  <a:schemeClr val="bg1"/>
                </a:solidFill>
                <a:effectLst/>
              </a:rPr>
              <a:t>in questo caso, </a:t>
            </a:r>
            <a:r>
              <a:rPr lang="it-IT" altLang="it-IT" sz="1200" b="0" dirty="0" smtClean="0">
                <a:solidFill>
                  <a:schemeClr val="bg1"/>
                </a:solidFill>
                <a:effectLst/>
              </a:rPr>
              <a:t>si </a:t>
            </a:r>
            <a:r>
              <a:rPr lang="it-IT" altLang="it-IT" sz="1200" dirty="0" smtClean="0">
                <a:solidFill>
                  <a:schemeClr val="bg1"/>
                </a:solidFill>
                <a:effectLst/>
              </a:rPr>
              <a:t>considera solo ciò che sta all’interno dei “cancelli dell’azienda”, cioè solo la fase di produzione del prodotto</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dirty="0" smtClean="0">
              <a:solidFill>
                <a:schemeClr val="bg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u="sng" dirty="0" err="1" smtClean="0">
                <a:solidFill>
                  <a:schemeClr val="bg1"/>
                </a:solidFill>
                <a:effectLst/>
              </a:rPr>
              <a:t>Cradle</a:t>
            </a:r>
            <a:r>
              <a:rPr lang="it-IT" altLang="it-IT" sz="1200" b="1" u="sng" dirty="0" smtClean="0">
                <a:solidFill>
                  <a:schemeClr val="bg1"/>
                </a:solidFill>
                <a:effectLst/>
              </a:rPr>
              <a:t> to grave: </a:t>
            </a:r>
            <a:r>
              <a:rPr lang="it-IT" altLang="it-IT" sz="1200" dirty="0" smtClean="0">
                <a:solidFill>
                  <a:schemeClr val="bg1"/>
                </a:solidFill>
                <a:effectLst/>
              </a:rPr>
              <a:t>dall’estrazione delle materie prime fino allo smaltimento,</a:t>
            </a:r>
            <a:r>
              <a:rPr lang="it-IT" altLang="it-IT" sz="1200" baseline="0" dirty="0" smtClean="0">
                <a:solidFill>
                  <a:schemeClr val="bg1"/>
                </a:solidFill>
                <a:effectLst/>
              </a:rPr>
              <a:t> cioè al</a:t>
            </a:r>
            <a:r>
              <a:rPr lang="it-IT" altLang="it-IT" sz="1200" dirty="0" smtClean="0">
                <a:solidFill>
                  <a:schemeClr val="bg1"/>
                </a:solidFill>
                <a:effectLst/>
              </a:rPr>
              <a:t> ritorno alla terra sotto forma di rifiuti o rilasci</a:t>
            </a:r>
            <a:endParaRPr lang="it-IT" altLang="it-IT" dirty="0" smtClean="0">
              <a:solidFill>
                <a:schemeClr val="bg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b="1" u="sng" dirty="0" smtClean="0">
              <a:solidFill>
                <a:schemeClr val="bg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u="none" dirty="0" smtClean="0">
                <a:solidFill>
                  <a:schemeClr val="bg1"/>
                </a:solidFill>
                <a:effectLst/>
              </a:rPr>
              <a:t>Nella </a:t>
            </a:r>
            <a:r>
              <a:rPr lang="it-IT" altLang="it-IT" sz="1200" u="none" baseline="0" dirty="0" smtClean="0">
                <a:solidFill>
                  <a:schemeClr val="bg1"/>
                </a:solidFill>
                <a:effectLst/>
              </a:rPr>
              <a:t>prima </a:t>
            </a:r>
            <a:r>
              <a:rPr lang="it-IT" altLang="it-IT" sz="1200" u="none" baseline="0" dirty="0" smtClean="0">
                <a:solidFill>
                  <a:schemeClr val="bg1"/>
                </a:solidFill>
                <a:effectLst/>
              </a:rPr>
              <a:t>fase bisogna decidere quale confine adottare, ovviamente la scelta di un tipo di confine dipende dalla disponibilità dei dati relativi al ciclo di vita del prodotto in studio</a:t>
            </a:r>
            <a:endParaRPr lang="it-IT" altLang="it-IT" sz="1200" u="none" dirty="0" smtClean="0">
              <a:solidFill>
                <a:schemeClr val="bg1"/>
              </a:solidFill>
              <a:effectLst/>
            </a:endParaRPr>
          </a:p>
          <a:p>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16</a:t>
            </a:fld>
            <a:endParaRPr lang="it-IT"/>
          </a:p>
        </p:txBody>
      </p:sp>
    </p:spTree>
    <p:extLst>
      <p:ext uri="{BB962C8B-B14F-4D97-AF65-F5344CB8AC3E}">
        <p14:creationId xmlns:p14="http://schemas.microsoft.com/office/powerpoint/2010/main" val="361002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eaLnBrk="1" hangingPunct="1">
              <a:lnSpc>
                <a:spcPct val="90000"/>
              </a:lnSpc>
              <a:buFont typeface="Arial" panose="020B0604020202020204" pitchFamily="34" charset="0"/>
              <a:buNone/>
            </a:pPr>
            <a:endParaRPr lang="it-IT" altLang="it-IT" sz="1200" b="1" u="sng" dirty="0" smtClean="0"/>
          </a:p>
          <a:p>
            <a:pPr marL="171450" indent="-171450" algn="just" eaLnBrk="1" hangingPunct="1">
              <a:lnSpc>
                <a:spcPct val="90000"/>
              </a:lnSpc>
              <a:buFont typeface="Arial" panose="020B0604020202020204" pitchFamily="34" charset="0"/>
              <a:buChar char="•"/>
            </a:pPr>
            <a:r>
              <a:rPr lang="it-IT" altLang="it-IT" sz="1200" b="1" u="sng" dirty="0" smtClean="0"/>
              <a:t>LCI:</a:t>
            </a:r>
            <a:r>
              <a:rPr lang="it-IT" altLang="it-IT" sz="1200" b="1" u="sng" baseline="0" dirty="0" smtClean="0"/>
              <a:t> </a:t>
            </a:r>
            <a:r>
              <a:rPr lang="it-IT" altLang="it-IT" sz="1200" b="0" u="none" baseline="0" dirty="0" smtClean="0"/>
              <a:t>In questa fase i sistemi da analizzare vengono esaminati fino a giungere alla quantificazione dei flussi elementari (risorse, materie prime ed emissioni) </a:t>
            </a:r>
          </a:p>
          <a:p>
            <a:pPr marL="171450" indent="-171450" algn="just" eaLnBrk="1" hangingPunct="1">
              <a:lnSpc>
                <a:spcPct val="90000"/>
              </a:lnSpc>
              <a:buFont typeface="Arial" panose="020B0604020202020204" pitchFamily="34" charset="0"/>
              <a:buChar char="•"/>
            </a:pPr>
            <a:endParaRPr lang="it-IT" altLang="it-IT" sz="1200" b="0" u="none" baseline="0" dirty="0" smtClean="0"/>
          </a:p>
          <a:p>
            <a:pPr marL="0" indent="0" algn="just" eaLnBrk="1" hangingPunct="1">
              <a:lnSpc>
                <a:spcPct val="90000"/>
              </a:lnSpc>
              <a:buFont typeface="Arial" panose="020B0604020202020204" pitchFamily="34" charset="0"/>
              <a:buNone/>
            </a:pPr>
            <a:r>
              <a:rPr lang="it-IT" altLang="it-IT" sz="1200" b="0" u="none" baseline="0" dirty="0" smtClean="0"/>
              <a:t>provenienti direttamente dalla natura o consegnati a questa senza ulteriore elaborazione, quindi senza l’intervento dell’uomo.</a:t>
            </a:r>
          </a:p>
          <a:p>
            <a:pPr marL="0" indent="0" algn="just" eaLnBrk="1" hangingPunct="1">
              <a:lnSpc>
                <a:spcPct val="90000"/>
              </a:lnSpc>
              <a:buFont typeface="Arial" panose="020B0604020202020204" pitchFamily="34" charset="0"/>
              <a:buNone/>
            </a:pPr>
            <a:endParaRPr lang="it-IT" altLang="it-IT" sz="1200" b="0" u="none" baseline="0" dirty="0" smtClean="0"/>
          </a:p>
          <a:p>
            <a:pPr marL="0" indent="0" algn="just" eaLnBrk="1" hangingPunct="1">
              <a:lnSpc>
                <a:spcPct val="90000"/>
              </a:lnSpc>
              <a:buFont typeface="Arial" panose="020B0604020202020204" pitchFamily="34" charset="0"/>
              <a:buNone/>
            </a:pPr>
            <a:r>
              <a:rPr lang="it-IT" altLang="it-IT" sz="1200" b="0" u="none" baseline="0" dirty="0" smtClean="0"/>
              <a:t> Alla fine, il risultato di questa fase è un elenco di tutte le risorse elementari e le emissioni ambientali legate al ciclo di vita del prodotto</a:t>
            </a:r>
            <a:endParaRPr lang="it-IT" altLang="it-IT" sz="1200" b="1" u="sng" dirty="0" smtClean="0"/>
          </a:p>
          <a:p>
            <a:pPr marL="533400" indent="-533400" algn="just" eaLnBrk="1" hangingPunct="1">
              <a:lnSpc>
                <a:spcPct val="90000"/>
              </a:lnSpc>
              <a:buFontTx/>
              <a:buNone/>
            </a:pPr>
            <a:endParaRPr lang="it-IT" altLang="it-IT" sz="1200" dirty="0" smtClean="0"/>
          </a:p>
          <a:p>
            <a:pPr marL="533400" indent="-533400" algn="just" eaLnBrk="1" hangingPunct="1">
              <a:lnSpc>
                <a:spcPct val="90000"/>
              </a:lnSpc>
              <a:buFontTx/>
              <a:buNone/>
            </a:pPr>
            <a:endParaRPr lang="it-IT" altLang="it-IT" sz="1200" dirty="0" smtClean="0"/>
          </a:p>
          <a:p>
            <a:pPr marL="533400" indent="-533400" algn="just" eaLnBrk="1" hangingPunct="1">
              <a:lnSpc>
                <a:spcPct val="90000"/>
              </a:lnSpc>
              <a:buFontTx/>
              <a:buNone/>
            </a:pPr>
            <a:r>
              <a:rPr lang="it-IT" altLang="it-IT" sz="1200" dirty="0" smtClean="0"/>
              <a:t>Poi nella fase di analisi di inventario viene disegnato il cosiddetto </a:t>
            </a:r>
            <a:r>
              <a:rPr lang="it-IT" altLang="it-IT" sz="1200" b="1" dirty="0" smtClean="0"/>
              <a:t>DIAGRAMMA DI FLUSSO</a:t>
            </a:r>
            <a:r>
              <a:rPr lang="it-IT" altLang="it-IT" sz="1200" dirty="0" smtClean="0"/>
              <a:t>: che consiste in una rappresentazione qualitativa grafica di tutti i processi rilevanti e coinvolti nel ciclo di vita del sistema studiato. </a:t>
            </a:r>
          </a:p>
          <a:p>
            <a:pPr marL="533400" indent="-533400" algn="just" eaLnBrk="1" hangingPunct="1">
              <a:lnSpc>
                <a:spcPct val="90000"/>
              </a:lnSpc>
              <a:buFontTx/>
              <a:buNone/>
            </a:pPr>
            <a:r>
              <a:rPr lang="it-IT" altLang="it-IT" sz="1200" dirty="0" smtClean="0"/>
              <a:t>Poi, i processi devono essere descritti in modo da permettere l’esatta rappresentazione della complessità dei sistemi. Una volta designato il diagramma di flusso avremo una visione della struttura del prodotto e le relazioni tra i processi che lo descrivono.</a:t>
            </a:r>
          </a:p>
          <a:p>
            <a:pPr marL="533400" indent="-533400" algn="just" eaLnBrk="1" hangingPunct="1">
              <a:lnSpc>
                <a:spcPct val="90000"/>
              </a:lnSpc>
              <a:buFontTx/>
              <a:buNone/>
            </a:pPr>
            <a:endParaRPr lang="it-IT" altLang="it-IT" sz="1200" dirty="0" smtClean="0"/>
          </a:p>
          <a:p>
            <a:pPr marL="533400" indent="-533400" algn="just" eaLnBrk="1" hangingPunct="1">
              <a:lnSpc>
                <a:spcPct val="90000"/>
              </a:lnSpc>
              <a:buFontTx/>
              <a:buNone/>
            </a:pPr>
            <a:endParaRPr lang="it-IT" altLang="it-IT" sz="1200" dirty="0" smtClean="0"/>
          </a:p>
          <a:p>
            <a:pPr marL="533400" indent="-533400" algn="just" eaLnBrk="1" hangingPunct="1">
              <a:lnSpc>
                <a:spcPct val="90000"/>
              </a:lnSpc>
              <a:buFont typeface="Arial" panose="020B0604020202020204" pitchFamily="34" charset="0"/>
              <a:buChar char="•"/>
            </a:pPr>
            <a:r>
              <a:rPr lang="it-IT" altLang="it-IT" sz="1200" b="1" u="sng" dirty="0" smtClean="0"/>
              <a:t>Poi in questa fase abbiamo</a:t>
            </a:r>
            <a:r>
              <a:rPr lang="it-IT" altLang="it-IT" sz="1200" b="1" u="sng" baseline="0" dirty="0" smtClean="0"/>
              <a:t> il problema della </a:t>
            </a:r>
            <a:r>
              <a:rPr lang="it-IT" altLang="it-IT" sz="1200" b="1" u="sng" dirty="0" smtClean="0"/>
              <a:t>RACCOLTA</a:t>
            </a:r>
            <a:r>
              <a:rPr lang="it-IT" altLang="it-IT" sz="1200" b="1" u="sng" baseline="0" dirty="0" smtClean="0"/>
              <a:t> DEI</a:t>
            </a:r>
            <a:r>
              <a:rPr lang="it-IT" altLang="it-IT" sz="1200" b="1" u="sng" dirty="0" smtClean="0"/>
              <a:t> DATI:</a:t>
            </a:r>
            <a:r>
              <a:rPr lang="it-IT" altLang="it-IT" sz="1200" b="0" u="none" baseline="0" dirty="0" smtClean="0"/>
              <a:t> dove questi solitamente vengono raccolti da </a:t>
            </a:r>
            <a:r>
              <a:rPr lang="it-IT" altLang="it-IT" sz="1200" b="0" u="none" dirty="0" smtClean="0"/>
              <a:t>processi</a:t>
            </a:r>
            <a:r>
              <a:rPr lang="it-IT" altLang="it-IT" sz="1200" b="0" u="none" baseline="0" dirty="0" smtClean="0"/>
              <a:t> reali come aziende oppure luoghi di produzione. </a:t>
            </a:r>
          </a:p>
          <a:p>
            <a:pPr marL="533400" indent="-533400" algn="just" eaLnBrk="1" hangingPunct="1">
              <a:lnSpc>
                <a:spcPct val="90000"/>
              </a:lnSpc>
              <a:buFont typeface="Arial" panose="020B0604020202020204" pitchFamily="34" charset="0"/>
              <a:buChar char="•"/>
            </a:pPr>
            <a:r>
              <a:rPr lang="it-IT" altLang="it-IT" sz="1200" b="0" u="none" baseline="0" dirty="0" smtClean="0"/>
              <a:t>Da stime, estrapolazioni. </a:t>
            </a:r>
          </a:p>
          <a:p>
            <a:pPr marL="533400" indent="-533400" algn="just" eaLnBrk="1" hangingPunct="1">
              <a:lnSpc>
                <a:spcPct val="90000"/>
              </a:lnSpc>
              <a:buFont typeface="Arial" panose="020B0604020202020204" pitchFamily="34" charset="0"/>
              <a:buChar char="•"/>
            </a:pPr>
            <a:r>
              <a:rPr lang="it-IT" altLang="it-IT" sz="1200" b="0" u="none" baseline="0" dirty="0" smtClean="0"/>
              <a:t>Database esterni e letteratura</a:t>
            </a:r>
          </a:p>
          <a:p>
            <a:pPr marL="533400" marR="0" indent="-533400" algn="just" defTabSz="914400" rtl="0" eaLnBrk="1" fontAlgn="auto" latinLnBrk="0" hangingPunct="1">
              <a:lnSpc>
                <a:spcPct val="90000"/>
              </a:lnSpc>
              <a:spcBef>
                <a:spcPts val="0"/>
              </a:spcBef>
              <a:spcAft>
                <a:spcPts val="0"/>
              </a:spcAft>
              <a:buClrTx/>
              <a:buSzTx/>
              <a:buFontTx/>
              <a:buNone/>
              <a:tabLst/>
              <a:defRPr/>
            </a:pPr>
            <a:endParaRPr lang="it-IT" altLang="it-IT" dirty="0" smtClean="0"/>
          </a:p>
          <a:p>
            <a:pPr marL="533400" marR="0" indent="-533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it-IT" altLang="it-IT" b="1" u="sng" dirty="0" smtClean="0"/>
              <a:t>Gestione dei dati raccolti:</a:t>
            </a:r>
            <a:r>
              <a:rPr lang="it-IT" altLang="it-IT" b="1" u="sng" baseline="0" dirty="0" smtClean="0"/>
              <a:t> </a:t>
            </a:r>
            <a:r>
              <a:rPr lang="it-IT" altLang="it-IT" b="0" u="none" baseline="0" dirty="0" smtClean="0"/>
              <a:t>per la gestione di questi dati, solitamente </a:t>
            </a:r>
            <a:r>
              <a:rPr lang="it-IT" altLang="it-IT" b="0" u="none" dirty="0" smtClean="0"/>
              <a:t>Si ricorre a dei software dedicati che</a:t>
            </a:r>
            <a:r>
              <a:rPr lang="it-IT" altLang="it-IT" b="0" u="none" baseline="0" dirty="0" smtClean="0"/>
              <a:t> hanno all’interno </a:t>
            </a:r>
            <a:r>
              <a:rPr lang="it-IT" altLang="it-IT" b="0" u="none" dirty="0" smtClean="0"/>
              <a:t>processi già</a:t>
            </a:r>
            <a:r>
              <a:rPr lang="it-IT" altLang="it-IT" b="0" u="none" baseline="0" dirty="0" smtClean="0"/>
              <a:t> implementati.  Ossia all’interno del software ci sono già dei database specifici di LCA che contengono materiali, risorse energetiche, sistemi di trasporti e sistemi di gestione dei rifiuti</a:t>
            </a:r>
          </a:p>
          <a:p>
            <a:pPr marL="533400" marR="0" indent="-533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it-IT" altLang="it-IT" b="0" u="none" baseline="0" dirty="0" smtClean="0"/>
          </a:p>
          <a:p>
            <a:pPr marL="533400" marR="0" indent="-533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it-IT" altLang="it-IT" b="1" u="sng" baseline="0" dirty="0" smtClean="0"/>
              <a:t>QUINDI in conclusione: </a:t>
            </a:r>
            <a:r>
              <a:rPr lang="it-IT" altLang="it-IT" b="0" u="none" baseline="0" dirty="0" smtClean="0"/>
              <a:t>Al termine della valutazione dell’inventario, l’esecutore dello studio ha il quadro completo della disponibilità dei dati ed è in grado di capire se è in grado di effettuare l’analisi completa o meno. </a:t>
            </a:r>
          </a:p>
          <a:p>
            <a:r>
              <a:rPr lang="it-IT" dirty="0" smtClean="0"/>
              <a:t> </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17</a:t>
            </a:fld>
            <a:endParaRPr lang="it-IT"/>
          </a:p>
        </p:txBody>
      </p:sp>
    </p:spTree>
    <p:extLst>
      <p:ext uri="{BB962C8B-B14F-4D97-AF65-F5344CB8AC3E}">
        <p14:creationId xmlns:p14="http://schemas.microsoft.com/office/powerpoint/2010/main" val="287774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questo </a:t>
            </a:r>
            <a:r>
              <a:rPr lang="it-IT" baseline="0" dirty="0" smtClean="0"/>
              <a:t>è un esempio sul diagramma di flusso per la produzione di una bottiglia d’acqua.</a:t>
            </a:r>
          </a:p>
          <a:p>
            <a:endParaRPr lang="it-IT" baseline="0" dirty="0" smtClean="0"/>
          </a:p>
          <a:p>
            <a:r>
              <a:rPr lang="it-IT" baseline="0" dirty="0" smtClean="0"/>
              <a:t>Come possiamo vedere all’interno del confine del sistema abbiamo i vari processi per la produzione della bottiglia.</a:t>
            </a:r>
          </a:p>
          <a:p>
            <a:endParaRPr lang="it-IT" baseline="0" dirty="0" smtClean="0"/>
          </a:p>
          <a:p>
            <a:r>
              <a:rPr lang="it-IT" baseline="0" dirty="0" smtClean="0"/>
              <a:t>Come flussi entranti nel sistema abbiamo le materie prime, energia, acqua, risorse e all’uscita del sistema abbiamo le emissioni</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18</a:t>
            </a:fld>
            <a:endParaRPr lang="it-IT"/>
          </a:p>
        </p:txBody>
      </p:sp>
    </p:spTree>
    <p:extLst>
      <p:ext uri="{BB962C8B-B14F-4D97-AF65-F5344CB8AC3E}">
        <p14:creationId xmlns:p14="http://schemas.microsoft.com/office/powerpoint/2010/main" val="3095599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a:p>
            <a:r>
              <a:rPr lang="it-IT" baseline="0" dirty="0" smtClean="0"/>
              <a:t>Questa invece è la tabella d’inventario per la produzione </a:t>
            </a:r>
            <a:r>
              <a:rPr lang="it-IT" baseline="0" dirty="0" smtClean="0"/>
              <a:t>della bottiglia</a:t>
            </a:r>
            <a:endParaRPr lang="it-IT" baseline="0" dirty="0" smtClean="0"/>
          </a:p>
          <a:p>
            <a:endParaRPr lang="it-IT" baseline="0" dirty="0" smtClean="0"/>
          </a:p>
          <a:p>
            <a:r>
              <a:rPr lang="it-IT" baseline="0" dirty="0" smtClean="0"/>
              <a:t>Come flussi entranti nel sistema abbiamo le materie prime, energia, acqua, risorse e all’uscita del sistema abbiamo le emissioni in aria, in acqua, terreno e alla fine i rifiuti</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19</a:t>
            </a:fld>
            <a:endParaRPr lang="it-IT"/>
          </a:p>
        </p:txBody>
      </p:sp>
    </p:spTree>
    <p:extLst>
      <p:ext uri="{BB962C8B-B14F-4D97-AF65-F5344CB8AC3E}">
        <p14:creationId xmlns:p14="http://schemas.microsoft.com/office/powerpoint/2010/main" val="20626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000" baseline="0" dirty="0" smtClean="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a:t>
            </a:fld>
            <a:endParaRPr lang="it-IT"/>
          </a:p>
        </p:txBody>
      </p:sp>
    </p:spTree>
    <p:extLst>
      <p:ext uri="{BB962C8B-B14F-4D97-AF65-F5344CB8AC3E}">
        <p14:creationId xmlns:p14="http://schemas.microsoft.com/office/powerpoint/2010/main" val="274375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Questa slide </a:t>
            </a:r>
            <a:r>
              <a:rPr lang="en-US" dirty="0" err="1" smtClean="0"/>
              <a:t>mostra</a:t>
            </a:r>
            <a:r>
              <a:rPr lang="en-US" dirty="0" smtClean="0"/>
              <a:t> </a:t>
            </a:r>
            <a:r>
              <a:rPr lang="en-US" dirty="0" err="1" smtClean="0"/>
              <a:t>i</a:t>
            </a:r>
            <a:r>
              <a:rPr lang="en-US" dirty="0" smtClean="0"/>
              <a:t> </a:t>
            </a:r>
            <a:r>
              <a:rPr lang="en-US" dirty="0" err="1" smtClean="0"/>
              <a:t>databse</a:t>
            </a:r>
            <a:r>
              <a:rPr lang="en-US" dirty="0" smtClean="0"/>
              <a:t> </a:t>
            </a:r>
            <a:r>
              <a:rPr lang="en-US" dirty="0" err="1" smtClean="0"/>
              <a:t>comunmente</a:t>
            </a:r>
            <a:r>
              <a:rPr lang="en-US" baseline="0" dirty="0" smtClean="0"/>
              <a:t> </a:t>
            </a:r>
            <a:r>
              <a:rPr lang="en-US" baseline="0" dirty="0" err="1" smtClean="0"/>
              <a:t>usati</a:t>
            </a:r>
            <a:r>
              <a:rPr lang="en-US" baseline="0" dirty="0" smtClean="0"/>
              <a:t> per </a:t>
            </a:r>
            <a:r>
              <a:rPr lang="en-US" baseline="0" dirty="0" err="1" smtClean="0"/>
              <a:t>eseguire</a:t>
            </a:r>
            <a:r>
              <a:rPr lang="en-US" baseline="0" dirty="0" smtClean="0"/>
              <a:t> </a:t>
            </a:r>
            <a:r>
              <a:rPr lang="en-US" baseline="0" dirty="0" err="1" smtClean="0"/>
              <a:t>delle</a:t>
            </a:r>
            <a:r>
              <a:rPr lang="en-US" baseline="0" dirty="0" smtClean="0"/>
              <a:t> </a:t>
            </a:r>
            <a:r>
              <a:rPr lang="en-US" baseline="0" dirty="0" err="1" smtClean="0"/>
              <a:t>analisi</a:t>
            </a:r>
            <a:r>
              <a:rPr lang="en-US" baseline="0" dirty="0" smtClean="0"/>
              <a:t> del </a:t>
            </a:r>
            <a:r>
              <a:rPr lang="en-US" baseline="0" dirty="0" err="1" smtClean="0"/>
              <a:t>ciclo</a:t>
            </a:r>
            <a:r>
              <a:rPr lang="en-US" baseline="0" dirty="0" smtClean="0"/>
              <a:t> di vita.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 </a:t>
            </a:r>
            <a:r>
              <a:rPr lang="en-US" baseline="0" dirty="0" err="1" smtClean="0"/>
              <a:t>piu</a:t>
            </a:r>
            <a:r>
              <a:rPr lang="en-US" baseline="0" dirty="0" smtClean="0"/>
              <a:t> </a:t>
            </a:r>
            <a:r>
              <a:rPr lang="en-US" baseline="0" dirty="0" err="1" smtClean="0"/>
              <a:t>famoso</a:t>
            </a:r>
            <a:r>
              <a:rPr lang="en-US" baseline="0" dirty="0" smtClean="0"/>
              <a:t> è </a:t>
            </a:r>
            <a:r>
              <a:rPr lang="en-US" baseline="0" dirty="0" err="1" smtClean="0"/>
              <a:t>Ecoinvent</a:t>
            </a:r>
            <a:r>
              <a:rPr lang="en-US" baseline="0" dirty="0" smtClean="0"/>
              <a:t> </a:t>
            </a:r>
            <a:r>
              <a:rPr lang="en-US" baseline="0" dirty="0" err="1" smtClean="0"/>
              <a:t>Questo</a:t>
            </a:r>
            <a:r>
              <a:rPr lang="en-US" baseline="0" dirty="0" smtClean="0"/>
              <a:t> </a:t>
            </a:r>
            <a:r>
              <a:rPr lang="en-US" baseline="0" dirty="0" err="1" smtClean="0"/>
              <a:t>databse</a:t>
            </a:r>
            <a:r>
              <a:rPr lang="en-US" baseline="0" dirty="0" smtClean="0"/>
              <a:t> è </a:t>
            </a:r>
            <a:r>
              <a:rPr lang="en-US" baseline="0" dirty="0" err="1" smtClean="0"/>
              <a:t>quello</a:t>
            </a:r>
            <a:r>
              <a:rPr lang="en-US" baseline="0" dirty="0" smtClean="0"/>
              <a:t> </a:t>
            </a:r>
            <a:r>
              <a:rPr lang="en-US" baseline="0" dirty="0" err="1" smtClean="0"/>
              <a:t>che</a:t>
            </a:r>
            <a:r>
              <a:rPr lang="en-US" baseline="0" dirty="0" smtClean="0"/>
              <a:t> è </a:t>
            </a:r>
            <a:r>
              <a:rPr lang="en-US" baseline="0" dirty="0" err="1" smtClean="0"/>
              <a:t>maggiormente</a:t>
            </a:r>
            <a:r>
              <a:rPr lang="en-US" baseline="0" dirty="0" smtClean="0"/>
              <a:t> </a:t>
            </a:r>
            <a:r>
              <a:rPr lang="en-US" baseline="0" dirty="0" err="1" smtClean="0"/>
              <a:t>usato</a:t>
            </a:r>
            <a:r>
              <a:rPr lang="en-US" baseline="0" dirty="0" smtClean="0"/>
              <a:t> in </a:t>
            </a:r>
            <a:r>
              <a:rPr lang="en-US" baseline="0" dirty="0" err="1" smtClean="0"/>
              <a:t>letteratura</a:t>
            </a:r>
            <a:r>
              <a:rPr lang="en-US" baseline="0" dirty="0" smtClean="0"/>
              <a:t> </a:t>
            </a:r>
            <a:r>
              <a:rPr lang="en-US" baseline="0" dirty="0" err="1" smtClean="0"/>
              <a:t>perchè</a:t>
            </a:r>
            <a:r>
              <a:rPr lang="en-US" baseline="0" dirty="0" smtClean="0"/>
              <a:t> </a:t>
            </a:r>
            <a:r>
              <a:rPr lang="en-US" baseline="0" dirty="0" err="1" smtClean="0"/>
              <a:t>contiene</a:t>
            </a:r>
            <a:r>
              <a:rPr lang="en-US" baseline="0" dirty="0" smtClean="0"/>
              <a:t> </a:t>
            </a:r>
            <a:r>
              <a:rPr lang="en-US" baseline="0" dirty="0" err="1" smtClean="0"/>
              <a:t>il</a:t>
            </a:r>
            <a:r>
              <a:rPr lang="en-US" baseline="0" dirty="0" smtClean="0"/>
              <a:t> </a:t>
            </a:r>
            <a:r>
              <a:rPr lang="en-US" baseline="0" dirty="0" err="1" smtClean="0"/>
              <a:t>numero</a:t>
            </a:r>
            <a:r>
              <a:rPr lang="en-US" baseline="0" dirty="0" smtClean="0"/>
              <a:t> </a:t>
            </a:r>
            <a:r>
              <a:rPr lang="en-US" baseline="0" dirty="0" err="1" smtClean="0"/>
              <a:t>più</a:t>
            </a:r>
            <a:r>
              <a:rPr lang="en-US" baseline="0" dirty="0" smtClean="0"/>
              <a:t> </a:t>
            </a:r>
            <a:r>
              <a:rPr lang="en-US" baseline="0" dirty="0" err="1" smtClean="0"/>
              <a:t>elevato</a:t>
            </a:r>
            <a:r>
              <a:rPr lang="en-US" baseline="0" dirty="0" smtClean="0"/>
              <a:t> di </a:t>
            </a:r>
            <a:r>
              <a:rPr lang="en-US" baseline="0" dirty="0" err="1" smtClean="0"/>
              <a:t>dati</a:t>
            </a:r>
            <a:r>
              <a:rPr lang="en-US" baseline="0" dirty="0" smtClean="0"/>
              <a:t> per </a:t>
            </a:r>
            <a:r>
              <a:rPr lang="en-US" baseline="0" dirty="0" err="1" smtClean="0"/>
              <a:t>effettuare</a:t>
            </a:r>
            <a:r>
              <a:rPr lang="en-US" baseline="0" dirty="0" smtClean="0"/>
              <a:t> </a:t>
            </a:r>
            <a:r>
              <a:rPr lang="en-US" baseline="0" dirty="0" err="1" smtClean="0"/>
              <a:t>gli</a:t>
            </a:r>
            <a:r>
              <a:rPr lang="en-US" baseline="0" dirty="0" smtClean="0"/>
              <a:t> </a:t>
            </a:r>
            <a:r>
              <a:rPr lang="en-US" baseline="0" dirty="0" err="1" smtClean="0"/>
              <a:t>studi</a:t>
            </a:r>
            <a:r>
              <a:rPr lang="en-US" baseline="0" dirty="0" smtClean="0"/>
              <a:t> di </a:t>
            </a:r>
            <a:r>
              <a:rPr lang="en-US" baseline="0" dirty="0" smtClean="0"/>
              <a:t>LCA </a:t>
            </a:r>
            <a:r>
              <a:rPr lang="en-US" baseline="0" dirty="0" err="1" smtClean="0"/>
              <a:t>ed</a:t>
            </a:r>
            <a:r>
              <a:rPr lang="en-US" baseline="0" dirty="0" smtClean="0"/>
              <a:t> è </a:t>
            </a:r>
            <a:r>
              <a:rPr lang="en-US" baseline="0" dirty="0" err="1" smtClean="0"/>
              <a:t>quello</a:t>
            </a:r>
            <a:r>
              <a:rPr lang="en-US" baseline="0" dirty="0" smtClean="0"/>
              <a:t> </a:t>
            </a:r>
            <a:r>
              <a:rPr lang="en-US" baseline="0" dirty="0" err="1" smtClean="0"/>
              <a:t>che</a:t>
            </a:r>
            <a:r>
              <a:rPr lang="en-US" baseline="0" dirty="0" smtClean="0"/>
              <a:t> </a:t>
            </a:r>
            <a:r>
              <a:rPr lang="en-US" baseline="0" dirty="0" err="1" smtClean="0"/>
              <a:t>usiamo</a:t>
            </a:r>
            <a:r>
              <a:rPr lang="en-US" baseline="0" dirty="0" smtClean="0"/>
              <a:t> </a:t>
            </a:r>
            <a:r>
              <a:rPr lang="en-US" baseline="0" dirty="0" err="1" smtClean="0"/>
              <a:t>noi</a:t>
            </a:r>
            <a:r>
              <a:rPr lang="en-US" baseline="0" dirty="0" smtClean="0"/>
              <a:t> in </a:t>
            </a:r>
            <a:r>
              <a:rPr lang="en-US" baseline="0" dirty="0" err="1" smtClean="0"/>
              <a:t>dipartimento</a:t>
            </a:r>
            <a:r>
              <a:rPr lang="en-US" baseline="0" dirty="0" smtClean="0"/>
              <a:t> per </a:t>
            </a:r>
            <a:r>
              <a:rPr lang="en-US" baseline="0" dirty="0" err="1" smtClean="0"/>
              <a:t>eseguire</a:t>
            </a:r>
            <a:r>
              <a:rPr lang="en-US" baseline="0" dirty="0" smtClean="0"/>
              <a:t> la nostra </a:t>
            </a:r>
            <a:r>
              <a:rPr lang="en-US" baseline="0" dirty="0" err="1" smtClean="0"/>
              <a:t>ricerca</a:t>
            </a:r>
            <a:r>
              <a:rPr lang="en-US" baseline="0" dirty="0" smtClean="0"/>
              <a:t> sui </a:t>
            </a:r>
            <a:r>
              <a:rPr lang="en-US" baseline="0" dirty="0" err="1" smtClean="0"/>
              <a:t>sistemi</a:t>
            </a:r>
            <a:r>
              <a:rPr lang="en-US" baseline="0" dirty="0" smtClean="0"/>
              <a:t> </a:t>
            </a:r>
            <a:r>
              <a:rPr lang="en-US" baseline="0" dirty="0" err="1" smtClean="0"/>
              <a:t>energetici</a:t>
            </a:r>
            <a:endParaRPr lang="en-US"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20</a:t>
            </a:fld>
            <a:endParaRPr lang="it-IT"/>
          </a:p>
        </p:txBody>
      </p:sp>
    </p:spTree>
    <p:extLst>
      <p:ext uri="{BB962C8B-B14F-4D97-AF65-F5344CB8AC3E}">
        <p14:creationId xmlns:p14="http://schemas.microsoft.com/office/powerpoint/2010/main" val="2524385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Questa</a:t>
            </a:r>
            <a:r>
              <a:rPr lang="en-US" baseline="0" dirty="0" smtClean="0"/>
              <a:t> slide </a:t>
            </a:r>
            <a:r>
              <a:rPr lang="en-US" baseline="0" dirty="0" err="1" smtClean="0"/>
              <a:t>riporta</a:t>
            </a:r>
            <a:r>
              <a:rPr lang="en-US" baseline="0" dirty="0" smtClean="0"/>
              <a:t> </a:t>
            </a:r>
            <a:r>
              <a:rPr lang="en-US" baseline="0" dirty="0" err="1" smtClean="0"/>
              <a:t>l’esempio</a:t>
            </a:r>
            <a:r>
              <a:rPr lang="en-US" baseline="0" dirty="0" smtClean="0"/>
              <a:t> di </a:t>
            </a:r>
            <a:r>
              <a:rPr lang="en-US" baseline="0" dirty="0" err="1" smtClean="0"/>
              <a:t>una</a:t>
            </a:r>
            <a:r>
              <a:rPr lang="en-US" baseline="0" dirty="0" smtClean="0"/>
              <a:t> </a:t>
            </a:r>
            <a:r>
              <a:rPr lang="en-US" baseline="0" dirty="0" err="1" smtClean="0"/>
              <a:t>tabella</a:t>
            </a:r>
            <a:r>
              <a:rPr lang="en-US" baseline="0" dirty="0" smtClean="0"/>
              <a:t> di </a:t>
            </a:r>
            <a:r>
              <a:rPr lang="en-US" baseline="0" dirty="0" err="1" smtClean="0"/>
              <a:t>inventario</a:t>
            </a:r>
            <a:r>
              <a:rPr lang="en-US" baseline="0" dirty="0" smtClean="0"/>
              <a:t> per la </a:t>
            </a:r>
            <a:r>
              <a:rPr lang="en-US" baseline="0" dirty="0" err="1" smtClean="0"/>
              <a:t>produzione</a:t>
            </a:r>
            <a:r>
              <a:rPr lang="en-US" baseline="0" dirty="0" smtClean="0"/>
              <a:t> di un metro </a:t>
            </a:r>
            <a:r>
              <a:rPr lang="en-US" baseline="0" dirty="0" err="1" smtClean="0"/>
              <a:t>quadro</a:t>
            </a:r>
            <a:r>
              <a:rPr lang="en-US" baseline="0" dirty="0" smtClean="0"/>
              <a:t> di </a:t>
            </a:r>
            <a:r>
              <a:rPr lang="en-US" baseline="0" dirty="0" err="1" smtClean="0"/>
              <a:t>solare</a:t>
            </a:r>
            <a:r>
              <a:rPr lang="en-US" baseline="0" dirty="0" smtClean="0"/>
              <a:t> </a:t>
            </a:r>
            <a:r>
              <a:rPr lang="en-US" baseline="0" dirty="0" err="1" smtClean="0"/>
              <a:t>termico</a:t>
            </a:r>
            <a:r>
              <a:rPr lang="en-US" baseline="0" dirty="0" smtClean="0"/>
              <a:t> </a:t>
            </a:r>
          </a:p>
          <a:p>
            <a:endParaRPr lang="en-US" baseline="0" dirty="0" smtClean="0"/>
          </a:p>
          <a:p>
            <a:r>
              <a:rPr lang="en-US" baseline="0" dirty="0" smtClean="0"/>
              <a:t>Questa </a:t>
            </a:r>
            <a:r>
              <a:rPr lang="en-US" baseline="0" dirty="0" err="1" smtClean="0"/>
              <a:t>tabella</a:t>
            </a:r>
            <a:r>
              <a:rPr lang="en-US" baseline="0" dirty="0" smtClean="0"/>
              <a:t> è </a:t>
            </a:r>
            <a:r>
              <a:rPr lang="en-US" baseline="0" dirty="0" err="1" smtClean="0"/>
              <a:t>fornita</a:t>
            </a:r>
            <a:r>
              <a:rPr lang="en-US" baseline="0" dirty="0" smtClean="0"/>
              <a:t> dal database </a:t>
            </a:r>
            <a:r>
              <a:rPr lang="en-US" baseline="0" dirty="0" err="1" smtClean="0"/>
              <a:t>EcoInvent</a:t>
            </a:r>
            <a:endParaRPr lang="en-US" baseline="0" dirty="0" smtClean="0"/>
          </a:p>
          <a:p>
            <a:endParaRPr lang="en-US"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21</a:t>
            </a:fld>
            <a:endParaRPr lang="it-IT"/>
          </a:p>
        </p:txBody>
      </p:sp>
    </p:spTree>
    <p:extLst>
      <p:ext uri="{BB962C8B-B14F-4D97-AF65-F5344CB8AC3E}">
        <p14:creationId xmlns:p14="http://schemas.microsoft.com/office/powerpoint/2010/main" val="300276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baseline="0" dirty="0" smtClean="0">
                <a:latin typeface="Times" panose="02020603050405020304" pitchFamily="18" charset="0"/>
              </a:rPr>
              <a:t>terminata </a:t>
            </a:r>
            <a:r>
              <a:rPr lang="it-IT" altLang="it-IT" sz="1200" baseline="0" dirty="0" smtClean="0">
                <a:latin typeface="Times" panose="02020603050405020304" pitchFamily="18" charset="0"/>
              </a:rPr>
              <a:t>la fase di inventario, si passa al calcolo degli impatti usando i risultati ottenuti dall’analisi d’inventario, i quali sono i flussi elementari (cioè emissioni e risorse)  che vengono rilasciati o presi dall’ambiente,</a:t>
            </a:r>
            <a:endParaRPr lang="it-IT" altLang="it-IT" sz="1200" u="sng" dirty="0" smtClean="0">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sz="1200" dirty="0" smtClean="0">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sz="1200" dirty="0" smtClean="0">
              <a:latin typeface="Times"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baseline="0" dirty="0" smtClean="0">
                <a:latin typeface="Times" panose="02020603050405020304" pitchFamily="18" charset="0"/>
              </a:rPr>
              <a:t>Questi</a:t>
            </a:r>
            <a:r>
              <a:rPr lang="it-IT" altLang="it-IT" sz="1200" dirty="0" smtClean="0">
                <a:latin typeface="Times" panose="02020603050405020304" pitchFamily="18" charset="0"/>
              </a:rPr>
              <a:t> flussi elementari della tabella d’inventario vengono correlati a diversi temi ambientali o </a:t>
            </a:r>
            <a:r>
              <a:rPr lang="it-IT" altLang="it-IT" sz="1200" b="1" dirty="0" smtClean="0">
                <a:latin typeface="Times" panose="02020603050405020304" pitchFamily="18" charset="0"/>
              </a:rPr>
              <a:t>categoria di impatto </a:t>
            </a:r>
            <a:r>
              <a:rPr lang="it-IT" altLang="it-IT" sz="1200" dirty="0" smtClean="0">
                <a:latin typeface="Times" panose="02020603050405020304" pitchFamily="18" charset="0"/>
              </a:rPr>
              <a:t>(per esempio consumo delle risorse, OPPURE riscaldamento globale, OPPURE tossicità, etc.…)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sz="1200" dirty="0" smtClean="0">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sz="1200" dirty="0" smtClean="0">
              <a:latin typeface="Times"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dirty="0" smtClean="0">
                <a:latin typeface="Times" panose="02020603050405020304" pitchFamily="18" charset="0"/>
              </a:rPr>
              <a:t> Poi</a:t>
            </a:r>
            <a:r>
              <a:rPr lang="it-IT" altLang="it-IT" sz="1200" baseline="0" dirty="0" smtClean="0">
                <a:latin typeface="Times" panose="02020603050405020304" pitchFamily="18" charset="0"/>
              </a:rPr>
              <a:t> l</a:t>
            </a:r>
            <a:r>
              <a:rPr lang="it-IT" altLang="it-IT" sz="1200" dirty="0" smtClean="0">
                <a:latin typeface="Times" panose="02020603050405020304" pitchFamily="18" charset="0"/>
              </a:rPr>
              <a:t>a</a:t>
            </a:r>
            <a:r>
              <a:rPr lang="it-IT" altLang="it-IT" sz="1200" baseline="0" dirty="0" smtClean="0">
                <a:latin typeface="Times" panose="02020603050405020304" pitchFamily="18" charset="0"/>
              </a:rPr>
              <a:t> </a:t>
            </a:r>
            <a:r>
              <a:rPr lang="it-IT" altLang="it-IT" sz="1200" dirty="0" smtClean="0">
                <a:latin typeface="Times" panose="02020603050405020304" pitchFamily="18" charset="0"/>
              </a:rPr>
              <a:t>rappresentazione numerica di ogni categoria d’impatto avviene</a:t>
            </a:r>
            <a:r>
              <a:rPr lang="it-IT" altLang="it-IT" sz="1200" baseline="0" dirty="0" smtClean="0">
                <a:latin typeface="Times" panose="02020603050405020304" pitchFamily="18" charset="0"/>
              </a:rPr>
              <a:t> per mezzo dei cosiddetti </a:t>
            </a:r>
            <a:r>
              <a:rPr lang="it-IT" altLang="it-IT" sz="1200" b="1" baseline="0" dirty="0" smtClean="0">
                <a:latin typeface="Times" panose="02020603050405020304" pitchFamily="18" charset="0"/>
              </a:rPr>
              <a:t>indicatori di categoria</a:t>
            </a:r>
            <a:r>
              <a:rPr lang="it-IT" altLang="it-IT" sz="1200" dirty="0" smtClean="0">
                <a:latin typeface="Times" panose="02020603050405020304" pitchFamily="18" charset="0"/>
              </a:rPr>
              <a:t>. Questi indicatori Hanno lo scopo di rappresentare NUMERICAMENTE ciascuna categoria</a:t>
            </a:r>
            <a:r>
              <a:rPr lang="it-IT" altLang="it-IT" sz="1200" baseline="0" dirty="0" smtClean="0">
                <a:latin typeface="Times" panose="02020603050405020304" pitchFamily="18" charset="0"/>
              </a:rPr>
              <a:t> di impatto.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dirty="0" smtClean="0">
                <a:latin typeface="Times" panose="02020603050405020304" pitchFamily="18" charset="0"/>
              </a:rPr>
              <a:t>Cio</a:t>
            </a:r>
            <a:r>
              <a:rPr lang="it-IT" altLang="it-IT" sz="1200" baseline="0" dirty="0" smtClean="0">
                <a:latin typeface="Times" panose="02020603050405020304" pitchFamily="18" charset="0"/>
              </a:rPr>
              <a:t>è l</a:t>
            </a:r>
            <a:r>
              <a:rPr lang="it-IT" altLang="it-IT" sz="1200" dirty="0" smtClean="0">
                <a:latin typeface="Times" panose="02020603050405020304" pitchFamily="18" charset="0"/>
              </a:rPr>
              <a:t>a somma di tutti i contributi (delle emissioni) di ciascuna categoria d’impatto</a:t>
            </a:r>
            <a:r>
              <a:rPr lang="it-IT" altLang="it-IT" sz="1200" baseline="0" dirty="0" smtClean="0">
                <a:latin typeface="Times" panose="02020603050405020304" pitchFamily="18" charset="0"/>
              </a:rPr>
              <a:t> dà</a:t>
            </a:r>
            <a:r>
              <a:rPr lang="it-IT" altLang="it-IT" sz="1200" dirty="0" smtClean="0">
                <a:latin typeface="Times" panose="02020603050405020304" pitchFamily="18" charset="0"/>
              </a:rPr>
              <a:t> logo ad</a:t>
            </a:r>
            <a:r>
              <a:rPr lang="it-IT" altLang="it-IT" sz="1200" baseline="0" dirty="0" smtClean="0">
                <a:latin typeface="Times" panose="02020603050405020304" pitchFamily="18" charset="0"/>
              </a:rPr>
              <a:t> un</a:t>
            </a:r>
            <a:r>
              <a:rPr lang="it-IT" altLang="it-IT" sz="1200" dirty="0" smtClean="0">
                <a:latin typeface="Times" panose="02020603050405020304" pitchFamily="18" charset="0"/>
              </a:rPr>
              <a:t> punteggio finale, che fornisce</a:t>
            </a:r>
            <a:r>
              <a:rPr lang="it-IT" altLang="it-IT" sz="1200" baseline="0" dirty="0" smtClean="0">
                <a:latin typeface="Times" panose="02020603050405020304" pitchFamily="18" charset="0"/>
              </a:rPr>
              <a:t> delle</a:t>
            </a:r>
            <a:r>
              <a:rPr lang="it-IT" altLang="it-IT" sz="1200" dirty="0" smtClean="0">
                <a:latin typeface="Times" panose="02020603050405020304" pitchFamily="18" charset="0"/>
              </a:rPr>
              <a:t> informazioni quantitative sugli</a:t>
            </a:r>
            <a:r>
              <a:rPr lang="it-IT" altLang="it-IT" sz="1200" baseline="0" dirty="0" smtClean="0">
                <a:latin typeface="Times" panose="02020603050405020304" pitchFamily="18" charset="0"/>
              </a:rPr>
              <a:t> impatti ambientali</a:t>
            </a:r>
            <a:endParaRPr lang="it-IT" altLang="it-IT" sz="1200" dirty="0" smtClean="0">
              <a:latin typeface="Times"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22</a:t>
            </a:fld>
            <a:endParaRPr lang="it-IT"/>
          </a:p>
        </p:txBody>
      </p:sp>
    </p:spTree>
    <p:extLst>
      <p:ext uri="{BB962C8B-B14F-4D97-AF65-F5344CB8AC3E}">
        <p14:creationId xmlns:p14="http://schemas.microsoft.com/office/powerpoint/2010/main" val="418620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questa slide sono</a:t>
            </a:r>
            <a:r>
              <a:rPr lang="it-IT" baseline="0" dirty="0" smtClean="0"/>
              <a:t> riportate alcune delle categorie di impatto più interessanti E i relativi indicatori di </a:t>
            </a:r>
            <a:r>
              <a:rPr lang="it-IT" baseline="0" dirty="0" smtClean="0"/>
              <a:t>categoria di impatto</a:t>
            </a:r>
            <a:endParaRPr lang="it-IT" baseline="0" dirty="0" smtClean="0"/>
          </a:p>
          <a:p>
            <a:endParaRPr lang="it-IT" baseline="0" dirty="0" smtClean="0"/>
          </a:p>
          <a:p>
            <a:endParaRPr lang="it-IT"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23</a:t>
            </a:fld>
            <a:endParaRPr lang="it-IT"/>
          </a:p>
        </p:txBody>
      </p:sp>
    </p:spTree>
    <p:extLst>
      <p:ext uri="{BB962C8B-B14F-4D97-AF65-F5344CB8AC3E}">
        <p14:creationId xmlns:p14="http://schemas.microsoft.com/office/powerpoint/2010/main" val="372107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b="0" baseline="0" dirty="0" smtClean="0">
                <a:latin typeface="Times" panose="02020603050405020304" pitchFamily="18" charset="0"/>
              </a:rPr>
              <a:t>disegnato </a:t>
            </a:r>
            <a:r>
              <a:rPr lang="it-IT" altLang="it-IT" sz="1200" b="0" baseline="0" dirty="0" smtClean="0">
                <a:latin typeface="Times" panose="02020603050405020304" pitchFamily="18" charset="0"/>
              </a:rPr>
              <a:t>il diagramma di flusso del sistema, si passa all’analisi di inventario poi </a:t>
            </a:r>
            <a:r>
              <a:rPr lang="it-IT" altLang="it-IT" sz="1200" baseline="0" dirty="0" smtClean="0">
                <a:latin typeface="Times" panose="02020603050405020304" pitchFamily="18" charset="0"/>
              </a:rPr>
              <a:t>terminata la fase di inventario, si passa al calcolo degli impatti usando i risultati ottenuti dall’analisi d’inventario, i quali sono i flussi elementari che vengono rilasciati all’ambiente</a:t>
            </a:r>
            <a:endParaRPr lang="it-IT" altLang="it-IT" sz="1200" dirty="0" smtClean="0">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sz="1200" dirty="0" smtClean="0">
              <a:latin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sz="1200" dirty="0" smtClean="0">
              <a:latin typeface="Times"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200" dirty="0" smtClean="0">
                <a:latin typeface="Times" panose="02020603050405020304" pitchFamily="18" charset="0"/>
              </a:rPr>
              <a:t> Poi</a:t>
            </a:r>
            <a:r>
              <a:rPr lang="it-IT" altLang="it-IT" sz="1200" baseline="0" dirty="0" smtClean="0">
                <a:latin typeface="Times" panose="02020603050405020304" pitchFamily="18" charset="0"/>
              </a:rPr>
              <a:t> questi flussi vengono classificati in delle categorie di impatto.</a:t>
            </a:r>
            <a:r>
              <a:rPr lang="it-IT" altLang="it-IT" sz="1200" dirty="0" smtClean="0">
                <a:latin typeface="Times" panose="02020603050405020304" pitchFamily="18"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dirty="0" smtClean="0"/>
          </a:p>
          <a:p>
            <a:pPr marL="171450" indent="-171450">
              <a:buFont typeface="Arial" panose="020B0604020202020204" pitchFamily="34" charset="0"/>
              <a:buChar char="•"/>
            </a:pPr>
            <a:r>
              <a:rPr lang="it-IT" sz="1200" dirty="0" smtClean="0"/>
              <a:t>Poi per ognuna delle</a:t>
            </a:r>
            <a:r>
              <a:rPr lang="it-IT" sz="1200" baseline="0" dirty="0" smtClean="0"/>
              <a:t> categorie di impatto (Riscaldamento globale, assottigliamento dello strato di ozono, acidificazione) viene individuato un indicatore che permette una determinazione numerica dell’impatto ambientale</a:t>
            </a:r>
          </a:p>
          <a:p>
            <a:pPr marL="0" indent="0">
              <a:buFont typeface="Arial" panose="020B0604020202020204" pitchFamily="34" charset="0"/>
              <a:buNone/>
            </a:pPr>
            <a:endParaRPr lang="it-IT" sz="1200" baseline="0" dirty="0" smtClean="0"/>
          </a:p>
          <a:p>
            <a:pPr marL="0" indent="0">
              <a:buFont typeface="Arial" panose="020B0604020202020204" pitchFamily="34" charset="0"/>
              <a:buNone/>
            </a:pPr>
            <a:r>
              <a:rPr lang="it-IT" sz="1200" baseline="0" dirty="0" smtClean="0"/>
              <a:t>Nella </a:t>
            </a:r>
            <a:r>
              <a:rPr lang="it-IT" sz="1200" baseline="0" dirty="0" smtClean="0"/>
              <a:t>fase di caratterizzazione abbiamo che il valore finale dell’indicatore della singola categoria di impatto è formato dal contributo di tutti i flussi elementari che causano l’impatto finale e di solito ognuno di questi flussi viene pesato secondo un suo coefficiente di conversione. Perché per esempio l’effetto del gas metano sul riscaldamento globale è diverso dal CO2.</a:t>
            </a:r>
          </a:p>
          <a:p>
            <a:pPr marL="0" indent="0">
              <a:buFont typeface="Arial" panose="020B0604020202020204" pitchFamily="34" charset="0"/>
              <a:buNone/>
            </a:pPr>
            <a:endParaRPr lang="it-IT"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u="sng" dirty="0" smtClean="0"/>
              <a:t>Come</a:t>
            </a:r>
            <a:r>
              <a:rPr lang="it-IT" u="sng" baseline="0" dirty="0" smtClean="0"/>
              <a:t> possiamo notare anche: </a:t>
            </a:r>
            <a:r>
              <a:rPr lang="it-IT" altLang="it-IT" sz="1200" dirty="0" smtClean="0"/>
              <a:t>Alcune sostanze contribuiscono ad una sola categoria d’impatto, mentre altre possono influire su più categorie. Per esempio:</a:t>
            </a:r>
            <a:r>
              <a:rPr lang="it-IT" altLang="it-IT" sz="1200" baseline="0" dirty="0" smtClean="0"/>
              <a:t> </a:t>
            </a:r>
            <a:r>
              <a:rPr lang="it-IT" altLang="it-IT" sz="1200" dirty="0" smtClean="0"/>
              <a:t>le emissioni di </a:t>
            </a:r>
            <a:r>
              <a:rPr lang="it-IT" altLang="it-IT" sz="1200" dirty="0" err="1" smtClean="0"/>
              <a:t>NOx</a:t>
            </a:r>
            <a:r>
              <a:rPr lang="it-IT" altLang="it-IT" sz="1200" dirty="0" smtClean="0"/>
              <a:t> possono contribuire sia all’acidificazione sia alla formazione di ozono a livello del suolo.</a:t>
            </a:r>
          </a:p>
          <a:p>
            <a:pPr marL="0" indent="0">
              <a:buFont typeface="Arial" panose="020B0604020202020204" pitchFamily="34" charset="0"/>
              <a:buNone/>
            </a:pPr>
            <a:endParaRPr lang="it-IT" sz="1200" baseline="0" dirty="0" smtClean="0"/>
          </a:p>
          <a:p>
            <a:pPr marL="171450" indent="-171450">
              <a:buFont typeface="Arial" panose="020B0604020202020204" pitchFamily="34" charset="0"/>
              <a:buChar char="•"/>
            </a:pPr>
            <a:r>
              <a:rPr lang="it-IT" sz="1200" baseline="0" dirty="0" smtClean="0"/>
              <a:t>Solitamente questa fase viene eseguita tramite l’impiego di opportuni software, che una volta modellato il sistema e inseriti i dati di inventario, portano a calcolo diretto degli impatti ambientali</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24</a:t>
            </a:fld>
            <a:endParaRPr lang="it-IT"/>
          </a:p>
        </p:txBody>
      </p:sp>
    </p:spTree>
    <p:extLst>
      <p:ext uri="{BB962C8B-B14F-4D97-AF65-F5344CB8AC3E}">
        <p14:creationId xmlns:p14="http://schemas.microsoft.com/office/powerpoint/2010/main" val="1206388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Per </a:t>
            </a:r>
            <a:r>
              <a:rPr lang="en-US" dirty="0" smtClean="0"/>
              <a:t>I nostril </a:t>
            </a:r>
            <a:r>
              <a:rPr lang="en-US" dirty="0" err="1" smtClean="0"/>
              <a:t>studi</a:t>
            </a:r>
            <a:r>
              <a:rPr lang="en-US" dirty="0" smtClean="0"/>
              <a:t>, come</a:t>
            </a:r>
            <a:r>
              <a:rPr lang="en-US" baseline="0" dirty="0" smtClean="0"/>
              <a:t> </a:t>
            </a:r>
            <a:r>
              <a:rPr lang="en-US" baseline="0" dirty="0" err="1" smtClean="0"/>
              <a:t>categoria</a:t>
            </a:r>
            <a:r>
              <a:rPr lang="en-US" baseline="0" dirty="0" smtClean="0"/>
              <a:t> di </a:t>
            </a:r>
            <a:r>
              <a:rPr lang="en-US" baseline="0" dirty="0" err="1" smtClean="0"/>
              <a:t>impatto</a:t>
            </a:r>
            <a:r>
              <a:rPr lang="en-US" baseline="0" dirty="0" smtClean="0"/>
              <a:t> </a:t>
            </a:r>
            <a:r>
              <a:rPr lang="en-US" baseline="0" dirty="0" err="1" smtClean="0"/>
              <a:t>noi</a:t>
            </a:r>
            <a:r>
              <a:rPr lang="en-US" baseline="0" dirty="0" smtClean="0"/>
              <a:t> </a:t>
            </a:r>
            <a:r>
              <a:rPr lang="en-US" baseline="0" dirty="0" err="1" smtClean="0"/>
              <a:t>consideriamo</a:t>
            </a:r>
            <a:r>
              <a:rPr lang="en-US" baseline="0" dirty="0" smtClean="0"/>
              <a:t> </a:t>
            </a:r>
            <a:r>
              <a:rPr lang="en-US" baseline="0" dirty="0" err="1" smtClean="0"/>
              <a:t>il</a:t>
            </a:r>
            <a:r>
              <a:rPr lang="en-US" baseline="0" dirty="0" smtClean="0"/>
              <a:t> consume di </a:t>
            </a:r>
            <a:r>
              <a:rPr lang="en-US" baseline="0" dirty="0" err="1" smtClean="0"/>
              <a:t>energia</a:t>
            </a:r>
            <a:r>
              <a:rPr lang="en-US" baseline="0" dirty="0" smtClean="0"/>
              <a:t> </a:t>
            </a:r>
            <a:r>
              <a:rPr lang="en-US" baseline="0" dirty="0" err="1" smtClean="0"/>
              <a:t>primaria</a:t>
            </a:r>
            <a:r>
              <a:rPr lang="en-US" baseline="0" dirty="0" smtClean="0"/>
              <a:t> e come </a:t>
            </a:r>
            <a:r>
              <a:rPr lang="en-US" baseline="0" dirty="0" err="1" smtClean="0"/>
              <a:t>indicatore</a:t>
            </a:r>
            <a:r>
              <a:rPr lang="en-US" baseline="0" dirty="0" smtClean="0"/>
              <a:t> </a:t>
            </a:r>
            <a:r>
              <a:rPr lang="en-US" baseline="0" dirty="0" err="1" smtClean="0"/>
              <a:t>il</a:t>
            </a:r>
            <a:r>
              <a:rPr lang="en-US" baseline="0" dirty="0" smtClean="0"/>
              <a:t> </a:t>
            </a:r>
            <a:r>
              <a:rPr lang="en-US" baseline="0" dirty="0" err="1" smtClean="0"/>
              <a:t>cosidetto</a:t>
            </a:r>
            <a:r>
              <a:rPr lang="en-US" baseline="0" dirty="0" smtClean="0"/>
              <a:t> cumulative energy demand.</a:t>
            </a:r>
          </a:p>
          <a:p>
            <a:endParaRPr lang="en-US" baseline="0" dirty="0" smtClean="0"/>
          </a:p>
          <a:p>
            <a:r>
              <a:rPr lang="en-US" baseline="0" dirty="0" err="1" smtClean="0"/>
              <a:t>Questo</a:t>
            </a:r>
            <a:r>
              <a:rPr lang="en-US" baseline="0" dirty="0" smtClean="0"/>
              <a:t> </a:t>
            </a:r>
            <a:r>
              <a:rPr lang="en-US" baseline="0" dirty="0" err="1" smtClean="0"/>
              <a:t>indicatore</a:t>
            </a:r>
            <a:r>
              <a:rPr lang="en-US" baseline="0" dirty="0" smtClean="0"/>
              <a:t> </a:t>
            </a:r>
            <a:r>
              <a:rPr lang="en-US" baseline="0" dirty="0" err="1" smtClean="0"/>
              <a:t>rappresenta</a:t>
            </a:r>
            <a:r>
              <a:rPr lang="en-US" baseline="0" dirty="0" smtClean="0"/>
              <a:t> </a:t>
            </a:r>
            <a:r>
              <a:rPr lang="en-US" baseline="0" dirty="0" err="1" smtClean="0"/>
              <a:t>l’energia</a:t>
            </a:r>
            <a:r>
              <a:rPr lang="en-US" baseline="0" dirty="0" smtClean="0"/>
              <a:t> </a:t>
            </a:r>
            <a:r>
              <a:rPr lang="en-US" baseline="0" dirty="0" err="1" smtClean="0"/>
              <a:t>primaria</a:t>
            </a:r>
            <a:r>
              <a:rPr lang="en-US" baseline="0" dirty="0" smtClean="0"/>
              <a:t> </a:t>
            </a:r>
            <a:r>
              <a:rPr lang="en-US" baseline="0" dirty="0" err="1" smtClean="0"/>
              <a:t>consumata</a:t>
            </a:r>
            <a:r>
              <a:rPr lang="en-US" baseline="0" dirty="0" smtClean="0"/>
              <a:t> </a:t>
            </a:r>
            <a:r>
              <a:rPr lang="en-US" baseline="0" dirty="0" err="1" smtClean="0"/>
              <a:t>durante</a:t>
            </a:r>
            <a:r>
              <a:rPr lang="en-US" baseline="0" dirty="0" smtClean="0"/>
              <a:t> </a:t>
            </a:r>
            <a:r>
              <a:rPr lang="en-US" baseline="0" dirty="0" err="1" smtClean="0"/>
              <a:t>il</a:t>
            </a:r>
            <a:r>
              <a:rPr lang="en-US" baseline="0" dirty="0" smtClean="0"/>
              <a:t> </a:t>
            </a:r>
            <a:r>
              <a:rPr lang="en-US" baseline="0" dirty="0" err="1" smtClean="0"/>
              <a:t>ciclo</a:t>
            </a:r>
            <a:r>
              <a:rPr lang="en-US" baseline="0" dirty="0" smtClean="0"/>
              <a:t> di vita di un </a:t>
            </a:r>
            <a:r>
              <a:rPr lang="en-US" baseline="0" dirty="0" err="1" smtClean="0"/>
              <a:t>certo</a:t>
            </a:r>
            <a:r>
              <a:rPr lang="en-US" baseline="0" dirty="0" smtClean="0"/>
              <a:t> </a:t>
            </a:r>
            <a:r>
              <a:rPr lang="en-US" baseline="0" dirty="0" err="1" smtClean="0"/>
              <a:t>sistema</a:t>
            </a:r>
            <a:r>
              <a:rPr lang="en-US" baseline="0" dirty="0" smtClean="0"/>
              <a:t>, </a:t>
            </a:r>
            <a:r>
              <a:rPr lang="en-US" baseline="0" dirty="0" err="1" smtClean="0"/>
              <a:t>dalla</a:t>
            </a:r>
            <a:r>
              <a:rPr lang="en-US" baseline="0" dirty="0" smtClean="0"/>
              <a:t> </a:t>
            </a:r>
            <a:r>
              <a:rPr lang="en-US" baseline="0" dirty="0" err="1" smtClean="0"/>
              <a:t>fase</a:t>
            </a:r>
            <a:r>
              <a:rPr lang="en-US" baseline="0" dirty="0" smtClean="0"/>
              <a:t> di </a:t>
            </a:r>
            <a:r>
              <a:rPr lang="en-US" baseline="0" dirty="0" err="1" smtClean="0"/>
              <a:t>estrazione</a:t>
            </a:r>
            <a:r>
              <a:rPr lang="en-US" baseline="0" dirty="0" smtClean="0"/>
              <a:t> </a:t>
            </a:r>
            <a:r>
              <a:rPr lang="en-US" baseline="0" dirty="0" err="1" smtClean="0"/>
              <a:t>delle</a:t>
            </a:r>
            <a:r>
              <a:rPr lang="en-US" baseline="0" dirty="0" smtClean="0"/>
              <a:t> </a:t>
            </a:r>
            <a:r>
              <a:rPr lang="en-US" baseline="0" dirty="0" err="1" smtClean="0"/>
              <a:t>materie</a:t>
            </a:r>
            <a:r>
              <a:rPr lang="en-US" baseline="0" dirty="0" smtClean="0"/>
              <a:t> prime </a:t>
            </a:r>
            <a:r>
              <a:rPr lang="en-US" baseline="0" dirty="0" err="1" smtClean="0"/>
              <a:t>fino</a:t>
            </a:r>
            <a:r>
              <a:rPr lang="en-US" baseline="0" dirty="0" smtClean="0"/>
              <a:t> </a:t>
            </a:r>
            <a:r>
              <a:rPr lang="en-US" baseline="0" dirty="0" err="1" smtClean="0"/>
              <a:t>allo</a:t>
            </a:r>
            <a:r>
              <a:rPr lang="en-US" baseline="0" dirty="0" smtClean="0"/>
              <a:t> </a:t>
            </a:r>
            <a:r>
              <a:rPr lang="en-US" baseline="0" dirty="0" err="1" smtClean="0"/>
              <a:t>smaltimento</a:t>
            </a:r>
            <a:r>
              <a:rPr lang="en-US" baseline="0" dirty="0" smtClean="0"/>
              <a:t> del </a:t>
            </a:r>
            <a:r>
              <a:rPr lang="en-US" baseline="0" dirty="0" err="1" smtClean="0"/>
              <a:t>prodotto</a:t>
            </a:r>
            <a:r>
              <a:rPr lang="en-US" baseline="0" dirty="0" smtClean="0"/>
              <a:t> finale.</a:t>
            </a:r>
          </a:p>
          <a:p>
            <a:endParaRPr lang="en-US" baseline="0" dirty="0" smtClean="0"/>
          </a:p>
          <a:p>
            <a:r>
              <a:rPr lang="en-US" baseline="0" dirty="0" err="1" smtClean="0"/>
              <a:t>Questo</a:t>
            </a:r>
            <a:r>
              <a:rPr lang="en-US" baseline="0" dirty="0" smtClean="0"/>
              <a:t> </a:t>
            </a:r>
            <a:r>
              <a:rPr lang="en-US" baseline="0" dirty="0" err="1" smtClean="0"/>
              <a:t>indicatore</a:t>
            </a:r>
            <a:r>
              <a:rPr lang="en-US" baseline="0" dirty="0" smtClean="0"/>
              <a:t> è </a:t>
            </a:r>
            <a:r>
              <a:rPr lang="en-US" baseline="0" dirty="0" err="1" smtClean="0"/>
              <a:t>conveniente</a:t>
            </a:r>
            <a:r>
              <a:rPr lang="en-US" baseline="0" dirty="0" smtClean="0"/>
              <a:t> </a:t>
            </a:r>
            <a:r>
              <a:rPr lang="en-US" baseline="0" dirty="0" err="1" smtClean="0"/>
              <a:t>perchè</a:t>
            </a:r>
            <a:r>
              <a:rPr lang="en-US" baseline="0" dirty="0" smtClean="0"/>
              <a:t> non </a:t>
            </a:r>
            <a:r>
              <a:rPr lang="en-US" baseline="0" dirty="0" err="1" smtClean="0"/>
              <a:t>abbiamo</a:t>
            </a:r>
            <a:r>
              <a:rPr lang="en-US" baseline="0" dirty="0" smtClean="0"/>
              <a:t> </a:t>
            </a:r>
            <a:r>
              <a:rPr lang="en-US" baseline="0" dirty="0" err="1" smtClean="0"/>
              <a:t>bisogno</a:t>
            </a:r>
            <a:r>
              <a:rPr lang="en-US" baseline="0" dirty="0" smtClean="0"/>
              <a:t> di </a:t>
            </a:r>
            <a:r>
              <a:rPr lang="en-US" baseline="0" dirty="0" err="1" smtClean="0"/>
              <a:t>raccogliere</a:t>
            </a:r>
            <a:r>
              <a:rPr lang="en-US" baseline="0" dirty="0" smtClean="0"/>
              <a:t> I </a:t>
            </a:r>
            <a:r>
              <a:rPr lang="en-US" baseline="0" dirty="0" err="1" smtClean="0"/>
              <a:t>dati</a:t>
            </a:r>
            <a:r>
              <a:rPr lang="en-US" baseline="0" dirty="0" smtClean="0"/>
              <a:t> </a:t>
            </a:r>
            <a:r>
              <a:rPr lang="en-US" baseline="0" dirty="0" err="1" smtClean="0"/>
              <a:t>che</a:t>
            </a:r>
            <a:r>
              <a:rPr lang="en-US" baseline="0" dirty="0" smtClean="0"/>
              <a:t> </a:t>
            </a:r>
            <a:r>
              <a:rPr lang="en-US" baseline="0" dirty="0" err="1" smtClean="0"/>
              <a:t>riguardano</a:t>
            </a:r>
            <a:r>
              <a:rPr lang="en-US" baseline="0" dirty="0" smtClean="0"/>
              <a:t> le </a:t>
            </a:r>
            <a:r>
              <a:rPr lang="en-US" baseline="0" dirty="0" err="1" smtClean="0"/>
              <a:t>emissioni</a:t>
            </a:r>
            <a:r>
              <a:rPr lang="en-US" baseline="0" dirty="0" smtClean="0"/>
              <a:t>. </a:t>
            </a:r>
            <a:r>
              <a:rPr lang="en-US" baseline="0" dirty="0" err="1" smtClean="0"/>
              <a:t>Abbiamo</a:t>
            </a:r>
            <a:r>
              <a:rPr lang="en-US" baseline="0" dirty="0" smtClean="0"/>
              <a:t> </a:t>
            </a:r>
            <a:r>
              <a:rPr lang="en-US" baseline="0" dirty="0" err="1" smtClean="0"/>
              <a:t>bisogno</a:t>
            </a:r>
            <a:r>
              <a:rPr lang="en-US" baseline="0" dirty="0" smtClean="0"/>
              <a:t> di </a:t>
            </a:r>
            <a:r>
              <a:rPr lang="en-US" baseline="0" dirty="0" err="1" smtClean="0"/>
              <a:t>raccogliere</a:t>
            </a:r>
            <a:r>
              <a:rPr lang="en-US" baseline="0" dirty="0" smtClean="0"/>
              <a:t> solo I </a:t>
            </a:r>
            <a:r>
              <a:rPr lang="en-US" baseline="0" dirty="0" err="1" smtClean="0"/>
              <a:t>dati</a:t>
            </a:r>
            <a:r>
              <a:rPr lang="en-US" baseline="0" dirty="0" smtClean="0"/>
              <a:t> </a:t>
            </a:r>
            <a:r>
              <a:rPr lang="en-US" baseline="0" dirty="0" err="1" smtClean="0"/>
              <a:t>che</a:t>
            </a:r>
            <a:r>
              <a:rPr lang="en-US" baseline="0" dirty="0" smtClean="0"/>
              <a:t> </a:t>
            </a:r>
            <a:r>
              <a:rPr lang="en-US" baseline="0" dirty="0" err="1" smtClean="0"/>
              <a:t>riguardano</a:t>
            </a:r>
            <a:r>
              <a:rPr lang="en-US" baseline="0" dirty="0" smtClean="0"/>
              <a:t> </a:t>
            </a:r>
            <a:r>
              <a:rPr lang="en-US" baseline="0" dirty="0" err="1" smtClean="0"/>
              <a:t>il</a:t>
            </a:r>
            <a:r>
              <a:rPr lang="en-US" baseline="0" dirty="0" smtClean="0"/>
              <a:t> </a:t>
            </a:r>
            <a:r>
              <a:rPr lang="en-US" baseline="0" dirty="0" err="1" smtClean="0"/>
              <a:t>consumo</a:t>
            </a:r>
            <a:r>
              <a:rPr lang="en-US" baseline="0" dirty="0" smtClean="0"/>
              <a:t> di </a:t>
            </a:r>
            <a:r>
              <a:rPr lang="en-US" baseline="0" dirty="0" err="1" smtClean="0"/>
              <a:t>energia</a:t>
            </a:r>
            <a:r>
              <a:rPr lang="en-US" baseline="0" dirty="0" smtClean="0"/>
              <a:t> legato </a:t>
            </a:r>
            <a:r>
              <a:rPr lang="en-US" baseline="0" dirty="0" err="1" smtClean="0"/>
              <a:t>ai</a:t>
            </a:r>
            <a:r>
              <a:rPr lang="en-US" baseline="0" dirty="0" smtClean="0"/>
              <a:t> </a:t>
            </a:r>
            <a:r>
              <a:rPr lang="en-US" baseline="0" dirty="0" err="1" smtClean="0"/>
              <a:t>diversi</a:t>
            </a:r>
            <a:r>
              <a:rPr lang="en-US" baseline="0" dirty="0" smtClean="0"/>
              <a:t> </a:t>
            </a:r>
            <a:r>
              <a:rPr lang="en-US" baseline="0" dirty="0" err="1" smtClean="0"/>
              <a:t>processi</a:t>
            </a:r>
            <a:r>
              <a:rPr lang="en-US" baseline="0" dirty="0" smtClean="0"/>
              <a:t> </a:t>
            </a:r>
            <a:r>
              <a:rPr lang="en-US" baseline="0" dirty="0" err="1" smtClean="0"/>
              <a:t>inclusi</a:t>
            </a:r>
            <a:r>
              <a:rPr lang="en-US" baseline="0" dirty="0" smtClean="0"/>
              <a:t> </a:t>
            </a:r>
            <a:r>
              <a:rPr lang="en-US" baseline="0" dirty="0" err="1" smtClean="0"/>
              <a:t>nel</a:t>
            </a:r>
            <a:r>
              <a:rPr lang="en-US" baseline="0" dirty="0" smtClean="0"/>
              <a:t> </a:t>
            </a:r>
            <a:r>
              <a:rPr lang="en-US" baseline="0" dirty="0" err="1" smtClean="0"/>
              <a:t>diagramma</a:t>
            </a:r>
            <a:r>
              <a:rPr lang="en-US" baseline="0" dirty="0" smtClean="0"/>
              <a:t> di </a:t>
            </a:r>
            <a:r>
              <a:rPr lang="en-US" baseline="0" dirty="0" err="1" smtClean="0"/>
              <a:t>flusso</a:t>
            </a:r>
            <a:r>
              <a:rPr lang="en-US" baseline="0" dirty="0" smtClean="0"/>
              <a:t> el Sistema.</a:t>
            </a:r>
          </a:p>
          <a:p>
            <a:endParaRPr lang="en-US" baseline="0" dirty="0" smtClean="0"/>
          </a:p>
          <a:p>
            <a:endParaRPr lang="en-US"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25</a:t>
            </a:fld>
            <a:endParaRPr lang="it-IT"/>
          </a:p>
        </p:txBody>
      </p:sp>
    </p:spTree>
    <p:extLst>
      <p:ext uri="{BB962C8B-B14F-4D97-AF65-F5344CB8AC3E}">
        <p14:creationId xmlns:p14="http://schemas.microsoft.com/office/powerpoint/2010/main" val="968747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26</a:t>
            </a:fld>
            <a:endParaRPr lang="it-IT"/>
          </a:p>
        </p:txBody>
      </p:sp>
    </p:spTree>
    <p:extLst>
      <p:ext uri="{BB962C8B-B14F-4D97-AF65-F5344CB8AC3E}">
        <p14:creationId xmlns:p14="http://schemas.microsoft.com/office/powerpoint/2010/main" val="4230839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it-IT" dirty="0" smtClean="0">
                <a:solidFill>
                  <a:srgbClr val="048690"/>
                </a:solidFill>
                <a:latin typeface="Times New Roman" panose="02020603050405020304" pitchFamily="18" charset="0"/>
                <a:cs typeface="Times New Roman" panose="02020603050405020304" pitchFamily="18" charset="0"/>
              </a:rPr>
              <a:t>Come ultima fase, abbiamo la fase di interpretazione dei risultati</a:t>
            </a:r>
            <a:r>
              <a:rPr lang="it-IT" baseline="0" dirty="0" smtClean="0">
                <a:solidFill>
                  <a:srgbClr val="048690"/>
                </a:solidFill>
                <a:latin typeface="Times New Roman" panose="02020603050405020304" pitchFamily="18" charset="0"/>
                <a:cs typeface="Times New Roman" panose="02020603050405020304" pitchFamily="18" charset="0"/>
              </a:rPr>
              <a:t> dove</a:t>
            </a:r>
            <a:r>
              <a:rPr lang="it-IT" dirty="0" smtClean="0">
                <a:solidFill>
                  <a:srgbClr val="048690"/>
                </a:solidFill>
                <a:latin typeface="Times New Roman" panose="02020603050405020304" pitchFamily="18" charset="0"/>
                <a:cs typeface="Times New Roman" panose="02020603050405020304" pitchFamily="18" charset="0"/>
              </a:rPr>
              <a:t> in questa fase i risultati vengono controllati e valutati per verificarne la coerenza con gli obiettivi ed il campo d’applicazione</a:t>
            </a:r>
          </a:p>
          <a:p>
            <a:pPr eaLnBrk="1" hangingPunct="1">
              <a:lnSpc>
                <a:spcPct val="80000"/>
              </a:lnSpc>
            </a:pPr>
            <a:endParaRPr lang="it-IT" altLang="it-IT" sz="1200" b="1" dirty="0" smtClean="0"/>
          </a:p>
          <a:p>
            <a:pPr eaLnBrk="1" hangingPunct="1">
              <a:lnSpc>
                <a:spcPct val="80000"/>
              </a:lnSpc>
            </a:pPr>
            <a:endParaRPr lang="it-IT" altLang="it-IT" sz="1200" b="1" dirty="0" smtClean="0"/>
          </a:p>
          <a:p>
            <a:pPr marL="171450" indent="-171450" eaLnBrk="1" hangingPunct="1">
              <a:lnSpc>
                <a:spcPct val="80000"/>
              </a:lnSpc>
              <a:buFont typeface="Arial" panose="020B0604020202020204" pitchFamily="34" charset="0"/>
              <a:buChar char="•"/>
            </a:pPr>
            <a:r>
              <a:rPr lang="it-IT" altLang="it-IT" sz="1200" b="1" dirty="0" smtClean="0"/>
              <a:t>I risultati dell’LCA</a:t>
            </a:r>
            <a:r>
              <a:rPr lang="it-IT" altLang="it-IT" sz="1200" dirty="0" smtClean="0"/>
              <a:t> forniscono</a:t>
            </a:r>
            <a:r>
              <a:rPr lang="it-IT" altLang="it-IT" sz="1200" b="0" dirty="0" smtClean="0"/>
              <a:t> ai decisori una miglior comprensione degli impatti ambientali associati ad ogni soluzione presa in esame dallo studio</a:t>
            </a:r>
          </a:p>
          <a:p>
            <a:pPr marL="0" indent="0" eaLnBrk="1" hangingPunct="1">
              <a:lnSpc>
                <a:spcPct val="80000"/>
              </a:lnSpc>
              <a:buFont typeface="Arial" panose="020B0604020202020204" pitchFamily="34" charset="0"/>
              <a:buNone/>
            </a:pPr>
            <a:endParaRPr lang="it-IT" altLang="it-IT" sz="1200" dirty="0" smtClean="0"/>
          </a:p>
          <a:p>
            <a:pPr marL="0" indent="0" eaLnBrk="1" hangingPunct="1">
              <a:lnSpc>
                <a:spcPct val="80000"/>
              </a:lnSpc>
              <a:buFont typeface="Arial" panose="020B0604020202020204" pitchFamily="34" charset="0"/>
              <a:buNone/>
            </a:pPr>
            <a:endParaRPr lang="it-IT" altLang="it-IT" sz="1200" dirty="0" smtClean="0"/>
          </a:p>
          <a:p>
            <a:pPr marL="171450" indent="-171450">
              <a:buFont typeface="Arial" panose="020B0604020202020204" pitchFamily="34" charset="0"/>
              <a:buChar char="•"/>
            </a:pPr>
            <a:r>
              <a:rPr lang="it-IT" dirty="0" smtClean="0"/>
              <a:t>Alla fine in base ai risultati ottenuti, si decide se</a:t>
            </a:r>
            <a:r>
              <a:rPr lang="it-IT" baseline="0" dirty="0" smtClean="0"/>
              <a:t> effettuare una certa modifica. Poi </a:t>
            </a:r>
            <a:r>
              <a:rPr lang="it-IT" dirty="0" smtClean="0"/>
              <a:t>una volta vengono</a:t>
            </a:r>
            <a:r>
              <a:rPr lang="it-IT" baseline="0" dirty="0" smtClean="0"/>
              <a:t> ipotizzate le variazioni possibili, </a:t>
            </a:r>
            <a:r>
              <a:rPr lang="it-IT" baseline="0" dirty="0" smtClean="0"/>
              <a:t>si </a:t>
            </a:r>
            <a:r>
              <a:rPr lang="it-IT" baseline="0" dirty="0" smtClean="0"/>
              <a:t>effettua la verifica dell’effettivo cambiamento tramite di nuovo un’analisi LCA</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27</a:t>
            </a:fld>
            <a:endParaRPr lang="it-IT"/>
          </a:p>
        </p:txBody>
      </p:sp>
    </p:spTree>
    <p:extLst>
      <p:ext uri="{BB962C8B-B14F-4D97-AF65-F5344CB8AC3E}">
        <p14:creationId xmlns:p14="http://schemas.microsoft.com/office/powerpoint/2010/main" val="3443341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28</a:t>
            </a:fld>
            <a:endParaRPr lang="it-IT"/>
          </a:p>
        </p:txBody>
      </p:sp>
    </p:spTree>
    <p:extLst>
      <p:ext uri="{BB962C8B-B14F-4D97-AF65-F5344CB8AC3E}">
        <p14:creationId xmlns:p14="http://schemas.microsoft.com/office/powerpoint/2010/main" val="231844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t>
            </a:r>
            <a:r>
              <a:rPr lang="it-IT" baseline="0" dirty="0" smtClean="0"/>
              <a:t> approccio che viene seguito per valutare l’impatto ambientale di un sistema in un intervallo di taglie è quello di effettuare un’analisi di mercato di questo </a:t>
            </a:r>
            <a:r>
              <a:rPr lang="it-IT" baseline="0" dirty="0" smtClean="0"/>
              <a:t>sistema e </a:t>
            </a:r>
            <a:r>
              <a:rPr lang="it-IT" baseline="0" dirty="0" smtClean="0"/>
              <a:t>di riportare il peso del sistema in funzione della taglia. Fatto questo si ottiene una legge di tipo esponenziale che mi dà la variazione del peso in funzione della </a:t>
            </a:r>
            <a:r>
              <a:rPr lang="it-IT" baseline="0" dirty="0" smtClean="0"/>
              <a:t>taglia.</a:t>
            </a:r>
            <a:endParaRPr lang="it-IT" baseline="0" dirty="0" smtClean="0"/>
          </a:p>
          <a:p>
            <a:endParaRPr lang="it-IT" baseline="0" dirty="0" smtClean="0"/>
          </a:p>
          <a:p>
            <a:r>
              <a:rPr lang="it-IT" baseline="0" dirty="0" smtClean="0"/>
              <a:t>Poi bisogna avere almeno un’analisi di inventario del sistema in studio con una certa taglia.</a:t>
            </a:r>
          </a:p>
          <a:p>
            <a:endParaRPr lang="it-IT" baseline="0" dirty="0" smtClean="0"/>
          </a:p>
          <a:p>
            <a:r>
              <a:rPr lang="it-IT" baseline="0" dirty="0" smtClean="0"/>
              <a:t>Nota la legge che riporta il peso e nota un’analisi di inventario, con questa formula io posso calcolare l’analisi di inventario del sistema in un intervallo di taglie. E di conseguenza l’impatto ambientale inserendo i dati ne programma</a:t>
            </a:r>
          </a:p>
          <a:p>
            <a:endParaRPr lang="it-IT" baseline="0" dirty="0" smtClean="0"/>
          </a:p>
          <a:p>
            <a:r>
              <a:rPr lang="it-IT" baseline="0" dirty="0" smtClean="0"/>
              <a:t>Praticamente questo approccio assume che la composizione del materiale del sistema rimane costante indipendentemente dal </a:t>
            </a:r>
            <a:r>
              <a:rPr lang="it-IT" baseline="0" dirty="0" smtClean="0"/>
              <a:t>peso e dalla taglia.</a:t>
            </a:r>
            <a:endParaRPr lang="it-IT" baseline="0" dirty="0" smtClean="0"/>
          </a:p>
          <a:p>
            <a:endParaRPr lang="it-IT" baseline="0" dirty="0" smtClean="0"/>
          </a:p>
          <a:p>
            <a:endParaRPr lang="it-IT" baseline="0" dirty="0" smtClean="0"/>
          </a:p>
          <a:p>
            <a:endParaRPr lang="it-IT" baseline="0" dirty="0" smtClean="0"/>
          </a:p>
          <a:p>
            <a:endParaRPr lang="it-IT"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29</a:t>
            </a:fld>
            <a:endParaRPr lang="it-IT"/>
          </a:p>
        </p:txBody>
      </p:sp>
    </p:spTree>
    <p:extLst>
      <p:ext uri="{BB962C8B-B14F-4D97-AF65-F5344CB8AC3E}">
        <p14:creationId xmlns:p14="http://schemas.microsoft.com/office/powerpoint/2010/main" val="205128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0" u="none" dirty="0" smtClean="0">
                <a:solidFill>
                  <a:srgbClr val="048690"/>
                </a:solidFill>
                <a:effectLst/>
                <a:latin typeface="Times New Roman" panose="02020603050405020304" pitchFamily="18" charset="0"/>
                <a:cs typeface="Times New Roman" panose="02020603050405020304" pitchFamily="18" charset="0"/>
              </a:rPr>
              <a:t>Il </a:t>
            </a:r>
            <a:r>
              <a:rPr lang="it-IT" altLang="it-IT" sz="1200" b="0" u="none" dirty="0" smtClean="0">
                <a:solidFill>
                  <a:srgbClr val="048690"/>
                </a:solidFill>
                <a:effectLst/>
                <a:latin typeface="Times New Roman" panose="02020603050405020304" pitchFamily="18" charset="0"/>
                <a:cs typeface="Times New Roman" panose="02020603050405020304" pitchFamily="18" charset="0"/>
              </a:rPr>
              <a:t>progresso tecnologico e la crescita demografica della popolazione,</a:t>
            </a:r>
            <a:r>
              <a:rPr lang="it-IT" altLang="it-IT" sz="1200" b="0" u="none" baseline="0" dirty="0" smtClean="0">
                <a:solidFill>
                  <a:srgbClr val="048690"/>
                </a:solidFill>
                <a:effectLst/>
                <a:latin typeface="Times New Roman" panose="02020603050405020304" pitchFamily="18" charset="0"/>
                <a:cs typeface="Times New Roman" panose="02020603050405020304" pitchFamily="18" charset="0"/>
              </a:rPr>
              <a:t> negli ultimi anni, hanno accelerato i problemi ambientali legati all’inquinamento dell’aria, inquinamento dell’acqua e l’inquinamento del suolo a causa del rilascio di sostanze nocive e contaminanti nell’ambiente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b="0" u="none" baseline="0"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0" u="none" baseline="0" dirty="0" smtClean="0">
                <a:solidFill>
                  <a:srgbClr val="048690"/>
                </a:solidFill>
                <a:effectLst/>
                <a:latin typeface="Times New Roman" panose="02020603050405020304" pitchFamily="18" charset="0"/>
                <a:cs typeface="Times New Roman" panose="02020603050405020304" pitchFamily="18" charset="0"/>
              </a:rPr>
              <a:t>E questi inquinamenti provocano vari problemi di tipo ambientale</a:t>
            </a:r>
            <a:endParaRPr lang="it-IT" altLang="it-IT" sz="1200" b="1" u="sng"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dirty="0" smtClean="0">
              <a:solidFill>
                <a:srgbClr val="048690"/>
              </a:solidFill>
              <a:effectLst/>
              <a:latin typeface="Times New Roman" panose="02020603050405020304" pitchFamily="18" charset="0"/>
              <a:cs typeface="Times New Roman" panose="02020603050405020304" pitchFamily="18" charset="0"/>
            </a:endParaRPr>
          </a:p>
          <a:p>
            <a:r>
              <a:rPr lang="it-IT" altLang="it-IT" sz="1200" baseline="0" dirty="0" smtClean="0">
                <a:solidFill>
                  <a:srgbClr val="048690"/>
                </a:solidFill>
                <a:latin typeface="Times New Roman" panose="02020603050405020304" pitchFamily="18" charset="0"/>
                <a:cs typeface="Times New Roman" panose="02020603050405020304" pitchFamily="18" charset="0"/>
              </a:rPr>
              <a:t>Inoltre, l’e</a:t>
            </a:r>
            <a:r>
              <a:rPr lang="it-IT" altLang="it-IT" sz="1200" dirty="0" smtClean="0">
                <a:solidFill>
                  <a:srgbClr val="048690"/>
                </a:solidFill>
                <a:latin typeface="Times New Roman" panose="02020603050405020304" pitchFamily="18" charset="0"/>
                <a:cs typeface="Times New Roman" panose="02020603050405020304" pitchFamily="18" charset="0"/>
              </a:rPr>
              <a:t>ccessiva concentrazione</a:t>
            </a:r>
            <a:r>
              <a:rPr lang="it-IT" altLang="it-IT" sz="1200" baseline="0" dirty="0" smtClean="0">
                <a:solidFill>
                  <a:srgbClr val="048690"/>
                </a:solidFill>
                <a:latin typeface="Times New Roman" panose="02020603050405020304" pitchFamily="18" charset="0"/>
                <a:cs typeface="Times New Roman" panose="02020603050405020304" pitchFamily="18" charset="0"/>
              </a:rPr>
              <a:t> ed </a:t>
            </a:r>
            <a:r>
              <a:rPr lang="it-IT" altLang="it-IT" sz="1200" dirty="0" smtClean="0">
                <a:solidFill>
                  <a:srgbClr val="048690"/>
                </a:solidFill>
                <a:latin typeface="Times New Roman" panose="02020603050405020304" pitchFamily="18" charset="0"/>
                <a:cs typeface="Times New Roman" panose="02020603050405020304" pitchFamily="18" charset="0"/>
              </a:rPr>
              <a:t>esposizione a queste sostanze chimiche</a:t>
            </a:r>
            <a:r>
              <a:rPr lang="it-IT" altLang="it-IT" dirty="0" smtClean="0">
                <a:solidFill>
                  <a:srgbClr val="048690"/>
                </a:solidFill>
                <a:latin typeface="Times New Roman" panose="02020603050405020304" pitchFamily="18" charset="0"/>
                <a:cs typeface="Times New Roman" panose="02020603050405020304" pitchFamily="18" charset="0"/>
              </a:rPr>
              <a:t> nocive e contaminanti può provocare dei danni  s</a:t>
            </a:r>
            <a:r>
              <a:rPr lang="it-IT" altLang="it-IT" b="0" u="none" dirty="0" smtClean="0">
                <a:solidFill>
                  <a:srgbClr val="048690"/>
                </a:solidFill>
                <a:latin typeface="Times New Roman" panose="02020603050405020304" pitchFamily="18" charset="0"/>
                <a:cs typeface="Times New Roman" panose="02020603050405020304" pitchFamily="18" charset="0"/>
              </a:rPr>
              <a:t>ulla salute umana ma</a:t>
            </a:r>
            <a:r>
              <a:rPr lang="it-IT" altLang="it-IT" b="0" u="none" baseline="0" dirty="0" smtClean="0">
                <a:solidFill>
                  <a:srgbClr val="048690"/>
                </a:solidFill>
                <a:latin typeface="Times New Roman" panose="02020603050405020304" pitchFamily="18" charset="0"/>
                <a:cs typeface="Times New Roman" panose="02020603050405020304" pitchFamily="18" charset="0"/>
              </a:rPr>
              <a:t> anche sull’eco-sistema.</a:t>
            </a:r>
            <a:endParaRPr lang="en-US" b="0" u="none"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a:t>
            </a:fld>
            <a:endParaRPr lang="it-IT"/>
          </a:p>
        </p:txBody>
      </p:sp>
    </p:spTree>
    <p:extLst>
      <p:ext uri="{BB962C8B-B14F-4D97-AF65-F5344CB8AC3E}">
        <p14:creationId xmlns:p14="http://schemas.microsoft.com/office/powerpoint/2010/main" val="3540346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30</a:t>
            </a:fld>
            <a:endParaRPr lang="it-IT"/>
          </a:p>
        </p:txBody>
      </p:sp>
    </p:spTree>
    <p:extLst>
      <p:ext uri="{BB962C8B-B14F-4D97-AF65-F5344CB8AC3E}">
        <p14:creationId xmlns:p14="http://schemas.microsoft.com/office/powerpoint/2010/main" val="1208146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questa slide vediamo i</a:t>
            </a:r>
            <a:r>
              <a:rPr lang="it-IT" baseline="0" dirty="0" smtClean="0"/>
              <a:t> valori del CED e di altri impatti come il riscaldamento globale oppure consumo di risorse in funzione della taglia nominale di un cogeneratore.</a:t>
            </a:r>
          </a:p>
          <a:p>
            <a:endParaRPr lang="it-IT" baseline="0" dirty="0" smtClean="0"/>
          </a:p>
          <a:p>
            <a:endParaRPr lang="it-IT" baseline="0" dirty="0" smtClean="0"/>
          </a:p>
          <a:p>
            <a:r>
              <a:rPr lang="it-IT" baseline="0" dirty="0" smtClean="0"/>
              <a:t>Ecco queste curve vengono solitamente inserite in un algoritmo di ottimizzazione e sono utili per valutare il consumo di energia primaria legato al ciclo di vita di un certo sistema in </a:t>
            </a:r>
            <a:r>
              <a:rPr lang="it-IT" baseline="0" dirty="0" smtClean="0"/>
              <a:t>funzione della taglia del sistema stesse.</a:t>
            </a:r>
            <a:endParaRPr lang="it-IT" baseline="0" dirty="0" smtClean="0"/>
          </a:p>
          <a:p>
            <a:endParaRPr lang="it-IT" baseline="0" dirty="0" smtClean="0"/>
          </a:p>
          <a:p>
            <a:endParaRPr lang="it-IT" baseline="0" dirty="0" smtClean="0"/>
          </a:p>
          <a:p>
            <a:r>
              <a:rPr lang="it-IT" baseline="0" dirty="0" smtClean="0"/>
              <a:t>Quindi quando vado ad ottimizzare la taglia di una certo sistema, grazie a queste curve, io posso avere il valore del CED in funzione della taglia del sistema.</a:t>
            </a:r>
            <a:endParaRPr lang="it-IT" dirty="0" smtClean="0"/>
          </a:p>
          <a:p>
            <a:endParaRPr lang="it-IT" dirty="0" smtClean="0"/>
          </a:p>
          <a:p>
            <a:endParaRPr lang="it-IT" baseline="0" dirty="0" smtClean="0"/>
          </a:p>
          <a:p>
            <a:r>
              <a:rPr lang="it-IT" dirty="0" smtClean="0"/>
              <a:t>Dalla figure</a:t>
            </a:r>
            <a:r>
              <a:rPr lang="it-IT" baseline="0" dirty="0" smtClean="0"/>
              <a:t> relative al CHP si può notare come i diversi impatti variano in modo non lineare in funzione della taglia del sistema. </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31</a:t>
            </a:fld>
            <a:endParaRPr lang="it-IT"/>
          </a:p>
        </p:txBody>
      </p:sp>
    </p:spTree>
    <p:extLst>
      <p:ext uri="{BB962C8B-B14F-4D97-AF65-F5344CB8AC3E}">
        <p14:creationId xmlns:p14="http://schemas.microsoft.com/office/powerpoint/2010/main" val="4005306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Questo grafico è relativo ad una caldaia, dove in ordinata abbiamo il CED specifico. Quindi il CED </a:t>
            </a:r>
            <a:r>
              <a:rPr lang="it-IT" baseline="0" dirty="0" smtClean="0"/>
              <a:t>diviso per </a:t>
            </a:r>
            <a:r>
              <a:rPr lang="it-IT" baseline="0" dirty="0" smtClean="0"/>
              <a:t>la taglia nominale, mentre in ascissa abbiamo la potenza termica nominale della caldaia.</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Il grafico confronta lo </a:t>
            </a:r>
            <a:r>
              <a:rPr lang="it-IT" baseline="0" dirty="0" err="1" smtClean="0"/>
              <a:t>scaling</a:t>
            </a:r>
            <a:r>
              <a:rPr lang="it-IT" baseline="0" dirty="0" smtClean="0"/>
              <a:t> lineare con lo </a:t>
            </a:r>
            <a:r>
              <a:rPr lang="it-IT" baseline="0" dirty="0" err="1" smtClean="0"/>
              <a:t>scaling</a:t>
            </a:r>
            <a:r>
              <a:rPr lang="it-IT" baseline="0" dirty="0" smtClean="0"/>
              <a:t> non lineare.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la </a:t>
            </a:r>
            <a:r>
              <a:rPr lang="it-IT" baseline="0" dirty="0" smtClean="0"/>
              <a:t>linea rossa è ottenuta assumendo l’ipotesi di </a:t>
            </a:r>
            <a:r>
              <a:rPr lang="it-IT" baseline="0" dirty="0" err="1" smtClean="0"/>
              <a:t>scaling</a:t>
            </a:r>
            <a:r>
              <a:rPr lang="it-IT" baseline="0" dirty="0" smtClean="0"/>
              <a:t> lineare.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La linea verde tratteggiata è ottenuta assumendo l’ipotesi di </a:t>
            </a:r>
            <a:r>
              <a:rPr lang="it-IT" baseline="0" dirty="0" err="1" smtClean="0"/>
              <a:t>scaling</a:t>
            </a:r>
            <a:r>
              <a:rPr lang="it-IT" baseline="0" dirty="0" smtClean="0"/>
              <a:t> non </a:t>
            </a:r>
            <a:r>
              <a:rPr lang="it-IT" baseline="0" dirty="0" smtClean="0"/>
              <a:t>lineare.</a:t>
            </a: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Ed infine le palline blue rappresentano i valori </a:t>
            </a:r>
            <a:r>
              <a:rPr lang="it-IT" baseline="0" dirty="0" smtClean="0"/>
              <a:t>reali </a:t>
            </a:r>
            <a:r>
              <a:rPr lang="it-IT" baseline="0" dirty="0" smtClean="0"/>
              <a:t>dei CED relativi a diverse taglie della caldaia</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E dal confronto è evidente che L’estrapolazione lineare pesantemente sovrastima i risultati finali.</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L’effetto dello </a:t>
            </a:r>
            <a:r>
              <a:rPr lang="it-IT" baseline="0" dirty="0" err="1" smtClean="0"/>
              <a:t>scaling</a:t>
            </a:r>
            <a:r>
              <a:rPr lang="it-IT" baseline="0" dirty="0" smtClean="0"/>
              <a:t> è evidente. Ossia maggiore è la taglia minore è il CED specifico. </a:t>
            </a:r>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32</a:t>
            </a:fld>
            <a:endParaRPr lang="it-IT"/>
          </a:p>
        </p:txBody>
      </p:sp>
    </p:spTree>
    <p:extLst>
      <p:ext uri="{BB962C8B-B14F-4D97-AF65-F5344CB8AC3E}">
        <p14:creationId xmlns:p14="http://schemas.microsoft.com/office/powerpoint/2010/main" val="710387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In</a:t>
            </a:r>
            <a:r>
              <a:rPr lang="en-US" baseline="0" dirty="0" smtClean="0"/>
              <a:t> </a:t>
            </a:r>
            <a:r>
              <a:rPr lang="en-US" baseline="0" dirty="0" err="1" smtClean="0"/>
              <a:t>questa</a:t>
            </a:r>
            <a:r>
              <a:rPr lang="en-US" baseline="0" dirty="0" smtClean="0"/>
              <a:t> slide </a:t>
            </a:r>
            <a:r>
              <a:rPr lang="en-US" baseline="0" dirty="0" err="1" smtClean="0"/>
              <a:t>possiamo</a:t>
            </a:r>
            <a:r>
              <a:rPr lang="en-US" baseline="0" dirty="0" smtClean="0"/>
              <a:t> </a:t>
            </a:r>
            <a:r>
              <a:rPr lang="en-US" baseline="0" dirty="0" err="1" smtClean="0"/>
              <a:t>vedere</a:t>
            </a:r>
            <a:r>
              <a:rPr lang="en-US" baseline="0" dirty="0" smtClean="0"/>
              <a:t> come </a:t>
            </a:r>
            <a:r>
              <a:rPr lang="en-US" baseline="0" dirty="0" err="1" smtClean="0"/>
              <a:t>viene</a:t>
            </a:r>
            <a:r>
              <a:rPr lang="en-US" baseline="0" dirty="0" smtClean="0"/>
              <a:t> </a:t>
            </a:r>
            <a:r>
              <a:rPr lang="en-US" baseline="0" dirty="0" err="1" smtClean="0"/>
              <a:t>ripartito</a:t>
            </a:r>
            <a:r>
              <a:rPr lang="en-US" baseline="0" dirty="0" smtClean="0"/>
              <a:t> </a:t>
            </a:r>
            <a:r>
              <a:rPr lang="en-US" baseline="0" dirty="0" err="1" smtClean="0"/>
              <a:t>il</a:t>
            </a:r>
            <a:r>
              <a:rPr lang="en-US" baseline="0" dirty="0" smtClean="0"/>
              <a:t> CED </a:t>
            </a:r>
            <a:r>
              <a:rPr lang="en-US" baseline="0" dirty="0" err="1" smtClean="0"/>
              <a:t>totale</a:t>
            </a:r>
            <a:r>
              <a:rPr lang="en-US" baseline="0" dirty="0" smtClean="0"/>
              <a:t> </a:t>
            </a:r>
            <a:r>
              <a:rPr lang="en-US" baseline="0" dirty="0" err="1" smtClean="0"/>
              <a:t>tra</a:t>
            </a:r>
            <a:r>
              <a:rPr lang="en-US" baseline="0" dirty="0" smtClean="0"/>
              <a:t> I  </a:t>
            </a:r>
            <a:r>
              <a:rPr lang="en-US" baseline="0" dirty="0" err="1" smtClean="0"/>
              <a:t>diversi</a:t>
            </a:r>
            <a:r>
              <a:rPr lang="en-US" baseline="0" dirty="0" smtClean="0"/>
              <a:t> </a:t>
            </a:r>
            <a:r>
              <a:rPr lang="en-US" baseline="0" dirty="0" err="1" smtClean="0"/>
              <a:t>processi</a:t>
            </a:r>
            <a:r>
              <a:rPr lang="en-US" baseline="0" dirty="0" smtClean="0"/>
              <a:t> per </a:t>
            </a:r>
            <a:r>
              <a:rPr lang="en-US" baseline="0" dirty="0" err="1" smtClean="0"/>
              <a:t>alcuni</a:t>
            </a:r>
            <a:r>
              <a:rPr lang="en-US" baseline="0" dirty="0" smtClean="0"/>
              <a:t> </a:t>
            </a:r>
            <a:r>
              <a:rPr lang="en-US" baseline="0" dirty="0" err="1" smtClean="0"/>
              <a:t>sistemi</a:t>
            </a:r>
            <a:r>
              <a:rPr lang="en-US" baseline="0" dirty="0" smtClean="0"/>
              <a:t> </a:t>
            </a:r>
            <a:r>
              <a:rPr lang="en-US" baseline="0" dirty="0" err="1" smtClean="0"/>
              <a:t>energetici</a:t>
            </a:r>
            <a:r>
              <a:rPr lang="en-US" baseline="0" dirty="0" smtClean="0"/>
              <a:t>.</a:t>
            </a:r>
          </a:p>
          <a:p>
            <a:endParaRPr lang="en-US" baseline="0" dirty="0" smtClean="0"/>
          </a:p>
          <a:p>
            <a:r>
              <a:rPr lang="en-US" baseline="0" dirty="0" err="1" smtClean="0"/>
              <a:t>Tipo</a:t>
            </a:r>
            <a:r>
              <a:rPr lang="en-US" baseline="0" dirty="0" smtClean="0"/>
              <a:t> per </a:t>
            </a:r>
            <a:r>
              <a:rPr lang="en-US" baseline="0" dirty="0" err="1" smtClean="0"/>
              <a:t>il</a:t>
            </a:r>
            <a:r>
              <a:rPr lang="en-US" baseline="0" dirty="0" smtClean="0"/>
              <a:t> </a:t>
            </a:r>
            <a:r>
              <a:rPr lang="en-US" baseline="0" dirty="0" err="1" smtClean="0"/>
              <a:t>fotovoltaico</a:t>
            </a:r>
            <a:r>
              <a:rPr lang="en-US" baseline="0" dirty="0" smtClean="0"/>
              <a:t> </a:t>
            </a:r>
            <a:r>
              <a:rPr lang="en-US" baseline="0" dirty="0" err="1" smtClean="0"/>
              <a:t>il</a:t>
            </a:r>
            <a:r>
              <a:rPr lang="en-US" baseline="0" dirty="0" smtClean="0"/>
              <a:t> </a:t>
            </a:r>
            <a:r>
              <a:rPr lang="en-US" baseline="0" dirty="0" err="1" smtClean="0"/>
              <a:t>processo</a:t>
            </a:r>
            <a:r>
              <a:rPr lang="en-US" baseline="0" dirty="0" smtClean="0"/>
              <a:t> </a:t>
            </a:r>
            <a:r>
              <a:rPr lang="en-US" baseline="0" dirty="0" err="1" smtClean="0"/>
              <a:t>che</a:t>
            </a:r>
            <a:r>
              <a:rPr lang="en-US" baseline="0" dirty="0" smtClean="0"/>
              <a:t> </a:t>
            </a:r>
            <a:r>
              <a:rPr lang="en-US" baseline="0" dirty="0" err="1" smtClean="0"/>
              <a:t>consuma</a:t>
            </a:r>
            <a:r>
              <a:rPr lang="en-US" baseline="0" dirty="0" smtClean="0"/>
              <a:t> </a:t>
            </a:r>
            <a:r>
              <a:rPr lang="en-US" baseline="0" dirty="0" err="1" smtClean="0"/>
              <a:t>più</a:t>
            </a:r>
            <a:r>
              <a:rPr lang="en-US" baseline="0" dirty="0" smtClean="0"/>
              <a:t> </a:t>
            </a:r>
            <a:r>
              <a:rPr lang="en-US" baseline="0" dirty="0" err="1" smtClean="0"/>
              <a:t>energia</a:t>
            </a:r>
            <a:r>
              <a:rPr lang="en-US" baseline="0" dirty="0" smtClean="0"/>
              <a:t> è </a:t>
            </a:r>
            <a:r>
              <a:rPr lang="en-US" baseline="0" dirty="0" err="1" smtClean="0"/>
              <a:t>quello</a:t>
            </a:r>
            <a:r>
              <a:rPr lang="en-US" baseline="0" dirty="0" smtClean="0"/>
              <a:t> per la </a:t>
            </a:r>
            <a:r>
              <a:rPr lang="en-US" baseline="0" dirty="0" err="1" smtClean="0"/>
              <a:t>produzione</a:t>
            </a:r>
            <a:r>
              <a:rPr lang="en-US" baseline="0" dirty="0" smtClean="0"/>
              <a:t> </a:t>
            </a:r>
            <a:r>
              <a:rPr lang="en-US" baseline="0" dirty="0" err="1" smtClean="0"/>
              <a:t>delle</a:t>
            </a:r>
            <a:r>
              <a:rPr lang="en-US" baseline="0" dirty="0" smtClean="0"/>
              <a:t> </a:t>
            </a:r>
            <a:r>
              <a:rPr lang="en-US" baseline="0" dirty="0" err="1" smtClean="0"/>
              <a:t>celle</a:t>
            </a:r>
            <a:r>
              <a:rPr lang="en-US" baseline="0" dirty="0" smtClean="0"/>
              <a:t>.</a:t>
            </a:r>
          </a:p>
          <a:p>
            <a:endParaRPr lang="en-US" baseline="0" dirty="0" smtClean="0"/>
          </a:p>
          <a:p>
            <a:r>
              <a:rPr lang="en-US" baseline="0" dirty="0" smtClean="0"/>
              <a:t>Per un </a:t>
            </a:r>
            <a:r>
              <a:rPr lang="en-US" baseline="0" dirty="0" err="1" smtClean="0"/>
              <a:t>accumulo</a:t>
            </a:r>
            <a:r>
              <a:rPr lang="en-US" baseline="0" dirty="0" smtClean="0"/>
              <a:t> </a:t>
            </a:r>
            <a:r>
              <a:rPr lang="en-US" baseline="0" dirty="0" err="1" smtClean="0"/>
              <a:t>termico</a:t>
            </a:r>
            <a:r>
              <a:rPr lang="en-US" baseline="0" dirty="0" smtClean="0"/>
              <a:t>, </a:t>
            </a:r>
            <a:r>
              <a:rPr lang="en-US" baseline="0" dirty="0" err="1" smtClean="0"/>
              <a:t>visto</a:t>
            </a:r>
            <a:r>
              <a:rPr lang="en-US" baseline="0" dirty="0" smtClean="0"/>
              <a:t> </a:t>
            </a:r>
            <a:r>
              <a:rPr lang="en-US" baseline="0" dirty="0" err="1" smtClean="0"/>
              <a:t>che</a:t>
            </a:r>
            <a:r>
              <a:rPr lang="en-US" baseline="0" dirty="0" smtClean="0"/>
              <a:t> è </a:t>
            </a:r>
            <a:r>
              <a:rPr lang="en-US" baseline="0" dirty="0" err="1" smtClean="0"/>
              <a:t>costruito</a:t>
            </a:r>
            <a:r>
              <a:rPr lang="en-US" baseline="0" dirty="0" smtClean="0"/>
              <a:t> </a:t>
            </a:r>
            <a:r>
              <a:rPr lang="en-US" baseline="0" dirty="0" err="1" smtClean="0"/>
              <a:t>maggiormente</a:t>
            </a:r>
            <a:r>
              <a:rPr lang="en-US" baseline="0" dirty="0" smtClean="0"/>
              <a:t> da </a:t>
            </a:r>
            <a:r>
              <a:rPr lang="en-US" baseline="0" dirty="0" err="1" smtClean="0"/>
              <a:t>acciao</a:t>
            </a:r>
            <a:r>
              <a:rPr lang="en-US" baseline="0" dirty="0" smtClean="0"/>
              <a:t> basso legato, </a:t>
            </a:r>
            <a:r>
              <a:rPr lang="en-US" baseline="0" dirty="0" err="1" smtClean="0"/>
              <a:t>quindi</a:t>
            </a:r>
            <a:r>
              <a:rPr lang="en-US" baseline="0" dirty="0" smtClean="0"/>
              <a:t> la </a:t>
            </a:r>
            <a:r>
              <a:rPr lang="en-US" baseline="0" dirty="0" err="1" smtClean="0"/>
              <a:t>fabbricazione</a:t>
            </a:r>
            <a:r>
              <a:rPr lang="en-US" baseline="0" dirty="0" smtClean="0"/>
              <a:t> di </a:t>
            </a:r>
            <a:r>
              <a:rPr lang="en-US" baseline="0" dirty="0" err="1" smtClean="0"/>
              <a:t>questo</a:t>
            </a:r>
            <a:r>
              <a:rPr lang="en-US" baseline="0" dirty="0" smtClean="0"/>
              <a:t> </a:t>
            </a:r>
            <a:r>
              <a:rPr lang="en-US" baseline="0" dirty="0" err="1" smtClean="0"/>
              <a:t>tipo</a:t>
            </a:r>
            <a:r>
              <a:rPr lang="en-US" baseline="0" dirty="0" smtClean="0"/>
              <a:t> di </a:t>
            </a:r>
            <a:r>
              <a:rPr lang="en-US" baseline="0" dirty="0" err="1" smtClean="0"/>
              <a:t>acciaio</a:t>
            </a:r>
            <a:r>
              <a:rPr lang="en-US" baseline="0" dirty="0" smtClean="0"/>
              <a:t> è </a:t>
            </a:r>
            <a:r>
              <a:rPr lang="en-US" baseline="0" dirty="0" err="1" smtClean="0"/>
              <a:t>quello</a:t>
            </a:r>
            <a:r>
              <a:rPr lang="en-US" baseline="0" dirty="0" smtClean="0"/>
              <a:t> </a:t>
            </a:r>
            <a:r>
              <a:rPr lang="en-US" baseline="0" dirty="0" err="1" smtClean="0"/>
              <a:t>che</a:t>
            </a:r>
            <a:r>
              <a:rPr lang="en-US" baseline="0" dirty="0" smtClean="0"/>
              <a:t> mi costa di </a:t>
            </a:r>
            <a:r>
              <a:rPr lang="en-US" baseline="0" dirty="0" err="1" smtClean="0"/>
              <a:t>più</a:t>
            </a:r>
            <a:r>
              <a:rPr lang="en-US" baseline="0" dirty="0" smtClean="0"/>
              <a:t> </a:t>
            </a:r>
            <a:r>
              <a:rPr lang="en-US" baseline="0" dirty="0" err="1" smtClean="0"/>
              <a:t>energeticamente</a:t>
            </a:r>
            <a:endParaRPr lang="en-US" baseline="0" dirty="0" smtClean="0"/>
          </a:p>
          <a:p>
            <a:endParaRPr lang="en-US" baseline="0" dirty="0" smtClean="0"/>
          </a:p>
          <a:p>
            <a:r>
              <a:rPr lang="en-US" baseline="0" dirty="0" smtClean="0"/>
              <a:t>Per un </a:t>
            </a:r>
            <a:r>
              <a:rPr lang="en-US" baseline="0" dirty="0" err="1" smtClean="0"/>
              <a:t>solare</a:t>
            </a:r>
            <a:r>
              <a:rPr lang="en-US" baseline="0" dirty="0" smtClean="0"/>
              <a:t> </a:t>
            </a:r>
            <a:r>
              <a:rPr lang="en-US" baseline="0" dirty="0" err="1" smtClean="0"/>
              <a:t>termico</a:t>
            </a:r>
            <a:r>
              <a:rPr lang="en-US" baseline="0" dirty="0" smtClean="0"/>
              <a:t> </a:t>
            </a:r>
            <a:r>
              <a:rPr lang="en-US" baseline="0" dirty="0" err="1" smtClean="0"/>
              <a:t>invece</a:t>
            </a:r>
            <a:r>
              <a:rPr lang="en-US" baseline="0" dirty="0" smtClean="0"/>
              <a:t> </a:t>
            </a:r>
            <a:r>
              <a:rPr lang="en-US" baseline="0" dirty="0" err="1" smtClean="0"/>
              <a:t>il</a:t>
            </a:r>
            <a:r>
              <a:rPr lang="en-US" baseline="0" dirty="0" smtClean="0"/>
              <a:t> </a:t>
            </a:r>
            <a:r>
              <a:rPr lang="en-US" baseline="0" dirty="0" err="1" smtClean="0"/>
              <a:t>processo</a:t>
            </a:r>
            <a:r>
              <a:rPr lang="en-US" baseline="0" dirty="0" smtClean="0"/>
              <a:t> </a:t>
            </a:r>
            <a:r>
              <a:rPr lang="en-US" baseline="0" dirty="0" err="1" smtClean="0"/>
              <a:t>che</a:t>
            </a:r>
            <a:r>
              <a:rPr lang="en-US" baseline="0" dirty="0" smtClean="0"/>
              <a:t> </a:t>
            </a:r>
            <a:r>
              <a:rPr lang="en-US" baseline="0" dirty="0" err="1" smtClean="0"/>
              <a:t>consuma</a:t>
            </a:r>
            <a:r>
              <a:rPr lang="en-US" baseline="0" dirty="0" smtClean="0"/>
              <a:t> </a:t>
            </a:r>
            <a:r>
              <a:rPr lang="en-US" baseline="0" dirty="0" err="1" smtClean="0"/>
              <a:t>più</a:t>
            </a:r>
            <a:r>
              <a:rPr lang="en-US" baseline="0" dirty="0" smtClean="0"/>
              <a:t> </a:t>
            </a:r>
            <a:r>
              <a:rPr lang="en-US" baseline="0" dirty="0" err="1" smtClean="0"/>
              <a:t>energia</a:t>
            </a:r>
            <a:r>
              <a:rPr lang="en-US" baseline="0" dirty="0" smtClean="0"/>
              <a:t> è </a:t>
            </a:r>
            <a:r>
              <a:rPr lang="en-US" baseline="0" dirty="0" err="1" smtClean="0"/>
              <a:t>l’alluminio</a:t>
            </a:r>
            <a:r>
              <a:rPr lang="en-US" baseline="0" dirty="0" smtClean="0"/>
              <a:t>. </a:t>
            </a:r>
          </a:p>
          <a:p>
            <a:endParaRPr lang="en-US" baseline="0" dirty="0" smtClean="0"/>
          </a:p>
          <a:p>
            <a:r>
              <a:rPr lang="en-US" baseline="0" dirty="0" err="1" smtClean="0"/>
              <a:t>Quindi</a:t>
            </a:r>
            <a:r>
              <a:rPr lang="en-US" baseline="0" dirty="0" smtClean="0"/>
              <a:t> da </a:t>
            </a:r>
            <a:r>
              <a:rPr lang="en-US" baseline="0" dirty="0" err="1" smtClean="0"/>
              <a:t>questi</a:t>
            </a:r>
            <a:r>
              <a:rPr lang="en-US" baseline="0" dirty="0" smtClean="0"/>
              <a:t> </a:t>
            </a:r>
            <a:r>
              <a:rPr lang="en-US" baseline="0" dirty="0" err="1" smtClean="0"/>
              <a:t>risultati</a:t>
            </a:r>
            <a:r>
              <a:rPr lang="en-US" baseline="0" dirty="0" smtClean="0"/>
              <a:t> </a:t>
            </a:r>
            <a:r>
              <a:rPr lang="en-US" baseline="0" dirty="0" err="1" smtClean="0"/>
              <a:t>io</a:t>
            </a:r>
            <a:r>
              <a:rPr lang="en-US" baseline="0" dirty="0" smtClean="0"/>
              <a:t> </a:t>
            </a:r>
            <a:r>
              <a:rPr lang="en-US" baseline="0" dirty="0" err="1" smtClean="0"/>
              <a:t>posso</a:t>
            </a:r>
            <a:r>
              <a:rPr lang="en-US" baseline="0" dirty="0" smtClean="0"/>
              <a:t> </a:t>
            </a:r>
            <a:r>
              <a:rPr lang="en-US" baseline="0" dirty="0" err="1" smtClean="0"/>
              <a:t>capire</a:t>
            </a:r>
            <a:r>
              <a:rPr lang="en-US" baseline="0" dirty="0" smtClean="0"/>
              <a:t> quale </a:t>
            </a:r>
            <a:r>
              <a:rPr lang="en-US" baseline="0" dirty="0" err="1" smtClean="0"/>
              <a:t>il</a:t>
            </a:r>
            <a:r>
              <a:rPr lang="en-US" baseline="0" dirty="0" smtClean="0"/>
              <a:t> </a:t>
            </a:r>
            <a:r>
              <a:rPr lang="en-US" baseline="0" dirty="0" err="1" smtClean="0"/>
              <a:t>processo</a:t>
            </a:r>
            <a:r>
              <a:rPr lang="en-US" baseline="0" dirty="0" smtClean="0"/>
              <a:t> </a:t>
            </a:r>
            <a:r>
              <a:rPr lang="en-US" baseline="0" dirty="0" err="1" smtClean="0"/>
              <a:t>che</a:t>
            </a:r>
            <a:r>
              <a:rPr lang="en-US" baseline="0" dirty="0" smtClean="0"/>
              <a:t> mi </a:t>
            </a:r>
            <a:r>
              <a:rPr lang="en-US" baseline="0" dirty="0" err="1" smtClean="0"/>
              <a:t>consuma</a:t>
            </a:r>
            <a:r>
              <a:rPr lang="en-US" baseline="0" dirty="0" smtClean="0"/>
              <a:t> </a:t>
            </a:r>
            <a:r>
              <a:rPr lang="en-US" baseline="0" dirty="0" err="1" smtClean="0"/>
              <a:t>più</a:t>
            </a:r>
            <a:r>
              <a:rPr lang="en-US" baseline="0" dirty="0" smtClean="0"/>
              <a:t> </a:t>
            </a:r>
            <a:r>
              <a:rPr lang="en-US" baseline="0" dirty="0" err="1" smtClean="0"/>
              <a:t>energia</a:t>
            </a:r>
            <a:r>
              <a:rPr lang="en-US" baseline="0" dirty="0" smtClean="0"/>
              <a:t> per </a:t>
            </a:r>
            <a:r>
              <a:rPr lang="en-US" baseline="0" dirty="0" err="1" smtClean="0"/>
              <a:t>costruire</a:t>
            </a:r>
            <a:r>
              <a:rPr lang="en-US" baseline="0" dirty="0" smtClean="0"/>
              <a:t> </a:t>
            </a:r>
            <a:r>
              <a:rPr lang="en-US" baseline="0" dirty="0" err="1" smtClean="0"/>
              <a:t>il</a:t>
            </a:r>
            <a:r>
              <a:rPr lang="en-US" baseline="0" dirty="0" smtClean="0"/>
              <a:t> </a:t>
            </a:r>
            <a:r>
              <a:rPr lang="en-US" baseline="0" dirty="0" err="1" smtClean="0"/>
              <a:t>sistema</a:t>
            </a:r>
            <a:r>
              <a:rPr lang="en-US" baseline="0" dirty="0" smtClean="0"/>
              <a:t> </a:t>
            </a:r>
            <a:r>
              <a:rPr lang="en-US" baseline="0" dirty="0" err="1" smtClean="0"/>
              <a:t>energetico</a:t>
            </a:r>
            <a:r>
              <a:rPr lang="en-US" baseline="0" dirty="0" smtClean="0"/>
              <a:t>. </a:t>
            </a:r>
          </a:p>
          <a:p>
            <a:endParaRPr lang="en-US" baseline="0" dirty="0" smtClean="0"/>
          </a:p>
          <a:p>
            <a:r>
              <a:rPr lang="en-US" baseline="0" dirty="0" smtClean="0"/>
              <a:t>E di </a:t>
            </a:r>
            <a:r>
              <a:rPr lang="en-US" baseline="0" dirty="0" err="1" smtClean="0"/>
              <a:t>conseguenza</a:t>
            </a:r>
            <a:r>
              <a:rPr lang="en-US" baseline="0" dirty="0" smtClean="0"/>
              <a:t> </a:t>
            </a:r>
            <a:r>
              <a:rPr lang="en-US" baseline="0" dirty="0" err="1" smtClean="0"/>
              <a:t>quali</a:t>
            </a:r>
            <a:r>
              <a:rPr lang="en-US" baseline="0" dirty="0" smtClean="0"/>
              <a:t> </a:t>
            </a:r>
            <a:r>
              <a:rPr lang="en-US" baseline="0" dirty="0" err="1" smtClean="0"/>
              <a:t>processi</a:t>
            </a:r>
            <a:r>
              <a:rPr lang="en-US" baseline="0" dirty="0" smtClean="0"/>
              <a:t> </a:t>
            </a:r>
            <a:r>
              <a:rPr lang="en-US" baseline="0" dirty="0" err="1" smtClean="0"/>
              <a:t>ottimizzare</a:t>
            </a:r>
            <a:r>
              <a:rPr lang="en-US" baseline="0" dirty="0" smtClean="0"/>
              <a:t> per </a:t>
            </a:r>
            <a:r>
              <a:rPr lang="en-US" baseline="0" dirty="0" err="1" smtClean="0"/>
              <a:t>ridurre</a:t>
            </a:r>
            <a:r>
              <a:rPr lang="en-US" baseline="0" dirty="0" smtClean="0"/>
              <a:t> tale </a:t>
            </a:r>
            <a:r>
              <a:rPr lang="en-US" baseline="0" dirty="0" err="1" smtClean="0"/>
              <a:t>consumo</a:t>
            </a:r>
            <a:endParaRPr lang="en-US"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33</a:t>
            </a:fld>
            <a:endParaRPr lang="it-IT"/>
          </a:p>
        </p:txBody>
      </p:sp>
    </p:spTree>
    <p:extLst>
      <p:ext uri="{BB962C8B-B14F-4D97-AF65-F5344CB8AC3E}">
        <p14:creationId xmlns:p14="http://schemas.microsoft.com/office/powerpoint/2010/main" val="3201703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 </a:t>
            </a:r>
            <a:r>
              <a:rPr lang="it-IT" baseline="0" dirty="0" smtClean="0"/>
              <a:t>figura confronta il valore del CED (quindi il consumo di energia primaria per la costruzione del sistema)  per il CHP ed il PV in funzione della potenza nominale elettrica installata. Quindi come unità funzionale ho la potenza installata del sistema.</a:t>
            </a:r>
          </a:p>
          <a:p>
            <a:endParaRPr lang="it-IT" baseline="0" dirty="0" smtClean="0"/>
          </a:p>
          <a:p>
            <a:endParaRPr lang="it-IT" baseline="0" dirty="0" smtClean="0"/>
          </a:p>
          <a:p>
            <a:r>
              <a:rPr lang="it-IT" baseline="0" dirty="0" smtClean="0"/>
              <a:t>E come possiamo vedere dal grafico, L’incremento del CED del CHP è molto minore del PV. Infatti, fino ad una potenza di 10 kW, ho che il CED del CHP è più alto, poi il CED del PV diventa più alto del CHP. Da questo confronto posso vedere che è vero che il PV mi produce energia quasi gratis, sfruttando l’energia rinnovabile. Tuttavia a parità di potenza installata, devo spendere molta più energia per costruire un fotovoltaico che un CHP. E questo lo vedo solo attraverso uno studio del ciclo di vita del sistema.</a:t>
            </a:r>
          </a:p>
          <a:p>
            <a:endParaRPr lang="it-IT"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34</a:t>
            </a:fld>
            <a:endParaRPr lang="it-IT"/>
          </a:p>
        </p:txBody>
      </p:sp>
    </p:spTree>
    <p:extLst>
      <p:ext uri="{BB962C8B-B14F-4D97-AF65-F5344CB8AC3E}">
        <p14:creationId xmlns:p14="http://schemas.microsoft.com/office/powerpoint/2010/main" val="3062657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a:t>
            </a:r>
            <a:r>
              <a:rPr lang="it-IT" baseline="0" dirty="0" smtClean="0"/>
              <a:t> figura mostra un confronto fra il caso della cogenerazione usando un CHP e il caso della cogenerazione considerando tre casi diversi di sistemi ibridi: il primo GSHP+PV, il secondo ASHP+PV e l’ultimo STC+PV</a:t>
            </a:r>
          </a:p>
          <a:p>
            <a:endParaRPr lang="it-IT" baseline="0" dirty="0" smtClean="0"/>
          </a:p>
          <a:p>
            <a:r>
              <a:rPr lang="it-IT" baseline="0" dirty="0" smtClean="0"/>
              <a:t>Si può osservare che, considerando solo la fase di costruzione del ciclo di </a:t>
            </a:r>
            <a:r>
              <a:rPr lang="it-IT" baseline="0" dirty="0" smtClean="0"/>
              <a:t>vita (</a:t>
            </a:r>
            <a:r>
              <a:rPr lang="it-IT" baseline="0" dirty="0" err="1" smtClean="0"/>
              <a:t>cradle</a:t>
            </a:r>
            <a:r>
              <a:rPr lang="it-IT" baseline="0" smtClean="0"/>
              <a:t>-to-gate),  </a:t>
            </a:r>
            <a:r>
              <a:rPr lang="it-IT" baseline="0" dirty="0" smtClean="0"/>
              <a:t>la cogenerazione con un solare termico e fotovoltaico (quindi sistemi rinnovabili) ha un impatto molto più elevato rispetto ai casi con pompa di calore oppure CHP</a:t>
            </a:r>
          </a:p>
          <a:p>
            <a:endParaRPr lang="it-IT" baseline="0"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35</a:t>
            </a:fld>
            <a:endParaRPr lang="it-IT"/>
          </a:p>
        </p:txBody>
      </p:sp>
    </p:spTree>
    <p:extLst>
      <p:ext uri="{BB962C8B-B14F-4D97-AF65-F5344CB8AC3E}">
        <p14:creationId xmlns:p14="http://schemas.microsoft.com/office/powerpoint/2010/main" val="45818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u="sng" dirty="0" smtClean="0">
                <a:solidFill>
                  <a:srgbClr val="048690"/>
                </a:solidFill>
                <a:effectLst/>
                <a:latin typeface="Times New Roman" panose="02020603050405020304" pitchFamily="18" charset="0"/>
                <a:cs typeface="Times New Roman" panose="02020603050405020304" pitchFamily="18" charset="0"/>
              </a:rPr>
              <a:t>Problemi ambientali </a:t>
            </a:r>
            <a:r>
              <a:rPr lang="it-IT" altLang="it-IT" sz="1200" b="1" u="sng" baseline="0" dirty="0" smtClean="0">
                <a:solidFill>
                  <a:srgbClr val="048690"/>
                </a:solidFill>
                <a:effectLst/>
                <a:latin typeface="Times New Roman" panose="02020603050405020304" pitchFamily="18" charset="0"/>
                <a:cs typeface="Times New Roman" panose="02020603050405020304" pitchFamily="18" charset="0"/>
              </a:rPr>
              <a:t>più importanti sono</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b="1"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dirty="0" smtClean="0">
                <a:solidFill>
                  <a:srgbClr val="048690"/>
                </a:solidFill>
                <a:effectLst/>
                <a:latin typeface="Times New Roman" panose="02020603050405020304" pitchFamily="18" charset="0"/>
                <a:cs typeface="Times New Roman" panose="02020603050405020304" pitchFamily="18" charset="0"/>
              </a:rPr>
              <a:t>Smog</a:t>
            </a:r>
            <a:r>
              <a:rPr lang="it-IT" altLang="it-IT" sz="1200" baseline="-25000" dirty="0" smtClean="0">
                <a:solidFill>
                  <a:srgbClr val="048690"/>
                </a:solidFill>
                <a:effectLst/>
                <a:latin typeface="Times New Roman" panose="02020603050405020304" pitchFamily="18" charset="0"/>
                <a:cs typeface="Times New Roman" panose="02020603050405020304" pitchFamily="18" charset="0"/>
              </a:rPr>
              <a:t> </a:t>
            </a:r>
            <a:r>
              <a:rPr lang="it-IT" altLang="it-IT" sz="1200" dirty="0" smtClean="0">
                <a:solidFill>
                  <a:srgbClr val="048690"/>
                </a:solidFill>
                <a:effectLst/>
                <a:latin typeface="Times New Roman" panose="02020603050405020304" pitchFamily="18" charset="0"/>
                <a:cs typeface="Times New Roman" panose="02020603050405020304" pitchFamily="18" charset="0"/>
              </a:rPr>
              <a:t>→ Causato</a:t>
            </a:r>
            <a:r>
              <a:rPr lang="it-IT" altLang="it-IT" sz="1200" baseline="0" dirty="0" smtClean="0">
                <a:solidFill>
                  <a:srgbClr val="048690"/>
                </a:solidFill>
                <a:effectLst/>
                <a:latin typeface="Times New Roman" panose="02020603050405020304" pitchFamily="18" charset="0"/>
                <a:cs typeface="Times New Roman" panose="02020603050405020304" pitchFamily="18" charset="0"/>
              </a:rPr>
              <a:t> dalle emissioni di</a:t>
            </a:r>
            <a:r>
              <a:rPr lang="it-IT" altLang="it-IT" sz="1200" dirty="0" smtClean="0">
                <a:solidFill>
                  <a:srgbClr val="048690"/>
                </a:solidFill>
                <a:effectLst/>
                <a:latin typeface="Times New Roman" panose="02020603050405020304" pitchFamily="18" charset="0"/>
                <a:cs typeface="Times New Roman" panose="02020603050405020304" pitchFamily="18" charset="0"/>
              </a:rPr>
              <a:t> CO</a:t>
            </a:r>
            <a:r>
              <a:rPr lang="it-IT" altLang="it-IT" sz="1050" baseline="-25000" dirty="0" smtClean="0">
                <a:solidFill>
                  <a:srgbClr val="048690"/>
                </a:solidFill>
                <a:effectLst/>
                <a:latin typeface="Times New Roman" panose="02020603050405020304" pitchFamily="18" charset="0"/>
                <a:cs typeface="Times New Roman" panose="02020603050405020304" pitchFamily="18" charset="0"/>
              </a:rPr>
              <a:t>2 </a:t>
            </a:r>
            <a:r>
              <a:rPr lang="it-IT" altLang="it-IT" sz="1050" baseline="0" dirty="0" smtClean="0">
                <a:solidFill>
                  <a:srgbClr val="048690"/>
                </a:solidFill>
                <a:effectLst/>
                <a:latin typeface="Times New Roman" panose="02020603050405020304" pitchFamily="18" charset="0"/>
                <a:cs typeface="Times New Roman" panose="02020603050405020304" pitchFamily="18" charset="0"/>
              </a:rPr>
              <a:t>(biossido di carbonio)</a:t>
            </a:r>
            <a:r>
              <a:rPr lang="it-IT" altLang="it-IT" sz="1200" dirty="0" smtClean="0">
                <a:solidFill>
                  <a:srgbClr val="048690"/>
                </a:solidFill>
                <a:effectLst/>
                <a:latin typeface="Times New Roman" panose="02020603050405020304" pitchFamily="18" charset="0"/>
                <a:cs typeface="Times New Roman" panose="02020603050405020304" pitchFamily="18" charset="0"/>
              </a:rPr>
              <a:t>, NO</a:t>
            </a:r>
            <a:r>
              <a:rPr lang="it-IT" altLang="it-IT" sz="1200" baseline="-25000" dirty="0" smtClean="0">
                <a:solidFill>
                  <a:srgbClr val="048690"/>
                </a:solidFill>
                <a:effectLst/>
                <a:latin typeface="Times New Roman" panose="02020603050405020304" pitchFamily="18" charset="0"/>
                <a:cs typeface="Times New Roman" panose="02020603050405020304" pitchFamily="18" charset="0"/>
              </a:rPr>
              <a:t>X</a:t>
            </a:r>
            <a:r>
              <a:rPr lang="it-IT" altLang="it-IT" sz="1200" baseline="0" dirty="0" smtClean="0">
                <a:solidFill>
                  <a:srgbClr val="048690"/>
                </a:solidFill>
                <a:effectLst/>
                <a:latin typeface="Times New Roman" panose="02020603050405020304" pitchFamily="18" charset="0"/>
                <a:cs typeface="Times New Roman" panose="02020603050405020304" pitchFamily="18" charset="0"/>
              </a:rPr>
              <a:t> </a:t>
            </a:r>
            <a:r>
              <a:rPr lang="it-IT" altLang="it-IT" sz="1200" dirty="0" smtClean="0">
                <a:solidFill>
                  <a:srgbClr val="048690"/>
                </a:solidFill>
                <a:effectLst/>
                <a:latin typeface="Times New Roman" panose="02020603050405020304" pitchFamily="18" charset="0"/>
                <a:cs typeface="Times New Roman" panose="02020603050405020304" pitchFamily="18" charset="0"/>
              </a:rPr>
              <a:t>(monossido di azoto), SO</a:t>
            </a:r>
            <a:r>
              <a:rPr lang="it-IT" altLang="it-IT" sz="1200" baseline="-25000" dirty="0" smtClean="0">
                <a:solidFill>
                  <a:srgbClr val="048690"/>
                </a:solidFill>
                <a:effectLst/>
                <a:latin typeface="Times New Roman" panose="02020603050405020304" pitchFamily="18" charset="0"/>
                <a:cs typeface="Times New Roman" panose="02020603050405020304" pitchFamily="18" charset="0"/>
              </a:rPr>
              <a:t>X </a:t>
            </a:r>
            <a:r>
              <a:rPr lang="it-IT" altLang="it-IT" sz="1200" baseline="0" dirty="0" smtClean="0">
                <a:solidFill>
                  <a:srgbClr val="048690"/>
                </a:solidFill>
                <a:effectLst/>
                <a:latin typeface="Times New Roman" panose="02020603050405020304" pitchFamily="18" charset="0"/>
                <a:cs typeface="Times New Roman" panose="02020603050405020304" pitchFamily="18" charset="0"/>
              </a:rPr>
              <a:t>(lo zolfo) e che consiste in una nebbia negli strati bassi dell’atmosfera. Questo è nocivo alla salute umana ed è cancerogeno</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baseline="0"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b="1" dirty="0" smtClean="0">
                <a:solidFill>
                  <a:srgbClr val="048690"/>
                </a:solidFill>
                <a:latin typeface="Times New Roman" panose="02020603050405020304" pitchFamily="18" charset="0"/>
                <a:cs typeface="Times New Roman" panose="02020603050405020304" pitchFamily="18" charset="0"/>
              </a:rPr>
              <a:t>Effetto serra</a:t>
            </a:r>
            <a:r>
              <a:rPr lang="it-IT" altLang="it-IT" dirty="0" smtClean="0">
                <a:solidFill>
                  <a:srgbClr val="048690"/>
                </a:solidFill>
                <a:latin typeface="Times New Roman" panose="02020603050405020304" pitchFamily="18" charset="0"/>
                <a:cs typeface="Times New Roman" panose="02020603050405020304" pitchFamily="18" charset="0"/>
              </a:rPr>
              <a:t> → Uno</a:t>
            </a:r>
            <a:r>
              <a:rPr lang="it-IT" altLang="it-IT" baseline="0" dirty="0" smtClean="0">
                <a:solidFill>
                  <a:srgbClr val="048690"/>
                </a:solidFill>
                <a:latin typeface="Times New Roman" panose="02020603050405020304" pitchFamily="18" charset="0"/>
                <a:cs typeface="Times New Roman" panose="02020603050405020304" pitchFamily="18" charset="0"/>
              </a:rPr>
              <a:t> dei principali problemi ambientali su scala globale e che provoca dei c</a:t>
            </a:r>
            <a:r>
              <a:rPr lang="it-IT" altLang="it-IT" dirty="0" smtClean="0">
                <a:solidFill>
                  <a:srgbClr val="048690"/>
                </a:solidFill>
                <a:latin typeface="Times New Roman" panose="02020603050405020304" pitchFamily="18" charset="0"/>
                <a:cs typeface="Times New Roman" panose="02020603050405020304" pitchFamily="18" charset="0"/>
              </a:rPr>
              <a:t>ambiamenti climatici</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b="1"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dirty="0" smtClean="0">
                <a:solidFill>
                  <a:srgbClr val="048690"/>
                </a:solidFill>
                <a:effectLst/>
                <a:latin typeface="Times New Roman" panose="02020603050405020304" pitchFamily="18" charset="0"/>
                <a:cs typeface="Times New Roman" panose="02020603050405020304" pitchFamily="18" charset="0"/>
              </a:rPr>
              <a:t>Il buco dell’ozono</a:t>
            </a:r>
            <a:r>
              <a:rPr lang="it-IT" altLang="it-IT" sz="1200" dirty="0" smtClean="0">
                <a:solidFill>
                  <a:srgbClr val="048690"/>
                </a:solidFill>
                <a:effectLst/>
                <a:latin typeface="Times New Roman" panose="02020603050405020304" pitchFamily="18" charset="0"/>
                <a:cs typeface="Times New Roman" panose="02020603050405020304" pitchFamily="18" charset="0"/>
              </a:rPr>
              <a:t> → dove l’assottigliamento dello strato dell’ozono indebolisce la capacità dell’atmosfera terrestre di filtrare la</a:t>
            </a:r>
            <a:r>
              <a:rPr lang="it-IT" altLang="it-IT" sz="1200" baseline="0" dirty="0" smtClean="0">
                <a:solidFill>
                  <a:srgbClr val="048690"/>
                </a:solidFill>
                <a:effectLst/>
                <a:latin typeface="Times New Roman" panose="02020603050405020304" pitchFamily="18" charset="0"/>
                <a:cs typeface="Times New Roman" panose="02020603050405020304" pitchFamily="18" charset="0"/>
              </a:rPr>
              <a:t> r</a:t>
            </a:r>
            <a:r>
              <a:rPr lang="it-IT" altLang="it-IT" sz="1200" dirty="0" smtClean="0">
                <a:solidFill>
                  <a:srgbClr val="048690"/>
                </a:solidFill>
                <a:effectLst/>
                <a:latin typeface="Times New Roman" panose="02020603050405020304" pitchFamily="18" charset="0"/>
                <a:cs typeface="Times New Roman" panose="02020603050405020304" pitchFamily="18" charset="0"/>
              </a:rPr>
              <a:t>adiazione solare più dannosa</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b="1"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dirty="0" smtClean="0">
                <a:solidFill>
                  <a:srgbClr val="048690"/>
                </a:solidFill>
                <a:effectLst/>
                <a:latin typeface="Times New Roman" panose="02020603050405020304" pitchFamily="18" charset="0"/>
                <a:cs typeface="Times New Roman" panose="02020603050405020304" pitchFamily="18" charset="0"/>
              </a:rPr>
              <a:t>Piogge acide</a:t>
            </a:r>
            <a:r>
              <a:rPr lang="it-IT" altLang="it-IT" sz="1200" dirty="0" smtClean="0">
                <a:solidFill>
                  <a:srgbClr val="048690"/>
                </a:solidFill>
                <a:effectLst/>
                <a:latin typeface="Times New Roman" panose="02020603050405020304" pitchFamily="18" charset="0"/>
                <a:cs typeface="Times New Roman" panose="02020603050405020304" pitchFamily="18" charset="0"/>
              </a:rPr>
              <a:t> → causate</a:t>
            </a:r>
            <a:r>
              <a:rPr lang="it-IT" altLang="it-IT" sz="1200" baseline="0" dirty="0" smtClean="0">
                <a:solidFill>
                  <a:srgbClr val="048690"/>
                </a:solidFill>
                <a:effectLst/>
                <a:latin typeface="Times New Roman" panose="02020603050405020304" pitchFamily="18" charset="0"/>
                <a:cs typeface="Times New Roman" panose="02020603050405020304" pitchFamily="18" charset="0"/>
              </a:rPr>
              <a:t> dal rilascio in atmosfera, in quantità eccessive, di biossido di zolfo e ossido di azoto. Questa pioggia riporta al suolo gli inquinamenti provocando dei </a:t>
            </a:r>
            <a:r>
              <a:rPr lang="it-IT" altLang="it-IT" sz="1200" dirty="0" smtClean="0">
                <a:solidFill>
                  <a:srgbClr val="048690"/>
                </a:solidFill>
                <a:effectLst/>
                <a:latin typeface="Times New Roman" panose="02020603050405020304" pitchFamily="18" charset="0"/>
                <a:cs typeface="Times New Roman" panose="02020603050405020304" pitchFamily="18" charset="0"/>
              </a:rPr>
              <a:t>danni alle foreste</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dirty="0" smtClean="0">
                <a:solidFill>
                  <a:srgbClr val="048690"/>
                </a:solidFill>
                <a:effectLst/>
                <a:latin typeface="Times New Roman" panose="02020603050405020304" pitchFamily="18" charset="0"/>
                <a:cs typeface="Times New Roman" panose="02020603050405020304" pitchFamily="18" charset="0"/>
              </a:rPr>
              <a:t>Consumo risorse </a:t>
            </a:r>
            <a:r>
              <a:rPr lang="it-IT" altLang="it-IT" sz="1200" dirty="0" smtClean="0">
                <a:solidFill>
                  <a:srgbClr val="048690"/>
                </a:solidFill>
                <a:effectLst/>
                <a:latin typeface="Times New Roman" panose="02020603050405020304" pitchFamily="18" charset="0"/>
                <a:cs typeface="Times New Roman" panose="02020603050405020304" pitchFamily="18" charset="0"/>
              </a:rPr>
              <a:t>→ tipo</a:t>
            </a:r>
            <a:r>
              <a:rPr lang="it-IT" altLang="it-IT" sz="1200" baseline="0" dirty="0" smtClean="0">
                <a:solidFill>
                  <a:srgbClr val="048690"/>
                </a:solidFill>
                <a:effectLst/>
                <a:latin typeface="Times New Roman" panose="02020603050405020304" pitchFamily="18" charset="0"/>
                <a:cs typeface="Times New Roman" panose="02020603050405020304" pitchFamily="18" charset="0"/>
              </a:rPr>
              <a:t> l’acqua, il suolo e le risorse minerarie. Lo sfruttamento eccessivo di queste risorse porta al loro esaurimento</a:t>
            </a:r>
            <a:r>
              <a:rPr lang="it-IT" altLang="it-IT" sz="1200" dirty="0" smtClean="0">
                <a:solidFill>
                  <a:srgbClr val="048690"/>
                </a:solidFill>
                <a:effectLst/>
                <a:latin typeface="Times New Roman" panose="02020603050405020304" pitchFamily="18" charset="0"/>
                <a:cs typeface="Times New Roman" panose="02020603050405020304" pitchFamily="18" charset="0"/>
              </a:rPr>
              <a:t/>
            </a:r>
            <a:br>
              <a:rPr lang="it-IT" altLang="it-IT" sz="1200" dirty="0" smtClean="0">
                <a:solidFill>
                  <a:srgbClr val="048690"/>
                </a:solidFill>
                <a:effectLst/>
                <a:latin typeface="Times New Roman" panose="02020603050405020304" pitchFamily="18" charset="0"/>
                <a:cs typeface="Times New Roman" panose="02020603050405020304" pitchFamily="18" charset="0"/>
              </a:rPr>
            </a:br>
            <a:r>
              <a:rPr lang="it-IT" altLang="it-IT" sz="1200" dirty="0" smtClean="0">
                <a:solidFill>
                  <a:srgbClr val="048690"/>
                </a:solidFill>
                <a:effectLst/>
                <a:latin typeface="Times New Roman" panose="02020603050405020304" pitchFamily="18" charset="0"/>
                <a:cs typeface="Times New Roman" panose="02020603050405020304" pitchFamily="18" charset="0"/>
              </a:rPr>
              <a:t>un esempio: l’acqua, energi</a:t>
            </a:r>
            <a:r>
              <a:rPr lang="it-IT" altLang="it-IT" sz="1200" dirty="0" smtClean="0">
                <a:solidFill>
                  <a:srgbClr val="048690"/>
                </a:solidFill>
                <a:latin typeface="Times New Roman" panose="02020603050405020304" pitchFamily="18" charset="0"/>
                <a:cs typeface="Times New Roman" panose="02020603050405020304" pitchFamily="18" charset="0"/>
              </a:rPr>
              <a:t>a primaria e risorse naturali</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dirty="0" smtClean="0">
              <a:solidFill>
                <a:srgbClr val="048690"/>
              </a:solidFill>
              <a:effectLst/>
              <a:latin typeface="Times New Roman" panose="02020603050405020304" pitchFamily="18" charset="0"/>
              <a:cs typeface="Times New Roman" panose="02020603050405020304" pitchFamily="18" charset="0"/>
            </a:endParaRPr>
          </a:p>
          <a:p>
            <a:endParaRPr lang="en-US"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4</a:t>
            </a:fld>
            <a:endParaRPr lang="it-IT"/>
          </a:p>
        </p:txBody>
      </p:sp>
    </p:spTree>
    <p:extLst>
      <p:ext uri="{BB962C8B-B14F-4D97-AF65-F5344CB8AC3E}">
        <p14:creationId xmlns:p14="http://schemas.microsoft.com/office/powerpoint/2010/main" val="185510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u="none" dirty="0" smtClean="0"/>
              <a:t>Generalmente, l’approccio più</a:t>
            </a:r>
            <a:r>
              <a:rPr lang="it-IT" b="0" u="none" baseline="0" dirty="0" smtClean="0"/>
              <a:t> diffuso p</a:t>
            </a:r>
            <a:r>
              <a:rPr lang="it-IT" b="0" u="none" dirty="0" smtClean="0"/>
              <a:t>er la riduzione degli impatti ambientali è quello che viene chiamato trattamento allo scarico oppure </a:t>
            </a:r>
            <a:r>
              <a:rPr lang="it-IT" b="1" u="none" dirty="0" smtClean="0"/>
              <a:t>End of pipe</a:t>
            </a:r>
            <a:r>
              <a:rPr lang="it-IT" b="0" u="none" dirty="0" smtClean="0"/>
              <a:t>.</a:t>
            </a:r>
            <a:r>
              <a:rPr lang="it-IT" b="0" u="none" baseline="0" dirty="0" smtClean="0"/>
              <a:t> </a:t>
            </a:r>
          </a:p>
          <a:p>
            <a:endParaRPr lang="it-IT" b="0" u="none" baseline="0" dirty="0" smtClean="0"/>
          </a:p>
          <a:p>
            <a:r>
              <a:rPr lang="it-IT" b="0" u="none" baseline="0" dirty="0" smtClean="0"/>
              <a:t>Tuttavia questa soluzione è poco sostenibile perché </a:t>
            </a:r>
            <a:r>
              <a:rPr lang="it-IT" b="0" u="none" dirty="0" smtClean="0"/>
              <a:t>con </a:t>
            </a:r>
            <a:r>
              <a:rPr lang="it-IT" dirty="0" smtClean="0"/>
              <a:t>queste tecnologie,</a:t>
            </a:r>
            <a:r>
              <a:rPr lang="it-IT" baseline="0" dirty="0" smtClean="0"/>
              <a:t> dette anche di fine ciclo,  si interviene sull’inquinamento dopo che esso è stato prodotto, </a:t>
            </a:r>
          </a:p>
          <a:p>
            <a:r>
              <a:rPr lang="it-IT" baseline="0" dirty="0" smtClean="0"/>
              <a:t>agendo quindi a valle del processo produttivo usando dei filtri oppure dei trattamenti chimici</a:t>
            </a:r>
          </a:p>
          <a:p>
            <a:endParaRPr lang="it-IT" baseline="0" dirty="0" smtClean="0"/>
          </a:p>
          <a:p>
            <a:r>
              <a:rPr lang="it-IT" baseline="0" dirty="0" smtClean="0"/>
              <a:t>Per avere delle soluzioni più sostenibili bisogna ricorrere a delle </a:t>
            </a:r>
            <a:r>
              <a:rPr lang="it-IT" b="1" baseline="0" dirty="0" smtClean="0"/>
              <a:t>Soluzioni orientate al prodotto: </a:t>
            </a:r>
            <a:r>
              <a:rPr lang="it-IT" b="0" baseline="0" dirty="0" smtClean="0"/>
              <a:t>ossia, v</a:t>
            </a:r>
            <a:r>
              <a:rPr lang="it-IT" baseline="0" dirty="0" smtClean="0"/>
              <a:t>isto che gli impatti ambientali non derivano solo dalla fase produttiva</a:t>
            </a:r>
          </a:p>
          <a:p>
            <a:r>
              <a:rPr lang="it-IT" baseline="0" dirty="0" smtClean="0"/>
              <a:t> allora si agisce sull’intero ciclo di vita del prodotto e quindi in questo caso vengono adottate delle soluzioni orientate al prodotto stesso che prevengono la formazione degli inquinanti.</a:t>
            </a:r>
          </a:p>
          <a:p>
            <a:endParaRPr lang="it-IT" baseline="0" dirty="0" smtClean="0"/>
          </a:p>
          <a:p>
            <a:r>
              <a:rPr lang="it-IT" baseline="0" dirty="0" smtClean="0"/>
              <a:t>Per fare ciò occorrono degli strumenti che attestino le qualità ambientali dei prodotti in un’ottica di ciclo di vita.</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5</a:t>
            </a:fld>
            <a:endParaRPr lang="it-IT"/>
          </a:p>
        </p:txBody>
      </p:sp>
    </p:spTree>
    <p:extLst>
      <p:ext uri="{BB962C8B-B14F-4D97-AF65-F5344CB8AC3E}">
        <p14:creationId xmlns:p14="http://schemas.microsoft.com/office/powerpoint/2010/main" val="201857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smtClean="0"/>
              <a:t>con </a:t>
            </a:r>
            <a:r>
              <a:rPr lang="it-IT" dirty="0" smtClean="0"/>
              <a:t>il</a:t>
            </a:r>
            <a:r>
              <a:rPr lang="it-IT" baseline="0" dirty="0" smtClean="0"/>
              <a:t> secondo </a:t>
            </a:r>
            <a:r>
              <a:rPr lang="it-IT" baseline="0" dirty="0" smtClean="0"/>
              <a:t>approccio,</a:t>
            </a:r>
            <a:r>
              <a:rPr lang="it-IT" dirty="0" smtClean="0"/>
              <a:t> </a:t>
            </a:r>
            <a:r>
              <a:rPr lang="it-IT" dirty="0" smtClean="0"/>
              <a:t>vengono considerati gli impatti ambientali</a:t>
            </a:r>
            <a:r>
              <a:rPr lang="it-IT" baseline="0" dirty="0" smtClean="0"/>
              <a:t>, non solo relativi alla fase di funzionamento ma anche quelli relativi alle attività a monte (fase di produzione) e a valle di questa fase (fase di smaltimento).</a:t>
            </a:r>
          </a:p>
          <a:p>
            <a:endParaRPr lang="it-IT" baseline="0" dirty="0" smtClean="0"/>
          </a:p>
          <a:p>
            <a:pPr marL="171450" indent="-171450">
              <a:buFont typeface="Arial" panose="020B0604020202020204" pitchFamily="34" charset="0"/>
              <a:buChar char="•"/>
            </a:pPr>
            <a:r>
              <a:rPr lang="it-IT" baseline="0" dirty="0" smtClean="0"/>
              <a:t>usare </a:t>
            </a:r>
            <a:r>
              <a:rPr lang="it-IT" baseline="0" dirty="0" smtClean="0"/>
              <a:t>questo approccio vuol dire avere delle informazioni per quanto riguarda le potenzialità ambientali dovute a ciò che avviene in ogni fase del ciclo di vita del prodotto. Quindi durante la fase di produzione, funzionamento, trasporto, smaltimento di un certo prodotto oppure processo</a:t>
            </a:r>
          </a:p>
          <a:p>
            <a:endParaRPr lang="it-IT" baseline="0" dirty="0" smtClean="0"/>
          </a:p>
          <a:p>
            <a:pPr marL="171450" indent="-171450">
              <a:buFont typeface="Arial" panose="020B0604020202020204" pitchFamily="34" charset="0"/>
              <a:buChar char="•"/>
            </a:pPr>
            <a:r>
              <a:rPr lang="it-IT" baseline="0" dirty="0" smtClean="0"/>
              <a:t>Cosi facendo, si evita lo spostamento delle criticità ambientali da una fase all’altra. In altre parole, si evitano delle scelte progettuali che causino inaspettati danni ambientali spostando i problemi da una fase all’altra del ciclo di vita .</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6</a:t>
            </a:fld>
            <a:endParaRPr lang="it-IT"/>
          </a:p>
        </p:txBody>
      </p:sp>
    </p:spTree>
    <p:extLst>
      <p:ext uri="{BB962C8B-B14F-4D97-AF65-F5344CB8AC3E}">
        <p14:creationId xmlns:p14="http://schemas.microsoft.com/office/powerpoint/2010/main" val="334740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questa</a:t>
            </a:r>
            <a:r>
              <a:rPr lang="it-IT" baseline="0" dirty="0" smtClean="0"/>
              <a:t> ottica, è stato introdotto il metodo LCA che sta per (Life </a:t>
            </a:r>
            <a:r>
              <a:rPr lang="it-IT" baseline="0" dirty="0" err="1" smtClean="0"/>
              <a:t>Cycle</a:t>
            </a:r>
            <a:r>
              <a:rPr lang="it-IT" baseline="0" dirty="0" smtClean="0"/>
              <a:t> </a:t>
            </a:r>
            <a:r>
              <a:rPr lang="it-IT" baseline="0" dirty="0" err="1" smtClean="0"/>
              <a:t>Assessment</a:t>
            </a:r>
            <a:r>
              <a:rPr lang="it-IT" baseline="0" dirty="0" smtClean="0"/>
              <a:t>) ed è uno strumento efficace per l’analisi energetica e ambientale di prodotti e processi considerando l’intero ciclo di vita.</a:t>
            </a:r>
          </a:p>
          <a:p>
            <a:endParaRPr lang="it-IT" baseline="0" dirty="0" smtClean="0"/>
          </a:p>
          <a:p>
            <a:r>
              <a:rPr lang="it-IT" baseline="0" dirty="0" smtClean="0"/>
              <a:t>Quindi generalmente:</a:t>
            </a:r>
          </a:p>
          <a:p>
            <a:endParaRPr lang="it-IT" baseline="0" dirty="0" smtClean="0"/>
          </a:p>
          <a:p>
            <a:pPr marL="171450" indent="-171450">
              <a:buFont typeface="Arial" panose="020B0604020202020204" pitchFamily="34" charset="0"/>
              <a:buChar char="•"/>
            </a:pPr>
            <a:r>
              <a:rPr lang="it-IT" baseline="0" dirty="0" smtClean="0"/>
              <a:t>Questa metodologia consiste in una procedura ben organizzata per la valutazione dei carichi ambientali associati al ciclo di vita di un certo prodotto.</a:t>
            </a:r>
          </a:p>
          <a:p>
            <a:endParaRPr lang="it-IT" baseline="0" dirty="0" smtClean="0"/>
          </a:p>
          <a:p>
            <a:pPr marL="171450" indent="-171450">
              <a:buFont typeface="Arial" panose="020B0604020202020204" pitchFamily="34" charset="0"/>
              <a:buChar char="•"/>
            </a:pPr>
            <a:endParaRPr lang="it-IT" baseline="0" dirty="0" smtClean="0"/>
          </a:p>
          <a:p>
            <a:pPr marL="171450" indent="-171450">
              <a:buFont typeface="Arial" panose="020B0604020202020204" pitchFamily="34" charset="0"/>
              <a:buChar char="•"/>
            </a:pPr>
            <a:r>
              <a:rPr lang="it-IT" baseline="0" dirty="0" smtClean="0"/>
              <a:t>Da questa figura possiamo vedere come la procedura dell’LCA copre l’intero ciclo di vita del prodotto dall’estrazione delle risorse, lavorazione, assemblaggio, distribuzione,  l’uso e lo smaltimento finale.</a:t>
            </a:r>
          </a:p>
          <a:p>
            <a:pPr marL="171450" indent="-171450">
              <a:buFont typeface="Arial" panose="020B0604020202020204" pitchFamily="34" charset="0"/>
              <a:buChar char="•"/>
            </a:pPr>
            <a:endParaRPr lang="it-IT" baseline="0" dirty="0" smtClean="0"/>
          </a:p>
          <a:p>
            <a:pPr marL="171450" indent="-171450">
              <a:buFont typeface="Arial" panose="020B0604020202020204" pitchFamily="34" charset="0"/>
              <a:buChar char="•"/>
            </a:pPr>
            <a:endParaRPr lang="it-IT" baseline="0" dirty="0" smtClean="0"/>
          </a:p>
          <a:p>
            <a:pPr marL="171450" indent="-171450">
              <a:buFont typeface="Arial" panose="020B0604020202020204" pitchFamily="34" charset="0"/>
              <a:buChar char="•"/>
            </a:pPr>
            <a:r>
              <a:rPr lang="it-IT" baseline="0" dirty="0" smtClean="0"/>
              <a:t>Quindi l’obiettivo della metodologia è quello di fornire una visione complessiva del ciclo di vita di un prodotto e individuare tutte le fasi rilevanti dal punto di vista ambientale. </a:t>
            </a:r>
          </a:p>
          <a:p>
            <a:pPr marL="171450" indent="-171450">
              <a:buFont typeface="Arial" panose="020B0604020202020204" pitchFamily="34" charset="0"/>
              <a:buChar char="•"/>
            </a:pPr>
            <a:endParaRPr lang="it-IT" baseline="0" dirty="0" smtClean="0"/>
          </a:p>
          <a:p>
            <a:pPr marL="0" indent="0">
              <a:buFont typeface="Arial" panose="020B0604020202020204" pitchFamily="34" charset="0"/>
              <a:buNone/>
            </a:pPr>
            <a:r>
              <a:rPr lang="it-IT" baseline="0" dirty="0" smtClean="0"/>
              <a:t>Ciò al fine di consentire una scelta di un prodotto, che effettivamente sia meno gravosa per l’ambiente rispetto ad altre opzioni</a:t>
            </a:r>
          </a:p>
          <a:p>
            <a:pPr marL="0" indent="0">
              <a:buFont typeface="Arial" panose="020B0604020202020204" pitchFamily="34" charset="0"/>
              <a:buNone/>
            </a:pPr>
            <a:endParaRPr lang="it-IT" baseline="0" dirty="0" smtClean="0"/>
          </a:p>
          <a:p>
            <a:pPr marL="0" indent="0">
              <a:buFont typeface="Arial" panose="020B0604020202020204" pitchFamily="34" charset="0"/>
              <a:buNone/>
            </a:pPr>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7</a:t>
            </a:fld>
            <a:endParaRPr lang="it-IT"/>
          </a:p>
        </p:txBody>
      </p:sp>
    </p:spTree>
    <p:extLst>
      <p:ext uri="{BB962C8B-B14F-4D97-AF65-F5344CB8AC3E}">
        <p14:creationId xmlns:p14="http://schemas.microsoft.com/office/powerpoint/2010/main" val="83026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lnSpc>
                <a:spcPct val="90000"/>
              </a:lnSpc>
              <a:buFont typeface="Arial" panose="020B0604020202020204" pitchFamily="34" charset="0"/>
              <a:buChar char="•"/>
            </a:pPr>
            <a:r>
              <a:rPr lang="it-IT" altLang="it-IT" dirty="0" smtClean="0"/>
              <a:t>in </a:t>
            </a:r>
            <a:r>
              <a:rPr lang="it-IT" altLang="it-IT" dirty="0" smtClean="0"/>
              <a:t>questa</a:t>
            </a:r>
            <a:r>
              <a:rPr lang="it-IT" altLang="it-IT" baseline="0" dirty="0" smtClean="0"/>
              <a:t> slide,</a:t>
            </a:r>
            <a:r>
              <a:rPr lang="it-IT" altLang="it-IT" dirty="0" smtClean="0"/>
              <a:t> il </a:t>
            </a:r>
            <a:r>
              <a:rPr lang="it-IT" altLang="it-IT" b="1" dirty="0" smtClean="0"/>
              <a:t>ciclo di vita</a:t>
            </a:r>
            <a:r>
              <a:rPr lang="it-IT" altLang="it-IT" dirty="0" smtClean="0"/>
              <a:t> considera tutti le fasi relative alla vita di un prodotto: dall’estrazione delle materie prime attraverso la produzione, l’uso ed il mantenimento del prodotto fino allo</a:t>
            </a:r>
            <a:r>
              <a:rPr lang="it-IT" altLang="it-IT" baseline="0" dirty="0" smtClean="0"/>
              <a:t> </a:t>
            </a:r>
            <a:r>
              <a:rPr lang="it-IT" altLang="it-IT" dirty="0" smtClean="0"/>
              <a:t>smaltimento di tutti i rifiuti finali. </a:t>
            </a:r>
          </a:p>
          <a:p>
            <a:pPr marL="171450" indent="-171450">
              <a:lnSpc>
                <a:spcPct val="90000"/>
              </a:lnSpc>
              <a:buFont typeface="Arial" panose="020B0604020202020204" pitchFamily="34" charset="0"/>
              <a:buChar char="•"/>
            </a:pPr>
            <a:endParaRPr lang="it-IT" altLang="it-IT" dirty="0" smtClean="0"/>
          </a:p>
          <a:p>
            <a:pPr marL="171450" indent="-171450">
              <a:lnSpc>
                <a:spcPct val="90000"/>
              </a:lnSpc>
              <a:buFont typeface="Arial" panose="020B0604020202020204" pitchFamily="34" charset="0"/>
              <a:buChar char="•"/>
            </a:pPr>
            <a:r>
              <a:rPr lang="it-IT" altLang="it-IT" dirty="0" smtClean="0"/>
              <a:t>Tutte queste fasi possono</a:t>
            </a:r>
            <a:r>
              <a:rPr lang="it-IT" altLang="it-IT" baseline="0" dirty="0" smtClean="0"/>
              <a:t> richiedere degli</a:t>
            </a:r>
            <a:r>
              <a:rPr lang="it-IT" altLang="it-IT" b="0" dirty="0" smtClean="0"/>
              <a:t> Input tipo materiali, energia e acqua e</a:t>
            </a:r>
            <a:r>
              <a:rPr lang="it-IT" altLang="it-IT" b="0" baseline="0" dirty="0" smtClean="0"/>
              <a:t> produrre output come</a:t>
            </a:r>
            <a:r>
              <a:rPr lang="it-IT" altLang="it-IT" b="0" dirty="0" smtClean="0"/>
              <a:t> gli</a:t>
            </a:r>
            <a:r>
              <a:rPr lang="it-IT" altLang="it-IT" b="0" baseline="0" dirty="0" smtClean="0"/>
              <a:t> effluenti in acqua, emissioni in aria e rifiuti solidi</a:t>
            </a:r>
            <a:r>
              <a:rPr lang="it-IT" altLang="it-IT" b="0" dirty="0" smtClean="0"/>
              <a:t>. </a:t>
            </a:r>
          </a:p>
          <a:p>
            <a:pPr marL="171450" indent="-171450">
              <a:lnSpc>
                <a:spcPct val="90000"/>
              </a:lnSpc>
              <a:buFont typeface="Arial" panose="020B0604020202020204" pitchFamily="34" charset="0"/>
              <a:buChar char="•"/>
            </a:pPr>
            <a:endParaRPr lang="it-IT" altLang="it-IT" b="0" dirty="0" smtClean="0"/>
          </a:p>
          <a:p>
            <a:pPr>
              <a:lnSpc>
                <a:spcPct val="90000"/>
              </a:lnSpc>
            </a:pPr>
            <a:endParaRPr lang="it-IT" altLang="it-IT"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8</a:t>
            </a:fld>
            <a:endParaRPr lang="it-IT"/>
          </a:p>
        </p:txBody>
      </p:sp>
    </p:spTree>
    <p:extLst>
      <p:ext uri="{BB962C8B-B14F-4D97-AF65-F5344CB8AC3E}">
        <p14:creationId xmlns:p14="http://schemas.microsoft.com/office/powerpoint/2010/main" val="150008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l’LCA </a:t>
            </a:r>
            <a:r>
              <a:rPr lang="it-IT" baseline="0" dirty="0" smtClean="0"/>
              <a:t>serve per la valutazione degli impatti ambientali associati al ciclo di vita di un certo prodotto </a:t>
            </a:r>
            <a:r>
              <a:rPr lang="it-IT" baseline="0" dirty="0" smtClean="0"/>
              <a:t>attraverso </a:t>
            </a:r>
            <a:r>
              <a:rPr lang="it-IT" baseline="0" dirty="0" smtClean="0"/>
              <a:t>l’identificazione e la quantificazione dei consumi di materia, consumi di energia, produzione dei rifiuti e le emissioni </a:t>
            </a:r>
          </a:p>
          <a:p>
            <a:endParaRPr lang="it-IT" baseline="0" dirty="0" smtClean="0"/>
          </a:p>
          <a:p>
            <a:r>
              <a:rPr lang="it-IT" baseline="0" dirty="0" smtClean="0"/>
              <a:t>legati al ciclo di vita di un certo prodotto </a:t>
            </a:r>
            <a:endParaRPr lang="it-IT" dirty="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9</a:t>
            </a:fld>
            <a:endParaRPr lang="it-IT"/>
          </a:p>
        </p:txBody>
      </p:sp>
    </p:spTree>
    <p:extLst>
      <p:ext uri="{BB962C8B-B14F-4D97-AF65-F5344CB8AC3E}">
        <p14:creationId xmlns:p14="http://schemas.microsoft.com/office/powerpoint/2010/main" val="22183049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rgbClr val="0486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0857"/>
            <a:ext cx="7772400" cy="1839105"/>
          </a:xfrm>
        </p:spPr>
        <p:txBody>
          <a:bodyPr anchor="b">
            <a:normAutofit/>
          </a:bodyPr>
          <a:lstStyle>
            <a:lvl1pPr algn="ctr">
              <a:defRPr sz="5400">
                <a:solidFill>
                  <a:schemeClr val="bg1"/>
                </a:solidFill>
              </a:defRPr>
            </a:lvl1pPr>
          </a:lstStyle>
          <a:p>
            <a:r>
              <a:rPr lang="it-IT" dirty="0"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BE15EB0-F5BD-42DA-A2CC-81A46B5CB814}" type="datetimeFigureOut">
              <a:rPr lang="it-IT" smtClean="0"/>
              <a:pPr/>
              <a:t>11/03/2022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1ECC525-4F37-4267-890E-B3849137BCD3}" type="slidenum">
              <a:rPr lang="it-IT" smtClean="0"/>
              <a:pPr/>
              <a:t>‹N›</a:t>
            </a:fld>
            <a:endParaRPr lang="it-IT" dirty="0"/>
          </a:p>
        </p:txBody>
      </p:sp>
      <p:pic>
        <p:nvPicPr>
          <p:cNvPr id="7"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607804" y="4850379"/>
            <a:ext cx="536196" cy="2007621"/>
          </a:xfrm>
          <a:prstGeom prst="rect">
            <a:avLst/>
          </a:prstGeom>
          <a:noFill/>
        </p:spPr>
      </p:pic>
      <p:pic>
        <p:nvPicPr>
          <p:cNvPr id="8" name="Immagin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7950" y="360000"/>
            <a:ext cx="2376000" cy="603263"/>
          </a:xfrm>
          <a:prstGeom prst="rect">
            <a:avLst/>
          </a:prstGeom>
        </p:spPr>
      </p:pic>
      <p:pic>
        <p:nvPicPr>
          <p:cNvPr id="12" name="Immagin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8213" y="227197"/>
            <a:ext cx="2124042" cy="974793"/>
          </a:xfrm>
          <a:prstGeom prst="rect">
            <a:avLst/>
          </a:prstGeom>
        </p:spPr>
      </p:pic>
    </p:spTree>
    <p:extLst>
      <p:ext uri="{BB962C8B-B14F-4D97-AF65-F5344CB8AC3E}">
        <p14:creationId xmlns:p14="http://schemas.microsoft.com/office/powerpoint/2010/main" val="286369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BE15EB0-F5BD-42DA-A2CC-81A46B5CB814}" type="datetimeFigureOut">
              <a:rPr lang="it-IT" smtClean="0"/>
              <a:pPr/>
              <a:t>11/03/2022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1ECC525-4F37-4267-890E-B3849137BCD3}" type="slidenum">
              <a:rPr lang="it-IT" smtClean="0"/>
              <a:pPr/>
              <a:t>‹N›</a:t>
            </a:fld>
            <a:endParaRPr lang="it-IT"/>
          </a:p>
        </p:txBody>
      </p:sp>
    </p:spTree>
    <p:extLst>
      <p:ext uri="{BB962C8B-B14F-4D97-AF65-F5344CB8AC3E}">
        <p14:creationId xmlns:p14="http://schemas.microsoft.com/office/powerpoint/2010/main" val="59397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BE15EB0-F5BD-42DA-A2CC-81A46B5CB814}" type="datetimeFigureOut">
              <a:rPr lang="it-IT" smtClean="0"/>
              <a:pPr/>
              <a:t>11/03/2022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1ECC525-4F37-4267-890E-B3849137BCD3}" type="slidenum">
              <a:rPr lang="it-IT" smtClean="0"/>
              <a:pPr/>
              <a:t>‹N›</a:t>
            </a:fld>
            <a:endParaRPr lang="it-IT"/>
          </a:p>
        </p:txBody>
      </p:sp>
    </p:spTree>
    <p:extLst>
      <p:ext uri="{BB962C8B-B14F-4D97-AF65-F5344CB8AC3E}">
        <p14:creationId xmlns:p14="http://schemas.microsoft.com/office/powerpoint/2010/main" val="1815810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BE15EB0-F5BD-42DA-A2CC-81A46B5CB814}" type="datetimeFigureOut">
              <a:rPr lang="it-IT" smtClean="0"/>
              <a:pPr/>
              <a:t>11/03/2022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1ECC525-4F37-4267-890E-B3849137BCD3}" type="slidenum">
              <a:rPr lang="it-IT" smtClean="0"/>
              <a:pPr/>
              <a:t>‹N›</a:t>
            </a:fld>
            <a:endParaRPr lang="it-IT"/>
          </a:p>
        </p:txBody>
      </p:sp>
    </p:spTree>
    <p:extLst>
      <p:ext uri="{BB962C8B-B14F-4D97-AF65-F5344CB8AC3E}">
        <p14:creationId xmlns:p14="http://schemas.microsoft.com/office/powerpoint/2010/main" val="373212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BE15EB0-F5BD-42DA-A2CC-81A46B5CB814}" type="datetimeFigureOut">
              <a:rPr lang="it-IT" smtClean="0"/>
              <a:pPr/>
              <a:t>11/03/2022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1ECC525-4F37-4267-890E-B3849137BCD3}" type="slidenum">
              <a:rPr lang="it-IT" smtClean="0"/>
              <a:pPr/>
              <a:t>‹N›</a:t>
            </a:fld>
            <a:endParaRPr lang="it-IT"/>
          </a:p>
        </p:txBody>
      </p:sp>
    </p:spTree>
    <p:extLst>
      <p:ext uri="{BB962C8B-B14F-4D97-AF65-F5344CB8AC3E}">
        <p14:creationId xmlns:p14="http://schemas.microsoft.com/office/powerpoint/2010/main" val="1824235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15EB0-F5BD-42DA-A2CC-81A46B5CB814}" type="datetimeFigureOut">
              <a:rPr lang="it-IT" smtClean="0"/>
              <a:pPr/>
              <a:t>11/03/2022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1ECC525-4F37-4267-890E-B3849137BCD3}" type="slidenum">
              <a:rPr lang="it-IT" smtClean="0"/>
              <a:pPr/>
              <a:t>‹N›</a:t>
            </a:fld>
            <a:endParaRPr lang="it-IT"/>
          </a:p>
        </p:txBody>
      </p:sp>
    </p:spTree>
    <p:extLst>
      <p:ext uri="{BB962C8B-B14F-4D97-AF65-F5344CB8AC3E}">
        <p14:creationId xmlns:p14="http://schemas.microsoft.com/office/powerpoint/2010/main" val="2418003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622" y="360000"/>
            <a:ext cx="5461428" cy="1325563"/>
          </a:xfrm>
          <a:prstGeom prst="rect">
            <a:avLst/>
          </a:prstGeom>
        </p:spPr>
        <p:txBody>
          <a:bodyPr vert="horz" lIns="91440" tIns="45720" rIns="91440" bIns="45720" rtlCol="0" anchor="ctr">
            <a:normAutofit/>
          </a:body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28650" y="1825625"/>
            <a:ext cx="7800422"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DIN" panose="02000503040000020003" pitchFamily="2" charset="0"/>
              </a:defRPr>
            </a:lvl1pPr>
          </a:lstStyle>
          <a:p>
            <a:fld id="{BBE15EB0-F5BD-42DA-A2CC-81A46B5CB814}" type="datetimeFigureOut">
              <a:rPr lang="it-IT" smtClean="0"/>
              <a:pPr/>
              <a:t>11/03/2022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DIN" panose="02000503040000020003" pitchFamily="2" charset="0"/>
              </a:defRPr>
            </a:lvl1pPr>
          </a:lstStyle>
          <a:p>
            <a:endParaRPr lang="it-IT" dirty="0"/>
          </a:p>
        </p:txBody>
      </p:sp>
      <p:sp>
        <p:nvSpPr>
          <p:cNvPr id="6" name="Slide Number Placeholder 5"/>
          <p:cNvSpPr>
            <a:spLocks noGrp="1"/>
          </p:cNvSpPr>
          <p:nvPr>
            <p:ph type="sldNum" sz="quarter" idx="4"/>
          </p:nvPr>
        </p:nvSpPr>
        <p:spPr>
          <a:xfrm>
            <a:off x="6457950" y="6356351"/>
            <a:ext cx="1971122" cy="365125"/>
          </a:xfrm>
          <a:prstGeom prst="rect">
            <a:avLst/>
          </a:prstGeom>
        </p:spPr>
        <p:txBody>
          <a:bodyPr vert="horz" lIns="91440" tIns="45720" rIns="91440" bIns="45720" rtlCol="0" anchor="ctr"/>
          <a:lstStyle>
            <a:lvl1pPr algn="r">
              <a:defRPr sz="1200">
                <a:solidFill>
                  <a:schemeClr val="tx1">
                    <a:tint val="75000"/>
                  </a:schemeClr>
                </a:solidFill>
                <a:latin typeface="DIN" panose="02000503040000020003" pitchFamily="2" charset="0"/>
              </a:defRPr>
            </a:lvl1pPr>
          </a:lstStyle>
          <a:p>
            <a:fld id="{C1ECC525-4F37-4267-890E-B3849137BCD3}" type="slidenum">
              <a:rPr lang="it-IT" smtClean="0"/>
              <a:pPr/>
              <a:t>‹N›</a:t>
            </a:fld>
            <a:endParaRPr lang="it-IT"/>
          </a:p>
        </p:txBody>
      </p:sp>
      <p:pic>
        <p:nvPicPr>
          <p:cNvPr id="8" name="Immagin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07804" y="4850379"/>
            <a:ext cx="536196" cy="2007621"/>
          </a:xfrm>
          <a:prstGeom prst="rect">
            <a:avLst/>
          </a:prstGeom>
        </p:spPr>
      </p:pic>
      <p:pic>
        <p:nvPicPr>
          <p:cNvPr id="10" name="Immagine 9"/>
          <p:cNvPicPr>
            <a:picLocks noChangeAspect="1"/>
          </p:cNvPicPr>
          <p:nvPr userDrawn="1"/>
        </p:nvPicPr>
        <p:blipFill>
          <a:blip r:embed="rId9" cstate="print">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466829" y="360000"/>
            <a:ext cx="2126470" cy="540000"/>
          </a:xfrm>
          <a:prstGeom prst="rect">
            <a:avLst/>
          </a:prstGeom>
        </p:spPr>
      </p:pic>
    </p:spTree>
    <p:extLst>
      <p:ext uri="{BB962C8B-B14F-4D97-AF65-F5344CB8AC3E}">
        <p14:creationId xmlns:p14="http://schemas.microsoft.com/office/powerpoint/2010/main" val="2321889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panose="020005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panose="020005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panose="020005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fif"/><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images.google.it/imgres?imgurl=http://www.repubblica.it/2007/12/sezioni/ambiente/rapporto-apat-07/rapporto-apat-07/sian_11857563_19250.jpg&amp;imgrefurl=http://www.repubblica.it/2007/12/sezioni/ambiente/rapporto-apat-07/rapporto-apat-07/rapporto-apat-07.html&amp;usg=__MHCg8yOERVfL9CgyPhGUUH694uo=&amp;h=291&amp;w=280&amp;sz=24&amp;hl=it&amp;start=36&amp;um=1&amp;tbnid=ftqFhrIw40yrIM:&amp;tbnh=115&amp;tbnw=111&amp;prev=/images?q%3Dinquinamento%26ndsp%3D20%26hl%3Dit%26sa%3DN%26start%3D20%26um%3D1" TargetMode="External"/><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hyperlink" Target="http://www.cambiamentoclimatico.it/immagini/desertificazione.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xoomer.virgilio.it/laretedellavita/Rifiuti.htm"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4.jpeg"/><Relationship Id="rId10" Type="http://schemas.openxmlformats.org/officeDocument/2006/relationships/hyperlink" Target="http://images.google.it/imgres?imgurl=http://comps.fotosearch.com/comp/BDX/BDX245/inquinamento_~bxp42132.jpg&amp;imgrefurl=http://www.fotosearch.it/BDX245/bxp42132/&amp;usg=__TBCBEuH9IeXtxePmvnpKSqoptOU=&amp;h=265&amp;w=300&amp;sz=48&amp;hl=it&amp;start=37&amp;um=1&amp;tbnid=RtRgA4L0bKfJhM:&amp;tbnh=102&amp;tbnw=116&amp;prev=/images?q%3Dinquinamento%26ndsp%3D20%26hl%3Dit%26sa%3DN%26start%3D20%26um%3D1" TargetMode="External"/><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70858"/>
            <a:ext cx="7772400" cy="1340198"/>
          </a:xfrm>
          <a:ln>
            <a:solidFill>
              <a:srgbClr val="FFFF00"/>
            </a:solidFill>
          </a:ln>
        </p:spPr>
        <p:txBody>
          <a:bodyPr>
            <a:normAutofit/>
          </a:bodyPr>
          <a:lstStyle/>
          <a:p>
            <a:pPr lvl="0">
              <a:lnSpc>
                <a:spcPct val="100000"/>
              </a:lnSpc>
              <a:spcBef>
                <a:spcPct val="20000"/>
              </a:spcBef>
            </a:pPr>
            <a:r>
              <a:rPr lang="en-US" altLang="it-IT" sz="2600" b="1" dirty="0" smtClean="0">
                <a:latin typeface="Times New Roman" panose="02020603050405020304" pitchFamily="18" charset="0"/>
                <a:ea typeface="+mn-ea"/>
                <a:cs typeface="Times New Roman" panose="02020603050405020304" pitchFamily="18" charset="0"/>
              </a:rPr>
              <a:t>INTRODUZIONE ALL’ANALISI DEL CICLO DI VITA DI SISTEMI ENERGETICI</a:t>
            </a:r>
            <a:endParaRPr lang="it-IT" dirty="0">
              <a:latin typeface="Times New Roman" panose="02020603050405020304" pitchFamily="18" charset="0"/>
              <a:cs typeface="Times New Roman" panose="02020603050405020304" pitchFamily="18" charset="0"/>
            </a:endParaRPr>
          </a:p>
        </p:txBody>
      </p:sp>
      <p:sp>
        <p:nvSpPr>
          <p:cNvPr id="4" name="Text Box 3"/>
          <p:cNvSpPr txBox="1">
            <a:spLocks noGrp="1" noChangeArrowheads="1"/>
          </p:cNvSpPr>
          <p:nvPr>
            <p:ph type="subTitle" idx="1"/>
          </p:nvPr>
        </p:nvSpPr>
        <p:spPr bwMode="auto">
          <a:xfrm>
            <a:off x="1143000" y="4049558"/>
            <a:ext cx="6858000" cy="760721"/>
          </a:xfrm>
          <a:prstGeom prst="rect">
            <a:avLst/>
          </a:prstGeom>
          <a:noFill/>
          <a:ln>
            <a:noFill/>
          </a:ln>
          <a:extLst/>
        </p:spPr>
        <p:txBody>
          <a:bodyPr anchor="ctr">
            <a:spAutoFit/>
          </a:bodyPr>
          <a:lstStyle>
            <a:lvl1pPr>
              <a:tabLst>
                <a:tab pos="93663" algn="l"/>
              </a:tabLst>
              <a:defRPr sz="2400" u="sng">
                <a:solidFill>
                  <a:schemeClr val="tx1"/>
                </a:solidFill>
                <a:latin typeface="Times New Roman" panose="02020603050405020304" pitchFamily="18" charset="0"/>
              </a:defRPr>
            </a:lvl1pPr>
            <a:lvl2pPr marL="742950" indent="-285750">
              <a:tabLst>
                <a:tab pos="93663" algn="l"/>
              </a:tabLst>
              <a:defRPr sz="2400" u="sng">
                <a:solidFill>
                  <a:schemeClr val="tx1"/>
                </a:solidFill>
                <a:latin typeface="Times New Roman" panose="02020603050405020304" pitchFamily="18" charset="0"/>
              </a:defRPr>
            </a:lvl2pPr>
            <a:lvl3pPr marL="1143000" indent="-228600">
              <a:tabLst>
                <a:tab pos="93663" algn="l"/>
              </a:tabLst>
              <a:defRPr sz="2400" u="sng">
                <a:solidFill>
                  <a:schemeClr val="tx1"/>
                </a:solidFill>
                <a:latin typeface="Times New Roman" panose="02020603050405020304" pitchFamily="18" charset="0"/>
              </a:defRPr>
            </a:lvl3pPr>
            <a:lvl4pPr marL="1600200" indent="-228600">
              <a:tabLst>
                <a:tab pos="93663" algn="l"/>
              </a:tabLst>
              <a:defRPr sz="2400" u="sng">
                <a:solidFill>
                  <a:schemeClr val="tx1"/>
                </a:solidFill>
                <a:latin typeface="Times New Roman" panose="02020603050405020304" pitchFamily="18" charset="0"/>
              </a:defRPr>
            </a:lvl4pPr>
            <a:lvl5pPr marL="2057400" indent="-228600">
              <a:tabLst>
                <a:tab pos="93663" algn="l"/>
              </a:tabLst>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93663" algn="l"/>
              </a:tabLs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93663" algn="l"/>
              </a:tabLs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93663" algn="l"/>
              </a:tabLs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93663" algn="l"/>
              </a:tabLst>
              <a:defRPr sz="2400" u="sng">
                <a:solidFill>
                  <a:schemeClr val="tx1"/>
                </a:solidFill>
                <a:latin typeface="Times New Roman" panose="02020603050405020304" pitchFamily="18" charset="0"/>
              </a:defRPr>
            </a:lvl9pPr>
          </a:lstStyle>
          <a:p>
            <a:pPr algn="ctr">
              <a:buClr>
                <a:srgbClr val="0000CC"/>
              </a:buClr>
            </a:pPr>
            <a:r>
              <a:rPr lang="en-US" altLang="it-IT" sz="1900" b="1" u="none" dirty="0" smtClean="0">
                <a:solidFill>
                  <a:schemeClr val="bg1"/>
                </a:solidFill>
              </a:rPr>
              <a:t>Hilal Bahlawan</a:t>
            </a:r>
          </a:p>
          <a:p>
            <a:pPr algn="ctr">
              <a:buClr>
                <a:srgbClr val="0000CC"/>
              </a:buClr>
            </a:pPr>
            <a:r>
              <a:rPr lang="it-IT" altLang="it-IT" sz="2000" i="1" u="none" dirty="0" smtClean="0">
                <a:solidFill>
                  <a:schemeClr val="bg1"/>
                </a:solidFill>
              </a:rPr>
              <a:t>Dipartimento di ingegneria, Università di Ferrara, Italia</a:t>
            </a:r>
            <a:endParaRPr lang="en-US" altLang="it-IT" sz="1900" b="1" u="none" dirty="0" smtClean="0">
              <a:solidFill>
                <a:schemeClr val="bg1"/>
              </a:solidFill>
            </a:endParaRPr>
          </a:p>
        </p:txBody>
      </p:sp>
    </p:spTree>
    <p:extLst>
      <p:ext uri="{BB962C8B-B14F-4D97-AF65-F5344CB8AC3E}">
        <p14:creationId xmlns:p14="http://schemas.microsoft.com/office/powerpoint/2010/main" val="415853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1626332"/>
            <a:ext cx="7800422" cy="4351338"/>
          </a:xfrm>
        </p:spPr>
        <p:txBody>
          <a:bodyPr>
            <a:noAutofit/>
          </a:bodyPr>
          <a:lstStyle/>
          <a:p>
            <a:r>
              <a:rPr lang="it-IT" sz="1800" dirty="0" smtClean="0">
                <a:latin typeface="Times New Roman" panose="02020603050405020304" pitchFamily="18" charset="0"/>
                <a:cs typeface="Times New Roman" panose="02020603050405020304" pitchFamily="18" charset="0"/>
              </a:rPr>
              <a:t>Descrivere l’impatto ambientale complessivo di un prodotto;</a:t>
            </a:r>
          </a:p>
          <a:p>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Confrontare gli impatti ambientali di prodotti differenti aventi la stessa funzione;</a:t>
            </a:r>
          </a:p>
          <a:p>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Identificare lo stadio del ciclo di vita di un prodotto con un maggiore impatto dal punto di vista ambientale;</a:t>
            </a:r>
          </a:p>
          <a:p>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Supportare la progettazione di nuovi prodotti o servizi;</a:t>
            </a:r>
          </a:p>
          <a:p>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Indicare le strategie da adottare per un miglioramento ambientale.</a:t>
            </a:r>
            <a:endParaRPr lang="it-IT" sz="18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A cosa servono i risultati della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439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Ecolabe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93655" y="1413946"/>
            <a:ext cx="833386"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133600" y="1859280"/>
            <a:ext cx="1794081" cy="369332"/>
          </a:xfrm>
          <a:prstGeom prst="rect">
            <a:avLst/>
          </a:prstGeom>
          <a:noFill/>
        </p:spPr>
        <p:txBody>
          <a:bodyPr wrap="none" rtlCol="0">
            <a:spAutoFit/>
          </a:bodyPr>
          <a:lstStyle/>
          <a:p>
            <a:r>
              <a:rPr lang="it-IT" dirty="0" err="1" smtClean="0">
                <a:latin typeface="Times New Roman" panose="02020603050405020304" pitchFamily="18" charset="0"/>
                <a:cs typeface="Times New Roman" panose="02020603050405020304" pitchFamily="18" charset="0"/>
              </a:rPr>
              <a:t>Ecolabel</a:t>
            </a:r>
            <a:r>
              <a:rPr lang="it-IT" dirty="0" smtClean="0">
                <a:latin typeface="Times New Roman" panose="02020603050405020304" pitchFamily="18" charset="0"/>
                <a:cs typeface="Times New Roman" panose="02020603050405020304" pitchFamily="18" charset="0"/>
              </a:rPr>
              <a:t> europeo</a:t>
            </a:r>
            <a:endParaRPr lang="it-IT" dirty="0">
              <a:latin typeface="Times New Roman" panose="02020603050405020304" pitchFamily="18" charset="0"/>
              <a:cs typeface="Times New Roman" panose="02020603050405020304" pitchFamily="18" charset="0"/>
            </a:endParaRPr>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173" y="3961061"/>
            <a:ext cx="10223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133600" y="4316938"/>
            <a:ext cx="3831177"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L’etichetta per la CO</a:t>
            </a:r>
            <a:r>
              <a:rPr lang="it-IT" baseline="-25000" dirty="0" smtClean="0">
                <a:latin typeface="Times New Roman" panose="02020603050405020304" pitchFamily="18" charset="0"/>
                <a:cs typeface="Times New Roman" panose="02020603050405020304" pitchFamily="18" charset="0"/>
              </a:rPr>
              <a:t>2 </a:t>
            </a:r>
            <a:r>
              <a:rPr lang="it-IT" dirty="0" smtClean="0">
                <a:latin typeface="Times New Roman" panose="02020603050405020304" pitchFamily="18" charset="0"/>
                <a:cs typeface="Times New Roman" panose="02020603050405020304" pitchFamily="18" charset="0"/>
              </a:rPr>
              <a:t>Carbon </a:t>
            </a:r>
            <a:r>
              <a:rPr lang="it-IT" dirty="0" err="1" smtClean="0">
                <a:latin typeface="Times New Roman" panose="02020603050405020304" pitchFamily="18" charset="0"/>
                <a:cs typeface="Times New Roman" panose="02020603050405020304" pitchFamily="18" charset="0"/>
              </a:rPr>
              <a:t>Footprint</a:t>
            </a:r>
            <a:endParaRPr lang="it-IT" baseline="-25000" dirty="0">
              <a:latin typeface="Times New Roman" panose="02020603050405020304" pitchFamily="18" charset="0"/>
              <a:cs typeface="Times New Roman" panose="02020603050405020304" pitchFamily="18" charset="0"/>
            </a:endParaRPr>
          </a:p>
        </p:txBody>
      </p:sp>
      <p:pic>
        <p:nvPicPr>
          <p:cNvPr id="8" name="Picture 5" descr="epd_logoty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348" y="3073209"/>
            <a:ext cx="219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2605348" y="3073209"/>
            <a:ext cx="3692101"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Dichiarazione Ambientale di Prodotto</a:t>
            </a:r>
            <a:endParaRPr lang="it-IT" baseline="-25000" dirty="0">
              <a:latin typeface="Times New Roman" panose="02020603050405020304" pitchFamily="18" charset="0"/>
              <a:cs typeface="Times New Roman" panose="02020603050405020304" pitchFamily="18" charset="0"/>
            </a:endParaRPr>
          </a:p>
        </p:txBody>
      </p:sp>
      <p:sp>
        <p:nvSpPr>
          <p:cNvPr id="11"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Certificazioni ambientali</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70" y="5349163"/>
            <a:ext cx="1963755" cy="1332000"/>
          </a:xfrm>
          <a:prstGeom prst="rect">
            <a:avLst/>
          </a:prstGeom>
        </p:spPr>
      </p:pic>
      <p:sp>
        <p:nvSpPr>
          <p:cNvPr id="14" name="CasellaDiTesto 13"/>
          <p:cNvSpPr txBox="1"/>
          <p:nvPr/>
        </p:nvSpPr>
        <p:spPr>
          <a:xfrm>
            <a:off x="2153675" y="5830497"/>
            <a:ext cx="3100208"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L’etichetta Made Green In </a:t>
            </a:r>
            <a:r>
              <a:rPr lang="it-IT" dirty="0" err="1" smtClean="0">
                <a:latin typeface="Times New Roman" panose="02020603050405020304" pitchFamily="18" charset="0"/>
                <a:cs typeface="Times New Roman" panose="02020603050405020304" pitchFamily="18" charset="0"/>
              </a:rPr>
              <a:t>Italy</a:t>
            </a:r>
            <a:endParaRPr lang="it-IT"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267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1865382"/>
            <a:ext cx="8352711" cy="3528252"/>
          </a:xfrm>
        </p:spPr>
        <p:txBody>
          <a:bodyPr>
            <a:normAutofit/>
          </a:bodyPr>
          <a:lstStyle/>
          <a:p>
            <a:pPr marL="0" indent="0" algn="just">
              <a:buNone/>
            </a:pPr>
            <a:r>
              <a:rPr lang="it-IT" sz="1800" dirty="0" smtClean="0">
                <a:latin typeface="Times New Roman" panose="02020603050405020304" pitchFamily="18" charset="0"/>
                <a:cs typeface="Times New Roman" panose="02020603050405020304" pitchFamily="18" charset="0"/>
              </a:rPr>
              <a:t>La serie ISO 14040 è lo standard che descrive la LCA.</a:t>
            </a:r>
          </a:p>
          <a:p>
            <a:pPr algn="just"/>
            <a:r>
              <a:rPr lang="it-IT" sz="1800" b="1" dirty="0" smtClean="0">
                <a:latin typeface="Times New Roman" panose="02020603050405020304" pitchFamily="18" charset="0"/>
                <a:cs typeface="Times New Roman" panose="02020603050405020304" pitchFamily="18" charset="0"/>
              </a:rPr>
              <a:t>ISO 14040:</a:t>
            </a:r>
            <a:r>
              <a:rPr lang="it-IT" sz="1800" dirty="0" smtClean="0">
                <a:latin typeface="Times New Roman" panose="02020603050405020304" pitchFamily="18" charset="0"/>
                <a:cs typeface="Times New Roman" panose="02020603050405020304" pitchFamily="18" charset="0"/>
              </a:rPr>
              <a:t> 2006 «Gestione ambientale-Valutazione del ciclo di vita – Principi e quadro di riferimento</a:t>
            </a:r>
            <a:r>
              <a:rPr lang="it-IT" sz="1800" dirty="0">
                <a:latin typeface="Times New Roman" panose="02020603050405020304" pitchFamily="18" charset="0"/>
                <a:cs typeface="Times New Roman" panose="02020603050405020304" pitchFamily="18" charset="0"/>
              </a:rPr>
              <a:t>»: fornisce una chiara panoramica della pratica, delle applicazioni e dei limiti dell'LCA a </a:t>
            </a:r>
            <a:r>
              <a:rPr lang="it-IT" sz="1800" dirty="0" smtClean="0">
                <a:latin typeface="Times New Roman" panose="02020603050405020304" pitchFamily="18" charset="0"/>
                <a:cs typeface="Times New Roman" panose="02020603050405020304" pitchFamily="18" charset="0"/>
              </a:rPr>
              <a:t>un'ampia gamma </a:t>
            </a:r>
            <a:r>
              <a:rPr lang="it-IT" sz="1800" dirty="0">
                <a:latin typeface="Times New Roman" panose="02020603050405020304" pitchFamily="18" charset="0"/>
                <a:cs typeface="Times New Roman" panose="02020603050405020304" pitchFamily="18" charset="0"/>
              </a:rPr>
              <a:t>di potenziali utenti e stakeholder, compresi quelli con una conoscenza limitata dell'LCA</a:t>
            </a:r>
            <a:endParaRPr lang="it-IT" sz="1800" dirty="0" smtClean="0">
              <a:latin typeface="Times New Roman" panose="02020603050405020304" pitchFamily="18" charset="0"/>
              <a:cs typeface="Times New Roman" panose="02020603050405020304" pitchFamily="18" charset="0"/>
            </a:endParaRPr>
          </a:p>
          <a:p>
            <a:pPr algn="just"/>
            <a:endParaRPr lang="it-IT" sz="1800" b="1" dirty="0" smtClean="0">
              <a:latin typeface="Times New Roman" panose="02020603050405020304" pitchFamily="18" charset="0"/>
              <a:cs typeface="Times New Roman" panose="02020603050405020304" pitchFamily="18" charset="0"/>
            </a:endParaRPr>
          </a:p>
          <a:p>
            <a:pPr algn="just"/>
            <a:r>
              <a:rPr lang="it-IT" sz="1800" b="1" dirty="0" smtClean="0">
                <a:latin typeface="Times New Roman" panose="02020603050405020304" pitchFamily="18" charset="0"/>
                <a:cs typeface="Times New Roman" panose="02020603050405020304" pitchFamily="18" charset="0"/>
              </a:rPr>
              <a:t>ISO 14044:</a:t>
            </a:r>
            <a:r>
              <a:rPr lang="it-IT" sz="1800" dirty="0" smtClean="0">
                <a:latin typeface="Times New Roman" panose="02020603050405020304" pitchFamily="18" charset="0"/>
                <a:cs typeface="Times New Roman" panose="02020603050405020304" pitchFamily="18" charset="0"/>
              </a:rPr>
              <a:t>2006 «Gestione ambientale-Valutazione del ciclo di vita – Requisiti e linee guida</a:t>
            </a:r>
            <a:r>
              <a:rPr lang="it-IT" sz="1800" dirty="0">
                <a:latin typeface="Times New Roman" panose="02020603050405020304" pitchFamily="18" charset="0"/>
                <a:cs typeface="Times New Roman" panose="02020603050405020304" pitchFamily="18" charset="0"/>
              </a:rPr>
              <a:t>»: è </a:t>
            </a:r>
            <a:r>
              <a:rPr lang="it-IT" sz="1800" dirty="0" smtClean="0">
                <a:latin typeface="Times New Roman" panose="02020603050405020304" pitchFamily="18" charset="0"/>
                <a:cs typeface="Times New Roman" panose="02020603050405020304" pitchFamily="18" charset="0"/>
              </a:rPr>
              <a:t>uno standard </a:t>
            </a:r>
            <a:r>
              <a:rPr lang="it-IT" sz="1800" dirty="0">
                <a:latin typeface="Times New Roman" panose="02020603050405020304" pitchFamily="18" charset="0"/>
                <a:cs typeface="Times New Roman" panose="02020603050405020304" pitchFamily="18" charset="0"/>
              </a:rPr>
              <a:t>che approfondisce la preparazione, lo sviluppo e la revisione critica </a:t>
            </a:r>
            <a:r>
              <a:rPr lang="it-IT" sz="1800" dirty="0" smtClean="0">
                <a:latin typeface="Times New Roman" panose="02020603050405020304" pitchFamily="18" charset="0"/>
                <a:cs typeface="Times New Roman" panose="02020603050405020304" pitchFamily="18" charset="0"/>
              </a:rPr>
              <a:t>dell'analisi dell'inventario </a:t>
            </a:r>
            <a:r>
              <a:rPr lang="it-IT" sz="1800" dirty="0">
                <a:latin typeface="Times New Roman" panose="02020603050405020304" pitchFamily="18" charset="0"/>
                <a:cs typeface="Times New Roman" panose="02020603050405020304" pitchFamily="18" charset="0"/>
              </a:rPr>
              <a:t>del ciclo di vita Fornisce inoltre una guida sulla fase di valutazione dell'impatto </a:t>
            </a:r>
            <a:r>
              <a:rPr lang="it-IT" sz="1800" dirty="0" smtClean="0">
                <a:latin typeface="Times New Roman" panose="02020603050405020304" pitchFamily="18" charset="0"/>
                <a:cs typeface="Times New Roman" panose="02020603050405020304" pitchFamily="18" charset="0"/>
              </a:rPr>
              <a:t>della LCA </a:t>
            </a:r>
            <a:r>
              <a:rPr lang="it-IT" sz="1800" dirty="0">
                <a:latin typeface="Times New Roman" panose="02020603050405020304" pitchFamily="18" charset="0"/>
                <a:cs typeface="Times New Roman" panose="02020603050405020304" pitchFamily="18" charset="0"/>
              </a:rPr>
              <a:t>e sull'interpretazione dei risultati della LCA, nonché sulla natura e sulla qualità dei dati raccolti</a:t>
            </a:r>
            <a:endParaRPr lang="it-IT" sz="1800" dirty="0" smtClean="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
        <p:nvSpPr>
          <p:cNvPr id="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Normative e Linee guida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75643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274454" y="2731096"/>
            <a:ext cx="3278905" cy="2585323"/>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Fase </a:t>
            </a:r>
            <a:r>
              <a:rPr lang="it-IT" dirty="0">
                <a:latin typeface="Times New Roman" panose="02020603050405020304" pitchFamily="18" charset="0"/>
                <a:cs typeface="Times New Roman" panose="02020603050405020304" pitchFamily="18" charset="0"/>
              </a:rPr>
              <a:t>1: Definizione dell’obiettivo e del campo di </a:t>
            </a:r>
            <a:r>
              <a:rPr lang="it-IT" dirty="0" smtClean="0">
                <a:latin typeface="Times New Roman" panose="02020603050405020304" pitchFamily="18" charset="0"/>
                <a:cs typeface="Times New Roman" panose="02020603050405020304" pitchFamily="18" charset="0"/>
              </a:rPr>
              <a:t>applicazione</a:t>
            </a:r>
          </a:p>
          <a:p>
            <a:endParaRPr lang="it-IT" dirty="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Fase 2: analisi dell’inventario</a:t>
            </a:r>
          </a:p>
          <a:p>
            <a:endParaRPr lang="it-IT" dirty="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Fase 3: valutazione degli impatti</a:t>
            </a:r>
          </a:p>
          <a:p>
            <a:endParaRPr lang="it-IT" dirty="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Fase 4: interpretazione dei risultati</a:t>
            </a:r>
            <a:endParaRPr lang="it-IT" dirty="0">
              <a:latin typeface="Times New Roman" panose="02020603050405020304" pitchFamily="18" charset="0"/>
              <a:cs typeface="Times New Roman" panose="02020603050405020304" pitchFamily="18" charset="0"/>
            </a:endParaRPr>
          </a:p>
        </p:txBody>
      </p:sp>
      <p:grpSp>
        <p:nvGrpSpPr>
          <p:cNvPr id="11" name="Gruppo 10"/>
          <p:cNvGrpSpPr/>
          <p:nvPr/>
        </p:nvGrpSpPr>
        <p:grpSpPr>
          <a:xfrm>
            <a:off x="3522919" y="1403271"/>
            <a:ext cx="5012872" cy="4816929"/>
            <a:chOff x="2779207" y="1427655"/>
            <a:chExt cx="5012872" cy="4816929"/>
          </a:xfrm>
        </p:grpSpPr>
        <p:sp>
          <p:nvSpPr>
            <p:cNvPr id="9" name="Rettangolo arrotondato 8"/>
            <p:cNvSpPr/>
            <p:nvPr/>
          </p:nvSpPr>
          <p:spPr>
            <a:xfrm>
              <a:off x="2779207" y="1427655"/>
              <a:ext cx="5012872" cy="4816929"/>
            </a:xfrm>
            <a:prstGeom prst="roundRect">
              <a:avLst/>
            </a:prstGeom>
            <a:solidFill>
              <a:schemeClr val="accent3">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solidFill>
                  <a:schemeClr val="tx1"/>
                </a:solidFill>
              </a:endParaRPr>
            </a:p>
          </p:txBody>
        </p:sp>
        <p:sp>
          <p:nvSpPr>
            <p:cNvPr id="4" name="Rettangolo arrotondato 3"/>
            <p:cNvSpPr/>
            <p:nvPr/>
          </p:nvSpPr>
          <p:spPr>
            <a:xfrm>
              <a:off x="3138436" y="1672585"/>
              <a:ext cx="2416628" cy="15549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dirty="0" smtClean="0">
                  <a:solidFill>
                    <a:schemeClr val="tx1"/>
                  </a:solidFill>
                  <a:latin typeface="Times New Roman" panose="02020603050405020304" pitchFamily="18" charset="0"/>
                  <a:cs typeface="Times New Roman" panose="02020603050405020304" pitchFamily="18" charset="0"/>
                </a:rPr>
                <a:t>Definizione dell’obiettivo e del campo di applicazione</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Rettangolo arrotondato 4"/>
            <p:cNvSpPr/>
            <p:nvPr/>
          </p:nvSpPr>
          <p:spPr>
            <a:xfrm>
              <a:off x="3138436" y="3543204"/>
              <a:ext cx="2416628" cy="100987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dirty="0" smtClean="0">
                  <a:solidFill>
                    <a:schemeClr val="tx1"/>
                  </a:solidFill>
                  <a:latin typeface="Times New Roman" panose="02020603050405020304" pitchFamily="18" charset="0"/>
                  <a:cs typeface="Times New Roman" panose="02020603050405020304" pitchFamily="18" charset="0"/>
                </a:rPr>
                <a:t>Analisi dell’inventario</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arrotondato 5"/>
            <p:cNvSpPr/>
            <p:nvPr/>
          </p:nvSpPr>
          <p:spPr>
            <a:xfrm>
              <a:off x="3138437" y="4868767"/>
              <a:ext cx="2416628" cy="100987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dirty="0" smtClean="0">
                  <a:solidFill>
                    <a:schemeClr val="tx1"/>
                  </a:solidFill>
                  <a:latin typeface="Times New Roman" panose="02020603050405020304" pitchFamily="18" charset="0"/>
                  <a:cs typeface="Times New Roman" panose="02020603050405020304" pitchFamily="18" charset="0"/>
                </a:rPr>
                <a:t>Valutazione dell’impatto</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Rettangolo arrotondato 6"/>
            <p:cNvSpPr/>
            <p:nvPr/>
          </p:nvSpPr>
          <p:spPr>
            <a:xfrm rot="5400000">
              <a:off x="4658988" y="3333382"/>
              <a:ext cx="4206059" cy="8844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dirty="0" smtClean="0">
                  <a:solidFill>
                    <a:schemeClr val="tx1"/>
                  </a:solidFill>
                  <a:latin typeface="Times New Roman" panose="02020603050405020304" pitchFamily="18" charset="0"/>
                  <a:cs typeface="Times New Roman" panose="02020603050405020304" pitchFamily="18" charset="0"/>
                </a:rPr>
                <a:t>Interpretazione dei risultati</a:t>
              </a:r>
              <a:endParaRPr lang="it-IT" dirty="0">
                <a:solidFill>
                  <a:schemeClr val="tx1"/>
                </a:solidFill>
                <a:latin typeface="Times New Roman" panose="02020603050405020304" pitchFamily="18" charset="0"/>
                <a:cs typeface="Times New Roman" panose="02020603050405020304" pitchFamily="18" charset="0"/>
              </a:endParaRPr>
            </a:p>
          </p:txBody>
        </p:sp>
        <p:cxnSp>
          <p:nvCxnSpPr>
            <p:cNvPr id="12" name="Connettore 2 11"/>
            <p:cNvCxnSpPr/>
            <p:nvPr/>
          </p:nvCxnSpPr>
          <p:spPr>
            <a:xfrm>
              <a:off x="5555064" y="2058167"/>
              <a:ext cx="764721"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Connettore 2 13"/>
            <p:cNvCxnSpPr/>
            <p:nvPr/>
          </p:nvCxnSpPr>
          <p:spPr>
            <a:xfrm flipH="1">
              <a:off x="5555064" y="2587123"/>
              <a:ext cx="764721"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Connettore 2 18"/>
            <p:cNvCxnSpPr/>
            <p:nvPr/>
          </p:nvCxnSpPr>
          <p:spPr>
            <a:xfrm>
              <a:off x="5555064" y="3778110"/>
              <a:ext cx="764721"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Connettore 2 19"/>
            <p:cNvCxnSpPr/>
            <p:nvPr/>
          </p:nvCxnSpPr>
          <p:spPr>
            <a:xfrm flipH="1">
              <a:off x="5555064" y="4307066"/>
              <a:ext cx="764721"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Connettore 2 20"/>
            <p:cNvCxnSpPr/>
            <p:nvPr/>
          </p:nvCxnSpPr>
          <p:spPr>
            <a:xfrm>
              <a:off x="5555063" y="5073510"/>
              <a:ext cx="764721"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nettore 2 21"/>
            <p:cNvCxnSpPr/>
            <p:nvPr/>
          </p:nvCxnSpPr>
          <p:spPr>
            <a:xfrm flipH="1">
              <a:off x="5555063" y="5602466"/>
              <a:ext cx="764721"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nettore 2 22"/>
            <p:cNvCxnSpPr/>
            <p:nvPr/>
          </p:nvCxnSpPr>
          <p:spPr>
            <a:xfrm flipH="1" flipV="1">
              <a:off x="4795782" y="3224113"/>
              <a:ext cx="0" cy="324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Connettore 2 23"/>
            <p:cNvCxnSpPr/>
            <p:nvPr/>
          </p:nvCxnSpPr>
          <p:spPr>
            <a:xfrm>
              <a:off x="3889551" y="3224113"/>
              <a:ext cx="0" cy="3190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Connettore 2 28"/>
            <p:cNvCxnSpPr/>
            <p:nvPr/>
          </p:nvCxnSpPr>
          <p:spPr>
            <a:xfrm flipH="1" flipV="1">
              <a:off x="4801221" y="4552175"/>
              <a:ext cx="0" cy="324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nettore 2 29"/>
            <p:cNvCxnSpPr/>
            <p:nvPr/>
          </p:nvCxnSpPr>
          <p:spPr>
            <a:xfrm>
              <a:off x="3894990" y="4552175"/>
              <a:ext cx="0" cy="3190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Fasi della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0058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2188701"/>
            <a:ext cx="7459218" cy="2968515"/>
          </a:xfrm>
        </p:spPr>
        <p:txBody>
          <a:bodyPr>
            <a:normAutofit/>
          </a:bodyPr>
          <a:lstStyle/>
          <a:p>
            <a:pPr marL="0" indent="0">
              <a:buNone/>
            </a:pPr>
            <a:r>
              <a:rPr lang="it-IT" sz="1800" dirty="0">
                <a:latin typeface="Times New Roman" panose="02020603050405020304" pitchFamily="18" charset="0"/>
                <a:cs typeface="Times New Roman" panose="02020603050405020304" pitchFamily="18" charset="0"/>
              </a:rPr>
              <a:t>I</a:t>
            </a:r>
            <a:r>
              <a:rPr lang="it-IT" sz="1800" dirty="0" smtClean="0">
                <a:latin typeface="Times New Roman" panose="02020603050405020304" pitchFamily="18" charset="0"/>
                <a:cs typeface="Times New Roman" panose="02020603050405020304" pitchFamily="18" charset="0"/>
              </a:rPr>
              <a:t>n questa fase occorre stabilire a quali necessità si vuole rispondere:</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Confronto di prodotti o relazione tra il proprio prodotto con uno standard?</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Miglioramento di un prodotto dal punto di vista ambientale o progettazione di un nuovo prodotto?</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Semplicemente ottenere informazioni (ambientali) sul prodotto?</a:t>
            </a:r>
            <a:endParaRPr lang="it-IT" sz="18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Definizione dell’obiettivo e del campo di applicazione</a:t>
            </a:r>
          </a:p>
        </p:txBody>
      </p:sp>
    </p:spTree>
    <p:extLst>
      <p:ext uri="{BB962C8B-B14F-4D97-AF65-F5344CB8AC3E}">
        <p14:creationId xmlns:p14="http://schemas.microsoft.com/office/powerpoint/2010/main" val="2906850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274454" y="2121119"/>
            <a:ext cx="7800422" cy="302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panose="020005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panose="020005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panose="020005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dirty="0">
                <a:latin typeface="Times New Roman" panose="02020603050405020304" pitchFamily="18" charset="0"/>
                <a:cs typeface="Times New Roman" panose="02020603050405020304" pitchFamily="18" charset="0"/>
              </a:rPr>
              <a:t>C</a:t>
            </a:r>
            <a:r>
              <a:rPr lang="it-IT" sz="1800" dirty="0" smtClean="0">
                <a:latin typeface="Times New Roman" panose="02020603050405020304" pitchFamily="18" charset="0"/>
                <a:cs typeface="Times New Roman" panose="02020603050405020304" pitchFamily="18" charset="0"/>
              </a:rPr>
              <a:t>ondizione geografica e temporale</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L</a:t>
            </a:r>
            <a:r>
              <a:rPr lang="it-IT" sz="1800" dirty="0" smtClean="0">
                <a:latin typeface="Times New Roman" panose="02020603050405020304" pitchFamily="18" charset="0"/>
                <a:cs typeface="Times New Roman" panose="02020603050405020304" pitchFamily="18" charset="0"/>
              </a:rPr>
              <a:t>’unità funzionale di riferimento e il flusso di riferimento</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La procedura di acquisizione dei dati</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I parametri ambientali da valutare</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Comunicazione finale</a:t>
            </a:r>
          </a:p>
          <a:p>
            <a:pPr marL="0" indent="0">
              <a:buNone/>
            </a:pPr>
            <a:endParaRPr lang="it-IT" sz="1800" dirty="0">
              <a:latin typeface="Times New Roman" panose="02020603050405020304" pitchFamily="18" charset="0"/>
              <a:cs typeface="Times New Roman" panose="02020603050405020304" pitchFamily="18" charset="0"/>
            </a:endParaRPr>
          </a:p>
        </p:txBody>
      </p:sp>
      <p:sp>
        <p:nvSpPr>
          <p:cNvPr id="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Definizione dell’obiettivo e del campo di applicazione</a:t>
            </a:r>
          </a:p>
        </p:txBody>
      </p:sp>
    </p:spTree>
    <p:extLst>
      <p:ext uri="{BB962C8B-B14F-4D97-AF65-F5344CB8AC3E}">
        <p14:creationId xmlns:p14="http://schemas.microsoft.com/office/powerpoint/2010/main" val="1973881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4"/>
          <p:cNvGrpSpPr>
            <a:grpSpLocks noChangeAspect="1"/>
          </p:cNvGrpSpPr>
          <p:nvPr/>
        </p:nvGrpSpPr>
        <p:grpSpPr bwMode="auto">
          <a:xfrm>
            <a:off x="274454" y="2356719"/>
            <a:ext cx="7973043" cy="4056192"/>
            <a:chOff x="2032" y="8029"/>
            <a:chExt cx="8460" cy="3992"/>
          </a:xfrm>
          <a:solidFill>
            <a:schemeClr val="bg1"/>
          </a:solidFill>
        </p:grpSpPr>
        <p:sp>
          <p:nvSpPr>
            <p:cNvPr id="23" name="AutoShape 5"/>
            <p:cNvSpPr>
              <a:spLocks noChangeAspect="1" noChangeArrowheads="1"/>
            </p:cNvSpPr>
            <p:nvPr/>
          </p:nvSpPr>
          <p:spPr bwMode="auto">
            <a:xfrm>
              <a:off x="2032" y="8029"/>
              <a:ext cx="8460" cy="3992"/>
            </a:xfrm>
            <a:prstGeom prst="rect">
              <a:avLst/>
            </a:prstGeom>
            <a:grpFill/>
            <a:ln w="28575">
              <a:solidFill>
                <a:srgbClr val="FF0000"/>
              </a:solidFill>
              <a:prstDash val="dash"/>
              <a:miter lim="800000"/>
              <a:headEnd/>
              <a:tailEnd/>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dirty="0">
                <a:effectLst/>
                <a:latin typeface="Times New Roman" panose="02020603050405020304" pitchFamily="18" charset="0"/>
                <a:cs typeface="Times New Roman" panose="02020603050405020304" pitchFamily="18" charset="0"/>
              </a:endParaRPr>
            </a:p>
          </p:txBody>
        </p:sp>
        <p:sp>
          <p:nvSpPr>
            <p:cNvPr id="24" name="Text Box 6"/>
            <p:cNvSpPr txBox="1">
              <a:spLocks noChangeArrowheads="1"/>
            </p:cNvSpPr>
            <p:nvPr/>
          </p:nvSpPr>
          <p:spPr bwMode="auto">
            <a:xfrm>
              <a:off x="7303" y="11448"/>
              <a:ext cx="1697" cy="361"/>
            </a:xfrm>
            <a:prstGeom prst="rect">
              <a:avLst/>
            </a:prstGeom>
            <a:grp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dirty="0" smtClean="0">
                  <a:effectLst/>
                  <a:latin typeface="Times New Roman" panose="02020603050405020304" pitchFamily="18" charset="0"/>
                  <a:cs typeface="Times New Roman" panose="02020603050405020304" pitchFamily="18" charset="0"/>
                </a:rPr>
                <a:t>End of life</a:t>
              </a:r>
              <a:endParaRPr lang="it-IT" altLang="it-IT" dirty="0">
                <a:effectLst/>
                <a:latin typeface="Times New Roman" panose="02020603050405020304" pitchFamily="18" charset="0"/>
                <a:cs typeface="Times New Roman" panose="02020603050405020304" pitchFamily="18" charset="0"/>
              </a:endParaRPr>
            </a:p>
          </p:txBody>
        </p:sp>
        <p:sp>
          <p:nvSpPr>
            <p:cNvPr id="25" name="Text Box 7"/>
            <p:cNvSpPr txBox="1">
              <a:spLocks noChangeArrowheads="1"/>
            </p:cNvSpPr>
            <p:nvPr/>
          </p:nvSpPr>
          <p:spPr bwMode="auto">
            <a:xfrm>
              <a:off x="7487" y="10558"/>
              <a:ext cx="1329" cy="360"/>
            </a:xfrm>
            <a:prstGeom prst="rect">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dirty="0" smtClean="0">
                  <a:effectLst/>
                  <a:latin typeface="Times New Roman" panose="02020603050405020304" pitchFamily="18" charset="0"/>
                  <a:cs typeface="Times New Roman" panose="02020603050405020304" pitchFamily="18" charset="0"/>
                </a:rPr>
                <a:t>Use </a:t>
              </a:r>
              <a:endParaRPr lang="it-IT" altLang="it-IT" dirty="0">
                <a:effectLst/>
                <a:latin typeface="Times New Roman" panose="02020603050405020304" pitchFamily="18" charset="0"/>
                <a:cs typeface="Times New Roman" panose="02020603050405020304" pitchFamily="18" charset="0"/>
              </a:endParaRPr>
            </a:p>
          </p:txBody>
        </p:sp>
        <p:sp>
          <p:nvSpPr>
            <p:cNvPr id="26" name="Text Box 8"/>
            <p:cNvSpPr txBox="1">
              <a:spLocks noChangeArrowheads="1"/>
            </p:cNvSpPr>
            <p:nvPr/>
          </p:nvSpPr>
          <p:spPr bwMode="auto">
            <a:xfrm>
              <a:off x="6712" y="9649"/>
              <a:ext cx="2880" cy="360"/>
            </a:xfrm>
            <a:prstGeom prst="rect">
              <a:avLst/>
            </a:prstGeom>
            <a:grpFill/>
            <a:ln w="9525">
              <a:solidFill>
                <a:srgbClr val="000000"/>
              </a:solidFill>
              <a:miter lim="800000"/>
              <a:headEnd/>
              <a:tailEnd/>
            </a:ln>
          </p:spPr>
          <p:txBody>
            <a:bodyPr tIns="28800" bIns="288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b="1" dirty="0" smtClean="0">
                  <a:effectLst/>
                  <a:latin typeface="Times New Roman" panose="02020603050405020304" pitchFamily="18" charset="0"/>
                  <a:cs typeface="Times New Roman" panose="02020603050405020304" pitchFamily="18" charset="0"/>
                </a:rPr>
                <a:t>io</a:t>
              </a:r>
              <a:endParaRPr lang="it-IT" altLang="it-IT" b="1" dirty="0">
                <a:effectLst/>
                <a:latin typeface="Times New Roman" panose="02020603050405020304" pitchFamily="18" charset="0"/>
                <a:cs typeface="Times New Roman" panose="02020603050405020304" pitchFamily="18" charset="0"/>
              </a:endParaRPr>
            </a:p>
          </p:txBody>
        </p:sp>
        <p:sp>
          <p:nvSpPr>
            <p:cNvPr id="27" name="Text Box 9"/>
            <p:cNvSpPr txBox="1">
              <a:spLocks noChangeArrowheads="1"/>
            </p:cNvSpPr>
            <p:nvPr/>
          </p:nvSpPr>
          <p:spPr bwMode="auto">
            <a:xfrm>
              <a:off x="6509" y="8492"/>
              <a:ext cx="3285" cy="654"/>
            </a:xfrm>
            <a:prstGeom prst="rect">
              <a:avLst/>
            </a:prstGeom>
            <a:grpFill/>
            <a:ln w="9525">
              <a:solidFill>
                <a:schemeClr val="accent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dirty="0" err="1" smtClean="0">
                  <a:effectLst/>
                  <a:latin typeface="Times New Roman" panose="02020603050405020304" pitchFamily="18" charset="0"/>
                  <a:cs typeface="Times New Roman" panose="02020603050405020304" pitchFamily="18" charset="0"/>
                </a:rPr>
                <a:t>Raw</a:t>
              </a:r>
              <a:r>
                <a:rPr lang="it-IT" altLang="it-IT" dirty="0" smtClean="0">
                  <a:effectLst/>
                  <a:latin typeface="Times New Roman" panose="02020603050405020304" pitchFamily="18" charset="0"/>
                  <a:cs typeface="Times New Roman" panose="02020603050405020304" pitchFamily="18" charset="0"/>
                </a:rPr>
                <a:t> </a:t>
              </a:r>
              <a:r>
                <a:rPr lang="it-IT" altLang="it-IT" dirty="0" err="1" smtClean="0">
                  <a:effectLst/>
                  <a:latin typeface="Times New Roman" panose="02020603050405020304" pitchFamily="18" charset="0"/>
                  <a:cs typeface="Times New Roman" panose="02020603050405020304" pitchFamily="18" charset="0"/>
                </a:rPr>
                <a:t>materials</a:t>
              </a:r>
              <a:r>
                <a:rPr lang="it-IT" altLang="it-IT" dirty="0" smtClean="0">
                  <a:effectLst/>
                  <a:latin typeface="Times New Roman" panose="02020603050405020304" pitchFamily="18" charset="0"/>
                  <a:cs typeface="Times New Roman" panose="02020603050405020304" pitchFamily="18" charset="0"/>
                </a:rPr>
                <a:t> </a:t>
              </a:r>
              <a:r>
                <a:rPr lang="it-IT" altLang="it-IT" dirty="0" err="1" smtClean="0">
                  <a:effectLst/>
                  <a:latin typeface="Times New Roman" panose="02020603050405020304" pitchFamily="18" charset="0"/>
                  <a:cs typeface="Times New Roman" panose="02020603050405020304" pitchFamily="18" charset="0"/>
                </a:rPr>
                <a:t>extraction</a:t>
              </a:r>
              <a:r>
                <a:rPr lang="it-IT" altLang="it-IT" dirty="0" smtClean="0">
                  <a:effectLst/>
                  <a:latin typeface="Times New Roman" panose="02020603050405020304" pitchFamily="18" charset="0"/>
                  <a:cs typeface="Times New Roman" panose="02020603050405020304" pitchFamily="18" charset="0"/>
                </a:rPr>
                <a:t> and processing</a:t>
              </a:r>
              <a:endParaRPr lang="it-IT" altLang="it-IT" dirty="0">
                <a:effectLst/>
                <a:latin typeface="Times New Roman" panose="02020603050405020304" pitchFamily="18" charset="0"/>
                <a:cs typeface="Times New Roman" panose="02020603050405020304" pitchFamily="18" charset="0"/>
              </a:endParaRPr>
            </a:p>
          </p:txBody>
        </p:sp>
        <p:cxnSp>
          <p:nvCxnSpPr>
            <p:cNvPr id="30" name="AutoShape 12"/>
            <p:cNvCxnSpPr>
              <a:cxnSpLocks noChangeShapeType="1"/>
              <a:stCxn id="25" idx="2"/>
              <a:endCxn id="24" idx="0"/>
            </p:cNvCxnSpPr>
            <p:nvPr/>
          </p:nvCxnSpPr>
          <p:spPr bwMode="auto">
            <a:xfrm>
              <a:off x="8152" y="10918"/>
              <a:ext cx="0" cy="530"/>
            </a:xfrm>
            <a:prstGeom prst="straightConnector1">
              <a:avLst/>
            </a:prstGeom>
            <a:grpFill/>
            <a:ln w="9525">
              <a:solidFill>
                <a:srgbClr val="000000"/>
              </a:solidFill>
              <a:round/>
              <a:headEnd/>
              <a:tailEnd type="stealth" w="med" len="med"/>
            </a:ln>
            <a:extLst/>
          </p:spPr>
        </p:cxnSp>
        <p:sp>
          <p:nvSpPr>
            <p:cNvPr id="32" name="AutoShape 14"/>
            <p:cNvSpPr>
              <a:spLocks noChangeArrowheads="1"/>
            </p:cNvSpPr>
            <p:nvPr/>
          </p:nvSpPr>
          <p:spPr bwMode="auto">
            <a:xfrm>
              <a:off x="2572" y="9582"/>
              <a:ext cx="7380" cy="540"/>
            </a:xfrm>
            <a:prstGeom prst="roundRect">
              <a:avLst>
                <a:gd name="adj" fmla="val 16667"/>
              </a:avLst>
            </a:prstGeom>
            <a:grpFill/>
            <a:ln w="28575">
              <a:solidFill>
                <a:schemeClr val="accent2"/>
              </a:solidFill>
              <a:prstDash val="dash"/>
              <a:round/>
              <a:headEnd/>
              <a:tailEnd/>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ffectLst/>
                <a:latin typeface="Times New Roman" panose="02020603050405020304" pitchFamily="18" charset="0"/>
                <a:cs typeface="Times New Roman" panose="02020603050405020304" pitchFamily="18" charset="0"/>
              </a:endParaRPr>
            </a:p>
          </p:txBody>
        </p:sp>
        <p:sp>
          <p:nvSpPr>
            <p:cNvPr id="33" name="Text Box 15"/>
            <p:cNvSpPr txBox="1">
              <a:spLocks noChangeArrowheads="1"/>
            </p:cNvSpPr>
            <p:nvPr/>
          </p:nvSpPr>
          <p:spPr bwMode="auto">
            <a:xfrm>
              <a:off x="2752" y="8569"/>
              <a:ext cx="3060" cy="360"/>
            </a:xfrm>
            <a:prstGeom prst="rect">
              <a:avLst/>
            </a:prstGeom>
            <a:grpFill/>
            <a:ln w="9525" algn="ctr">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b="1" dirty="0">
                  <a:solidFill>
                    <a:schemeClr val="accent5"/>
                  </a:solidFill>
                  <a:effectLst/>
                  <a:latin typeface="Times New Roman" panose="02020603050405020304" pitchFamily="18" charset="0"/>
                  <a:cs typeface="Times New Roman" panose="02020603050405020304" pitchFamily="18" charset="0"/>
                </a:rPr>
                <a:t>“</a:t>
              </a:r>
              <a:r>
                <a:rPr lang="it-IT" altLang="it-IT" b="1" dirty="0" err="1">
                  <a:solidFill>
                    <a:schemeClr val="accent5"/>
                  </a:solidFill>
                  <a:effectLst/>
                  <a:latin typeface="Times New Roman" panose="02020603050405020304" pitchFamily="18" charset="0"/>
                  <a:cs typeface="Times New Roman" panose="02020603050405020304" pitchFamily="18" charset="0"/>
                </a:rPr>
                <a:t>Cradle</a:t>
              </a:r>
              <a:r>
                <a:rPr lang="it-IT" altLang="it-IT" b="1" dirty="0">
                  <a:solidFill>
                    <a:schemeClr val="accent5"/>
                  </a:solidFill>
                  <a:effectLst/>
                  <a:latin typeface="Times New Roman" panose="02020603050405020304" pitchFamily="18" charset="0"/>
                  <a:cs typeface="Times New Roman" panose="02020603050405020304" pitchFamily="18" charset="0"/>
                </a:rPr>
                <a:t> to gate”</a:t>
              </a:r>
            </a:p>
          </p:txBody>
        </p:sp>
        <p:sp>
          <p:nvSpPr>
            <p:cNvPr id="34" name="Text Box 16"/>
            <p:cNvSpPr txBox="1">
              <a:spLocks noChangeArrowheads="1"/>
            </p:cNvSpPr>
            <p:nvPr/>
          </p:nvSpPr>
          <p:spPr bwMode="auto">
            <a:xfrm>
              <a:off x="2752" y="9649"/>
              <a:ext cx="3060" cy="360"/>
            </a:xfrm>
            <a:prstGeom prst="rect">
              <a:avLst/>
            </a:prstGeom>
            <a:grpFill/>
            <a:ln w="9525" algn="ctr">
              <a:noFill/>
              <a:miter lim="800000"/>
              <a:headEnd/>
              <a:tailEnd/>
            </a:ln>
          </p:spPr>
          <p:txBody>
            <a:bodyPr tIns="28800" bIns="288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b="1" dirty="0">
                  <a:solidFill>
                    <a:schemeClr val="accent2"/>
                  </a:solidFill>
                  <a:effectLst/>
                  <a:latin typeface="Times New Roman" panose="02020603050405020304" pitchFamily="18" charset="0"/>
                  <a:cs typeface="Times New Roman" panose="02020603050405020304" pitchFamily="18" charset="0"/>
                </a:rPr>
                <a:t>“Gate to gate”</a:t>
              </a:r>
            </a:p>
          </p:txBody>
        </p:sp>
        <p:sp>
          <p:nvSpPr>
            <p:cNvPr id="35" name="Text Box 17"/>
            <p:cNvSpPr txBox="1">
              <a:spLocks noChangeArrowheads="1"/>
            </p:cNvSpPr>
            <p:nvPr/>
          </p:nvSpPr>
          <p:spPr bwMode="auto">
            <a:xfrm>
              <a:off x="2752" y="11449"/>
              <a:ext cx="3060" cy="360"/>
            </a:xfrm>
            <a:prstGeom prst="rect">
              <a:avLst/>
            </a:prstGeom>
            <a:grpFill/>
            <a:ln w="9525" algn="ctr">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b="1" dirty="0">
                  <a:solidFill>
                    <a:srgbClr val="FF0000"/>
                  </a:solidFill>
                  <a:effectLst/>
                  <a:latin typeface="Times New Roman" panose="02020603050405020304" pitchFamily="18" charset="0"/>
                  <a:cs typeface="Times New Roman" panose="02020603050405020304" pitchFamily="18" charset="0"/>
                </a:rPr>
                <a:t>“</a:t>
              </a:r>
              <a:r>
                <a:rPr lang="it-IT" altLang="it-IT" b="1" dirty="0" err="1">
                  <a:solidFill>
                    <a:srgbClr val="FF0000"/>
                  </a:solidFill>
                  <a:effectLst/>
                  <a:latin typeface="Times New Roman" panose="02020603050405020304" pitchFamily="18" charset="0"/>
                  <a:cs typeface="Times New Roman" panose="02020603050405020304" pitchFamily="18" charset="0"/>
                </a:rPr>
                <a:t>Cradle</a:t>
              </a:r>
              <a:r>
                <a:rPr lang="it-IT" altLang="it-IT" b="1" dirty="0">
                  <a:solidFill>
                    <a:srgbClr val="FF0000"/>
                  </a:solidFill>
                  <a:effectLst/>
                  <a:latin typeface="Times New Roman" panose="02020603050405020304" pitchFamily="18" charset="0"/>
                  <a:cs typeface="Times New Roman" panose="02020603050405020304" pitchFamily="18" charset="0"/>
                </a:rPr>
                <a:t> to grave”</a:t>
              </a:r>
            </a:p>
          </p:txBody>
        </p:sp>
        <p:cxnSp>
          <p:nvCxnSpPr>
            <p:cNvPr id="28" name="AutoShape 10"/>
            <p:cNvCxnSpPr>
              <a:cxnSpLocks noChangeShapeType="1"/>
              <a:stCxn id="27" idx="2"/>
              <a:endCxn id="26" idx="0"/>
            </p:cNvCxnSpPr>
            <p:nvPr/>
          </p:nvCxnSpPr>
          <p:spPr bwMode="auto">
            <a:xfrm>
              <a:off x="8152" y="9146"/>
              <a:ext cx="0" cy="498"/>
            </a:xfrm>
            <a:prstGeom prst="straightConnector1">
              <a:avLst/>
            </a:prstGeom>
            <a:grpFill/>
            <a:ln w="9525">
              <a:solidFill>
                <a:srgbClr val="000000"/>
              </a:solidFill>
              <a:round/>
              <a:headEnd/>
              <a:tailEnd type="stealth" w="med" len="med"/>
            </a:ln>
            <a:extLst/>
          </p:spPr>
        </p:cxnSp>
        <p:cxnSp>
          <p:nvCxnSpPr>
            <p:cNvPr id="29" name="AutoShape 11"/>
            <p:cNvCxnSpPr>
              <a:cxnSpLocks noChangeShapeType="1"/>
              <a:stCxn id="43" idx="2"/>
              <a:endCxn id="25" idx="0"/>
            </p:cNvCxnSpPr>
            <p:nvPr/>
          </p:nvCxnSpPr>
          <p:spPr bwMode="auto">
            <a:xfrm>
              <a:off x="8151" y="9991"/>
              <a:ext cx="0" cy="567"/>
            </a:xfrm>
            <a:prstGeom prst="straightConnector1">
              <a:avLst/>
            </a:prstGeom>
            <a:grpFill/>
            <a:ln w="9525">
              <a:solidFill>
                <a:srgbClr val="000000"/>
              </a:solidFill>
              <a:round/>
              <a:headEnd/>
              <a:tailEnd type="stealth" w="med" len="med"/>
            </a:ln>
            <a:extLst/>
          </p:spPr>
        </p:cxnSp>
      </p:grpSp>
      <p:sp>
        <p:nvSpPr>
          <p:cNvPr id="36" name="AutoShape 14"/>
          <p:cNvSpPr>
            <a:spLocks noChangeArrowheads="1"/>
          </p:cNvSpPr>
          <p:nvPr/>
        </p:nvSpPr>
        <p:spPr bwMode="auto">
          <a:xfrm>
            <a:off x="529086" y="2656047"/>
            <a:ext cx="7443309" cy="2016000"/>
          </a:xfrm>
          <a:prstGeom prst="roundRect">
            <a:avLst>
              <a:gd name="adj" fmla="val 16667"/>
            </a:avLst>
          </a:prstGeom>
          <a:noFill/>
          <a:ln w="28575">
            <a:solidFill>
              <a:schemeClr val="accent1"/>
            </a:solidFill>
            <a:prstDash val="dash"/>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ffectLst/>
              <a:latin typeface="Times New Roman" panose="02020603050405020304" pitchFamily="18" charset="0"/>
              <a:cs typeface="Times New Roman" panose="02020603050405020304" pitchFamily="18" charset="0"/>
            </a:endParaRPr>
          </a:p>
        </p:txBody>
      </p:sp>
      <p:sp>
        <p:nvSpPr>
          <p:cNvPr id="43" name="Text Box 16"/>
          <p:cNvSpPr txBox="1">
            <a:spLocks noChangeArrowheads="1"/>
          </p:cNvSpPr>
          <p:nvPr/>
        </p:nvSpPr>
        <p:spPr bwMode="auto">
          <a:xfrm>
            <a:off x="5123716" y="4010897"/>
            <a:ext cx="1836000" cy="339808"/>
          </a:xfrm>
          <a:prstGeom prst="rect">
            <a:avLst/>
          </a:prstGeom>
          <a:noFill/>
          <a:ln w="9525" algn="ctr">
            <a:solidFill>
              <a:schemeClr val="accent2"/>
            </a:solidFill>
            <a:miter lim="800000"/>
            <a:headEnd/>
            <a:tailEnd/>
          </a:ln>
        </p:spPr>
        <p:txBody>
          <a:bodyPr tIns="28800" bIns="288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dirty="0" smtClean="0">
                <a:latin typeface="Times New Roman" panose="02020603050405020304" pitchFamily="18" charset="0"/>
                <a:cs typeface="Times New Roman" panose="02020603050405020304" pitchFamily="18" charset="0"/>
              </a:rPr>
              <a:t>Production</a:t>
            </a:r>
            <a:endParaRPr lang="it-IT" altLang="it-IT" dirty="0">
              <a:effectLst/>
              <a:latin typeface="Times New Roman" panose="02020603050405020304" pitchFamily="18" charset="0"/>
              <a:cs typeface="Times New Roman" panose="02020603050405020304" pitchFamily="18" charset="0"/>
            </a:endParaRPr>
          </a:p>
        </p:txBody>
      </p:sp>
      <p:sp>
        <p:nvSpPr>
          <p:cNvPr id="19" name="Titolo 1"/>
          <p:cNvSpPr txBox="1">
            <a:spLocks/>
          </p:cNvSpPr>
          <p:nvPr/>
        </p:nvSpPr>
        <p:spPr>
          <a:xfrm>
            <a:off x="274454" y="1607325"/>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400" b="1" dirty="0">
                <a:latin typeface="Times New Roman" panose="02020603050405020304" pitchFamily="18" charset="0"/>
                <a:ea typeface="+mn-ea"/>
                <a:cs typeface="Times New Roman" panose="02020603050405020304" pitchFamily="18" charset="0"/>
              </a:rPr>
              <a:t>Confini del sistema</a:t>
            </a:r>
          </a:p>
        </p:txBody>
      </p:sp>
      <p:sp>
        <p:nvSpPr>
          <p:cNvPr id="31"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Definizione dell’obiettivo e del campo di applicazione</a:t>
            </a:r>
          </a:p>
        </p:txBody>
      </p:sp>
    </p:spTree>
    <p:extLst>
      <p:ext uri="{BB962C8B-B14F-4D97-AF65-F5344CB8AC3E}">
        <p14:creationId xmlns:p14="http://schemas.microsoft.com/office/powerpoint/2010/main" val="4074477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2061058"/>
            <a:ext cx="7800422" cy="2958202"/>
          </a:xfrm>
        </p:spPr>
        <p:txBody>
          <a:bodyPr>
            <a:normAutofit/>
          </a:bodyPr>
          <a:lstStyle/>
          <a:p>
            <a:r>
              <a:rPr lang="it-IT" sz="1800" dirty="0" smtClean="0">
                <a:latin typeface="Times New Roman" panose="02020603050405020304" pitchFamily="18" charset="0"/>
                <a:cs typeface="Times New Roman" panose="02020603050405020304" pitchFamily="18" charset="0"/>
              </a:rPr>
              <a:t>È il cuore della LCA e richiede molto tempo</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È una lista di tutti i flussi materiali in ingresso ed uscita dalle unita di processo di cui è composto il sistema</a:t>
            </a:r>
          </a:p>
          <a:p>
            <a:pPr marL="0" indent="0">
              <a:buNone/>
            </a:pPr>
            <a:endParaRPr lang="it-IT" sz="1800" u="sng"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Definizione del diagramma di flusso</a:t>
            </a:r>
          </a:p>
          <a:p>
            <a:pPr marL="0" indent="0">
              <a:buNone/>
            </a:pPr>
            <a:endParaRPr lang="it-IT" sz="1800" dirty="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Raccolta dei dati e gestione dei dati raccolti (Utilizzo di software dedicati)</a:t>
            </a:r>
            <a:endParaRPr lang="it-IT" sz="18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Analisi di inventario (LCI)</a:t>
            </a:r>
          </a:p>
        </p:txBody>
      </p:sp>
    </p:spTree>
    <p:extLst>
      <p:ext uri="{BB962C8B-B14F-4D97-AF65-F5344CB8AC3E}">
        <p14:creationId xmlns:p14="http://schemas.microsoft.com/office/powerpoint/2010/main" val="1864824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454" y="1364826"/>
            <a:ext cx="5997699" cy="502293"/>
          </a:xfrm>
        </p:spPr>
        <p:txBody>
          <a:bodyPr>
            <a:normAutofit/>
          </a:bodyPr>
          <a:lstStyle/>
          <a:p>
            <a:r>
              <a:rPr lang="it-IT" sz="1800" dirty="0" smtClean="0">
                <a:latin typeface="Times New Roman" panose="02020603050405020304" pitchFamily="18" charset="0"/>
                <a:cs typeface="Times New Roman" panose="02020603050405020304" pitchFamily="18" charset="0"/>
              </a:rPr>
              <a:t>Diagramma di flusso per la produzione di una bottiglia d’acqua</a:t>
            </a:r>
            <a:endParaRPr lang="it-IT" sz="18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96" y="1867119"/>
            <a:ext cx="7968631" cy="4990881"/>
          </a:xfrm>
          <a:prstGeom prst="rect">
            <a:avLst/>
          </a:prstGeom>
        </p:spPr>
      </p:pic>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Analisi di inventario (LCI)</a:t>
            </a:r>
          </a:p>
        </p:txBody>
      </p:sp>
    </p:spTree>
    <p:extLst>
      <p:ext uri="{BB962C8B-B14F-4D97-AF65-F5344CB8AC3E}">
        <p14:creationId xmlns:p14="http://schemas.microsoft.com/office/powerpoint/2010/main" val="873907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454" y="3038187"/>
            <a:ext cx="2440754" cy="1520889"/>
          </a:xfrm>
        </p:spPr>
        <p:txBody>
          <a:bodyPr>
            <a:normAutofit/>
          </a:bodyPr>
          <a:lstStyle/>
          <a:p>
            <a:r>
              <a:rPr lang="it-IT" sz="1800" dirty="0" smtClean="0">
                <a:latin typeface="Times New Roman" panose="02020603050405020304" pitchFamily="18" charset="0"/>
                <a:cs typeface="Times New Roman" panose="02020603050405020304" pitchFamily="18" charset="0"/>
              </a:rPr>
              <a:t>Tabella dei dati relativi all’analisi d’inventario di una bottiglia</a:t>
            </a:r>
            <a:endParaRPr lang="it-IT" sz="1800"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608" y="1103158"/>
            <a:ext cx="5532815" cy="5390948"/>
          </a:xfrm>
          <a:prstGeom prst="rect">
            <a:avLst/>
          </a:prstGeom>
        </p:spPr>
      </p:pic>
      <p:sp>
        <p:nvSpPr>
          <p:cNvPr id="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Analisi di inventario (LCI)</a:t>
            </a:r>
          </a:p>
        </p:txBody>
      </p:sp>
    </p:spTree>
    <p:extLst>
      <p:ext uri="{BB962C8B-B14F-4D97-AF65-F5344CB8AC3E}">
        <p14:creationId xmlns:p14="http://schemas.microsoft.com/office/powerpoint/2010/main" val="4093195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023" y="107576"/>
            <a:ext cx="6333565" cy="914400"/>
          </a:xfrm>
          <a:solidFill>
            <a:schemeClr val="bg1"/>
          </a:solidFill>
        </p:spPr>
        <p:txBody>
          <a:bodyPr>
            <a:normAutofit/>
          </a:bodyPr>
          <a:lstStyle/>
          <a:p>
            <a:pPr lvl="0">
              <a:lnSpc>
                <a:spcPct val="100000"/>
              </a:lnSpc>
              <a:spcBef>
                <a:spcPts val="0"/>
              </a:spcBef>
              <a:defRPr/>
            </a:pPr>
            <a:r>
              <a:rPr lang="en-GB" sz="2800" b="1" dirty="0" smtClean="0">
                <a:solidFill>
                  <a:srgbClr val="048690"/>
                </a:solidFill>
                <a:latin typeface="Times New Roman" panose="02020603050405020304" pitchFamily="18" charset="0"/>
                <a:ea typeface="+mn-ea"/>
                <a:cs typeface="Times New Roman" panose="02020603050405020304" pitchFamily="18" charset="0"/>
              </a:rPr>
              <a:t>Parte 1 – </a:t>
            </a:r>
            <a:r>
              <a:rPr lang="en-GB" sz="2800" b="1" dirty="0" err="1" smtClean="0">
                <a:solidFill>
                  <a:srgbClr val="048690"/>
                </a:solidFill>
                <a:latin typeface="Times New Roman" panose="02020603050405020304" pitchFamily="18" charset="0"/>
                <a:ea typeface="+mn-ea"/>
                <a:cs typeface="Times New Roman" panose="02020603050405020304" pitchFamily="18" charset="0"/>
              </a:rPr>
              <a:t>Analisi</a:t>
            </a:r>
            <a:r>
              <a:rPr lang="en-GB" sz="2800" b="1" dirty="0" smtClean="0">
                <a:solidFill>
                  <a:srgbClr val="048690"/>
                </a:solidFill>
                <a:latin typeface="Times New Roman" panose="02020603050405020304" pitchFamily="18" charset="0"/>
                <a:ea typeface="+mn-ea"/>
                <a:cs typeface="Times New Roman" panose="02020603050405020304" pitchFamily="18" charset="0"/>
              </a:rPr>
              <a:t> del </a:t>
            </a:r>
            <a:r>
              <a:rPr lang="en-GB" sz="2800" b="1" dirty="0" err="1" smtClean="0">
                <a:solidFill>
                  <a:srgbClr val="048690"/>
                </a:solidFill>
                <a:latin typeface="Times New Roman" panose="02020603050405020304" pitchFamily="18" charset="0"/>
                <a:ea typeface="+mn-ea"/>
                <a:cs typeface="Times New Roman" panose="02020603050405020304" pitchFamily="18" charset="0"/>
              </a:rPr>
              <a:t>Ciclo</a:t>
            </a:r>
            <a:r>
              <a:rPr lang="en-GB" sz="2800" b="1" dirty="0" smtClean="0">
                <a:solidFill>
                  <a:srgbClr val="048690"/>
                </a:solidFill>
                <a:latin typeface="Times New Roman" panose="02020603050405020304" pitchFamily="18" charset="0"/>
                <a:ea typeface="+mn-ea"/>
                <a:cs typeface="Times New Roman" panose="02020603050405020304" pitchFamily="18" charset="0"/>
              </a:rPr>
              <a:t> di Vita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
        <p:nvSpPr>
          <p:cNvPr id="3" name="Segnaposto contenuto 2"/>
          <p:cNvSpPr>
            <a:spLocks noGrp="1"/>
          </p:cNvSpPr>
          <p:nvPr>
            <p:ph idx="1"/>
          </p:nvPr>
        </p:nvSpPr>
        <p:spPr>
          <a:xfrm>
            <a:off x="653622" y="1603513"/>
            <a:ext cx="7800422" cy="4903304"/>
          </a:xfrm>
        </p:spPr>
        <p:txBody>
          <a:bodyPr>
            <a:noAutofit/>
          </a:bodyPr>
          <a:lstStyle/>
          <a:p>
            <a:pPr marL="0" lvl="0" indent="-285750">
              <a:lnSpc>
                <a:spcPct val="100000"/>
              </a:lnSpc>
              <a:spcBef>
                <a:spcPts val="0"/>
              </a:spcBef>
              <a:buClr>
                <a:schemeClr val="tx1"/>
              </a:buClr>
              <a:buFont typeface="Wingdings" panose="05000000000000000000" pitchFamily="2" charset="2"/>
              <a:buChar char="Ø"/>
            </a:pPr>
            <a:r>
              <a:rPr lang="en-US" altLang="it-IT" sz="2400" dirty="0" smtClean="0">
                <a:latin typeface="Times New Roman" panose="02020603050405020304" pitchFamily="18" charset="0"/>
                <a:cs typeface="Times New Roman" panose="02020603050405020304" pitchFamily="18" charset="0"/>
              </a:rPr>
              <a:t>Il </a:t>
            </a:r>
            <a:r>
              <a:rPr lang="en-US" altLang="it-IT" sz="2400" dirty="0" err="1" smtClean="0">
                <a:latin typeface="Times New Roman" panose="02020603050405020304" pitchFamily="18" charset="0"/>
                <a:cs typeface="Times New Roman" panose="02020603050405020304" pitchFamily="18" charset="0"/>
              </a:rPr>
              <a:t>problema</a:t>
            </a:r>
            <a:r>
              <a:rPr lang="en-US" altLang="it-IT" sz="2400" dirty="0" smtClean="0">
                <a:latin typeface="Times New Roman" panose="02020603050405020304" pitchFamily="18" charset="0"/>
                <a:cs typeface="Times New Roman" panose="02020603050405020304" pitchFamily="18" charset="0"/>
              </a:rPr>
              <a:t> </a:t>
            </a:r>
            <a:r>
              <a:rPr lang="en-US" altLang="it-IT" sz="2400" dirty="0" err="1" smtClean="0">
                <a:latin typeface="Times New Roman" panose="02020603050405020304" pitchFamily="18" charset="0"/>
                <a:cs typeface="Times New Roman" panose="02020603050405020304" pitchFamily="18" charset="0"/>
              </a:rPr>
              <a:t>ambientale</a:t>
            </a:r>
            <a:endParaRPr lang="en-US" altLang="it-IT" sz="2400" dirty="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00CC"/>
              </a:buClr>
              <a:buFont typeface="Wingdings" panose="05000000000000000000" pitchFamily="2" charset="2"/>
              <a:buChar char="Ø"/>
            </a:pPr>
            <a:endParaRPr lang="en-US" altLang="it-IT" sz="2400" dirty="0" smtClean="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00CC"/>
              </a:buClr>
              <a:buFont typeface="Wingdings" panose="05000000000000000000" pitchFamily="2" charset="2"/>
              <a:buChar char="Ø"/>
            </a:pPr>
            <a:endParaRPr lang="en-US" altLang="it-IT" sz="2400" dirty="0">
              <a:latin typeface="Times New Roman" panose="02020603050405020304" pitchFamily="18" charset="0"/>
              <a:cs typeface="Times New Roman" panose="02020603050405020304" pitchFamily="18" charset="0"/>
            </a:endParaRPr>
          </a:p>
          <a:p>
            <a:pPr marL="0" lvl="0" indent="-285750">
              <a:lnSpc>
                <a:spcPct val="100000"/>
              </a:lnSpc>
              <a:spcBef>
                <a:spcPts val="0"/>
              </a:spcBef>
              <a:buClr>
                <a:schemeClr val="tx1"/>
              </a:buClr>
              <a:buFont typeface="Wingdings" panose="05000000000000000000" pitchFamily="2" charset="2"/>
              <a:buChar char="Ø"/>
            </a:pPr>
            <a:r>
              <a:rPr lang="en-US" altLang="it-IT" sz="2400" dirty="0" err="1" smtClean="0">
                <a:latin typeface="Times New Roman" panose="02020603050405020304" pitchFamily="18" charset="0"/>
                <a:cs typeface="Times New Roman" panose="02020603050405020304" pitchFamily="18" charset="0"/>
              </a:rPr>
              <a:t>Introduzione</a:t>
            </a:r>
            <a:r>
              <a:rPr lang="en-US" altLang="it-IT" sz="2400" dirty="0" smtClean="0">
                <a:latin typeface="Times New Roman" panose="02020603050405020304" pitchFamily="18" charset="0"/>
                <a:cs typeface="Times New Roman" panose="02020603050405020304" pitchFamily="18" charset="0"/>
              </a:rPr>
              <a:t> </a:t>
            </a:r>
            <a:r>
              <a:rPr lang="en-US" altLang="it-IT" sz="2400" dirty="0" err="1" smtClean="0">
                <a:latin typeface="Times New Roman" panose="02020603050405020304" pitchFamily="18" charset="0"/>
                <a:cs typeface="Times New Roman" panose="02020603050405020304" pitchFamily="18" charset="0"/>
              </a:rPr>
              <a:t>alla</a:t>
            </a:r>
            <a:r>
              <a:rPr lang="en-US" altLang="it-IT" sz="2400" dirty="0" smtClean="0">
                <a:latin typeface="Times New Roman" panose="02020603050405020304" pitchFamily="18" charset="0"/>
                <a:cs typeface="Times New Roman" panose="02020603050405020304" pitchFamily="18" charset="0"/>
              </a:rPr>
              <a:t> LCA</a:t>
            </a:r>
            <a:endParaRPr lang="en-US" altLang="it-IT" sz="2400" dirty="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00CC"/>
              </a:buClr>
              <a:buFont typeface="Wingdings" panose="05000000000000000000" pitchFamily="2" charset="2"/>
              <a:buChar char="Ø"/>
            </a:pPr>
            <a:endParaRPr lang="en-US" altLang="it-IT" sz="2400" dirty="0" smtClean="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00CC"/>
              </a:buClr>
              <a:buFont typeface="Wingdings" panose="05000000000000000000" pitchFamily="2" charset="2"/>
              <a:buChar char="Ø"/>
            </a:pPr>
            <a:endParaRPr lang="en-US" altLang="it-IT" sz="2400" dirty="0" smtClean="0">
              <a:latin typeface="Times New Roman" panose="02020603050405020304" pitchFamily="18" charset="0"/>
              <a:cs typeface="Times New Roman" panose="02020603050405020304" pitchFamily="18" charset="0"/>
            </a:endParaRPr>
          </a:p>
          <a:p>
            <a:pPr marL="0" lvl="0" indent="-285750">
              <a:lnSpc>
                <a:spcPct val="100000"/>
              </a:lnSpc>
              <a:spcBef>
                <a:spcPts val="0"/>
              </a:spcBef>
              <a:buClr>
                <a:schemeClr val="tx1"/>
              </a:buClr>
              <a:buFont typeface="Wingdings" panose="05000000000000000000" pitchFamily="2" charset="2"/>
              <a:buChar char="Ø"/>
            </a:pPr>
            <a:r>
              <a:rPr lang="en-US" altLang="it-IT" sz="2400" dirty="0" smtClean="0">
                <a:latin typeface="Times New Roman" panose="02020603050405020304" pitchFamily="18" charset="0"/>
                <a:cs typeface="Times New Roman" panose="02020603050405020304" pitchFamily="18" charset="0"/>
              </a:rPr>
              <a:t>Come </a:t>
            </a:r>
            <a:r>
              <a:rPr lang="en-US" altLang="it-IT" sz="2400" dirty="0" err="1" smtClean="0">
                <a:latin typeface="Times New Roman" panose="02020603050405020304" pitchFamily="18" charset="0"/>
                <a:cs typeface="Times New Roman" panose="02020603050405020304" pitchFamily="18" charset="0"/>
              </a:rPr>
              <a:t>realizzare</a:t>
            </a:r>
            <a:r>
              <a:rPr lang="en-US" altLang="it-IT" sz="2400" dirty="0" smtClean="0">
                <a:latin typeface="Times New Roman" panose="02020603050405020304" pitchFamily="18" charset="0"/>
                <a:cs typeface="Times New Roman" panose="02020603050405020304" pitchFamily="18" charset="0"/>
              </a:rPr>
              <a:t> </a:t>
            </a:r>
            <a:r>
              <a:rPr lang="en-US" altLang="it-IT" sz="2400" dirty="0" err="1" smtClean="0">
                <a:latin typeface="Times New Roman" panose="02020603050405020304" pitchFamily="18" charset="0"/>
                <a:cs typeface="Times New Roman" panose="02020603050405020304" pitchFamily="18" charset="0"/>
              </a:rPr>
              <a:t>una</a:t>
            </a:r>
            <a:r>
              <a:rPr lang="en-US" altLang="it-IT" sz="2400" dirty="0" smtClean="0">
                <a:latin typeface="Times New Roman" panose="02020603050405020304" pitchFamily="18" charset="0"/>
                <a:cs typeface="Times New Roman" panose="02020603050405020304" pitchFamily="18" charset="0"/>
              </a:rPr>
              <a:t> LCA</a:t>
            </a:r>
          </a:p>
          <a:p>
            <a:pPr marL="0" lvl="0" indent="0">
              <a:lnSpc>
                <a:spcPct val="100000"/>
              </a:lnSpc>
              <a:spcBef>
                <a:spcPts val="0"/>
              </a:spcBef>
              <a:buClr>
                <a:schemeClr val="tx1"/>
              </a:buClr>
              <a:buNone/>
            </a:pPr>
            <a:endParaRPr lang="en-US" altLang="it-IT" sz="2400" dirty="0" smtClean="0">
              <a:latin typeface="Times New Roman" panose="02020603050405020304" pitchFamily="18" charset="0"/>
              <a:cs typeface="Times New Roman" panose="02020603050405020304" pitchFamily="18" charset="0"/>
            </a:endParaRPr>
          </a:p>
          <a:p>
            <a:pPr marL="0" lvl="0" indent="0">
              <a:lnSpc>
                <a:spcPct val="100000"/>
              </a:lnSpc>
              <a:spcBef>
                <a:spcPts val="0"/>
              </a:spcBef>
              <a:buClr>
                <a:schemeClr val="tx1"/>
              </a:buClr>
              <a:buNone/>
            </a:pPr>
            <a:endParaRPr lang="en-US" altLang="it-IT" sz="2400" dirty="0" smtClean="0">
              <a:latin typeface="Times New Roman" panose="02020603050405020304" pitchFamily="18" charset="0"/>
              <a:cs typeface="Times New Roman" panose="02020603050405020304" pitchFamily="18" charset="0"/>
            </a:endParaRPr>
          </a:p>
          <a:p>
            <a:pPr marL="0" lvl="0" indent="-285750">
              <a:lnSpc>
                <a:spcPct val="100000"/>
              </a:lnSpc>
              <a:spcBef>
                <a:spcPts val="0"/>
              </a:spcBef>
              <a:buClr>
                <a:schemeClr val="tx1"/>
              </a:buClr>
              <a:buFont typeface="Wingdings" panose="05000000000000000000" pitchFamily="2" charset="2"/>
              <a:buChar char="Ø"/>
            </a:pPr>
            <a:r>
              <a:rPr lang="en-US" altLang="it-IT" sz="2400" dirty="0" err="1" smtClean="0">
                <a:latin typeface="Times New Roman" panose="02020603050405020304" pitchFamily="18" charset="0"/>
                <a:cs typeface="Times New Roman" panose="02020603050405020304" pitchFamily="18" charset="0"/>
              </a:rPr>
              <a:t>Alcuni</a:t>
            </a:r>
            <a:r>
              <a:rPr lang="en-US" altLang="it-IT" sz="2400" dirty="0" smtClean="0">
                <a:latin typeface="Times New Roman" panose="02020603050405020304" pitchFamily="18" charset="0"/>
                <a:cs typeface="Times New Roman" panose="02020603050405020304" pitchFamily="18" charset="0"/>
              </a:rPr>
              <a:t> </a:t>
            </a:r>
            <a:r>
              <a:rPr lang="en-US" altLang="it-IT" sz="2400" dirty="0" err="1" smtClean="0">
                <a:latin typeface="Times New Roman" panose="02020603050405020304" pitchFamily="18" charset="0"/>
                <a:cs typeface="Times New Roman" panose="02020603050405020304" pitchFamily="18" charset="0"/>
              </a:rPr>
              <a:t>casi</a:t>
            </a:r>
            <a:r>
              <a:rPr lang="en-US" altLang="it-IT" sz="2400" dirty="0" smtClean="0">
                <a:latin typeface="Times New Roman" panose="02020603050405020304" pitchFamily="18" charset="0"/>
                <a:cs typeface="Times New Roman" panose="02020603050405020304" pitchFamily="18" charset="0"/>
              </a:rPr>
              <a:t> studio</a:t>
            </a:r>
            <a:endParaRPr lang="en-US" altLang="it-IT" sz="2400" dirty="0">
              <a:latin typeface="Times New Roman" panose="02020603050405020304" pitchFamily="18" charset="0"/>
              <a:cs typeface="Times New Roman" panose="02020603050405020304" pitchFamily="18" charset="0"/>
            </a:endParaRPr>
          </a:p>
          <a:p>
            <a:endParaRPr lang="it-IT" sz="3600" dirty="0"/>
          </a:p>
        </p:txBody>
      </p:sp>
    </p:spTree>
    <p:extLst>
      <p:ext uri="{BB962C8B-B14F-4D97-AF65-F5344CB8AC3E}">
        <p14:creationId xmlns:p14="http://schemas.microsoft.com/office/powerpoint/2010/main" val="3039144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65700" y="2480876"/>
            <a:ext cx="7656629" cy="3384000"/>
          </a:xfrm>
          <a:prstGeom prst="rect">
            <a:avLst/>
          </a:prstGeom>
        </p:spPr>
      </p:pic>
      <p:sp>
        <p:nvSpPr>
          <p:cNvPr id="3"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Analisi di inventario (LCI)</a:t>
            </a:r>
          </a:p>
        </p:txBody>
      </p:sp>
      <p:sp>
        <p:nvSpPr>
          <p:cNvPr id="4" name="Titolo 1"/>
          <p:cNvSpPr txBox="1">
            <a:spLocks/>
          </p:cNvSpPr>
          <p:nvPr/>
        </p:nvSpPr>
        <p:spPr>
          <a:xfrm>
            <a:off x="274454" y="1618867"/>
            <a:ext cx="8039122" cy="386148"/>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it-IT" sz="1800" dirty="0" smtClean="0">
                <a:latin typeface="Times New Roman" panose="02020603050405020304" pitchFamily="18" charset="0"/>
                <a:cs typeface="Times New Roman" panose="02020603050405020304" pitchFamily="18" charset="0"/>
              </a:rPr>
              <a:t>Database che contengono dei dati relativi al ciclo di vita di numerosi prodotti</a:t>
            </a: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980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3">
            <a:extLst>
              <a:ext uri="{28A0092B-C50C-407E-A947-70E740481C1C}">
                <a14:useLocalDpi xmlns:a14="http://schemas.microsoft.com/office/drawing/2010/main" val="0"/>
              </a:ext>
            </a:extLst>
          </a:blip>
          <a:srcRect r="37727" b="47278"/>
          <a:stretch/>
        </p:blipFill>
        <p:spPr>
          <a:xfrm>
            <a:off x="2354703" y="1521506"/>
            <a:ext cx="6067402" cy="4691549"/>
          </a:xfrm>
        </p:spPr>
      </p:pic>
      <p:sp>
        <p:nvSpPr>
          <p:cNvPr id="5" name="CasellaDiTesto 4"/>
          <p:cNvSpPr txBox="1"/>
          <p:nvPr/>
        </p:nvSpPr>
        <p:spPr>
          <a:xfrm>
            <a:off x="274454" y="2379594"/>
            <a:ext cx="2160739" cy="1200329"/>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I dati sono relativi alla produzione di un metro quadro di solare termico</a:t>
            </a:r>
            <a:endParaRPr lang="it-IT" dirty="0">
              <a:latin typeface="Times New Roman" panose="02020603050405020304" pitchFamily="18" charset="0"/>
              <a:cs typeface="Times New Roman" panose="02020603050405020304" pitchFamily="18" charset="0"/>
            </a:endParaRPr>
          </a:p>
        </p:txBody>
      </p:sp>
      <p:sp>
        <p:nvSpPr>
          <p:cNvPr id="7"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Analisi di inventario (LCI)</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198" y="3701726"/>
            <a:ext cx="1619250" cy="1619250"/>
          </a:xfrm>
          <a:prstGeom prst="rect">
            <a:avLst/>
          </a:prstGeom>
        </p:spPr>
      </p:pic>
    </p:spTree>
    <p:extLst>
      <p:ext uri="{BB962C8B-B14F-4D97-AF65-F5344CB8AC3E}">
        <p14:creationId xmlns:p14="http://schemas.microsoft.com/office/powerpoint/2010/main" val="3729332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1815258"/>
            <a:ext cx="7757968" cy="3829762"/>
          </a:xfrm>
        </p:spPr>
        <p:txBody>
          <a:bodyPr>
            <a:normAutofit/>
          </a:bodyPr>
          <a:lstStyle/>
          <a:p>
            <a:r>
              <a:rPr lang="it-IT" sz="1800" dirty="0" smtClean="0">
                <a:latin typeface="Times New Roman" panose="02020603050405020304" pitchFamily="18" charset="0"/>
                <a:cs typeface="Times New Roman" panose="02020603050405020304" pitchFamily="18" charset="0"/>
              </a:rPr>
              <a:t>Valutare i potenziali impatti ambientali mediante l’uso dei risultati ottenuti dall’analisi d’inventario</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La LCIA (Life </a:t>
            </a:r>
            <a:r>
              <a:rPr lang="it-IT" sz="1800" dirty="0" err="1" smtClean="0">
                <a:latin typeface="Times New Roman" panose="02020603050405020304" pitchFamily="18" charset="0"/>
                <a:cs typeface="Times New Roman" panose="02020603050405020304" pitchFamily="18" charset="0"/>
              </a:rPr>
              <a:t>Cycle</a:t>
            </a:r>
            <a:r>
              <a:rPr lang="it-IT" sz="1800" dirty="0" smtClean="0">
                <a:latin typeface="Times New Roman" panose="02020603050405020304" pitchFamily="18" charset="0"/>
                <a:cs typeface="Times New Roman" panose="02020603050405020304" pitchFamily="18" charset="0"/>
              </a:rPr>
              <a:t> Impact </a:t>
            </a:r>
            <a:r>
              <a:rPr lang="it-IT" sz="1800" dirty="0" err="1" smtClean="0">
                <a:latin typeface="Times New Roman" panose="02020603050405020304" pitchFamily="18" charset="0"/>
                <a:cs typeface="Times New Roman" panose="02020603050405020304" pitchFamily="18" charset="0"/>
              </a:rPr>
              <a:t>Assessment</a:t>
            </a:r>
            <a:r>
              <a:rPr lang="it-IT" sz="1800" dirty="0" smtClean="0">
                <a:latin typeface="Times New Roman" panose="02020603050405020304" pitchFamily="18" charset="0"/>
                <a:cs typeface="Times New Roman" panose="02020603050405020304" pitchFamily="18" charset="0"/>
              </a:rPr>
              <a:t>) trasforma ogni flusso di sostanza della tabella d’inventario in un contributo agli impatti stessi</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L’impatto è rappresentato da una serie di parametri che definiscono il comportamento ambientale del prodotto</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È una valutazione relativa perché quantificata rispetto all’unità funzionale</a:t>
            </a:r>
            <a:endParaRPr lang="it-IT" sz="18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Valutazione degli impatti (LCIA)</a:t>
            </a:r>
          </a:p>
        </p:txBody>
      </p:sp>
    </p:spTree>
    <p:extLst>
      <p:ext uri="{BB962C8B-B14F-4D97-AF65-F5344CB8AC3E}">
        <p14:creationId xmlns:p14="http://schemas.microsoft.com/office/powerpoint/2010/main" val="272253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2170008"/>
            <a:ext cx="4533034" cy="3055135"/>
          </a:xfrm>
        </p:spPr>
        <p:txBody>
          <a:bodyPr>
            <a:normAutofit/>
          </a:bodyPr>
          <a:lstStyle/>
          <a:p>
            <a:r>
              <a:rPr lang="it-IT" sz="1800" b="1" dirty="0" smtClean="0">
                <a:latin typeface="Times New Roman" panose="02020603050405020304" pitchFamily="18" charset="0"/>
                <a:cs typeface="Times New Roman" panose="02020603050405020304" pitchFamily="18" charset="0"/>
              </a:rPr>
              <a:t>Risorse</a:t>
            </a:r>
          </a:p>
          <a:p>
            <a:pPr>
              <a:buFontTx/>
              <a:buChar char="-"/>
            </a:pPr>
            <a:r>
              <a:rPr lang="it-IT" sz="1800" dirty="0" smtClean="0">
                <a:latin typeface="Times New Roman" panose="02020603050405020304" pitchFamily="18" charset="0"/>
                <a:cs typeface="Times New Roman" panose="02020603050405020304" pitchFamily="18" charset="0"/>
              </a:rPr>
              <a:t>Esaurimento delle risorse (ARD)</a:t>
            </a:r>
          </a:p>
          <a:p>
            <a:pPr>
              <a:buFontTx/>
              <a:buChar char="-"/>
            </a:pPr>
            <a:r>
              <a:rPr lang="it-IT" sz="1800" dirty="0" smtClean="0">
                <a:latin typeface="Times New Roman" panose="02020603050405020304" pitchFamily="18" charset="0"/>
                <a:cs typeface="Times New Roman" panose="02020603050405020304" pitchFamily="18" charset="0"/>
              </a:rPr>
              <a:t>Consumo di energia (CED)</a:t>
            </a:r>
          </a:p>
          <a:p>
            <a:pPr>
              <a:buFontTx/>
              <a:buChar char="-"/>
            </a:pPr>
            <a:endParaRPr lang="it-IT" sz="1800" dirty="0">
              <a:latin typeface="Times New Roman" panose="02020603050405020304" pitchFamily="18" charset="0"/>
              <a:cs typeface="Times New Roman" panose="02020603050405020304" pitchFamily="18" charset="0"/>
            </a:endParaRPr>
          </a:p>
          <a:p>
            <a:pPr>
              <a:buFontTx/>
              <a:buChar char="-"/>
            </a:pPr>
            <a:endParaRPr lang="it-IT" sz="1800" dirty="0" smtClean="0">
              <a:latin typeface="Times New Roman" panose="02020603050405020304" pitchFamily="18" charset="0"/>
              <a:cs typeface="Times New Roman" panose="02020603050405020304" pitchFamily="18" charset="0"/>
            </a:endParaRPr>
          </a:p>
          <a:p>
            <a:r>
              <a:rPr lang="it-IT" sz="1800" b="1" dirty="0" smtClean="0">
                <a:latin typeface="Times New Roman" panose="02020603050405020304" pitchFamily="18" charset="0"/>
                <a:cs typeface="Times New Roman" panose="02020603050405020304" pitchFamily="18" charset="0"/>
              </a:rPr>
              <a:t>Impatti globali</a:t>
            </a:r>
          </a:p>
          <a:p>
            <a:pPr>
              <a:buFontTx/>
              <a:buChar char="-"/>
            </a:pPr>
            <a:r>
              <a:rPr lang="it-IT" sz="1800" dirty="0" smtClean="0">
                <a:latin typeface="Times New Roman" panose="02020603050405020304" pitchFamily="18" charset="0"/>
                <a:cs typeface="Times New Roman" panose="02020603050405020304" pitchFamily="18" charset="0"/>
              </a:rPr>
              <a:t>Riscaldamento globale (GWP)</a:t>
            </a:r>
          </a:p>
          <a:p>
            <a:pPr>
              <a:buFontTx/>
              <a:buChar char="-"/>
            </a:pPr>
            <a:r>
              <a:rPr lang="it-IT" sz="1800" dirty="0" smtClean="0">
                <a:latin typeface="Times New Roman" panose="02020603050405020304" pitchFamily="18" charset="0"/>
                <a:cs typeface="Times New Roman" panose="02020603050405020304" pitchFamily="18" charset="0"/>
              </a:rPr>
              <a:t>Distruzione dello strato di ozono (ODP)</a:t>
            </a:r>
            <a:endParaRPr lang="it-IT" sz="1800" dirty="0">
              <a:latin typeface="Times New Roman" panose="02020603050405020304" pitchFamily="18" charset="0"/>
              <a:cs typeface="Times New Roman" panose="02020603050405020304" pitchFamily="18" charset="0"/>
            </a:endParaRPr>
          </a:p>
        </p:txBody>
      </p:sp>
      <p:sp>
        <p:nvSpPr>
          <p:cNvPr id="2" name="Titolo 1"/>
          <p:cNvSpPr>
            <a:spLocks noGrp="1"/>
          </p:cNvSpPr>
          <p:nvPr>
            <p:ph type="title"/>
          </p:nvPr>
        </p:nvSpPr>
        <p:spPr>
          <a:xfrm>
            <a:off x="274454" y="724734"/>
            <a:ext cx="5461428" cy="1325563"/>
          </a:xfrm>
        </p:spPr>
        <p:txBody>
          <a:bodyPr>
            <a:normAutofit/>
          </a:bodyPr>
          <a:lstStyle/>
          <a:p>
            <a:r>
              <a:rPr lang="it-IT" sz="2000" b="1" dirty="0" smtClean="0">
                <a:latin typeface="Times New Roman" panose="02020603050405020304" pitchFamily="18" charset="0"/>
                <a:cs typeface="Times New Roman" panose="02020603050405020304" pitchFamily="18" charset="0"/>
              </a:rPr>
              <a:t>Categorie di impatto</a:t>
            </a:r>
            <a:endParaRPr lang="it-IT" sz="2000" b="1" dirty="0">
              <a:latin typeface="Times New Roman" panose="02020603050405020304" pitchFamily="18" charset="0"/>
              <a:cs typeface="Times New Roman" panose="02020603050405020304" pitchFamily="18" charset="0"/>
            </a:endParaRPr>
          </a:p>
        </p:txBody>
      </p:sp>
      <p:sp>
        <p:nvSpPr>
          <p:cNvPr id="4" name="Segnaposto contenuto 2"/>
          <p:cNvSpPr txBox="1">
            <a:spLocks/>
          </p:cNvSpPr>
          <p:nvPr/>
        </p:nvSpPr>
        <p:spPr>
          <a:xfrm>
            <a:off x="4807488" y="2050297"/>
            <a:ext cx="4613564" cy="2308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panose="020005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panose="020005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panose="020005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smtClean="0">
                <a:latin typeface="Times New Roman" panose="02020603050405020304" pitchFamily="18" charset="0"/>
                <a:cs typeface="Times New Roman" panose="02020603050405020304" pitchFamily="18" charset="0"/>
              </a:rPr>
              <a:t>Impatti regionali e locali</a:t>
            </a:r>
          </a:p>
          <a:p>
            <a:pPr>
              <a:buFontTx/>
              <a:buChar char="-"/>
            </a:pPr>
            <a:r>
              <a:rPr lang="it-IT" sz="1800" dirty="0" smtClean="0">
                <a:latin typeface="Times New Roman" panose="02020603050405020304" pitchFamily="18" charset="0"/>
                <a:cs typeface="Times New Roman" panose="02020603050405020304" pitchFamily="18" charset="0"/>
              </a:rPr>
              <a:t>Acidificazione (AP)</a:t>
            </a:r>
          </a:p>
          <a:p>
            <a:pPr>
              <a:buFontTx/>
              <a:buChar char="-"/>
            </a:pPr>
            <a:r>
              <a:rPr lang="it-IT" sz="1800" dirty="0" smtClean="0">
                <a:latin typeface="Times New Roman" panose="02020603050405020304" pitchFamily="18" charset="0"/>
                <a:cs typeface="Times New Roman" panose="02020603050405020304" pitchFamily="18" charset="0"/>
              </a:rPr>
              <a:t>Eutrofizzazione (EP)</a:t>
            </a:r>
          </a:p>
          <a:p>
            <a:pPr>
              <a:buFontTx/>
              <a:buChar char="-"/>
            </a:pPr>
            <a:r>
              <a:rPr lang="it-IT" sz="1800" dirty="0" smtClean="0">
                <a:latin typeface="Times New Roman" panose="02020603050405020304" pitchFamily="18" charset="0"/>
                <a:cs typeface="Times New Roman" panose="02020603050405020304" pitchFamily="18" charset="0"/>
              </a:rPr>
              <a:t>Formazione ossidanti fotochimici (POCP)</a:t>
            </a:r>
          </a:p>
          <a:p>
            <a:pPr>
              <a:buFontTx/>
              <a:buChar char="-"/>
            </a:pPr>
            <a:r>
              <a:rPr lang="it-IT" sz="1800" dirty="0" smtClean="0">
                <a:latin typeface="Times New Roman" panose="02020603050405020304" pitchFamily="18" charset="0"/>
                <a:cs typeface="Times New Roman" panose="02020603050405020304" pitchFamily="18" charset="0"/>
              </a:rPr>
              <a:t>Tossicità umana (HTP)</a:t>
            </a:r>
          </a:p>
          <a:p>
            <a:pPr>
              <a:buFontTx/>
              <a:buChar char="-"/>
            </a:pPr>
            <a:r>
              <a:rPr lang="it-IT" sz="1800" dirty="0" err="1" smtClean="0">
                <a:latin typeface="Times New Roman" panose="02020603050405020304" pitchFamily="18" charset="0"/>
                <a:cs typeface="Times New Roman" panose="02020603050405020304" pitchFamily="18" charset="0"/>
              </a:rPr>
              <a:t>Ecotossicità</a:t>
            </a:r>
            <a:r>
              <a:rPr lang="it-IT" sz="1800" dirty="0" smtClean="0">
                <a:latin typeface="Times New Roman" panose="02020603050405020304" pitchFamily="18" charset="0"/>
                <a:cs typeface="Times New Roman" panose="02020603050405020304" pitchFamily="18" charset="0"/>
              </a:rPr>
              <a:t> acquatica e terrestre (ETP)</a:t>
            </a:r>
          </a:p>
        </p:txBody>
      </p:sp>
      <p:sp>
        <p:nvSpPr>
          <p:cNvPr id="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Valutazione degli impatti (LCIA)</a:t>
            </a:r>
          </a:p>
        </p:txBody>
      </p:sp>
    </p:spTree>
    <p:extLst>
      <p:ext uri="{BB962C8B-B14F-4D97-AF65-F5344CB8AC3E}">
        <p14:creationId xmlns:p14="http://schemas.microsoft.com/office/powerpoint/2010/main" val="886625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allout con freccia a destra 72"/>
          <p:cNvSpPr/>
          <p:nvPr/>
        </p:nvSpPr>
        <p:spPr>
          <a:xfrm>
            <a:off x="717868" y="2417015"/>
            <a:ext cx="1917536" cy="2462893"/>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dirty="0" smtClean="0">
                <a:solidFill>
                  <a:schemeClr val="tx1"/>
                </a:solidFill>
                <a:latin typeface="Times New Roman" panose="02020603050405020304" pitchFamily="18" charset="0"/>
                <a:cs typeface="Times New Roman" panose="02020603050405020304" pitchFamily="18" charset="0"/>
              </a:rPr>
              <a:t>DIAGRAMMA DI FLUSSO</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5220736" y="5680008"/>
            <a:ext cx="2377574" cy="646331"/>
          </a:xfrm>
          <a:prstGeom prst="rect">
            <a:avLst/>
          </a:prstGeom>
          <a:noFill/>
        </p:spPr>
        <p:txBody>
          <a:bodyPr wrap="none" rtlCol="0">
            <a:spAutoFit/>
          </a:bodyPr>
          <a:lstStyle/>
          <a:p>
            <a:pPr algn="ctr"/>
            <a:r>
              <a:rPr lang="en-US" b="1" dirty="0" err="1" smtClean="0">
                <a:latin typeface="Times New Roman" panose="02020603050405020304" pitchFamily="18" charset="0"/>
                <a:cs typeface="Times New Roman" panose="02020603050405020304" pitchFamily="18" charset="0"/>
              </a:rPr>
              <a:t>Indicatori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d’impatto</a:t>
            </a:r>
            <a:endParaRPr lang="en-US" b="1" dirty="0" smtClean="0">
              <a:latin typeface="Times New Roman" panose="02020603050405020304" pitchFamily="18" charset="0"/>
              <a:cs typeface="Times New Roman" panose="02020603050405020304" pitchFamily="18" charset="0"/>
            </a:endParaRPr>
          </a:p>
          <a:p>
            <a:pPr algn="ctr"/>
            <a:r>
              <a:rPr lang="en-US" b="1" dirty="0" err="1" smtClean="0">
                <a:latin typeface="Times New Roman" panose="02020603050405020304" pitchFamily="18" charset="0"/>
                <a:cs typeface="Times New Roman" panose="02020603050405020304" pitchFamily="18" charset="0"/>
              </a:rPr>
              <a:t>Delle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singole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categorie</a:t>
            </a:r>
            <a:endParaRPr lang="en-US" b="1" dirty="0">
              <a:latin typeface="Times New Roman" panose="02020603050405020304" pitchFamily="18" charset="0"/>
              <a:cs typeface="Times New Roman" panose="02020603050405020304" pitchFamily="18" charset="0"/>
            </a:endParaRPr>
          </a:p>
        </p:txBody>
      </p:sp>
      <p:grpSp>
        <p:nvGrpSpPr>
          <p:cNvPr id="8" name="Gruppo 7"/>
          <p:cNvGrpSpPr/>
          <p:nvPr/>
        </p:nvGrpSpPr>
        <p:grpSpPr>
          <a:xfrm>
            <a:off x="2602435" y="2164013"/>
            <a:ext cx="4598670" cy="2976245"/>
            <a:chOff x="2602435" y="2164013"/>
            <a:chExt cx="4598670" cy="2976245"/>
          </a:xfrm>
        </p:grpSpPr>
        <p:sp>
          <p:nvSpPr>
            <p:cNvPr id="39" name="Rectangle 5"/>
            <p:cNvSpPr>
              <a:spLocks noChangeAspect="1" noChangeArrowheads="1"/>
            </p:cNvSpPr>
            <p:nvPr/>
          </p:nvSpPr>
          <p:spPr bwMode="auto">
            <a:xfrm>
              <a:off x="2641805" y="2204653"/>
              <a:ext cx="4412138" cy="2935605"/>
            </a:xfrm>
            <a:prstGeom prst="rect">
              <a:avLst/>
            </a:prstGeom>
            <a:solidFill>
              <a:srgbClr val="CCFFFF"/>
            </a:solidFill>
            <a:ln w="12700">
              <a:solidFill>
                <a:srgbClr val="00CCFF"/>
              </a:solidFill>
              <a:miter lim="800000"/>
              <a:headEnd/>
              <a:tailEn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Rectangle 6"/>
            <p:cNvSpPr>
              <a:spLocks noChangeAspect="1" noChangeArrowheads="1"/>
            </p:cNvSpPr>
            <p:nvPr/>
          </p:nvSpPr>
          <p:spPr bwMode="auto">
            <a:xfrm>
              <a:off x="2602435" y="2164013"/>
              <a:ext cx="4598670" cy="27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dirty="0">
                  <a:solidFill>
                    <a:schemeClr val="tx1"/>
                  </a:solidFill>
                  <a:latin typeface="Times New Roman" panose="02020603050405020304" pitchFamily="18" charset="0"/>
                  <a:cs typeface="Times New Roman" panose="02020603050405020304" pitchFamily="18" charset="0"/>
                </a:rPr>
                <a:t>INVENTARIO   CLASSIFICAZIONE    CARATTERIZZAZIONE  </a:t>
              </a:r>
            </a:p>
          </p:txBody>
        </p:sp>
        <p:sp>
          <p:nvSpPr>
            <p:cNvPr id="41" name="Rectangle 7"/>
            <p:cNvSpPr>
              <a:spLocks noChangeAspect="1" noChangeArrowheads="1"/>
            </p:cNvSpPr>
            <p:nvPr/>
          </p:nvSpPr>
          <p:spPr bwMode="auto">
            <a:xfrm>
              <a:off x="2602435" y="2362133"/>
              <a:ext cx="50174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CO</a:t>
              </a:r>
              <a:r>
                <a:rPr lang="it-IT" altLang="it-IT" sz="1200" b="1" i="1" baseline="-25000">
                  <a:solidFill>
                    <a:schemeClr val="tx1"/>
                  </a:solidFill>
                  <a:latin typeface="Times New Roman" panose="02020603050405020304" pitchFamily="18" charset="0"/>
                  <a:cs typeface="Times New Roman" panose="02020603050405020304" pitchFamily="18" charset="0"/>
                </a:rPr>
                <a:t>2</a:t>
              </a:r>
            </a:p>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CH</a:t>
              </a:r>
              <a:r>
                <a:rPr lang="it-IT" altLang="it-IT" sz="1200" b="1" i="1" baseline="-25000">
                  <a:solidFill>
                    <a:schemeClr val="tx1"/>
                  </a:solidFill>
                  <a:latin typeface="Times New Roman" panose="02020603050405020304" pitchFamily="18" charset="0"/>
                  <a:cs typeface="Times New Roman" panose="02020603050405020304" pitchFamily="18" charset="0"/>
                </a:rPr>
                <a:t>4</a:t>
              </a:r>
            </a:p>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CFC</a:t>
              </a:r>
            </a:p>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N</a:t>
              </a:r>
              <a:r>
                <a:rPr lang="it-IT" altLang="it-IT" sz="1200" b="1" i="1" baseline="-25000">
                  <a:solidFill>
                    <a:schemeClr val="tx1"/>
                  </a:solidFill>
                  <a:latin typeface="Times New Roman" panose="02020603050405020304" pitchFamily="18" charset="0"/>
                  <a:cs typeface="Times New Roman" panose="02020603050405020304" pitchFamily="18" charset="0"/>
                </a:rPr>
                <a:t>2</a:t>
              </a:r>
              <a:r>
                <a:rPr lang="it-IT" altLang="it-IT" sz="1200" b="1" i="1">
                  <a:solidFill>
                    <a:schemeClr val="tx1"/>
                  </a:solidFill>
                  <a:latin typeface="Times New Roman" panose="02020603050405020304" pitchFamily="18" charset="0"/>
                  <a:cs typeface="Times New Roman" panose="02020603050405020304" pitchFamily="18" charset="0"/>
                </a:rPr>
                <a:t>O</a:t>
              </a:r>
            </a:p>
          </p:txBody>
        </p:sp>
        <p:sp>
          <p:nvSpPr>
            <p:cNvPr id="42" name="Rectangle 8"/>
            <p:cNvSpPr>
              <a:spLocks noChangeAspect="1" noChangeArrowheads="1"/>
            </p:cNvSpPr>
            <p:nvPr/>
          </p:nvSpPr>
          <p:spPr bwMode="auto">
            <a:xfrm>
              <a:off x="3607059" y="2704715"/>
              <a:ext cx="163025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dirty="0">
                  <a:solidFill>
                    <a:schemeClr val="tx1"/>
                  </a:solidFill>
                  <a:latin typeface="Times New Roman" panose="02020603050405020304" pitchFamily="18" charset="0"/>
                  <a:cs typeface="Times New Roman" panose="02020603050405020304" pitchFamily="18" charset="0"/>
                </a:rPr>
                <a:t>Riscaldamento globale</a:t>
              </a:r>
            </a:p>
          </p:txBody>
        </p:sp>
        <p:sp>
          <p:nvSpPr>
            <p:cNvPr id="43" name="Rectangle 9"/>
            <p:cNvSpPr>
              <a:spLocks noChangeAspect="1" noChangeArrowheads="1"/>
            </p:cNvSpPr>
            <p:nvPr/>
          </p:nvSpPr>
          <p:spPr bwMode="auto">
            <a:xfrm>
              <a:off x="2602435" y="3510213"/>
              <a:ext cx="63478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CH</a:t>
              </a:r>
              <a:r>
                <a:rPr lang="it-IT" altLang="it-IT" sz="1200" b="1" i="1" baseline="-25000">
                  <a:solidFill>
                    <a:schemeClr val="tx1"/>
                  </a:solidFill>
                  <a:latin typeface="Times New Roman" panose="02020603050405020304" pitchFamily="18" charset="0"/>
                  <a:cs typeface="Times New Roman" panose="02020603050405020304" pitchFamily="18" charset="0"/>
                </a:rPr>
                <a:t>3</a:t>
              </a:r>
              <a:r>
                <a:rPr lang="it-IT" altLang="it-IT" sz="1200" b="1" i="1">
                  <a:solidFill>
                    <a:schemeClr val="tx1"/>
                  </a:solidFill>
                  <a:latin typeface="Times New Roman" panose="02020603050405020304" pitchFamily="18" charset="0"/>
                  <a:cs typeface="Times New Roman" panose="02020603050405020304" pitchFamily="18" charset="0"/>
                </a:rPr>
                <a:t>Br</a:t>
              </a:r>
            </a:p>
          </p:txBody>
        </p:sp>
        <p:sp>
          <p:nvSpPr>
            <p:cNvPr id="44" name="Rectangle 10"/>
            <p:cNvSpPr>
              <a:spLocks noChangeAspect="1" noChangeArrowheads="1"/>
            </p:cNvSpPr>
            <p:nvPr/>
          </p:nvSpPr>
          <p:spPr bwMode="auto">
            <a:xfrm>
              <a:off x="3726089" y="3371148"/>
              <a:ext cx="176022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a:spcBef>
                  <a:spcPct val="0"/>
                </a:spcBef>
                <a:buFontTx/>
                <a:buNone/>
              </a:pPr>
              <a:r>
                <a:rPr lang="it-IT" altLang="it-IT" sz="1200" b="1" i="1" dirty="0">
                  <a:solidFill>
                    <a:schemeClr val="tx1"/>
                  </a:solidFill>
                  <a:latin typeface="Times New Roman" panose="02020603050405020304" pitchFamily="18" charset="0"/>
                  <a:cs typeface="Times New Roman" panose="02020603050405020304" pitchFamily="18" charset="0"/>
                </a:rPr>
                <a:t>Assottigliamento dello strato di ozono</a:t>
              </a:r>
            </a:p>
          </p:txBody>
        </p:sp>
        <p:sp>
          <p:nvSpPr>
            <p:cNvPr id="45" name="Rectangle 11"/>
            <p:cNvSpPr>
              <a:spLocks noChangeAspect="1" noChangeArrowheads="1"/>
            </p:cNvSpPr>
            <p:nvPr/>
          </p:nvSpPr>
          <p:spPr bwMode="auto">
            <a:xfrm>
              <a:off x="2602435" y="3886133"/>
              <a:ext cx="474489"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NH</a:t>
              </a:r>
              <a:r>
                <a:rPr lang="it-IT" altLang="it-IT" sz="1200" b="1" i="1" baseline="-25000">
                  <a:solidFill>
                    <a:schemeClr val="tx1"/>
                  </a:solidFill>
                  <a:latin typeface="Times New Roman" panose="02020603050405020304" pitchFamily="18" charset="0"/>
                  <a:cs typeface="Times New Roman" panose="02020603050405020304" pitchFamily="18" charset="0"/>
                </a:rPr>
                <a:t>3</a:t>
              </a:r>
              <a:endParaRPr lang="it-IT" altLang="it-IT" sz="1200" b="1" i="1">
                <a:solidFill>
                  <a:schemeClr val="tx1"/>
                </a:solidFill>
                <a:latin typeface="Times New Roman" panose="02020603050405020304" pitchFamily="18" charset="0"/>
                <a:cs typeface="Times New Roman" panose="02020603050405020304" pitchFamily="18" charset="0"/>
              </a:endParaRPr>
            </a:p>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NO</a:t>
              </a:r>
              <a:r>
                <a:rPr lang="it-IT" altLang="it-IT" sz="1200" b="1" i="1" baseline="-25000">
                  <a:solidFill>
                    <a:schemeClr val="tx1"/>
                  </a:solidFill>
                  <a:latin typeface="Times New Roman" panose="02020603050405020304" pitchFamily="18" charset="0"/>
                  <a:cs typeface="Times New Roman" panose="02020603050405020304" pitchFamily="18" charset="0"/>
                </a:rPr>
                <a:t>x</a:t>
              </a:r>
              <a:endParaRPr lang="it-IT" altLang="it-IT" sz="1200" b="1" i="1">
                <a:solidFill>
                  <a:schemeClr val="tx1"/>
                </a:solidFill>
                <a:latin typeface="Times New Roman" panose="02020603050405020304" pitchFamily="18" charset="0"/>
                <a:cs typeface="Times New Roman" panose="02020603050405020304" pitchFamily="18" charset="0"/>
              </a:endParaRPr>
            </a:p>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SO</a:t>
              </a:r>
              <a:r>
                <a:rPr lang="it-IT" altLang="it-IT" sz="1200" b="1" i="1" baseline="-25000">
                  <a:solidFill>
                    <a:schemeClr val="tx1"/>
                  </a:solidFill>
                  <a:latin typeface="Times New Roman" panose="02020603050405020304" pitchFamily="18" charset="0"/>
                  <a:cs typeface="Times New Roman" panose="02020603050405020304" pitchFamily="18" charset="0"/>
                </a:rPr>
                <a:t>x</a:t>
              </a:r>
            </a:p>
          </p:txBody>
        </p:sp>
        <p:sp>
          <p:nvSpPr>
            <p:cNvPr id="46" name="Rectangle 12"/>
            <p:cNvSpPr>
              <a:spLocks noChangeAspect="1" noChangeArrowheads="1"/>
            </p:cNvSpPr>
            <p:nvPr/>
          </p:nvSpPr>
          <p:spPr bwMode="auto">
            <a:xfrm>
              <a:off x="2602435" y="4745288"/>
              <a:ext cx="524182"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NH</a:t>
              </a:r>
              <a:r>
                <a:rPr lang="it-IT" altLang="it-IT" sz="1200" b="1" i="1" baseline="-25000">
                  <a:solidFill>
                    <a:schemeClr val="tx1"/>
                  </a:solidFill>
                  <a:latin typeface="Times New Roman" panose="02020603050405020304" pitchFamily="18" charset="0"/>
                  <a:cs typeface="Times New Roman" panose="02020603050405020304" pitchFamily="18" charset="0"/>
                </a:rPr>
                <a:t>4</a:t>
              </a:r>
              <a:r>
                <a:rPr lang="it-IT" altLang="it-IT" sz="1200" b="1" i="1" baseline="30000">
                  <a:solidFill>
                    <a:schemeClr val="tx1"/>
                  </a:solidFill>
                  <a:latin typeface="Times New Roman" panose="02020603050405020304" pitchFamily="18" charset="0"/>
                  <a:cs typeface="Times New Roman" panose="02020603050405020304" pitchFamily="18" charset="0"/>
                </a:rPr>
                <a:t>+</a:t>
              </a:r>
            </a:p>
          </p:txBody>
        </p:sp>
        <p:sp>
          <p:nvSpPr>
            <p:cNvPr id="47" name="Rectangle 13"/>
            <p:cNvSpPr>
              <a:spLocks noChangeAspect="1" noChangeArrowheads="1"/>
            </p:cNvSpPr>
            <p:nvPr/>
          </p:nvSpPr>
          <p:spPr bwMode="auto">
            <a:xfrm>
              <a:off x="4061810" y="4194429"/>
              <a:ext cx="1094852"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dirty="0">
                  <a:solidFill>
                    <a:schemeClr val="tx1"/>
                  </a:solidFill>
                  <a:latin typeface="Times New Roman" panose="02020603050405020304" pitchFamily="18" charset="0"/>
                  <a:cs typeface="Times New Roman" panose="02020603050405020304" pitchFamily="18" charset="0"/>
                </a:rPr>
                <a:t>Acidificazione</a:t>
              </a:r>
            </a:p>
          </p:txBody>
        </p:sp>
        <p:sp>
          <p:nvSpPr>
            <p:cNvPr id="48" name="Rectangle 14"/>
            <p:cNvSpPr>
              <a:spLocks noChangeAspect="1" noChangeArrowheads="1"/>
            </p:cNvSpPr>
            <p:nvPr/>
          </p:nvSpPr>
          <p:spPr bwMode="auto">
            <a:xfrm>
              <a:off x="4107029" y="4766209"/>
              <a:ext cx="117660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dirty="0">
                  <a:solidFill>
                    <a:schemeClr val="tx1"/>
                  </a:solidFill>
                  <a:latin typeface="Times New Roman" panose="02020603050405020304" pitchFamily="18" charset="0"/>
                  <a:cs typeface="Times New Roman" panose="02020603050405020304" pitchFamily="18" charset="0"/>
                </a:rPr>
                <a:t>Eutrofizzazione</a:t>
              </a:r>
            </a:p>
          </p:txBody>
        </p:sp>
        <p:sp>
          <p:nvSpPr>
            <p:cNvPr id="49" name="Rectangle 15"/>
            <p:cNvSpPr>
              <a:spLocks noChangeAspect="1" noChangeArrowheads="1"/>
            </p:cNvSpPr>
            <p:nvPr/>
          </p:nvSpPr>
          <p:spPr bwMode="auto">
            <a:xfrm>
              <a:off x="5927723" y="2655436"/>
              <a:ext cx="52738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GWP</a:t>
              </a:r>
            </a:p>
          </p:txBody>
        </p:sp>
        <p:sp>
          <p:nvSpPr>
            <p:cNvPr id="50" name="Rectangle 16"/>
            <p:cNvSpPr>
              <a:spLocks noChangeAspect="1" noChangeArrowheads="1"/>
            </p:cNvSpPr>
            <p:nvPr/>
          </p:nvSpPr>
          <p:spPr bwMode="auto">
            <a:xfrm>
              <a:off x="5965823" y="3470141"/>
              <a:ext cx="51937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ODP</a:t>
              </a:r>
            </a:p>
          </p:txBody>
        </p:sp>
        <p:sp>
          <p:nvSpPr>
            <p:cNvPr id="51" name="Rectangle 17"/>
            <p:cNvSpPr>
              <a:spLocks noChangeAspect="1" noChangeArrowheads="1"/>
            </p:cNvSpPr>
            <p:nvPr/>
          </p:nvSpPr>
          <p:spPr bwMode="auto">
            <a:xfrm>
              <a:off x="6027418" y="4149591"/>
              <a:ext cx="38311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a:solidFill>
                    <a:schemeClr val="tx1"/>
                  </a:solidFill>
                  <a:latin typeface="Times New Roman" panose="02020603050405020304" pitchFamily="18" charset="0"/>
                  <a:cs typeface="Times New Roman" panose="02020603050405020304" pitchFamily="18" charset="0"/>
                </a:rPr>
                <a:t>AP</a:t>
              </a:r>
            </a:p>
          </p:txBody>
        </p:sp>
        <p:sp>
          <p:nvSpPr>
            <p:cNvPr id="53" name="Rectangle 19"/>
            <p:cNvSpPr>
              <a:spLocks noChangeAspect="1" noChangeArrowheads="1"/>
            </p:cNvSpPr>
            <p:nvPr/>
          </p:nvSpPr>
          <p:spPr bwMode="auto">
            <a:xfrm>
              <a:off x="6027418" y="4705216"/>
              <a:ext cx="39914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it-IT" altLang="it-IT" sz="1200" b="1" i="1" dirty="0">
                  <a:solidFill>
                    <a:schemeClr val="tx1"/>
                  </a:solidFill>
                  <a:latin typeface="Times New Roman" panose="02020603050405020304" pitchFamily="18" charset="0"/>
                  <a:cs typeface="Times New Roman" panose="02020603050405020304" pitchFamily="18" charset="0"/>
                </a:rPr>
                <a:t>NP</a:t>
              </a:r>
            </a:p>
          </p:txBody>
        </p:sp>
        <p:sp>
          <p:nvSpPr>
            <p:cNvPr id="55" name="Line 21"/>
            <p:cNvSpPr>
              <a:spLocks noChangeAspect="1" noChangeShapeType="1"/>
            </p:cNvSpPr>
            <p:nvPr/>
          </p:nvSpPr>
          <p:spPr bwMode="auto">
            <a:xfrm>
              <a:off x="3038680" y="2499928"/>
              <a:ext cx="482600" cy="26352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Line 22"/>
            <p:cNvSpPr>
              <a:spLocks noChangeAspect="1" noChangeShapeType="1"/>
            </p:cNvSpPr>
            <p:nvPr/>
          </p:nvSpPr>
          <p:spPr bwMode="auto">
            <a:xfrm>
              <a:off x="3038680" y="2765358"/>
              <a:ext cx="482600" cy="63500"/>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7" name="Line 23"/>
            <p:cNvSpPr>
              <a:spLocks noChangeAspect="1" noChangeShapeType="1"/>
            </p:cNvSpPr>
            <p:nvPr/>
          </p:nvSpPr>
          <p:spPr bwMode="auto">
            <a:xfrm flipV="1">
              <a:off x="3038680" y="2895533"/>
              <a:ext cx="482600" cy="13017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8" name="Line 24"/>
            <p:cNvSpPr>
              <a:spLocks noChangeAspect="1" noChangeShapeType="1"/>
            </p:cNvSpPr>
            <p:nvPr/>
          </p:nvSpPr>
          <p:spPr bwMode="auto">
            <a:xfrm flipV="1">
              <a:off x="3037410" y="3028883"/>
              <a:ext cx="422275" cy="26352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Line 25"/>
            <p:cNvSpPr>
              <a:spLocks noChangeAspect="1" noChangeShapeType="1"/>
            </p:cNvSpPr>
            <p:nvPr/>
          </p:nvSpPr>
          <p:spPr bwMode="auto">
            <a:xfrm>
              <a:off x="3221560" y="3690553"/>
              <a:ext cx="360045" cy="0"/>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Line 26"/>
            <p:cNvSpPr>
              <a:spLocks noChangeAspect="1" noChangeShapeType="1"/>
            </p:cNvSpPr>
            <p:nvPr/>
          </p:nvSpPr>
          <p:spPr bwMode="auto">
            <a:xfrm>
              <a:off x="3038680" y="3028883"/>
              <a:ext cx="550310" cy="52641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Line 27"/>
            <p:cNvSpPr>
              <a:spLocks noChangeAspect="1" noChangeShapeType="1"/>
            </p:cNvSpPr>
            <p:nvPr/>
          </p:nvSpPr>
          <p:spPr bwMode="auto">
            <a:xfrm>
              <a:off x="2980260" y="4022658"/>
              <a:ext cx="782320" cy="261620"/>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Line 28"/>
            <p:cNvSpPr>
              <a:spLocks noChangeAspect="1" noChangeShapeType="1"/>
            </p:cNvSpPr>
            <p:nvPr/>
          </p:nvSpPr>
          <p:spPr bwMode="auto">
            <a:xfrm>
              <a:off x="3038680" y="4352858"/>
              <a:ext cx="663575" cy="0"/>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Line 29"/>
            <p:cNvSpPr>
              <a:spLocks noChangeAspect="1" noChangeShapeType="1"/>
            </p:cNvSpPr>
            <p:nvPr/>
          </p:nvSpPr>
          <p:spPr bwMode="auto">
            <a:xfrm flipV="1">
              <a:off x="3037410" y="4419533"/>
              <a:ext cx="663575" cy="196850"/>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Line 30"/>
            <p:cNvSpPr>
              <a:spLocks noChangeAspect="1" noChangeShapeType="1"/>
            </p:cNvSpPr>
            <p:nvPr/>
          </p:nvSpPr>
          <p:spPr bwMode="auto">
            <a:xfrm>
              <a:off x="2980260" y="4022658"/>
              <a:ext cx="782320" cy="92392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5" name="Line 31"/>
            <p:cNvSpPr>
              <a:spLocks noChangeAspect="1" noChangeShapeType="1"/>
            </p:cNvSpPr>
            <p:nvPr/>
          </p:nvSpPr>
          <p:spPr bwMode="auto">
            <a:xfrm>
              <a:off x="3038680" y="4352858"/>
              <a:ext cx="663575" cy="46164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6" name="Line 32"/>
            <p:cNvSpPr>
              <a:spLocks noChangeAspect="1" noChangeShapeType="1"/>
            </p:cNvSpPr>
            <p:nvPr/>
          </p:nvSpPr>
          <p:spPr bwMode="auto">
            <a:xfrm flipV="1">
              <a:off x="3038680" y="4879908"/>
              <a:ext cx="605155" cy="66675"/>
            </a:xfrm>
            <a:prstGeom prst="line">
              <a:avLst/>
            </a:prstGeom>
            <a:noFill/>
            <a:ln w="12700">
              <a:solidFill>
                <a:srgbClr val="FF3300"/>
              </a:solidFill>
              <a:round/>
              <a:headEnd type="none" w="sm" len="sm"/>
              <a:tailEnd type="stealth" w="med" len="med"/>
            </a:ln>
            <a:effectLst/>
          </p:spPr>
          <p:txBody>
            <a:bodyPr wrap="none" anchor="ctr"/>
            <a:lstStyle/>
            <a:p>
              <a:pPr eaLnBrk="1" hangingPunct="1">
                <a:defRPr/>
              </a:pPr>
              <a:endParaRPr lang="it-IT">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vale 6"/>
            <p:cNvSpPr/>
            <p:nvPr/>
          </p:nvSpPr>
          <p:spPr>
            <a:xfrm>
              <a:off x="5812559" y="2441508"/>
              <a:ext cx="789084" cy="257977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cxnSp>
        <p:nvCxnSpPr>
          <p:cNvPr id="4" name="Connettore 2 3"/>
          <p:cNvCxnSpPr/>
          <p:nvPr/>
        </p:nvCxnSpPr>
        <p:spPr>
          <a:xfrm flipV="1">
            <a:off x="6202360" y="4994312"/>
            <a:ext cx="0" cy="7258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Valutazione degli impatti (LCIA)</a:t>
            </a:r>
          </a:p>
        </p:txBody>
      </p:sp>
    </p:spTree>
    <p:extLst>
      <p:ext uri="{BB962C8B-B14F-4D97-AF65-F5344CB8AC3E}">
        <p14:creationId xmlns:p14="http://schemas.microsoft.com/office/powerpoint/2010/main" val="24919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454" y="1012520"/>
            <a:ext cx="5461428" cy="598555"/>
          </a:xfrm>
        </p:spPr>
        <p:txBody>
          <a:bodyPr>
            <a:normAutofit/>
          </a:bodyPr>
          <a:lstStyle/>
          <a:p>
            <a:r>
              <a:rPr lang="it-IT" sz="2000" b="1" dirty="0" smtClean="0">
                <a:latin typeface="Times New Roman" panose="02020603050405020304" pitchFamily="18" charset="0"/>
                <a:cs typeface="Times New Roman" panose="02020603050405020304" pitchFamily="18" charset="0"/>
              </a:rPr>
              <a:t>CED: Indicatore </a:t>
            </a:r>
            <a:r>
              <a:rPr lang="it-IT" sz="2000" b="1" dirty="0">
                <a:latin typeface="Times New Roman" panose="02020603050405020304" pitchFamily="18" charset="0"/>
                <a:cs typeface="Times New Roman" panose="02020603050405020304" pitchFamily="18" charset="0"/>
              </a:rPr>
              <a:t>di impatto energetico </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74454" y="1619925"/>
                <a:ext cx="8227251" cy="5238075"/>
              </a:xfrm>
            </p:spPr>
            <p:txBody>
              <a:bodyPr>
                <a:noAutofit/>
              </a:bodyPr>
              <a:lstStyle/>
              <a:p>
                <a:r>
                  <a:rPr lang="it-IT" sz="1800" dirty="0" smtClean="0">
                    <a:latin typeface="Times New Roman" panose="02020603050405020304" pitchFamily="18" charset="0"/>
                    <a:cs typeface="Times New Roman" panose="02020603050405020304" pitchFamily="18" charset="0"/>
                  </a:rPr>
                  <a:t>CED (Cumulative </a:t>
                </a:r>
                <a:r>
                  <a:rPr lang="it-IT" sz="1800" dirty="0">
                    <a:latin typeface="Times New Roman" panose="02020603050405020304" pitchFamily="18" charset="0"/>
                    <a:cs typeface="Times New Roman" panose="02020603050405020304" pitchFamily="18" charset="0"/>
                  </a:rPr>
                  <a:t>E</a:t>
                </a:r>
                <a:r>
                  <a:rPr lang="it-IT" sz="1800" dirty="0" smtClean="0">
                    <a:latin typeface="Times New Roman" panose="02020603050405020304" pitchFamily="18" charset="0"/>
                    <a:cs typeface="Times New Roman" panose="02020603050405020304" pitchFamily="18" charset="0"/>
                  </a:rPr>
                  <a:t>nergy </a:t>
                </a:r>
                <a:r>
                  <a:rPr lang="it-IT" sz="1800" dirty="0" err="1">
                    <a:latin typeface="Times New Roman" panose="02020603050405020304" pitchFamily="18" charset="0"/>
                    <a:cs typeface="Times New Roman" panose="02020603050405020304" pitchFamily="18" charset="0"/>
                  </a:rPr>
                  <a:t>D</a:t>
                </a:r>
                <a:r>
                  <a:rPr lang="it-IT" sz="1800" dirty="0" err="1" smtClean="0">
                    <a:latin typeface="Times New Roman" panose="02020603050405020304" pitchFamily="18" charset="0"/>
                    <a:cs typeface="Times New Roman" panose="02020603050405020304" pitchFamily="18" charset="0"/>
                  </a:rPr>
                  <a:t>emand</a:t>
                </a:r>
                <a:r>
                  <a:rPr lang="it-IT" sz="1800" dirty="0" smtClean="0">
                    <a:latin typeface="Times New Roman" panose="02020603050405020304" pitchFamily="18" charset="0"/>
                    <a:cs typeface="Times New Roman" panose="02020603050405020304" pitchFamily="18" charset="0"/>
                  </a:rPr>
                  <a:t>) </a:t>
                </a:r>
              </a:p>
              <a:p>
                <a:r>
                  <a:rPr lang="it-IT" sz="1800" dirty="0" smtClean="0">
                    <a:latin typeface="Times New Roman" panose="02020603050405020304" pitchFamily="18" charset="0"/>
                    <a:cs typeface="Times New Roman" panose="02020603050405020304" pitchFamily="18" charset="0"/>
                  </a:rPr>
                  <a:t>Il CED è un indicatore per la valutazione dell’energia primaria consumata durante una parte o l’intero ciclo di vita del sistema</a:t>
                </a:r>
              </a:p>
              <a:p>
                <a:r>
                  <a:rPr lang="it-IT" sz="1800" dirty="0">
                    <a:latin typeface="Times New Roman" panose="02020603050405020304" pitchFamily="18" charset="0"/>
                    <a:cs typeface="Times New Roman" panose="02020603050405020304" pitchFamily="18" charset="0"/>
                  </a:rPr>
                  <a:t>I</a:t>
                </a:r>
                <a:r>
                  <a:rPr lang="it-IT" sz="1800" dirty="0" smtClean="0">
                    <a:latin typeface="Times New Roman" panose="02020603050405020304" pitchFamily="18" charset="0"/>
                    <a:cs typeface="Times New Roman" panose="02020603050405020304" pitchFamily="18" charset="0"/>
                  </a:rPr>
                  <a:t>l CED rappresenta l’energia primaria consumata per l’estrazione delle materie prime, lavorazione delle materie prime, produzione e trasporto del prodotto finale ed infine smaltimento</a:t>
                </a:r>
              </a:p>
              <a:p>
                <a:r>
                  <a:rPr lang="it-IT" sz="1800" dirty="0">
                    <a:latin typeface="Times New Roman" panose="02020603050405020304" pitchFamily="18" charset="0"/>
                    <a:cs typeface="Times New Roman" panose="02020603050405020304" pitchFamily="18" charset="0"/>
                  </a:rPr>
                  <a:t>R</a:t>
                </a:r>
                <a:r>
                  <a:rPr lang="it-IT" sz="1800" dirty="0" smtClean="0">
                    <a:latin typeface="Times New Roman" panose="02020603050405020304" pitchFamily="18" charset="0"/>
                    <a:cs typeface="Times New Roman" panose="02020603050405020304" pitchFamily="18" charset="0"/>
                  </a:rPr>
                  <a:t>isulta conveniente quando non sono disponibili delle informazioni sufficienti nell’inventario</a:t>
                </a:r>
              </a:p>
              <a:p>
                <a:r>
                  <a:rPr lang="it-IT" sz="1800" dirty="0" smtClean="0">
                    <a:latin typeface="Times New Roman" panose="02020603050405020304" pitchFamily="18" charset="0"/>
                    <a:cs typeface="Times New Roman" panose="02020603050405020304" pitchFamily="18" charset="0"/>
                  </a:rPr>
                  <a:t>La sua valutazione non richiede la raccolta di dati riguardanti le emissioni</a:t>
                </a:r>
              </a:p>
              <a:p>
                <a:endParaRPr lang="it-IT" sz="18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𝑇</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𝑓</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𝑏𝑖𝑜</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𝑤𝑎</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𝑤</m:t>
                          </m:r>
                        </m:sub>
                      </m:sSub>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en-US" sz="1800" i="1">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lang="it-IT" sz="1800" i="1"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ea typeface="Calibri" panose="020F0502020204030204" pitchFamily="34" charset="0"/>
                    <a:cs typeface="Times New Roman" panose="02020603050405020304" pitchFamily="18" charset="0"/>
                  </a:rPr>
                  <a:t>Esso consiste nella somma dell’energia derivante da fonte fossile, nucleare, biomassa, idrica, solare e eolica</a:t>
                </a:r>
              </a:p>
              <a:p>
                <a:r>
                  <a:rPr lang="it-IT" sz="1800" dirty="0" smtClean="0">
                    <a:latin typeface="Times New Roman" panose="02020603050405020304" pitchFamily="18" charset="0"/>
                    <a:cs typeface="Times New Roman" panose="02020603050405020304" pitchFamily="18" charset="0"/>
                  </a:rPr>
                  <a:t>È un indicatore di impatto perché include una parte relativa all’esaurimento delle fonti non rinnovabili</a:t>
                </a:r>
              </a:p>
              <a:p>
                <a:pPr marL="0" indent="0">
                  <a:buNone/>
                </a:pPr>
                <a:endParaRPr lang="it-IT" sz="1800" dirty="0">
                  <a:latin typeface="Times New Roman" panose="02020603050405020304" pitchFamily="18" charset="0"/>
                  <a:cs typeface="Times New Roman" panose="02020603050405020304" pitchFamily="18"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74454" y="1619925"/>
                <a:ext cx="8227251" cy="5238075"/>
              </a:xfrm>
              <a:blipFill>
                <a:blip r:embed="rId3"/>
                <a:stretch>
                  <a:fillRect l="-444" t="-1164" r="-444"/>
                </a:stretch>
              </a:blipFill>
            </p:spPr>
            <p:txBody>
              <a:bodyPr/>
              <a:lstStyle/>
              <a:p>
                <a:r>
                  <a:rPr lang="en-US">
                    <a:noFill/>
                  </a:rPr>
                  <a:t> </a:t>
                </a:r>
              </a:p>
            </p:txBody>
          </p:sp>
        </mc:Fallback>
      </mc:AlternateContent>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Valutazione degli impatti (LCIA)</a:t>
            </a:r>
          </a:p>
        </p:txBody>
      </p:sp>
    </p:spTree>
    <p:extLst>
      <p:ext uri="{BB962C8B-B14F-4D97-AF65-F5344CB8AC3E}">
        <p14:creationId xmlns:p14="http://schemas.microsoft.com/office/powerpoint/2010/main" val="2045189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40134" y="1325563"/>
                <a:ext cx="7800422" cy="4351338"/>
              </a:xfrm>
            </p:spPr>
            <p:txBody>
              <a:bodyPr>
                <a:normAutofit/>
              </a:bodyPr>
              <a:lstStyle/>
              <a:p>
                <a:r>
                  <a:rPr lang="it-IT" sz="1800" dirty="0" smtClean="0">
                    <a:latin typeface="Times New Roman" panose="02020603050405020304" pitchFamily="18" charset="0"/>
                    <a:ea typeface="Calibri" panose="020F0502020204030204" pitchFamily="34" charset="0"/>
                    <a:cs typeface="Times New Roman" panose="02020603050405020304" pitchFamily="18" charset="0"/>
                  </a:rPr>
                  <a:t>Il </a:t>
                </a:r>
                <a:r>
                  <a:rPr lang="it-IT" sz="1800" dirty="0" err="1" smtClean="0">
                    <a:latin typeface="Times New Roman" panose="02020603050405020304" pitchFamily="18" charset="0"/>
                    <a:ea typeface="Calibri" panose="020F0502020204030204" pitchFamily="34" charset="0"/>
                    <a:cs typeface="Times New Roman" panose="02020603050405020304" pitchFamily="18" charset="0"/>
                  </a:rPr>
                  <a:t>CED</a:t>
                </a:r>
                <a:r>
                  <a:rPr lang="it-IT" sz="1800" baseline="-25000" dirty="0" err="1" smtClean="0">
                    <a:latin typeface="Times New Roman" panose="02020603050405020304" pitchFamily="18" charset="0"/>
                    <a:ea typeface="Calibri" panose="020F0502020204030204" pitchFamily="34" charset="0"/>
                    <a:cs typeface="Times New Roman" panose="02020603050405020304" pitchFamily="18" charset="0"/>
                  </a:rPr>
                  <a:t>f</a:t>
                </a:r>
                <a:r>
                  <a:rPr lang="it-IT" sz="1800" baseline="-250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1800" dirty="0" smtClean="0">
                    <a:latin typeface="Times New Roman" panose="02020603050405020304" pitchFamily="18" charset="0"/>
                    <a:ea typeface="Calibri" panose="020F0502020204030204" pitchFamily="34" charset="0"/>
                    <a:cs typeface="Times New Roman" panose="02020603050405020304" pitchFamily="18" charset="0"/>
                  </a:rPr>
                  <a:t>rappresenta la parte di energia primaria derivante da fonte fossile</a:t>
                </a:r>
              </a:p>
              <a:p>
                <a:r>
                  <a:rPr lang="it-IT" sz="1800" dirty="0" smtClean="0">
                    <a:latin typeface="Times New Roman" panose="02020603050405020304" pitchFamily="18" charset="0"/>
                    <a:ea typeface="Calibri" panose="020F0502020204030204" pitchFamily="34" charset="0"/>
                    <a:cs typeface="Times New Roman" panose="02020603050405020304" pitchFamily="18" charset="0"/>
                  </a:rPr>
                  <a:t>Ha un elevato impatto ambientale</a:t>
                </a:r>
              </a:p>
              <a:p>
                <a:r>
                  <a:rPr lang="it-IT" sz="1800" dirty="0" smtClean="0">
                    <a:latin typeface="Times New Roman" panose="02020603050405020304" pitchFamily="18" charset="0"/>
                    <a:ea typeface="Calibri" panose="020F0502020204030204" pitchFamily="34" charset="0"/>
                    <a:cs typeface="Times New Roman" panose="02020603050405020304" pitchFamily="18" charset="0"/>
                  </a:rPr>
                  <a:t>Può essere correlato al riscaldamento globale (GWP) e esaurimento delle risorse (ARD)</a:t>
                </a:r>
              </a:p>
              <a:p>
                <a:endParaRPr lang="it-IT"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ea typeface="Calibri" panose="020F0502020204030204" pitchFamily="34" charset="0"/>
                          <a:cs typeface="Times New Roman" panose="02020603050405020304" pitchFamily="18" charset="0"/>
                        </a:rPr>
                        <m:t>𝐼𝑃</m:t>
                      </m:r>
                      <m:r>
                        <a:rPr lang="it-IT"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it-IT" sz="1800" i="1">
                              <a:latin typeface="Cambria Math" panose="02040503050406030204" pitchFamily="18" charset="0"/>
                            </a:rPr>
                          </m:ctrlPr>
                        </m:sSupPr>
                        <m:e>
                          <m:r>
                            <a:rPr lang="it-IT" sz="1800" i="1">
                              <a:latin typeface="Cambria Math" panose="02040503050406030204" pitchFamily="18" charset="0"/>
                              <a:ea typeface="Calibri" panose="020F0502020204030204" pitchFamily="34" charset="0"/>
                              <a:cs typeface="Times New Roman" panose="02020603050405020304" pitchFamily="18" charset="0"/>
                            </a:rPr>
                            <m:t>10</m:t>
                          </m:r>
                        </m:e>
                        <m:sup>
                          <m:r>
                            <a:rPr lang="it-IT" sz="1800" i="1">
                              <a:latin typeface="Cambria Math" panose="02040503050406030204" pitchFamily="18" charset="0"/>
                              <a:ea typeface="Calibri" panose="020F0502020204030204" pitchFamily="34" charset="0"/>
                              <a:cs typeface="Times New Roman" panose="02020603050405020304" pitchFamily="18" charset="0"/>
                            </a:rPr>
                            <m:t>𝑏</m:t>
                          </m:r>
                        </m:sup>
                      </m:sSup>
                      <m:r>
                        <a:rPr lang="it-IT" sz="18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ea typeface="Calibri" panose="020F0502020204030204" pitchFamily="34" charset="0"/>
                              <a:cs typeface="Times New Roman" panose="02020603050405020304" pitchFamily="18" charset="0"/>
                            </a:rPr>
                            <m:t>𝐶𝐸𝐷</m:t>
                          </m:r>
                        </m:e>
                        <m:sub>
                          <m:r>
                            <a:rPr lang="it-IT" sz="1800" i="1">
                              <a:latin typeface="Cambria Math" panose="02040503050406030204" pitchFamily="18" charset="0"/>
                              <a:ea typeface="Calibri" panose="020F0502020204030204" pitchFamily="34" charset="0"/>
                              <a:cs typeface="Times New Roman" panose="02020603050405020304" pitchFamily="18" charset="0"/>
                            </a:rPr>
                            <m:t>𝑓</m:t>
                          </m:r>
                        </m:sub>
                        <m:sup>
                          <m:r>
                            <a:rPr lang="it-IT" sz="1800" i="1">
                              <a:latin typeface="Cambria Math" panose="02040503050406030204" pitchFamily="18" charset="0"/>
                              <a:ea typeface="Calibri" panose="020F0502020204030204" pitchFamily="34" charset="0"/>
                              <a:cs typeface="Times New Roman" panose="02020603050405020304" pitchFamily="18" charset="0"/>
                            </a:rPr>
                            <m:t>𝑎</m:t>
                          </m:r>
                        </m:sup>
                      </m:sSubSup>
                    </m:oMath>
                  </m:oMathPara>
                </a14:m>
                <a:endParaRPr lang="it-IT" sz="1800" i="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it-IT" sz="1800" i="1" dirty="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a e b, sono dei coefficienti che derivano dalla letteratura</a:t>
                </a:r>
              </a:p>
              <a:p>
                <a:endParaRPr lang="it-IT" sz="1800" dirty="0">
                  <a:latin typeface="Times New Roman" panose="02020603050405020304" pitchFamily="18" charset="0"/>
                  <a:cs typeface="Times New Roman" panose="02020603050405020304" pitchFamily="18"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40134" y="1325563"/>
                <a:ext cx="7800422" cy="4351338"/>
              </a:xfrm>
              <a:blipFill>
                <a:blip r:embed="rId3"/>
                <a:stretch>
                  <a:fillRect l="-547" t="-1261" r="-938"/>
                </a:stretch>
              </a:blipFill>
            </p:spPr>
            <p:txBody>
              <a:bodyPr/>
              <a:lstStyle/>
              <a:p>
                <a:r>
                  <a:rPr lang="en-US">
                    <a:noFill/>
                  </a:rPr>
                  <a:t> </a:t>
                </a:r>
              </a:p>
            </p:txBody>
          </p:sp>
        </mc:Fallback>
      </mc:AlternateContent>
      <p:pic>
        <p:nvPicPr>
          <p:cNvPr id="4" name="Immagine 3"/>
          <p:cNvPicPr>
            <a:picLocks noChangeAspect="1"/>
          </p:cNvPicPr>
          <p:nvPr/>
        </p:nvPicPr>
        <p:blipFill rotWithShape="1">
          <a:blip r:embed="rId4"/>
          <a:srcRect t="-1730" r="51855" b="-1"/>
          <a:stretch/>
        </p:blipFill>
        <p:spPr>
          <a:xfrm>
            <a:off x="2111591" y="5006976"/>
            <a:ext cx="4812717" cy="1339850"/>
          </a:xfrm>
          <a:prstGeom prst="rect">
            <a:avLst/>
          </a:prstGeom>
        </p:spPr>
      </p:pic>
      <p:sp>
        <p:nvSpPr>
          <p:cNvPr id="5"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Valutazione degli impatti (LCIA)</a:t>
            </a:r>
          </a:p>
        </p:txBody>
      </p:sp>
    </p:spTree>
    <p:extLst>
      <p:ext uri="{BB962C8B-B14F-4D97-AF65-F5344CB8AC3E}">
        <p14:creationId xmlns:p14="http://schemas.microsoft.com/office/powerpoint/2010/main" val="3442992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2149475"/>
            <a:ext cx="7800422" cy="2879725"/>
          </a:xfrm>
        </p:spPr>
        <p:txBody>
          <a:bodyPr>
            <a:normAutofit/>
          </a:bodyPr>
          <a:lstStyle/>
          <a:p>
            <a:r>
              <a:rPr lang="it-IT" sz="1800" dirty="0" smtClean="0">
                <a:latin typeface="Times New Roman" panose="02020603050405020304" pitchFamily="18" charset="0"/>
                <a:cs typeface="Times New Roman" panose="02020603050405020304" pitchFamily="18" charset="0"/>
              </a:rPr>
              <a:t>In questa fase i risultati vengono controllati e valutati per verificarne la coerenza con gli obiettivi e il campo d’applicazione</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I risultati di questa fase sono conclusioni, raccomandazioni e rapporti a coloro che debbono prendere le decisioni</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In questa fase si può decidere per esempio di sostituire un prodotto, di migliorare un determinato servizio oppure di approfondire alcuni aspetti di processi innovativi allo studio</a:t>
            </a:r>
            <a:endParaRPr lang="it-IT" sz="18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Interpretazione </a:t>
            </a:r>
            <a:r>
              <a:rPr lang="it-IT" sz="2800" b="1" dirty="0">
                <a:solidFill>
                  <a:srgbClr val="048690"/>
                </a:solidFill>
                <a:latin typeface="Times New Roman" panose="02020603050405020304" pitchFamily="18" charset="0"/>
                <a:ea typeface="+mn-ea"/>
                <a:cs typeface="Times New Roman" panose="02020603050405020304" pitchFamily="18" charset="0"/>
              </a:rPr>
              <a:t>dei risultati</a:t>
            </a:r>
          </a:p>
        </p:txBody>
      </p:sp>
    </p:spTree>
    <p:extLst>
      <p:ext uri="{BB962C8B-B14F-4D97-AF65-F5344CB8AC3E}">
        <p14:creationId xmlns:p14="http://schemas.microsoft.com/office/powerpoint/2010/main" val="878914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4454" y="2123233"/>
            <a:ext cx="7640877" cy="3416320"/>
          </a:xfrm>
          <a:prstGeom prst="rect">
            <a:avLst/>
          </a:prstGeom>
          <a:noFill/>
        </p:spPr>
        <p:txBody>
          <a:bodyPr wrap="square" rtlCol="0">
            <a:spAutoFit/>
          </a:bodyPr>
          <a:lstStyle/>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I dai dell’analisi di inventario vengono raccolti dalla letteratura, da database o tramite misure</a:t>
            </a:r>
          </a:p>
          <a:p>
            <a:endParaRPr lang="it-IT"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I dati sono relativi ad un certo sistema con una </a:t>
            </a:r>
            <a:r>
              <a:rPr lang="it-IT" dirty="0">
                <a:latin typeface="Times New Roman" panose="02020603050405020304" pitchFamily="18" charset="0"/>
                <a:cs typeface="Times New Roman" panose="02020603050405020304" pitchFamily="18" charset="0"/>
              </a:rPr>
              <a:t>certa </a:t>
            </a:r>
            <a:r>
              <a:rPr lang="it-IT" dirty="0" smtClean="0">
                <a:latin typeface="Times New Roman" panose="02020603050405020304" pitchFamily="18" charset="0"/>
                <a:cs typeface="Times New Roman" panose="02020603050405020304" pitchFamily="18" charset="0"/>
              </a:rPr>
              <a:t>capacità</a:t>
            </a:r>
          </a:p>
          <a:p>
            <a:endParaRPr lang="it-IT"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La mancanza dei dati è un ostacolo per la conduzione degli studi di LCA </a:t>
            </a:r>
          </a:p>
          <a:p>
            <a:endParaRPr lang="it-IT"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Abbiamo bisogno dei dati relativi a dei nuovi sistemi oppure sistemi con diverse scale</a:t>
            </a:r>
          </a:p>
          <a:p>
            <a:endParaRPr lang="it-IT"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Estrapolazione dei dati </a:t>
            </a:r>
          </a:p>
          <a:p>
            <a:pPr marL="285750" indent="-285750">
              <a:buFont typeface="Arial" panose="020B0604020202020204" pitchFamily="34" charset="0"/>
              <a:buChar char="•"/>
            </a:pPr>
            <a:endParaRPr lang="it-IT"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La mancanza dei dati</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80769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74454" y="1729737"/>
            <a:ext cx="5814412" cy="923330"/>
          </a:xfrm>
          <a:prstGeom prst="rect">
            <a:avLst/>
          </a:prstGeom>
          <a:noFill/>
        </p:spPr>
        <p:txBody>
          <a:bodyPr wrap="none" rtlCol="0">
            <a:spAutoFit/>
          </a:bodyPr>
          <a:lstStyle/>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La relazione tra l’LCI e la scala del sistema non è lineare!</a:t>
            </a:r>
          </a:p>
          <a:p>
            <a:pPr marL="285750" indent="-285750">
              <a:buFont typeface="Arial" panose="020B0604020202020204" pitchFamily="34" charset="0"/>
              <a:buChar char="•"/>
            </a:pPr>
            <a:r>
              <a:rPr lang="it-IT" dirty="0" smtClean="0">
                <a:latin typeface="Times New Roman" panose="02020603050405020304" pitchFamily="18" charset="0"/>
                <a:cs typeface="Times New Roman" panose="02020603050405020304" pitchFamily="18" charset="0"/>
              </a:rPr>
              <a:t>Tale relazione è descritta da una legge di potenza </a:t>
            </a:r>
          </a:p>
          <a:p>
            <a:pPr marL="285750" indent="-285750">
              <a:buFont typeface="Arial" panose="020B0604020202020204" pitchFamily="34" charset="0"/>
              <a:buChar char="•"/>
            </a:pPr>
            <a:endParaRPr lang="it-IT" dirty="0" smtClean="0">
              <a:latin typeface="Times New Roman" panose="02020603050405020304" pitchFamily="18" charset="0"/>
              <a:cs typeface="Times New Roman" panose="02020603050405020304" pitchFamily="18" charset="0"/>
            </a:endParaRPr>
          </a:p>
        </p:txBody>
      </p:sp>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28" y="2931077"/>
            <a:ext cx="8065077" cy="3006374"/>
          </a:xfrm>
          <a:prstGeom prst="rect">
            <a:avLst/>
          </a:prstGeom>
          <a:noFill/>
          <a:ln>
            <a:noFill/>
          </a:ln>
        </p:spPr>
      </p:pic>
      <p:sp>
        <p:nvSpPr>
          <p:cNvPr id="6"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Lo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scaling</a:t>
            </a:r>
            <a:r>
              <a:rPr lang="it-IT" sz="2800" b="1" dirty="0" smtClean="0">
                <a:solidFill>
                  <a:srgbClr val="048690"/>
                </a:solidFill>
                <a:latin typeface="Times New Roman" panose="02020603050405020304" pitchFamily="18" charset="0"/>
                <a:ea typeface="+mn-ea"/>
                <a:cs typeface="Times New Roman" panose="02020603050405020304" pitchFamily="18" charset="0"/>
              </a:rPr>
              <a:t> dei dati nella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8643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454" y="265872"/>
            <a:ext cx="5461428" cy="612766"/>
          </a:xfrm>
          <a:solidFill>
            <a:schemeClr val="bg1"/>
          </a:solidFill>
        </p:spPr>
        <p:txBody>
          <a:bodyPr/>
          <a:lstStyle/>
          <a:p>
            <a:pPr lvl="0">
              <a:lnSpc>
                <a:spcPct val="100000"/>
              </a:lnSpc>
              <a:spcBef>
                <a:spcPts val="0"/>
              </a:spcBef>
              <a:defRPr/>
            </a:pPr>
            <a:r>
              <a:rPr lang="en-GB" sz="2800" b="1" dirty="0" smtClean="0">
                <a:solidFill>
                  <a:srgbClr val="048690"/>
                </a:solidFill>
                <a:latin typeface="Times New Roman" panose="02020603050405020304" pitchFamily="18" charset="0"/>
                <a:ea typeface="+mn-ea"/>
                <a:cs typeface="Times New Roman" panose="02020603050405020304" pitchFamily="18" charset="0"/>
              </a:rPr>
              <a:t>Il </a:t>
            </a:r>
            <a:r>
              <a:rPr lang="en-GB" sz="2800" b="1" dirty="0" err="1" smtClean="0">
                <a:solidFill>
                  <a:srgbClr val="048690"/>
                </a:solidFill>
                <a:latin typeface="Times New Roman" panose="02020603050405020304" pitchFamily="18" charset="0"/>
                <a:ea typeface="+mn-ea"/>
                <a:cs typeface="Times New Roman" panose="02020603050405020304" pitchFamily="18" charset="0"/>
              </a:rPr>
              <a:t>problema</a:t>
            </a:r>
            <a:r>
              <a:rPr lang="en-GB" sz="2800" b="1" dirty="0" smtClean="0">
                <a:solidFill>
                  <a:srgbClr val="048690"/>
                </a:solidFill>
                <a:latin typeface="Times New Roman" panose="02020603050405020304" pitchFamily="18" charset="0"/>
                <a:ea typeface="+mn-ea"/>
                <a:cs typeface="Times New Roman" panose="02020603050405020304" pitchFamily="18" charset="0"/>
              </a:rPr>
              <a:t> </a:t>
            </a:r>
            <a:r>
              <a:rPr lang="en-GB" sz="2800" b="1" dirty="0" err="1" smtClean="0">
                <a:solidFill>
                  <a:srgbClr val="048690"/>
                </a:solidFill>
                <a:latin typeface="Times New Roman" panose="02020603050405020304" pitchFamily="18" charset="0"/>
                <a:ea typeface="+mn-ea"/>
                <a:cs typeface="Times New Roman" panose="02020603050405020304" pitchFamily="18" charset="0"/>
              </a:rPr>
              <a:t>ambientale</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pic>
        <p:nvPicPr>
          <p:cNvPr id="8" name="Picture 3" descr="Inquinamento_Mari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825625"/>
            <a:ext cx="25193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imini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469" y="1825625"/>
            <a:ext cx="17764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nquinamento2_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009374" y="1825625"/>
            <a:ext cx="224880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discaric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5076825"/>
            <a:ext cx="287972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ian_11857563_19250">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064" y="3569708"/>
            <a:ext cx="13890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inquinamento_~bxp4213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5947" y="3714750"/>
            <a:ext cx="13684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Mostra immagine a dimensione inter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9770" y="3684147"/>
            <a:ext cx="1758406" cy="139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image00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90016" y="5610440"/>
            <a:ext cx="1668160" cy="11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smog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0654" y="4971256"/>
            <a:ext cx="2697162"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p:cNvSpPr>
          <p:nvPr/>
        </p:nvSpPr>
        <p:spPr bwMode="auto">
          <a:xfrm>
            <a:off x="-3203059" y="3432175"/>
            <a:ext cx="95408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a:lnSpc>
                <a:spcPct val="90000"/>
              </a:lnSpc>
              <a:buFontTx/>
              <a:buNone/>
            </a:pPr>
            <a:r>
              <a:rPr lang="it-IT" altLang="it-IT" b="1" u="sng" dirty="0" smtClean="0">
                <a:solidFill>
                  <a:srgbClr val="048690"/>
                </a:solidFill>
                <a:latin typeface="Times New Roman" panose="02020603050405020304" pitchFamily="18" charset="0"/>
                <a:cs typeface="Times New Roman" panose="02020603050405020304" pitchFamily="18" charset="0"/>
              </a:rPr>
              <a:t>.</a:t>
            </a:r>
            <a:endParaRPr lang="it-IT" altLang="it-IT" b="1" u="sng" dirty="0">
              <a:solidFill>
                <a:srgbClr val="0486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626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976" y="1758426"/>
            <a:ext cx="5167313" cy="3379567"/>
          </a:xfrm>
          <a:prstGeom prst="rect">
            <a:avLst/>
          </a:prstGeom>
          <a:noFill/>
          <a:ln>
            <a:noFill/>
          </a:ln>
        </p:spPr>
      </p:pic>
      <p:pic>
        <p:nvPicPr>
          <p:cNvPr id="4" name="Immagine 3"/>
          <p:cNvPicPr>
            <a:picLocks noChangeAspect="1"/>
          </p:cNvPicPr>
          <p:nvPr/>
        </p:nvPicPr>
        <p:blipFill>
          <a:blip r:embed="rId4"/>
          <a:stretch>
            <a:fillRect/>
          </a:stretch>
        </p:blipFill>
        <p:spPr>
          <a:xfrm>
            <a:off x="0" y="1102342"/>
            <a:ext cx="3603351" cy="5455451"/>
          </a:xfrm>
          <a:prstGeom prst="rect">
            <a:avLst/>
          </a:prstGeom>
        </p:spPr>
      </p:pic>
      <p:sp>
        <p:nvSpPr>
          <p:cNvPr id="5" name="CasellaDiTesto 4"/>
          <p:cNvSpPr txBox="1"/>
          <p:nvPr/>
        </p:nvSpPr>
        <p:spPr>
          <a:xfrm>
            <a:off x="-165897" y="995366"/>
            <a:ext cx="2944259" cy="646331"/>
          </a:xfrm>
          <a:prstGeom prst="rect">
            <a:avLst/>
          </a:prstGeom>
          <a:noFill/>
        </p:spPr>
        <p:txBody>
          <a:bodyPr wrap="square" rtlCol="0">
            <a:spAutoFit/>
          </a:bodyPr>
          <a:lstStyle/>
          <a:p>
            <a:pPr algn="ctr"/>
            <a:r>
              <a:rPr lang="en-US" b="1" dirty="0" smtClean="0">
                <a:latin typeface="Times" panose="02020603050405020304" pitchFamily="18" charset="0"/>
                <a:cs typeface="Times" panose="02020603050405020304" pitchFamily="18" charset="0"/>
              </a:rPr>
              <a:t>Materials composition of CHP</a:t>
            </a:r>
            <a:endParaRPr lang="en-US" b="1" dirty="0">
              <a:latin typeface="Times" panose="02020603050405020304" pitchFamily="18" charset="0"/>
              <a:cs typeface="Times" panose="02020603050405020304" pitchFamily="18" charset="0"/>
            </a:endParaRPr>
          </a:p>
        </p:txBody>
      </p:sp>
      <p:sp>
        <p:nvSpPr>
          <p:cNvPr id="6" name="CasellaDiTesto 5"/>
          <p:cNvSpPr txBox="1"/>
          <p:nvPr/>
        </p:nvSpPr>
        <p:spPr>
          <a:xfrm>
            <a:off x="4897632" y="5201561"/>
            <a:ext cx="2286000" cy="646331"/>
          </a:xfrm>
          <a:prstGeom prst="rect">
            <a:avLst/>
          </a:prstGeom>
          <a:noFill/>
        </p:spPr>
        <p:txBody>
          <a:bodyPr wrap="square" rtlCol="0">
            <a:spAutoFit/>
          </a:bodyPr>
          <a:lstStyle/>
          <a:p>
            <a:pPr algn="ctr"/>
            <a:r>
              <a:rPr lang="en-US" b="1" dirty="0" smtClean="0">
                <a:latin typeface="Times" panose="02020603050405020304" pitchFamily="18" charset="0"/>
                <a:cs typeface="Times" panose="02020603050405020304" pitchFamily="18" charset="0"/>
              </a:rPr>
              <a:t>Weight of the CHP in a range of sizes</a:t>
            </a:r>
            <a:endParaRPr lang="en-US" b="1" dirty="0">
              <a:latin typeface="Times" panose="02020603050405020304" pitchFamily="18" charset="0"/>
              <a:cs typeface="Times" panose="02020603050405020304" pitchFamily="18" charset="0"/>
            </a:endParaRPr>
          </a:p>
        </p:txBody>
      </p:sp>
      <p:sp>
        <p:nvSpPr>
          <p:cNvPr id="7"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Lo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scaling</a:t>
            </a:r>
            <a:r>
              <a:rPr lang="it-IT" sz="2800" b="1" dirty="0" smtClean="0">
                <a:solidFill>
                  <a:srgbClr val="048690"/>
                </a:solidFill>
                <a:latin typeface="Times New Roman" panose="02020603050405020304" pitchFamily="18" charset="0"/>
                <a:ea typeface="+mn-ea"/>
                <a:cs typeface="Times New Roman" panose="02020603050405020304" pitchFamily="18" charset="0"/>
              </a:rPr>
              <a:t> dei dati nella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53616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454" y="1028257"/>
            <a:ext cx="3471248" cy="1325563"/>
          </a:xfrm>
        </p:spPr>
        <p:txBody>
          <a:bodyPr>
            <a:normAutofit/>
          </a:bodyPr>
          <a:lstStyle/>
          <a:p>
            <a:r>
              <a:rPr lang="it-IT" sz="1800" b="1" dirty="0" smtClean="0">
                <a:latin typeface="Times New Roman" panose="02020603050405020304" pitchFamily="18" charset="0"/>
                <a:cs typeface="Times New Roman" panose="02020603050405020304" pitchFamily="18" charset="0"/>
              </a:rPr>
              <a:t>Impatti ambientali per un CHP in funzione della taglia</a:t>
            </a:r>
            <a:endParaRPr lang="it-IT" sz="1800" b="1" dirty="0">
              <a:latin typeface="Times New Roman" panose="02020603050405020304" pitchFamily="18" charset="0"/>
              <a:cs typeface="Times New Roman" panose="02020603050405020304" pitchFamily="18" charset="0"/>
            </a:endParaRPr>
          </a:p>
        </p:txBody>
      </p:sp>
      <p:pic>
        <p:nvPicPr>
          <p:cNvPr id="6" name="Im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1181" y="1410915"/>
            <a:ext cx="4356847" cy="2582316"/>
          </a:xfrm>
          <a:prstGeom prst="rect">
            <a:avLst/>
          </a:prstGeom>
          <a:noFill/>
          <a:ln>
            <a:noFill/>
          </a:ln>
        </p:spPr>
      </p:pic>
      <p:pic>
        <p:nvPicPr>
          <p:cNvPr id="7" name="Immagin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181" y="3993231"/>
            <a:ext cx="4915022" cy="2864769"/>
          </a:xfrm>
          <a:prstGeom prst="rect">
            <a:avLst/>
          </a:prstGeom>
          <a:noFill/>
          <a:ln>
            <a:noFill/>
          </a:ln>
        </p:spPr>
      </p:pic>
      <p:sp>
        <p:nvSpPr>
          <p:cNvPr id="8" name="CasellaDiTesto 7"/>
          <p:cNvSpPr txBox="1"/>
          <p:nvPr/>
        </p:nvSpPr>
        <p:spPr>
          <a:xfrm>
            <a:off x="274454" y="2378907"/>
            <a:ext cx="2287196" cy="646331"/>
          </a:xfrm>
          <a:prstGeom prst="rect">
            <a:avLst/>
          </a:prstGeom>
          <a:noFill/>
        </p:spPr>
        <p:txBody>
          <a:bodyPr wrap="square" rtlCol="0">
            <a:spAutoFit/>
          </a:bodyPr>
          <a:lstStyle/>
          <a:p>
            <a:r>
              <a:rPr lang="en-US" dirty="0" err="1" smtClean="0">
                <a:latin typeface="Times" panose="02020603050405020304" pitchFamily="18" charset="0"/>
                <a:cs typeface="Times" panose="02020603050405020304" pitchFamily="18" charset="0"/>
              </a:rPr>
              <a:t>Consumo</a:t>
            </a:r>
            <a:r>
              <a:rPr lang="en-US" dirty="0" smtClean="0">
                <a:latin typeface="Times" panose="02020603050405020304" pitchFamily="18" charset="0"/>
                <a:cs typeface="Times" panose="02020603050405020304" pitchFamily="18" charset="0"/>
              </a:rPr>
              <a:t> di </a:t>
            </a:r>
            <a:r>
              <a:rPr lang="en-US" dirty="0" err="1" smtClean="0">
                <a:latin typeface="Times" panose="02020603050405020304" pitchFamily="18" charset="0"/>
                <a:cs typeface="Times" panose="02020603050405020304" pitchFamily="18" charset="0"/>
              </a:rPr>
              <a:t>energia</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primaria</a:t>
            </a:r>
            <a:r>
              <a:rPr lang="en-US" dirty="0" smtClean="0">
                <a:latin typeface="Times" panose="02020603050405020304" pitchFamily="18" charset="0"/>
                <a:cs typeface="Times" panose="02020603050405020304" pitchFamily="18" charset="0"/>
              </a:rPr>
              <a:t> (CED)</a:t>
            </a:r>
            <a:endParaRPr lang="en-US" dirty="0">
              <a:latin typeface="Times" panose="02020603050405020304" pitchFamily="18" charset="0"/>
              <a:cs typeface="Times" panose="02020603050405020304" pitchFamily="18" charset="0"/>
            </a:endParaRPr>
          </a:p>
        </p:txBody>
      </p:sp>
      <p:sp>
        <p:nvSpPr>
          <p:cNvPr id="9" name="CasellaDiTesto 8"/>
          <p:cNvSpPr txBox="1"/>
          <p:nvPr/>
        </p:nvSpPr>
        <p:spPr>
          <a:xfrm>
            <a:off x="274454" y="5102449"/>
            <a:ext cx="3012085" cy="646331"/>
          </a:xfrm>
          <a:prstGeom prst="rect">
            <a:avLst/>
          </a:prstGeom>
          <a:noFill/>
        </p:spPr>
        <p:txBody>
          <a:bodyPr wrap="square" rtlCol="0">
            <a:spAutoFit/>
          </a:bodyPr>
          <a:lstStyle/>
          <a:p>
            <a:r>
              <a:rPr lang="en-US" dirty="0" err="1" smtClean="0">
                <a:latin typeface="Times" panose="02020603050405020304" pitchFamily="18" charset="0"/>
                <a:cs typeface="Times" panose="02020603050405020304" pitchFamily="18" charset="0"/>
              </a:rPr>
              <a:t>Riscaldamento</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globale</a:t>
            </a:r>
            <a:r>
              <a:rPr lang="en-US" dirty="0" smtClean="0">
                <a:latin typeface="Times" panose="02020603050405020304" pitchFamily="18" charset="0"/>
                <a:cs typeface="Times" panose="02020603050405020304" pitchFamily="18" charset="0"/>
              </a:rPr>
              <a:t> (GWP)</a:t>
            </a:r>
          </a:p>
          <a:p>
            <a:r>
              <a:rPr lang="en-US" dirty="0" smtClean="0">
                <a:latin typeface="Times" panose="02020603050405020304" pitchFamily="18" charset="0"/>
                <a:cs typeface="Times" panose="02020603050405020304" pitchFamily="18" charset="0"/>
              </a:rPr>
              <a:t>E </a:t>
            </a:r>
            <a:r>
              <a:rPr lang="en-US" dirty="0" err="1" smtClean="0">
                <a:latin typeface="Times" panose="02020603050405020304" pitchFamily="18" charset="0"/>
                <a:cs typeface="Times" panose="02020603050405020304" pitchFamily="18" charset="0"/>
              </a:rPr>
              <a:t>consumo</a:t>
            </a:r>
            <a:r>
              <a:rPr lang="en-US" dirty="0" smtClean="0">
                <a:latin typeface="Times" panose="02020603050405020304" pitchFamily="18" charset="0"/>
                <a:cs typeface="Times" panose="02020603050405020304" pitchFamily="18" charset="0"/>
              </a:rPr>
              <a:t> di </a:t>
            </a:r>
            <a:r>
              <a:rPr lang="en-US" dirty="0" err="1" smtClean="0">
                <a:latin typeface="Times" panose="02020603050405020304" pitchFamily="18" charset="0"/>
                <a:cs typeface="Times" panose="02020603050405020304" pitchFamily="18" charset="0"/>
              </a:rPr>
              <a:t>risorse</a:t>
            </a:r>
            <a:r>
              <a:rPr lang="en-US" dirty="0" smtClean="0">
                <a:latin typeface="Times" panose="02020603050405020304" pitchFamily="18" charset="0"/>
                <a:cs typeface="Times" panose="02020603050405020304" pitchFamily="18" charset="0"/>
              </a:rPr>
              <a:t> (ARD)</a:t>
            </a:r>
            <a:endParaRPr lang="en-US" dirty="0">
              <a:latin typeface="Times" panose="02020603050405020304" pitchFamily="18" charset="0"/>
              <a:cs typeface="Times" panose="02020603050405020304" pitchFamily="18" charset="0"/>
            </a:endParaRPr>
          </a:p>
        </p:txBody>
      </p:sp>
      <p:cxnSp>
        <p:nvCxnSpPr>
          <p:cNvPr id="11" name="Connettore 2 10"/>
          <p:cNvCxnSpPr>
            <a:stCxn id="8" idx="3"/>
            <a:endCxn id="6" idx="1"/>
          </p:cNvCxnSpPr>
          <p:nvPr/>
        </p:nvCxnSpPr>
        <p:spPr>
          <a:xfrm>
            <a:off x="2561650" y="2702073"/>
            <a:ext cx="12495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p:cNvCxnSpPr>
            <a:stCxn id="9" idx="3"/>
            <a:endCxn id="7" idx="1"/>
          </p:cNvCxnSpPr>
          <p:nvPr/>
        </p:nvCxnSpPr>
        <p:spPr>
          <a:xfrm>
            <a:off x="3286539" y="5425615"/>
            <a:ext cx="52464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Lo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scaling</a:t>
            </a:r>
            <a:r>
              <a:rPr lang="it-IT" sz="2800" b="1" dirty="0" smtClean="0">
                <a:solidFill>
                  <a:srgbClr val="048690"/>
                </a:solidFill>
                <a:latin typeface="Times New Roman" panose="02020603050405020304" pitchFamily="18" charset="0"/>
                <a:ea typeface="+mn-ea"/>
                <a:cs typeface="Times New Roman" panose="02020603050405020304" pitchFamily="18" charset="0"/>
              </a:rPr>
              <a:t> dei dati nella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48170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3">
            <a:extLst>
              <a:ext uri="{28A0092B-C50C-407E-A947-70E740481C1C}">
                <a14:useLocalDpi xmlns:a14="http://schemas.microsoft.com/office/drawing/2010/main" val="0"/>
              </a:ext>
            </a:extLst>
          </a:blip>
          <a:srcRect/>
          <a:stretch>
            <a:fillRect/>
          </a:stretch>
        </p:blipFill>
        <p:spPr bwMode="auto">
          <a:xfrm>
            <a:off x="274454" y="2052083"/>
            <a:ext cx="8421754" cy="4204535"/>
          </a:xfrm>
          <a:prstGeom prst="rect">
            <a:avLst/>
          </a:prstGeom>
          <a:noFill/>
          <a:ln>
            <a:noFill/>
          </a:ln>
        </p:spPr>
      </p:pic>
      <p:sp>
        <p:nvSpPr>
          <p:cNvPr id="3" name="Titolo 1"/>
          <p:cNvSpPr txBox="1">
            <a:spLocks/>
          </p:cNvSpPr>
          <p:nvPr/>
        </p:nvSpPr>
        <p:spPr>
          <a:xfrm>
            <a:off x="274454" y="1530875"/>
            <a:ext cx="5461428" cy="52120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it-IT" sz="1800" b="1" dirty="0" smtClean="0">
                <a:latin typeface="Times New Roman" panose="02020603050405020304" pitchFamily="18" charset="0"/>
                <a:cs typeface="Times New Roman" panose="02020603050405020304" pitchFamily="18" charset="0"/>
              </a:rPr>
              <a:t>Validazione dello </a:t>
            </a:r>
            <a:r>
              <a:rPr lang="it-IT" sz="1800" b="1" dirty="0" err="1" smtClean="0">
                <a:latin typeface="Times New Roman" panose="02020603050405020304" pitchFamily="18" charset="0"/>
                <a:cs typeface="Times New Roman" panose="02020603050405020304" pitchFamily="18" charset="0"/>
              </a:rPr>
              <a:t>scaling</a:t>
            </a:r>
            <a:endParaRPr lang="it-IT" sz="1800" b="1" baseline="300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Lo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scaling</a:t>
            </a:r>
            <a:r>
              <a:rPr lang="it-IT" sz="2800" b="1" dirty="0" smtClean="0">
                <a:solidFill>
                  <a:srgbClr val="048690"/>
                </a:solidFill>
                <a:latin typeface="Times New Roman" panose="02020603050405020304" pitchFamily="18" charset="0"/>
                <a:ea typeface="+mn-ea"/>
                <a:cs typeface="Times New Roman" panose="02020603050405020304" pitchFamily="18" charset="0"/>
              </a:rPr>
              <a:t> dei dati nella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7244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ChangeAspect="1"/>
          </p:cNvGraphicFramePr>
          <p:nvPr>
            <p:extLst>
              <p:ext uri="{D42A27DB-BD31-4B8C-83A1-F6EECF244321}">
                <p14:modId xmlns:p14="http://schemas.microsoft.com/office/powerpoint/2010/main" val="2248080703"/>
              </p:ext>
            </p:extLst>
          </p:nvPr>
        </p:nvGraphicFramePr>
        <p:xfrm>
          <a:off x="4199586" y="1758788"/>
          <a:ext cx="3685501" cy="218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fico 2"/>
          <p:cNvGraphicFramePr>
            <a:graphicFrameLocks noChangeAspect="1"/>
          </p:cNvGraphicFramePr>
          <p:nvPr>
            <p:extLst>
              <p:ext uri="{D42A27DB-BD31-4B8C-83A1-F6EECF244321}">
                <p14:modId xmlns:p14="http://schemas.microsoft.com/office/powerpoint/2010/main" val="1038629740"/>
              </p:ext>
            </p:extLst>
          </p:nvPr>
        </p:nvGraphicFramePr>
        <p:xfrm>
          <a:off x="933729" y="2056370"/>
          <a:ext cx="3078593" cy="189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CasellaDiTesto 3"/>
          <p:cNvSpPr txBox="1"/>
          <p:nvPr/>
        </p:nvSpPr>
        <p:spPr>
          <a:xfrm>
            <a:off x="2005589" y="3977474"/>
            <a:ext cx="1185389" cy="276999"/>
          </a:xfrm>
          <a:prstGeom prst="rect">
            <a:avLst/>
          </a:prstGeom>
          <a:noFill/>
        </p:spPr>
        <p:txBody>
          <a:bodyPr wrap="none" rtlCol="0">
            <a:spAutoFit/>
          </a:bodyPr>
          <a:lstStyle/>
          <a:p>
            <a:r>
              <a:rPr lang="it-IT" sz="1200" b="1" dirty="0" smtClean="0">
                <a:solidFill>
                  <a:srgbClr val="FF0000"/>
                </a:solidFill>
                <a:latin typeface="Times New Roman" panose="02020603050405020304" pitchFamily="18" charset="0"/>
                <a:cs typeface="Times New Roman" panose="02020603050405020304" pitchFamily="18" charset="0"/>
              </a:rPr>
              <a:t>Solare termico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5336630" y="3946485"/>
            <a:ext cx="1411412" cy="276999"/>
          </a:xfrm>
          <a:prstGeom prst="rect">
            <a:avLst/>
          </a:prstGeom>
          <a:noFill/>
        </p:spPr>
        <p:txBody>
          <a:bodyPr wrap="none" rtlCol="0">
            <a:spAutoFit/>
          </a:bodyPr>
          <a:lstStyle/>
          <a:p>
            <a:r>
              <a:rPr lang="it-IT" sz="1200" b="1" dirty="0" smtClean="0">
                <a:solidFill>
                  <a:srgbClr val="FF0000"/>
                </a:solidFill>
                <a:latin typeface="Times New Roman" panose="02020603050405020304" pitchFamily="18" charset="0"/>
                <a:cs typeface="Times New Roman" panose="02020603050405020304" pitchFamily="18" charset="0"/>
              </a:rPr>
              <a:t>Solare fotovoltaico</a:t>
            </a:r>
            <a:endParaRPr lang="en-US" sz="1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Grafico 5"/>
          <p:cNvGraphicFramePr>
            <a:graphicFrameLocks noChangeAspect="1"/>
          </p:cNvGraphicFramePr>
          <p:nvPr>
            <p:extLst>
              <p:ext uri="{D42A27DB-BD31-4B8C-83A1-F6EECF244321}">
                <p14:modId xmlns:p14="http://schemas.microsoft.com/office/powerpoint/2010/main" val="2656080333"/>
              </p:ext>
            </p:extLst>
          </p:nvPr>
        </p:nvGraphicFramePr>
        <p:xfrm>
          <a:off x="635831" y="4631673"/>
          <a:ext cx="4048917" cy="189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CasellaDiTesto 6"/>
          <p:cNvSpPr txBox="1"/>
          <p:nvPr/>
        </p:nvSpPr>
        <p:spPr>
          <a:xfrm>
            <a:off x="2057686" y="6581001"/>
            <a:ext cx="1081193" cy="276999"/>
          </a:xfrm>
          <a:prstGeom prst="rect">
            <a:avLst/>
          </a:prstGeom>
          <a:noFill/>
        </p:spPr>
        <p:txBody>
          <a:bodyPr wrap="none" rtlCol="0">
            <a:spAutoFit/>
          </a:bodyPr>
          <a:lstStyle/>
          <a:p>
            <a:r>
              <a:rPr lang="it-IT" sz="1200" b="1" dirty="0" smtClean="0">
                <a:solidFill>
                  <a:srgbClr val="FF0000"/>
                </a:solidFill>
                <a:latin typeface="Times New Roman" panose="02020603050405020304" pitchFamily="18" charset="0"/>
                <a:cs typeface="Times New Roman" panose="02020603050405020304" pitchFamily="18" charset="0"/>
              </a:rPr>
              <a:t>Cogeneratore</a:t>
            </a:r>
            <a:endParaRPr lang="en-US" sz="1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Grafico 7"/>
          <p:cNvGraphicFramePr>
            <a:graphicFrameLocks/>
          </p:cNvGraphicFramePr>
          <p:nvPr>
            <p:extLst>
              <p:ext uri="{D42A27DB-BD31-4B8C-83A1-F6EECF244321}">
                <p14:modId xmlns:p14="http://schemas.microsoft.com/office/powerpoint/2010/main" val="3310027403"/>
              </p:ext>
            </p:extLst>
          </p:nvPr>
        </p:nvGraphicFramePr>
        <p:xfrm>
          <a:off x="4012322" y="4295123"/>
          <a:ext cx="4060031"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9" name="CasellaDiTesto 8"/>
          <p:cNvSpPr txBox="1"/>
          <p:nvPr/>
        </p:nvSpPr>
        <p:spPr>
          <a:xfrm>
            <a:off x="5336630" y="6581001"/>
            <a:ext cx="1396536" cy="276999"/>
          </a:xfrm>
          <a:prstGeom prst="rect">
            <a:avLst/>
          </a:prstGeom>
          <a:noFill/>
        </p:spPr>
        <p:txBody>
          <a:bodyPr wrap="none" rtlCol="0">
            <a:spAutoFit/>
          </a:bodyPr>
          <a:lstStyle/>
          <a:p>
            <a:r>
              <a:rPr lang="it-IT" sz="1200" b="1" dirty="0" smtClean="0">
                <a:solidFill>
                  <a:srgbClr val="FF0000"/>
                </a:solidFill>
                <a:latin typeface="Times New Roman" panose="02020603050405020304" pitchFamily="18" charset="0"/>
                <a:cs typeface="Times New Roman" panose="02020603050405020304" pitchFamily="18" charset="0"/>
              </a:rPr>
              <a:t>Accumulo termico</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10" name="Titolo 1"/>
          <p:cNvSpPr txBox="1">
            <a:spLocks/>
          </p:cNvSpPr>
          <p:nvPr/>
        </p:nvSpPr>
        <p:spPr>
          <a:xfrm>
            <a:off x="274454" y="1422031"/>
            <a:ext cx="8439654" cy="642411"/>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it-IT" sz="1800" dirty="0" smtClean="0">
                <a:latin typeface="Times New Roman" panose="02020603050405020304" pitchFamily="18" charset="0"/>
                <a:cs typeface="Times New Roman" panose="02020603050405020304" pitchFamily="18" charset="0"/>
              </a:rPr>
              <a:t>Esempi di ripartizione del CED tra i materiali che compongono alcuni sistemi </a:t>
            </a:r>
            <a:r>
              <a:rPr lang="it-IT" sz="1800" dirty="0" err="1" smtClean="0">
                <a:latin typeface="Times New Roman" panose="02020603050405020304" pitchFamily="18" charset="0"/>
                <a:cs typeface="Times New Roman" panose="02020603050405020304" pitchFamily="18" charset="0"/>
              </a:rPr>
              <a:t>eneregetici</a:t>
            </a:r>
            <a:endParaRPr lang="it-IT" sz="1400" baseline="30000" dirty="0">
              <a:latin typeface="Times New Roman" panose="02020603050405020304" pitchFamily="18" charset="0"/>
              <a:cs typeface="Times New Roman" panose="02020603050405020304" pitchFamily="18" charset="0"/>
            </a:endParaRPr>
          </a:p>
        </p:txBody>
      </p:sp>
      <p:sp>
        <p:nvSpPr>
          <p:cNvPr id="11"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Alcuni risultati</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7692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274454" y="1248117"/>
            <a:ext cx="9144000" cy="662782"/>
          </a:xfrm>
        </p:spPr>
        <p:txBody>
          <a:bodyPr>
            <a:normAutofit/>
          </a:bodyPr>
          <a:lstStyle/>
          <a:p>
            <a:r>
              <a:rPr lang="it-IT" sz="1800" b="1" dirty="0" smtClean="0">
                <a:latin typeface="Times New Roman" panose="02020603050405020304" pitchFamily="18" charset="0"/>
                <a:cs typeface="Times New Roman" panose="02020603050405020304" pitchFamily="18" charset="0"/>
              </a:rPr>
              <a:t>Confronto Impatto ambientale CHP vs. PV al variare della taglia</a:t>
            </a:r>
            <a:endParaRPr lang="it-IT" sz="1800" b="1" dirty="0">
              <a:latin typeface="Times New Roman" panose="02020603050405020304" pitchFamily="18" charset="0"/>
              <a:cs typeface="Times New Roman" panose="02020603050405020304" pitchFamily="18" charset="0"/>
            </a:endParaRPr>
          </a:p>
        </p:txBody>
      </p:sp>
      <p:grpSp>
        <p:nvGrpSpPr>
          <p:cNvPr id="17" name="Gruppo 16"/>
          <p:cNvGrpSpPr/>
          <p:nvPr/>
        </p:nvGrpSpPr>
        <p:grpSpPr>
          <a:xfrm>
            <a:off x="274454" y="1902674"/>
            <a:ext cx="7379800" cy="4238312"/>
            <a:chOff x="0" y="2233534"/>
            <a:chExt cx="7724633" cy="4058084"/>
          </a:xfrm>
        </p:grpSpPr>
        <p:pic>
          <p:nvPicPr>
            <p:cNvPr id="4" name="Immagine 3"/>
            <p:cNvPicPr/>
            <p:nvPr/>
          </p:nvPicPr>
          <p:blipFill>
            <a:blip r:embed="rId3">
              <a:extLst>
                <a:ext uri="{28A0092B-C50C-407E-A947-70E740481C1C}">
                  <a14:useLocalDpi xmlns:a14="http://schemas.microsoft.com/office/drawing/2010/main" val="0"/>
                </a:ext>
              </a:extLst>
            </a:blip>
            <a:srcRect/>
            <a:stretch>
              <a:fillRect/>
            </a:stretch>
          </p:blipFill>
          <p:spPr bwMode="auto">
            <a:xfrm>
              <a:off x="0" y="2233534"/>
              <a:ext cx="7724633" cy="4058084"/>
            </a:xfrm>
            <a:prstGeom prst="rect">
              <a:avLst/>
            </a:prstGeom>
            <a:noFill/>
            <a:ln>
              <a:noFill/>
            </a:ln>
          </p:spPr>
        </p:pic>
        <p:sp>
          <p:nvSpPr>
            <p:cNvPr id="7" name="CasellaDiTesto 6"/>
            <p:cNvSpPr txBox="1"/>
            <p:nvPr/>
          </p:nvSpPr>
          <p:spPr>
            <a:xfrm>
              <a:off x="2677797" y="3912879"/>
              <a:ext cx="795026" cy="400110"/>
            </a:xfrm>
            <a:prstGeom prst="rect">
              <a:avLst/>
            </a:prstGeom>
            <a:noFill/>
          </p:spPr>
          <p:txBody>
            <a:bodyPr wrap="square" rtlCol="0">
              <a:spAutoFit/>
            </a:bodyPr>
            <a:lstStyle/>
            <a:p>
              <a:r>
                <a:rPr lang="en-US" sz="2000" b="1" dirty="0" smtClean="0">
                  <a:latin typeface="Times" panose="02020603050405020304" pitchFamily="18" charset="0"/>
                  <a:cs typeface="Times" panose="02020603050405020304" pitchFamily="18" charset="0"/>
                </a:rPr>
                <a:t>CHP</a:t>
              </a:r>
              <a:endParaRPr lang="en-US" sz="2000" b="1" dirty="0">
                <a:latin typeface="Times" panose="02020603050405020304" pitchFamily="18" charset="0"/>
                <a:cs typeface="Times" panose="02020603050405020304" pitchFamily="18" charset="0"/>
              </a:endParaRPr>
            </a:p>
          </p:txBody>
        </p:sp>
        <p:cxnSp>
          <p:nvCxnSpPr>
            <p:cNvPr id="9" name="Connettore 2 8"/>
            <p:cNvCxnSpPr/>
            <p:nvPr/>
          </p:nvCxnSpPr>
          <p:spPr>
            <a:xfrm>
              <a:off x="3261815" y="4262576"/>
              <a:ext cx="873457" cy="1087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584177" y="3167548"/>
              <a:ext cx="795026" cy="400110"/>
            </a:xfrm>
            <a:prstGeom prst="rect">
              <a:avLst/>
            </a:prstGeom>
            <a:noFill/>
          </p:spPr>
          <p:txBody>
            <a:bodyPr wrap="square" rtlCol="0">
              <a:spAutoFit/>
            </a:bodyPr>
            <a:lstStyle/>
            <a:p>
              <a:r>
                <a:rPr lang="en-US" sz="2000" b="1" dirty="0" smtClean="0">
                  <a:latin typeface="Times" panose="02020603050405020304" pitchFamily="18" charset="0"/>
                  <a:cs typeface="Times" panose="02020603050405020304" pitchFamily="18" charset="0"/>
                </a:rPr>
                <a:t>PV</a:t>
              </a:r>
              <a:endParaRPr lang="en-US" sz="2000" b="1" dirty="0">
                <a:latin typeface="Times" panose="02020603050405020304" pitchFamily="18" charset="0"/>
                <a:cs typeface="Times" panose="02020603050405020304" pitchFamily="18" charset="0"/>
              </a:endParaRPr>
            </a:p>
          </p:txBody>
        </p:sp>
        <p:cxnSp>
          <p:nvCxnSpPr>
            <p:cNvPr id="11" name="Connettore 2 10"/>
            <p:cNvCxnSpPr/>
            <p:nvPr/>
          </p:nvCxnSpPr>
          <p:spPr>
            <a:xfrm>
              <a:off x="4135272" y="3567658"/>
              <a:ext cx="996286" cy="1090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1068599" y="6064147"/>
            <a:ext cx="7487947" cy="646331"/>
          </a:xfrm>
          <a:prstGeom prst="rect">
            <a:avLst/>
          </a:prstGeom>
          <a:noFill/>
        </p:spPr>
        <p:txBody>
          <a:bodyPr wrap="none" rtlCol="0">
            <a:spAutoFit/>
          </a:bodyPr>
          <a:lstStyle/>
          <a:p>
            <a:r>
              <a:rPr lang="en-US" dirty="0" smtClean="0">
                <a:latin typeface="Times" panose="02020603050405020304" pitchFamily="18" charset="0"/>
                <a:cs typeface="Times" panose="02020603050405020304" pitchFamily="18" charset="0"/>
              </a:rPr>
              <a:t>I </a:t>
            </a:r>
            <a:r>
              <a:rPr lang="en-US" dirty="0" err="1" smtClean="0">
                <a:latin typeface="Times" panose="02020603050405020304" pitchFamily="18" charset="0"/>
                <a:cs typeface="Times" panose="02020603050405020304" pitchFamily="18" charset="0"/>
              </a:rPr>
              <a:t>risultati</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si</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riferiscono</a:t>
            </a:r>
            <a:r>
              <a:rPr lang="en-US" dirty="0" smtClean="0">
                <a:latin typeface="Times" panose="02020603050405020304" pitchFamily="18" charset="0"/>
                <a:cs typeface="Times" panose="02020603050405020304" pitchFamily="18" charset="0"/>
              </a:rPr>
              <a:t> solo ala </a:t>
            </a:r>
            <a:r>
              <a:rPr lang="en-US" dirty="0" err="1" smtClean="0">
                <a:latin typeface="Times" panose="02020603050405020304" pitchFamily="18" charset="0"/>
                <a:cs typeface="Times" panose="02020603050405020304" pitchFamily="18" charset="0"/>
              </a:rPr>
              <a:t>fase</a:t>
            </a:r>
            <a:r>
              <a:rPr lang="en-US" dirty="0" smtClean="0">
                <a:latin typeface="Times" panose="02020603050405020304" pitchFamily="18" charset="0"/>
                <a:cs typeface="Times" panose="02020603050405020304" pitchFamily="18" charset="0"/>
              </a:rPr>
              <a:t> di </a:t>
            </a:r>
            <a:r>
              <a:rPr lang="en-US" dirty="0" err="1" smtClean="0">
                <a:latin typeface="Times" panose="02020603050405020304" pitchFamily="18" charset="0"/>
                <a:cs typeface="Times" panose="02020603050405020304" pitchFamily="18" charset="0"/>
              </a:rPr>
              <a:t>produzione</a:t>
            </a:r>
            <a:r>
              <a:rPr lang="en-US" dirty="0" smtClean="0">
                <a:latin typeface="Times" panose="02020603050405020304" pitchFamily="18" charset="0"/>
                <a:cs typeface="Times" panose="02020603050405020304" pitchFamily="18" charset="0"/>
              </a:rPr>
              <a:t> del </a:t>
            </a:r>
            <a:r>
              <a:rPr lang="en-US" dirty="0" err="1" smtClean="0">
                <a:latin typeface="Times" panose="02020603050405020304" pitchFamily="18" charset="0"/>
                <a:cs typeface="Times" panose="02020603050405020304" pitchFamily="18" charset="0"/>
              </a:rPr>
              <a:t>sistema</a:t>
            </a:r>
            <a:r>
              <a:rPr lang="en-US" dirty="0" smtClean="0">
                <a:latin typeface="Times" panose="02020603050405020304" pitchFamily="18" charset="0"/>
                <a:cs typeface="Times" panose="02020603050405020304" pitchFamily="18" charset="0"/>
              </a:rPr>
              <a:t> (cradle-to-gate)!</a:t>
            </a:r>
          </a:p>
          <a:p>
            <a:r>
              <a:rPr lang="en-US" dirty="0" smtClean="0">
                <a:latin typeface="Times" panose="02020603050405020304" pitchFamily="18" charset="0"/>
                <a:cs typeface="Times" panose="02020603050405020304" pitchFamily="18" charset="0"/>
              </a:rPr>
              <a:t>Le </a:t>
            </a:r>
            <a:r>
              <a:rPr lang="en-US" dirty="0" err="1" smtClean="0">
                <a:latin typeface="Times" panose="02020603050405020304" pitchFamily="18" charset="0"/>
                <a:cs typeface="Times" panose="02020603050405020304" pitchFamily="18" charset="0"/>
              </a:rPr>
              <a:t>fasi</a:t>
            </a:r>
            <a:r>
              <a:rPr lang="en-US" dirty="0" smtClean="0">
                <a:latin typeface="Times" panose="02020603050405020304" pitchFamily="18" charset="0"/>
                <a:cs typeface="Times" panose="02020603050405020304" pitchFamily="18" charset="0"/>
              </a:rPr>
              <a:t> di </a:t>
            </a:r>
            <a:r>
              <a:rPr lang="en-US" dirty="0" err="1" smtClean="0">
                <a:latin typeface="Times" panose="02020603050405020304" pitchFamily="18" charset="0"/>
                <a:cs typeface="Times" panose="02020603050405020304" pitchFamily="18" charset="0"/>
              </a:rPr>
              <a:t>funzionamento</a:t>
            </a:r>
            <a:r>
              <a:rPr lang="en-US" dirty="0" smtClean="0">
                <a:latin typeface="Times" panose="02020603050405020304" pitchFamily="18" charset="0"/>
                <a:cs typeface="Times" panose="02020603050405020304" pitchFamily="18" charset="0"/>
              </a:rPr>
              <a:t> e </a:t>
            </a:r>
            <a:r>
              <a:rPr lang="en-US" dirty="0" err="1" smtClean="0">
                <a:latin typeface="Times" panose="02020603050405020304" pitchFamily="18" charset="0"/>
                <a:cs typeface="Times" panose="02020603050405020304" pitchFamily="18" charset="0"/>
              </a:rPr>
              <a:t>smaltimento</a:t>
            </a:r>
            <a:r>
              <a:rPr lang="en-US" dirty="0" smtClean="0">
                <a:latin typeface="Times" panose="02020603050405020304" pitchFamily="18" charset="0"/>
                <a:cs typeface="Times" panose="02020603050405020304" pitchFamily="18" charset="0"/>
              </a:rPr>
              <a:t> non </a:t>
            </a:r>
            <a:r>
              <a:rPr lang="en-US" dirty="0" err="1" smtClean="0">
                <a:latin typeface="Times" panose="02020603050405020304" pitchFamily="18" charset="0"/>
                <a:cs typeface="Times" panose="02020603050405020304" pitchFamily="18" charset="0"/>
              </a:rPr>
              <a:t>sono</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incluse</a:t>
            </a:r>
            <a:r>
              <a:rPr lang="en-US" dirty="0" smtClean="0">
                <a:latin typeface="Times" panose="02020603050405020304" pitchFamily="18" charset="0"/>
                <a:cs typeface="Times" panose="02020603050405020304" pitchFamily="18" charset="0"/>
              </a:rPr>
              <a:t>!</a:t>
            </a:r>
            <a:endParaRPr lang="en-US" dirty="0">
              <a:latin typeface="Times" panose="02020603050405020304" pitchFamily="18" charset="0"/>
              <a:cs typeface="Times" panose="02020603050405020304" pitchFamily="18" charset="0"/>
            </a:endParaRPr>
          </a:p>
        </p:txBody>
      </p:sp>
      <p:sp>
        <p:nvSpPr>
          <p:cNvPr id="12"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Alcuni risultati</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28223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a:srcRect l="25512" r="25513"/>
          <a:stretch/>
        </p:blipFill>
        <p:spPr>
          <a:xfrm>
            <a:off x="269823" y="1310809"/>
            <a:ext cx="7689954" cy="5738946"/>
          </a:xfrm>
          <a:prstGeom prst="rect">
            <a:avLst/>
          </a:prstGeom>
        </p:spPr>
      </p:pic>
      <p:sp>
        <p:nvSpPr>
          <p:cNvPr id="4" name="CasellaDiTesto 3"/>
          <p:cNvSpPr txBox="1"/>
          <p:nvPr/>
        </p:nvSpPr>
        <p:spPr>
          <a:xfrm>
            <a:off x="3148979" y="2829563"/>
            <a:ext cx="1285861" cy="400110"/>
          </a:xfrm>
          <a:prstGeom prst="rect">
            <a:avLst/>
          </a:prstGeom>
          <a:noFill/>
        </p:spPr>
        <p:txBody>
          <a:bodyPr wrap="square" rtlCol="0">
            <a:spAutoFit/>
          </a:bodyPr>
          <a:lstStyle/>
          <a:p>
            <a:r>
              <a:rPr lang="en-US" sz="2000" b="1" dirty="0" smtClean="0">
                <a:latin typeface="Times" panose="02020603050405020304" pitchFamily="18" charset="0"/>
                <a:cs typeface="Times" panose="02020603050405020304" pitchFamily="18" charset="0"/>
              </a:rPr>
              <a:t>STC+PV</a:t>
            </a:r>
            <a:endParaRPr lang="en-US" sz="2000" b="1" dirty="0">
              <a:latin typeface="Times" panose="02020603050405020304" pitchFamily="18" charset="0"/>
              <a:cs typeface="Times" panose="02020603050405020304" pitchFamily="18" charset="0"/>
            </a:endParaRPr>
          </a:p>
        </p:txBody>
      </p:sp>
      <p:cxnSp>
        <p:nvCxnSpPr>
          <p:cNvPr id="6" name="Connettore 2 5"/>
          <p:cNvCxnSpPr/>
          <p:nvPr/>
        </p:nvCxnSpPr>
        <p:spPr>
          <a:xfrm flipV="1">
            <a:off x="4328160" y="2529841"/>
            <a:ext cx="1133268" cy="411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042299" y="3329340"/>
            <a:ext cx="1285861" cy="707886"/>
          </a:xfrm>
          <a:prstGeom prst="rect">
            <a:avLst/>
          </a:prstGeom>
          <a:noFill/>
        </p:spPr>
        <p:txBody>
          <a:bodyPr wrap="square" rtlCol="0">
            <a:spAutoFit/>
          </a:bodyPr>
          <a:lstStyle/>
          <a:p>
            <a:r>
              <a:rPr lang="en-US" sz="2000" b="1" dirty="0" err="1" smtClean="0">
                <a:latin typeface="Times" panose="02020603050405020304" pitchFamily="18" charset="0"/>
                <a:cs typeface="Times" panose="02020603050405020304" pitchFamily="18" charset="0"/>
              </a:rPr>
              <a:t>Altre</a:t>
            </a:r>
            <a:r>
              <a:rPr lang="en-US" sz="2000" b="1" dirty="0" smtClean="0">
                <a:latin typeface="Times" panose="02020603050405020304" pitchFamily="18" charset="0"/>
                <a:cs typeface="Times" panose="02020603050405020304" pitchFamily="18" charset="0"/>
              </a:rPr>
              <a:t> </a:t>
            </a:r>
            <a:r>
              <a:rPr lang="en-US" sz="2000" b="1" dirty="0" err="1" smtClean="0">
                <a:latin typeface="Times" panose="02020603050405020304" pitchFamily="18" charset="0"/>
                <a:cs typeface="Times" panose="02020603050405020304" pitchFamily="18" charset="0"/>
              </a:rPr>
              <a:t>opzioni</a:t>
            </a:r>
            <a:endParaRPr lang="en-US" sz="2000" b="1" dirty="0">
              <a:latin typeface="Times" panose="02020603050405020304" pitchFamily="18" charset="0"/>
              <a:cs typeface="Times" panose="02020603050405020304" pitchFamily="18" charset="0"/>
            </a:endParaRPr>
          </a:p>
        </p:txBody>
      </p:sp>
      <p:cxnSp>
        <p:nvCxnSpPr>
          <p:cNvPr id="10" name="Connettore 2 9"/>
          <p:cNvCxnSpPr/>
          <p:nvPr/>
        </p:nvCxnSpPr>
        <p:spPr>
          <a:xfrm>
            <a:off x="4010874" y="3889023"/>
            <a:ext cx="1109766" cy="145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Alcuni risultati</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521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451133" y="1312575"/>
            <a:ext cx="9413668" cy="2472861"/>
            <a:chOff x="459120" y="1443775"/>
            <a:chExt cx="9413668" cy="2472861"/>
          </a:xfrm>
        </p:grpSpPr>
        <p:sp>
          <p:nvSpPr>
            <p:cNvPr id="4" name="Rectangle 4"/>
            <p:cNvSpPr>
              <a:spLocks noChangeArrowheads="1"/>
            </p:cNvSpPr>
            <p:nvPr/>
          </p:nvSpPr>
          <p:spPr bwMode="auto">
            <a:xfrm>
              <a:off x="1520951" y="3022874"/>
              <a:ext cx="835183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nSpc>
                  <a:spcPct val="90000"/>
                </a:lnSpc>
                <a:buFontTx/>
                <a:buNone/>
              </a:pPr>
              <a:r>
                <a:rPr lang="it-IT" altLang="it-IT" sz="2400" b="1" dirty="0">
                  <a:solidFill>
                    <a:schemeClr val="tx1"/>
                  </a:solidFill>
                  <a:latin typeface="Times New Roman" panose="02020603050405020304" pitchFamily="18" charset="0"/>
                  <a:cs typeface="Times New Roman" panose="02020603050405020304" pitchFamily="18" charset="0"/>
                </a:rPr>
                <a:t>Eutrofizzazione </a:t>
              </a:r>
              <a:r>
                <a:rPr lang="it-IT" altLang="it-IT" sz="2400" dirty="0">
                  <a:solidFill>
                    <a:schemeClr val="tx1"/>
                  </a:solidFill>
                  <a:latin typeface="Times New Roman" panose="02020603050405020304" pitchFamily="18" charset="0"/>
                  <a:cs typeface="Times New Roman" panose="02020603050405020304" pitchFamily="18" charset="0"/>
                </a:rPr>
                <a:t>→ Eccesso di fertilizzanti     </a:t>
              </a:r>
            </a:p>
            <a:p>
              <a:pPr>
                <a:lnSpc>
                  <a:spcPct val="90000"/>
                </a:lnSpc>
                <a:buFontTx/>
                <a:buNone/>
              </a:pPr>
              <a:r>
                <a:rPr lang="it-IT" altLang="it-IT" sz="2400" dirty="0">
                  <a:solidFill>
                    <a:schemeClr val="tx1"/>
                  </a:solidFill>
                  <a:latin typeface="Times New Roman" panose="02020603050405020304" pitchFamily="18" charset="0"/>
                  <a:cs typeface="Times New Roman" panose="02020603050405020304" pitchFamily="18" charset="0"/>
                </a:rPr>
                <a:t>                                Diminuzione della biodiversità</a:t>
              </a:r>
            </a:p>
          </p:txBody>
        </p:sp>
        <p:sp>
          <p:nvSpPr>
            <p:cNvPr id="5" name="Rectangle 7"/>
            <p:cNvSpPr>
              <a:spLocks noChangeArrowheads="1"/>
            </p:cNvSpPr>
            <p:nvPr/>
          </p:nvSpPr>
          <p:spPr bwMode="auto">
            <a:xfrm>
              <a:off x="1520950" y="2230711"/>
              <a:ext cx="83518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nSpc>
                  <a:spcPct val="90000"/>
                </a:lnSpc>
                <a:buFontTx/>
                <a:buNone/>
              </a:pPr>
              <a:r>
                <a:rPr lang="it-IT" altLang="it-IT" sz="2400" b="1" dirty="0">
                  <a:solidFill>
                    <a:schemeClr val="tx1"/>
                  </a:solidFill>
                  <a:latin typeface="Times New Roman" panose="02020603050405020304" pitchFamily="18" charset="0"/>
                  <a:cs typeface="Times New Roman" panose="02020603050405020304" pitchFamily="18" charset="0"/>
                </a:rPr>
                <a:t>Smog estivo o fotochimico</a:t>
              </a:r>
              <a:r>
                <a:rPr lang="it-IT" altLang="it-IT" sz="2400" dirty="0">
                  <a:solidFill>
                    <a:schemeClr val="tx1"/>
                  </a:solidFill>
                  <a:latin typeface="Times New Roman" panose="02020603050405020304" pitchFamily="18" charset="0"/>
                  <a:cs typeface="Times New Roman" panose="02020603050405020304" pitchFamily="18" charset="0"/>
                </a:rPr>
                <a:t> → Idrocarburi, </a:t>
              </a:r>
              <a:r>
                <a:rPr lang="it-IT" altLang="it-IT" sz="2400" dirty="0" err="1" smtClean="0">
                  <a:solidFill>
                    <a:schemeClr val="tx1"/>
                  </a:solidFill>
                  <a:latin typeface="Times New Roman" panose="02020603050405020304" pitchFamily="18" charset="0"/>
                  <a:cs typeface="Times New Roman" panose="02020603050405020304" pitchFamily="18" charset="0"/>
                </a:rPr>
                <a:t>No</a:t>
              </a:r>
              <a:r>
                <a:rPr lang="it-IT" altLang="it-IT" sz="2400" baseline="-25000" dirty="0" err="1" smtClean="0">
                  <a:solidFill>
                    <a:schemeClr val="tx1"/>
                  </a:solidFill>
                  <a:latin typeface="Times New Roman" panose="02020603050405020304" pitchFamily="18" charset="0"/>
                  <a:cs typeface="Times New Roman" panose="02020603050405020304" pitchFamily="18" charset="0"/>
                </a:rPr>
                <a:t>x</a:t>
              </a:r>
              <a:r>
                <a:rPr lang="it-IT" altLang="it-IT" sz="2400" dirty="0" smtClean="0">
                  <a:solidFill>
                    <a:schemeClr val="tx1"/>
                  </a:solidFill>
                  <a:latin typeface="Times New Roman" panose="02020603050405020304" pitchFamily="18" charset="0"/>
                  <a:cs typeface="Times New Roman" panose="02020603050405020304" pitchFamily="18" charset="0"/>
                </a:rPr>
                <a:t>,</a:t>
              </a:r>
              <a:r>
                <a:rPr lang="it-IT" altLang="it-IT" sz="2400" baseline="-25000" dirty="0" smtClean="0">
                  <a:solidFill>
                    <a:schemeClr val="tx1"/>
                  </a:solidFill>
                  <a:latin typeface="Times New Roman" panose="02020603050405020304" pitchFamily="18" charset="0"/>
                  <a:cs typeface="Times New Roman" panose="02020603050405020304" pitchFamily="18" charset="0"/>
                </a:rPr>
                <a:t> 					                     </a:t>
              </a:r>
              <a:r>
                <a:rPr lang="it-IT" altLang="it-IT" sz="2400" dirty="0" smtClean="0">
                  <a:solidFill>
                    <a:schemeClr val="tx1"/>
                  </a:solidFill>
                  <a:latin typeface="Times New Roman" panose="02020603050405020304" pitchFamily="18" charset="0"/>
                  <a:cs typeface="Times New Roman" panose="02020603050405020304" pitchFamily="18" charset="0"/>
                </a:rPr>
                <a:t>eccesso </a:t>
              </a:r>
              <a:r>
                <a:rPr lang="it-IT" altLang="it-IT" sz="2400" dirty="0">
                  <a:solidFill>
                    <a:schemeClr val="tx1"/>
                  </a:solidFill>
                  <a:latin typeface="Times New Roman" panose="02020603050405020304" pitchFamily="18" charset="0"/>
                  <a:cs typeface="Times New Roman" panose="02020603050405020304" pitchFamily="18" charset="0"/>
                </a:rPr>
                <a:t>di ozono </a:t>
              </a:r>
            </a:p>
          </p:txBody>
        </p:sp>
        <p:sp>
          <p:nvSpPr>
            <p:cNvPr id="6" name="Rectangle 8"/>
            <p:cNvSpPr>
              <a:spLocks noChangeArrowheads="1"/>
            </p:cNvSpPr>
            <p:nvPr/>
          </p:nvSpPr>
          <p:spPr bwMode="auto">
            <a:xfrm>
              <a:off x="1520951" y="1654449"/>
              <a:ext cx="7993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nSpc>
                  <a:spcPct val="90000"/>
                </a:lnSpc>
                <a:buFontTx/>
                <a:buNone/>
              </a:pPr>
              <a:r>
                <a:rPr lang="it-IT" altLang="it-IT" sz="2400" b="1" dirty="0">
                  <a:solidFill>
                    <a:schemeClr val="tx1"/>
                  </a:solidFill>
                  <a:latin typeface="Times New Roman" panose="02020603050405020304" pitchFamily="18" charset="0"/>
                  <a:cs typeface="Times New Roman" panose="02020603050405020304" pitchFamily="18" charset="0"/>
                </a:rPr>
                <a:t>Smog</a:t>
              </a:r>
              <a:r>
                <a:rPr lang="it-IT" altLang="it-IT" sz="2400" baseline="-25000" dirty="0">
                  <a:solidFill>
                    <a:schemeClr val="tx1"/>
                  </a:solidFill>
                  <a:latin typeface="Times New Roman" panose="02020603050405020304" pitchFamily="18" charset="0"/>
                  <a:cs typeface="Times New Roman" panose="02020603050405020304" pitchFamily="18" charset="0"/>
                </a:rPr>
                <a:t> </a:t>
              </a:r>
              <a:r>
                <a:rPr lang="it-IT" altLang="it-IT" sz="2400" dirty="0">
                  <a:solidFill>
                    <a:schemeClr val="tx1"/>
                  </a:solidFill>
                  <a:latin typeface="Times New Roman" panose="02020603050405020304" pitchFamily="18" charset="0"/>
                  <a:cs typeface="Times New Roman" panose="02020603050405020304" pitchFamily="18" charset="0"/>
                </a:rPr>
                <a:t>→ CO</a:t>
              </a:r>
              <a:r>
                <a:rPr lang="it-IT" altLang="it-IT" sz="2400" baseline="-25000" dirty="0">
                  <a:solidFill>
                    <a:schemeClr val="tx1"/>
                  </a:solidFill>
                  <a:latin typeface="Times New Roman" panose="02020603050405020304" pitchFamily="18" charset="0"/>
                  <a:cs typeface="Times New Roman" panose="02020603050405020304" pitchFamily="18" charset="0"/>
                </a:rPr>
                <a:t>2</a:t>
              </a:r>
              <a:r>
                <a:rPr lang="it-IT" altLang="it-IT" sz="2400" dirty="0">
                  <a:solidFill>
                    <a:schemeClr val="tx1"/>
                  </a:solidFill>
                  <a:latin typeface="Times New Roman" panose="02020603050405020304" pitchFamily="18" charset="0"/>
                  <a:cs typeface="Times New Roman" panose="02020603050405020304" pitchFamily="18" charset="0"/>
                </a:rPr>
                <a:t>, PM10, NO</a:t>
              </a:r>
              <a:r>
                <a:rPr lang="it-IT" altLang="it-IT" sz="2400" baseline="-25000" dirty="0">
                  <a:solidFill>
                    <a:schemeClr val="tx1"/>
                  </a:solidFill>
                  <a:latin typeface="Times New Roman" panose="02020603050405020304" pitchFamily="18" charset="0"/>
                  <a:cs typeface="Times New Roman" panose="02020603050405020304" pitchFamily="18" charset="0"/>
                </a:rPr>
                <a:t>X</a:t>
              </a:r>
              <a:r>
                <a:rPr lang="it-IT" altLang="it-IT" sz="2400" dirty="0">
                  <a:solidFill>
                    <a:schemeClr val="tx1"/>
                  </a:solidFill>
                  <a:latin typeface="Times New Roman" panose="02020603050405020304" pitchFamily="18" charset="0"/>
                  <a:cs typeface="Times New Roman" panose="02020603050405020304" pitchFamily="18" charset="0"/>
                </a:rPr>
                <a:t>, SO</a:t>
              </a:r>
              <a:r>
                <a:rPr lang="it-IT" altLang="it-IT" sz="2400" baseline="-25000" dirty="0">
                  <a:solidFill>
                    <a:schemeClr val="tx1"/>
                  </a:solidFill>
                  <a:latin typeface="Times New Roman" panose="02020603050405020304" pitchFamily="18" charset="0"/>
                  <a:cs typeface="Times New Roman" panose="02020603050405020304" pitchFamily="18" charset="0"/>
                </a:rPr>
                <a:t>X </a:t>
              </a:r>
            </a:p>
          </p:txBody>
        </p:sp>
        <p:sp>
          <p:nvSpPr>
            <p:cNvPr id="8" name="Text Box 10"/>
            <p:cNvSpPr txBox="1">
              <a:spLocks noChangeArrowheads="1"/>
            </p:cNvSpPr>
            <p:nvPr/>
          </p:nvSpPr>
          <p:spPr bwMode="auto">
            <a:xfrm rot="16200000">
              <a:off x="-517443" y="2420338"/>
              <a:ext cx="2414792" cy="461665"/>
            </a:xfrm>
            <a:prstGeom prst="rect">
              <a:avLst/>
            </a:prstGeom>
            <a:noFill/>
            <a:ln w="9525">
              <a:noFill/>
              <a:miter lim="800000"/>
              <a:headEnd/>
              <a:tailEnd/>
            </a:ln>
            <a:effectLst/>
          </p:spPr>
          <p:txBody>
            <a:bodyPr wrap="square">
              <a:spAutoFit/>
            </a:bodyPr>
            <a:lstStyle/>
            <a:p>
              <a:pPr algn="ctr" eaLnBrk="1" hangingPunct="1">
                <a:spcBef>
                  <a:spcPct val="50000"/>
                </a:spcBef>
                <a:defRPr/>
              </a:pPr>
              <a:r>
                <a:rPr lang="it-IT" sz="2400" b="1" dirty="0" smtClean="0">
                  <a:latin typeface="Times New Roman" panose="02020603050405020304" pitchFamily="18" charset="0"/>
                  <a:cs typeface="Times New Roman" panose="02020603050405020304" pitchFamily="18" charset="0"/>
                </a:rPr>
                <a:t>LOCALE</a:t>
              </a:r>
              <a:endParaRPr lang="it-IT" sz="2400" b="1" dirty="0">
                <a:latin typeface="Times New Roman" panose="02020603050405020304" pitchFamily="18" charset="0"/>
                <a:cs typeface="Times New Roman" panose="02020603050405020304" pitchFamily="18" charset="0"/>
              </a:endParaRPr>
            </a:p>
          </p:txBody>
        </p:sp>
      </p:grpSp>
      <p:grpSp>
        <p:nvGrpSpPr>
          <p:cNvPr id="15" name="Gruppo 14"/>
          <p:cNvGrpSpPr/>
          <p:nvPr/>
        </p:nvGrpSpPr>
        <p:grpSpPr>
          <a:xfrm>
            <a:off x="451133" y="4004452"/>
            <a:ext cx="8586580" cy="2133600"/>
            <a:chOff x="675676" y="4058241"/>
            <a:chExt cx="8586580" cy="2133600"/>
          </a:xfrm>
        </p:grpSpPr>
        <p:sp>
          <p:nvSpPr>
            <p:cNvPr id="2" name="Rectangle 2"/>
            <p:cNvSpPr txBox="1">
              <a:spLocks/>
            </p:cNvSpPr>
            <p:nvPr/>
          </p:nvSpPr>
          <p:spPr>
            <a:xfrm>
              <a:off x="1772431" y="4447972"/>
              <a:ext cx="7489825"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panose="020005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panose="020005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panose="020005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it-IT" sz="2400" b="1" smtClean="0">
                  <a:latin typeface="Times New Roman" panose="02020603050405020304" pitchFamily="18" charset="0"/>
                  <a:cs typeface="Times New Roman" panose="02020603050405020304" pitchFamily="18" charset="0"/>
                </a:rPr>
                <a:t>Effetto serra</a:t>
              </a:r>
              <a:r>
                <a:rPr lang="en-US" altLang="it-IT" sz="2400" smtClean="0">
                  <a:latin typeface="Times New Roman" panose="02020603050405020304" pitchFamily="18" charset="0"/>
                  <a:cs typeface="Times New Roman" panose="02020603050405020304" pitchFamily="18" charset="0"/>
                </a:rPr>
                <a:t> → Cambiamenti climatici</a:t>
              </a:r>
            </a:p>
          </p:txBody>
        </p:sp>
        <p:sp>
          <p:nvSpPr>
            <p:cNvPr id="3" name="Rectangle 3"/>
            <p:cNvSpPr>
              <a:spLocks noChangeArrowheads="1"/>
            </p:cNvSpPr>
            <p:nvPr/>
          </p:nvSpPr>
          <p:spPr bwMode="auto">
            <a:xfrm>
              <a:off x="1736711" y="4991690"/>
              <a:ext cx="6480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nSpc>
                  <a:spcPct val="90000"/>
                </a:lnSpc>
                <a:buFontTx/>
                <a:buNone/>
              </a:pPr>
              <a:r>
                <a:rPr lang="it-IT" altLang="it-IT" sz="2400" b="1" dirty="0">
                  <a:solidFill>
                    <a:schemeClr val="tx1"/>
                  </a:solidFill>
                  <a:latin typeface="Times New Roman" panose="02020603050405020304" pitchFamily="18" charset="0"/>
                  <a:cs typeface="Times New Roman" panose="02020603050405020304" pitchFamily="18" charset="0"/>
                </a:rPr>
                <a:t>Piogge acide</a:t>
              </a:r>
              <a:r>
                <a:rPr lang="it-IT" altLang="it-IT" sz="2400" dirty="0">
                  <a:solidFill>
                    <a:schemeClr val="tx1"/>
                  </a:solidFill>
                  <a:latin typeface="Times New Roman" panose="02020603050405020304" pitchFamily="18" charset="0"/>
                  <a:cs typeface="Times New Roman" panose="02020603050405020304" pitchFamily="18" charset="0"/>
                </a:rPr>
                <a:t> → Danni alle foreste</a:t>
              </a:r>
            </a:p>
          </p:txBody>
        </p:sp>
        <p:sp>
          <p:nvSpPr>
            <p:cNvPr id="9" name="Text Box 11"/>
            <p:cNvSpPr txBox="1">
              <a:spLocks noChangeArrowheads="1"/>
            </p:cNvSpPr>
            <p:nvPr/>
          </p:nvSpPr>
          <p:spPr bwMode="auto">
            <a:xfrm rot="16200000">
              <a:off x="-160291" y="4894208"/>
              <a:ext cx="2133600" cy="461665"/>
            </a:xfrm>
            <a:prstGeom prst="rect">
              <a:avLst/>
            </a:prstGeom>
            <a:noFill/>
            <a:ln w="9525">
              <a:noFill/>
              <a:miter lim="800000"/>
              <a:headEnd/>
              <a:tailEnd/>
            </a:ln>
            <a:effectLst/>
          </p:spPr>
          <p:txBody>
            <a:bodyPr>
              <a:spAutoFit/>
            </a:bodyPr>
            <a:lstStyle/>
            <a:p>
              <a:pPr algn="ctr" eaLnBrk="1" hangingPunct="1">
                <a:spcBef>
                  <a:spcPct val="50000"/>
                </a:spcBef>
                <a:defRPr/>
              </a:pPr>
              <a:r>
                <a:rPr lang="it-IT" sz="2400" b="1" dirty="0" smtClean="0">
                  <a:latin typeface="Times New Roman" panose="02020603050405020304" pitchFamily="18" charset="0"/>
                  <a:cs typeface="Times New Roman" panose="02020603050405020304" pitchFamily="18" charset="0"/>
                </a:rPr>
                <a:t>GLOBALE</a:t>
              </a:r>
              <a:endParaRPr lang="it-IT" sz="2400" b="1" dirty="0">
                <a:latin typeface="Times New Roman" panose="02020603050405020304" pitchFamily="18" charset="0"/>
                <a:cs typeface="Times New Roman" panose="02020603050405020304" pitchFamily="18" charset="0"/>
              </a:endParaRPr>
            </a:p>
          </p:txBody>
        </p:sp>
        <p:sp>
          <p:nvSpPr>
            <p:cNvPr id="11" name="AutoShape 13"/>
            <p:cNvSpPr>
              <a:spLocks/>
            </p:cNvSpPr>
            <p:nvPr/>
          </p:nvSpPr>
          <p:spPr bwMode="auto">
            <a:xfrm>
              <a:off x="1627968" y="4333672"/>
              <a:ext cx="217488" cy="1582737"/>
            </a:xfrm>
            <a:prstGeom prst="leftBrace">
              <a:avLst>
                <a:gd name="adj1" fmla="val 60645"/>
                <a:gd name="adj2" fmla="val 50000"/>
              </a:avLst>
            </a:prstGeom>
            <a:noFill/>
            <a:ln w="28575">
              <a:solidFill>
                <a:schemeClr val="bg1"/>
              </a:solidFill>
              <a:round/>
              <a:headEnd/>
              <a:tailEnd/>
            </a:ln>
            <a:effectLst/>
          </p:spPr>
          <p:txBody>
            <a:bodyPr wrap="none" anchor="ctr"/>
            <a:lstStyle/>
            <a:p>
              <a:pPr eaLnBrk="1" hangingPunct="1">
                <a:defRPr/>
              </a:pPr>
              <a:endParaRPr lang="it-IT" sz="2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3"/>
            <p:cNvSpPr>
              <a:spLocks noChangeArrowheads="1"/>
            </p:cNvSpPr>
            <p:nvPr/>
          </p:nvSpPr>
          <p:spPr bwMode="auto">
            <a:xfrm>
              <a:off x="1736711" y="5535408"/>
              <a:ext cx="6842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nSpc>
                  <a:spcPct val="90000"/>
                </a:lnSpc>
                <a:buFontTx/>
                <a:buNone/>
              </a:pPr>
              <a:r>
                <a:rPr lang="it-IT" altLang="it-IT" sz="2400" b="1" dirty="0" smtClean="0">
                  <a:solidFill>
                    <a:schemeClr val="tx1"/>
                  </a:solidFill>
                  <a:latin typeface="Times New Roman" panose="02020603050405020304" pitchFamily="18" charset="0"/>
                  <a:cs typeface="Times New Roman" panose="02020603050405020304" pitchFamily="18" charset="0"/>
                </a:rPr>
                <a:t>Consumo risorse </a:t>
              </a:r>
              <a:r>
                <a:rPr lang="it-IT" altLang="it-IT" sz="2400" dirty="0" smtClean="0">
                  <a:solidFill>
                    <a:schemeClr val="tx1"/>
                  </a:solidFill>
                  <a:latin typeface="Times New Roman" panose="02020603050405020304" pitchFamily="18" charset="0"/>
                  <a:cs typeface="Times New Roman" panose="02020603050405020304" pitchFamily="18" charset="0"/>
                </a:rPr>
                <a:t>→ acqua, energia primaria, risorse         			minerarie</a:t>
              </a:r>
              <a:endParaRPr lang="it-IT" altLang="it-IT" sz="2400" dirty="0">
                <a:solidFill>
                  <a:schemeClr val="tx1"/>
                </a:solidFill>
                <a:latin typeface="Times New Roman" panose="02020603050405020304" pitchFamily="18" charset="0"/>
                <a:cs typeface="Times New Roman" panose="02020603050405020304" pitchFamily="18" charset="0"/>
              </a:endParaRPr>
            </a:p>
          </p:txBody>
        </p:sp>
      </p:grpSp>
      <p:sp>
        <p:nvSpPr>
          <p:cNvPr id="14" name="Titolo 1"/>
          <p:cNvSpPr txBox="1">
            <a:spLocks/>
          </p:cNvSpPr>
          <p:nvPr/>
        </p:nvSpPr>
        <p:spPr>
          <a:xfrm>
            <a:off x="274454" y="265872"/>
            <a:ext cx="5461428"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en-GB" sz="2800" b="1" smtClean="0">
                <a:solidFill>
                  <a:srgbClr val="048690"/>
                </a:solidFill>
                <a:latin typeface="Times New Roman" panose="02020603050405020304" pitchFamily="18" charset="0"/>
                <a:ea typeface="+mn-ea"/>
                <a:cs typeface="Times New Roman" panose="02020603050405020304" pitchFamily="18" charset="0"/>
              </a:rPr>
              <a:t>Il problema ambientale</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8533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p:cNvSpPr>
          <p:nvPr/>
        </p:nvSpPr>
        <p:spPr>
          <a:xfrm>
            <a:off x="288131" y="1755534"/>
            <a:ext cx="7489825" cy="53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 panose="020005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 panose="020005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 panose="020005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panose="020005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it-IT" sz="2400" dirty="0" smtClean="0">
                <a:latin typeface="Times New Roman" panose="02020603050405020304" pitchFamily="18" charset="0"/>
                <a:cs typeface="Times New Roman" panose="02020603050405020304" pitchFamily="18" charset="0"/>
              </a:rPr>
              <a:t>  È la soluzione «end of pipe» (allo scarico)</a:t>
            </a:r>
          </a:p>
        </p:txBody>
      </p:sp>
      <p:sp>
        <p:nvSpPr>
          <p:cNvPr id="31" name="Rectangle 5"/>
          <p:cNvSpPr>
            <a:spLocks noChangeArrowheads="1"/>
          </p:cNvSpPr>
          <p:nvPr/>
        </p:nvSpPr>
        <p:spPr bwMode="auto">
          <a:xfrm>
            <a:off x="251619" y="2271516"/>
            <a:ext cx="8496300" cy="139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lnSpc>
                <a:spcPct val="90000"/>
              </a:lnSpc>
              <a:spcBef>
                <a:spcPct val="20000"/>
              </a:spcBef>
              <a:buFont typeface="Arial" panose="020B0604020202020204" pitchFamily="34" charset="0"/>
              <a:buChar char="•"/>
            </a:pPr>
            <a:r>
              <a:rPr lang="it-IT" altLang="it-IT" sz="2400" dirty="0" smtClean="0">
                <a:effectLst/>
                <a:latin typeface="Times New Roman" panose="02020603050405020304" pitchFamily="18" charset="0"/>
                <a:cs typeface="Times New Roman" panose="02020603050405020304" pitchFamily="18" charset="0"/>
              </a:rPr>
              <a:t>Ridurre gli impatti allo scarico con filtri, trattamenti chimici o combustione, è una soluzione poco sostenibile</a:t>
            </a:r>
            <a:endParaRPr lang="it-IT" altLang="it-IT" sz="2400" dirty="0">
              <a:effectLst/>
              <a:latin typeface="Times New Roman" panose="02020603050405020304" pitchFamily="18" charset="0"/>
              <a:cs typeface="Times New Roman" panose="02020603050405020304" pitchFamily="18" charset="0"/>
            </a:endParaRPr>
          </a:p>
        </p:txBody>
      </p:sp>
      <p:sp>
        <p:nvSpPr>
          <p:cNvPr id="34" name="Rectangle 8"/>
          <p:cNvSpPr>
            <a:spLocks noChangeArrowheads="1"/>
          </p:cNvSpPr>
          <p:nvPr/>
        </p:nvSpPr>
        <p:spPr bwMode="auto">
          <a:xfrm>
            <a:off x="289719" y="1152852"/>
            <a:ext cx="7993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it-IT" altLang="it-IT" sz="2400" b="1" u="sng" dirty="0" smtClean="0">
                <a:effectLst/>
                <a:latin typeface="Times New Roman" panose="02020603050405020304" pitchFamily="18" charset="0"/>
                <a:cs typeface="Times New Roman" panose="02020603050405020304" pitchFamily="18" charset="0"/>
              </a:rPr>
              <a:t>Trattamento allo scarico</a:t>
            </a:r>
            <a:endParaRPr lang="it-IT" altLang="it-IT" sz="2400" u="sng" baseline="-25000" dirty="0">
              <a:effectLst/>
              <a:latin typeface="Times New Roman" panose="02020603050405020304" pitchFamily="18" charset="0"/>
              <a:cs typeface="Times New Roman" panose="02020603050405020304" pitchFamily="18" charset="0"/>
            </a:endParaRPr>
          </a:p>
        </p:txBody>
      </p:sp>
      <p:sp>
        <p:nvSpPr>
          <p:cNvPr id="38" name="AutoShape 12"/>
          <p:cNvSpPr>
            <a:spLocks/>
          </p:cNvSpPr>
          <p:nvPr/>
        </p:nvSpPr>
        <p:spPr bwMode="auto">
          <a:xfrm>
            <a:off x="251619" y="1152852"/>
            <a:ext cx="73025" cy="2303462"/>
          </a:xfrm>
          <a:prstGeom prst="leftBrace">
            <a:avLst>
              <a:gd name="adj1" fmla="val 262862"/>
              <a:gd name="adj2" fmla="val 50000"/>
            </a:avLst>
          </a:prstGeom>
          <a:noFill/>
          <a:ln w="28575">
            <a:solidFill>
              <a:schemeClr val="bg1"/>
            </a:solidFill>
            <a:round/>
            <a:headEnd/>
            <a:tailEnd/>
          </a:ln>
          <a:effectLst/>
        </p:spPr>
        <p:txBody>
          <a:bodyPr wrap="none" anchor="ctr"/>
          <a:lstStyle/>
          <a:p>
            <a:pPr>
              <a:defRPr/>
            </a:pPr>
            <a:endParaRPr lang="it-IT" sz="2400">
              <a:latin typeface="Times New Roman" panose="02020603050405020304" pitchFamily="18" charset="0"/>
              <a:cs typeface="Times New Roman" panose="02020603050405020304" pitchFamily="18" charset="0"/>
            </a:endParaRPr>
          </a:p>
        </p:txBody>
      </p:sp>
      <p:sp>
        <p:nvSpPr>
          <p:cNvPr id="39" name="AutoShape 13"/>
          <p:cNvSpPr>
            <a:spLocks/>
          </p:cNvSpPr>
          <p:nvPr/>
        </p:nvSpPr>
        <p:spPr bwMode="auto">
          <a:xfrm>
            <a:off x="180181" y="3746827"/>
            <a:ext cx="217488" cy="1582737"/>
          </a:xfrm>
          <a:prstGeom prst="leftBrace">
            <a:avLst>
              <a:gd name="adj1" fmla="val 60645"/>
              <a:gd name="adj2" fmla="val 50000"/>
            </a:avLst>
          </a:prstGeom>
          <a:noFill/>
          <a:ln w="28575">
            <a:solidFill>
              <a:schemeClr val="bg1"/>
            </a:solidFill>
            <a:round/>
            <a:headEnd/>
            <a:tailEnd/>
          </a:ln>
          <a:effectLst/>
        </p:spPr>
        <p:txBody>
          <a:bodyPr wrap="none" anchor="ctr"/>
          <a:lstStyle/>
          <a:p>
            <a:pPr>
              <a:defRPr/>
            </a:pPr>
            <a:endParaRPr lang="it-IT" sz="2400">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nvSpPr>
        <p:spPr bwMode="auto">
          <a:xfrm>
            <a:off x="251619" y="3499188"/>
            <a:ext cx="7993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it-IT" altLang="it-IT" sz="2400" b="1" u="sng" dirty="0" smtClean="0">
                <a:latin typeface="Times New Roman" panose="02020603050405020304" pitchFamily="18" charset="0"/>
                <a:cs typeface="Times New Roman" panose="02020603050405020304" pitchFamily="18" charset="0"/>
              </a:rPr>
              <a:t>Soluzioni orientate al prodotto</a:t>
            </a:r>
          </a:p>
          <a:p>
            <a:pPr marL="457200" indent="-457200">
              <a:lnSpc>
                <a:spcPct val="90000"/>
              </a:lnSpc>
              <a:spcBef>
                <a:spcPct val="20000"/>
              </a:spcBef>
              <a:buFont typeface="Arial" panose="020B0604020202020204" pitchFamily="34" charset="0"/>
              <a:buChar char="•"/>
            </a:pPr>
            <a:r>
              <a:rPr lang="it-IT" altLang="it-IT" sz="2400" dirty="0" smtClean="0">
                <a:latin typeface="Times New Roman" panose="02020603050405020304" pitchFamily="18" charset="0"/>
                <a:cs typeface="Times New Roman" panose="02020603050405020304" pitchFamily="18" charset="0"/>
              </a:rPr>
              <a:t>I principali impatti ambientali non derivano solo dalla fase produttiva</a:t>
            </a:r>
          </a:p>
          <a:p>
            <a:pPr marL="457200" indent="-457200">
              <a:lnSpc>
                <a:spcPct val="90000"/>
              </a:lnSpc>
              <a:spcBef>
                <a:spcPct val="20000"/>
              </a:spcBef>
              <a:buFont typeface="Arial" panose="020B0604020202020204" pitchFamily="34" charset="0"/>
              <a:buChar char="•"/>
            </a:pPr>
            <a:r>
              <a:rPr lang="it-IT" altLang="it-IT" sz="2400" dirty="0" smtClean="0">
                <a:effectLst/>
                <a:latin typeface="Times New Roman" panose="02020603050405020304" pitchFamily="18" charset="0"/>
                <a:cs typeface="Times New Roman" panose="02020603050405020304" pitchFamily="18" charset="0"/>
              </a:rPr>
              <a:t>Occorre agire sull’intero ciclo di vita</a:t>
            </a:r>
          </a:p>
          <a:p>
            <a:pPr marL="457200" indent="-457200">
              <a:lnSpc>
                <a:spcPct val="90000"/>
              </a:lnSpc>
              <a:spcBef>
                <a:spcPct val="20000"/>
              </a:spcBef>
              <a:buFont typeface="Arial" panose="020B0604020202020204" pitchFamily="34" charset="0"/>
              <a:buChar char="•"/>
            </a:pPr>
            <a:r>
              <a:rPr lang="it-IT" altLang="it-IT" sz="2400" dirty="0" smtClean="0">
                <a:latin typeface="Times New Roman" panose="02020603050405020304" pitchFamily="18" charset="0"/>
                <a:cs typeface="Times New Roman" panose="02020603050405020304" pitchFamily="18" charset="0"/>
              </a:rPr>
              <a:t>Adottare soluzioni orientate al prodotto</a:t>
            </a:r>
            <a:endParaRPr lang="it-IT" altLang="it-IT" sz="2400" dirty="0" smtClean="0">
              <a:effectLst/>
              <a:latin typeface="Times New Roman" panose="02020603050405020304" pitchFamily="18" charset="0"/>
              <a:cs typeface="Times New Roman" panose="02020603050405020304" pitchFamily="18" charset="0"/>
            </a:endParaRPr>
          </a:p>
          <a:p>
            <a:pPr>
              <a:lnSpc>
                <a:spcPct val="90000"/>
              </a:lnSpc>
              <a:spcBef>
                <a:spcPct val="20000"/>
              </a:spcBef>
            </a:pPr>
            <a:endParaRPr lang="it-IT" altLang="it-IT" sz="2400" u="sng" baseline="-25000" dirty="0">
              <a:effectLst/>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51620" y="5845546"/>
            <a:ext cx="8190922" cy="101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it-IT" altLang="it-IT" sz="2400" dirty="0" smtClean="0">
                <a:effectLst/>
                <a:latin typeface="Times New Roman" panose="02020603050405020304" pitchFamily="18" charset="0"/>
                <a:cs typeface="Times New Roman" panose="02020603050405020304" pitchFamily="18" charset="0"/>
              </a:rPr>
              <a:t>Occorrono </a:t>
            </a:r>
            <a:r>
              <a:rPr lang="it-IT" altLang="it-IT" sz="2400" b="1" u="sng" dirty="0" smtClean="0">
                <a:effectLst/>
                <a:latin typeface="Times New Roman" panose="02020603050405020304" pitchFamily="18" charset="0"/>
                <a:cs typeface="Times New Roman" panose="02020603050405020304" pitchFamily="18" charset="0"/>
              </a:rPr>
              <a:t>strumenti</a:t>
            </a:r>
            <a:r>
              <a:rPr lang="it-IT" altLang="it-IT" sz="2400" dirty="0" smtClean="0">
                <a:effectLst/>
                <a:latin typeface="Times New Roman" panose="02020603050405020304" pitchFamily="18" charset="0"/>
                <a:cs typeface="Times New Roman" panose="02020603050405020304" pitchFamily="18" charset="0"/>
              </a:rPr>
              <a:t> che attestino le </a:t>
            </a:r>
            <a:r>
              <a:rPr lang="it-IT" altLang="it-IT" sz="2400" b="1" u="sng" dirty="0" smtClean="0">
                <a:effectLst/>
                <a:latin typeface="Times New Roman" panose="02020603050405020304" pitchFamily="18" charset="0"/>
                <a:cs typeface="Times New Roman" panose="02020603050405020304" pitchFamily="18" charset="0"/>
              </a:rPr>
              <a:t>qualità ambientali</a:t>
            </a:r>
            <a:r>
              <a:rPr lang="it-IT" altLang="it-IT" sz="2400" dirty="0" smtClean="0">
                <a:effectLst/>
                <a:latin typeface="Times New Roman" panose="02020603050405020304" pitchFamily="18" charset="0"/>
                <a:cs typeface="Times New Roman" panose="02020603050405020304" pitchFamily="18" charset="0"/>
              </a:rPr>
              <a:t> dei prodotti in un’ottica di ciclo di vita</a:t>
            </a:r>
            <a:endParaRPr lang="it-IT" altLang="it-IT" sz="2400" baseline="-25000" dirty="0">
              <a:effectLst/>
              <a:latin typeface="Times New Roman" panose="02020603050405020304" pitchFamily="18" charset="0"/>
              <a:cs typeface="Times New Roman" panose="02020603050405020304" pitchFamily="18" charset="0"/>
            </a:endParaRPr>
          </a:p>
        </p:txBody>
      </p:sp>
      <p:sp>
        <p:nvSpPr>
          <p:cNvPr id="12"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a:solidFill>
                  <a:srgbClr val="048690"/>
                </a:solidFill>
                <a:latin typeface="Times New Roman" panose="02020603050405020304" pitchFamily="18" charset="0"/>
                <a:ea typeface="+mn-ea"/>
                <a:cs typeface="Times New Roman" panose="02020603050405020304" pitchFamily="18" charset="0"/>
              </a:rPr>
              <a:t>Come ridurre gli impatti ambientali?</a:t>
            </a:r>
          </a:p>
        </p:txBody>
      </p:sp>
    </p:spTree>
    <p:extLst>
      <p:ext uri="{BB962C8B-B14F-4D97-AF65-F5344CB8AC3E}">
        <p14:creationId xmlns:p14="http://schemas.microsoft.com/office/powerpoint/2010/main" val="159284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p:cNvSpPr>
            <a:spLocks noChangeArrowheads="1"/>
          </p:cNvSpPr>
          <p:nvPr/>
        </p:nvSpPr>
        <p:spPr bwMode="auto">
          <a:xfrm>
            <a:off x="544084" y="1528632"/>
            <a:ext cx="7993062" cy="407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90000"/>
              </a:lnSpc>
              <a:spcBef>
                <a:spcPct val="20000"/>
              </a:spcBef>
            </a:pPr>
            <a:endParaRPr lang="it-IT" altLang="it-IT" sz="2400" baseline="-25000" dirty="0">
              <a:latin typeface="Times New Roman" panose="02020603050405020304" pitchFamily="18" charset="0"/>
              <a:cs typeface="Times New Roman" panose="02020603050405020304" pitchFamily="18" charset="0"/>
            </a:endParaRPr>
          </a:p>
          <a:p>
            <a:pPr marL="0" indent="0" algn="ctr">
              <a:lnSpc>
                <a:spcPct val="90000"/>
              </a:lnSpc>
              <a:spcBef>
                <a:spcPct val="20000"/>
              </a:spcBef>
            </a:pPr>
            <a:r>
              <a:rPr lang="it-IT" altLang="it-IT" sz="2400" dirty="0" smtClean="0">
                <a:latin typeface="Times New Roman" panose="02020603050405020304" pitchFamily="18" charset="0"/>
                <a:cs typeface="Times New Roman" panose="02020603050405020304" pitchFamily="18" charset="0"/>
              </a:rPr>
              <a:t>Questo approccio all’analisi dei sistemi propone di tenere conto di tutti gli aspetti del ciclo di vita del sistema prodotto partendo dai processi a monte fino a quelli a valle</a:t>
            </a:r>
            <a:endParaRPr lang="it-IT" altLang="it-IT" sz="2400" b="1" dirty="0" smtClean="0">
              <a:latin typeface="Times New Roman" panose="02020603050405020304" pitchFamily="18" charset="0"/>
              <a:cs typeface="Times New Roman" panose="02020603050405020304" pitchFamily="18" charset="0"/>
            </a:endParaRPr>
          </a:p>
          <a:p>
            <a:pPr marL="457200" indent="-457200">
              <a:lnSpc>
                <a:spcPct val="90000"/>
              </a:lnSpc>
              <a:spcBef>
                <a:spcPct val="20000"/>
              </a:spcBef>
              <a:buFont typeface="Arial" panose="020B0604020202020204" pitchFamily="34" charset="0"/>
              <a:buChar char="•"/>
            </a:pPr>
            <a:endParaRPr lang="it-IT" altLang="it-IT" sz="2400" b="1" dirty="0" smtClean="0">
              <a:latin typeface="Times New Roman" panose="02020603050405020304" pitchFamily="18" charset="0"/>
              <a:cs typeface="Times New Roman" panose="02020603050405020304" pitchFamily="18" charset="0"/>
            </a:endParaRPr>
          </a:p>
          <a:p>
            <a:pPr marL="457200" indent="-457200">
              <a:lnSpc>
                <a:spcPct val="90000"/>
              </a:lnSpc>
              <a:spcBef>
                <a:spcPct val="20000"/>
              </a:spcBef>
              <a:buFont typeface="Arial" panose="020B0604020202020204" pitchFamily="34" charset="0"/>
              <a:buChar char="•"/>
            </a:pPr>
            <a:endParaRPr lang="it-IT" altLang="it-IT" sz="2400" b="1" dirty="0" smtClean="0">
              <a:latin typeface="Times New Roman" panose="02020603050405020304" pitchFamily="18" charset="0"/>
              <a:cs typeface="Times New Roman" panose="02020603050405020304" pitchFamily="18" charset="0"/>
            </a:endParaRPr>
          </a:p>
          <a:p>
            <a:pPr marL="457200" indent="-457200">
              <a:lnSpc>
                <a:spcPct val="90000"/>
              </a:lnSpc>
              <a:spcBef>
                <a:spcPct val="20000"/>
              </a:spcBef>
              <a:buFont typeface="Arial" panose="020B0604020202020204" pitchFamily="34" charset="0"/>
              <a:buChar char="•"/>
            </a:pPr>
            <a:endParaRPr lang="it-IT" altLang="it-IT" sz="2400" b="1" dirty="0" smtClean="0">
              <a:latin typeface="Times New Roman" panose="02020603050405020304" pitchFamily="18" charset="0"/>
              <a:cs typeface="Times New Roman" panose="02020603050405020304" pitchFamily="18" charset="0"/>
            </a:endParaRPr>
          </a:p>
          <a:p>
            <a:pPr marL="0" indent="0" algn="ctr">
              <a:lnSpc>
                <a:spcPct val="90000"/>
              </a:lnSpc>
              <a:spcBef>
                <a:spcPct val="20000"/>
              </a:spcBef>
            </a:pPr>
            <a:r>
              <a:rPr lang="it-IT" altLang="it-IT" sz="2400" b="1" dirty="0">
                <a:latin typeface="Times New Roman" panose="02020603050405020304" pitchFamily="18" charset="0"/>
                <a:cs typeface="Times New Roman" panose="02020603050405020304" pitchFamily="18" charset="0"/>
              </a:rPr>
              <a:t> </a:t>
            </a:r>
            <a:r>
              <a:rPr lang="it-IT" altLang="it-IT" sz="2400" b="1" dirty="0" smtClean="0">
                <a:latin typeface="Times New Roman" panose="02020603050405020304" pitchFamily="18" charset="0"/>
                <a:cs typeface="Times New Roman" panose="02020603050405020304" pitchFamily="18" charset="0"/>
              </a:rPr>
              <a:t>   non si spostano le criticità ambientali da una fase all’altra</a:t>
            </a:r>
          </a:p>
        </p:txBody>
      </p:sp>
      <p:sp>
        <p:nvSpPr>
          <p:cNvPr id="38" name="AutoShape 12"/>
          <p:cNvSpPr>
            <a:spLocks/>
          </p:cNvSpPr>
          <p:nvPr/>
        </p:nvSpPr>
        <p:spPr bwMode="auto">
          <a:xfrm>
            <a:off x="615522" y="1528632"/>
            <a:ext cx="73025" cy="2303462"/>
          </a:xfrm>
          <a:prstGeom prst="leftBrace">
            <a:avLst>
              <a:gd name="adj1" fmla="val 262862"/>
              <a:gd name="adj2" fmla="val 50000"/>
            </a:avLst>
          </a:prstGeom>
          <a:noFill/>
          <a:ln w="28575">
            <a:solidFill>
              <a:schemeClr val="bg1"/>
            </a:solidFill>
            <a:round/>
            <a:headEnd/>
            <a:tailEnd/>
          </a:ln>
          <a:effectLst/>
        </p:spPr>
        <p:txBody>
          <a:bodyPr wrap="none" anchor="ctr"/>
          <a:lstStyle/>
          <a:p>
            <a:pPr>
              <a:defRPr/>
            </a:pPr>
            <a:endParaRPr lang="it-IT">
              <a:solidFill>
                <a:srgbClr val="048690"/>
              </a:solidFill>
              <a:latin typeface="Times New Roman" panose="02020603050405020304" pitchFamily="18" charset="0"/>
              <a:cs typeface="Times New Roman" panose="02020603050405020304" pitchFamily="18" charset="0"/>
            </a:endParaRPr>
          </a:p>
        </p:txBody>
      </p:sp>
      <p:sp>
        <p:nvSpPr>
          <p:cNvPr id="39" name="AutoShape 13"/>
          <p:cNvSpPr>
            <a:spLocks/>
          </p:cNvSpPr>
          <p:nvPr/>
        </p:nvSpPr>
        <p:spPr bwMode="auto">
          <a:xfrm>
            <a:off x="544084" y="4122607"/>
            <a:ext cx="217488" cy="1582737"/>
          </a:xfrm>
          <a:prstGeom prst="leftBrace">
            <a:avLst>
              <a:gd name="adj1" fmla="val 60645"/>
              <a:gd name="adj2" fmla="val 50000"/>
            </a:avLst>
          </a:prstGeom>
          <a:noFill/>
          <a:ln w="28575">
            <a:solidFill>
              <a:schemeClr val="bg1"/>
            </a:solidFill>
            <a:round/>
            <a:headEnd/>
            <a:tailEnd/>
          </a:ln>
          <a:effectLst/>
        </p:spPr>
        <p:txBody>
          <a:bodyPr wrap="none" anchor="ctr"/>
          <a:lstStyle/>
          <a:p>
            <a:pPr>
              <a:defRPr/>
            </a:pPr>
            <a:endParaRPr lang="it-IT">
              <a:solidFill>
                <a:srgbClr val="048690"/>
              </a:solidFill>
              <a:latin typeface="Times New Roman" panose="02020603050405020304" pitchFamily="18" charset="0"/>
              <a:cs typeface="Times New Roman" panose="02020603050405020304" pitchFamily="18" charset="0"/>
            </a:endParaRPr>
          </a:p>
        </p:txBody>
      </p:sp>
      <p:sp>
        <p:nvSpPr>
          <p:cNvPr id="3" name="Freccia a destra 2"/>
          <p:cNvSpPr/>
          <p:nvPr/>
        </p:nvSpPr>
        <p:spPr>
          <a:xfrm rot="5400000" flipV="1">
            <a:off x="4065063" y="3235166"/>
            <a:ext cx="951105" cy="5067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
        <p:nvSpPr>
          <p:cNvPr id="9"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Life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cycle</a:t>
            </a:r>
            <a:r>
              <a:rPr lang="it-IT" sz="2800" b="1" dirty="0" smtClean="0">
                <a:solidFill>
                  <a:srgbClr val="048690"/>
                </a:solidFill>
                <a:latin typeface="Times New Roman" panose="02020603050405020304" pitchFamily="18" charset="0"/>
                <a:ea typeface="+mn-ea"/>
                <a:cs typeface="Times New Roman" panose="02020603050405020304" pitchFamily="18" charset="0"/>
              </a:rPr>
              <a:t>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thinking</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3963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961223" y="1548124"/>
            <a:ext cx="3715638" cy="3736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it-IT" sz="2400" dirty="0" smtClean="0">
                <a:latin typeface="Times New Roman" panose="02020603050405020304" pitchFamily="18" charset="0"/>
                <a:cs typeface="Times New Roman" panose="02020603050405020304" pitchFamily="18" charset="0"/>
              </a:rPr>
              <a:t>L’analisi del ciclo di vita studia gli aspetti energetici ambientali relativi alla vita di un prodotto dall’estrazione delle materie prime fino allo smaltimento finale considerando l’intero ciclo di vita.</a:t>
            </a:r>
            <a:endParaRPr lang="it-IT" sz="2400" dirty="0">
              <a:latin typeface="Times New Roman" panose="02020603050405020304" pitchFamily="18" charset="0"/>
              <a:cs typeface="Times New Roman" panose="02020603050405020304" pitchFamily="18" charset="0"/>
            </a:endParaRPr>
          </a:p>
        </p:txBody>
      </p:sp>
      <p:sp>
        <p:nvSpPr>
          <p:cNvPr id="13"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Life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Cycle</a:t>
            </a:r>
            <a:r>
              <a:rPr lang="it-IT" sz="2800" b="1" dirty="0" smtClean="0">
                <a:solidFill>
                  <a:srgbClr val="048690"/>
                </a:solidFill>
                <a:latin typeface="Times New Roman" panose="02020603050405020304" pitchFamily="18" charset="0"/>
                <a:ea typeface="+mn-ea"/>
                <a:cs typeface="Times New Roman" panose="02020603050405020304" pitchFamily="18" charset="0"/>
              </a:rPr>
              <a:t> </a:t>
            </a:r>
            <a:r>
              <a:rPr lang="it-IT" sz="2800" b="1" dirty="0" err="1" smtClean="0">
                <a:solidFill>
                  <a:srgbClr val="048690"/>
                </a:solidFill>
                <a:latin typeface="Times New Roman" panose="02020603050405020304" pitchFamily="18" charset="0"/>
                <a:ea typeface="+mn-ea"/>
                <a:cs typeface="Times New Roman" panose="02020603050405020304" pitchFamily="18" charset="0"/>
              </a:rPr>
              <a:t>Assessment</a:t>
            </a:r>
            <a:r>
              <a:rPr lang="it-IT" sz="2800" b="1" dirty="0" smtClean="0">
                <a:solidFill>
                  <a:srgbClr val="048690"/>
                </a:solidFill>
                <a:latin typeface="Times New Roman" panose="02020603050405020304" pitchFamily="18" charset="0"/>
                <a:ea typeface="+mn-ea"/>
                <a:cs typeface="Times New Roman" panose="02020603050405020304" pitchFamily="18" charset="0"/>
              </a:rPr>
              <a:t>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3" y="1111420"/>
            <a:ext cx="4876800" cy="4610100"/>
          </a:xfrm>
          <a:prstGeom prst="rect">
            <a:avLst/>
          </a:prstGeom>
        </p:spPr>
      </p:pic>
    </p:spTree>
    <p:extLst>
      <p:ext uri="{BB962C8B-B14F-4D97-AF65-F5344CB8AC3E}">
        <p14:creationId xmlns:p14="http://schemas.microsoft.com/office/powerpoint/2010/main" val="3984363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9367" y="2338075"/>
            <a:ext cx="1499320"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solidFill>
                  <a:schemeClr val="tx1"/>
                </a:solidFill>
                <a:latin typeface="Times New Roman" panose="02020603050405020304" pitchFamily="18" charset="0"/>
                <a:cs typeface="Times New Roman" panose="02020603050405020304" pitchFamily="18" charset="0"/>
              </a:rPr>
              <a:t>materiali</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35177" y="3577632"/>
            <a:ext cx="1499320"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solidFill>
                  <a:schemeClr val="tx1"/>
                </a:solidFill>
                <a:latin typeface="Times New Roman" panose="02020603050405020304" pitchFamily="18" charset="0"/>
                <a:cs typeface="Times New Roman" panose="02020603050405020304" pitchFamily="18" charset="0"/>
              </a:rPr>
              <a:t>energia</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142473" y="5106879"/>
            <a:ext cx="1499320"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solidFill>
                  <a:schemeClr val="tx1"/>
                </a:solidFill>
                <a:latin typeface="Times New Roman" panose="02020603050405020304" pitchFamily="18" charset="0"/>
                <a:cs typeface="Times New Roman" panose="02020603050405020304" pitchFamily="18" charset="0"/>
              </a:rPr>
              <a:t>acqua</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84275" y="1889024"/>
            <a:ext cx="1499320"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b="1" dirty="0" smtClean="0">
                <a:solidFill>
                  <a:schemeClr val="tx1"/>
                </a:solidFill>
                <a:latin typeface="Times New Roman" panose="02020603050405020304" pitchFamily="18" charset="0"/>
                <a:cs typeface="Times New Roman" panose="02020603050405020304" pitchFamily="18" charset="0"/>
              </a:rPr>
              <a:t>INPUT</a:t>
            </a:r>
            <a:endParaRPr lang="it-IT" b="1" dirty="0">
              <a:solidFill>
                <a:schemeClr val="tx1"/>
              </a:solidFill>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7386828" y="2338601"/>
            <a:ext cx="1138336"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smtClean="0">
                <a:solidFill>
                  <a:schemeClr val="tx1"/>
                </a:solidFill>
                <a:latin typeface="Times New Roman" panose="02020603050405020304" pitchFamily="18" charset="0"/>
                <a:cs typeface="Times New Roman" panose="02020603050405020304" pitchFamily="18" charset="0"/>
              </a:rPr>
              <a:t>Effluenti</a:t>
            </a:r>
          </a:p>
          <a:p>
            <a:pPr algn="ctr"/>
            <a:r>
              <a:rPr lang="it-IT" dirty="0" smtClean="0">
                <a:solidFill>
                  <a:schemeClr val="tx1"/>
                </a:solidFill>
                <a:latin typeface="Times New Roman" panose="02020603050405020304" pitchFamily="18" charset="0"/>
                <a:cs typeface="Times New Roman" panose="02020603050405020304" pitchFamily="18" charset="0"/>
              </a:rPr>
              <a:t> in acqua</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7404057" y="3594829"/>
            <a:ext cx="1194998"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smtClean="0">
                <a:solidFill>
                  <a:schemeClr val="tx1"/>
                </a:solidFill>
                <a:latin typeface="Times New Roman" panose="02020603050405020304" pitchFamily="18" charset="0"/>
                <a:cs typeface="Times New Roman" panose="02020603050405020304" pitchFamily="18" charset="0"/>
              </a:rPr>
              <a:t>Emissioni </a:t>
            </a:r>
          </a:p>
          <a:p>
            <a:pPr algn="ctr"/>
            <a:r>
              <a:rPr lang="it-IT" dirty="0" smtClean="0">
                <a:solidFill>
                  <a:schemeClr val="tx1"/>
                </a:solidFill>
                <a:latin typeface="Times New Roman" panose="02020603050405020304" pitchFamily="18" charset="0"/>
                <a:cs typeface="Times New Roman" panose="02020603050405020304" pitchFamily="18" charset="0"/>
              </a:rPr>
              <a:t>in aria</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16" name="CasellaDiTesto 15"/>
          <p:cNvSpPr txBox="1"/>
          <p:nvPr/>
        </p:nvSpPr>
        <p:spPr>
          <a:xfrm>
            <a:off x="7386828" y="4968379"/>
            <a:ext cx="944372"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smtClean="0">
                <a:solidFill>
                  <a:schemeClr val="tx1"/>
                </a:solidFill>
                <a:latin typeface="Times New Roman" panose="02020603050405020304" pitchFamily="18" charset="0"/>
                <a:cs typeface="Times New Roman" panose="02020603050405020304" pitchFamily="18" charset="0"/>
              </a:rPr>
              <a:t>Rifiuti </a:t>
            </a:r>
          </a:p>
          <a:p>
            <a:pPr algn="ctr"/>
            <a:r>
              <a:rPr lang="it-IT" dirty="0" smtClean="0">
                <a:solidFill>
                  <a:schemeClr val="tx1"/>
                </a:solidFill>
                <a:latin typeface="Times New Roman" panose="02020603050405020304" pitchFamily="18" charset="0"/>
                <a:cs typeface="Times New Roman" panose="02020603050405020304" pitchFamily="18" charset="0"/>
              </a:rPr>
              <a:t>solidi</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7358944" y="1889728"/>
            <a:ext cx="1898595"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b="1" dirty="0" smtClean="0">
                <a:solidFill>
                  <a:schemeClr val="tx1"/>
                </a:solidFill>
                <a:latin typeface="Times New Roman" panose="02020603050405020304" pitchFamily="18" charset="0"/>
                <a:cs typeface="Times New Roman" panose="02020603050405020304" pitchFamily="18" charset="0"/>
              </a:rPr>
              <a:t>OUTPUT</a:t>
            </a:r>
            <a:endParaRPr lang="it-IT" b="1" dirty="0">
              <a:solidFill>
                <a:schemeClr val="tx1"/>
              </a:solidFill>
              <a:latin typeface="Times New Roman" panose="02020603050405020304" pitchFamily="18" charset="0"/>
              <a:cs typeface="Times New Roman" panose="02020603050405020304" pitchFamily="18" charset="0"/>
            </a:endParaRPr>
          </a:p>
        </p:txBody>
      </p:sp>
      <p:sp>
        <p:nvSpPr>
          <p:cNvPr id="19" name="Freccia a destra 18"/>
          <p:cNvSpPr/>
          <p:nvPr/>
        </p:nvSpPr>
        <p:spPr>
          <a:xfrm>
            <a:off x="979657" y="2443022"/>
            <a:ext cx="417443" cy="211980"/>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sp>
        <p:nvSpPr>
          <p:cNvPr id="22" name="Freccia a destra 21"/>
          <p:cNvSpPr/>
          <p:nvPr/>
        </p:nvSpPr>
        <p:spPr>
          <a:xfrm>
            <a:off x="6986614" y="2579927"/>
            <a:ext cx="417443" cy="216000"/>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sp>
        <p:nvSpPr>
          <p:cNvPr id="23" name="Freccia a destra 22"/>
          <p:cNvSpPr/>
          <p:nvPr/>
        </p:nvSpPr>
        <p:spPr>
          <a:xfrm>
            <a:off x="6969385" y="3864961"/>
            <a:ext cx="417443" cy="216000"/>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sp>
        <p:nvSpPr>
          <p:cNvPr id="24" name="Freccia a destra 23"/>
          <p:cNvSpPr/>
          <p:nvPr/>
        </p:nvSpPr>
        <p:spPr>
          <a:xfrm>
            <a:off x="6986615" y="5176990"/>
            <a:ext cx="417443" cy="216000"/>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sp>
        <p:nvSpPr>
          <p:cNvPr id="34"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Struttura della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
        <p:nvSpPr>
          <p:cNvPr id="35" name="CasellaDiTesto 34"/>
          <p:cNvSpPr txBox="1"/>
          <p:nvPr/>
        </p:nvSpPr>
        <p:spPr>
          <a:xfrm>
            <a:off x="2814582" y="1193176"/>
            <a:ext cx="2541978"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Estrazione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materie</a:t>
            </a:r>
            <a:r>
              <a:rPr lang="en-US" dirty="0" smtClean="0">
                <a:latin typeface="Times New Roman" panose="02020603050405020304" pitchFamily="18" charset="0"/>
                <a:cs typeface="Times New Roman" panose="02020603050405020304" pitchFamily="18" charset="0"/>
              </a:rPr>
              <a:t> prime</a:t>
            </a:r>
            <a:endParaRPr lang="en-US" dirty="0">
              <a:latin typeface="Times New Roman" panose="02020603050405020304" pitchFamily="18" charset="0"/>
              <a:cs typeface="Times New Roman" panose="02020603050405020304" pitchFamily="18" charset="0"/>
            </a:endParaRPr>
          </a:p>
        </p:txBody>
      </p:sp>
      <p:sp>
        <p:nvSpPr>
          <p:cNvPr id="36" name="CasellaDiTesto 35"/>
          <p:cNvSpPr txBox="1"/>
          <p:nvPr/>
        </p:nvSpPr>
        <p:spPr>
          <a:xfrm>
            <a:off x="3018772" y="1787789"/>
            <a:ext cx="2133597"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Produzione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materiali</a:t>
            </a:r>
            <a:endParaRPr lang="en-US" dirty="0">
              <a:latin typeface="Times New Roman" panose="02020603050405020304" pitchFamily="18" charset="0"/>
              <a:cs typeface="Times New Roman" panose="02020603050405020304" pitchFamily="18" charset="0"/>
            </a:endParaRPr>
          </a:p>
        </p:txBody>
      </p:sp>
      <p:sp>
        <p:nvSpPr>
          <p:cNvPr id="37" name="CasellaDiTesto 36"/>
          <p:cNvSpPr txBox="1"/>
          <p:nvPr/>
        </p:nvSpPr>
        <p:spPr>
          <a:xfrm>
            <a:off x="2779411" y="2401250"/>
            <a:ext cx="2612318"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Trasporto</a:t>
            </a:r>
            <a:r>
              <a:rPr lang="en-US" dirty="0" smtClean="0">
                <a:latin typeface="Times New Roman" panose="02020603050405020304" pitchFamily="18" charset="0"/>
                <a:cs typeface="Times New Roman" panose="02020603050405020304" pitchFamily="18" charset="0"/>
              </a:rPr>
              <a:t> verso </a:t>
            </a:r>
            <a:r>
              <a:rPr lang="en-US" dirty="0" err="1" smtClean="0">
                <a:latin typeface="Times New Roman" panose="02020603050405020304" pitchFamily="18" charset="0"/>
                <a:cs typeface="Times New Roman" panose="02020603050405020304" pitchFamily="18" charset="0"/>
              </a:rPr>
              <a:t>il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cantiere</a:t>
            </a:r>
            <a:endParaRPr lang="en-US" dirty="0">
              <a:latin typeface="Times New Roman" panose="02020603050405020304" pitchFamily="18" charset="0"/>
              <a:cs typeface="Times New Roman" panose="02020603050405020304" pitchFamily="18" charset="0"/>
            </a:endParaRPr>
          </a:p>
        </p:txBody>
      </p:sp>
      <p:sp>
        <p:nvSpPr>
          <p:cNvPr id="38" name="CasellaDiTesto 37"/>
          <p:cNvSpPr txBox="1"/>
          <p:nvPr/>
        </p:nvSpPr>
        <p:spPr>
          <a:xfrm>
            <a:off x="2976933" y="2953709"/>
            <a:ext cx="2217274"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Lavorazione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materiali</a:t>
            </a:r>
            <a:endParaRPr lang="en-US" dirty="0">
              <a:latin typeface="Times New Roman" panose="02020603050405020304" pitchFamily="18" charset="0"/>
              <a:cs typeface="Times New Roman" panose="02020603050405020304" pitchFamily="18" charset="0"/>
            </a:endParaRPr>
          </a:p>
        </p:txBody>
      </p:sp>
      <p:grpSp>
        <p:nvGrpSpPr>
          <p:cNvPr id="97" name="Gruppo 96"/>
          <p:cNvGrpSpPr/>
          <p:nvPr/>
        </p:nvGrpSpPr>
        <p:grpSpPr>
          <a:xfrm>
            <a:off x="1431046" y="3565237"/>
            <a:ext cx="5474733" cy="832238"/>
            <a:chOff x="1431048" y="3507743"/>
            <a:chExt cx="5474733" cy="832238"/>
          </a:xfrm>
        </p:grpSpPr>
        <p:sp>
          <p:nvSpPr>
            <p:cNvPr id="78" name="CasellaDiTesto 77"/>
            <p:cNvSpPr txBox="1"/>
            <p:nvPr/>
          </p:nvSpPr>
          <p:spPr>
            <a:xfrm>
              <a:off x="1431048" y="3507743"/>
              <a:ext cx="5474733" cy="832238"/>
            </a:xfrm>
            <a:prstGeom prst="rect">
              <a:avLst/>
            </a:prstGeom>
            <a:noFill/>
            <a:ln w="12700">
              <a:solidFill>
                <a:schemeClr val="dk1"/>
              </a:solidFill>
            </a:ln>
          </p:spPr>
          <p:txBody>
            <a:bodyPr wrap="square" rtlCol="0">
              <a:noAutofit/>
            </a:bodyPr>
            <a:lstStyle/>
            <a:p>
              <a:endParaRPr lang="en-US" dirty="0"/>
            </a:p>
          </p:txBody>
        </p:sp>
        <p:sp>
          <p:nvSpPr>
            <p:cNvPr id="39" name="CasellaDiTesto 38"/>
            <p:cNvSpPr txBox="1"/>
            <p:nvPr/>
          </p:nvSpPr>
          <p:spPr>
            <a:xfrm>
              <a:off x="1560404" y="3831698"/>
              <a:ext cx="928459"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Utilizzo</a:t>
              </a:r>
              <a:endParaRPr lang="en-US" dirty="0">
                <a:latin typeface="Times New Roman" panose="02020603050405020304" pitchFamily="18" charset="0"/>
                <a:cs typeface="Times New Roman" panose="02020603050405020304" pitchFamily="18" charset="0"/>
              </a:endParaRPr>
            </a:p>
          </p:txBody>
        </p:sp>
        <p:sp>
          <p:nvSpPr>
            <p:cNvPr id="40" name="CasellaDiTesto 39"/>
            <p:cNvSpPr txBox="1"/>
            <p:nvPr/>
          </p:nvSpPr>
          <p:spPr>
            <a:xfrm>
              <a:off x="5195343" y="3811635"/>
              <a:ext cx="1551130"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Manutenzione</a:t>
              </a:r>
              <a:endParaRPr lang="en-US" dirty="0">
                <a:latin typeface="Times New Roman" panose="02020603050405020304" pitchFamily="18" charset="0"/>
                <a:cs typeface="Times New Roman" panose="02020603050405020304" pitchFamily="18" charset="0"/>
              </a:endParaRPr>
            </a:p>
          </p:txBody>
        </p:sp>
      </p:grpSp>
      <p:cxnSp>
        <p:nvCxnSpPr>
          <p:cNvPr id="46" name="Connettore 2 45"/>
          <p:cNvCxnSpPr>
            <a:stCxn id="35" idx="2"/>
            <a:endCxn id="36" idx="0"/>
          </p:cNvCxnSpPr>
          <p:nvPr/>
        </p:nvCxnSpPr>
        <p:spPr>
          <a:xfrm>
            <a:off x="4085571" y="1562508"/>
            <a:ext cx="0" cy="225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a:stCxn id="36" idx="2"/>
            <a:endCxn id="37" idx="0"/>
          </p:cNvCxnSpPr>
          <p:nvPr/>
        </p:nvCxnSpPr>
        <p:spPr>
          <a:xfrm flipH="1">
            <a:off x="4085570" y="2157121"/>
            <a:ext cx="1" cy="244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p:cNvCxnSpPr>
            <a:stCxn id="37" idx="2"/>
            <a:endCxn id="38" idx="0"/>
          </p:cNvCxnSpPr>
          <p:nvPr/>
        </p:nvCxnSpPr>
        <p:spPr>
          <a:xfrm>
            <a:off x="4085570" y="2770582"/>
            <a:ext cx="0" cy="183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4 58"/>
          <p:cNvCxnSpPr>
            <a:stCxn id="38" idx="2"/>
            <a:endCxn id="39" idx="0"/>
          </p:cNvCxnSpPr>
          <p:nvPr/>
        </p:nvCxnSpPr>
        <p:spPr>
          <a:xfrm rot="5400000">
            <a:off x="2772026" y="2575647"/>
            <a:ext cx="566151" cy="2060938"/>
          </a:xfrm>
          <a:prstGeom prst="bentConnector3">
            <a:avLst>
              <a:gd name="adj1" fmla="val 61656"/>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ttore 4 59"/>
          <p:cNvCxnSpPr>
            <a:stCxn id="38" idx="2"/>
            <a:endCxn id="40" idx="0"/>
          </p:cNvCxnSpPr>
          <p:nvPr/>
        </p:nvCxnSpPr>
        <p:spPr>
          <a:xfrm rot="16200000" flipH="1">
            <a:off x="4755194" y="2653417"/>
            <a:ext cx="546088" cy="1885336"/>
          </a:xfrm>
          <a:prstGeom prst="bentConnector3">
            <a:avLst>
              <a:gd name="adj1" fmla="val 63810"/>
            </a:avLst>
          </a:prstGeom>
          <a:ln>
            <a:tailEnd type="triangle"/>
          </a:ln>
        </p:spPr>
        <p:style>
          <a:lnRef idx="1">
            <a:schemeClr val="dk1"/>
          </a:lnRef>
          <a:fillRef idx="0">
            <a:schemeClr val="dk1"/>
          </a:fillRef>
          <a:effectRef idx="0">
            <a:schemeClr val="dk1"/>
          </a:effectRef>
          <a:fontRef idx="minor">
            <a:schemeClr val="tx1"/>
          </a:fontRef>
        </p:style>
      </p:cxnSp>
      <p:grpSp>
        <p:nvGrpSpPr>
          <p:cNvPr id="93" name="Gruppo 92"/>
          <p:cNvGrpSpPr/>
          <p:nvPr/>
        </p:nvGrpSpPr>
        <p:grpSpPr>
          <a:xfrm>
            <a:off x="1431046" y="4541404"/>
            <a:ext cx="5474733" cy="2165947"/>
            <a:chOff x="1927370" y="4524683"/>
            <a:chExt cx="4721605" cy="2165947"/>
          </a:xfrm>
        </p:grpSpPr>
        <p:sp>
          <p:nvSpPr>
            <p:cNvPr id="77" name="CasellaDiTesto 76"/>
            <p:cNvSpPr txBox="1"/>
            <p:nvPr/>
          </p:nvSpPr>
          <p:spPr>
            <a:xfrm>
              <a:off x="1927370" y="4524683"/>
              <a:ext cx="4721605" cy="2165947"/>
            </a:xfrm>
            <a:prstGeom prst="rect">
              <a:avLst/>
            </a:prstGeom>
            <a:noFill/>
            <a:ln w="12700">
              <a:solidFill>
                <a:schemeClr val="dk1"/>
              </a:solidFill>
            </a:ln>
          </p:spPr>
          <p:txBody>
            <a:bodyPr wrap="square" rtlCol="0">
              <a:spAutoFit/>
            </a:bodyPr>
            <a:lstStyle/>
            <a:p>
              <a:endParaRPr lang="en-US" dirty="0"/>
            </a:p>
          </p:txBody>
        </p:sp>
        <p:sp>
          <p:nvSpPr>
            <p:cNvPr id="41" name="CasellaDiTesto 40"/>
            <p:cNvSpPr txBox="1"/>
            <p:nvPr/>
          </p:nvSpPr>
          <p:spPr>
            <a:xfrm>
              <a:off x="3599522" y="4683873"/>
              <a:ext cx="1377300"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Demolizione</a:t>
              </a:r>
              <a:endParaRPr lang="en-US" dirty="0">
                <a:latin typeface="Times New Roman" panose="02020603050405020304" pitchFamily="18" charset="0"/>
                <a:cs typeface="Times New Roman" panose="02020603050405020304" pitchFamily="18" charset="0"/>
              </a:endParaRPr>
            </a:p>
          </p:txBody>
        </p:sp>
        <p:sp>
          <p:nvSpPr>
            <p:cNvPr id="42" name="CasellaDiTesto 41"/>
            <p:cNvSpPr txBox="1"/>
            <p:nvPr/>
          </p:nvSpPr>
          <p:spPr>
            <a:xfrm>
              <a:off x="3748826" y="5247903"/>
              <a:ext cx="1078693"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Trasporto</a:t>
              </a:r>
              <a:endParaRPr lang="en-US" dirty="0">
                <a:latin typeface="Times New Roman" panose="02020603050405020304" pitchFamily="18" charset="0"/>
                <a:cs typeface="Times New Roman" panose="02020603050405020304" pitchFamily="18" charset="0"/>
              </a:endParaRPr>
            </a:p>
          </p:txBody>
        </p:sp>
        <p:sp>
          <p:nvSpPr>
            <p:cNvPr id="43" name="CasellaDiTesto 42"/>
            <p:cNvSpPr txBox="1"/>
            <p:nvPr/>
          </p:nvSpPr>
          <p:spPr>
            <a:xfrm>
              <a:off x="2058934" y="6024965"/>
              <a:ext cx="1201664" cy="369332"/>
            </a:xfrm>
            <a:prstGeom prst="rect">
              <a:avLst/>
            </a:prstGeom>
            <a:noFill/>
            <a:ln>
              <a:solidFill>
                <a:schemeClr val="tx1"/>
              </a:solidFill>
              <a:prstDash val="dash"/>
            </a:ln>
          </p:spPr>
          <p:txBody>
            <a:bodyPr wrap="square" rtlCol="0">
              <a:spAutoFit/>
            </a:bodyPr>
            <a:lstStyle/>
            <a:p>
              <a:r>
                <a:rPr lang="en-US" dirty="0" err="1" smtClean="0">
                  <a:latin typeface="Times New Roman" panose="02020603050405020304" pitchFamily="18" charset="0"/>
                  <a:cs typeface="Times New Roman" panose="02020603050405020304" pitchFamily="18" charset="0"/>
                </a:rPr>
                <a:t>Smaltimento</a:t>
              </a:r>
              <a:endParaRPr lang="en-US" dirty="0">
                <a:latin typeface="Times New Roman" panose="02020603050405020304" pitchFamily="18" charset="0"/>
                <a:cs typeface="Times New Roman" panose="02020603050405020304" pitchFamily="18" charset="0"/>
              </a:endParaRPr>
            </a:p>
          </p:txBody>
        </p:sp>
        <p:sp>
          <p:nvSpPr>
            <p:cNvPr id="44" name="CasellaDiTesto 43"/>
            <p:cNvSpPr txBox="1"/>
            <p:nvPr/>
          </p:nvSpPr>
          <p:spPr>
            <a:xfrm>
              <a:off x="5714102" y="6024965"/>
              <a:ext cx="748923" cy="369332"/>
            </a:xfrm>
            <a:prstGeom prst="rect">
              <a:avLst/>
            </a:prstGeom>
            <a:noFill/>
            <a:ln>
              <a:solidFill>
                <a:schemeClr val="tx1"/>
              </a:solidFill>
              <a:prstDash val="dash"/>
            </a:ln>
          </p:spPr>
          <p:txBody>
            <a:bodyPr wrap="none" rtlCol="0">
              <a:spAutoFit/>
            </a:bodyPr>
            <a:lstStyle/>
            <a:p>
              <a:r>
                <a:rPr lang="en-US" dirty="0" err="1" smtClean="0">
                  <a:latin typeface="Times New Roman" panose="02020603050405020304" pitchFamily="18" charset="0"/>
                  <a:cs typeface="Times New Roman" panose="02020603050405020304" pitchFamily="18" charset="0"/>
                </a:rPr>
                <a:t>Ricilo</a:t>
              </a:r>
              <a:endParaRPr lang="en-US" dirty="0">
                <a:latin typeface="Times New Roman" panose="02020603050405020304" pitchFamily="18" charset="0"/>
                <a:cs typeface="Times New Roman" panose="02020603050405020304" pitchFamily="18" charset="0"/>
              </a:endParaRPr>
            </a:p>
          </p:txBody>
        </p:sp>
        <p:cxnSp>
          <p:nvCxnSpPr>
            <p:cNvPr id="53" name="Connettore 2 52"/>
            <p:cNvCxnSpPr>
              <a:stCxn id="41" idx="2"/>
              <a:endCxn id="42" idx="0"/>
            </p:cNvCxnSpPr>
            <p:nvPr/>
          </p:nvCxnSpPr>
          <p:spPr>
            <a:xfrm>
              <a:off x="4288173" y="5053205"/>
              <a:ext cx="0" cy="194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4 62"/>
            <p:cNvCxnSpPr>
              <a:stCxn id="42" idx="2"/>
              <a:endCxn id="43" idx="0"/>
            </p:cNvCxnSpPr>
            <p:nvPr/>
          </p:nvCxnSpPr>
          <p:spPr>
            <a:xfrm rot="5400000">
              <a:off x="3270105" y="5006897"/>
              <a:ext cx="407730" cy="162840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ttore 4 66"/>
            <p:cNvCxnSpPr>
              <a:stCxn id="42" idx="2"/>
              <a:endCxn id="44" idx="0"/>
            </p:cNvCxnSpPr>
            <p:nvPr/>
          </p:nvCxnSpPr>
          <p:spPr>
            <a:xfrm rot="16200000" flipH="1">
              <a:off x="4984503" y="4920904"/>
              <a:ext cx="407730" cy="180039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cxnSp>
        <p:nvCxnSpPr>
          <p:cNvPr id="90" name="Connettore 2 89"/>
          <p:cNvCxnSpPr>
            <a:stCxn id="78" idx="2"/>
            <a:endCxn id="77" idx="0"/>
          </p:cNvCxnSpPr>
          <p:nvPr/>
        </p:nvCxnSpPr>
        <p:spPr>
          <a:xfrm>
            <a:off x="4168413" y="4397475"/>
            <a:ext cx="0" cy="143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CasellaDiTesto 95"/>
          <p:cNvSpPr txBox="1"/>
          <p:nvPr/>
        </p:nvSpPr>
        <p:spPr>
          <a:xfrm>
            <a:off x="1431046" y="1049247"/>
            <a:ext cx="5474733" cy="2355923"/>
          </a:xfrm>
          <a:prstGeom prst="rect">
            <a:avLst/>
          </a:prstGeom>
          <a:noFill/>
          <a:ln w="12700">
            <a:solidFill>
              <a:schemeClr val="dk1"/>
            </a:solidFill>
          </a:ln>
        </p:spPr>
        <p:txBody>
          <a:bodyPr wrap="square" rtlCol="0">
            <a:noAutofit/>
          </a:bodyPr>
          <a:lstStyle/>
          <a:p>
            <a:r>
              <a:rPr lang="en-US" b="1" dirty="0" smtClean="0">
                <a:latin typeface="Times New Roman" panose="02020603050405020304" pitchFamily="18" charset="0"/>
                <a:cs typeface="Times New Roman" panose="02020603050405020304" pitchFamily="18" charset="0"/>
              </a:rPr>
              <a:t>Pre-</a:t>
            </a:r>
            <a:r>
              <a:rPr lang="en-US" b="1" dirty="0" err="1" smtClean="0">
                <a:latin typeface="Times New Roman" panose="02020603050405020304" pitchFamily="18" charset="0"/>
                <a:cs typeface="Times New Roman" panose="02020603050405020304" pitchFamily="18" charset="0"/>
              </a:rPr>
              <a:t>uso</a:t>
            </a:r>
            <a:endParaRPr lang="en-US" b="1" dirty="0">
              <a:latin typeface="Times New Roman" panose="02020603050405020304" pitchFamily="18" charset="0"/>
              <a:cs typeface="Times New Roman" panose="02020603050405020304" pitchFamily="18" charset="0"/>
            </a:endParaRPr>
          </a:p>
        </p:txBody>
      </p:sp>
      <p:sp>
        <p:nvSpPr>
          <p:cNvPr id="107" name="Freccia a destra 106"/>
          <p:cNvSpPr/>
          <p:nvPr/>
        </p:nvSpPr>
        <p:spPr>
          <a:xfrm>
            <a:off x="977257" y="3677212"/>
            <a:ext cx="417443" cy="211980"/>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sp>
        <p:nvSpPr>
          <p:cNvPr id="108" name="Freccia a destra 107"/>
          <p:cNvSpPr/>
          <p:nvPr/>
        </p:nvSpPr>
        <p:spPr>
          <a:xfrm>
            <a:off x="977257" y="5179000"/>
            <a:ext cx="417443" cy="211980"/>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sp>
        <p:nvSpPr>
          <p:cNvPr id="109" name="Rettangolo 108"/>
          <p:cNvSpPr/>
          <p:nvPr/>
        </p:nvSpPr>
        <p:spPr>
          <a:xfrm>
            <a:off x="1398056" y="3538069"/>
            <a:ext cx="556563" cy="369332"/>
          </a:xfrm>
          <a:prstGeom prst="rect">
            <a:avLst/>
          </a:prstGeom>
        </p:spPr>
        <p:txBody>
          <a:bodyPr wrap="none">
            <a:spAutoFit/>
          </a:bodyPr>
          <a:lstStyle/>
          <a:p>
            <a:r>
              <a:rPr lang="en-US" b="1" dirty="0" err="1" smtClean="0">
                <a:latin typeface="Times New Roman" panose="02020603050405020304" pitchFamily="18" charset="0"/>
                <a:cs typeface="Times New Roman" panose="02020603050405020304" pitchFamily="18" charset="0"/>
              </a:rPr>
              <a:t>Uso</a:t>
            </a:r>
            <a:endParaRPr lang="en-US" b="1" dirty="0">
              <a:latin typeface="Times New Roman" panose="02020603050405020304" pitchFamily="18" charset="0"/>
              <a:cs typeface="Times New Roman" panose="02020603050405020304" pitchFamily="18" charset="0"/>
            </a:endParaRPr>
          </a:p>
        </p:txBody>
      </p:sp>
      <p:sp>
        <p:nvSpPr>
          <p:cNvPr id="110" name="Rettangolo 109"/>
          <p:cNvSpPr/>
          <p:nvPr/>
        </p:nvSpPr>
        <p:spPr>
          <a:xfrm>
            <a:off x="1394700" y="4541403"/>
            <a:ext cx="1011815"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Fine </a:t>
            </a:r>
            <a:r>
              <a:rPr lang="en-US" b="1" dirty="0" err="1" smtClean="0">
                <a:latin typeface="Times New Roman" panose="02020603050405020304" pitchFamily="18" charset="0"/>
                <a:cs typeface="Times New Roman" panose="02020603050405020304" pitchFamily="18" charset="0"/>
              </a:rPr>
              <a:t>uso</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06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4454" y="1853102"/>
            <a:ext cx="8154618" cy="3222991"/>
          </a:xfrm>
        </p:spPr>
        <p:txBody>
          <a:bodyPr>
            <a:noAutofit/>
          </a:bodyPr>
          <a:lstStyle/>
          <a:p>
            <a:r>
              <a:rPr lang="it-IT" sz="1800" dirty="0" smtClean="0">
                <a:latin typeface="Times New Roman" panose="02020603050405020304" pitchFamily="18" charset="0"/>
                <a:cs typeface="Times New Roman" panose="02020603050405020304" pitchFamily="18" charset="0"/>
              </a:rPr>
              <a:t>La LCA valuta gli impatti utilizzando diverse categorie di impatto che descrivono gli effetti ambientali di prodotti e servizi considerando il loro intero ciclo di vita.</a:t>
            </a:r>
          </a:p>
          <a:p>
            <a:pPr marL="0" indent="0">
              <a:buNone/>
            </a:pPr>
            <a:endParaRPr lang="it-IT" sz="1800" dirty="0" smtClean="0">
              <a:latin typeface="Times New Roman" panose="02020603050405020304" pitchFamily="18" charset="0"/>
              <a:cs typeface="Times New Roman" panose="02020603050405020304" pitchFamily="18" charset="0"/>
            </a:endParaRPr>
          </a:p>
          <a:p>
            <a:r>
              <a:rPr lang="it-IT" sz="1800" dirty="0" smtClean="0">
                <a:latin typeface="Times New Roman" panose="02020603050405020304" pitchFamily="18" charset="0"/>
                <a:cs typeface="Times New Roman" panose="02020603050405020304" pitchFamily="18" charset="0"/>
              </a:rPr>
              <a:t>Gli impatti vengono valutati attraverso l’identificazione e la quantificazione di dati relativi a:</a:t>
            </a:r>
          </a:p>
          <a:p>
            <a:pPr>
              <a:buFont typeface="Wingdings" panose="05000000000000000000" pitchFamily="2" charset="2"/>
              <a:buChar char="ü"/>
            </a:pPr>
            <a:r>
              <a:rPr lang="it-IT" sz="1800" dirty="0" smtClean="0">
                <a:latin typeface="Times New Roman" panose="02020603050405020304" pitchFamily="18" charset="0"/>
                <a:cs typeface="Times New Roman" panose="02020603050405020304" pitchFamily="18" charset="0"/>
              </a:rPr>
              <a:t>Consumi di materia</a:t>
            </a:r>
          </a:p>
          <a:p>
            <a:pPr>
              <a:buFont typeface="Wingdings" panose="05000000000000000000" pitchFamily="2" charset="2"/>
              <a:buChar char="ü"/>
            </a:pPr>
            <a:r>
              <a:rPr lang="it-IT" sz="1800" dirty="0" smtClean="0">
                <a:latin typeface="Times New Roman" panose="02020603050405020304" pitchFamily="18" charset="0"/>
                <a:cs typeface="Times New Roman" panose="02020603050405020304" pitchFamily="18" charset="0"/>
              </a:rPr>
              <a:t>Consumi di energia</a:t>
            </a:r>
          </a:p>
          <a:p>
            <a:pPr>
              <a:buFont typeface="Wingdings" panose="05000000000000000000" pitchFamily="2" charset="2"/>
              <a:buChar char="ü"/>
            </a:pPr>
            <a:r>
              <a:rPr lang="it-IT" sz="1800" dirty="0" smtClean="0">
                <a:latin typeface="Times New Roman" panose="02020603050405020304" pitchFamily="18" charset="0"/>
                <a:cs typeface="Times New Roman" panose="02020603050405020304" pitchFamily="18" charset="0"/>
              </a:rPr>
              <a:t>Produzione di rifiuti</a:t>
            </a:r>
          </a:p>
          <a:p>
            <a:pPr>
              <a:buFont typeface="Wingdings" panose="05000000000000000000" pitchFamily="2" charset="2"/>
              <a:buChar char="ü"/>
            </a:pPr>
            <a:r>
              <a:rPr lang="it-IT" sz="1800" dirty="0" smtClean="0">
                <a:latin typeface="Times New Roman" panose="02020603050405020304" pitchFamily="18" charset="0"/>
                <a:cs typeface="Times New Roman" panose="02020603050405020304" pitchFamily="18" charset="0"/>
              </a:rPr>
              <a:t>Emissioni (in aria, acqua e suolo)</a:t>
            </a:r>
          </a:p>
        </p:txBody>
      </p:sp>
      <p:sp>
        <p:nvSpPr>
          <p:cNvPr id="6" name="Titolo 1"/>
          <p:cNvSpPr txBox="1">
            <a:spLocks/>
          </p:cNvSpPr>
          <p:nvPr/>
        </p:nvSpPr>
        <p:spPr>
          <a:xfrm>
            <a:off x="274454" y="265872"/>
            <a:ext cx="6221630" cy="612766"/>
          </a:xfrm>
          <a:prstGeom prst="rect">
            <a:avLst/>
          </a:prstGeom>
          <a:solidFill>
            <a:schemeClr val="bg1"/>
          </a:solidFill>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nSpc>
                <a:spcPct val="100000"/>
              </a:lnSpc>
              <a:spcBef>
                <a:spcPts val="0"/>
              </a:spcBef>
              <a:defRPr/>
            </a:pPr>
            <a:r>
              <a:rPr lang="it-IT" sz="2800" b="1" dirty="0" smtClean="0">
                <a:solidFill>
                  <a:srgbClr val="048690"/>
                </a:solidFill>
                <a:latin typeface="Times New Roman" panose="02020603050405020304" pitchFamily="18" charset="0"/>
                <a:ea typeface="+mn-ea"/>
                <a:cs typeface="Times New Roman" panose="02020603050405020304" pitchFamily="18" charset="0"/>
              </a:rPr>
              <a:t>Risultati della LCA</a:t>
            </a:r>
            <a:endParaRPr lang="it-IT" sz="2800" b="1" dirty="0">
              <a:solidFill>
                <a:srgbClr val="04869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66104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6052</TotalTime>
  <Words>4718</Words>
  <Application>Microsoft Office PowerPoint</Application>
  <PresentationFormat>Presentazione su schermo (4:3)</PresentationFormat>
  <Paragraphs>571</Paragraphs>
  <Slides>35</Slides>
  <Notes>35</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35</vt:i4>
      </vt:variant>
    </vt:vector>
  </HeadingPairs>
  <TitlesOfParts>
    <vt:vector size="44" baseType="lpstr">
      <vt:lpstr>Arial</vt:lpstr>
      <vt:lpstr>Calibri</vt:lpstr>
      <vt:lpstr>Cambria Math</vt:lpstr>
      <vt:lpstr>DIN</vt:lpstr>
      <vt:lpstr>Tahoma</vt:lpstr>
      <vt:lpstr>Times</vt:lpstr>
      <vt:lpstr>Times New Roman</vt:lpstr>
      <vt:lpstr>Wingdings</vt:lpstr>
      <vt:lpstr>Tema di Office</vt:lpstr>
      <vt:lpstr>INTRODUZIONE ALL’ANALISI DEL CICLO DI VITA DI SISTEMI ENERGETICI</vt:lpstr>
      <vt:lpstr>Parte 1 – Analisi del Ciclo di Vita (LCA)</vt:lpstr>
      <vt:lpstr>Il problema ambientale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Diagramma di flusso per la produzione di una bottiglia d’acqua</vt:lpstr>
      <vt:lpstr>Tabella dei dati relativi all’analisi d’inventario di una bottiglia</vt:lpstr>
      <vt:lpstr>Presentazione standard di PowerPoint</vt:lpstr>
      <vt:lpstr>Presentazione standard di PowerPoint</vt:lpstr>
      <vt:lpstr>Presentazione standard di PowerPoint</vt:lpstr>
      <vt:lpstr>Categorie di impatto</vt:lpstr>
      <vt:lpstr>Presentazione standard di PowerPoint</vt:lpstr>
      <vt:lpstr>CED: Indicatore di impatto energetico </vt:lpstr>
      <vt:lpstr>Presentazione standard di PowerPoint</vt:lpstr>
      <vt:lpstr>Presentazione standard di PowerPoint</vt:lpstr>
      <vt:lpstr>Presentazione standard di PowerPoint</vt:lpstr>
      <vt:lpstr>Presentazione standard di PowerPoint</vt:lpstr>
      <vt:lpstr>Presentazione standard di PowerPoint</vt:lpstr>
      <vt:lpstr>Impatti ambientali per un CHP in funzione della taglia</vt:lpstr>
      <vt:lpstr>Presentazione standard di PowerPoint</vt:lpstr>
      <vt:lpstr>Presentazione standard di PowerPoint</vt:lpstr>
      <vt:lpstr>Confronto Impatto ambientale CHP vs. PV al variare della taglia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Admin Security</cp:lastModifiedBy>
  <cp:revision>338</cp:revision>
  <dcterms:created xsi:type="dcterms:W3CDTF">2017-05-24T11:01:03Z</dcterms:created>
  <dcterms:modified xsi:type="dcterms:W3CDTF">2022-03-11T09:31:20Z</dcterms:modified>
</cp:coreProperties>
</file>