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6"/>
  </p:notesMasterIdLst>
  <p:sldIdLst>
    <p:sldId id="257" r:id="rId2"/>
    <p:sldId id="260" r:id="rId3"/>
    <p:sldId id="261" r:id="rId4"/>
    <p:sldId id="262" r:id="rId5"/>
    <p:sldId id="265" r:id="rId6"/>
    <p:sldId id="267" r:id="rId7"/>
    <p:sldId id="272" r:id="rId8"/>
    <p:sldId id="273" r:id="rId9"/>
    <p:sldId id="274" r:id="rId10"/>
    <p:sldId id="275" r:id="rId11"/>
    <p:sldId id="279" r:id="rId12"/>
    <p:sldId id="280" r:id="rId13"/>
    <p:sldId id="284" r:id="rId14"/>
    <p:sldId id="287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58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0633C-1288-4EE4-8BD9-3FB3815138F8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910B2-5663-489B-93FF-3D98432B0D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88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10B2-5663-489B-93FF-3D98432B0D3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79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1FB06B-3043-4615-92CB-23B72AA6227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984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A27EEF-9DD0-4EEA-AE6E-3891EC742998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03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-12700"/>
            <a:ext cx="2286000" cy="6146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-12700"/>
            <a:ext cx="6705600" cy="6146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834341-969F-47BA-B735-F0109C7947D9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40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42A2D0-D951-4EA1-9095-83BB02FF384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74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6D9519-FFFC-40CE-BE21-063573B765F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763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1049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1049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20DB58-1F2F-4BE9-ADCD-1AA2EAD80B9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057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6E149F-4F8B-46C9-9A0E-5E050BDD55CC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998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1A2F99-22BC-4002-8473-D16D922E6FDF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096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420F23-6DD8-47C6-9C45-4DEDCF40C844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196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6606D6-4B46-42F8-A837-8060BFD8921F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760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3382D6-936F-423E-92B6-D319A06096EC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411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12700"/>
            <a:ext cx="9144000" cy="825500"/>
          </a:xfrm>
          <a:prstGeom prst="rect">
            <a:avLst/>
          </a:prstGeom>
          <a:solidFill>
            <a:srgbClr val="296EA7"/>
          </a:solidFill>
          <a:ln>
            <a:noFill/>
          </a:ln>
          <a:effectLst/>
        </p:spPr>
        <p:txBody>
          <a:bodyPr vert="horz" wrap="square" lIns="165100" tIns="165100" rIns="165100" bIns="165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490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6363" y="6540500"/>
            <a:ext cx="228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296EA7"/>
                </a:solidFill>
                <a:latin typeface="+mn-lt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28B1E74A-B939-4B76-BC31-60DB8FC8ED2C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j-lt"/>
          <a:ea typeface="+mj-ea"/>
          <a:cs typeface="+mj-cs"/>
          <a:sym typeface="Arial Bold" charset="0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1600">
          <a:solidFill>
            <a:srgbClr val="7D1C09"/>
          </a:solidFill>
          <a:latin typeface="+mn-lt"/>
          <a:ea typeface="+mn-ea"/>
          <a:cs typeface="+mn-cs"/>
          <a:sym typeface="Arial" charset="0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rgbClr val="7D1C09"/>
          </a:solidFill>
          <a:latin typeface="+mn-lt"/>
          <a:ea typeface="+mn-ea"/>
          <a:cs typeface="+mn-cs"/>
          <a:sym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rgbClr val="7D1C09"/>
          </a:solidFill>
          <a:latin typeface="+mn-lt"/>
          <a:ea typeface="+mn-ea"/>
          <a:cs typeface="+mn-cs"/>
          <a:sym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rgbClr val="7D1C09"/>
          </a:solidFill>
          <a:latin typeface="+mn-lt"/>
          <a:ea typeface="+mn-ea"/>
          <a:cs typeface="+mn-cs"/>
          <a:sym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rgbClr val="7D1C09"/>
          </a:solidFill>
          <a:latin typeface="+mn-lt"/>
          <a:ea typeface="+mn-ea"/>
          <a:cs typeface="+mn-cs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7D1C09"/>
          </a:solidFill>
          <a:latin typeface="+mn-lt"/>
          <a:ea typeface="+mn-ea"/>
          <a:cs typeface="+mn-cs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7D1C09"/>
          </a:solidFill>
          <a:latin typeface="+mn-lt"/>
          <a:ea typeface="+mn-ea"/>
          <a:cs typeface="+mn-cs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7D1C09"/>
          </a:solidFill>
          <a:latin typeface="+mn-lt"/>
          <a:ea typeface="+mn-ea"/>
          <a:cs typeface="+mn-cs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7D1C09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81FF5-47FA-4470-B441-ED14077C6214}" type="slidenum">
              <a:rPr lang="en-US"/>
              <a:pPr/>
              <a:t>1</a:t>
            </a:fld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41600"/>
            <a:ext cx="66421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Primi metodi di “misura” delle vibrazioni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31300" cy="1244600"/>
          </a:xfrm>
          <a:ln/>
        </p:spPr>
        <p:txBody>
          <a:bodyPr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A causa </a:t>
            </a:r>
            <a:r>
              <a:rPr lang="en-US" dirty="0" err="1">
                <a:solidFill>
                  <a:schemeClr val="tx1"/>
                </a:solidFill>
              </a:rPr>
              <a:t>dell’assenza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strumenti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opportuni</a:t>
            </a:r>
            <a:r>
              <a:rPr lang="en-US" dirty="0">
                <a:solidFill>
                  <a:schemeClr val="tx1"/>
                </a:solidFill>
              </a:rPr>
              <a:t>, le </a:t>
            </a:r>
            <a:r>
              <a:rPr lang="en-US" dirty="0" err="1">
                <a:solidFill>
                  <a:schemeClr val="tx1"/>
                </a:solidFill>
              </a:rPr>
              <a:t>vibrazioni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venivano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dirty="0" err="1">
                <a:solidFill>
                  <a:schemeClr val="tx1"/>
                </a:solidFill>
              </a:rPr>
              <a:t>valutate</a:t>
            </a:r>
            <a:r>
              <a:rPr lang="en-US" dirty="0">
                <a:solidFill>
                  <a:schemeClr val="tx1"/>
                </a:solidFill>
              </a:rPr>
              <a:t>” </a:t>
            </a:r>
            <a:r>
              <a:rPr lang="en-US" dirty="0" err="1">
                <a:solidFill>
                  <a:schemeClr val="tx1"/>
                </a:solidFill>
              </a:rPr>
              <a:t>semplicemente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toccando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macchina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en-US" dirty="0" err="1">
                <a:solidFill>
                  <a:schemeClr val="tx1"/>
                </a:solidFill>
              </a:rPr>
              <a:t>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trasferimento</a:t>
            </a:r>
            <a:r>
              <a:rPr lang="en-US" dirty="0">
                <a:solidFill>
                  <a:schemeClr val="tx1"/>
                </a:solidFill>
              </a:rPr>
              <a:t> del </a:t>
            </a:r>
            <a:r>
              <a:rPr lang="en-US" dirty="0" err="1">
                <a:solidFill>
                  <a:schemeClr val="tx1"/>
                </a:solidFill>
              </a:rPr>
              <a:t>segnale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vibrazione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orecchie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veniva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effettuato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attraverso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un’asta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mediante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stetoscopio</a:t>
            </a:r>
            <a:r>
              <a:rPr lang="en-US" dirty="0">
                <a:solidFill>
                  <a:schemeClr val="tx1"/>
                </a:solidFill>
              </a:rPr>
              <a:t>. In </a:t>
            </a:r>
            <a:r>
              <a:rPr lang="en-US" dirty="0" err="1">
                <a:solidFill>
                  <a:schemeClr val="tx1"/>
                </a:solidFill>
              </a:rPr>
              <a:t>ogni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caso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segnale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vibrazione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veniva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valutato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funzione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dell’esperienza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dell’operatore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senza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alcun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sussidio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per </a:t>
            </a:r>
            <a:r>
              <a:rPr lang="en-US" dirty="0" err="1">
                <a:solidFill>
                  <a:schemeClr val="tx1"/>
                </a:solidFill>
              </a:rPr>
              <a:t>comparare</a:t>
            </a:r>
            <a:r>
              <a:rPr lang="en-US" dirty="0">
                <a:solidFill>
                  <a:schemeClr val="tx1"/>
                </a:solidFill>
              </a:rPr>
              <a:t> le </a:t>
            </a:r>
            <a:r>
              <a:rPr lang="en-US" dirty="0" err="1">
                <a:solidFill>
                  <a:schemeClr val="tx1"/>
                </a:solidFill>
              </a:rPr>
              <a:t>vibrazioni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della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macchina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0277-BD20-403B-81B7-87561E34A27D}" type="slidenum">
              <a:rPr lang="en-US"/>
              <a:pPr/>
              <a:t>10</a:t>
            </a:fld>
            <a:endParaRPr lang="en-US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Accelerometro piezoelettrico: montaggio fisso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" t="17218" r="461" b="3311"/>
          <a:stretch>
            <a:fillRect/>
          </a:stretch>
        </p:blipFill>
        <p:spPr bwMode="auto">
          <a:xfrm>
            <a:off x="393700" y="1117600"/>
            <a:ext cx="801370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F9A1-9E33-40A7-ABAD-5591AC6A25BD}" type="slidenum">
              <a:rPr lang="en-US"/>
              <a:pPr/>
              <a:t>11</a:t>
            </a:fld>
            <a:endParaRPr lang="en-US"/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514600" y="-12700"/>
            <a:ext cx="6616700" cy="825500"/>
          </a:xfrm>
          <a:ln/>
        </p:spPr>
        <p:txBody>
          <a:bodyPr/>
          <a:lstStyle/>
          <a:p>
            <a:r>
              <a:rPr lang="en-US"/>
              <a:t>Posizionamento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25400"/>
            <a:ext cx="25146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460500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ACD02-C3FB-481A-B0FB-54BAC2E54C7C}" type="slidenum">
              <a:rPr lang="en-US"/>
              <a:pPr/>
              <a:t>12</a:t>
            </a:fld>
            <a:endParaRPr lang="en-US"/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Caricamento dell’oggetto in studio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10776" r="4262" b="500"/>
          <a:stretch>
            <a:fillRect/>
          </a:stretch>
        </p:blipFill>
        <p:spPr bwMode="auto">
          <a:xfrm>
            <a:off x="444500" y="914400"/>
            <a:ext cx="73025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321300"/>
            <a:ext cx="80137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27F79-921E-43BA-9067-4E7835A931B1}" type="slidenum">
              <a:rPr lang="en-US"/>
              <a:pPr/>
              <a:t>13</a:t>
            </a:fld>
            <a:endParaRPr lang="en-US"/>
          </a:p>
        </p:txBody>
      </p:sp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Accelerometri per applicazioni particolari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11963"/>
          <a:stretch>
            <a:fillRect/>
          </a:stretch>
        </p:blipFill>
        <p:spPr bwMode="auto">
          <a:xfrm>
            <a:off x="1473200" y="1092200"/>
            <a:ext cx="61976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016500"/>
            <a:ext cx="80391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7324A-91F4-4096-84C5-07F119F71B98}" type="slidenum">
              <a:rPr lang="en-US"/>
              <a:pPr/>
              <a:t>14</a:t>
            </a:fld>
            <a:endParaRPr lang="en-US"/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Accelerometro piezoelettrico: sensibilità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079500"/>
            <a:ext cx="56769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122F7-68E6-4B12-8450-6A85975C2A38}" type="slidenum">
              <a:rPr lang="en-US"/>
              <a:pPr/>
              <a:t>2</a:t>
            </a:fld>
            <a:endParaRPr lang="en-US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Catena di misura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1219200"/>
            <a:ext cx="3632200" cy="55880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Parametro da misurare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(spostamento, velocità, accelerazione)</a:t>
            </a:r>
          </a:p>
        </p:txBody>
      </p:sp>
      <p:sp>
        <p:nvSpPr>
          <p:cNvPr id="11267" name="Rectangle 3"/>
          <p:cNvSpPr>
            <a:spLocks/>
          </p:cNvSpPr>
          <p:nvPr/>
        </p:nvSpPr>
        <p:spPr bwMode="auto">
          <a:xfrm>
            <a:off x="1384300" y="2184400"/>
            <a:ext cx="13970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Trasduttore</a:t>
            </a:r>
          </a:p>
        </p:txBody>
      </p:sp>
      <p:sp>
        <p:nvSpPr>
          <p:cNvPr id="11268" name="Rectangle 4"/>
          <p:cNvSpPr>
            <a:spLocks/>
          </p:cNvSpPr>
          <p:nvPr/>
        </p:nvSpPr>
        <p:spPr bwMode="auto">
          <a:xfrm>
            <a:off x="927100" y="2971800"/>
            <a:ext cx="23241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Sistema di acquisizione</a:t>
            </a:r>
          </a:p>
        </p:txBody>
      </p:sp>
      <p:sp>
        <p:nvSpPr>
          <p:cNvPr id="11269" name="Rectangle 5"/>
          <p:cNvSpPr>
            <a:spLocks/>
          </p:cNvSpPr>
          <p:nvPr/>
        </p:nvSpPr>
        <p:spPr bwMode="auto">
          <a:xfrm>
            <a:off x="495300" y="3759200"/>
            <a:ext cx="13970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Registrazione</a:t>
            </a:r>
          </a:p>
        </p:txBody>
      </p:sp>
      <p:sp>
        <p:nvSpPr>
          <p:cNvPr id="11270" name="Rectangle 6"/>
          <p:cNvSpPr>
            <a:spLocks/>
          </p:cNvSpPr>
          <p:nvPr/>
        </p:nvSpPr>
        <p:spPr bwMode="auto">
          <a:xfrm>
            <a:off x="2451100" y="3759200"/>
            <a:ext cx="13970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Analisi</a:t>
            </a:r>
          </a:p>
        </p:txBody>
      </p:sp>
      <p:sp>
        <p:nvSpPr>
          <p:cNvPr id="11271" name="AutoShape 7"/>
          <p:cNvSpPr>
            <a:spLocks/>
          </p:cNvSpPr>
          <p:nvPr/>
        </p:nvSpPr>
        <p:spPr bwMode="auto">
          <a:xfrm rot="5400000">
            <a:off x="1873250" y="1884363"/>
            <a:ext cx="444500" cy="228600"/>
          </a:xfrm>
          <a:prstGeom prst="rightArrow">
            <a:avLst>
              <a:gd name="adj1" fmla="val 29778"/>
              <a:gd name="adj2" fmla="val 76860"/>
            </a:avLst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11272" name="AutoShape 8"/>
          <p:cNvSpPr>
            <a:spLocks/>
          </p:cNvSpPr>
          <p:nvPr/>
        </p:nvSpPr>
        <p:spPr bwMode="auto">
          <a:xfrm rot="5400000">
            <a:off x="1873250" y="2622550"/>
            <a:ext cx="444500" cy="228600"/>
          </a:xfrm>
          <a:prstGeom prst="rightArrow">
            <a:avLst>
              <a:gd name="adj1" fmla="val 29778"/>
              <a:gd name="adj2" fmla="val 76860"/>
            </a:avLst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Gill Sans" charset="0"/>
              <a:cs typeface="Gill Sans" charset="0"/>
            </a:endParaRPr>
          </a:p>
          <a:p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11273" name="AutoShape 9"/>
          <p:cNvSpPr>
            <a:spLocks/>
          </p:cNvSpPr>
          <p:nvPr/>
        </p:nvSpPr>
        <p:spPr bwMode="auto">
          <a:xfrm rot="5400000">
            <a:off x="1149350" y="3409950"/>
            <a:ext cx="444500" cy="228600"/>
          </a:xfrm>
          <a:prstGeom prst="rightArrow">
            <a:avLst>
              <a:gd name="adj1" fmla="val 29778"/>
              <a:gd name="adj2" fmla="val 76860"/>
            </a:avLst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Gill Sans" charset="0"/>
              <a:cs typeface="Gill Sans" charset="0"/>
            </a:endParaRPr>
          </a:p>
          <a:p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11274" name="AutoShape 10"/>
          <p:cNvSpPr>
            <a:spLocks/>
          </p:cNvSpPr>
          <p:nvPr/>
        </p:nvSpPr>
        <p:spPr bwMode="auto">
          <a:xfrm rot="5400000">
            <a:off x="2774950" y="3409950"/>
            <a:ext cx="444500" cy="228600"/>
          </a:xfrm>
          <a:prstGeom prst="rightArrow">
            <a:avLst>
              <a:gd name="adj1" fmla="val 29778"/>
              <a:gd name="adj2" fmla="val 76860"/>
            </a:avLst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Gill Sans" charset="0"/>
              <a:cs typeface="Gill Sans" charset="0"/>
            </a:endParaRPr>
          </a:p>
          <a:p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11275" name="AutoShape 11"/>
          <p:cNvSpPr>
            <a:spLocks/>
          </p:cNvSpPr>
          <p:nvPr/>
        </p:nvSpPr>
        <p:spPr bwMode="auto">
          <a:xfrm rot="10800000" flipH="1">
            <a:off x="1949450" y="3816350"/>
            <a:ext cx="444500" cy="228600"/>
          </a:xfrm>
          <a:prstGeom prst="rightArrow">
            <a:avLst>
              <a:gd name="adj1" fmla="val 29778"/>
              <a:gd name="adj2" fmla="val 76860"/>
            </a:avLst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Gill Sans" charset="0"/>
              <a:cs typeface="Gill Sans" charset="0"/>
            </a:endParaRPr>
          </a:p>
          <a:p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Gill Sans" charset="0"/>
              <a:cs typeface="Gill Sans" charset="0"/>
            </a:endParaRPr>
          </a:p>
        </p:txBody>
      </p:sp>
      <p:cxnSp>
        <p:nvCxnSpPr>
          <p:cNvPr id="11276" name="AutoShape 12"/>
          <p:cNvCxnSpPr>
            <a:cxnSpLocks noChangeShapeType="1"/>
            <a:stCxn id="11277" idx="2"/>
            <a:endCxn id="11283" idx="0"/>
          </p:cNvCxnSpPr>
          <p:nvPr/>
        </p:nvCxnSpPr>
        <p:spPr bwMode="auto">
          <a:xfrm>
            <a:off x="6489700" y="4343400"/>
            <a:ext cx="0" cy="266700"/>
          </a:xfrm>
          <a:prstGeom prst="straightConnector1">
            <a:avLst/>
          </a:prstGeom>
          <a:noFill/>
          <a:ln w="25400" cap="sq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7" name="Rectangle 13"/>
          <p:cNvSpPr>
            <a:spLocks/>
          </p:cNvSpPr>
          <p:nvPr/>
        </p:nvSpPr>
        <p:spPr bwMode="auto">
          <a:xfrm>
            <a:off x="5791200" y="4013200"/>
            <a:ext cx="13970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Registratore</a:t>
            </a:r>
          </a:p>
        </p:txBody>
      </p:sp>
      <p:cxnSp>
        <p:nvCxnSpPr>
          <p:cNvPr id="11278" name="AutoShape 14"/>
          <p:cNvCxnSpPr>
            <a:cxnSpLocks noChangeShapeType="1"/>
            <a:stCxn id="11281" idx="1"/>
            <a:endCxn id="11279" idx="3"/>
          </p:cNvCxnSpPr>
          <p:nvPr/>
        </p:nvCxnSpPr>
        <p:spPr bwMode="auto">
          <a:xfrm flipH="1">
            <a:off x="3479800" y="4889500"/>
            <a:ext cx="393700" cy="0"/>
          </a:xfrm>
          <a:prstGeom prst="straightConnector1">
            <a:avLst/>
          </a:prstGeom>
          <a:noFill/>
          <a:ln w="25400" cap="sq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9" name="Rectangle 15"/>
          <p:cNvSpPr>
            <a:spLocks/>
          </p:cNvSpPr>
          <p:nvPr/>
        </p:nvSpPr>
        <p:spPr bwMode="auto">
          <a:xfrm>
            <a:off x="2082800" y="4724400"/>
            <a:ext cx="13970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Trasduttore</a:t>
            </a:r>
          </a:p>
        </p:txBody>
      </p:sp>
      <p:cxnSp>
        <p:nvCxnSpPr>
          <p:cNvPr id="11280" name="AutoShape 16"/>
          <p:cNvCxnSpPr>
            <a:cxnSpLocks noChangeShapeType="1"/>
            <a:stCxn id="11281" idx="3"/>
            <a:endCxn id="11283" idx="1"/>
          </p:cNvCxnSpPr>
          <p:nvPr/>
        </p:nvCxnSpPr>
        <p:spPr bwMode="auto">
          <a:xfrm>
            <a:off x="5270500" y="4889500"/>
            <a:ext cx="393700" cy="0"/>
          </a:xfrm>
          <a:prstGeom prst="straightConnector1">
            <a:avLst/>
          </a:prstGeom>
          <a:noFill/>
          <a:ln w="25400" cap="sq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1" name="Rectangle 17"/>
          <p:cNvSpPr>
            <a:spLocks/>
          </p:cNvSpPr>
          <p:nvPr/>
        </p:nvSpPr>
        <p:spPr bwMode="auto">
          <a:xfrm>
            <a:off x="3873500" y="4724400"/>
            <a:ext cx="13970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Amplificatore</a:t>
            </a:r>
          </a:p>
        </p:txBody>
      </p:sp>
      <p:cxnSp>
        <p:nvCxnSpPr>
          <p:cNvPr id="11282" name="AutoShape 18"/>
          <p:cNvCxnSpPr>
            <a:cxnSpLocks noChangeShapeType="1"/>
            <a:stCxn id="11283" idx="2"/>
            <a:endCxn id="11285" idx="0"/>
          </p:cNvCxnSpPr>
          <p:nvPr/>
        </p:nvCxnSpPr>
        <p:spPr bwMode="auto">
          <a:xfrm>
            <a:off x="6489700" y="5168900"/>
            <a:ext cx="0" cy="431800"/>
          </a:xfrm>
          <a:prstGeom prst="straightConnector1">
            <a:avLst/>
          </a:prstGeom>
          <a:noFill/>
          <a:ln w="25400" cap="sq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3" name="Rectangle 19"/>
          <p:cNvSpPr>
            <a:spLocks/>
          </p:cNvSpPr>
          <p:nvPr/>
        </p:nvSpPr>
        <p:spPr bwMode="auto">
          <a:xfrm>
            <a:off x="5664200" y="4610100"/>
            <a:ext cx="1651000" cy="5588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Condizionatore</a:t>
            </a:r>
          </a:p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di segnale</a:t>
            </a:r>
          </a:p>
        </p:txBody>
      </p:sp>
      <p:cxnSp>
        <p:nvCxnSpPr>
          <p:cNvPr id="11284" name="AutoShape 20"/>
          <p:cNvCxnSpPr>
            <a:cxnSpLocks noChangeShapeType="1"/>
            <a:stCxn id="11286" idx="1"/>
            <a:endCxn id="11285" idx="3"/>
          </p:cNvCxnSpPr>
          <p:nvPr/>
        </p:nvCxnSpPr>
        <p:spPr bwMode="auto">
          <a:xfrm flipH="1">
            <a:off x="7315200" y="5880100"/>
            <a:ext cx="304800" cy="0"/>
          </a:xfrm>
          <a:prstGeom prst="straightConnector1">
            <a:avLst/>
          </a:prstGeom>
          <a:noFill/>
          <a:ln w="25400" cap="sq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5" name="Rectangle 21"/>
          <p:cNvSpPr>
            <a:spLocks/>
          </p:cNvSpPr>
          <p:nvPr/>
        </p:nvSpPr>
        <p:spPr bwMode="auto">
          <a:xfrm>
            <a:off x="5664200" y="5600700"/>
            <a:ext cx="1651000" cy="5588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en-US" sz="16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Convertitore</a:t>
            </a:r>
            <a:endParaRPr lang="en-US" sz="16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A/D</a:t>
            </a:r>
          </a:p>
        </p:txBody>
      </p:sp>
      <p:sp>
        <p:nvSpPr>
          <p:cNvPr id="11286" name="Rectangle 22"/>
          <p:cNvSpPr>
            <a:spLocks/>
          </p:cNvSpPr>
          <p:nvPr/>
        </p:nvSpPr>
        <p:spPr bwMode="auto">
          <a:xfrm>
            <a:off x="7620000" y="5715000"/>
            <a:ext cx="13970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Analizzatore</a:t>
            </a:r>
          </a:p>
        </p:txBody>
      </p:sp>
      <p:sp>
        <p:nvSpPr>
          <p:cNvPr id="11287" name="Rectangle 23"/>
          <p:cNvSpPr>
            <a:spLocks/>
          </p:cNvSpPr>
          <p:nvPr/>
        </p:nvSpPr>
        <p:spPr bwMode="auto">
          <a:xfrm>
            <a:off x="2882900" y="5270500"/>
            <a:ext cx="13970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Plotter</a:t>
            </a:r>
          </a:p>
        </p:txBody>
      </p:sp>
      <p:sp>
        <p:nvSpPr>
          <p:cNvPr id="11288" name="Rectangle 24"/>
          <p:cNvSpPr>
            <a:spLocks/>
          </p:cNvSpPr>
          <p:nvPr/>
        </p:nvSpPr>
        <p:spPr bwMode="auto">
          <a:xfrm>
            <a:off x="2882900" y="5715000"/>
            <a:ext cx="13970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Stampante</a:t>
            </a:r>
          </a:p>
        </p:txBody>
      </p:sp>
      <p:sp>
        <p:nvSpPr>
          <p:cNvPr id="11289" name="Rectangle 25"/>
          <p:cNvSpPr>
            <a:spLocks/>
          </p:cNvSpPr>
          <p:nvPr/>
        </p:nvSpPr>
        <p:spPr bwMode="auto">
          <a:xfrm>
            <a:off x="2882900" y="6172200"/>
            <a:ext cx="1397000" cy="3302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...</a:t>
            </a:r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4978400" y="5435600"/>
            <a:ext cx="0" cy="9175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>
            <a:off x="4965700" y="5891213"/>
            <a:ext cx="6985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 flipH="1">
            <a:off x="4279900" y="5448300"/>
            <a:ext cx="6985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H="1">
            <a:off x="4279900" y="5892800"/>
            <a:ext cx="6985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H="1">
            <a:off x="4279900" y="6337300"/>
            <a:ext cx="6985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1295" name="Rectangle 31"/>
          <p:cNvSpPr>
            <a:spLocks/>
          </p:cNvSpPr>
          <p:nvPr/>
        </p:nvSpPr>
        <p:spPr bwMode="auto">
          <a:xfrm>
            <a:off x="4152900" y="1981200"/>
            <a:ext cx="952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7D1D08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 sintesi</a:t>
            </a:r>
          </a:p>
        </p:txBody>
      </p:sp>
      <p:sp>
        <p:nvSpPr>
          <p:cNvPr id="11296" name="Rectangle 32"/>
          <p:cNvSpPr>
            <a:spLocks/>
          </p:cNvSpPr>
          <p:nvPr/>
        </p:nvSpPr>
        <p:spPr bwMode="auto">
          <a:xfrm>
            <a:off x="6388100" y="2832100"/>
            <a:ext cx="140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7D1D08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 dettaglio</a:t>
            </a: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 rot="10800000" flipH="1">
            <a:off x="3297238" y="2190750"/>
            <a:ext cx="877887" cy="2809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rot="10800000" flipH="1">
            <a:off x="6642100" y="3133725"/>
            <a:ext cx="444500" cy="6556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A1F98-2042-46EA-8DF5-3185D6300CAF}" type="slidenum">
              <a:rPr lang="en-US"/>
              <a:pPr/>
              <a:t>3</a:t>
            </a:fld>
            <a:endParaRPr lang="en-US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Trasduttori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54300" y="1181100"/>
            <a:ext cx="508000" cy="330200"/>
          </a:xfrm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X(t)</a:t>
            </a:r>
          </a:p>
        </p:txBody>
      </p:sp>
      <p:sp>
        <p:nvSpPr>
          <p:cNvPr id="12291" name="Rectangle 3"/>
          <p:cNvSpPr>
            <a:spLocks/>
          </p:cNvSpPr>
          <p:nvPr/>
        </p:nvSpPr>
        <p:spPr bwMode="auto">
          <a:xfrm>
            <a:off x="5981700" y="1181100"/>
            <a:ext cx="508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V(t)</a:t>
            </a:r>
          </a:p>
        </p:txBody>
      </p:sp>
      <p:sp>
        <p:nvSpPr>
          <p:cNvPr id="12292" name="Rectangle 4"/>
          <p:cNvSpPr>
            <a:spLocks/>
          </p:cNvSpPr>
          <p:nvPr/>
        </p:nvSpPr>
        <p:spPr bwMode="auto">
          <a:xfrm>
            <a:off x="3759200" y="1181100"/>
            <a:ext cx="1676400" cy="3683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TRASDUTTORE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3251200" y="1346200"/>
            <a:ext cx="465138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5473700" y="1371600"/>
            <a:ext cx="465138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2295" name="Rectangle 7"/>
          <p:cNvSpPr>
            <a:spLocks/>
          </p:cNvSpPr>
          <p:nvPr/>
        </p:nvSpPr>
        <p:spPr bwMode="auto">
          <a:xfrm>
            <a:off x="165100" y="1651000"/>
            <a:ext cx="8813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7D1C09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6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Attivi</a:t>
            </a:r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: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Convertono l’energia meccanica in ingresso in energia elettrica, senza bisogno di alcuna altra sorgente di energia esterna</a:t>
            </a:r>
          </a:p>
        </p:txBody>
      </p:sp>
      <p:sp>
        <p:nvSpPr>
          <p:cNvPr id="12296" name="Rectangle 8"/>
          <p:cNvSpPr>
            <a:spLocks/>
          </p:cNvSpPr>
          <p:nvPr/>
        </p:nvSpPr>
        <p:spPr bwMode="auto">
          <a:xfrm>
            <a:off x="165100" y="3568700"/>
            <a:ext cx="8813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7D1C09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6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Passivi</a:t>
            </a:r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: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Hanno bisogno di una sorgente di energia esterna</a:t>
            </a:r>
          </a:p>
        </p:txBody>
      </p:sp>
      <p:sp>
        <p:nvSpPr>
          <p:cNvPr id="12297" name="Rectangle 9"/>
          <p:cNvSpPr>
            <a:spLocks/>
          </p:cNvSpPr>
          <p:nvPr/>
        </p:nvSpPr>
        <p:spPr bwMode="auto">
          <a:xfrm>
            <a:off x="2006600" y="2489200"/>
            <a:ext cx="1219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INGRESSO</a:t>
            </a:r>
          </a:p>
        </p:txBody>
      </p:sp>
      <p:sp>
        <p:nvSpPr>
          <p:cNvPr id="12298" name="Rectangle 10"/>
          <p:cNvSpPr>
            <a:spLocks/>
          </p:cNvSpPr>
          <p:nvPr/>
        </p:nvSpPr>
        <p:spPr bwMode="auto">
          <a:xfrm>
            <a:off x="5994400" y="2489200"/>
            <a:ext cx="876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USCITA</a:t>
            </a:r>
          </a:p>
        </p:txBody>
      </p:sp>
      <p:sp>
        <p:nvSpPr>
          <p:cNvPr id="12299" name="Rectangle 11"/>
          <p:cNvSpPr>
            <a:spLocks/>
          </p:cNvSpPr>
          <p:nvPr/>
        </p:nvSpPr>
        <p:spPr bwMode="auto">
          <a:xfrm>
            <a:off x="3759200" y="2565400"/>
            <a:ext cx="1676400" cy="5588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TRASDUTTORE</a:t>
            </a:r>
          </a:p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ATTIVO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3251200" y="2857500"/>
            <a:ext cx="465138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5473700" y="2857500"/>
            <a:ext cx="465138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2302" name="Rectangle 14"/>
          <p:cNvSpPr>
            <a:spLocks/>
          </p:cNvSpPr>
          <p:nvPr/>
        </p:nvSpPr>
        <p:spPr bwMode="auto">
          <a:xfrm>
            <a:off x="1879600" y="2870200"/>
            <a:ext cx="134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ENERGIA</a:t>
            </a:r>
          </a:p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MECCANICA</a:t>
            </a:r>
          </a:p>
        </p:txBody>
      </p:sp>
      <p:sp>
        <p:nvSpPr>
          <p:cNvPr id="12303" name="Rectangle 15"/>
          <p:cNvSpPr>
            <a:spLocks/>
          </p:cNvSpPr>
          <p:nvPr/>
        </p:nvSpPr>
        <p:spPr bwMode="auto">
          <a:xfrm>
            <a:off x="5765800" y="2870200"/>
            <a:ext cx="134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ENERGIA</a:t>
            </a:r>
          </a:p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ELETTRICA</a:t>
            </a:r>
          </a:p>
        </p:txBody>
      </p:sp>
      <p:sp>
        <p:nvSpPr>
          <p:cNvPr id="12304" name="Rectangle 16"/>
          <p:cNvSpPr>
            <a:spLocks/>
          </p:cNvSpPr>
          <p:nvPr/>
        </p:nvSpPr>
        <p:spPr bwMode="auto">
          <a:xfrm>
            <a:off x="2082800" y="4279900"/>
            <a:ext cx="1219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INGRESSO</a:t>
            </a:r>
          </a:p>
        </p:txBody>
      </p:sp>
      <p:sp>
        <p:nvSpPr>
          <p:cNvPr id="12305" name="Rectangle 17"/>
          <p:cNvSpPr>
            <a:spLocks/>
          </p:cNvSpPr>
          <p:nvPr/>
        </p:nvSpPr>
        <p:spPr bwMode="auto">
          <a:xfrm>
            <a:off x="6070600" y="4279900"/>
            <a:ext cx="876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USCITA</a:t>
            </a:r>
          </a:p>
        </p:txBody>
      </p:sp>
      <p:sp>
        <p:nvSpPr>
          <p:cNvPr id="12306" name="Rectangle 18"/>
          <p:cNvSpPr>
            <a:spLocks/>
          </p:cNvSpPr>
          <p:nvPr/>
        </p:nvSpPr>
        <p:spPr bwMode="auto">
          <a:xfrm>
            <a:off x="3835400" y="4356100"/>
            <a:ext cx="1676400" cy="5588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TRASDUTTORE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PASSIVO</a:t>
            </a:r>
            <a:endParaRPr lang="en-US" sz="16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>
            <a:off x="3327400" y="4648200"/>
            <a:ext cx="465138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>
            <a:off x="5549900" y="4648200"/>
            <a:ext cx="465138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2309" name="Rectangle 21"/>
          <p:cNvSpPr>
            <a:spLocks/>
          </p:cNvSpPr>
          <p:nvPr/>
        </p:nvSpPr>
        <p:spPr bwMode="auto">
          <a:xfrm>
            <a:off x="1955800" y="4660900"/>
            <a:ext cx="134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ENERGIA</a:t>
            </a:r>
          </a:p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MECCANICA</a:t>
            </a:r>
          </a:p>
        </p:txBody>
      </p:sp>
      <p:sp>
        <p:nvSpPr>
          <p:cNvPr id="12310" name="Rectangle 22"/>
          <p:cNvSpPr>
            <a:spLocks/>
          </p:cNvSpPr>
          <p:nvPr/>
        </p:nvSpPr>
        <p:spPr bwMode="auto">
          <a:xfrm>
            <a:off x="5842000" y="4660900"/>
            <a:ext cx="134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ENERGIA</a:t>
            </a:r>
          </a:p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ELETTRICA</a:t>
            </a:r>
          </a:p>
        </p:txBody>
      </p:sp>
      <p:sp>
        <p:nvSpPr>
          <p:cNvPr id="12311" name="Rectangle 23"/>
          <p:cNvSpPr>
            <a:spLocks/>
          </p:cNvSpPr>
          <p:nvPr/>
        </p:nvSpPr>
        <p:spPr bwMode="auto">
          <a:xfrm>
            <a:off x="3898900" y="5448300"/>
            <a:ext cx="1562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INGRESSO</a:t>
            </a:r>
          </a:p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SECONDARIO</a:t>
            </a:r>
          </a:p>
        </p:txBody>
      </p:sp>
      <p:sp>
        <p:nvSpPr>
          <p:cNvPr id="12312" name="Rectangle 24"/>
          <p:cNvSpPr>
            <a:spLocks/>
          </p:cNvSpPr>
          <p:nvPr/>
        </p:nvSpPr>
        <p:spPr bwMode="auto">
          <a:xfrm>
            <a:off x="4013200" y="6019800"/>
            <a:ext cx="134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ENERGIA</a:t>
            </a:r>
          </a:p>
          <a:p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ELETTRICA</a:t>
            </a:r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4686300" y="4983163"/>
            <a:ext cx="0" cy="41433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4FCE4-3294-4BE9-B866-4163E214D107}" type="slidenum">
              <a:rPr lang="en-US"/>
              <a:pPr/>
              <a:t>4</a:t>
            </a:fld>
            <a:endParaRPr lang="en-US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Trasduttori di accelerazione (attivi piezzoelettrici)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27500" y="5219700"/>
            <a:ext cx="4013200" cy="1473200"/>
          </a:xfrm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1 - molla di precarico</a:t>
            </a:r>
          </a:p>
          <a:p>
            <a:r>
              <a:rPr lang="en-US">
                <a:solidFill>
                  <a:schemeClr val="tx1"/>
                </a:solidFill>
              </a:rPr>
              <a:t>2 - massa sismica</a:t>
            </a:r>
          </a:p>
          <a:p>
            <a:r>
              <a:rPr lang="en-US">
                <a:solidFill>
                  <a:schemeClr val="tx1"/>
                </a:solidFill>
              </a:rPr>
              <a:t>3 - dischi piezzoelettrici</a:t>
            </a:r>
          </a:p>
          <a:p>
            <a:r>
              <a:rPr lang="en-US">
                <a:solidFill>
                  <a:schemeClr val="tx1"/>
                </a:solidFill>
              </a:rPr>
              <a:t>4 - terminali</a:t>
            </a:r>
          </a:p>
          <a:p>
            <a:r>
              <a:rPr lang="en-US">
                <a:solidFill>
                  <a:schemeClr val="tx1"/>
                </a:solidFill>
              </a:rPr>
              <a:t>5 - involucro</a:t>
            </a:r>
          </a:p>
          <a:p>
            <a:r>
              <a:rPr lang="en-US">
                <a:solidFill>
                  <a:schemeClr val="tx1"/>
                </a:solidFill>
              </a:rPr>
              <a:t>6 - base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157538"/>
            <a:ext cx="360680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32100"/>
            <a:ext cx="51054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/>
          </p:cNvSpPr>
          <p:nvPr/>
        </p:nvSpPr>
        <p:spPr bwMode="auto">
          <a:xfrm>
            <a:off x="431800" y="1085850"/>
            <a:ext cx="82804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719138" indent="-360363" algn="just">
              <a:buSzPct val="77000"/>
              <a:buFontTx/>
              <a:buBlip>
                <a:blip r:embed="rId4"/>
              </a:buBlip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Alcuni materiali, naturali o ceramici, hanno la proprietà di generare cariche elettriche quando vengono sottoposti a sollecitazioni meccaniche.</a:t>
            </a:r>
            <a:b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</a:br>
            <a:endParaRPr lang="en-US" sz="18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719138" indent="-360363" algn="just">
              <a:buSzPct val="77000"/>
              <a:buFontTx/>
              <a:buBlip>
                <a:blip r:embed="rId4"/>
              </a:buBlip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 trasduttori operanti in base a questa proprietà vengono indicati con il termine di trasduttori piezoelettrici.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88E1-A008-4379-92C9-102D9AA43AA8}" type="slidenum">
              <a:rPr lang="en-US"/>
              <a:pPr/>
              <a:t>5</a:t>
            </a:fld>
            <a:endParaRPr lang="en-US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Accelerometro piezoelettrico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93800"/>
            <a:ext cx="8991600" cy="4114800"/>
          </a:xfrm>
          <a:ln/>
        </p:spPr>
        <p:txBody>
          <a:bodyPr/>
          <a:lstStyle/>
          <a:p>
            <a:pPr marL="358775"/>
            <a:r>
              <a:rPr lang="en-US" dirty="0" err="1">
                <a:solidFill>
                  <a:schemeClr val="tx1"/>
                </a:solidFill>
              </a:rPr>
              <a:t>L’accelerometro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piezoelettrico</a:t>
            </a:r>
            <a:r>
              <a:rPr lang="en-US" dirty="0">
                <a:solidFill>
                  <a:schemeClr val="tx1"/>
                </a:solidFill>
              </a:rPr>
              <a:t> è </a:t>
            </a:r>
            <a:r>
              <a:rPr lang="en-US" dirty="0" err="1">
                <a:solidFill>
                  <a:schemeClr val="tx1"/>
                </a:solidFill>
              </a:rPr>
              <a:t>considerato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attualmente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miglior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trasduttore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disponibile</a:t>
            </a:r>
            <a:r>
              <a:rPr lang="en-US" dirty="0">
                <a:solidFill>
                  <a:schemeClr val="tx1"/>
                </a:solidFill>
              </a:rPr>
              <a:t> per la </a:t>
            </a:r>
            <a:r>
              <a:rPr lang="en-US" dirty="0" err="1">
                <a:solidFill>
                  <a:schemeClr val="tx1"/>
                </a:solidFill>
              </a:rPr>
              <a:t>misura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assoluta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delle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vibrazioni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58775"/>
            <a:endParaRPr lang="en-US" dirty="0">
              <a:solidFill>
                <a:schemeClr val="tx1"/>
              </a:solidFill>
            </a:endParaRPr>
          </a:p>
          <a:p>
            <a:pPr marL="358775"/>
            <a:r>
              <a:rPr lang="en-US" dirty="0">
                <a:solidFill>
                  <a:schemeClr val="tx1"/>
                </a:solidFill>
              </a:rPr>
              <a:t>Il </a:t>
            </a:r>
            <a:r>
              <a:rPr lang="en-US" dirty="0" err="1">
                <a:solidFill>
                  <a:schemeClr val="tx1"/>
                </a:solidFill>
              </a:rPr>
              <a:t>suo</a:t>
            </a:r>
            <a:r>
              <a:rPr lang="en-US" dirty="0">
                <a:solidFill>
                  <a:schemeClr val="tx1"/>
                </a:solidFill>
              </a:rPr>
              <a:t> largo </a:t>
            </a:r>
            <a:r>
              <a:rPr lang="en-US" dirty="0" err="1">
                <a:solidFill>
                  <a:schemeClr val="tx1"/>
                </a:solidFill>
              </a:rPr>
              <a:t>impiego</a:t>
            </a:r>
            <a:r>
              <a:rPr lang="en-US" dirty="0">
                <a:solidFill>
                  <a:schemeClr val="tx1"/>
                </a:solidFill>
              </a:rPr>
              <a:t> è </a:t>
            </a:r>
            <a:r>
              <a:rPr lang="en-US" dirty="0" err="1">
                <a:solidFill>
                  <a:schemeClr val="tx1"/>
                </a:solidFill>
              </a:rPr>
              <a:t>giustificato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seguenti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proprietà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906463" lvl="4" indent="-371475">
              <a:buSzPct val="77000"/>
              <a:buFontTx/>
              <a:buBlip>
                <a:blip r:embed="rId3"/>
              </a:buBlip>
            </a:pPr>
            <a:r>
              <a:rPr lang="en-US" dirty="0" err="1">
                <a:solidFill>
                  <a:schemeClr val="tx1"/>
                </a:solidFill>
              </a:rPr>
              <a:t>può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essere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usato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campi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frequenza</a:t>
            </a:r>
            <a:r>
              <a:rPr lang="en-US" dirty="0">
                <a:solidFill>
                  <a:schemeClr val="tx1"/>
                </a:solidFill>
              </a:rPr>
              <a:t> molto </a:t>
            </a:r>
            <a:r>
              <a:rPr lang="en-US" dirty="0" err="1">
                <a:solidFill>
                  <a:schemeClr val="tx1"/>
                </a:solidFill>
              </a:rPr>
              <a:t>ampi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906463" lvl="4" indent="-371475">
              <a:buSzPct val="77000"/>
              <a:buFontTx/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</a:rPr>
              <a:t>ha </a:t>
            </a:r>
            <a:r>
              <a:rPr lang="en-US" dirty="0" err="1">
                <a:solidFill>
                  <a:schemeClr val="tx1"/>
                </a:solidFill>
              </a:rPr>
              <a:t>una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buona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linearità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un campo </a:t>
            </a:r>
            <a:r>
              <a:rPr lang="en-US" dirty="0" err="1">
                <a:solidFill>
                  <a:schemeClr val="tx1"/>
                </a:solidFill>
              </a:rPr>
              <a:t>dinamico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esteso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906463" lvl="4" indent="-371475">
              <a:buSzPct val="77000"/>
              <a:buFontTx/>
              <a:buBlip>
                <a:blip r:embed="rId3"/>
              </a:buBlip>
            </a:pPr>
            <a:r>
              <a:rPr lang="en-US" dirty="0" err="1">
                <a:solidFill>
                  <a:schemeClr val="tx1"/>
                </a:solidFill>
              </a:rPr>
              <a:t>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segnale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accelerazione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essere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integrato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elettronicamente</a:t>
            </a:r>
            <a:r>
              <a:rPr lang="en-US" dirty="0">
                <a:solidFill>
                  <a:schemeClr val="tx1"/>
                </a:solidFill>
              </a:rPr>
              <a:t> per </a:t>
            </a:r>
            <a:r>
              <a:rPr lang="en-US" dirty="0" err="1">
                <a:solidFill>
                  <a:schemeClr val="tx1"/>
                </a:solidFill>
              </a:rPr>
              <a:t>ottenere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velocità</a:t>
            </a:r>
            <a:r>
              <a:rPr lang="en-US" dirty="0">
                <a:solidFill>
                  <a:schemeClr val="tx1"/>
                </a:solidFill>
              </a:rPr>
              <a:t> e lo </a:t>
            </a:r>
            <a:r>
              <a:rPr lang="en-US" dirty="0" err="1">
                <a:solidFill>
                  <a:schemeClr val="tx1"/>
                </a:solidFill>
              </a:rPr>
              <a:t>spostamento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906463" lvl="4" indent="-371475">
              <a:buSzPct val="77000"/>
              <a:buFontTx/>
              <a:buBlip>
                <a:blip r:embed="rId3"/>
              </a:buBlip>
            </a:pPr>
            <a:r>
              <a:rPr lang="en-US" dirty="0" err="1">
                <a:solidFill>
                  <a:schemeClr val="tx1"/>
                </a:solidFill>
              </a:rPr>
              <a:t>può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essere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usato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varie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condizioni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ambientali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mantenendo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buona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accuratezza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906463" lvl="4" indent="-371475">
              <a:buSzPct val="77000"/>
              <a:buFontTx/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</a:rPr>
              <a:t>è un </a:t>
            </a:r>
            <a:r>
              <a:rPr lang="en-US" dirty="0" err="1">
                <a:solidFill>
                  <a:schemeClr val="tx1"/>
                </a:solidFill>
              </a:rPr>
              <a:t>trasduttore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attivo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quindi</a:t>
            </a:r>
            <a:r>
              <a:rPr lang="en-US" dirty="0">
                <a:solidFill>
                  <a:schemeClr val="tx1"/>
                </a:solidFill>
              </a:rPr>
              <a:t> non </a:t>
            </a:r>
            <a:r>
              <a:rPr lang="en-US" dirty="0" err="1">
                <a:solidFill>
                  <a:schemeClr val="tx1"/>
                </a:solidFill>
              </a:rPr>
              <a:t>necessita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alimentazione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906463" lvl="4" indent="-371475">
              <a:buSzPct val="77000"/>
              <a:buFontTx/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</a:rPr>
              <a:t>non ha </a:t>
            </a:r>
            <a:r>
              <a:rPr lang="en-US" dirty="0" err="1">
                <a:solidFill>
                  <a:schemeClr val="tx1"/>
                </a:solidFill>
              </a:rPr>
              <a:t>parti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movimento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quindi</a:t>
            </a:r>
            <a:r>
              <a:rPr lang="en-US" dirty="0">
                <a:solidFill>
                  <a:schemeClr val="tx1"/>
                </a:solidFill>
              </a:rPr>
              <a:t> è </a:t>
            </a:r>
            <a:r>
              <a:rPr lang="en-US" dirty="0" err="1">
                <a:solidFill>
                  <a:schemeClr val="tx1"/>
                </a:solidFill>
              </a:rPr>
              <a:t>estremamente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robusto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906463" lvl="4" indent="-371475">
              <a:buSzPct val="77000"/>
              <a:buFontTx/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</a:rPr>
              <a:t>ha un </a:t>
            </a:r>
            <a:r>
              <a:rPr lang="en-US" dirty="0" err="1">
                <a:solidFill>
                  <a:schemeClr val="tx1"/>
                </a:solidFill>
              </a:rPr>
              <a:t>ingombro</a:t>
            </a:r>
            <a:r>
              <a:rPr lang="en-US" dirty="0">
                <a:solidFill>
                  <a:schemeClr val="tx1"/>
                </a:solidFill>
              </a:rPr>
              <a:t> molto </a:t>
            </a:r>
            <a:r>
              <a:rPr lang="en-US" dirty="0" err="1">
                <a:solidFill>
                  <a:schemeClr val="tx1"/>
                </a:solidFill>
              </a:rPr>
              <a:t>contenuto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906463" indent="-371475"/>
            <a:endParaRPr lang="en-US" dirty="0" smtClean="0">
              <a:solidFill>
                <a:schemeClr val="tx1"/>
              </a:solidFill>
            </a:endParaRPr>
          </a:p>
          <a:p>
            <a:pPr marL="906463" indent="-371475"/>
            <a:r>
              <a:rPr lang="en-US" b="1" dirty="0" err="1" smtClean="0">
                <a:solidFill>
                  <a:schemeClr val="tx1"/>
                </a:solidFill>
              </a:rPr>
              <a:t>Effetto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piezoelettrico</a:t>
            </a:r>
            <a:r>
              <a:rPr lang="en-US" dirty="0" smtClean="0">
                <a:solidFill>
                  <a:schemeClr val="tx1"/>
                </a:solidFill>
              </a:rPr>
              <a:t>: la </a:t>
            </a:r>
            <a:r>
              <a:rPr lang="en-US" dirty="0" err="1" smtClean="0">
                <a:solidFill>
                  <a:schemeClr val="tx1"/>
                </a:solidFill>
              </a:rPr>
              <a:t>piezoeletricità</a:t>
            </a:r>
            <a:r>
              <a:rPr lang="en-US" dirty="0" smtClean="0">
                <a:solidFill>
                  <a:schemeClr val="tx1"/>
                </a:solidFill>
              </a:rPr>
              <a:t> è la </a:t>
            </a:r>
            <a:r>
              <a:rPr lang="en-US" dirty="0" err="1" smtClean="0">
                <a:solidFill>
                  <a:schemeClr val="tx1"/>
                </a:solidFill>
              </a:rPr>
              <a:t>proprietà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alcuni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materiali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dielettrici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generare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differenza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potenziale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quando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sono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soggetti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duna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deformazione</a:t>
            </a:r>
            <a:r>
              <a:rPr lang="en-US" dirty="0" smtClean="0">
                <a:solidFill>
                  <a:schemeClr val="tx1"/>
                </a:solidFill>
              </a:rPr>
              <a:t> meccanica. </a:t>
            </a:r>
            <a:r>
              <a:rPr lang="en-US" dirty="0" err="1" smtClean="0">
                <a:solidFill>
                  <a:schemeClr val="tx1"/>
                </a:solidFill>
              </a:rPr>
              <a:t>Quando</a:t>
            </a:r>
            <a:r>
              <a:rPr lang="en-US" dirty="0" smtClean="0">
                <a:solidFill>
                  <a:schemeClr val="tx1"/>
                </a:solidFill>
              </a:rPr>
              <a:t> al </a:t>
            </a:r>
            <a:r>
              <a:rPr lang="en-US" dirty="0" err="1" smtClean="0">
                <a:solidFill>
                  <a:schemeClr val="tx1"/>
                </a:solidFill>
              </a:rPr>
              <a:t>cristallo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viene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applicata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deformazione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appaiono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sulle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facce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opposte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cariche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elettrico</a:t>
            </a:r>
            <a:r>
              <a:rPr lang="en-US" dirty="0" smtClean="0">
                <a:solidFill>
                  <a:schemeClr val="tx1"/>
                </a:solidFill>
              </a:rPr>
              <a:t> di segno </a:t>
            </a:r>
            <a:r>
              <a:rPr lang="en-US" dirty="0" err="1" smtClean="0">
                <a:solidFill>
                  <a:schemeClr val="tx1"/>
                </a:solidFill>
              </a:rPr>
              <a:t>contrario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BF9B2-47D5-41B4-ACE0-1461EEAC2F97}" type="slidenum">
              <a:rPr lang="en-US"/>
              <a:pPr/>
              <a:t>6</a:t>
            </a:fld>
            <a:endParaRPr lang="en-US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Differenti tipologie di accelerometro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1981200"/>
            <a:ext cx="47418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2120900"/>
            <a:ext cx="4738688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A436-50C2-44D1-9701-0FEB7D389188}" type="slidenum">
              <a:rPr lang="en-US"/>
              <a:pPr/>
              <a:t>7</a:t>
            </a:fld>
            <a:endParaRPr lang="en-US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165100"/>
            <a:ext cx="9144000" cy="1003300"/>
          </a:xfrm>
          <a:ln/>
        </p:spPr>
        <p:txBody>
          <a:bodyPr/>
          <a:lstStyle/>
          <a:p>
            <a:r>
              <a:rPr lang="en-US"/>
              <a:t>Accelerometro piezoelettrico: range utile di frequenza dipendenza dalla massa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t="16905" r="11774" b="1718"/>
          <a:stretch>
            <a:fillRect/>
          </a:stretch>
        </p:blipFill>
        <p:spPr bwMode="auto">
          <a:xfrm>
            <a:off x="1231900" y="1181100"/>
            <a:ext cx="59563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762500"/>
            <a:ext cx="789781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F583A-1EBF-477F-98B9-BE8FBFB2A619}" type="slidenum">
              <a:rPr lang="en-US"/>
              <a:pPr/>
              <a:t>8</a:t>
            </a:fld>
            <a:endParaRPr lang="en-US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Accelerometro piezoelettrico: scelta dell’accelerometro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t="14113" r="3645" b="900"/>
          <a:stretch>
            <a:fillRect/>
          </a:stretch>
        </p:blipFill>
        <p:spPr bwMode="auto">
          <a:xfrm>
            <a:off x="190500" y="812800"/>
            <a:ext cx="58801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521200"/>
            <a:ext cx="68707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781300"/>
            <a:ext cx="1282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/>
          </p:cNvSpPr>
          <p:nvPr/>
        </p:nvSpPr>
        <p:spPr bwMode="auto">
          <a:xfrm>
            <a:off x="6388100" y="1428750"/>
            <a:ext cx="26416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Accelerometri grandi hanno m alta e k bassa, perciò son molto sensibili, hanno un piccolo valore di picco ed una bassa risonanza: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22F6C-E7B4-4671-8CAD-11FF527AD6B3}" type="slidenum">
              <a:rPr lang="en-US"/>
              <a:pPr/>
              <a:t>9</a:t>
            </a:fld>
            <a:endParaRPr lang="en-US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Accelerometro piezoelettrico: montaggio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" y="1587500"/>
            <a:ext cx="5105400" cy="927100"/>
          </a:xfrm>
          <a:ln/>
        </p:spPr>
        <p:txBody>
          <a:bodyPr/>
          <a:lstStyle/>
          <a:p>
            <a:pPr marL="358775" indent="-358775">
              <a:buSzPct val="77000"/>
              <a:buFontTx/>
              <a:buBlip>
                <a:blip r:embed="rId2"/>
              </a:buBlip>
            </a:pPr>
            <a:r>
              <a:rPr lang="en-US">
                <a:solidFill>
                  <a:schemeClr val="tx1"/>
                </a:solidFill>
              </a:rPr>
              <a:t>Il metodo di montaggio dell’accelerometro sul punto di misura rappresenta uno dei fattori più critici per l’accuratezza della misura.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127000" y="3187700"/>
            <a:ext cx="5105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58775" indent="-358775" algn="l">
              <a:buSzPct val="77000"/>
              <a:buFontTx/>
              <a:buBlip>
                <a:blip r:embed="rId2"/>
              </a:buBlip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Un montaggio non corretto dà luogo ad una riduzione della frequenza di risonanza del trasduttore montato, che può limitare notevolmente il campo di frequenza utile dello strumento.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5664200" y="1587500"/>
            <a:ext cx="3302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58775" indent="-358775" algn="l">
              <a:buSzPct val="77000"/>
              <a:buFontTx/>
              <a:buBlip>
                <a:blip r:embed="rId2"/>
              </a:buBlip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Tipologie di montaggio:</a:t>
            </a:r>
          </a:p>
          <a:p>
            <a:pPr marL="358775" indent="-358775" algn="l">
              <a:buSzPct val="77000"/>
              <a:buFontTx/>
              <a:buBlip>
                <a:blip r:embed="rId2"/>
              </a:buBlip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Grano filettato</a:t>
            </a:r>
          </a:p>
          <a:p>
            <a:pPr marL="358775" indent="-358775" algn="l">
              <a:buSzPct val="77000"/>
              <a:buFontTx/>
              <a:buBlip>
                <a:blip r:embed="rId2"/>
              </a:buBlip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Cera d’api</a:t>
            </a:r>
          </a:p>
          <a:p>
            <a:pPr marL="358775" indent="-358775" algn="l">
              <a:buSzPct val="77000"/>
              <a:buFontTx/>
              <a:buBlip>
                <a:blip r:embed="rId2"/>
              </a:buBlip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Grano filettato e rondella di mica</a:t>
            </a:r>
          </a:p>
          <a:p>
            <a:pPr marL="358775" indent="-358775" algn="l">
              <a:buSzPct val="77000"/>
              <a:buFontTx/>
              <a:buBlip>
                <a:blip r:embed="rId2"/>
              </a:buBlip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Base metallica incollata</a:t>
            </a:r>
          </a:p>
          <a:p>
            <a:pPr marL="358775" indent="-358775" algn="l">
              <a:buSzPct val="77000"/>
              <a:buFontTx/>
              <a:buBlip>
                <a:blip r:embed="rId2"/>
              </a:buBlip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Foglio biadesivo</a:t>
            </a:r>
          </a:p>
          <a:p>
            <a:pPr marL="358775" indent="-358775" algn="l">
              <a:buSzPct val="77000"/>
              <a:buFontTx/>
              <a:buBlip>
                <a:blip r:embed="rId2"/>
              </a:buBlip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Magnete</a:t>
            </a:r>
          </a:p>
          <a:p>
            <a:pPr marL="358775" indent="-358775" algn="l">
              <a:buSzPct val="77000"/>
              <a:buFontTx/>
              <a:buBlip>
                <a:blip r:embed="rId2"/>
              </a:buBlip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Asta appuntita</a:t>
            </a:r>
          </a:p>
          <a:p>
            <a:pPr marL="358775" indent="-358775" algn="l">
              <a:buSzPct val="77000"/>
              <a:buFontTx/>
              <a:buBlip>
                <a:blip r:embed="rId2"/>
              </a:buBlip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Collanti</a:t>
            </a:r>
          </a:p>
          <a:p>
            <a:pPr marL="358775" indent="-358775" algn="l">
              <a:buSzPct val="77000"/>
              <a:buFontTx/>
              <a:buBlip>
                <a:blip r:embed="rId2"/>
              </a:buBlip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1C09"/>
      </a:accent1>
      <a:accent2>
        <a:srgbClr val="333399"/>
      </a:accent2>
      <a:accent3>
        <a:srgbClr val="FFFFFF"/>
      </a:accent3>
      <a:accent4>
        <a:srgbClr val="000000"/>
      </a:accent4>
      <a:accent5>
        <a:srgbClr val="BFABAA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Pages>0</Pages>
  <Words>513</Words>
  <Characters>0</Characters>
  <Application>Microsoft Office PowerPoint</Application>
  <PresentationFormat>Presentazione su schermo (4:3)</PresentationFormat>
  <Lines>0</Lines>
  <Paragraphs>109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slide</vt:lpstr>
      <vt:lpstr>Primi metodi di “misura” delle vibrazioni</vt:lpstr>
      <vt:lpstr>Catena di misura</vt:lpstr>
      <vt:lpstr>Trasduttori</vt:lpstr>
      <vt:lpstr>Trasduttori di accelerazione (attivi piezzoelettrici)</vt:lpstr>
      <vt:lpstr>Accelerometro piezoelettrico</vt:lpstr>
      <vt:lpstr>Differenti tipologie di accelerometro</vt:lpstr>
      <vt:lpstr>Accelerometro piezoelettrico: range utile di frequenza dipendenza dalla massa</vt:lpstr>
      <vt:lpstr>Accelerometro piezoelettrico: scelta dell’accelerometro</vt:lpstr>
      <vt:lpstr>Accelerometro piezoelettrico: montaggio</vt:lpstr>
      <vt:lpstr>Accelerometro piezoelettrico: montaggio fisso</vt:lpstr>
      <vt:lpstr>Posizionamento</vt:lpstr>
      <vt:lpstr>Caricamento dell’oggetto in studio</vt:lpstr>
      <vt:lpstr>Accelerometri per applicazioni particolari</vt:lpstr>
      <vt:lpstr>Accelerometro piezoelettrico: sensibilità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Misurare le vibrazioni</dc:title>
  <dc:creator>gian</dc:creator>
  <cp:lastModifiedBy>emiliano</cp:lastModifiedBy>
  <cp:revision>14</cp:revision>
  <dcterms:modified xsi:type="dcterms:W3CDTF">2014-11-26T11:00:39Z</dcterms:modified>
</cp:coreProperties>
</file>