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40"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D6E45EE-CE47-44F6-8B83-1BD6097EEFF5}" type="datetimeFigureOut">
              <a:rPr lang="it-IT" smtClean="0"/>
              <a:t>14/05/2012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4882FD-7089-486D-AD39-A96F038C8AA7}"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6E45EE-CE47-44F6-8B83-1BD6097EEFF5}" type="datetimeFigureOut">
              <a:rPr lang="it-IT" smtClean="0"/>
              <a:t>14/05/2012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4882FD-7089-486D-AD39-A96F038C8AA7}"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6E45EE-CE47-44F6-8B83-1BD6097EEFF5}" type="datetimeFigureOut">
              <a:rPr lang="it-IT" smtClean="0"/>
              <a:t>14/05/2012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4882FD-7089-486D-AD39-A96F038C8AA7}"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6E45EE-CE47-44F6-8B83-1BD6097EEFF5}" type="datetimeFigureOut">
              <a:rPr lang="it-IT" smtClean="0"/>
              <a:t>14/05/2012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4882FD-7089-486D-AD39-A96F038C8AA7}"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D6E45EE-CE47-44F6-8B83-1BD6097EEFF5}" type="datetimeFigureOut">
              <a:rPr lang="it-IT" smtClean="0"/>
              <a:t>14/05/2012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4882FD-7089-486D-AD39-A96F038C8AA7}"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D6E45EE-CE47-44F6-8B83-1BD6097EEFF5}" type="datetimeFigureOut">
              <a:rPr lang="it-IT" smtClean="0"/>
              <a:t>14/05/2012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4882FD-7089-486D-AD39-A96F038C8AA7}"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D6E45EE-CE47-44F6-8B83-1BD6097EEFF5}" type="datetimeFigureOut">
              <a:rPr lang="it-IT" smtClean="0"/>
              <a:t>14/05/2012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54882FD-7089-486D-AD39-A96F038C8AA7}"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D6E45EE-CE47-44F6-8B83-1BD6097EEFF5}" type="datetimeFigureOut">
              <a:rPr lang="it-IT" smtClean="0"/>
              <a:t>14/05/2012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54882FD-7089-486D-AD39-A96F038C8AA7}"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D6E45EE-CE47-44F6-8B83-1BD6097EEFF5}" type="datetimeFigureOut">
              <a:rPr lang="it-IT" smtClean="0"/>
              <a:t>14/05/2012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54882FD-7089-486D-AD39-A96F038C8AA7}"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6E45EE-CE47-44F6-8B83-1BD6097EEFF5}" type="datetimeFigureOut">
              <a:rPr lang="it-IT" smtClean="0"/>
              <a:t>14/05/2012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4882FD-7089-486D-AD39-A96F038C8AA7}"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6E45EE-CE47-44F6-8B83-1BD6097EEFF5}" type="datetimeFigureOut">
              <a:rPr lang="it-IT" smtClean="0"/>
              <a:t>14/05/2012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4882FD-7089-486D-AD39-A96F038C8AA7}"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E45EE-CE47-44F6-8B83-1BD6097EEFF5}" type="datetimeFigureOut">
              <a:rPr lang="it-IT" smtClean="0"/>
              <a:t>14/05/2012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882FD-7089-486D-AD39-A96F038C8AA7}"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764703"/>
          </a:xfrm>
          <a:solidFill>
            <a:srgbClr val="0070C0"/>
          </a:solidFill>
        </p:spPr>
        <p:txBody>
          <a:bodyPr/>
          <a:lstStyle/>
          <a:p>
            <a:r>
              <a:rPr lang="it-IT" b="1" dirty="0" smtClean="0">
                <a:solidFill>
                  <a:schemeClr val="bg1"/>
                </a:solidFill>
              </a:rPr>
              <a:t>Travi su suolo elastico</a:t>
            </a:r>
            <a:endParaRPr lang="it-IT" b="1" dirty="0">
              <a:solidFill>
                <a:schemeClr val="bg1"/>
              </a:solidFill>
            </a:endParaRPr>
          </a:p>
        </p:txBody>
      </p:sp>
      <p:sp>
        <p:nvSpPr>
          <p:cNvPr id="3" name="Sottotitolo 2"/>
          <p:cNvSpPr>
            <a:spLocks noGrp="1"/>
          </p:cNvSpPr>
          <p:nvPr>
            <p:ph type="subTitle" idx="1"/>
          </p:nvPr>
        </p:nvSpPr>
        <p:spPr>
          <a:xfrm>
            <a:off x="683568" y="1700808"/>
            <a:ext cx="7704856" cy="4968552"/>
          </a:xfrm>
        </p:spPr>
        <p:txBody>
          <a:bodyPr>
            <a:noAutofit/>
          </a:bodyPr>
          <a:lstStyle/>
          <a:p>
            <a:pPr algn="just"/>
            <a:r>
              <a:rPr lang="it-IT" sz="2400" i="1" baseline="0" dirty="0" smtClean="0">
                <a:solidFill>
                  <a:schemeClr val="tx1"/>
                </a:solidFill>
              </a:rPr>
              <a:t>Le fondazioni sono elementi strutturali che hanno il compito di trasferire i carichi al terreno.</a:t>
            </a:r>
          </a:p>
          <a:p>
            <a:pPr algn="just"/>
            <a:r>
              <a:rPr lang="it-IT" sz="2400" i="1" baseline="0" dirty="0" err="1" smtClean="0">
                <a:solidFill>
                  <a:schemeClr val="tx1"/>
                </a:solidFill>
              </a:rPr>
              <a:t>Poichè</a:t>
            </a:r>
            <a:r>
              <a:rPr lang="it-IT" sz="2400" i="1" baseline="0" dirty="0" smtClean="0">
                <a:solidFill>
                  <a:schemeClr val="tx1"/>
                </a:solidFill>
              </a:rPr>
              <a:t> la resistenza dei terreni sciolti µe sensibilmente inferiore a quella dei materiali costituenti la struttura, l'area di impronta delle fondazioni risulta superiore a quella dei pilastri o delle pareti portanti. Inoltre, la necessitµa di contenere le deformazioni della struttura richiede che le fondazioni siano elementi rigidi. Ne consegue che si tratta, in generale, di elementi tridimensionali marcatamente iperstatici, per i quali è</a:t>
            </a:r>
            <a:r>
              <a:rPr lang="it-IT" sz="2400" i="1" dirty="0" smtClean="0">
                <a:solidFill>
                  <a:schemeClr val="tx1"/>
                </a:solidFill>
              </a:rPr>
              <a:t> </a:t>
            </a:r>
            <a:r>
              <a:rPr lang="it-IT" sz="2400" i="1" baseline="0" dirty="0" smtClean="0">
                <a:solidFill>
                  <a:schemeClr val="tx1"/>
                </a:solidFill>
              </a:rPr>
              <a:t>particolarmente difficile perseguire un calcolo rigoroso, anche a causa delle incertezze derivanti dall'individuazione della distribuzione delle pressioni di contatto.</a:t>
            </a:r>
            <a:endParaRPr lang="it-IT" sz="2400" i="1" dirty="0">
              <a:solidFill>
                <a:schemeClr val="tx1"/>
              </a:solidFill>
            </a:endParaRPr>
          </a:p>
        </p:txBody>
      </p:sp>
      <p:sp>
        <p:nvSpPr>
          <p:cNvPr id="4" name="Rettangolo 3"/>
          <p:cNvSpPr/>
          <p:nvPr/>
        </p:nvSpPr>
        <p:spPr>
          <a:xfrm>
            <a:off x="755576" y="1268760"/>
            <a:ext cx="3998980" cy="369332"/>
          </a:xfrm>
          <a:prstGeom prst="rect">
            <a:avLst/>
          </a:prstGeom>
        </p:spPr>
        <p:txBody>
          <a:bodyPr wrap="none">
            <a:spAutoFit/>
          </a:bodyPr>
          <a:lstStyle/>
          <a:p>
            <a:r>
              <a:rPr lang="it-IT" dirty="0"/>
              <a:t>Da </a:t>
            </a:r>
            <a:r>
              <a:rPr lang="it-IT" dirty="0" err="1"/>
              <a:t>Lancillotta</a:t>
            </a:r>
            <a:r>
              <a:rPr lang="it-IT" dirty="0"/>
              <a:t>, Zanichelli , 1987, pag. 494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Travi su suolo elastico</a:t>
            </a:r>
            <a:endParaRPr lang="it-IT" b="1" dirty="0">
              <a:solidFill>
                <a:schemeClr val="bg1"/>
              </a:solidFill>
            </a:endParaRPr>
          </a:p>
        </p:txBody>
      </p:sp>
      <p:pic>
        <p:nvPicPr>
          <p:cNvPr id="6147" name="Picture 3"/>
          <p:cNvPicPr>
            <a:picLocks noChangeAspect="1" noChangeArrowheads="1"/>
          </p:cNvPicPr>
          <p:nvPr/>
        </p:nvPicPr>
        <p:blipFill>
          <a:blip r:embed="rId2" cstate="print"/>
          <a:srcRect/>
          <a:stretch>
            <a:fillRect/>
          </a:stretch>
        </p:blipFill>
        <p:spPr bwMode="auto">
          <a:xfrm>
            <a:off x="2411760" y="692696"/>
            <a:ext cx="3960440" cy="1626847"/>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323528" y="2708920"/>
            <a:ext cx="8639175" cy="36957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Travi su suolo elastico</a:t>
            </a:r>
            <a:endParaRPr lang="it-IT" b="1" dirty="0">
              <a:solidFill>
                <a:schemeClr val="bg1"/>
              </a:solidFill>
            </a:endParaRPr>
          </a:p>
        </p:txBody>
      </p:sp>
      <p:pic>
        <p:nvPicPr>
          <p:cNvPr id="6147" name="Picture 3"/>
          <p:cNvPicPr>
            <a:picLocks noChangeAspect="1" noChangeArrowheads="1"/>
          </p:cNvPicPr>
          <p:nvPr/>
        </p:nvPicPr>
        <p:blipFill>
          <a:blip r:embed="rId2" cstate="print"/>
          <a:srcRect/>
          <a:stretch>
            <a:fillRect/>
          </a:stretch>
        </p:blipFill>
        <p:spPr bwMode="auto">
          <a:xfrm>
            <a:off x="2195736" y="692696"/>
            <a:ext cx="3960440" cy="1626847"/>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a:stretch>
            <a:fillRect/>
          </a:stretch>
        </p:blipFill>
        <p:spPr bwMode="auto">
          <a:xfrm>
            <a:off x="683568" y="1988840"/>
            <a:ext cx="6528023" cy="452329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Travi su suolo elastico</a:t>
            </a:r>
            <a:endParaRPr lang="it-IT" b="1" dirty="0">
              <a:solidFill>
                <a:schemeClr val="bg1"/>
              </a:solidFill>
            </a:endParaRPr>
          </a:p>
        </p:txBody>
      </p:sp>
      <p:pic>
        <p:nvPicPr>
          <p:cNvPr id="6147" name="Picture 3"/>
          <p:cNvPicPr>
            <a:picLocks noChangeAspect="1" noChangeArrowheads="1"/>
          </p:cNvPicPr>
          <p:nvPr/>
        </p:nvPicPr>
        <p:blipFill>
          <a:blip r:embed="rId2" cstate="print"/>
          <a:srcRect/>
          <a:stretch>
            <a:fillRect/>
          </a:stretch>
        </p:blipFill>
        <p:spPr bwMode="auto">
          <a:xfrm>
            <a:off x="2339752" y="620688"/>
            <a:ext cx="3024336" cy="1242320"/>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395536" y="1700808"/>
            <a:ext cx="7919417" cy="490454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Travi su suolo elastico</a:t>
            </a:r>
            <a:endParaRPr lang="it-IT" b="1" dirty="0">
              <a:solidFill>
                <a:schemeClr val="bg1"/>
              </a:solidFill>
            </a:endParaRPr>
          </a:p>
        </p:txBody>
      </p:sp>
      <p:pic>
        <p:nvPicPr>
          <p:cNvPr id="12290" name="Picture 2"/>
          <p:cNvPicPr>
            <a:picLocks noChangeAspect="1" noChangeArrowheads="1"/>
          </p:cNvPicPr>
          <p:nvPr/>
        </p:nvPicPr>
        <p:blipFill>
          <a:blip r:embed="rId2" cstate="print"/>
          <a:srcRect/>
          <a:stretch>
            <a:fillRect/>
          </a:stretch>
        </p:blipFill>
        <p:spPr bwMode="auto">
          <a:xfrm>
            <a:off x="899592" y="764704"/>
            <a:ext cx="6840760" cy="582835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Travi su suolo elastico</a:t>
            </a:r>
            <a:endParaRPr lang="it-IT" b="1" dirty="0">
              <a:solidFill>
                <a:schemeClr val="bg1"/>
              </a:solidFill>
            </a:endParaRPr>
          </a:p>
        </p:txBody>
      </p:sp>
      <p:pic>
        <p:nvPicPr>
          <p:cNvPr id="13314" name="Picture 2"/>
          <p:cNvPicPr>
            <a:picLocks noChangeAspect="1" noChangeArrowheads="1"/>
          </p:cNvPicPr>
          <p:nvPr/>
        </p:nvPicPr>
        <p:blipFill>
          <a:blip r:embed="rId2" cstate="print"/>
          <a:srcRect/>
          <a:stretch>
            <a:fillRect/>
          </a:stretch>
        </p:blipFill>
        <p:spPr bwMode="auto">
          <a:xfrm>
            <a:off x="0" y="3789040"/>
            <a:ext cx="9239250" cy="205740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395536" y="836712"/>
            <a:ext cx="8320260" cy="234086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Travi su suolo elastico</a:t>
            </a:r>
            <a:endParaRPr lang="it-IT" b="1" dirty="0">
              <a:solidFill>
                <a:schemeClr val="bg1"/>
              </a:solidFill>
            </a:endParaRPr>
          </a:p>
        </p:txBody>
      </p:sp>
      <p:pic>
        <p:nvPicPr>
          <p:cNvPr id="13315" name="Picture 3"/>
          <p:cNvPicPr>
            <a:picLocks noChangeAspect="1" noChangeArrowheads="1"/>
          </p:cNvPicPr>
          <p:nvPr/>
        </p:nvPicPr>
        <p:blipFill>
          <a:blip r:embed="rId2" cstate="print"/>
          <a:srcRect/>
          <a:stretch>
            <a:fillRect/>
          </a:stretch>
        </p:blipFill>
        <p:spPr bwMode="auto">
          <a:xfrm>
            <a:off x="323528" y="692696"/>
            <a:ext cx="7704856" cy="2167727"/>
          </a:xfrm>
          <a:prstGeom prst="rect">
            <a:avLst/>
          </a:prstGeom>
          <a:noFill/>
          <a:ln w="9525">
            <a:noFill/>
            <a:miter lim="800000"/>
            <a:headEnd/>
            <a:tailEnd/>
          </a:ln>
        </p:spPr>
      </p:pic>
      <p:pic>
        <p:nvPicPr>
          <p:cNvPr id="14338" name="Picture 2"/>
          <p:cNvPicPr>
            <a:picLocks noChangeAspect="1" noChangeArrowheads="1"/>
          </p:cNvPicPr>
          <p:nvPr/>
        </p:nvPicPr>
        <p:blipFill>
          <a:blip r:embed="rId3" cstate="print"/>
          <a:srcRect/>
          <a:stretch>
            <a:fillRect/>
          </a:stretch>
        </p:blipFill>
        <p:spPr bwMode="auto">
          <a:xfrm>
            <a:off x="467544" y="2850144"/>
            <a:ext cx="6120680" cy="366842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Travi su suolo elastico</a:t>
            </a:r>
            <a:endParaRPr lang="it-IT" b="1" dirty="0">
              <a:solidFill>
                <a:schemeClr val="bg1"/>
              </a:solidFill>
            </a:endParaRPr>
          </a:p>
        </p:txBody>
      </p:sp>
      <p:pic>
        <p:nvPicPr>
          <p:cNvPr id="15362" name="Picture 2"/>
          <p:cNvPicPr>
            <a:picLocks noChangeAspect="1" noChangeArrowheads="1"/>
          </p:cNvPicPr>
          <p:nvPr/>
        </p:nvPicPr>
        <p:blipFill>
          <a:blip r:embed="rId2" cstate="print"/>
          <a:srcRect/>
          <a:stretch>
            <a:fillRect/>
          </a:stretch>
        </p:blipFill>
        <p:spPr bwMode="auto">
          <a:xfrm>
            <a:off x="107504" y="1556792"/>
            <a:ext cx="8601075" cy="37528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Travi su suolo elastico</a:t>
            </a:r>
            <a:endParaRPr lang="it-IT" b="1" dirty="0">
              <a:solidFill>
                <a:schemeClr val="bg1"/>
              </a:solidFill>
            </a:endParaRPr>
          </a:p>
        </p:txBody>
      </p:sp>
      <p:pic>
        <p:nvPicPr>
          <p:cNvPr id="16386" name="Picture 2"/>
          <p:cNvPicPr>
            <a:picLocks noChangeAspect="1" noChangeArrowheads="1"/>
          </p:cNvPicPr>
          <p:nvPr/>
        </p:nvPicPr>
        <p:blipFill>
          <a:blip r:embed="rId2" cstate="print"/>
          <a:srcRect/>
          <a:stretch>
            <a:fillRect/>
          </a:stretch>
        </p:blipFill>
        <p:spPr bwMode="auto">
          <a:xfrm>
            <a:off x="390525" y="719138"/>
            <a:ext cx="8362950" cy="54197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Matrice di rigidezza</a:t>
            </a:r>
            <a:endParaRPr lang="it-IT" b="1" dirty="0">
              <a:solidFill>
                <a:schemeClr val="bg1"/>
              </a:solidFill>
            </a:endParaRPr>
          </a:p>
        </p:txBody>
      </p:sp>
      <p:pic>
        <p:nvPicPr>
          <p:cNvPr id="16386" name="Picture 2"/>
          <p:cNvPicPr>
            <a:picLocks noChangeAspect="1" noChangeArrowheads="1"/>
          </p:cNvPicPr>
          <p:nvPr/>
        </p:nvPicPr>
        <p:blipFill>
          <a:blip r:embed="rId2" cstate="print"/>
          <a:srcRect/>
          <a:stretch>
            <a:fillRect/>
          </a:stretch>
        </p:blipFill>
        <p:spPr bwMode="auto">
          <a:xfrm>
            <a:off x="390525" y="719138"/>
            <a:ext cx="8362950" cy="54197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Matrice di rigidezza</a:t>
            </a:r>
            <a:endParaRPr lang="it-IT" b="1" dirty="0">
              <a:solidFill>
                <a:schemeClr val="bg1"/>
              </a:solidFill>
            </a:endParaRPr>
          </a:p>
        </p:txBody>
      </p:sp>
      <p:pic>
        <p:nvPicPr>
          <p:cNvPr id="17410" name="Picture 2"/>
          <p:cNvPicPr>
            <a:picLocks noChangeAspect="1" noChangeArrowheads="1"/>
          </p:cNvPicPr>
          <p:nvPr/>
        </p:nvPicPr>
        <p:blipFill>
          <a:blip r:embed="rId2" cstate="print"/>
          <a:srcRect/>
          <a:stretch>
            <a:fillRect/>
          </a:stretch>
        </p:blipFill>
        <p:spPr bwMode="auto">
          <a:xfrm>
            <a:off x="611560" y="836712"/>
            <a:ext cx="7631690" cy="3654723"/>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755576" y="4437112"/>
            <a:ext cx="5554389" cy="194624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764703"/>
          </a:xfrm>
          <a:solidFill>
            <a:srgbClr val="0070C0"/>
          </a:solidFill>
        </p:spPr>
        <p:txBody>
          <a:bodyPr/>
          <a:lstStyle/>
          <a:p>
            <a:r>
              <a:rPr lang="it-IT" b="1" dirty="0" smtClean="0">
                <a:solidFill>
                  <a:schemeClr val="bg1"/>
                </a:solidFill>
              </a:rPr>
              <a:t>Travi su suolo elastico</a:t>
            </a:r>
            <a:endParaRPr lang="it-IT" b="1" dirty="0">
              <a:solidFill>
                <a:schemeClr val="bg1"/>
              </a:solidFill>
            </a:endParaRPr>
          </a:p>
        </p:txBody>
      </p:sp>
      <p:sp>
        <p:nvSpPr>
          <p:cNvPr id="3" name="Sottotitolo 2"/>
          <p:cNvSpPr>
            <a:spLocks noGrp="1"/>
          </p:cNvSpPr>
          <p:nvPr>
            <p:ph type="subTitle" idx="1"/>
          </p:nvPr>
        </p:nvSpPr>
        <p:spPr>
          <a:xfrm>
            <a:off x="683568" y="1628800"/>
            <a:ext cx="7992888" cy="4320480"/>
          </a:xfrm>
        </p:spPr>
        <p:txBody>
          <a:bodyPr>
            <a:noAutofit/>
          </a:bodyPr>
          <a:lstStyle/>
          <a:p>
            <a:pPr algn="just"/>
            <a:r>
              <a:rPr lang="it-IT" sz="2400" i="1" baseline="0" dirty="0" smtClean="0">
                <a:solidFill>
                  <a:schemeClr val="tx1"/>
                </a:solidFill>
              </a:rPr>
              <a:t>Il tipo di fondazione da adottare -plinto, trave continua, graticcio di travi, platea</a:t>
            </a:r>
            <a:r>
              <a:rPr lang="it-IT" sz="2400" i="1" dirty="0" smtClean="0">
                <a:solidFill>
                  <a:schemeClr val="tx1"/>
                </a:solidFill>
              </a:rPr>
              <a:t> </a:t>
            </a:r>
            <a:r>
              <a:rPr lang="it-IT" sz="2400" i="1" baseline="0" dirty="0" smtClean="0">
                <a:solidFill>
                  <a:schemeClr val="tx1"/>
                </a:solidFill>
              </a:rPr>
              <a:t> è determinato dal valore della pressione media ammissibile sul terreno.</a:t>
            </a:r>
          </a:p>
          <a:p>
            <a:pPr algn="just"/>
            <a:r>
              <a:rPr lang="it-IT" sz="2400" i="1" dirty="0" smtClean="0">
                <a:solidFill>
                  <a:schemeClr val="tx1"/>
                </a:solidFill>
              </a:rPr>
              <a:t>Tale valore µe condizionato sia dall'esigenza di avere adeguati margini di sicurezza nei riguardi della pressione di collasso, sia dalla necessità di limitare i cedimenti.</a:t>
            </a:r>
          </a:p>
          <a:p>
            <a:pPr algn="just"/>
            <a:r>
              <a:rPr lang="it-IT" sz="2400" i="1" dirty="0" smtClean="0">
                <a:solidFill>
                  <a:schemeClr val="tx1"/>
                </a:solidFill>
              </a:rPr>
              <a:t>Successivamente, l'analisi dell'interazione tra la struttura ed il terreno porta a definire la rigidezza da assegnare all'elemento strutturale sia per limitare i cedimenti differenziali, sia per resistere alle sollecitazioni indotte dalle azioni ad esso applicate</a:t>
            </a:r>
            <a:endParaRPr lang="it-IT" sz="2400" i="1" dirty="0">
              <a:solidFill>
                <a:schemeClr val="tx1"/>
              </a:solidFill>
            </a:endParaRPr>
          </a:p>
        </p:txBody>
      </p:sp>
      <p:sp>
        <p:nvSpPr>
          <p:cNvPr id="4" name="Rettangolo 3"/>
          <p:cNvSpPr/>
          <p:nvPr/>
        </p:nvSpPr>
        <p:spPr>
          <a:xfrm>
            <a:off x="1187624" y="1268760"/>
            <a:ext cx="3998980" cy="369332"/>
          </a:xfrm>
          <a:prstGeom prst="rect">
            <a:avLst/>
          </a:prstGeom>
        </p:spPr>
        <p:txBody>
          <a:bodyPr wrap="none">
            <a:spAutoFit/>
          </a:bodyPr>
          <a:lstStyle/>
          <a:p>
            <a:r>
              <a:rPr lang="it-IT" dirty="0"/>
              <a:t>Da </a:t>
            </a:r>
            <a:r>
              <a:rPr lang="it-IT" dirty="0" err="1"/>
              <a:t>Lancillotta</a:t>
            </a:r>
            <a:r>
              <a:rPr lang="it-IT" dirty="0"/>
              <a:t>, Zanichelli , 1987, pag. 494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Matrice di rigidezza</a:t>
            </a:r>
            <a:endParaRPr lang="it-IT" b="1" dirty="0">
              <a:solidFill>
                <a:schemeClr val="bg1"/>
              </a:solidFill>
            </a:endParaRPr>
          </a:p>
        </p:txBody>
      </p:sp>
      <p:pic>
        <p:nvPicPr>
          <p:cNvPr id="18434" name="Picture 2"/>
          <p:cNvPicPr>
            <a:picLocks noChangeAspect="1" noChangeArrowheads="1"/>
          </p:cNvPicPr>
          <p:nvPr/>
        </p:nvPicPr>
        <p:blipFill>
          <a:blip r:embed="rId2" cstate="print"/>
          <a:srcRect/>
          <a:stretch>
            <a:fillRect/>
          </a:stretch>
        </p:blipFill>
        <p:spPr bwMode="auto">
          <a:xfrm>
            <a:off x="290513" y="1366838"/>
            <a:ext cx="8562975" cy="41243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Matrice delle masse M </a:t>
            </a:r>
            <a:endParaRPr lang="it-IT" b="1" dirty="0">
              <a:solidFill>
                <a:schemeClr val="bg1"/>
              </a:solidFill>
            </a:endParaRPr>
          </a:p>
        </p:txBody>
      </p:sp>
      <p:pic>
        <p:nvPicPr>
          <p:cNvPr id="19458" name="Picture 2"/>
          <p:cNvPicPr>
            <a:picLocks noChangeAspect="1" noChangeArrowheads="1"/>
          </p:cNvPicPr>
          <p:nvPr/>
        </p:nvPicPr>
        <p:blipFill>
          <a:blip r:embed="rId2" cstate="print"/>
          <a:srcRect/>
          <a:stretch>
            <a:fillRect/>
          </a:stretch>
        </p:blipFill>
        <p:spPr bwMode="auto">
          <a:xfrm>
            <a:off x="179512" y="980728"/>
            <a:ext cx="8791575" cy="1047750"/>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323528" y="2564904"/>
            <a:ext cx="8553450" cy="29432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Matrice delle masse M </a:t>
            </a:r>
            <a:endParaRPr lang="it-IT" b="1" dirty="0">
              <a:solidFill>
                <a:schemeClr val="bg1"/>
              </a:solidFill>
            </a:endParaRPr>
          </a:p>
        </p:txBody>
      </p:sp>
      <p:pic>
        <p:nvPicPr>
          <p:cNvPr id="20482" name="Picture 2"/>
          <p:cNvPicPr>
            <a:picLocks noChangeAspect="1" noChangeArrowheads="1"/>
          </p:cNvPicPr>
          <p:nvPr/>
        </p:nvPicPr>
        <p:blipFill>
          <a:blip r:embed="rId2" cstate="print"/>
          <a:srcRect/>
          <a:stretch>
            <a:fillRect/>
          </a:stretch>
        </p:blipFill>
        <p:spPr bwMode="auto">
          <a:xfrm>
            <a:off x="1259632" y="1052736"/>
            <a:ext cx="6624736" cy="560146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Matrice delle masse M </a:t>
            </a:r>
            <a:endParaRPr lang="it-IT" b="1" dirty="0">
              <a:solidFill>
                <a:schemeClr val="bg1"/>
              </a:solidFill>
            </a:endParaRPr>
          </a:p>
        </p:txBody>
      </p:sp>
      <p:pic>
        <p:nvPicPr>
          <p:cNvPr id="21506" name="Picture 2"/>
          <p:cNvPicPr>
            <a:picLocks noChangeAspect="1" noChangeArrowheads="1"/>
          </p:cNvPicPr>
          <p:nvPr/>
        </p:nvPicPr>
        <p:blipFill>
          <a:blip r:embed="rId2" cstate="print"/>
          <a:srcRect/>
          <a:stretch>
            <a:fillRect/>
          </a:stretch>
        </p:blipFill>
        <p:spPr bwMode="auto">
          <a:xfrm>
            <a:off x="539552" y="743508"/>
            <a:ext cx="7344816" cy="604914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Matrice delle masse M </a:t>
            </a:r>
            <a:endParaRPr lang="it-IT" b="1" dirty="0">
              <a:solidFill>
                <a:schemeClr val="bg1"/>
              </a:solidFill>
            </a:endParaRPr>
          </a:p>
        </p:txBody>
      </p:sp>
      <p:pic>
        <p:nvPicPr>
          <p:cNvPr id="22530" name="Picture 2"/>
          <p:cNvPicPr>
            <a:picLocks noChangeAspect="1" noChangeArrowheads="1"/>
          </p:cNvPicPr>
          <p:nvPr/>
        </p:nvPicPr>
        <p:blipFill>
          <a:blip r:embed="rId2" cstate="print"/>
          <a:srcRect/>
          <a:stretch>
            <a:fillRect/>
          </a:stretch>
        </p:blipFill>
        <p:spPr bwMode="auto">
          <a:xfrm>
            <a:off x="214313" y="1457325"/>
            <a:ext cx="8715375" cy="39433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Matrice delle masse M </a:t>
            </a:r>
            <a:endParaRPr lang="it-IT" b="1" dirty="0">
              <a:solidFill>
                <a:schemeClr val="bg1"/>
              </a:solidFill>
            </a:endParaRPr>
          </a:p>
        </p:txBody>
      </p:sp>
      <p:pic>
        <p:nvPicPr>
          <p:cNvPr id="23554" name="Picture 2"/>
          <p:cNvPicPr>
            <a:picLocks noChangeAspect="1" noChangeArrowheads="1"/>
          </p:cNvPicPr>
          <p:nvPr/>
        </p:nvPicPr>
        <p:blipFill>
          <a:blip r:embed="rId2" cstate="print"/>
          <a:srcRect/>
          <a:stretch>
            <a:fillRect/>
          </a:stretch>
        </p:blipFill>
        <p:spPr bwMode="auto">
          <a:xfrm>
            <a:off x="899592" y="908720"/>
            <a:ext cx="6173316" cy="515833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764703"/>
          </a:xfrm>
          <a:solidFill>
            <a:srgbClr val="0070C0"/>
          </a:solidFill>
        </p:spPr>
        <p:txBody>
          <a:bodyPr/>
          <a:lstStyle/>
          <a:p>
            <a:r>
              <a:rPr lang="it-IT" b="1" dirty="0" smtClean="0">
                <a:solidFill>
                  <a:schemeClr val="bg1"/>
                </a:solidFill>
              </a:rPr>
              <a:t>Plinti su suolo elastico</a:t>
            </a:r>
            <a:endParaRPr lang="it-IT" b="1" dirty="0">
              <a:solidFill>
                <a:schemeClr val="bg1"/>
              </a:solidFill>
            </a:endParaRPr>
          </a:p>
        </p:txBody>
      </p:sp>
      <p:sp>
        <p:nvSpPr>
          <p:cNvPr id="4" name="Rettangolo 3"/>
          <p:cNvSpPr/>
          <p:nvPr/>
        </p:nvSpPr>
        <p:spPr>
          <a:xfrm>
            <a:off x="1187624" y="1268760"/>
            <a:ext cx="3998980" cy="369332"/>
          </a:xfrm>
          <a:prstGeom prst="rect">
            <a:avLst/>
          </a:prstGeom>
        </p:spPr>
        <p:txBody>
          <a:bodyPr wrap="none">
            <a:spAutoFit/>
          </a:bodyPr>
          <a:lstStyle/>
          <a:p>
            <a:r>
              <a:rPr lang="it-IT" dirty="0"/>
              <a:t>Da </a:t>
            </a:r>
            <a:r>
              <a:rPr lang="it-IT" dirty="0" err="1"/>
              <a:t>Lancillotta</a:t>
            </a:r>
            <a:r>
              <a:rPr lang="it-IT" dirty="0"/>
              <a:t>, Zanichelli , 1987, pag. 494</a:t>
            </a:r>
          </a:p>
        </p:txBody>
      </p:sp>
      <p:sp>
        <p:nvSpPr>
          <p:cNvPr id="5" name="Sottotitolo 4"/>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cstate="print"/>
          <a:srcRect/>
          <a:stretch>
            <a:fillRect/>
          </a:stretch>
        </p:blipFill>
        <p:spPr bwMode="auto">
          <a:xfrm>
            <a:off x="899592" y="980728"/>
            <a:ext cx="7058025" cy="53530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764703"/>
          </a:xfrm>
          <a:solidFill>
            <a:srgbClr val="0070C0"/>
          </a:solidFill>
        </p:spPr>
        <p:txBody>
          <a:bodyPr/>
          <a:lstStyle/>
          <a:p>
            <a:r>
              <a:rPr lang="it-IT" b="1" dirty="0" smtClean="0">
                <a:solidFill>
                  <a:schemeClr val="bg1"/>
                </a:solidFill>
              </a:rPr>
              <a:t>Plinti su suolo elastico</a:t>
            </a:r>
            <a:endParaRPr lang="it-IT" b="1"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1042988" y="1619250"/>
            <a:ext cx="7058025" cy="36195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764703"/>
          </a:xfrm>
          <a:solidFill>
            <a:srgbClr val="0070C0"/>
          </a:solidFill>
        </p:spPr>
        <p:txBody>
          <a:bodyPr/>
          <a:lstStyle/>
          <a:p>
            <a:r>
              <a:rPr lang="it-IT" b="1" dirty="0" smtClean="0">
                <a:solidFill>
                  <a:schemeClr val="bg1"/>
                </a:solidFill>
              </a:rPr>
              <a:t>Plinti su suolo elastico</a:t>
            </a:r>
            <a:endParaRPr lang="it-IT" b="1"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1052513" y="957263"/>
            <a:ext cx="7038975" cy="49434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764703"/>
          </a:xfrm>
          <a:solidFill>
            <a:srgbClr val="0070C0"/>
          </a:solidFill>
        </p:spPr>
        <p:txBody>
          <a:bodyPr/>
          <a:lstStyle/>
          <a:p>
            <a:r>
              <a:rPr lang="it-IT" b="1" dirty="0" smtClean="0">
                <a:solidFill>
                  <a:schemeClr val="bg1"/>
                </a:solidFill>
              </a:rPr>
              <a:t>Travi su suolo elastico</a:t>
            </a:r>
            <a:endParaRPr lang="it-IT" b="1" dirty="0">
              <a:solidFill>
                <a:schemeClr val="bg1"/>
              </a:solidFill>
            </a:endParaRPr>
          </a:p>
        </p:txBody>
      </p:sp>
      <p:pic>
        <p:nvPicPr>
          <p:cNvPr id="5122" name="Picture 2"/>
          <p:cNvPicPr>
            <a:picLocks noChangeAspect="1" noChangeArrowheads="1"/>
          </p:cNvPicPr>
          <p:nvPr/>
        </p:nvPicPr>
        <p:blipFill>
          <a:blip r:embed="rId2" cstate="print"/>
          <a:srcRect/>
          <a:stretch>
            <a:fillRect/>
          </a:stretch>
        </p:blipFill>
        <p:spPr bwMode="auto">
          <a:xfrm>
            <a:off x="395536" y="1844824"/>
            <a:ext cx="8249613" cy="3014067"/>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292080" y="2276872"/>
            <a:ext cx="3530118" cy="145008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764703"/>
          </a:xfrm>
          <a:solidFill>
            <a:srgbClr val="0070C0"/>
          </a:solidFill>
        </p:spPr>
        <p:txBody>
          <a:bodyPr/>
          <a:lstStyle/>
          <a:p>
            <a:r>
              <a:rPr lang="it-IT" b="1" dirty="0" smtClean="0">
                <a:solidFill>
                  <a:schemeClr val="bg1"/>
                </a:solidFill>
              </a:rPr>
              <a:t>Travi su suolo elastico</a:t>
            </a:r>
            <a:endParaRPr lang="it-IT" b="1" dirty="0">
              <a:solidFill>
                <a:schemeClr val="bg1"/>
              </a:solidFill>
            </a:endParaRPr>
          </a:p>
        </p:txBody>
      </p:sp>
      <p:pic>
        <p:nvPicPr>
          <p:cNvPr id="6146" name="Picture 2"/>
          <p:cNvPicPr>
            <a:picLocks noChangeAspect="1" noChangeArrowheads="1"/>
          </p:cNvPicPr>
          <p:nvPr/>
        </p:nvPicPr>
        <p:blipFill>
          <a:blip r:embed="rId2" cstate="print"/>
          <a:srcRect/>
          <a:stretch>
            <a:fillRect/>
          </a:stretch>
        </p:blipFill>
        <p:spPr bwMode="auto">
          <a:xfrm>
            <a:off x="251520" y="2420888"/>
            <a:ext cx="8534400" cy="424815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627784" y="836712"/>
            <a:ext cx="3960440" cy="162684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764703"/>
          </a:xfrm>
          <a:solidFill>
            <a:srgbClr val="0070C0"/>
          </a:solidFill>
        </p:spPr>
        <p:txBody>
          <a:bodyPr/>
          <a:lstStyle/>
          <a:p>
            <a:r>
              <a:rPr lang="it-IT" b="1" dirty="0" smtClean="0">
                <a:solidFill>
                  <a:schemeClr val="bg1"/>
                </a:solidFill>
              </a:rPr>
              <a:t>Travi su suolo elastico</a:t>
            </a:r>
            <a:endParaRPr lang="it-IT" b="1" dirty="0">
              <a:solidFill>
                <a:schemeClr val="bg1"/>
              </a:solidFill>
            </a:endParaRPr>
          </a:p>
        </p:txBody>
      </p:sp>
      <p:pic>
        <p:nvPicPr>
          <p:cNvPr id="6147" name="Picture 3"/>
          <p:cNvPicPr>
            <a:picLocks noChangeAspect="1" noChangeArrowheads="1"/>
          </p:cNvPicPr>
          <p:nvPr/>
        </p:nvPicPr>
        <p:blipFill>
          <a:blip r:embed="rId2" cstate="print"/>
          <a:srcRect/>
          <a:stretch>
            <a:fillRect/>
          </a:stretch>
        </p:blipFill>
        <p:spPr bwMode="auto">
          <a:xfrm>
            <a:off x="2627784" y="836712"/>
            <a:ext cx="3960440" cy="1626847"/>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323528" y="2924944"/>
            <a:ext cx="8715375" cy="26193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620687"/>
          </a:xfrm>
          <a:solidFill>
            <a:srgbClr val="0070C0"/>
          </a:solidFill>
        </p:spPr>
        <p:txBody>
          <a:bodyPr>
            <a:normAutofit fontScale="90000"/>
          </a:bodyPr>
          <a:lstStyle/>
          <a:p>
            <a:r>
              <a:rPr lang="it-IT" b="1" dirty="0" smtClean="0">
                <a:solidFill>
                  <a:schemeClr val="bg1"/>
                </a:solidFill>
              </a:rPr>
              <a:t>Travi su suolo elastico</a:t>
            </a:r>
            <a:endParaRPr lang="it-IT" b="1" dirty="0">
              <a:solidFill>
                <a:schemeClr val="bg1"/>
              </a:solidFill>
            </a:endParaRPr>
          </a:p>
        </p:txBody>
      </p:sp>
      <p:pic>
        <p:nvPicPr>
          <p:cNvPr id="6147" name="Picture 3"/>
          <p:cNvPicPr>
            <a:picLocks noChangeAspect="1" noChangeArrowheads="1"/>
          </p:cNvPicPr>
          <p:nvPr/>
        </p:nvPicPr>
        <p:blipFill>
          <a:blip r:embed="rId2" cstate="print"/>
          <a:srcRect/>
          <a:stretch>
            <a:fillRect/>
          </a:stretch>
        </p:blipFill>
        <p:spPr bwMode="auto">
          <a:xfrm>
            <a:off x="2411760" y="692696"/>
            <a:ext cx="3960440" cy="1626847"/>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899592" y="2204864"/>
            <a:ext cx="7079704" cy="40832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326</Words>
  <Application>Microsoft Office PowerPoint</Application>
  <PresentationFormat>Presentazione su schermo (4:3)</PresentationFormat>
  <Paragraphs>33</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Travi su suolo elastico</vt:lpstr>
      <vt:lpstr>Travi su suolo elastico</vt:lpstr>
      <vt:lpstr>Plinti su suolo elastico</vt:lpstr>
      <vt:lpstr>Plinti su suolo elastico</vt:lpstr>
      <vt:lpstr>Plinti su suolo elastico</vt:lpstr>
      <vt:lpstr>Travi su suolo elastico</vt:lpstr>
      <vt:lpstr>Travi su suolo elastico</vt:lpstr>
      <vt:lpstr>Travi su suolo elastico</vt:lpstr>
      <vt:lpstr>Travi su suolo elastico</vt:lpstr>
      <vt:lpstr>Travi su suolo elastico</vt:lpstr>
      <vt:lpstr>Travi su suolo elastico</vt:lpstr>
      <vt:lpstr>Travi su suolo elastico</vt:lpstr>
      <vt:lpstr>Travi su suolo elastico</vt:lpstr>
      <vt:lpstr>Travi su suolo elastico</vt:lpstr>
      <vt:lpstr>Travi su suolo elastico</vt:lpstr>
      <vt:lpstr>Travi su suolo elastico</vt:lpstr>
      <vt:lpstr>Travi su suolo elastico</vt:lpstr>
      <vt:lpstr>Matrice di rigidezza</vt:lpstr>
      <vt:lpstr>Matrice di rigidezza</vt:lpstr>
      <vt:lpstr>Matrice di rigidezza</vt:lpstr>
      <vt:lpstr>Matrice delle masse M </vt:lpstr>
      <vt:lpstr>Matrice delle masse M </vt:lpstr>
      <vt:lpstr>Matrice delle masse M </vt:lpstr>
      <vt:lpstr>Matrice delle masse M </vt:lpstr>
      <vt:lpstr>Matrice delle masse 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Travi su suolo elastico</dc:title>
  <dc:creator>User</dc:creator>
  <cp:lastModifiedBy>User</cp:lastModifiedBy>
  <cp:revision>22</cp:revision>
  <dcterms:created xsi:type="dcterms:W3CDTF">2012-05-14T10:06:24Z</dcterms:created>
  <dcterms:modified xsi:type="dcterms:W3CDTF">2012-05-14T10:29:43Z</dcterms:modified>
</cp:coreProperties>
</file>