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FBF7609-4E55-469D-89F4-F4A081209BE7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C1FE018-0CB9-4D5B-B9FE-8D92D276002F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solidFill>
                  <a:srgbClr val="000000"/>
                </a:solidFill>
              </a:rPr>
              <a:t>EUROPA – ITALIA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 di Giustizia UE</a:t>
            </a:r>
          </a:p>
          <a:p>
            <a:pPr marL="0" indent="0" algn="just">
              <a:spcAft>
                <a:spcPts val="0"/>
              </a:spcAft>
              <a:buNone/>
            </a:pPr>
            <a:endParaRPr lang="it-IT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it-IT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Sentenza </a:t>
            </a:r>
            <a:r>
              <a:rPr lang="it-IT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15 novembre 2001, C-49/00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Commissione delle Comunità europee v. Repubblica italiana</a:t>
            </a:r>
            <a:r>
              <a:rPr lang="it-IT" sz="2800" dirty="0">
                <a:cs typeface="Arial" panose="020B0604020202020204" pitchFamily="34" charset="0"/>
              </a:rPr>
              <a:t>, in </a:t>
            </a:r>
            <a:r>
              <a:rPr lang="it-IT" sz="2800" i="1" dirty="0" err="1">
                <a:cs typeface="Arial" panose="020B0604020202020204" pitchFamily="34" charset="0"/>
              </a:rPr>
              <a:t>Racc</a:t>
            </a:r>
            <a:r>
              <a:rPr lang="it-IT" sz="2800" i="1" dirty="0">
                <a:cs typeface="Arial" panose="020B0604020202020204" pitchFamily="34" charset="0"/>
              </a:rPr>
              <a:t>. </a:t>
            </a:r>
            <a:r>
              <a:rPr lang="it-IT" sz="2800" dirty="0">
                <a:cs typeface="Arial" panose="020B0604020202020204" pitchFamily="34" charset="0"/>
              </a:rPr>
              <a:t>2001 p. I-08575, con cui la Corte 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condanna </a:t>
            </a:r>
            <a:r>
              <a:rPr lang="it-IT" sz="2800" dirty="0">
                <a:cs typeface="Arial" panose="020B0604020202020204" pitchFamily="34" charset="0"/>
              </a:rPr>
              <a:t>l’</a:t>
            </a: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Italia </a:t>
            </a:r>
            <a:r>
              <a:rPr lang="it-IT" sz="2800" dirty="0">
                <a:cs typeface="Arial" panose="020B0604020202020204" pitchFamily="34" charset="0"/>
              </a:rPr>
              <a:t>per l’incompleta </a:t>
            </a:r>
            <a:r>
              <a:rPr lang="it-IT" sz="2800" dirty="0" smtClean="0">
                <a:cs typeface="Arial" panose="020B0604020202020204" pitchFamily="34" charset="0"/>
              </a:rPr>
              <a:t>trasposizione della </a:t>
            </a:r>
            <a:r>
              <a:rPr lang="it-IT" sz="2800" dirty="0">
                <a:cs typeface="Arial" panose="020B0604020202020204" pitchFamily="34" charset="0"/>
              </a:rPr>
              <a:t>Direttiva 89/391/CEE</a:t>
            </a:r>
            <a:r>
              <a:rPr lang="it-IT" sz="2800" dirty="0"/>
              <a:t>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92805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8</TotalTime>
  <Words>46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 – ITALIA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 – ITALIA</dc:title>
  <dc:creator>Proprietario</dc:creator>
  <cp:lastModifiedBy>Proprietario</cp:lastModifiedBy>
  <cp:revision>4</cp:revision>
  <dcterms:created xsi:type="dcterms:W3CDTF">2017-04-26T14:05:26Z</dcterms:created>
  <dcterms:modified xsi:type="dcterms:W3CDTF">2017-04-26T14:13:53Z</dcterms:modified>
</cp:coreProperties>
</file>