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58DD6D53-2183-4663-8175-5669D413D33F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3311E6C-AFC2-48C7-89DB-3A5EA6B47025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>
              <a:buClr>
                <a:srgbClr val="CC9900"/>
              </a:buClr>
              <a:buNone/>
            </a:pPr>
            <a:r>
              <a:rPr lang="it-IT" sz="1800" i="1" dirty="0" smtClean="0">
                <a:solidFill>
                  <a:srgbClr val="292929"/>
                </a:solidFill>
              </a:rPr>
              <a:t>      (</a:t>
            </a:r>
            <a:r>
              <a:rPr lang="it-IT" sz="1800" i="1" dirty="0">
                <a:solidFill>
                  <a:srgbClr val="292929"/>
                </a:solidFill>
              </a:rPr>
              <a:t>segue) 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Consiglio</a:t>
            </a:r>
          </a:p>
          <a:p>
            <a:pPr lvl="0" algn="just">
              <a:buClr>
                <a:srgbClr val="CC9900"/>
              </a:buClr>
            </a:pPr>
            <a:endParaRPr lang="it-IT" sz="1800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 algn="just">
              <a:buClr>
                <a:srgbClr val="CC9900"/>
              </a:buClr>
            </a:pPr>
            <a:r>
              <a:rPr lang="it-IT" sz="1800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</a:t>
            </a:r>
            <a:r>
              <a:rPr lang="it-IT" sz="18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11</a:t>
            </a:r>
            <a:r>
              <a:rPr lang="it-IT" sz="1800" dirty="0" smtClean="0">
                <a:solidFill>
                  <a:srgbClr val="292929"/>
                </a:solidFill>
              </a:rPr>
              <a:t>, </a:t>
            </a:r>
            <a:r>
              <a:rPr lang="it-IT" sz="18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Consultazione e partecipazione </a:t>
            </a:r>
            <a:r>
              <a:rPr lang="it-IT" sz="1800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</a:t>
            </a:r>
            <a:r>
              <a:rPr lang="it-IT" sz="18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lavoratori</a:t>
            </a:r>
          </a:p>
          <a:p>
            <a:pPr lvl="0" algn="just">
              <a:buClr>
                <a:srgbClr val="CC9900"/>
              </a:buClr>
            </a:pPr>
            <a:endParaRPr lang="it-IT" sz="18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r>
              <a:rPr lang="it-IT" sz="18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18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1</a:t>
            </a:r>
            <a:r>
              <a:rPr lang="it-IT" sz="1800" dirty="0"/>
              <a:t>. I datori di lavoro consultano i lavoratori e/o</a:t>
            </a:r>
            <a:r>
              <a:rPr lang="it-IT" sz="1800" i="1" dirty="0"/>
              <a:t> </a:t>
            </a:r>
            <a:r>
              <a:rPr lang="it-IT" sz="1800" dirty="0"/>
              <a:t>i loro rappresentanti e permettono la partecipazione dei lavoratori </a:t>
            </a:r>
            <a:r>
              <a:rPr lang="it-IT" sz="1800" dirty="0" smtClean="0"/>
              <a:t>e/o dei </a:t>
            </a:r>
            <a:r>
              <a:rPr lang="it-IT" sz="1800" dirty="0"/>
              <a:t>loro rappresentanti in tutte le questioni che riguardano la sicurezza e la protezione della salute durante il </a:t>
            </a:r>
            <a:r>
              <a:rPr lang="it-IT" sz="1800" dirty="0" smtClean="0"/>
              <a:t>lavoro. Ciò </a:t>
            </a:r>
            <a:r>
              <a:rPr lang="it-IT" sz="1800" dirty="0"/>
              <a:t>comporta: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it-IT" sz="1800" dirty="0" smtClean="0"/>
              <a:t>la </a:t>
            </a:r>
            <a:r>
              <a:rPr lang="it-IT" sz="1800" dirty="0"/>
              <a:t>consultazione dei lavoratori;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it-IT" sz="1800" dirty="0" smtClean="0"/>
              <a:t>il </a:t>
            </a:r>
            <a:r>
              <a:rPr lang="it-IT" sz="1800" dirty="0"/>
              <a:t>diritto dei lavoratori e/o dei loro rappresentanti di fare proposte;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it-IT" sz="1800" smtClean="0"/>
              <a:t>la </a:t>
            </a:r>
            <a:r>
              <a:rPr lang="it-IT" sz="1800" dirty="0"/>
              <a:t>partecipazione equilibrata conformemente alle legislazioni e/o prassi </a:t>
            </a:r>
            <a:r>
              <a:rPr lang="it-IT" sz="1800"/>
              <a:t>nazionali</a:t>
            </a:r>
            <a:r>
              <a:rPr lang="it-IT" sz="1800" smtClean="0"/>
              <a:t>.</a:t>
            </a:r>
            <a:endParaRPr lang="it-IT" sz="1800" dirty="0"/>
          </a:p>
          <a:p>
            <a:pPr lvl="0" algn="just">
              <a:buClr>
                <a:srgbClr val="CC9900"/>
              </a:buClr>
              <a:buFont typeface="Wingdings" panose="05000000000000000000" pitchFamily="2" charset="2"/>
              <a:buChar char="Ø"/>
            </a:pPr>
            <a:endParaRPr lang="it-IT" sz="18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 algn="just">
              <a:buClr>
                <a:srgbClr val="CC9900"/>
              </a:buClr>
            </a:pPr>
            <a:endParaRPr lang="it-IT" sz="1800" b="1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693425414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4</TotalTime>
  <Words>88</Words>
  <Application>Microsoft Office PowerPoint</Application>
  <PresentationFormat>Presentazione su schermo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1</cp:revision>
  <dcterms:created xsi:type="dcterms:W3CDTF">2017-05-30T14:50:31Z</dcterms:created>
  <dcterms:modified xsi:type="dcterms:W3CDTF">2017-05-30T14:55:19Z</dcterms:modified>
</cp:coreProperties>
</file>

<file path=docProps/thumbnail.jpeg>
</file>