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0FB3D5D6-5331-4F7C-B7A8-0DD7AC1943B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5103C0D9-CB09-46F3-A4E2-3BEF8B1BFAEB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99593" y="548680"/>
            <a:ext cx="7190308" cy="961033"/>
          </a:xfrm>
        </p:spPr>
        <p:txBody>
          <a:bodyPr/>
          <a:lstStyle/>
          <a:p>
            <a:r>
              <a:rPr lang="it-IT" sz="3200" b="1" dirty="0" smtClean="0"/>
              <a:t>EUROPA</a:t>
            </a:r>
            <a:endParaRPr lang="it-IT" sz="32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del Consiglio</a:t>
            </a:r>
            <a:r>
              <a:rPr lang="it-IT" altLang="it-IT" sz="1800" dirty="0">
                <a:solidFill>
                  <a:srgbClr val="292929"/>
                </a:solidFill>
              </a:rPr>
              <a:t>, 25 giugno 1991,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n.</a:t>
            </a:r>
            <a:r>
              <a:rPr lang="it-IT" altLang="it-IT" sz="1800" u="sng" dirty="0">
                <a:solidFill>
                  <a:srgbClr val="292929"/>
                </a:solidFill>
              </a:rPr>
              <a:t>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91/383/CEE</a:t>
            </a:r>
            <a:r>
              <a:rPr lang="it-IT" altLang="it-IT" sz="1800" dirty="0">
                <a:solidFill>
                  <a:srgbClr val="292929"/>
                </a:solidFill>
              </a:rPr>
              <a:t>, che completa le misure volte a promuovere il miglioramento della sicurezza e della salute durante il lavoro dei lavoratori aventi un rapporto di lavoro a durata determinata o un rapporto di lavoro </a:t>
            </a:r>
            <a:r>
              <a:rPr lang="it-IT" altLang="it-IT" sz="1800" dirty="0" smtClean="0">
                <a:solidFill>
                  <a:srgbClr val="292929"/>
                </a:solidFill>
              </a:rPr>
              <a:t>interinale;</a:t>
            </a:r>
            <a:endParaRPr lang="it-IT" altLang="it-IT" sz="1800" dirty="0">
              <a:solidFill>
                <a:srgbClr val="292929"/>
              </a:solidFill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endParaRPr lang="it-IT" altLang="it-IT" sz="1800" b="1" u="sng" dirty="0" smtClean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 Consiglio</a:t>
            </a:r>
            <a:r>
              <a:rPr lang="it-IT" altLang="it-IT" sz="1800" dirty="0">
                <a:solidFill>
                  <a:srgbClr val="292929"/>
                </a:solidFill>
              </a:rPr>
              <a:t>, 19 ottobre 1992,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n. 92/85/CEE</a:t>
            </a:r>
            <a:r>
              <a:rPr lang="it-IT" altLang="it-IT" sz="1800" dirty="0">
                <a:solidFill>
                  <a:srgbClr val="292929"/>
                </a:solidFill>
              </a:rPr>
              <a:t>, concernente l’ attuazione di misure volte a promuovere il miglioramento della sicurezza e della salute sul lavoro delle lavoratrici gestanti, puerpere o in periodo di </a:t>
            </a:r>
            <a:r>
              <a:rPr lang="it-IT" altLang="it-IT" sz="1800" dirty="0" smtClean="0">
                <a:solidFill>
                  <a:srgbClr val="292929"/>
                </a:solidFill>
              </a:rPr>
              <a:t>allattamento </a:t>
            </a:r>
            <a:r>
              <a:rPr lang="it-IT" sz="1800" dirty="0" smtClean="0"/>
              <a:t>(</a:t>
            </a:r>
            <a:r>
              <a:rPr lang="it-IT" sz="1800" dirty="0"/>
              <a:t>decima Direttiva particolare ai sensi </a:t>
            </a:r>
            <a:r>
              <a:rPr lang="it-IT" sz="1800" dirty="0" smtClean="0"/>
              <a:t>dell’art</a:t>
            </a:r>
            <a:r>
              <a:rPr lang="it-IT" sz="1800" dirty="0"/>
              <a:t>. 16, paragrafo 1 della Direttiva 89/391/CEE</a:t>
            </a:r>
            <a:r>
              <a:rPr lang="it-IT" sz="1800" dirty="0" smtClean="0"/>
              <a:t>)</a:t>
            </a:r>
            <a:r>
              <a:rPr lang="it-IT" altLang="it-IT" sz="1800" dirty="0" smtClean="0">
                <a:solidFill>
                  <a:srgbClr val="292929"/>
                </a:solidFill>
              </a:rPr>
              <a:t>;</a:t>
            </a:r>
            <a:endParaRPr lang="it-IT" altLang="it-IT" sz="1800" dirty="0">
              <a:solidFill>
                <a:srgbClr val="292929"/>
              </a:solidFill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endParaRPr lang="it-IT" altLang="it-IT" sz="1800" b="1" u="sng" dirty="0" smtClean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 Consiglio</a:t>
            </a:r>
            <a:r>
              <a:rPr lang="it-IT" altLang="it-IT" sz="1800" dirty="0">
                <a:solidFill>
                  <a:srgbClr val="292929"/>
                </a:solidFill>
              </a:rPr>
              <a:t>, 23 novembre 1993,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n. 93/104/CE</a:t>
            </a:r>
            <a:r>
              <a:rPr lang="it-IT" altLang="it-IT" sz="1800" dirty="0">
                <a:solidFill>
                  <a:srgbClr val="292929"/>
                </a:solidFill>
              </a:rPr>
              <a:t>, relativa </a:t>
            </a:r>
            <a:r>
              <a:rPr lang="it-IT" altLang="it-IT" sz="1800" dirty="0" smtClean="0">
                <a:solidFill>
                  <a:srgbClr val="292929"/>
                </a:solidFill>
              </a:rPr>
              <a:t>all’organizzazione dell’orario </a:t>
            </a:r>
            <a:r>
              <a:rPr lang="it-IT" altLang="it-IT" sz="1800" dirty="0">
                <a:solidFill>
                  <a:srgbClr val="292929"/>
                </a:solidFill>
              </a:rPr>
              <a:t>di </a:t>
            </a:r>
            <a:r>
              <a:rPr lang="it-IT" altLang="it-IT" sz="1800" dirty="0" smtClean="0">
                <a:solidFill>
                  <a:srgbClr val="292929"/>
                </a:solidFill>
              </a:rPr>
              <a:t>lavoro</a:t>
            </a:r>
            <a:r>
              <a:rPr lang="it-IT" altLang="it-IT" sz="1800" i="1" dirty="0" smtClean="0">
                <a:solidFill>
                  <a:srgbClr val="292929"/>
                </a:solidFill>
              </a:rPr>
              <a:t>;</a:t>
            </a:r>
            <a:endParaRPr lang="it-IT" altLang="it-IT" sz="1800" i="1" dirty="0">
              <a:solidFill>
                <a:srgbClr val="292929"/>
              </a:solidFill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endParaRPr lang="it-IT" altLang="it-IT" sz="1800" b="1" u="sng" dirty="0" smtClean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0" algn="just">
              <a:lnSpc>
                <a:spcPct val="80000"/>
              </a:lnSpc>
              <a:buClr>
                <a:srgbClr val="CC9900"/>
              </a:buClr>
            </a:pPr>
            <a:r>
              <a:rPr lang="it-IT" altLang="it-IT" sz="18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del Consiglio</a:t>
            </a:r>
            <a:r>
              <a:rPr lang="it-IT" altLang="it-IT" sz="1800" dirty="0">
                <a:solidFill>
                  <a:srgbClr val="292929"/>
                </a:solidFill>
              </a:rPr>
              <a:t>, 22 giugno 1994, 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n. 94/33/CE</a:t>
            </a:r>
            <a:r>
              <a:rPr lang="it-IT" altLang="it-IT" sz="1800" dirty="0">
                <a:solidFill>
                  <a:srgbClr val="292929"/>
                </a:solidFill>
              </a:rPr>
              <a:t>, relativa alla protezione dei giovani sul </a:t>
            </a:r>
            <a:r>
              <a:rPr lang="it-IT" altLang="it-IT" sz="1800" dirty="0" smtClean="0">
                <a:solidFill>
                  <a:srgbClr val="292929"/>
                </a:solidFill>
              </a:rPr>
              <a:t>lavoro.</a:t>
            </a:r>
            <a:endParaRPr lang="it-IT" altLang="it-IT" sz="1800" dirty="0">
              <a:solidFill>
                <a:srgbClr val="292929"/>
              </a:solidFill>
            </a:endParaRPr>
          </a:p>
          <a:p>
            <a:endParaRPr lang="it-IT" dirty="0" smtClean="0"/>
          </a:p>
        </p:txBody>
      </p:sp>
    </p:spTree>
    <p:extLst>
      <p:ext uri="{BB962C8B-B14F-4D97-AF65-F5344CB8AC3E}">
        <p14:creationId xmlns:p14="http://schemas.microsoft.com/office/powerpoint/2010/main" val="4222520069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7</TotalTime>
  <Words>141</Words>
  <Application>Microsoft Office PowerPoint</Application>
  <PresentationFormat>Presentazione su schermo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4</cp:revision>
  <dcterms:created xsi:type="dcterms:W3CDTF">2017-04-26T14:14:16Z</dcterms:created>
  <dcterms:modified xsi:type="dcterms:W3CDTF">2017-04-26T14:21:27Z</dcterms:modified>
</cp:coreProperties>
</file>

<file path=docProps/thumbnail.jpeg>
</file>