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89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4BC9-A4BC-4BCA-A3F7-D66A505AF231}" type="datetimeFigureOut">
              <a:rPr lang="it-IT" smtClean="0"/>
              <a:t>30/04/2019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4825-1838-45F3-A2E2-604326311F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6271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4BC9-A4BC-4BCA-A3F7-D66A505AF231}" type="datetimeFigureOut">
              <a:rPr lang="it-IT" smtClean="0"/>
              <a:t>30/04/2019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4825-1838-45F3-A2E2-604326311F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7101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4BC9-A4BC-4BCA-A3F7-D66A505AF231}" type="datetimeFigureOut">
              <a:rPr lang="it-IT" smtClean="0"/>
              <a:t>30/04/2019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4825-1838-45F3-A2E2-604326311F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59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4BC9-A4BC-4BCA-A3F7-D66A505AF231}" type="datetimeFigureOut">
              <a:rPr lang="it-IT" smtClean="0"/>
              <a:t>30/04/2019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4825-1838-45F3-A2E2-604326311F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7870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4BC9-A4BC-4BCA-A3F7-D66A505AF231}" type="datetimeFigureOut">
              <a:rPr lang="it-IT" smtClean="0"/>
              <a:t>30/04/2019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4825-1838-45F3-A2E2-604326311F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4859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4BC9-A4BC-4BCA-A3F7-D66A505AF231}" type="datetimeFigureOut">
              <a:rPr lang="it-IT" smtClean="0"/>
              <a:t>30/04/2019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4825-1838-45F3-A2E2-604326311F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0264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4BC9-A4BC-4BCA-A3F7-D66A505AF231}" type="datetimeFigureOut">
              <a:rPr lang="it-IT" smtClean="0"/>
              <a:t>30/04/2019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4825-1838-45F3-A2E2-604326311F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9710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4BC9-A4BC-4BCA-A3F7-D66A505AF231}" type="datetimeFigureOut">
              <a:rPr lang="it-IT" smtClean="0"/>
              <a:t>30/04/2019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4825-1838-45F3-A2E2-604326311F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6658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4BC9-A4BC-4BCA-A3F7-D66A505AF231}" type="datetimeFigureOut">
              <a:rPr lang="it-IT" smtClean="0"/>
              <a:t>30/04/2019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4825-1838-45F3-A2E2-604326311F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8981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4BC9-A4BC-4BCA-A3F7-D66A505AF231}" type="datetimeFigureOut">
              <a:rPr lang="it-IT" smtClean="0"/>
              <a:t>30/04/2019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4825-1838-45F3-A2E2-604326311F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8473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4BC9-A4BC-4BCA-A3F7-D66A505AF231}" type="datetimeFigureOut">
              <a:rPr lang="it-IT" smtClean="0"/>
              <a:t>30/04/2019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4825-1838-45F3-A2E2-604326311F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1859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14BC9-A4BC-4BCA-A3F7-D66A505AF231}" type="datetimeFigureOut">
              <a:rPr lang="it-IT" smtClean="0"/>
              <a:t>30/04/2019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64825-1838-45F3-A2E2-604326311F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991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Art. 4 bis comma 1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B050"/>
                </a:solidFill>
              </a:rPr>
              <a:t>Reati ostativi di «prima fascia»</a:t>
            </a:r>
          </a:p>
          <a:p>
            <a:r>
              <a:rPr lang="it-IT" dirty="0" smtClean="0">
                <a:solidFill>
                  <a:srgbClr val="00B050"/>
                </a:solidFill>
              </a:rPr>
              <a:t>(stesse categorie soggettive cui rinvia l’art. 41 bis comma 2)</a:t>
            </a:r>
            <a:endParaRPr lang="it-IT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525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5496" y="0"/>
            <a:ext cx="8784976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>
                <a:solidFill>
                  <a:schemeClr val="accent2">
                    <a:lumMod val="75000"/>
                  </a:schemeClr>
                </a:solidFill>
              </a:rPr>
              <a:t>Reati di “prima fascia” (art. 4 bis comma 1)</a:t>
            </a:r>
          </a:p>
          <a:p>
            <a:endParaRPr lang="it-IT" sz="3200" dirty="0" smtClean="0"/>
          </a:p>
          <a:p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Terrorismo ed eversione</a:t>
            </a:r>
          </a:p>
          <a:p>
            <a:r>
              <a:rPr lang="it-IT" sz="2000" dirty="0" smtClean="0"/>
              <a:t>- delitti commessi per finalità di terrorismo, anche internazionale</a:t>
            </a:r>
          </a:p>
          <a:p>
            <a:r>
              <a:rPr lang="it-IT" sz="2000" dirty="0" smtClean="0"/>
              <a:t>- delitti commessi per finalità di eversione dell’ordine democratico mediante il compimento di atti di violenza</a:t>
            </a:r>
          </a:p>
          <a:p>
            <a:endParaRPr lang="it-IT" sz="2000" dirty="0" smtClean="0"/>
          </a:p>
          <a:p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Mafia</a:t>
            </a:r>
          </a:p>
          <a:p>
            <a:r>
              <a:rPr lang="it-IT" sz="2000" dirty="0" smtClean="0"/>
              <a:t>- associazione per delinquere di stampo mafioso (416 bis c.p.)</a:t>
            </a:r>
          </a:p>
          <a:p>
            <a:r>
              <a:rPr lang="it-IT" sz="2000" dirty="0" smtClean="0"/>
              <a:t>- delitti commessi avvalendosi delle condizioni di cui al 416 bis</a:t>
            </a:r>
          </a:p>
          <a:p>
            <a:r>
              <a:rPr lang="it-IT" sz="2000" dirty="0" smtClean="0"/>
              <a:t>- delitti </a:t>
            </a:r>
            <a:r>
              <a:rPr lang="it-IT" sz="2000" dirty="0" smtClean="0"/>
              <a:t>commessi al fine di agevolare le associazioni di cui al 416 bis</a:t>
            </a:r>
          </a:p>
          <a:p>
            <a:r>
              <a:rPr lang="it-IT" sz="2000" dirty="0" smtClean="0"/>
              <a:t>- scambio </a:t>
            </a:r>
            <a:r>
              <a:rPr lang="it-IT" sz="2000" dirty="0" smtClean="0"/>
              <a:t>elettorale politico-mafioso (</a:t>
            </a:r>
            <a:r>
              <a:rPr lang="it-IT" sz="2000" dirty="0" smtClean="0"/>
              <a:t>416-ter c.p.)</a:t>
            </a:r>
            <a:endParaRPr lang="it-IT" sz="2000" dirty="0" smtClean="0"/>
          </a:p>
          <a:p>
            <a:endParaRPr lang="it-IT" sz="2000" dirty="0" smtClean="0"/>
          </a:p>
          <a:p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Sequestri</a:t>
            </a:r>
            <a:endParaRPr lang="it-IT" sz="2000" dirty="0"/>
          </a:p>
          <a:p>
            <a:r>
              <a:rPr lang="it-IT" sz="2000" dirty="0" smtClean="0"/>
              <a:t>- sequestro di persona a scopo di estorsione (630 c.p.)</a:t>
            </a:r>
          </a:p>
          <a:p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3962832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116632"/>
            <a:ext cx="8964488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Droga e contrabbando</a:t>
            </a:r>
          </a:p>
          <a:p>
            <a:r>
              <a:rPr lang="it-IT" sz="2000" dirty="0" smtClean="0"/>
              <a:t>- associazione finalizzata al traffico illecito di sostanze stupefacenti o psicotrope (art. 74 TU stupefacenti)</a:t>
            </a:r>
          </a:p>
          <a:p>
            <a:r>
              <a:rPr lang="it-IT" sz="2000" dirty="0" smtClean="0"/>
              <a:t>- associazione per delinquere finalizzata al contrabbando di tabacchi lavorati esteri (art. 291 quater del TU in materia doganale, </a:t>
            </a:r>
            <a:r>
              <a:rPr lang="it-IT" sz="2000" dirty="0" err="1" smtClean="0"/>
              <a:t>d.p.r.</a:t>
            </a:r>
            <a:r>
              <a:rPr lang="it-IT" sz="2000" dirty="0" smtClean="0"/>
              <a:t> n. 43 del 1973)</a:t>
            </a:r>
          </a:p>
          <a:p>
            <a:endParaRPr lang="it-IT" sz="2000" dirty="0" smtClean="0"/>
          </a:p>
          <a:p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Nuove forme di schiavitù</a:t>
            </a:r>
          </a:p>
          <a:p>
            <a:r>
              <a:rPr lang="it-IT" sz="2000" dirty="0" smtClean="0"/>
              <a:t>- riduzione in schiavitù (art. 600 c.p.)</a:t>
            </a:r>
          </a:p>
          <a:p>
            <a:r>
              <a:rPr lang="it-IT" sz="2000" dirty="0" smtClean="0"/>
              <a:t>- tratta e commercio di schiavi (601 c.p.)</a:t>
            </a:r>
          </a:p>
          <a:p>
            <a:r>
              <a:rPr lang="it-IT" sz="2000" dirty="0" smtClean="0"/>
              <a:t>- alienazione e acquisto di schiavi (602 c.p.)</a:t>
            </a:r>
          </a:p>
          <a:p>
            <a:endParaRPr lang="it-IT" sz="2000" dirty="0" smtClean="0"/>
          </a:p>
          <a:p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Minori (prostituzione e pornografia)</a:t>
            </a:r>
          </a:p>
          <a:p>
            <a:r>
              <a:rPr lang="it-IT" sz="2000" dirty="0" smtClean="0"/>
              <a:t>- induzione, sfruttamento, favoreggiamento della prostituzione minorile (600-bis </a:t>
            </a:r>
            <a:r>
              <a:rPr lang="it-IT" sz="2000" dirty="0" smtClean="0"/>
              <a:t>comma 1 c.p</a:t>
            </a:r>
            <a:r>
              <a:rPr lang="it-IT" sz="2000" dirty="0" smtClean="0"/>
              <a:t>.)</a:t>
            </a:r>
          </a:p>
          <a:p>
            <a:r>
              <a:rPr lang="it-IT" sz="2000" dirty="0" smtClean="0"/>
              <a:t>- realizzazione e commercio di pornografia minorile (600- ter </a:t>
            </a:r>
            <a:r>
              <a:rPr lang="it-IT" sz="2000" dirty="0" smtClean="0"/>
              <a:t>commi 1 e 2 </a:t>
            </a:r>
            <a:r>
              <a:rPr lang="it-IT" sz="2000" dirty="0" smtClean="0"/>
              <a:t>c.p</a:t>
            </a:r>
            <a:r>
              <a:rPr lang="it-IT" sz="2000" dirty="0" smtClean="0"/>
              <a:t>.)</a:t>
            </a:r>
          </a:p>
          <a:p>
            <a:endParaRPr lang="it-IT" sz="2000" dirty="0" smtClean="0"/>
          </a:p>
          <a:p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Violenza sessuale</a:t>
            </a:r>
          </a:p>
          <a:p>
            <a:r>
              <a:rPr lang="it-IT" sz="2000" dirty="0" smtClean="0"/>
              <a:t>- violenza </a:t>
            </a:r>
            <a:r>
              <a:rPr lang="it-IT" sz="2000" dirty="0" smtClean="0"/>
              <a:t>sessuale di gruppo (609-octies c.p.)</a:t>
            </a:r>
          </a:p>
          <a:p>
            <a:endParaRPr lang="it-IT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Immigrazione</a:t>
            </a:r>
            <a:endParaRPr lang="it-IT" sz="20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it-IT" sz="2000" dirty="0" smtClean="0"/>
              <a:t>- Procurato ingresso illegale di stranieri nel territorio dello Stato (art</a:t>
            </a:r>
            <a:r>
              <a:rPr lang="it-IT" sz="2000" dirty="0" smtClean="0"/>
              <a:t>. </a:t>
            </a:r>
            <a:r>
              <a:rPr lang="it-IT" sz="2000" dirty="0" smtClean="0"/>
              <a:t>12, commi 1 e 3, </a:t>
            </a:r>
            <a:r>
              <a:rPr lang="it-IT" sz="2000" dirty="0" err="1" smtClean="0"/>
              <a:t>t.u.</a:t>
            </a:r>
            <a:r>
              <a:rPr lang="it-IT" sz="2000" dirty="0" smtClean="0"/>
              <a:t> </a:t>
            </a:r>
            <a:r>
              <a:rPr lang="it-IT" sz="2000" dirty="0" smtClean="0"/>
              <a:t>immigrazione) </a:t>
            </a:r>
            <a:endParaRPr lang="it-IT" sz="2000" dirty="0"/>
          </a:p>
          <a:p>
            <a:endParaRPr lang="it-IT" sz="2000" dirty="0"/>
          </a:p>
          <a:p>
            <a:pPr marL="342900" indent="-342900">
              <a:buFontTx/>
              <a:buChar char="-"/>
            </a:pPr>
            <a:endParaRPr lang="it-IT" sz="2000" dirty="0" smtClean="0"/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98909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79512" y="116632"/>
            <a:ext cx="885698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Pubblica amministrazione</a:t>
            </a:r>
            <a:endParaRPr lang="it-IT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FontTx/>
              <a:buChar char="-"/>
            </a:pPr>
            <a:r>
              <a:rPr lang="it-IT" sz="2000" dirty="0" smtClean="0"/>
              <a:t>Peculato </a:t>
            </a:r>
            <a:r>
              <a:rPr lang="it-IT" sz="2000" dirty="0"/>
              <a:t>(</a:t>
            </a:r>
            <a:r>
              <a:rPr lang="it-IT" sz="2000" dirty="0" smtClean="0"/>
              <a:t>314 comma 1 c.p</a:t>
            </a:r>
            <a:r>
              <a:rPr lang="it-IT" sz="2000" dirty="0" smtClean="0"/>
              <a:t>.)</a:t>
            </a:r>
          </a:p>
          <a:p>
            <a:pPr marL="342900" indent="-342900">
              <a:buFontTx/>
              <a:buChar char="-"/>
            </a:pPr>
            <a:r>
              <a:rPr lang="it-IT" sz="2000" dirty="0" smtClean="0"/>
              <a:t>Concussione (317 c.p.)</a:t>
            </a:r>
          </a:p>
          <a:p>
            <a:pPr marL="342900" indent="-342900">
              <a:buFontTx/>
              <a:buChar char="-"/>
            </a:pPr>
            <a:r>
              <a:rPr lang="it-IT" sz="2000" dirty="0" smtClean="0"/>
              <a:t>Corruzione per l’esercizio della funzione (318 c.p.)</a:t>
            </a:r>
          </a:p>
          <a:p>
            <a:pPr marL="342900" indent="-342900">
              <a:buFontTx/>
              <a:buChar char="-"/>
            </a:pPr>
            <a:r>
              <a:rPr lang="it-IT" sz="2000" dirty="0" smtClean="0"/>
              <a:t>Corruzione per un atto contrario ai doveri d’ufficio </a:t>
            </a:r>
            <a:r>
              <a:rPr lang="it-IT" sz="2000" dirty="0" smtClean="0"/>
              <a:t>(319 </a:t>
            </a:r>
            <a:r>
              <a:rPr lang="it-IT" sz="2000" dirty="0" smtClean="0"/>
              <a:t>c.p</a:t>
            </a:r>
            <a:r>
              <a:rPr lang="it-IT" sz="2000" dirty="0" smtClean="0"/>
              <a:t>.)</a:t>
            </a:r>
            <a:endParaRPr lang="it-IT" sz="2000" dirty="0" smtClean="0"/>
          </a:p>
          <a:p>
            <a:pPr marL="342900" indent="-342900">
              <a:buFontTx/>
              <a:buChar char="-"/>
            </a:pPr>
            <a:r>
              <a:rPr lang="it-IT" sz="2000" dirty="0" smtClean="0"/>
              <a:t>Casi aggravati di corruzione per un atto contrario ai doversi d’ufficio (</a:t>
            </a:r>
            <a:r>
              <a:rPr lang="it-IT" sz="2000" dirty="0" smtClean="0"/>
              <a:t>319-bis </a:t>
            </a:r>
            <a:r>
              <a:rPr lang="it-IT" sz="2000" dirty="0" smtClean="0"/>
              <a:t>c.p.)</a:t>
            </a:r>
          </a:p>
          <a:p>
            <a:pPr marL="342900" indent="-342900">
              <a:buFontTx/>
              <a:buChar char="-"/>
            </a:pPr>
            <a:r>
              <a:rPr lang="it-IT" sz="2000" dirty="0" smtClean="0"/>
              <a:t> Corruzione in atti giudiziari </a:t>
            </a:r>
            <a:r>
              <a:rPr lang="it-IT" sz="2000" dirty="0" smtClean="0"/>
              <a:t>(319-ter c.p.)</a:t>
            </a:r>
            <a:endParaRPr lang="it-IT" sz="2000" dirty="0" smtClean="0"/>
          </a:p>
          <a:p>
            <a:pPr marL="342900" indent="-342900">
              <a:buFontTx/>
              <a:buChar char="-"/>
            </a:pPr>
            <a:r>
              <a:rPr lang="it-IT" sz="2000" dirty="0" smtClean="0"/>
              <a:t>Induzione indebita a dare o promuovere utilità </a:t>
            </a:r>
            <a:r>
              <a:rPr lang="it-IT" sz="2000" dirty="0" smtClean="0"/>
              <a:t>(319-quater comma 1 c.p</a:t>
            </a:r>
            <a:r>
              <a:rPr lang="it-IT" sz="2000" dirty="0" smtClean="0"/>
              <a:t>.)</a:t>
            </a:r>
          </a:p>
          <a:p>
            <a:pPr marL="342900" indent="-342900">
              <a:buFontTx/>
              <a:buChar char="-"/>
            </a:pPr>
            <a:r>
              <a:rPr lang="it-IT" sz="2000" dirty="0" smtClean="0"/>
              <a:t>Corruzione di persona incaricata di un pubblico servizio </a:t>
            </a:r>
            <a:r>
              <a:rPr lang="it-IT" sz="2000" dirty="0" smtClean="0"/>
              <a:t>(320 </a:t>
            </a:r>
            <a:r>
              <a:rPr lang="it-IT" sz="2000" dirty="0" smtClean="0"/>
              <a:t>c.p</a:t>
            </a:r>
            <a:r>
              <a:rPr lang="it-IT" sz="2000" dirty="0" smtClean="0"/>
              <a:t>.)</a:t>
            </a:r>
            <a:endParaRPr lang="it-IT" sz="2000" dirty="0" smtClean="0"/>
          </a:p>
          <a:p>
            <a:pPr marL="342900" indent="-342900">
              <a:buFontTx/>
              <a:buChar char="-"/>
            </a:pPr>
            <a:r>
              <a:rPr lang="it-IT" sz="2000" dirty="0" smtClean="0"/>
              <a:t>Pene per il corruttore </a:t>
            </a:r>
            <a:r>
              <a:rPr lang="it-IT" sz="2000" dirty="0" smtClean="0"/>
              <a:t>(321 </a:t>
            </a:r>
            <a:r>
              <a:rPr lang="it-IT" sz="2000" dirty="0" smtClean="0"/>
              <a:t>c.p.)</a:t>
            </a:r>
          </a:p>
          <a:p>
            <a:pPr marL="342900" indent="-342900">
              <a:buFontTx/>
              <a:buChar char="-"/>
            </a:pPr>
            <a:r>
              <a:rPr lang="it-IT" sz="2000" dirty="0" smtClean="0"/>
              <a:t>Istigazione alla corruzione </a:t>
            </a:r>
            <a:r>
              <a:rPr lang="it-IT" sz="2000" dirty="0" smtClean="0"/>
              <a:t>(322 </a:t>
            </a:r>
            <a:r>
              <a:rPr lang="it-IT" sz="2000" dirty="0" smtClean="0"/>
              <a:t>c.p.)</a:t>
            </a:r>
          </a:p>
          <a:p>
            <a:pPr marL="342900" indent="-342900">
              <a:buFontTx/>
              <a:buChar char="-"/>
            </a:pPr>
            <a:r>
              <a:rPr lang="it-IT" sz="2000" dirty="0" smtClean="0"/>
              <a:t>Peculato, concussione, induzione indebita a dare o promettere utilità, corruzione e istigazione alla corruzione di membri della Corte penale internazionale o degli organi delle Comunità europee e di funzionari delle Comunità europee e di Stati esteri </a:t>
            </a:r>
            <a:r>
              <a:rPr lang="it-IT" sz="2000" dirty="0" smtClean="0"/>
              <a:t>(322-bis </a:t>
            </a:r>
            <a:r>
              <a:rPr lang="it-IT" sz="2000" dirty="0" smtClean="0"/>
              <a:t>c.p.)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4478800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428</Words>
  <Application>Microsoft Office PowerPoint</Application>
  <PresentationFormat>Presentazione su schermo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Art. 4 bis comma 1</vt:lpstr>
      <vt:lpstr>Presentazione standard di PowerPoint</vt:lpstr>
      <vt:lpstr>Presentazione standard di PowerPoint</vt:lpstr>
      <vt:lpstr>Presentazione standard di PowerPoint</vt:lpstr>
    </vt:vector>
  </TitlesOfParts>
  <Company>Olidata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Art. 4 bis comma 1</dc:title>
  <dc:creator>Carnevale</dc:creator>
  <cp:lastModifiedBy>Carnevale</cp:lastModifiedBy>
  <cp:revision>17</cp:revision>
  <dcterms:created xsi:type="dcterms:W3CDTF">2013-04-22T09:18:16Z</dcterms:created>
  <dcterms:modified xsi:type="dcterms:W3CDTF">2019-04-30T17:21:51Z</dcterms:modified>
</cp:coreProperties>
</file>