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69" r:id="rId2"/>
    <p:sldId id="269" r:id="rId3"/>
    <p:sldId id="256" r:id="rId4"/>
    <p:sldId id="333" r:id="rId5"/>
    <p:sldId id="325" r:id="rId6"/>
    <p:sldId id="330" r:id="rId7"/>
    <p:sldId id="331" r:id="rId8"/>
    <p:sldId id="332" r:id="rId9"/>
    <p:sldId id="272" r:id="rId10"/>
    <p:sldId id="334" r:id="rId11"/>
    <p:sldId id="335" r:id="rId12"/>
    <p:sldId id="258" r:id="rId13"/>
    <p:sldId id="321" r:id="rId14"/>
    <p:sldId id="273" r:id="rId15"/>
    <p:sldId id="336" r:id="rId16"/>
    <p:sldId id="338" r:id="rId17"/>
    <p:sldId id="339" r:id="rId18"/>
    <p:sldId id="337" r:id="rId19"/>
    <p:sldId id="340" r:id="rId20"/>
    <p:sldId id="341" r:id="rId21"/>
    <p:sldId id="274" r:id="rId22"/>
    <p:sldId id="343" r:id="rId23"/>
    <p:sldId id="342" r:id="rId24"/>
    <p:sldId id="259" r:id="rId25"/>
    <p:sldId id="279" r:id="rId26"/>
    <p:sldId id="312" r:id="rId27"/>
    <p:sldId id="313" r:id="rId28"/>
    <p:sldId id="344" r:id="rId29"/>
    <p:sldId id="276" r:id="rId30"/>
    <p:sldId id="286" r:id="rId31"/>
    <p:sldId id="345" r:id="rId32"/>
    <p:sldId id="347" r:id="rId33"/>
    <p:sldId id="346" r:id="rId34"/>
    <p:sldId id="348" r:id="rId35"/>
    <p:sldId id="303" r:id="rId36"/>
    <p:sldId id="349" r:id="rId37"/>
    <p:sldId id="350" r:id="rId38"/>
    <p:sldId id="351" r:id="rId39"/>
    <p:sldId id="356" r:id="rId40"/>
    <p:sldId id="357" r:id="rId41"/>
    <p:sldId id="352" r:id="rId42"/>
    <p:sldId id="353" r:id="rId43"/>
    <p:sldId id="355" r:id="rId44"/>
    <p:sldId id="354" r:id="rId45"/>
    <p:sldId id="308" r:id="rId46"/>
    <p:sldId id="278" r:id="rId47"/>
    <p:sldId id="307" r:id="rId48"/>
    <p:sldId id="309" r:id="rId49"/>
    <p:sldId id="281" r:id="rId50"/>
    <p:sldId id="284" r:id="rId51"/>
    <p:sldId id="310" r:id="rId52"/>
    <p:sldId id="311" r:id="rId53"/>
    <p:sldId id="295" r:id="rId54"/>
    <p:sldId id="296" r:id="rId55"/>
    <p:sldId id="297" r:id="rId56"/>
    <p:sldId id="314" r:id="rId57"/>
    <p:sldId id="315" r:id="rId58"/>
    <p:sldId id="319" r:id="rId59"/>
    <p:sldId id="317" r:id="rId60"/>
    <p:sldId id="358" r:id="rId61"/>
    <p:sldId id="359" r:id="rId62"/>
    <p:sldId id="320" r:id="rId63"/>
    <p:sldId id="360" r:id="rId64"/>
    <p:sldId id="318" r:id="rId65"/>
    <p:sldId id="316" r:id="rId66"/>
    <p:sldId id="300" r:id="rId67"/>
    <p:sldId id="361" r:id="rId68"/>
    <p:sldId id="364" r:id="rId69"/>
    <p:sldId id="363" r:id="rId70"/>
    <p:sldId id="365" r:id="rId71"/>
    <p:sldId id="366" r:id="rId72"/>
    <p:sldId id="367" r:id="rId73"/>
    <p:sldId id="368" r:id="rId74"/>
    <p:sldId id="289" r:id="rId75"/>
    <p:sldId id="290" r:id="rId76"/>
    <p:sldId id="291" r:id="rId77"/>
    <p:sldId id="292" r:id="rId78"/>
    <p:sldId id="293" r:id="rId79"/>
    <p:sldId id="294" r:id="rId80"/>
    <p:sldId id="302" r:id="rId81"/>
    <p:sldId id="301" r:id="rId82"/>
  </p:sldIdLst>
  <p:sldSz cx="9144000" cy="6858000" type="screen4x3"/>
  <p:notesSz cx="6858000" cy="9144000"/>
  <p:defaultTextStyle>
    <a:defPPr>
      <a:defRPr lang="it-IT"/>
    </a:defPPr>
    <a:lvl1pPr algn="l" rtl="0" fontAlgn="base">
      <a:spcBef>
        <a:spcPct val="0"/>
      </a:spcBef>
      <a:spcAft>
        <a:spcPct val="0"/>
      </a:spcAft>
      <a:defRPr kumimoji="1" sz="2400" kern="1200">
        <a:solidFill>
          <a:schemeClr val="tx1"/>
        </a:solidFill>
        <a:latin typeface="Arial Narrow" pitchFamily="34" charset="0"/>
        <a:ea typeface="+mn-ea"/>
        <a:cs typeface="+mn-cs"/>
      </a:defRPr>
    </a:lvl1pPr>
    <a:lvl2pPr marL="457200" algn="l" rtl="0" fontAlgn="base">
      <a:spcBef>
        <a:spcPct val="0"/>
      </a:spcBef>
      <a:spcAft>
        <a:spcPct val="0"/>
      </a:spcAft>
      <a:defRPr kumimoji="1" sz="2400" kern="1200">
        <a:solidFill>
          <a:schemeClr val="tx1"/>
        </a:solidFill>
        <a:latin typeface="Arial Narrow" pitchFamily="34" charset="0"/>
        <a:ea typeface="+mn-ea"/>
        <a:cs typeface="+mn-cs"/>
      </a:defRPr>
    </a:lvl2pPr>
    <a:lvl3pPr marL="914400" algn="l" rtl="0" fontAlgn="base">
      <a:spcBef>
        <a:spcPct val="0"/>
      </a:spcBef>
      <a:spcAft>
        <a:spcPct val="0"/>
      </a:spcAft>
      <a:defRPr kumimoji="1" sz="2400" kern="1200">
        <a:solidFill>
          <a:schemeClr val="tx1"/>
        </a:solidFill>
        <a:latin typeface="Arial Narrow" pitchFamily="34" charset="0"/>
        <a:ea typeface="+mn-ea"/>
        <a:cs typeface="+mn-cs"/>
      </a:defRPr>
    </a:lvl3pPr>
    <a:lvl4pPr marL="1371600" algn="l" rtl="0" fontAlgn="base">
      <a:spcBef>
        <a:spcPct val="0"/>
      </a:spcBef>
      <a:spcAft>
        <a:spcPct val="0"/>
      </a:spcAft>
      <a:defRPr kumimoji="1" sz="2400" kern="1200">
        <a:solidFill>
          <a:schemeClr val="tx1"/>
        </a:solidFill>
        <a:latin typeface="Arial Narrow" pitchFamily="34" charset="0"/>
        <a:ea typeface="+mn-ea"/>
        <a:cs typeface="+mn-cs"/>
      </a:defRPr>
    </a:lvl4pPr>
    <a:lvl5pPr marL="1828800" algn="l" rtl="0" fontAlgn="base">
      <a:spcBef>
        <a:spcPct val="0"/>
      </a:spcBef>
      <a:spcAft>
        <a:spcPct val="0"/>
      </a:spcAft>
      <a:defRPr kumimoji="1" sz="2400" kern="1200">
        <a:solidFill>
          <a:schemeClr val="tx1"/>
        </a:solidFill>
        <a:latin typeface="Arial Narrow" pitchFamily="34" charset="0"/>
        <a:ea typeface="+mn-ea"/>
        <a:cs typeface="+mn-cs"/>
      </a:defRPr>
    </a:lvl5pPr>
    <a:lvl6pPr marL="2286000" algn="l" defTabSz="914400" rtl="0" eaLnBrk="1" latinLnBrk="0" hangingPunct="1">
      <a:defRPr kumimoji="1" sz="2400" kern="1200">
        <a:solidFill>
          <a:schemeClr val="tx1"/>
        </a:solidFill>
        <a:latin typeface="Arial Narrow" pitchFamily="34" charset="0"/>
        <a:ea typeface="+mn-ea"/>
        <a:cs typeface="+mn-cs"/>
      </a:defRPr>
    </a:lvl6pPr>
    <a:lvl7pPr marL="2743200" algn="l" defTabSz="914400" rtl="0" eaLnBrk="1" latinLnBrk="0" hangingPunct="1">
      <a:defRPr kumimoji="1" sz="2400" kern="1200">
        <a:solidFill>
          <a:schemeClr val="tx1"/>
        </a:solidFill>
        <a:latin typeface="Arial Narrow" pitchFamily="34" charset="0"/>
        <a:ea typeface="+mn-ea"/>
        <a:cs typeface="+mn-cs"/>
      </a:defRPr>
    </a:lvl7pPr>
    <a:lvl8pPr marL="3200400" algn="l" defTabSz="914400" rtl="0" eaLnBrk="1" latinLnBrk="0" hangingPunct="1">
      <a:defRPr kumimoji="1" sz="2400" kern="1200">
        <a:solidFill>
          <a:schemeClr val="tx1"/>
        </a:solidFill>
        <a:latin typeface="Arial Narrow" pitchFamily="34" charset="0"/>
        <a:ea typeface="+mn-ea"/>
        <a:cs typeface="+mn-cs"/>
      </a:defRPr>
    </a:lvl8pPr>
    <a:lvl9pPr marL="3657600" algn="l" defTabSz="914400" rtl="0" eaLnBrk="1" latinLnBrk="0" hangingPunct="1">
      <a:defRPr kumimoji="1"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0018" autoAdjust="0"/>
  </p:normalViewPr>
  <p:slideViewPr>
    <p:cSldViewPr>
      <p:cViewPr varScale="1">
        <p:scale>
          <a:sx n="86" d="100"/>
          <a:sy n="86" d="100"/>
        </p:scale>
        <p:origin x="164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9458"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59"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0"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1"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2"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3"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4"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5"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9466" name="Freeform 10"/>
          <p:cNvSpPr>
            <a:spLocks/>
          </p:cNvSpPr>
          <p:nvPr/>
        </p:nvSpPr>
        <p:spPr bwMode="hidden">
          <a:xfrm rot="-5400000">
            <a:off x="3977481" y="-853281"/>
            <a:ext cx="1722438" cy="3429000"/>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19467" name="Picture 11" descr="Fac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19468" name="Rectangle 12"/>
          <p:cNvSpPr>
            <a:spLocks noGrp="1" noChangeArrowheads="1"/>
          </p:cNvSpPr>
          <p:nvPr>
            <p:ph type="ctrTitle"/>
          </p:nvPr>
        </p:nvSpPr>
        <p:spPr>
          <a:xfrm>
            <a:off x="1143000" y="2286000"/>
            <a:ext cx="7772400" cy="1143000"/>
          </a:xfrm>
        </p:spPr>
        <p:txBody>
          <a:bodyPr/>
          <a:lstStyle>
            <a:lvl1pPr>
              <a:defRPr/>
            </a:lvl1pPr>
          </a:lstStyle>
          <a:p>
            <a:pPr lvl="0"/>
            <a:r>
              <a:rPr lang="it-IT" noProof="0"/>
              <a:t>Fare clic per modificare lo stile del titolo dello schema</a:t>
            </a:r>
          </a:p>
        </p:txBody>
      </p:sp>
      <p:sp>
        <p:nvSpPr>
          <p:cNvPr id="19469" name="Rectangle 13"/>
          <p:cNvSpPr>
            <a:spLocks noGrp="1" noChangeArrowheads="1"/>
          </p:cNvSpPr>
          <p:nvPr>
            <p:ph type="subTitle" idx="1"/>
          </p:nvPr>
        </p:nvSpPr>
        <p:spPr>
          <a:xfrm>
            <a:off x="2133600" y="4114800"/>
            <a:ext cx="6400800" cy="1752600"/>
          </a:xfrm>
        </p:spPr>
        <p:txBody>
          <a:bodyPr/>
          <a:lstStyle>
            <a:lvl1pPr marL="0" indent="0">
              <a:buFont typeface="Wingdings" pitchFamily="2" charset="2"/>
              <a:buNone/>
              <a:defRPr/>
            </a:lvl1pPr>
          </a:lstStyle>
          <a:p>
            <a:pPr lvl="0"/>
            <a:r>
              <a:rPr lang="it-IT" noProof="0"/>
              <a:t>Fare clic per modificare lo stile del sottotitolo dello schema</a:t>
            </a:r>
          </a:p>
        </p:txBody>
      </p:sp>
      <p:sp>
        <p:nvSpPr>
          <p:cNvPr id="19470" name="Rectangle 14"/>
          <p:cNvSpPr>
            <a:spLocks noGrp="1" noChangeArrowheads="1"/>
          </p:cNvSpPr>
          <p:nvPr>
            <p:ph type="dt" sz="half" idx="2"/>
          </p:nvPr>
        </p:nvSpPr>
        <p:spPr>
          <a:xfrm>
            <a:off x="1143000" y="6248400"/>
            <a:ext cx="1905000" cy="457200"/>
          </a:xfrm>
        </p:spPr>
        <p:txBody>
          <a:bodyPr/>
          <a:lstStyle>
            <a:lvl1pPr>
              <a:defRPr/>
            </a:lvl1pPr>
          </a:lstStyle>
          <a:p>
            <a:endParaRPr lang="it-IT"/>
          </a:p>
        </p:txBody>
      </p:sp>
      <p:sp>
        <p:nvSpPr>
          <p:cNvPr id="19471" name="Rectangle 15"/>
          <p:cNvSpPr>
            <a:spLocks noGrp="1" noChangeArrowheads="1"/>
          </p:cNvSpPr>
          <p:nvPr>
            <p:ph type="ftr" sz="quarter" idx="3"/>
          </p:nvPr>
        </p:nvSpPr>
        <p:spPr>
          <a:xfrm>
            <a:off x="3581400" y="6248400"/>
            <a:ext cx="2895600" cy="457200"/>
          </a:xfrm>
        </p:spPr>
        <p:txBody>
          <a:bodyPr/>
          <a:lstStyle>
            <a:lvl1pPr>
              <a:defRPr/>
            </a:lvl1pPr>
          </a:lstStyle>
          <a:p>
            <a:endParaRPr lang="it-IT"/>
          </a:p>
        </p:txBody>
      </p:sp>
      <p:sp>
        <p:nvSpPr>
          <p:cNvPr id="19472" name="Rectangle 16"/>
          <p:cNvSpPr>
            <a:spLocks noGrp="1" noChangeArrowheads="1"/>
          </p:cNvSpPr>
          <p:nvPr>
            <p:ph type="sldNum" sz="quarter" idx="4"/>
          </p:nvPr>
        </p:nvSpPr>
        <p:spPr>
          <a:xfrm>
            <a:off x="7010400" y="6248400"/>
            <a:ext cx="1905000" cy="457200"/>
          </a:xfrm>
        </p:spPr>
        <p:txBody>
          <a:bodyPr/>
          <a:lstStyle>
            <a:lvl1pPr>
              <a:defRPr/>
            </a:lvl1pPr>
          </a:lstStyle>
          <a:p>
            <a:fld id="{687391DF-A727-4D07-93B8-D9B6F6CF3041}" type="slidenum">
              <a:rPr lang="it-IT"/>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5EFA554B-AED6-4AD1-BA21-8118B3386BE6}" type="slidenum">
              <a:rPr lang="it-IT"/>
              <a:pPr/>
              <a:t>‹N›</a:t>
            </a:fld>
            <a:endParaRPr lang="it-IT"/>
          </a:p>
        </p:txBody>
      </p:sp>
    </p:spTree>
    <p:extLst>
      <p:ext uri="{BB962C8B-B14F-4D97-AF65-F5344CB8AC3E}">
        <p14:creationId xmlns:p14="http://schemas.microsoft.com/office/powerpoint/2010/main" val="2852865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96100" y="304800"/>
            <a:ext cx="1943100" cy="54864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1066800" y="304800"/>
            <a:ext cx="5676900" cy="5486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E2499D1A-B37C-4036-BC4B-E52E9FCE64E5}" type="slidenum">
              <a:rPr lang="it-IT"/>
              <a:pPr/>
              <a:t>‹N›</a:t>
            </a:fld>
            <a:endParaRPr lang="it-IT"/>
          </a:p>
        </p:txBody>
      </p:sp>
    </p:spTree>
    <p:extLst>
      <p:ext uri="{BB962C8B-B14F-4D97-AF65-F5344CB8AC3E}">
        <p14:creationId xmlns:p14="http://schemas.microsoft.com/office/powerpoint/2010/main" val="2355076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DD9EB402-DED8-4E66-99BD-1FE8AD441116}" type="slidenum">
              <a:rPr lang="it-IT"/>
              <a:pPr/>
              <a:t>‹N›</a:t>
            </a:fld>
            <a:endParaRPr lang="it-IT"/>
          </a:p>
        </p:txBody>
      </p:sp>
    </p:spTree>
    <p:extLst>
      <p:ext uri="{BB962C8B-B14F-4D97-AF65-F5344CB8AC3E}">
        <p14:creationId xmlns:p14="http://schemas.microsoft.com/office/powerpoint/2010/main" val="3630675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26A0FBA-7FA3-4D0E-93BC-C2BFA950A1BD}" type="slidenum">
              <a:rPr lang="it-IT"/>
              <a:pPr/>
              <a:t>‹N›</a:t>
            </a:fld>
            <a:endParaRPr lang="it-IT"/>
          </a:p>
        </p:txBody>
      </p:sp>
    </p:spTree>
    <p:extLst>
      <p:ext uri="{BB962C8B-B14F-4D97-AF65-F5344CB8AC3E}">
        <p14:creationId xmlns:p14="http://schemas.microsoft.com/office/powerpoint/2010/main" val="1503924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CF4E6E88-E15F-48A8-ACC3-C06A13A2CF8B}" type="slidenum">
              <a:rPr lang="it-IT"/>
              <a:pPr/>
              <a:t>‹N›</a:t>
            </a:fld>
            <a:endParaRPr lang="it-IT"/>
          </a:p>
        </p:txBody>
      </p:sp>
    </p:spTree>
    <p:extLst>
      <p:ext uri="{BB962C8B-B14F-4D97-AF65-F5344CB8AC3E}">
        <p14:creationId xmlns:p14="http://schemas.microsoft.com/office/powerpoint/2010/main" val="2530426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01A21320-102A-437B-AB46-62C1B0E6B344}" type="slidenum">
              <a:rPr lang="it-IT"/>
              <a:pPr/>
              <a:t>‹N›</a:t>
            </a:fld>
            <a:endParaRPr lang="it-IT"/>
          </a:p>
        </p:txBody>
      </p:sp>
    </p:spTree>
    <p:extLst>
      <p:ext uri="{BB962C8B-B14F-4D97-AF65-F5344CB8AC3E}">
        <p14:creationId xmlns:p14="http://schemas.microsoft.com/office/powerpoint/2010/main" val="2736097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6D8C701B-D26D-4097-989F-5DB39A95D0D0}" type="slidenum">
              <a:rPr lang="it-IT"/>
              <a:pPr/>
              <a:t>‹N›</a:t>
            </a:fld>
            <a:endParaRPr lang="it-IT"/>
          </a:p>
        </p:txBody>
      </p:sp>
    </p:spTree>
    <p:extLst>
      <p:ext uri="{BB962C8B-B14F-4D97-AF65-F5344CB8AC3E}">
        <p14:creationId xmlns:p14="http://schemas.microsoft.com/office/powerpoint/2010/main" val="2058751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72AA9D79-EC5E-46E2-B8E6-3FBB16453BE0}" type="slidenum">
              <a:rPr lang="it-IT"/>
              <a:pPr/>
              <a:t>‹N›</a:t>
            </a:fld>
            <a:endParaRPr lang="it-IT"/>
          </a:p>
        </p:txBody>
      </p:sp>
    </p:spTree>
    <p:extLst>
      <p:ext uri="{BB962C8B-B14F-4D97-AF65-F5344CB8AC3E}">
        <p14:creationId xmlns:p14="http://schemas.microsoft.com/office/powerpoint/2010/main" val="2019391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E1371096-D14E-42D2-B537-CC55A5706B87}" type="slidenum">
              <a:rPr lang="it-IT"/>
              <a:pPr/>
              <a:t>‹N›</a:t>
            </a:fld>
            <a:endParaRPr lang="it-IT"/>
          </a:p>
        </p:txBody>
      </p:sp>
    </p:spTree>
    <p:extLst>
      <p:ext uri="{BB962C8B-B14F-4D97-AF65-F5344CB8AC3E}">
        <p14:creationId xmlns:p14="http://schemas.microsoft.com/office/powerpoint/2010/main" val="2124197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D0FBC24E-67B9-4715-A672-0388E014A0BD}" type="slidenum">
              <a:rPr lang="it-IT"/>
              <a:pPr/>
              <a:t>‹N›</a:t>
            </a:fld>
            <a:endParaRPr lang="it-IT"/>
          </a:p>
        </p:txBody>
      </p:sp>
    </p:spTree>
    <p:extLst>
      <p:ext uri="{BB962C8B-B14F-4D97-AF65-F5344CB8AC3E}">
        <p14:creationId xmlns:p14="http://schemas.microsoft.com/office/powerpoint/2010/main" val="3854247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18434" name="Freeform 2"/>
          <p:cNvSpPr>
            <a:spLocks/>
          </p:cNvSpPr>
          <p:nvPr/>
        </p:nvSpPr>
        <p:spPr bwMode="hidden">
          <a:xfrm>
            <a:off x="-11113" y="1836738"/>
            <a:ext cx="2268538" cy="2709862"/>
          </a:xfrm>
          <a:custGeom>
            <a:avLst/>
            <a:gdLst>
              <a:gd name="T0" fmla="*/ 808 w 1429"/>
              <a:gd name="T1" fmla="*/ 283 h 1707"/>
              <a:gd name="T2" fmla="*/ 673 w 1429"/>
              <a:gd name="T3" fmla="*/ 252 h 1707"/>
              <a:gd name="T4" fmla="*/ 654 w 1429"/>
              <a:gd name="T5" fmla="*/ 0 h 1707"/>
              <a:gd name="T6" fmla="*/ 488 w 1429"/>
              <a:gd name="T7" fmla="*/ 13 h 1707"/>
              <a:gd name="T8" fmla="*/ 476 w 1429"/>
              <a:gd name="T9" fmla="*/ 252 h 1707"/>
              <a:gd name="T10" fmla="*/ 365 w 1429"/>
              <a:gd name="T11" fmla="*/ 290 h 1707"/>
              <a:gd name="T12" fmla="*/ 206 w 1429"/>
              <a:gd name="T13" fmla="*/ 86 h 1707"/>
              <a:gd name="T14" fmla="*/ 95 w 1429"/>
              <a:gd name="T15" fmla="*/ 148 h 1707"/>
              <a:gd name="T16" fmla="*/ 200 w 1429"/>
              <a:gd name="T17" fmla="*/ 376 h 1707"/>
              <a:gd name="T18" fmla="*/ 126 w 1429"/>
              <a:gd name="T19" fmla="*/ 450 h 1707"/>
              <a:gd name="T20" fmla="*/ 0 w 1429"/>
              <a:gd name="T21" fmla="*/ 423 h 1707"/>
              <a:gd name="T22" fmla="*/ 0 w 1429"/>
              <a:gd name="T23" fmla="*/ 1273 h 1707"/>
              <a:gd name="T24" fmla="*/ 101 w 1429"/>
              <a:gd name="T25" fmla="*/ 1226 h 1707"/>
              <a:gd name="T26" fmla="*/ 181 w 1429"/>
              <a:gd name="T27" fmla="*/ 1306 h 1707"/>
              <a:gd name="T28" fmla="*/ 70 w 1429"/>
              <a:gd name="T29" fmla="*/ 1509 h 1707"/>
              <a:gd name="T30" fmla="*/ 175 w 1429"/>
              <a:gd name="T31" fmla="*/ 1596 h 1707"/>
              <a:gd name="T32" fmla="*/ 365 w 1429"/>
              <a:gd name="T33" fmla="*/ 1411 h 1707"/>
              <a:gd name="T34" fmla="*/ 476 w 1429"/>
              <a:gd name="T35" fmla="*/ 1448 h 1707"/>
              <a:gd name="T36" fmla="*/ 501 w 1429"/>
              <a:gd name="T37" fmla="*/ 1700 h 1707"/>
              <a:gd name="T38" fmla="*/ 667 w 1429"/>
              <a:gd name="T39" fmla="*/ 1707 h 1707"/>
              <a:gd name="T40" fmla="*/ 685 w 1429"/>
              <a:gd name="T41" fmla="*/ 1442 h 1707"/>
              <a:gd name="T42" fmla="*/ 826 w 1429"/>
              <a:gd name="T43" fmla="*/ 1405 h 1707"/>
              <a:gd name="T44" fmla="*/ 993 w 1429"/>
              <a:gd name="T45" fmla="*/ 1590 h 1707"/>
              <a:gd name="T46" fmla="*/ 1103 w 1429"/>
              <a:gd name="T47" fmla="*/ 1522 h 1707"/>
              <a:gd name="T48" fmla="*/ 993 w 1429"/>
              <a:gd name="T49" fmla="*/ 1300 h 1707"/>
              <a:gd name="T50" fmla="*/ 1067 w 1429"/>
              <a:gd name="T51" fmla="*/ 1207 h 1707"/>
              <a:gd name="T52" fmla="*/ 1288 w 1429"/>
              <a:gd name="T53" fmla="*/ 1312 h 1707"/>
              <a:gd name="T54" fmla="*/ 1355 w 1429"/>
              <a:gd name="T55" fmla="*/ 1196 h 1707"/>
              <a:gd name="T56" fmla="*/ 1153 w 1429"/>
              <a:gd name="T57" fmla="*/ 1047 h 1707"/>
              <a:gd name="T58" fmla="*/ 1177 w 1429"/>
              <a:gd name="T59" fmla="*/ 918 h 1707"/>
              <a:gd name="T60" fmla="*/ 1429 w 1429"/>
              <a:gd name="T61" fmla="*/ 894 h 1707"/>
              <a:gd name="T62" fmla="*/ 1423 w 1429"/>
              <a:gd name="T63" fmla="*/ 764 h 1707"/>
              <a:gd name="T64" fmla="*/ 1171 w 1429"/>
              <a:gd name="T65" fmla="*/ 727 h 1707"/>
              <a:gd name="T66" fmla="*/ 1146 w 1429"/>
              <a:gd name="T67" fmla="*/ 629 h 1707"/>
              <a:gd name="T68" fmla="*/ 1349 w 1429"/>
              <a:gd name="T69" fmla="*/ 487 h 1707"/>
              <a:gd name="T70" fmla="*/ 1282 w 1429"/>
              <a:gd name="T71" fmla="*/ 370 h 1707"/>
              <a:gd name="T72" fmla="*/ 1054 w 1429"/>
              <a:gd name="T73" fmla="*/ 462 h 1707"/>
              <a:gd name="T74" fmla="*/ 980 w 1429"/>
              <a:gd name="T75" fmla="*/ 388 h 1707"/>
              <a:gd name="T76" fmla="*/ 1097 w 1429"/>
              <a:gd name="T77" fmla="*/ 173 h 1707"/>
              <a:gd name="T78" fmla="*/ 986 w 1429"/>
              <a:gd name="T79" fmla="*/ 105 h 1707"/>
              <a:gd name="T80" fmla="*/ 808 w 1429"/>
              <a:gd name="T81" fmla="*/ 283 h 17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35" name="Freeform 3"/>
          <p:cNvSpPr>
            <a:spLocks/>
          </p:cNvSpPr>
          <p:nvPr/>
        </p:nvSpPr>
        <p:spPr bwMode="hidden">
          <a:xfrm>
            <a:off x="107950" y="15875"/>
            <a:ext cx="838200" cy="787400"/>
          </a:xfrm>
          <a:custGeom>
            <a:avLst/>
            <a:gdLst>
              <a:gd name="T0" fmla="*/ 335 w 528"/>
              <a:gd name="T1" fmla="*/ 56 h 496"/>
              <a:gd name="T2" fmla="*/ 293 w 528"/>
              <a:gd name="T3" fmla="*/ 46 h 496"/>
              <a:gd name="T4" fmla="*/ 288 w 528"/>
              <a:gd name="T5" fmla="*/ 0 h 496"/>
              <a:gd name="T6" fmla="*/ 238 w 528"/>
              <a:gd name="T7" fmla="*/ 0 h 496"/>
              <a:gd name="T8" fmla="*/ 232 w 528"/>
              <a:gd name="T9" fmla="*/ 46 h 496"/>
              <a:gd name="T10" fmla="*/ 198 w 528"/>
              <a:gd name="T11" fmla="*/ 58 h 496"/>
              <a:gd name="T12" fmla="*/ 146 w 528"/>
              <a:gd name="T13" fmla="*/ 0 h 496"/>
              <a:gd name="T14" fmla="*/ 114 w 528"/>
              <a:gd name="T15" fmla="*/ 14 h 496"/>
              <a:gd name="T16" fmla="*/ 147 w 528"/>
              <a:gd name="T17" fmla="*/ 84 h 496"/>
              <a:gd name="T18" fmla="*/ 124 w 528"/>
              <a:gd name="T19" fmla="*/ 107 h 496"/>
              <a:gd name="T20" fmla="*/ 50 w 528"/>
              <a:gd name="T21" fmla="*/ 81 h 496"/>
              <a:gd name="T22" fmla="*/ 32 w 528"/>
              <a:gd name="T23" fmla="*/ 109 h 496"/>
              <a:gd name="T24" fmla="*/ 90 w 528"/>
              <a:gd name="T25" fmla="*/ 159 h 496"/>
              <a:gd name="T26" fmla="*/ 80 w 528"/>
              <a:gd name="T27" fmla="*/ 197 h 496"/>
              <a:gd name="T28" fmla="*/ 2 w 528"/>
              <a:gd name="T29" fmla="*/ 202 h 496"/>
              <a:gd name="T30" fmla="*/ 0 w 528"/>
              <a:gd name="T31" fmla="*/ 244 h 496"/>
              <a:gd name="T32" fmla="*/ 80 w 528"/>
              <a:gd name="T33" fmla="*/ 256 h 496"/>
              <a:gd name="T34" fmla="*/ 88 w 528"/>
              <a:gd name="T35" fmla="*/ 292 h 496"/>
              <a:gd name="T36" fmla="*/ 29 w 528"/>
              <a:gd name="T37" fmla="*/ 345 h 496"/>
              <a:gd name="T38" fmla="*/ 50 w 528"/>
              <a:gd name="T39" fmla="*/ 378 h 496"/>
              <a:gd name="T40" fmla="*/ 116 w 528"/>
              <a:gd name="T41" fmla="*/ 347 h 496"/>
              <a:gd name="T42" fmla="*/ 141 w 528"/>
              <a:gd name="T43" fmla="*/ 372 h 496"/>
              <a:gd name="T44" fmla="*/ 107 w 528"/>
              <a:gd name="T45" fmla="*/ 435 h 496"/>
              <a:gd name="T46" fmla="*/ 139 w 528"/>
              <a:gd name="T47" fmla="*/ 462 h 496"/>
              <a:gd name="T48" fmla="*/ 198 w 528"/>
              <a:gd name="T49" fmla="*/ 404 h 496"/>
              <a:gd name="T50" fmla="*/ 232 w 528"/>
              <a:gd name="T51" fmla="*/ 416 h 496"/>
              <a:gd name="T52" fmla="*/ 240 w 528"/>
              <a:gd name="T53" fmla="*/ 494 h 496"/>
              <a:gd name="T54" fmla="*/ 292 w 528"/>
              <a:gd name="T55" fmla="*/ 496 h 496"/>
              <a:gd name="T56" fmla="*/ 297 w 528"/>
              <a:gd name="T57" fmla="*/ 414 h 496"/>
              <a:gd name="T58" fmla="*/ 341 w 528"/>
              <a:gd name="T59" fmla="*/ 403 h 496"/>
              <a:gd name="T60" fmla="*/ 393 w 528"/>
              <a:gd name="T61" fmla="*/ 460 h 496"/>
              <a:gd name="T62" fmla="*/ 427 w 528"/>
              <a:gd name="T63" fmla="*/ 439 h 496"/>
              <a:gd name="T64" fmla="*/ 393 w 528"/>
              <a:gd name="T65" fmla="*/ 370 h 496"/>
              <a:gd name="T66" fmla="*/ 416 w 528"/>
              <a:gd name="T67" fmla="*/ 341 h 496"/>
              <a:gd name="T68" fmla="*/ 484 w 528"/>
              <a:gd name="T69" fmla="*/ 374 h 496"/>
              <a:gd name="T70" fmla="*/ 505 w 528"/>
              <a:gd name="T71" fmla="*/ 338 h 496"/>
              <a:gd name="T72" fmla="*/ 442 w 528"/>
              <a:gd name="T73" fmla="*/ 292 h 496"/>
              <a:gd name="T74" fmla="*/ 450 w 528"/>
              <a:gd name="T75" fmla="*/ 252 h 496"/>
              <a:gd name="T76" fmla="*/ 528 w 528"/>
              <a:gd name="T77" fmla="*/ 244 h 496"/>
              <a:gd name="T78" fmla="*/ 526 w 528"/>
              <a:gd name="T79" fmla="*/ 204 h 496"/>
              <a:gd name="T80" fmla="*/ 448 w 528"/>
              <a:gd name="T81" fmla="*/ 193 h 496"/>
              <a:gd name="T82" fmla="*/ 440 w 528"/>
              <a:gd name="T83" fmla="*/ 162 h 496"/>
              <a:gd name="T84" fmla="*/ 503 w 528"/>
              <a:gd name="T85" fmla="*/ 119 h 496"/>
              <a:gd name="T86" fmla="*/ 482 w 528"/>
              <a:gd name="T87" fmla="*/ 82 h 496"/>
              <a:gd name="T88" fmla="*/ 412 w 528"/>
              <a:gd name="T89" fmla="*/ 111 h 496"/>
              <a:gd name="T90" fmla="*/ 389 w 528"/>
              <a:gd name="T91" fmla="*/ 88 h 496"/>
              <a:gd name="T92" fmla="*/ 425 w 528"/>
              <a:gd name="T93" fmla="*/ 21 h 496"/>
              <a:gd name="T94" fmla="*/ 391 w 528"/>
              <a:gd name="T95" fmla="*/ 0 h 496"/>
              <a:gd name="T96" fmla="*/ 335 w 528"/>
              <a:gd name="T97" fmla="*/ 56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36" name="Freeform 4"/>
          <p:cNvSpPr>
            <a:spLocks/>
          </p:cNvSpPr>
          <p:nvPr/>
        </p:nvSpPr>
        <p:spPr bwMode="hidden">
          <a:xfrm>
            <a:off x="1192213" y="354013"/>
            <a:ext cx="2266950" cy="22701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37" name="Freeform 5"/>
          <p:cNvSpPr>
            <a:spLocks/>
          </p:cNvSpPr>
          <p:nvPr/>
        </p:nvSpPr>
        <p:spPr bwMode="hidden">
          <a:xfrm>
            <a:off x="2532063" y="1270000"/>
            <a:ext cx="3670300" cy="3671888"/>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38" name="Freeform 6"/>
          <p:cNvSpPr>
            <a:spLocks/>
          </p:cNvSpPr>
          <p:nvPr/>
        </p:nvSpPr>
        <p:spPr bwMode="hidden">
          <a:xfrm>
            <a:off x="3175" y="4797425"/>
            <a:ext cx="3417888" cy="2097088"/>
          </a:xfrm>
          <a:custGeom>
            <a:avLst/>
            <a:gdLst>
              <a:gd name="T0" fmla="*/ 1368 w 2153"/>
              <a:gd name="T1" fmla="*/ 358 h 1321"/>
              <a:gd name="T2" fmla="*/ 1197 w 2153"/>
              <a:gd name="T3" fmla="*/ 318 h 1321"/>
              <a:gd name="T4" fmla="*/ 1173 w 2153"/>
              <a:gd name="T5" fmla="*/ 0 h 1321"/>
              <a:gd name="T6" fmla="*/ 964 w 2153"/>
              <a:gd name="T7" fmla="*/ 16 h 1321"/>
              <a:gd name="T8" fmla="*/ 948 w 2153"/>
              <a:gd name="T9" fmla="*/ 318 h 1321"/>
              <a:gd name="T10" fmla="*/ 808 w 2153"/>
              <a:gd name="T11" fmla="*/ 366 h 1321"/>
              <a:gd name="T12" fmla="*/ 606 w 2153"/>
              <a:gd name="T13" fmla="*/ 109 h 1321"/>
              <a:gd name="T14" fmla="*/ 467 w 2153"/>
              <a:gd name="T15" fmla="*/ 187 h 1321"/>
              <a:gd name="T16" fmla="*/ 599 w 2153"/>
              <a:gd name="T17" fmla="*/ 474 h 1321"/>
              <a:gd name="T18" fmla="*/ 506 w 2153"/>
              <a:gd name="T19" fmla="*/ 568 h 1321"/>
              <a:gd name="T20" fmla="*/ 202 w 2153"/>
              <a:gd name="T21" fmla="*/ 459 h 1321"/>
              <a:gd name="T22" fmla="*/ 132 w 2153"/>
              <a:gd name="T23" fmla="*/ 576 h 1321"/>
              <a:gd name="T24" fmla="*/ 365 w 2153"/>
              <a:gd name="T25" fmla="*/ 778 h 1321"/>
              <a:gd name="T26" fmla="*/ 327 w 2153"/>
              <a:gd name="T27" fmla="*/ 933 h 1321"/>
              <a:gd name="T28" fmla="*/ 7 w 2153"/>
              <a:gd name="T29" fmla="*/ 956 h 1321"/>
              <a:gd name="T30" fmla="*/ 0 w 2153"/>
              <a:gd name="T31" fmla="*/ 1128 h 1321"/>
              <a:gd name="T32" fmla="*/ 327 w 2153"/>
              <a:gd name="T33" fmla="*/ 1174 h 1321"/>
              <a:gd name="T34" fmla="*/ 358 w 2153"/>
              <a:gd name="T35" fmla="*/ 1321 h 1321"/>
              <a:gd name="T36" fmla="*/ 1804 w 2153"/>
              <a:gd name="T37" fmla="*/ 1321 h 1321"/>
              <a:gd name="T38" fmla="*/ 1835 w 2153"/>
              <a:gd name="T39" fmla="*/ 1158 h 1321"/>
              <a:gd name="T40" fmla="*/ 2153 w 2153"/>
              <a:gd name="T41" fmla="*/ 1128 h 1321"/>
              <a:gd name="T42" fmla="*/ 2146 w 2153"/>
              <a:gd name="T43" fmla="*/ 964 h 1321"/>
              <a:gd name="T44" fmla="*/ 1827 w 2153"/>
              <a:gd name="T45" fmla="*/ 917 h 1321"/>
              <a:gd name="T46" fmla="*/ 1795 w 2153"/>
              <a:gd name="T47" fmla="*/ 793 h 1321"/>
              <a:gd name="T48" fmla="*/ 2052 w 2153"/>
              <a:gd name="T49" fmla="*/ 615 h 1321"/>
              <a:gd name="T50" fmla="*/ 1967 w 2153"/>
              <a:gd name="T51" fmla="*/ 467 h 1321"/>
              <a:gd name="T52" fmla="*/ 1679 w 2153"/>
              <a:gd name="T53" fmla="*/ 583 h 1321"/>
              <a:gd name="T54" fmla="*/ 1586 w 2153"/>
              <a:gd name="T55" fmla="*/ 490 h 1321"/>
              <a:gd name="T56" fmla="*/ 1733 w 2153"/>
              <a:gd name="T57" fmla="*/ 218 h 1321"/>
              <a:gd name="T58" fmla="*/ 1593 w 2153"/>
              <a:gd name="T59" fmla="*/ 132 h 1321"/>
              <a:gd name="T60" fmla="*/ 1368 w 2153"/>
              <a:gd name="T61" fmla="*/ 358 h 13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39" name="Freeform 7"/>
          <p:cNvSpPr>
            <a:spLocks/>
          </p:cNvSpPr>
          <p:nvPr/>
        </p:nvSpPr>
        <p:spPr bwMode="hidden">
          <a:xfrm>
            <a:off x="4494213" y="4425950"/>
            <a:ext cx="2263775" cy="226377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40" name="Freeform 8"/>
          <p:cNvSpPr>
            <a:spLocks/>
          </p:cNvSpPr>
          <p:nvPr/>
        </p:nvSpPr>
        <p:spPr bwMode="hidden">
          <a:xfrm>
            <a:off x="5646738" y="487363"/>
            <a:ext cx="2928937" cy="2930525"/>
          </a:xfrm>
          <a:custGeom>
            <a:avLst/>
            <a:gdLst>
              <a:gd name="T0" fmla="*/ 1469 w 2312"/>
              <a:gd name="T1" fmla="*/ 384 h 2313"/>
              <a:gd name="T2" fmla="*/ 1285 w 2312"/>
              <a:gd name="T3" fmla="*/ 342 h 2313"/>
              <a:gd name="T4" fmla="*/ 1260 w 2312"/>
              <a:gd name="T5" fmla="*/ 0 h 2313"/>
              <a:gd name="T6" fmla="*/ 1035 w 2312"/>
              <a:gd name="T7" fmla="*/ 17 h 2313"/>
              <a:gd name="T8" fmla="*/ 1018 w 2312"/>
              <a:gd name="T9" fmla="*/ 342 h 2313"/>
              <a:gd name="T10" fmla="*/ 868 w 2312"/>
              <a:gd name="T11" fmla="*/ 393 h 2313"/>
              <a:gd name="T12" fmla="*/ 651 w 2312"/>
              <a:gd name="T13" fmla="*/ 117 h 2313"/>
              <a:gd name="T14" fmla="*/ 501 w 2312"/>
              <a:gd name="T15" fmla="*/ 201 h 2313"/>
              <a:gd name="T16" fmla="*/ 643 w 2312"/>
              <a:gd name="T17" fmla="*/ 509 h 2313"/>
              <a:gd name="T18" fmla="*/ 543 w 2312"/>
              <a:gd name="T19" fmla="*/ 610 h 2313"/>
              <a:gd name="T20" fmla="*/ 217 w 2312"/>
              <a:gd name="T21" fmla="*/ 493 h 2313"/>
              <a:gd name="T22" fmla="*/ 142 w 2312"/>
              <a:gd name="T23" fmla="*/ 618 h 2313"/>
              <a:gd name="T24" fmla="*/ 392 w 2312"/>
              <a:gd name="T25" fmla="*/ 835 h 2313"/>
              <a:gd name="T26" fmla="*/ 351 w 2312"/>
              <a:gd name="T27" fmla="*/ 1002 h 2313"/>
              <a:gd name="T28" fmla="*/ 8 w 2312"/>
              <a:gd name="T29" fmla="*/ 1027 h 2313"/>
              <a:gd name="T30" fmla="*/ 0 w 2312"/>
              <a:gd name="T31" fmla="*/ 1211 h 2313"/>
              <a:gd name="T32" fmla="*/ 351 w 2312"/>
              <a:gd name="T33" fmla="*/ 1261 h 2313"/>
              <a:gd name="T34" fmla="*/ 384 w 2312"/>
              <a:gd name="T35" fmla="*/ 1419 h 2313"/>
              <a:gd name="T36" fmla="*/ 125 w 2312"/>
              <a:gd name="T37" fmla="*/ 1653 h 2313"/>
              <a:gd name="T38" fmla="*/ 217 w 2312"/>
              <a:gd name="T39" fmla="*/ 1795 h 2313"/>
              <a:gd name="T40" fmla="*/ 509 w 2312"/>
              <a:gd name="T41" fmla="*/ 1661 h 2313"/>
              <a:gd name="T42" fmla="*/ 618 w 2312"/>
              <a:gd name="T43" fmla="*/ 1770 h 2313"/>
              <a:gd name="T44" fmla="*/ 467 w 2312"/>
              <a:gd name="T45" fmla="*/ 2045 h 2313"/>
              <a:gd name="T46" fmla="*/ 609 w 2312"/>
              <a:gd name="T47" fmla="*/ 2162 h 2313"/>
              <a:gd name="T48" fmla="*/ 868 w 2312"/>
              <a:gd name="T49" fmla="*/ 1912 h 2313"/>
              <a:gd name="T50" fmla="*/ 1018 w 2312"/>
              <a:gd name="T51" fmla="*/ 1962 h 2313"/>
              <a:gd name="T52" fmla="*/ 1052 w 2312"/>
              <a:gd name="T53" fmla="*/ 2304 h 2313"/>
              <a:gd name="T54" fmla="*/ 1277 w 2312"/>
              <a:gd name="T55" fmla="*/ 2313 h 2313"/>
              <a:gd name="T56" fmla="*/ 1302 w 2312"/>
              <a:gd name="T57" fmla="*/ 1954 h 2313"/>
              <a:gd name="T58" fmla="*/ 1494 w 2312"/>
              <a:gd name="T59" fmla="*/ 1904 h 2313"/>
              <a:gd name="T60" fmla="*/ 1720 w 2312"/>
              <a:gd name="T61" fmla="*/ 2154 h 2313"/>
              <a:gd name="T62" fmla="*/ 1870 w 2312"/>
              <a:gd name="T63" fmla="*/ 2062 h 2313"/>
              <a:gd name="T64" fmla="*/ 1720 w 2312"/>
              <a:gd name="T65" fmla="*/ 1762 h 2313"/>
              <a:gd name="T66" fmla="*/ 1820 w 2312"/>
              <a:gd name="T67" fmla="*/ 1636 h 2313"/>
              <a:gd name="T68" fmla="*/ 2120 w 2312"/>
              <a:gd name="T69" fmla="*/ 1778 h 2313"/>
              <a:gd name="T70" fmla="*/ 2212 w 2312"/>
              <a:gd name="T71" fmla="*/ 1620 h 2313"/>
              <a:gd name="T72" fmla="*/ 1937 w 2312"/>
              <a:gd name="T73" fmla="*/ 1419 h 2313"/>
              <a:gd name="T74" fmla="*/ 1970 w 2312"/>
              <a:gd name="T75" fmla="*/ 1244 h 2313"/>
              <a:gd name="T76" fmla="*/ 2312 w 2312"/>
              <a:gd name="T77" fmla="*/ 1211 h 2313"/>
              <a:gd name="T78" fmla="*/ 2304 w 2312"/>
              <a:gd name="T79" fmla="*/ 1035 h 2313"/>
              <a:gd name="T80" fmla="*/ 1962 w 2312"/>
              <a:gd name="T81" fmla="*/ 985 h 2313"/>
              <a:gd name="T82" fmla="*/ 1928 w 2312"/>
              <a:gd name="T83" fmla="*/ 852 h 2313"/>
              <a:gd name="T84" fmla="*/ 2204 w 2312"/>
              <a:gd name="T85" fmla="*/ 660 h 2313"/>
              <a:gd name="T86" fmla="*/ 2112 w 2312"/>
              <a:gd name="T87" fmla="*/ 501 h 2313"/>
              <a:gd name="T88" fmla="*/ 1803 w 2312"/>
              <a:gd name="T89" fmla="*/ 626 h 2313"/>
              <a:gd name="T90" fmla="*/ 1703 w 2312"/>
              <a:gd name="T91" fmla="*/ 526 h 2313"/>
              <a:gd name="T92" fmla="*/ 1861 w 2312"/>
              <a:gd name="T93" fmla="*/ 234 h 2313"/>
              <a:gd name="T94" fmla="*/ 1711 w 2312"/>
              <a:gd name="T95" fmla="*/ 142 h 2313"/>
              <a:gd name="T96" fmla="*/ 1469 w 2312"/>
              <a:gd name="T97" fmla="*/ 384 h 2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18441" name="Freeform 9"/>
          <p:cNvSpPr>
            <a:spLocks/>
          </p:cNvSpPr>
          <p:nvPr/>
        </p:nvSpPr>
        <p:spPr bwMode="hidden">
          <a:xfrm>
            <a:off x="7146925" y="2555875"/>
            <a:ext cx="2008188" cy="3997325"/>
          </a:xfrm>
          <a:custGeom>
            <a:avLst/>
            <a:gdLst>
              <a:gd name="T0" fmla="*/ 1265 w 1265"/>
              <a:gd name="T1" fmla="*/ 0 h 2518"/>
              <a:gd name="T2" fmla="*/ 1128 w 1265"/>
              <a:gd name="T3" fmla="*/ 18 h 2518"/>
              <a:gd name="T4" fmla="*/ 1110 w 1265"/>
              <a:gd name="T5" fmla="*/ 372 h 2518"/>
              <a:gd name="T6" fmla="*/ 946 w 1265"/>
              <a:gd name="T7" fmla="*/ 428 h 2518"/>
              <a:gd name="T8" fmla="*/ 710 w 1265"/>
              <a:gd name="T9" fmla="*/ 127 h 2518"/>
              <a:gd name="T10" fmla="*/ 546 w 1265"/>
              <a:gd name="T11" fmla="*/ 219 h 2518"/>
              <a:gd name="T12" fmla="*/ 701 w 1265"/>
              <a:gd name="T13" fmla="*/ 555 h 2518"/>
              <a:gd name="T14" fmla="*/ 592 w 1265"/>
              <a:gd name="T15" fmla="*/ 665 h 2518"/>
              <a:gd name="T16" fmla="*/ 237 w 1265"/>
              <a:gd name="T17" fmla="*/ 537 h 2518"/>
              <a:gd name="T18" fmla="*/ 155 w 1265"/>
              <a:gd name="T19" fmla="*/ 674 h 2518"/>
              <a:gd name="T20" fmla="*/ 427 w 1265"/>
              <a:gd name="T21" fmla="*/ 911 h 2518"/>
              <a:gd name="T22" fmla="*/ 383 w 1265"/>
              <a:gd name="T23" fmla="*/ 1093 h 2518"/>
              <a:gd name="T24" fmla="*/ 9 w 1265"/>
              <a:gd name="T25" fmla="*/ 1121 h 2518"/>
              <a:gd name="T26" fmla="*/ 0 w 1265"/>
              <a:gd name="T27" fmla="*/ 1322 h 2518"/>
              <a:gd name="T28" fmla="*/ 383 w 1265"/>
              <a:gd name="T29" fmla="*/ 1376 h 2518"/>
              <a:gd name="T30" fmla="*/ 419 w 1265"/>
              <a:gd name="T31" fmla="*/ 1549 h 2518"/>
              <a:gd name="T32" fmla="*/ 136 w 1265"/>
              <a:gd name="T33" fmla="*/ 1804 h 2518"/>
              <a:gd name="T34" fmla="*/ 237 w 1265"/>
              <a:gd name="T35" fmla="*/ 1959 h 2518"/>
              <a:gd name="T36" fmla="*/ 555 w 1265"/>
              <a:gd name="T37" fmla="*/ 1813 h 2518"/>
              <a:gd name="T38" fmla="*/ 674 w 1265"/>
              <a:gd name="T39" fmla="*/ 1932 h 2518"/>
              <a:gd name="T40" fmla="*/ 509 w 1265"/>
              <a:gd name="T41" fmla="*/ 2232 h 2518"/>
              <a:gd name="T42" fmla="*/ 664 w 1265"/>
              <a:gd name="T43" fmla="*/ 2360 h 2518"/>
              <a:gd name="T44" fmla="*/ 946 w 1265"/>
              <a:gd name="T45" fmla="*/ 2087 h 2518"/>
              <a:gd name="T46" fmla="*/ 1110 w 1265"/>
              <a:gd name="T47" fmla="*/ 2142 h 2518"/>
              <a:gd name="T48" fmla="*/ 1147 w 1265"/>
              <a:gd name="T49" fmla="*/ 2515 h 2518"/>
              <a:gd name="T50" fmla="*/ 1265 w 1265"/>
              <a:gd name="T51" fmla="*/ 2518 h 2518"/>
              <a:gd name="T52" fmla="*/ 1265 w 1265"/>
              <a:gd name="T53" fmla="*/ 0 h 2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pic>
        <p:nvPicPr>
          <p:cNvPr id="18442" name="Picture 10" descr="Facbann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extLst>
            <a:ext uri="{909E8E84-426E-40DD-AFC4-6F175D3DCCD1}">
              <a14:hiddenFill xmlns:a14="http://schemas.microsoft.com/office/drawing/2010/main">
                <a:solidFill>
                  <a:srgbClr val="FFFFFF"/>
                </a:solidFill>
              </a14:hiddenFill>
            </a:ext>
          </a:extLst>
        </p:spPr>
      </p:pic>
      <p:sp>
        <p:nvSpPr>
          <p:cNvPr id="18443" name="Rectangle 11"/>
          <p:cNvSpPr>
            <a:spLocks noGrp="1" noChangeArrowheads="1"/>
          </p:cNvSpPr>
          <p:nvPr>
            <p:ph type="title"/>
          </p:nvPr>
        </p:nvSpPr>
        <p:spPr bwMode="auto">
          <a:xfrm>
            <a:off x="1066800" y="3048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8444" name="Rectangle 12"/>
          <p:cNvSpPr>
            <a:spLocks noGrp="1" noChangeArrowheads="1"/>
          </p:cNvSpPr>
          <p:nvPr>
            <p:ph type="body" idx="1"/>
          </p:nvPr>
        </p:nvSpPr>
        <p:spPr bwMode="auto">
          <a:xfrm>
            <a:off x="1066800" y="1676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8445" name="Rectangle 13"/>
          <p:cNvSpPr>
            <a:spLocks noGrp="1" noChangeArrowheads="1"/>
          </p:cNvSpPr>
          <p:nvPr>
            <p:ph type="dt" sz="half" idx="2"/>
          </p:nvPr>
        </p:nvSpPr>
        <p:spPr bwMode="auto">
          <a:xfrm>
            <a:off x="1066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solidFill>
                  <a:schemeClr val="tx2"/>
                </a:solidFill>
                <a:latin typeface="+mn-lt"/>
              </a:defRPr>
            </a:lvl1pPr>
          </a:lstStyle>
          <a:p>
            <a:endParaRPr lang="it-IT"/>
          </a:p>
        </p:txBody>
      </p:sp>
      <p:sp>
        <p:nvSpPr>
          <p:cNvPr id="18446" name="Rectangle 14"/>
          <p:cNvSpPr>
            <a:spLocks noGrp="1" noChangeArrowheads="1"/>
          </p:cNvSpPr>
          <p:nvPr>
            <p:ph type="ftr" sz="quarter" idx="3"/>
          </p:nvPr>
        </p:nvSpPr>
        <p:spPr bwMode="auto">
          <a:xfrm>
            <a:off x="35052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solidFill>
                  <a:schemeClr val="tx2"/>
                </a:solidFill>
                <a:latin typeface="+mn-lt"/>
              </a:defRPr>
            </a:lvl1pPr>
          </a:lstStyle>
          <a:p>
            <a:endParaRPr lang="it-IT"/>
          </a:p>
        </p:txBody>
      </p:sp>
      <p:sp>
        <p:nvSpPr>
          <p:cNvPr id="18447" name="Rectangle 15"/>
          <p:cNvSpPr>
            <a:spLocks noGrp="1" noChangeArrowheads="1"/>
          </p:cNvSpPr>
          <p:nvPr>
            <p:ph type="sldNum" sz="quarter" idx="4"/>
          </p:nvPr>
        </p:nvSpPr>
        <p:spPr bwMode="auto">
          <a:xfrm>
            <a:off x="69342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solidFill>
                  <a:schemeClr val="tx2"/>
                </a:solidFill>
                <a:latin typeface="+mn-lt"/>
              </a:defRPr>
            </a:lvl1pPr>
          </a:lstStyle>
          <a:p>
            <a:fld id="{C4072450-F21F-4E78-ABE2-09BA693D1340}" type="slidenum">
              <a:rPr lang="it-IT"/>
              <a:pPr/>
              <a:t>‹N›</a:t>
            </a:fld>
            <a:endParaRPr lang="it-IT"/>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Arial" charset="0"/>
        </a:defRPr>
      </a:lvl2pPr>
      <a:lvl3pPr algn="l" rtl="0" fontAlgn="base">
        <a:spcBef>
          <a:spcPct val="0"/>
        </a:spcBef>
        <a:spcAft>
          <a:spcPct val="0"/>
        </a:spcAft>
        <a:defRPr sz="4400">
          <a:solidFill>
            <a:schemeClr val="tx2"/>
          </a:solidFill>
          <a:latin typeface="Arial" charset="0"/>
        </a:defRPr>
      </a:lvl3pPr>
      <a:lvl4pPr algn="l" rtl="0" fontAlgn="base">
        <a:spcBef>
          <a:spcPct val="0"/>
        </a:spcBef>
        <a:spcAft>
          <a:spcPct val="0"/>
        </a:spcAft>
        <a:defRPr sz="4400">
          <a:solidFill>
            <a:schemeClr val="tx2"/>
          </a:solidFill>
          <a:latin typeface="Arial" charset="0"/>
        </a:defRPr>
      </a:lvl4pPr>
      <a:lvl5pPr algn="l" rtl="0" fontAlgn="base">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fontAlgn="base">
        <a:spcBef>
          <a:spcPct val="20000"/>
        </a:spcBef>
        <a:spcAft>
          <a:spcPct val="0"/>
        </a:spcAft>
        <a:buClr>
          <a:srgbClr val="CC0000"/>
        </a:buClr>
        <a:buSzPct val="7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rgbClr val="009900"/>
        </a:buClr>
        <a:buSzPct val="60000"/>
        <a:buFont typeface="Wingdings" pitchFamily="2" charset="2"/>
        <a:buChar char="®"/>
        <a:defRPr sz="2400">
          <a:solidFill>
            <a:schemeClr val="tx1"/>
          </a:solidFill>
          <a:latin typeface="+mn-lt"/>
        </a:defRPr>
      </a:lvl3pPr>
      <a:lvl4pPr marL="1600200" indent="-228600" algn="l" rtl="0" fontAlgn="base">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CB591E-9ED9-BD41-9656-6A2F14A5DCD7}"/>
              </a:ext>
            </a:extLst>
          </p:cNvPr>
          <p:cNvSpPr>
            <a:spLocks noGrp="1"/>
          </p:cNvSpPr>
          <p:nvPr>
            <p:ph type="ctrTitle"/>
          </p:nvPr>
        </p:nvSpPr>
        <p:spPr/>
        <p:txBody>
          <a:bodyPr/>
          <a:lstStyle/>
          <a:p>
            <a:r>
              <a:rPr lang="it-IT" dirty="0"/>
              <a:t>Il recesso individuale</a:t>
            </a:r>
          </a:p>
        </p:txBody>
      </p:sp>
      <p:sp>
        <p:nvSpPr>
          <p:cNvPr id="3" name="Sottotitolo 2">
            <a:extLst>
              <a:ext uri="{FF2B5EF4-FFF2-40B4-BE49-F238E27FC236}">
                <a16:creationId xmlns:a16="http://schemas.microsoft.com/office/drawing/2014/main" id="{025AD962-87D1-2648-B02C-F223D1512381}"/>
              </a:ext>
            </a:extLst>
          </p:cNvPr>
          <p:cNvSpPr>
            <a:spLocks noGrp="1"/>
          </p:cNvSpPr>
          <p:nvPr>
            <p:ph type="subTitle" idx="1"/>
          </p:nvPr>
        </p:nvSpPr>
        <p:spPr/>
        <p:txBody>
          <a:bodyPr/>
          <a:lstStyle/>
          <a:p>
            <a:r>
              <a:rPr lang="it-IT" dirty="0"/>
              <a:t>Il diritto di lavoro</a:t>
            </a:r>
          </a:p>
          <a:p>
            <a:r>
              <a:rPr lang="it-IT" dirty="0"/>
              <a:t>Operatore dei servizi giuridici</a:t>
            </a:r>
          </a:p>
          <a:p>
            <a:r>
              <a:rPr lang="it-IT" dirty="0"/>
              <a:t>2020-2021</a:t>
            </a:r>
          </a:p>
        </p:txBody>
      </p:sp>
    </p:spTree>
    <p:extLst>
      <p:ext uri="{BB962C8B-B14F-4D97-AF65-F5344CB8AC3E}">
        <p14:creationId xmlns:p14="http://schemas.microsoft.com/office/powerpoint/2010/main" val="21150447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1A5A9-30F7-1841-ADA9-B53AE22D19E8}"/>
              </a:ext>
            </a:extLst>
          </p:cNvPr>
          <p:cNvSpPr>
            <a:spLocks noGrp="1"/>
          </p:cNvSpPr>
          <p:nvPr>
            <p:ph type="title"/>
          </p:nvPr>
        </p:nvSpPr>
        <p:spPr/>
        <p:txBody>
          <a:bodyPr/>
          <a:lstStyle/>
          <a:p>
            <a:r>
              <a:rPr lang="it-IT" sz="3600" dirty="0"/>
              <a:t>Attenzione, </a:t>
            </a:r>
            <a:r>
              <a:rPr lang="it-IT" sz="3600" dirty="0" err="1"/>
              <a:t>cmq</a:t>
            </a:r>
            <a:r>
              <a:rPr lang="it-IT" sz="3600" dirty="0"/>
              <a:t>, alle motivazioni!</a:t>
            </a:r>
            <a:endParaRPr lang="it-IT" dirty="0"/>
          </a:p>
        </p:txBody>
      </p:sp>
      <p:sp>
        <p:nvSpPr>
          <p:cNvPr id="3" name="Segnaposto contenuto 2">
            <a:extLst>
              <a:ext uri="{FF2B5EF4-FFF2-40B4-BE49-F238E27FC236}">
                <a16:creationId xmlns:a16="http://schemas.microsoft.com/office/drawing/2014/main" id="{E1FF3F03-3234-F64E-9ABE-7EA896B7CC77}"/>
              </a:ext>
            </a:extLst>
          </p:cNvPr>
          <p:cNvSpPr>
            <a:spLocks noGrp="1"/>
          </p:cNvSpPr>
          <p:nvPr>
            <p:ph idx="1"/>
          </p:nvPr>
        </p:nvSpPr>
        <p:spPr/>
        <p:txBody>
          <a:bodyPr/>
          <a:lstStyle/>
          <a:p>
            <a:r>
              <a:rPr lang="it-IT" sz="2000" dirty="0"/>
              <a:t>Cassazione civile , sez. lav. , 21/03/2011 , n. 6367</a:t>
            </a:r>
          </a:p>
          <a:p>
            <a:r>
              <a:rPr lang="it-IT" sz="2000" dirty="0"/>
              <a:t>In materia di rapporto di lavoro dei </a:t>
            </a:r>
            <a:r>
              <a:rPr lang="it-IT" sz="2000" b="1" dirty="0"/>
              <a:t>dirigenti</a:t>
            </a:r>
            <a:r>
              <a:rPr lang="it-IT" sz="2000" dirty="0"/>
              <a:t> d'azienda, le </a:t>
            </a:r>
            <a:r>
              <a:rPr lang="it-IT" sz="2000" b="1" dirty="0"/>
              <a:t>garanzie procedimentali </a:t>
            </a:r>
            <a:r>
              <a:rPr lang="it-IT" sz="2000" dirty="0"/>
              <a:t>di cui all'art. 7, commi 2 e 3, legge n. 300 del 1970 </a:t>
            </a:r>
            <a:r>
              <a:rPr lang="it-IT" sz="2000" b="1" dirty="0"/>
              <a:t>pur compatibili </a:t>
            </a:r>
            <a:r>
              <a:rPr lang="it-IT" sz="2000" dirty="0"/>
              <a:t>anche con il licenziamento di un dirigente, senza che rilevi la specificità del rapporto di lavoro, non trovano applicazione ove il recesso del datore di lavoro sia assistito da </a:t>
            </a:r>
            <a:r>
              <a:rPr lang="it-IT" sz="2000" dirty="0" err="1"/>
              <a:t>giustificatezza</a:t>
            </a:r>
            <a:r>
              <a:rPr lang="it-IT" sz="2000" dirty="0"/>
              <a:t> e si fondi su ragioni concernenti esigenze di riorganizzazione aziendale (nella specie, il conglobamento delle attività di progettazione macchine, </a:t>
            </a:r>
            <a:r>
              <a:rPr lang="it-IT" sz="2000" dirty="0" err="1"/>
              <a:t>engineering</a:t>
            </a:r>
            <a:r>
              <a:rPr lang="it-IT" sz="2000" dirty="0"/>
              <a:t> e tecnologie sotto un'unica direzione, con soppressione del ruolo di direttore tecnico ricoperto dal ricorrente), </a:t>
            </a:r>
            <a:r>
              <a:rPr lang="it-IT" sz="2000" b="1" dirty="0"/>
              <a:t>non avendo natura ontologicamente disciplinare</a:t>
            </a:r>
            <a:r>
              <a:rPr lang="it-IT" sz="2000" dirty="0"/>
              <a:t>.</a:t>
            </a:r>
          </a:p>
        </p:txBody>
      </p:sp>
    </p:spTree>
    <p:extLst>
      <p:ext uri="{BB962C8B-B14F-4D97-AF65-F5344CB8AC3E}">
        <p14:creationId xmlns:p14="http://schemas.microsoft.com/office/powerpoint/2010/main" val="973451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2088E-8F0B-B749-A145-81856356D520}"/>
              </a:ext>
            </a:extLst>
          </p:cNvPr>
          <p:cNvSpPr>
            <a:spLocks noGrp="1"/>
          </p:cNvSpPr>
          <p:nvPr>
            <p:ph type="title"/>
          </p:nvPr>
        </p:nvSpPr>
        <p:spPr>
          <a:xfrm>
            <a:off x="1041325" y="332656"/>
            <a:ext cx="7772400" cy="459904"/>
          </a:xfrm>
        </p:spPr>
        <p:txBody>
          <a:bodyPr/>
          <a:lstStyle/>
          <a:p>
            <a:r>
              <a:rPr lang="it-IT" sz="2800" dirty="0"/>
              <a:t>Cassazione civile sez. lav., 10/11/2011, n.23416</a:t>
            </a:r>
            <a:endParaRPr lang="it-IT" dirty="0"/>
          </a:p>
        </p:txBody>
      </p:sp>
      <p:sp>
        <p:nvSpPr>
          <p:cNvPr id="3" name="Segnaposto contenuto 2">
            <a:extLst>
              <a:ext uri="{FF2B5EF4-FFF2-40B4-BE49-F238E27FC236}">
                <a16:creationId xmlns:a16="http://schemas.microsoft.com/office/drawing/2014/main" id="{B0FC8992-5710-764F-A443-566E68777184}"/>
              </a:ext>
            </a:extLst>
          </p:cNvPr>
          <p:cNvSpPr>
            <a:spLocks noGrp="1"/>
          </p:cNvSpPr>
          <p:nvPr>
            <p:ph idx="1"/>
          </p:nvPr>
        </p:nvSpPr>
        <p:spPr>
          <a:xfrm>
            <a:off x="899592" y="908720"/>
            <a:ext cx="7914133" cy="5832648"/>
          </a:xfrm>
        </p:spPr>
        <p:txBody>
          <a:bodyPr/>
          <a:lstStyle/>
          <a:p>
            <a:pPr marL="0" indent="0">
              <a:buNone/>
            </a:pPr>
            <a:r>
              <a:rPr lang="it-IT" sz="2000" dirty="0"/>
              <a:t>Nell'ipotesi di licenziamento della lavoratrice intimato nel periodo compreso fra la richiesta di pubblicazioni e l'anno successivo alla celebrazione delle nozze, la presunzione legale, stabilita dal comma 3 dell'art. 1 l. 7 del 1963, che esso sia stato disposto a causa di matrimonio resta superata qualora il datore di lavoro, su cui grava il relativo onere, fornisca la prova della sussistenza di una delle cause di licenziamento tassativamente elencate […] fra le quali rientra il caso di colpa grave della lavoratrice costituente giusta causa di risoluzione del rapporto. Peraltro, nell'ipotesi suddetta, ai fini del superamento della menzionata presunzione, il carattere ontologicamente disciplinare del licenziamento comporta che, </a:t>
            </a:r>
            <a:r>
              <a:rPr lang="it-IT" sz="2000" u="sng" dirty="0"/>
              <a:t>pur se intimato in area di libera </a:t>
            </a:r>
            <a:r>
              <a:rPr lang="it-IT" sz="2000" u="sng" dirty="0" err="1"/>
              <a:t>recedibilità</a:t>
            </a:r>
            <a:r>
              <a:rPr lang="it-IT" sz="2000" u="sng" dirty="0"/>
              <a:t> anteriormente all'entrata in vigore della l. n. 108 del 1990, esso debba essere adottato nel rispetto delle garanzie procedimentali di cui all'art. 7 l. n. 300 del 1970, in mancanza delle quali il datore di lavoro non può far valere quale circostanza idonea a vincere la sopra indicata presunzione </a:t>
            </a:r>
            <a:r>
              <a:rPr lang="it-IT" sz="2000" dirty="0"/>
              <a:t>comportamenti della lavoratrice costituenti violazione degli obblighi tipici del rapporto di lavoro anche se meritevoli della sanzione espulsiva.</a:t>
            </a:r>
          </a:p>
        </p:txBody>
      </p:sp>
    </p:spTree>
    <p:extLst>
      <p:ext uri="{BB962C8B-B14F-4D97-AF65-F5344CB8AC3E}">
        <p14:creationId xmlns:p14="http://schemas.microsoft.com/office/powerpoint/2010/main" val="1052197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it-IT" dirty="0"/>
              <a:t>Motivi di licenziamento</a:t>
            </a:r>
          </a:p>
        </p:txBody>
      </p:sp>
      <p:sp>
        <p:nvSpPr>
          <p:cNvPr id="4099" name="Rectangle 3"/>
          <p:cNvSpPr>
            <a:spLocks noGrp="1" noChangeArrowheads="1"/>
          </p:cNvSpPr>
          <p:nvPr>
            <p:ph type="body" idx="1"/>
          </p:nvPr>
        </p:nvSpPr>
        <p:spPr>
          <a:xfrm>
            <a:off x="1066800" y="2276872"/>
            <a:ext cx="7772400" cy="3352800"/>
          </a:xfrm>
        </p:spPr>
        <p:txBody>
          <a:bodyPr/>
          <a:lstStyle/>
          <a:p>
            <a:r>
              <a:rPr lang="it-IT" dirty="0"/>
              <a:t>Giustificato motivo soggettivo (l.604/1966)</a:t>
            </a:r>
          </a:p>
          <a:p>
            <a:r>
              <a:rPr lang="it-IT" dirty="0"/>
              <a:t>Giustificato motivo oggettivo (l.604/1966)</a:t>
            </a:r>
          </a:p>
          <a:p>
            <a:r>
              <a:rPr lang="it-IT" dirty="0"/>
              <a:t>Giusta causa (art. 2119 c.c.)</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fade">
                                      <p:cBhvr>
                                        <p:cTn id="7" dur="1000"/>
                                        <p:tgtEl>
                                          <p:spTgt spid="4099">
                                            <p:txEl>
                                              <p:pRg st="0" end="0"/>
                                            </p:txEl>
                                          </p:spTgt>
                                        </p:tgtEl>
                                      </p:cBhvr>
                                    </p:animEffect>
                                    <p:anim calcmode="lin" valueType="num">
                                      <p:cBhvr>
                                        <p:cTn id="8"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09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09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4099">
                                            <p:txEl>
                                              <p:pRg st="1" end="1"/>
                                            </p:txEl>
                                          </p:spTgt>
                                        </p:tgtEl>
                                        <p:attrNameLst>
                                          <p:attrName>style.visibility</p:attrName>
                                        </p:attrNameLst>
                                      </p:cBhvr>
                                      <p:to>
                                        <p:strVal val="visible"/>
                                      </p:to>
                                    </p:set>
                                    <p:animEffect transition="in" filter="fade">
                                      <p:cBhvr>
                                        <p:cTn id="15" dur="1000"/>
                                        <p:tgtEl>
                                          <p:spTgt spid="4099">
                                            <p:txEl>
                                              <p:pRg st="1" end="1"/>
                                            </p:txEl>
                                          </p:spTgt>
                                        </p:tgtEl>
                                      </p:cBhvr>
                                    </p:animEffect>
                                    <p:anim calcmode="lin" valueType="num">
                                      <p:cBhvr>
                                        <p:cTn id="16"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4099">
                                            <p:txEl>
                                              <p:pRg st="2" end="2"/>
                                            </p:txEl>
                                          </p:spTgt>
                                        </p:tgtEl>
                                        <p:attrNameLst>
                                          <p:attrName>style.visibility</p:attrName>
                                        </p:attrNameLst>
                                      </p:cBhvr>
                                      <p:to>
                                        <p:strVal val="visible"/>
                                      </p:to>
                                    </p:set>
                                    <p:animEffect transition="in" filter="fade">
                                      <p:cBhvr>
                                        <p:cTn id="23" dur="1000"/>
                                        <p:tgtEl>
                                          <p:spTgt spid="4099">
                                            <p:txEl>
                                              <p:pRg st="2" end="2"/>
                                            </p:txEl>
                                          </p:spTgt>
                                        </p:tgtEl>
                                      </p:cBhvr>
                                    </p:animEffect>
                                    <p:anim calcmode="lin" valueType="num">
                                      <p:cBhvr>
                                        <p:cTn id="24"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409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409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Art.3</a:t>
            </a:r>
          </a:p>
        </p:txBody>
      </p:sp>
      <p:sp>
        <p:nvSpPr>
          <p:cNvPr id="3" name="Segnaposto contenuto 2"/>
          <p:cNvSpPr>
            <a:spLocks noGrp="1"/>
          </p:cNvSpPr>
          <p:nvPr>
            <p:ph idx="1"/>
          </p:nvPr>
        </p:nvSpPr>
        <p:spPr/>
        <p:txBody>
          <a:bodyPr/>
          <a:lstStyle/>
          <a:p>
            <a:r>
              <a:rPr lang="it-IT" dirty="0"/>
              <a:t>Il licenziamento per giustificato motivo con preavviso è determinato da un notevole inadempimento degli obblighi contrattuali del prestatore di lavoro ovvero da ragioni inerenti all'attività produttiva, all'organizzazione del lavoro e al regolare funzionamento di essa</a:t>
            </a:r>
          </a:p>
        </p:txBody>
      </p:sp>
    </p:spTree>
    <p:extLst>
      <p:ext uri="{BB962C8B-B14F-4D97-AF65-F5344CB8AC3E}">
        <p14:creationId xmlns:p14="http://schemas.microsoft.com/office/powerpoint/2010/main" val="1181178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it-IT" dirty="0"/>
              <a:t>Giustificato motivo </a:t>
            </a:r>
            <a:br>
              <a:rPr lang="it-IT" dirty="0"/>
            </a:br>
            <a:r>
              <a:rPr lang="it-IT" dirty="0"/>
              <a:t>(art. 3 </a:t>
            </a:r>
            <a:r>
              <a:rPr lang="it-IT" dirty="0" err="1"/>
              <a:t>l.n</a:t>
            </a:r>
            <a:r>
              <a:rPr lang="it-IT" dirty="0"/>
              <a:t>. 604/1966)</a:t>
            </a:r>
          </a:p>
        </p:txBody>
      </p:sp>
      <p:sp>
        <p:nvSpPr>
          <p:cNvPr id="23555" name="Rectangle 3"/>
          <p:cNvSpPr>
            <a:spLocks noGrp="1" noChangeArrowheads="1"/>
          </p:cNvSpPr>
          <p:nvPr>
            <p:ph type="body" idx="1"/>
          </p:nvPr>
        </p:nvSpPr>
        <p:spPr/>
        <p:txBody>
          <a:bodyPr/>
          <a:lstStyle/>
          <a:p>
            <a:r>
              <a:rPr lang="it-IT"/>
              <a:t>Soggettivo = notevole inadempimento degli obblighi contrattuali</a:t>
            </a:r>
          </a:p>
          <a:p>
            <a:endParaRPr lang="it-IT"/>
          </a:p>
          <a:p>
            <a:r>
              <a:rPr lang="it-IT"/>
              <a:t>Oggettivo = ragioni inerenti all’attività produttiva, all’organizzazione del lavoro e al regolare funzionamento di essa = </a:t>
            </a:r>
            <a:r>
              <a:rPr lang="it-IT" i="1"/>
              <a:t>extrema ratio</a:t>
            </a:r>
          </a:p>
        </p:txBody>
      </p:sp>
    </p:spTree>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8A8AC8-8247-8F48-9323-EC282A56B6E9}"/>
              </a:ext>
            </a:extLst>
          </p:cNvPr>
          <p:cNvSpPr>
            <a:spLocks noGrp="1"/>
          </p:cNvSpPr>
          <p:nvPr>
            <p:ph type="title"/>
          </p:nvPr>
        </p:nvSpPr>
        <p:spPr/>
        <p:txBody>
          <a:bodyPr/>
          <a:lstStyle/>
          <a:p>
            <a:r>
              <a:rPr lang="it-IT" sz="2800" dirty="0"/>
              <a:t>Il giustificato motivo soggettivo: il licenziamento disciplinare.</a:t>
            </a:r>
          </a:p>
        </p:txBody>
      </p:sp>
      <p:sp>
        <p:nvSpPr>
          <p:cNvPr id="3" name="Segnaposto contenuto 2">
            <a:extLst>
              <a:ext uri="{FF2B5EF4-FFF2-40B4-BE49-F238E27FC236}">
                <a16:creationId xmlns:a16="http://schemas.microsoft.com/office/drawing/2014/main" id="{F2F19FD9-6075-1044-9896-910E659A00EF}"/>
              </a:ext>
            </a:extLst>
          </p:cNvPr>
          <p:cNvSpPr>
            <a:spLocks noGrp="1"/>
          </p:cNvSpPr>
          <p:nvPr>
            <p:ph idx="1"/>
          </p:nvPr>
        </p:nvSpPr>
        <p:spPr>
          <a:xfrm>
            <a:off x="1066800" y="1676400"/>
            <a:ext cx="7772400" cy="4704928"/>
          </a:xfrm>
        </p:spPr>
        <p:txBody>
          <a:bodyPr/>
          <a:lstStyle/>
          <a:p>
            <a:r>
              <a:rPr lang="it-IT" sz="2000" dirty="0"/>
              <a:t>Tribunale sez. lav. - Modena, 23/04/2019, n. 72 </a:t>
            </a:r>
          </a:p>
          <a:p>
            <a:r>
              <a:rPr lang="it-IT" sz="2000" dirty="0"/>
              <a:t>Il licenziamento per giustificato motivo soggettivo è determinato da un notevole inadempimento degli obblighi contrattuali del lavoratore. Ai fini della valutazione della sussistenza del fatto contestato alla base del licenziamento disciplinare per giustificato motivo soggettivo, </a:t>
            </a:r>
            <a:r>
              <a:rPr lang="it-IT" sz="2000" u="sng" dirty="0"/>
              <a:t>questo deve configurarsi come fatto grave e idoneo a ledere l'affidamento del datore di lavoro in ordine alla futura correttezza della prestazione, non solo in sé considerato, ma altresì apprezzato in una valutazione globale dello svolgimento del rapporto di lavoro</a:t>
            </a:r>
            <a:r>
              <a:rPr lang="it-IT" sz="2000" dirty="0"/>
              <a:t>, in ossequio al principio di proporzionalità tra fatto e sanzione, e tenuto conto anche della recidiva. L'onere di provare la sussistenza del giustificato motivo grava sulla datrice di lavoro, stante la previsione normativa di cui all'art. 5 Legge 604/1966. </a:t>
            </a:r>
          </a:p>
          <a:p>
            <a:endParaRPr lang="it-IT" sz="2000" dirty="0"/>
          </a:p>
          <a:p>
            <a:endParaRPr lang="it-IT" dirty="0"/>
          </a:p>
        </p:txBody>
      </p:sp>
    </p:spTree>
    <p:extLst>
      <p:ext uri="{BB962C8B-B14F-4D97-AF65-F5344CB8AC3E}">
        <p14:creationId xmlns:p14="http://schemas.microsoft.com/office/powerpoint/2010/main" val="3741614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F4D9EF-40AB-4A4D-8C72-525419C338C1}"/>
              </a:ext>
            </a:extLst>
          </p:cNvPr>
          <p:cNvSpPr>
            <a:spLocks noGrp="1"/>
          </p:cNvSpPr>
          <p:nvPr>
            <p:ph type="title"/>
          </p:nvPr>
        </p:nvSpPr>
        <p:spPr/>
        <p:txBody>
          <a:bodyPr/>
          <a:lstStyle/>
          <a:p>
            <a:r>
              <a:rPr lang="it-IT" dirty="0"/>
              <a:t>GMO</a:t>
            </a:r>
          </a:p>
        </p:txBody>
      </p:sp>
      <p:sp>
        <p:nvSpPr>
          <p:cNvPr id="3" name="Segnaposto contenuto 2">
            <a:extLst>
              <a:ext uri="{FF2B5EF4-FFF2-40B4-BE49-F238E27FC236}">
                <a16:creationId xmlns:a16="http://schemas.microsoft.com/office/drawing/2014/main" id="{22C2985F-1002-EC40-ADCC-B25F86073218}"/>
              </a:ext>
            </a:extLst>
          </p:cNvPr>
          <p:cNvSpPr>
            <a:spLocks noGrp="1"/>
          </p:cNvSpPr>
          <p:nvPr>
            <p:ph idx="1"/>
          </p:nvPr>
        </p:nvSpPr>
        <p:spPr/>
        <p:txBody>
          <a:bodyPr/>
          <a:lstStyle/>
          <a:p>
            <a:r>
              <a:rPr lang="it-IT" sz="2400" dirty="0"/>
              <a:t>Ma il giudice può sindacare il merito della scelta del datore?</a:t>
            </a:r>
          </a:p>
          <a:p>
            <a:r>
              <a:rPr lang="it-IT" sz="2000" dirty="0"/>
              <a:t>In tutti i casi nei quali le disposizioni di legge […] contengano clausole generali, ivi comprese le norme in tema di instaurazione di un rapporto di lavoro, esercizio dei poteri datoriali, trasferimento di azienda e </a:t>
            </a:r>
            <a:r>
              <a:rPr lang="it-IT" sz="2000" b="1" dirty="0"/>
              <a:t>recesso</a:t>
            </a:r>
            <a:r>
              <a:rPr lang="it-IT" sz="2000" dirty="0"/>
              <a:t>, il controllo giudiziale è limitato esclusivamente, in conformità ai princìpi generali dell'ordinamento, </a:t>
            </a:r>
            <a:r>
              <a:rPr lang="it-IT" sz="2000" b="1" i="1" dirty="0"/>
              <a:t>all'accertamento del presupposto di legittimità e non può essere esteso al sindacato di merito sulle valutazioni tecniche, organizzative e produttive che competono al datore di lavoro o al committente</a:t>
            </a:r>
          </a:p>
          <a:p>
            <a:pPr marL="0" indent="0">
              <a:buNone/>
            </a:pPr>
            <a:r>
              <a:rPr lang="it-IT" sz="2000" b="1" i="1" dirty="0"/>
              <a:t>Art.30, co. l.183/2010.</a:t>
            </a:r>
            <a:endParaRPr lang="it-IT" b="1" i="1" dirty="0"/>
          </a:p>
        </p:txBody>
      </p:sp>
    </p:spTree>
    <p:extLst>
      <p:ext uri="{BB962C8B-B14F-4D97-AF65-F5344CB8AC3E}">
        <p14:creationId xmlns:p14="http://schemas.microsoft.com/office/powerpoint/2010/main" val="1685993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A9E122-1E89-1F42-9086-3368FFF5F26A}"/>
              </a:ext>
            </a:extLst>
          </p:cNvPr>
          <p:cNvSpPr>
            <a:spLocks noGrp="1"/>
          </p:cNvSpPr>
          <p:nvPr>
            <p:ph type="title"/>
          </p:nvPr>
        </p:nvSpPr>
        <p:spPr/>
        <p:txBody>
          <a:bodyPr/>
          <a:lstStyle/>
          <a:p>
            <a:r>
              <a:rPr lang="it-IT" dirty="0"/>
              <a:t>Tuttavia…</a:t>
            </a:r>
          </a:p>
        </p:txBody>
      </p:sp>
      <p:sp>
        <p:nvSpPr>
          <p:cNvPr id="3" name="Segnaposto contenuto 2">
            <a:extLst>
              <a:ext uri="{FF2B5EF4-FFF2-40B4-BE49-F238E27FC236}">
                <a16:creationId xmlns:a16="http://schemas.microsoft.com/office/drawing/2014/main" id="{79793719-CF73-094F-9854-E1805B5B3709}"/>
              </a:ext>
            </a:extLst>
          </p:cNvPr>
          <p:cNvSpPr>
            <a:spLocks noGrp="1"/>
          </p:cNvSpPr>
          <p:nvPr>
            <p:ph idx="1"/>
          </p:nvPr>
        </p:nvSpPr>
        <p:spPr/>
        <p:txBody>
          <a:bodyPr/>
          <a:lstStyle/>
          <a:p>
            <a:r>
              <a:rPr lang="it-IT" sz="2800" dirty="0"/>
              <a:t>La giurisprudenza è ondivaga: per Cass.2016/25201, non è necessario che una riorganizzazione che comporti un licenziamento debba necessariamente avere un andamento economico negativo come presupposto, potendo essere determinato anche da un incremento della redditività dell’impresa, ma…</a:t>
            </a:r>
          </a:p>
        </p:txBody>
      </p:sp>
    </p:spTree>
    <p:extLst>
      <p:ext uri="{BB962C8B-B14F-4D97-AF65-F5344CB8AC3E}">
        <p14:creationId xmlns:p14="http://schemas.microsoft.com/office/powerpoint/2010/main" val="2597614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CC9070-BF6D-7A40-8FC2-75C36D694E16}"/>
              </a:ext>
            </a:extLst>
          </p:cNvPr>
          <p:cNvSpPr>
            <a:spLocks noGrp="1"/>
          </p:cNvSpPr>
          <p:nvPr>
            <p:ph type="title"/>
          </p:nvPr>
        </p:nvSpPr>
        <p:spPr>
          <a:xfrm>
            <a:off x="1066800" y="304800"/>
            <a:ext cx="7772400" cy="963960"/>
          </a:xfrm>
        </p:spPr>
        <p:txBody>
          <a:bodyPr/>
          <a:lstStyle/>
          <a:p>
            <a:r>
              <a:rPr lang="it-IT" sz="2800" dirty="0"/>
              <a:t>Tribunale sez. lav. - Teramo, 26/08/2019, n. 151 </a:t>
            </a:r>
          </a:p>
        </p:txBody>
      </p:sp>
      <p:sp>
        <p:nvSpPr>
          <p:cNvPr id="3" name="Segnaposto contenuto 2">
            <a:extLst>
              <a:ext uri="{FF2B5EF4-FFF2-40B4-BE49-F238E27FC236}">
                <a16:creationId xmlns:a16="http://schemas.microsoft.com/office/drawing/2014/main" id="{9F72FDDA-F7C6-DC49-8F51-E536531F4404}"/>
              </a:ext>
            </a:extLst>
          </p:cNvPr>
          <p:cNvSpPr>
            <a:spLocks noGrp="1"/>
          </p:cNvSpPr>
          <p:nvPr>
            <p:ph idx="1"/>
          </p:nvPr>
        </p:nvSpPr>
        <p:spPr/>
        <p:txBody>
          <a:bodyPr/>
          <a:lstStyle/>
          <a:p>
            <a:r>
              <a:rPr lang="it-IT" sz="2400" dirty="0"/>
              <a:t>Non può invocarsi la sussistenza di un giustificato motivo oggettivo di recesso per esigenze di carattere soggettivo </a:t>
            </a:r>
            <a:r>
              <a:rPr lang="it-IT" sz="2400" u="sng" dirty="0"/>
              <a:t>di un mero incremento del profitto imprenditoriale</a:t>
            </a:r>
            <a:r>
              <a:rPr lang="it-IT" sz="2400" dirty="0"/>
              <a:t>, essendo invece necessaria la prova, gravante sul datore di lavoro, di una sopravvenuta e sfavorevole situazione congiunturale non contingente, che influisca in modo decisivo sulla normale attività e imponga un'effettiva esigenza di riduzione dei costi. </a:t>
            </a:r>
          </a:p>
          <a:p>
            <a:endParaRPr lang="it-IT" dirty="0"/>
          </a:p>
        </p:txBody>
      </p:sp>
    </p:spTree>
    <p:extLst>
      <p:ext uri="{BB962C8B-B14F-4D97-AF65-F5344CB8AC3E}">
        <p14:creationId xmlns:p14="http://schemas.microsoft.com/office/powerpoint/2010/main" val="1561588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FE969E-3064-A343-961B-EBF0D1350374}"/>
              </a:ext>
            </a:extLst>
          </p:cNvPr>
          <p:cNvSpPr>
            <a:spLocks noGrp="1"/>
          </p:cNvSpPr>
          <p:nvPr>
            <p:ph type="title"/>
          </p:nvPr>
        </p:nvSpPr>
        <p:spPr/>
        <p:txBody>
          <a:bodyPr/>
          <a:lstStyle/>
          <a:p>
            <a:r>
              <a:rPr lang="it-IT" dirty="0"/>
              <a:t>Sicuramente occorre</a:t>
            </a:r>
          </a:p>
        </p:txBody>
      </p:sp>
      <p:sp>
        <p:nvSpPr>
          <p:cNvPr id="3" name="Segnaposto contenuto 2">
            <a:extLst>
              <a:ext uri="{FF2B5EF4-FFF2-40B4-BE49-F238E27FC236}">
                <a16:creationId xmlns:a16="http://schemas.microsoft.com/office/drawing/2014/main" id="{8EAE39AD-6E17-BA47-A80A-2E03466DC761}"/>
              </a:ext>
            </a:extLst>
          </p:cNvPr>
          <p:cNvSpPr>
            <a:spLocks noGrp="1"/>
          </p:cNvSpPr>
          <p:nvPr>
            <p:ph idx="1"/>
          </p:nvPr>
        </p:nvSpPr>
        <p:spPr/>
        <p:txBody>
          <a:bodyPr/>
          <a:lstStyle/>
          <a:p>
            <a:r>
              <a:rPr lang="it-IT" dirty="0"/>
              <a:t>Provare l’effettività della ragione addotta del datore</a:t>
            </a:r>
          </a:p>
          <a:p>
            <a:r>
              <a:rPr lang="it-IT" dirty="0"/>
              <a:t>Provare il nesso causale tra la scelta dell’imprenditore e il licenziamento</a:t>
            </a:r>
          </a:p>
          <a:p>
            <a:r>
              <a:rPr lang="it-IT" dirty="0"/>
              <a:t>Provare l’impossibilità dell’utilizzabilità del lavoratore in altra mansione (Estrema ratio; </a:t>
            </a:r>
            <a:r>
              <a:rPr lang="it-IT" dirty="0" err="1"/>
              <a:t>repechage</a:t>
            </a:r>
            <a:r>
              <a:rPr lang="it-IT" dirty="0"/>
              <a:t>)</a:t>
            </a:r>
          </a:p>
        </p:txBody>
      </p:sp>
    </p:spTree>
    <p:extLst>
      <p:ext uri="{BB962C8B-B14F-4D97-AF65-F5344CB8AC3E}">
        <p14:creationId xmlns:p14="http://schemas.microsoft.com/office/powerpoint/2010/main" val="4177380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213339" y="1085850"/>
            <a:ext cx="7227277" cy="560952"/>
          </a:xfrm>
        </p:spPr>
        <p:txBody>
          <a:bodyPr/>
          <a:lstStyle/>
          <a:p>
            <a:r>
              <a:rPr lang="it-IT" dirty="0"/>
              <a:t>Recesso, licenziamento, dimissioni</a:t>
            </a:r>
          </a:p>
        </p:txBody>
      </p:sp>
      <p:sp>
        <p:nvSpPr>
          <p:cNvPr id="15363" name="Rectangle 3"/>
          <p:cNvSpPr>
            <a:spLocks noGrp="1" noChangeArrowheads="1"/>
          </p:cNvSpPr>
          <p:nvPr>
            <p:ph type="body" idx="1"/>
          </p:nvPr>
        </p:nvSpPr>
        <p:spPr>
          <a:xfrm>
            <a:off x="1817694" y="1700808"/>
            <a:ext cx="5829300" cy="4212468"/>
          </a:xfrm>
        </p:spPr>
        <p:txBody>
          <a:bodyPr/>
          <a:lstStyle/>
          <a:p>
            <a:r>
              <a:rPr lang="it-IT" sz="2100" dirty="0"/>
              <a:t>Il codice civile</a:t>
            </a:r>
          </a:p>
          <a:p>
            <a:pPr lvl="1"/>
            <a:r>
              <a:rPr lang="it-IT" sz="1800" dirty="0"/>
              <a:t>Recesso con preavviso</a:t>
            </a:r>
          </a:p>
          <a:p>
            <a:pPr lvl="1"/>
            <a:r>
              <a:rPr lang="it-IT" sz="1800" dirty="0"/>
              <a:t>Recesso per giusta causa</a:t>
            </a:r>
          </a:p>
          <a:p>
            <a:pPr lvl="1">
              <a:buFont typeface="Wingdings" pitchFamily="2" charset="2"/>
              <a:buNone/>
            </a:pPr>
            <a:endParaRPr lang="it-IT" sz="1800" dirty="0"/>
          </a:p>
          <a:p>
            <a:r>
              <a:rPr lang="it-IT" sz="2100" dirty="0"/>
              <a:t>La disciplina post costituzionale:</a:t>
            </a:r>
          </a:p>
          <a:p>
            <a:pPr lvl="1"/>
            <a:r>
              <a:rPr lang="it-IT" sz="1800" dirty="0"/>
              <a:t>Licenziamento </a:t>
            </a:r>
          </a:p>
          <a:p>
            <a:pPr lvl="2"/>
            <a:r>
              <a:rPr lang="it-IT" sz="1500" dirty="0" err="1"/>
              <a:t>L.n</a:t>
            </a:r>
            <a:r>
              <a:rPr lang="it-IT" sz="1500" dirty="0"/>
              <a:t>. 604/1966; art. 18 </a:t>
            </a:r>
            <a:r>
              <a:rPr lang="it-IT" sz="1500" dirty="0" err="1"/>
              <a:t>l.n</a:t>
            </a:r>
            <a:r>
              <a:rPr lang="it-IT" sz="1500" dirty="0"/>
              <a:t>. 300/1970; </a:t>
            </a:r>
            <a:r>
              <a:rPr lang="it-IT" sz="1500" dirty="0" err="1"/>
              <a:t>l.n</a:t>
            </a:r>
            <a:r>
              <a:rPr lang="it-IT" sz="1500" dirty="0"/>
              <a:t>. 108/1990; d.lgs.151/2001, art.54; </a:t>
            </a:r>
            <a:r>
              <a:rPr lang="it-IT" sz="1500" dirty="0" err="1"/>
              <a:t>l.n</a:t>
            </a:r>
            <a:r>
              <a:rPr lang="it-IT" sz="1500" dirty="0"/>
              <a:t>. 92/2012 (riforma </a:t>
            </a:r>
            <a:r>
              <a:rPr lang="it-IT" sz="1500" dirty="0" err="1"/>
              <a:t>fornero</a:t>
            </a:r>
            <a:r>
              <a:rPr lang="it-IT" sz="1500" dirty="0"/>
              <a:t>); </a:t>
            </a:r>
            <a:r>
              <a:rPr lang="it-IT" sz="1500" dirty="0" err="1"/>
              <a:t>d.lg.vo</a:t>
            </a:r>
            <a:r>
              <a:rPr lang="it-IT" sz="1500" dirty="0"/>
              <a:t> n. 23/2015 (</a:t>
            </a:r>
            <a:r>
              <a:rPr lang="it-IT" sz="1500" dirty="0" err="1"/>
              <a:t>jobs</a:t>
            </a:r>
            <a:r>
              <a:rPr lang="it-IT" sz="1500" dirty="0"/>
              <a:t> </a:t>
            </a:r>
            <a:r>
              <a:rPr lang="it-IT" sz="1500" dirty="0" err="1"/>
              <a:t>act</a:t>
            </a:r>
            <a:r>
              <a:rPr lang="it-IT" sz="1500" dirty="0"/>
              <a:t>)</a:t>
            </a:r>
          </a:p>
          <a:p>
            <a:pPr lvl="1"/>
            <a:endParaRPr lang="it-IT" sz="1800" dirty="0"/>
          </a:p>
          <a:p>
            <a:pPr lvl="1"/>
            <a:r>
              <a:rPr lang="it-IT" sz="1800" dirty="0"/>
              <a:t>Dimissioni  </a:t>
            </a:r>
          </a:p>
          <a:p>
            <a:pPr lvl="2"/>
            <a:r>
              <a:rPr lang="it-IT" sz="1500" dirty="0"/>
              <a:t>D.lgs.151/2001, art.55; L.n.92/2012 forma vincolata dimissioni e una speciale procedura di conferma; dlgs.151/2015, art.26, procedura telematica</a:t>
            </a:r>
          </a:p>
          <a:p>
            <a:pPr>
              <a:buFont typeface="Wingdings" pitchFamily="2" charset="2"/>
              <a:buNone/>
            </a:pPr>
            <a:endParaRPr lang="it-IT" sz="2100" dirty="0"/>
          </a:p>
        </p:txBody>
      </p:sp>
    </p:spTree>
    <p:extLst>
      <p:ext uri="{BB962C8B-B14F-4D97-AF65-F5344CB8AC3E}">
        <p14:creationId xmlns:p14="http://schemas.microsoft.com/office/powerpoint/2010/main" val="198158177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135412-23B4-1D42-B851-A85044DBEB13}"/>
              </a:ext>
            </a:extLst>
          </p:cNvPr>
          <p:cNvSpPr>
            <a:spLocks noGrp="1"/>
          </p:cNvSpPr>
          <p:nvPr>
            <p:ph type="title"/>
          </p:nvPr>
        </p:nvSpPr>
        <p:spPr/>
        <p:txBody>
          <a:bodyPr/>
          <a:lstStyle/>
          <a:p>
            <a:r>
              <a:rPr lang="it-IT" dirty="0"/>
              <a:t>Ipotesi particolari</a:t>
            </a:r>
          </a:p>
        </p:txBody>
      </p:sp>
      <p:sp>
        <p:nvSpPr>
          <p:cNvPr id="3" name="Segnaposto contenuto 2">
            <a:extLst>
              <a:ext uri="{FF2B5EF4-FFF2-40B4-BE49-F238E27FC236}">
                <a16:creationId xmlns:a16="http://schemas.microsoft.com/office/drawing/2014/main" id="{7867A317-07D6-3A4E-8511-C1C239D619A4}"/>
              </a:ext>
            </a:extLst>
          </p:cNvPr>
          <p:cNvSpPr>
            <a:spLocks noGrp="1"/>
          </p:cNvSpPr>
          <p:nvPr>
            <p:ph idx="1"/>
          </p:nvPr>
        </p:nvSpPr>
        <p:spPr/>
        <p:txBody>
          <a:bodyPr/>
          <a:lstStyle/>
          <a:p>
            <a:r>
              <a:rPr lang="it-IT" sz="2400" dirty="0"/>
              <a:t>Inidoneità fisica sopravvenuta (ma occorre considerare anche da cosa è derivata)</a:t>
            </a:r>
          </a:p>
          <a:p>
            <a:r>
              <a:rPr lang="it-IT" sz="2400" dirty="0"/>
              <a:t>Ritiro di licenze/patenti o altre autorizzazioni a svolgere le mansioni concordate</a:t>
            </a:r>
          </a:p>
          <a:p>
            <a:r>
              <a:rPr lang="it-IT" sz="2400" dirty="0"/>
              <a:t>Inidoneità temporanea prolungata (superamento del periodo di comporto, v. 2110)</a:t>
            </a:r>
          </a:p>
          <a:p>
            <a:r>
              <a:rPr lang="it-IT" sz="2400" dirty="0"/>
              <a:t>Carcerazione o altre ipotesi di impossibilità di rendere la prestazione</a:t>
            </a:r>
          </a:p>
          <a:p>
            <a:pPr marL="0" indent="0">
              <a:buNone/>
            </a:pPr>
            <a:endParaRPr lang="it-IT" sz="2400" dirty="0"/>
          </a:p>
        </p:txBody>
      </p:sp>
    </p:spTree>
    <p:extLst>
      <p:ext uri="{BB962C8B-B14F-4D97-AF65-F5344CB8AC3E}">
        <p14:creationId xmlns:p14="http://schemas.microsoft.com/office/powerpoint/2010/main" val="31813021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a:r>
              <a:rPr lang="it-IT"/>
              <a:t>Giusta causa  </a:t>
            </a:r>
            <a:br>
              <a:rPr lang="it-IT"/>
            </a:br>
            <a:r>
              <a:rPr lang="it-IT"/>
              <a:t>(art. 2119 c.c.)</a:t>
            </a:r>
          </a:p>
        </p:txBody>
      </p:sp>
      <p:sp>
        <p:nvSpPr>
          <p:cNvPr id="24579" name="Rectangle 3"/>
          <p:cNvSpPr>
            <a:spLocks noGrp="1" noChangeArrowheads="1"/>
          </p:cNvSpPr>
          <p:nvPr>
            <p:ph type="body" idx="1"/>
          </p:nvPr>
        </p:nvSpPr>
        <p:spPr/>
        <p:txBody>
          <a:bodyPr/>
          <a:lstStyle/>
          <a:p>
            <a:r>
              <a:rPr lang="it-IT"/>
              <a:t> non consente la prosecuzione anche provvisoria del rapporto, non c’è diritto al preavviso</a:t>
            </a:r>
          </a:p>
          <a:p>
            <a:r>
              <a:rPr lang="it-IT"/>
              <a:t>gravissimo inadempimento</a:t>
            </a:r>
          </a:p>
          <a:p>
            <a:r>
              <a:rPr lang="it-IT"/>
              <a:t>perdita dell’affidamento del creditore nell’esattezza dei successivi adempimenti</a:t>
            </a:r>
          </a:p>
          <a:p>
            <a:endParaRPr lang="it-IT"/>
          </a:p>
        </p:txBody>
      </p:sp>
    </p:spTree>
    <p:extLst>
      <p:ext uri="{BB962C8B-B14F-4D97-AF65-F5344CB8AC3E}">
        <p14:creationId xmlns:p14="http://schemas.microsoft.com/office/powerpoint/2010/main" val="29976124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98D7D3-186E-AC4B-BA66-30E14C166669}"/>
              </a:ext>
            </a:extLst>
          </p:cNvPr>
          <p:cNvSpPr>
            <a:spLocks noGrp="1"/>
          </p:cNvSpPr>
          <p:nvPr>
            <p:ph type="title"/>
          </p:nvPr>
        </p:nvSpPr>
        <p:spPr/>
        <p:txBody>
          <a:bodyPr/>
          <a:lstStyle/>
          <a:p>
            <a:r>
              <a:rPr lang="it-IT" dirty="0"/>
              <a:t>La perdita della fiducia</a:t>
            </a:r>
          </a:p>
        </p:txBody>
      </p:sp>
      <p:sp>
        <p:nvSpPr>
          <p:cNvPr id="3" name="Segnaposto contenuto 2">
            <a:extLst>
              <a:ext uri="{FF2B5EF4-FFF2-40B4-BE49-F238E27FC236}">
                <a16:creationId xmlns:a16="http://schemas.microsoft.com/office/drawing/2014/main" id="{B702773B-7719-B34B-BB33-DDF391FB6A86}"/>
              </a:ext>
            </a:extLst>
          </p:cNvPr>
          <p:cNvSpPr>
            <a:spLocks noGrp="1"/>
          </p:cNvSpPr>
          <p:nvPr>
            <p:ph idx="1"/>
          </p:nvPr>
        </p:nvSpPr>
        <p:spPr/>
        <p:txBody>
          <a:bodyPr/>
          <a:lstStyle/>
          <a:p>
            <a:r>
              <a:rPr lang="it-IT" dirty="0"/>
              <a:t>La giusta causa oggettiva (determinata da un inadempimento contrattuale</a:t>
            </a:r>
          </a:p>
          <a:p>
            <a:r>
              <a:rPr lang="it-IT" dirty="0"/>
              <a:t>La giusta causa soggettiva (indipendente dall’inadempimento)</a:t>
            </a:r>
          </a:p>
        </p:txBody>
      </p:sp>
    </p:spTree>
    <p:extLst>
      <p:ext uri="{BB962C8B-B14F-4D97-AF65-F5344CB8AC3E}">
        <p14:creationId xmlns:p14="http://schemas.microsoft.com/office/powerpoint/2010/main" val="3512838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E0C17C-8161-5440-B1A8-C2CE3E9B45FB}"/>
              </a:ext>
            </a:extLst>
          </p:cNvPr>
          <p:cNvSpPr>
            <a:spLocks noGrp="1"/>
          </p:cNvSpPr>
          <p:nvPr>
            <p:ph type="title"/>
          </p:nvPr>
        </p:nvSpPr>
        <p:spPr/>
        <p:txBody>
          <a:bodyPr/>
          <a:lstStyle/>
          <a:p>
            <a:r>
              <a:rPr lang="it-IT" dirty="0"/>
              <a:t>Le procedure.</a:t>
            </a:r>
          </a:p>
        </p:txBody>
      </p:sp>
      <p:sp>
        <p:nvSpPr>
          <p:cNvPr id="3" name="Segnaposto contenuto 2">
            <a:extLst>
              <a:ext uri="{FF2B5EF4-FFF2-40B4-BE49-F238E27FC236}">
                <a16:creationId xmlns:a16="http://schemas.microsoft.com/office/drawing/2014/main" id="{B9F69637-2DB9-0C42-8743-A1B4A0B5628F}"/>
              </a:ext>
            </a:extLst>
          </p:cNvPr>
          <p:cNvSpPr>
            <a:spLocks noGrp="1"/>
          </p:cNvSpPr>
          <p:nvPr>
            <p:ph idx="1"/>
          </p:nvPr>
        </p:nvSpPr>
        <p:spPr/>
        <p:txBody>
          <a:bodyPr/>
          <a:lstStyle/>
          <a:p>
            <a:r>
              <a:rPr lang="it-IT" dirty="0"/>
              <a:t>Licenziamento, in generale: forma scritta e motivazione</a:t>
            </a:r>
          </a:p>
          <a:p>
            <a:r>
              <a:rPr lang="it-IT" dirty="0"/>
              <a:t>Per motivi disciplinari, art. 7</a:t>
            </a:r>
          </a:p>
          <a:p>
            <a:r>
              <a:rPr lang="it-IT" dirty="0"/>
              <a:t>Per motivi oggettivi, dipende dal momento dell’assunzione (prima o dopo il 7 marzo 2015)</a:t>
            </a:r>
          </a:p>
        </p:txBody>
      </p:sp>
    </p:spTree>
    <p:extLst>
      <p:ext uri="{BB962C8B-B14F-4D97-AF65-F5344CB8AC3E}">
        <p14:creationId xmlns:p14="http://schemas.microsoft.com/office/powerpoint/2010/main" val="3089509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it-IT" dirty="0"/>
              <a:t>La forma scritta</a:t>
            </a:r>
          </a:p>
        </p:txBody>
      </p:sp>
      <p:sp>
        <p:nvSpPr>
          <p:cNvPr id="5123" name="Rectangle 3"/>
          <p:cNvSpPr>
            <a:spLocks noGrp="1" noChangeArrowheads="1"/>
          </p:cNvSpPr>
          <p:nvPr>
            <p:ph type="body" idx="1"/>
          </p:nvPr>
        </p:nvSpPr>
        <p:spPr>
          <a:xfrm>
            <a:off x="1066800" y="1676400"/>
            <a:ext cx="7772400" cy="4704928"/>
          </a:xfrm>
        </p:spPr>
        <p:txBody>
          <a:bodyPr/>
          <a:lstStyle/>
          <a:p>
            <a:r>
              <a:rPr lang="it-IT" sz="2800" dirty="0"/>
              <a:t>Forma scritta nell’area della tutela obbligatoria e reale e per i dirigenti</a:t>
            </a:r>
          </a:p>
          <a:p>
            <a:r>
              <a:rPr lang="it-IT" sz="2800" dirty="0"/>
              <a:t>La mancanza di forma scritta rende il licenziamento INEFFICACE = equiparato a quello NULLO; il licenziamento privo di forma è rinnovabile ma con efficacia </a:t>
            </a:r>
            <a:r>
              <a:rPr lang="it-IT" sz="2800" i="1" dirty="0"/>
              <a:t>ex </a:t>
            </a:r>
            <a:r>
              <a:rPr lang="it-IT" sz="2800" i="1" dirty="0" err="1"/>
              <a:t>nunc</a:t>
            </a:r>
            <a:endParaRPr lang="it-IT" sz="2800" i="1" dirty="0"/>
          </a:p>
          <a:p>
            <a:r>
              <a:rPr lang="it-IT" sz="2800" dirty="0"/>
              <a:t>Motivi devono essere indicati contestualmente alla comunicazione del licenziamento (cristallizzazione della motivazione del licenziamento).</a:t>
            </a:r>
          </a:p>
        </p:txBody>
      </p:sp>
    </p:spTree>
    <p:extLst>
      <p:ext uri="{BB962C8B-B14F-4D97-AF65-F5344CB8AC3E}">
        <p14:creationId xmlns:p14="http://schemas.microsoft.com/office/powerpoint/2010/main" val="281222463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it-IT"/>
              <a:t>Licenziamento disciplinare</a:t>
            </a:r>
          </a:p>
        </p:txBody>
      </p:sp>
      <p:sp>
        <p:nvSpPr>
          <p:cNvPr id="32771" name="Rectangle 3"/>
          <p:cNvSpPr>
            <a:spLocks noGrp="1" noChangeArrowheads="1"/>
          </p:cNvSpPr>
          <p:nvPr>
            <p:ph type="body" idx="1"/>
          </p:nvPr>
        </p:nvSpPr>
        <p:spPr>
          <a:xfrm>
            <a:off x="1066800" y="1676400"/>
            <a:ext cx="7772400" cy="4992960"/>
          </a:xfrm>
        </p:spPr>
        <p:txBody>
          <a:bodyPr/>
          <a:lstStyle/>
          <a:p>
            <a:pPr>
              <a:lnSpc>
                <a:spcPct val="90000"/>
              </a:lnSpc>
            </a:pPr>
            <a:r>
              <a:rPr lang="it-IT" sz="2800" dirty="0"/>
              <a:t>Si applicano le garanzie dell’art. 7 S.L. a tutti i licenziamenti disciplinari, ovvero motivati da </a:t>
            </a:r>
            <a:r>
              <a:rPr lang="it-IT" sz="2800" dirty="0">
                <a:solidFill>
                  <a:srgbClr val="FF0000"/>
                </a:solidFill>
              </a:rPr>
              <a:t>un comportamento inadempiente del lavoratore</a:t>
            </a:r>
          </a:p>
          <a:p>
            <a:pPr>
              <a:lnSpc>
                <a:spcPct val="90000"/>
              </a:lnSpc>
            </a:pPr>
            <a:r>
              <a:rPr lang="it-IT" sz="2800" dirty="0"/>
              <a:t>Gli obblighi procedurali dell’art. 7 si cumulano con i requisiti formali normalmente richiesti dalla </a:t>
            </a:r>
            <a:r>
              <a:rPr lang="it-IT" sz="2800" dirty="0" err="1"/>
              <a:t>l.n</a:t>
            </a:r>
            <a:r>
              <a:rPr lang="it-IT" sz="2800" dirty="0"/>
              <a:t>. 604/1966</a:t>
            </a:r>
          </a:p>
          <a:p>
            <a:pPr>
              <a:lnSpc>
                <a:spcPct val="90000"/>
              </a:lnSpc>
            </a:pPr>
            <a:r>
              <a:rPr lang="it-IT" sz="2800" dirty="0"/>
              <a:t>Conseguenze mancata applicazione art. 7  = licenziamento inefficace (</a:t>
            </a:r>
            <a:r>
              <a:rPr lang="it-IT" sz="2800" dirty="0" err="1"/>
              <a:t>vd</a:t>
            </a:r>
            <a:r>
              <a:rPr lang="it-IT" sz="2800" dirty="0"/>
              <a:t>. oltre)</a:t>
            </a:r>
          </a:p>
          <a:p>
            <a:pPr>
              <a:lnSpc>
                <a:spcPct val="90000"/>
              </a:lnSpc>
            </a:pPr>
            <a:r>
              <a:rPr lang="it-IT" sz="2800" dirty="0"/>
              <a:t>Nell’area della libera </a:t>
            </a:r>
            <a:r>
              <a:rPr lang="it-IT" sz="2800" dirty="0" err="1"/>
              <a:t>recedibilità</a:t>
            </a:r>
            <a:r>
              <a:rPr lang="it-IT" sz="2800" dirty="0"/>
              <a:t> si applicano solo i c. 2 e 3 dell’art. 7.</a:t>
            </a:r>
          </a:p>
        </p:txBody>
      </p:sp>
    </p:spTree>
    <p:extLst>
      <p:ext uri="{BB962C8B-B14F-4D97-AF65-F5344CB8AC3E}">
        <p14:creationId xmlns:p14="http://schemas.microsoft.com/office/powerpoint/2010/main" val="9020248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963960"/>
          </a:xfrm>
        </p:spPr>
        <p:txBody>
          <a:bodyPr/>
          <a:lstStyle/>
          <a:p>
            <a:r>
              <a:rPr lang="it-IT" dirty="0"/>
              <a:t>G.m.ogg.: procedura </a:t>
            </a:r>
            <a:r>
              <a:rPr lang="it-IT" dirty="0" err="1"/>
              <a:t>pre</a:t>
            </a:r>
            <a:r>
              <a:rPr lang="it-IT" dirty="0"/>
              <a:t> 2015</a:t>
            </a:r>
          </a:p>
        </p:txBody>
      </p:sp>
      <p:sp>
        <p:nvSpPr>
          <p:cNvPr id="3" name="Segnaposto contenuto 2"/>
          <p:cNvSpPr>
            <a:spLocks noGrp="1"/>
          </p:cNvSpPr>
          <p:nvPr>
            <p:ph idx="1"/>
          </p:nvPr>
        </p:nvSpPr>
        <p:spPr>
          <a:xfrm>
            <a:off x="1066800" y="1268760"/>
            <a:ext cx="7772400" cy="5472608"/>
          </a:xfrm>
        </p:spPr>
        <p:txBody>
          <a:bodyPr/>
          <a:lstStyle/>
          <a:p>
            <a:pPr algn="just"/>
            <a:r>
              <a:rPr lang="it-IT" sz="1800" dirty="0"/>
              <a:t>Il licenziamento per giustificato motivo oggettivo, qualora disposto da un datore di lavoro, nell’area della stabilità reale, deve essere preceduto da una comunicazione effettuata dal datore di lavoro alla Direzione territoriale del lavoro del luogo dove il lavoratore presta la sua opera, e trasmessa per conoscenza al lavoratore.</a:t>
            </a:r>
          </a:p>
          <a:p>
            <a:pPr algn="just"/>
            <a:r>
              <a:rPr lang="it-IT" sz="1800" dirty="0"/>
              <a:t>Nella comunicazione  il datore di lavoro deve dichiarare l'intenzione di procedere al licenziamento per motivo oggettivo e indicare i motivi del licenziamento medesimo nonché le eventuali misure di assistenza alla ricollocazione del lavoratore interessato.</a:t>
            </a:r>
          </a:p>
          <a:p>
            <a:pPr algn="just"/>
            <a:r>
              <a:rPr lang="it-IT" sz="1800" dirty="0"/>
              <a:t>La Direzione territoriale del lavoro trasmette la convocazione al datore di lavoro e al lavoratore nel termine perentorio di sette giorni dalla ricezione della richiesta: l'incontro si svolge dinanzi alla commissione provinciale di conciliazione di cui all'articolo 410 del codice di procedura civile.</a:t>
            </a:r>
          </a:p>
          <a:p>
            <a:pPr algn="just"/>
            <a:r>
              <a:rPr lang="it-IT" sz="1800" dirty="0"/>
              <a:t> Le parti possono essere assistite dalle organizzazioni di rappresentanza cui sono iscritte o conferiscono mandato oppure da un componente della rappresentanza sindacale dei lavoratori, ovvero da un avvocato o un consulente del lavoro.</a:t>
            </a:r>
          </a:p>
          <a:p>
            <a:pPr marL="0" indent="0" algn="just">
              <a:buNone/>
            </a:pPr>
            <a:endParaRPr lang="it-IT" sz="1800" dirty="0"/>
          </a:p>
        </p:txBody>
      </p:sp>
    </p:spTree>
    <p:extLst>
      <p:ext uri="{BB962C8B-B14F-4D97-AF65-F5344CB8AC3E}">
        <p14:creationId xmlns:p14="http://schemas.microsoft.com/office/powerpoint/2010/main" val="2775459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15616" y="620688"/>
            <a:ext cx="7772400" cy="5616624"/>
          </a:xfrm>
        </p:spPr>
        <p:txBody>
          <a:bodyPr/>
          <a:lstStyle/>
          <a:p>
            <a:pPr algn="just"/>
            <a:r>
              <a:rPr lang="it-IT" sz="1800" dirty="0"/>
              <a:t>La procedura , durante la quale le parti procedono ad esaminare anche soluzioni alternative al recesso, si conclude entro venti giorni dal momento in cui la Direzione territoriale del lavoro ha trasmesso la convocazione per l'incontro, fatta salva l'ipotesi in cui le parti, di comune avviso, non ritengano di proseguire la discussione finalizzata al raggiungimento di un accordo. </a:t>
            </a:r>
          </a:p>
          <a:p>
            <a:pPr algn="just"/>
            <a:r>
              <a:rPr lang="it-IT" sz="1800" dirty="0"/>
              <a:t>Se fallisce il tentativo di conciliazione e, comunque decorso il termine previsto, il datore di lavoro può comunicare il licenziamento al lavoratore.</a:t>
            </a:r>
          </a:p>
          <a:p>
            <a:pPr algn="just"/>
            <a:r>
              <a:rPr lang="it-IT" sz="1800" dirty="0"/>
              <a:t>Se la conciliazione ha esito positivo e prevede la risoluzione consensuale del rapporto di lavoro, si applicano le disposizioni in materia di Nuova Assicurazione sociale per l'impiego (</a:t>
            </a:r>
            <a:r>
              <a:rPr lang="it-IT" sz="1800" dirty="0" err="1"/>
              <a:t>NASpI</a:t>
            </a:r>
            <a:r>
              <a:rPr lang="it-IT" sz="1800" dirty="0"/>
              <a:t>) e può essere previsto, al fine di favorirne la ricollocazione professionale, l'affidamento del lavoratore ad un'agenzia di lavoro</a:t>
            </a:r>
          </a:p>
          <a:p>
            <a:pPr algn="just"/>
            <a:r>
              <a:rPr lang="it-IT" sz="1800" dirty="0"/>
              <a:t>Il comportamento complessivo delle parti, desumibile anche dal verbale redatto in sede di commissione provinciale di conciliazione e dalla proposta conciliativa avanzata dalla stessa, è valutato dal giudice per la determinazione dell'indennità risarcitoria.</a:t>
            </a:r>
          </a:p>
          <a:p>
            <a:endParaRPr lang="it-IT" dirty="0"/>
          </a:p>
        </p:txBody>
      </p:sp>
    </p:spTree>
    <p:extLst>
      <p:ext uri="{BB962C8B-B14F-4D97-AF65-F5344CB8AC3E}">
        <p14:creationId xmlns:p14="http://schemas.microsoft.com/office/powerpoint/2010/main" val="557529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570F8-E0E8-6645-8782-15BDB9178000}"/>
              </a:ext>
            </a:extLst>
          </p:cNvPr>
          <p:cNvSpPr>
            <a:spLocks noGrp="1"/>
          </p:cNvSpPr>
          <p:nvPr>
            <p:ph type="title"/>
          </p:nvPr>
        </p:nvSpPr>
        <p:spPr/>
        <p:txBody>
          <a:bodyPr/>
          <a:lstStyle/>
          <a:p>
            <a:r>
              <a:rPr lang="it-IT" dirty="0" err="1"/>
              <a:t>Gmo</a:t>
            </a:r>
            <a:r>
              <a:rPr lang="it-IT" dirty="0"/>
              <a:t> post 2015</a:t>
            </a:r>
          </a:p>
        </p:txBody>
      </p:sp>
      <p:sp>
        <p:nvSpPr>
          <p:cNvPr id="3" name="Segnaposto contenuto 2">
            <a:extLst>
              <a:ext uri="{FF2B5EF4-FFF2-40B4-BE49-F238E27FC236}">
                <a16:creationId xmlns:a16="http://schemas.microsoft.com/office/drawing/2014/main" id="{1AC4BD50-9BF4-5141-B1AA-570AD417F558}"/>
              </a:ext>
            </a:extLst>
          </p:cNvPr>
          <p:cNvSpPr>
            <a:spLocks noGrp="1"/>
          </p:cNvSpPr>
          <p:nvPr>
            <p:ph idx="1"/>
          </p:nvPr>
        </p:nvSpPr>
        <p:spPr/>
        <p:txBody>
          <a:bodyPr/>
          <a:lstStyle/>
          <a:p>
            <a:r>
              <a:rPr lang="it-IT" dirty="0"/>
              <a:t>Licenziamento in forma scritta e motivata (altre procedure di conciliazione, </a:t>
            </a:r>
            <a:r>
              <a:rPr lang="it-IT" dirty="0" err="1"/>
              <a:t>vd</a:t>
            </a:r>
            <a:r>
              <a:rPr lang="it-IT" dirty="0"/>
              <a:t>. oltre)</a:t>
            </a:r>
          </a:p>
        </p:txBody>
      </p:sp>
    </p:spTree>
    <p:extLst>
      <p:ext uri="{BB962C8B-B14F-4D97-AF65-F5344CB8AC3E}">
        <p14:creationId xmlns:p14="http://schemas.microsoft.com/office/powerpoint/2010/main" val="19343649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066800" y="304800"/>
            <a:ext cx="7772400" cy="762000"/>
          </a:xfrm>
        </p:spPr>
        <p:txBody>
          <a:bodyPr/>
          <a:lstStyle/>
          <a:p>
            <a:r>
              <a:rPr lang="it-IT" sz="3600" dirty="0"/>
              <a:t>Impugnazione (art.6, 604/1966)</a:t>
            </a:r>
            <a:endParaRPr lang="it-IT" dirty="0"/>
          </a:p>
        </p:txBody>
      </p:sp>
      <p:sp>
        <p:nvSpPr>
          <p:cNvPr id="26627" name="Rectangle 3"/>
          <p:cNvSpPr>
            <a:spLocks noGrp="1" noChangeArrowheads="1"/>
          </p:cNvSpPr>
          <p:nvPr>
            <p:ph type="body" idx="1"/>
          </p:nvPr>
        </p:nvSpPr>
        <p:spPr/>
        <p:txBody>
          <a:bodyPr/>
          <a:lstStyle/>
          <a:p>
            <a:pPr>
              <a:lnSpc>
                <a:spcPct val="90000"/>
              </a:lnSpc>
            </a:pPr>
            <a:r>
              <a:rPr lang="it-IT" sz="2400" dirty="0"/>
              <a:t>Termine di decadenza di 60 gg. dalla comunicazione del licenziamento</a:t>
            </a:r>
          </a:p>
          <a:p>
            <a:pPr>
              <a:lnSpc>
                <a:spcPct val="90000"/>
              </a:lnSpc>
            </a:pPr>
            <a:r>
              <a:rPr lang="it-IT" sz="2400" dirty="0"/>
              <a:t>Impugnazione anche stragiudiziale, anche da parte del sindacato</a:t>
            </a:r>
          </a:p>
          <a:p>
            <a:pPr>
              <a:lnSpc>
                <a:spcPct val="90000"/>
              </a:lnSpc>
            </a:pPr>
            <a:r>
              <a:rPr lang="it-IT" sz="2400" dirty="0"/>
              <a:t>Il termine si applica ai licenziamenti annullabili e nulli; ma non ai licenziamenti orali (inefficaci)</a:t>
            </a:r>
          </a:p>
          <a:p>
            <a:pPr>
              <a:lnSpc>
                <a:spcPct val="90000"/>
              </a:lnSpc>
            </a:pPr>
            <a:r>
              <a:rPr lang="it-IT" sz="2400" dirty="0"/>
              <a:t>Al </a:t>
            </a:r>
            <a:r>
              <a:rPr lang="it-IT" sz="2400" dirty="0" err="1"/>
              <a:t>d.l.</a:t>
            </a:r>
            <a:r>
              <a:rPr lang="it-IT" sz="2400" dirty="0"/>
              <a:t> spetta l’onere della prova del </a:t>
            </a:r>
            <a:r>
              <a:rPr lang="it-IT" sz="2400" dirty="0" err="1"/>
              <a:t>g.m.</a:t>
            </a:r>
            <a:r>
              <a:rPr lang="it-IT" sz="2400" dirty="0"/>
              <a:t> o della </a:t>
            </a:r>
            <a:r>
              <a:rPr lang="it-IT" sz="2400" dirty="0" err="1"/>
              <a:t>g.c.</a:t>
            </a:r>
            <a:r>
              <a:rPr lang="it-IT" sz="2400" dirty="0"/>
              <a:t>; onere prova discriminazione o del motivo illecito sono a carico del lavoratore</a:t>
            </a:r>
          </a:p>
          <a:p>
            <a:pPr>
              <a:lnSpc>
                <a:spcPct val="90000"/>
              </a:lnSpc>
            </a:pPr>
            <a:r>
              <a:rPr lang="it-IT" sz="2400" dirty="0"/>
              <a:t>La disciplina delle impugnazioni è stata estesa dalla legge Fornero anche ai licenziamenti collettivi</a:t>
            </a:r>
          </a:p>
          <a:p>
            <a:pPr>
              <a:lnSpc>
                <a:spcPct val="90000"/>
              </a:lnSpc>
            </a:pPr>
            <a:endParaRPr lang="it-IT" sz="2400" dirty="0"/>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187624" y="620688"/>
            <a:ext cx="7772400" cy="720080"/>
          </a:xfrm>
        </p:spPr>
        <p:txBody>
          <a:bodyPr/>
          <a:lstStyle/>
          <a:p>
            <a:r>
              <a:rPr lang="it-IT" dirty="0"/>
              <a:t>I licenziamenti individuali</a:t>
            </a:r>
          </a:p>
        </p:txBody>
      </p:sp>
      <p:sp>
        <p:nvSpPr>
          <p:cNvPr id="2052" name="Rectangle 4"/>
          <p:cNvSpPr>
            <a:spLocks noGrp="1" noChangeArrowheads="1"/>
          </p:cNvSpPr>
          <p:nvPr>
            <p:ph type="subTitle" idx="1"/>
          </p:nvPr>
        </p:nvSpPr>
        <p:spPr>
          <a:xfrm>
            <a:off x="1331640" y="2060848"/>
            <a:ext cx="7202760" cy="3744416"/>
          </a:xfrm>
        </p:spPr>
        <p:txBody>
          <a:bodyPr/>
          <a:lstStyle/>
          <a:p>
            <a:r>
              <a:rPr lang="it-IT" dirty="0"/>
              <a:t>Artt. 2118, 2119 c.c., </a:t>
            </a:r>
          </a:p>
          <a:p>
            <a:r>
              <a:rPr lang="it-IT" dirty="0" err="1"/>
              <a:t>l.n</a:t>
            </a:r>
            <a:r>
              <a:rPr lang="it-IT" dirty="0"/>
              <a:t>. 604/1966, </a:t>
            </a:r>
          </a:p>
          <a:p>
            <a:r>
              <a:rPr lang="it-IT" dirty="0"/>
              <a:t>art. 18 </a:t>
            </a:r>
            <a:r>
              <a:rPr lang="it-IT" dirty="0" err="1"/>
              <a:t>l.n</a:t>
            </a:r>
            <a:r>
              <a:rPr lang="it-IT" dirty="0"/>
              <a:t>. 300/1970, </a:t>
            </a:r>
          </a:p>
          <a:p>
            <a:r>
              <a:rPr lang="it-IT" dirty="0" err="1"/>
              <a:t>l.n</a:t>
            </a:r>
            <a:r>
              <a:rPr lang="it-IT" dirty="0"/>
              <a:t>. 108/1990; </a:t>
            </a:r>
          </a:p>
          <a:p>
            <a:r>
              <a:rPr lang="it-IT" dirty="0" err="1"/>
              <a:t>l.n</a:t>
            </a:r>
            <a:r>
              <a:rPr lang="it-IT" dirty="0"/>
              <a:t>. 92/2012;</a:t>
            </a:r>
          </a:p>
          <a:p>
            <a:r>
              <a:rPr lang="it-IT" dirty="0" err="1"/>
              <a:t>d.lg.vo</a:t>
            </a:r>
            <a:r>
              <a:rPr lang="it-IT" dirty="0"/>
              <a:t> n. 23/2015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2">
                                            <p:txEl>
                                              <p:pRg st="0" end="0"/>
                                            </p:txEl>
                                          </p:spTgt>
                                        </p:tgtEl>
                                        <p:attrNameLst>
                                          <p:attrName>style.visibility</p:attrName>
                                        </p:attrNameLst>
                                      </p:cBhvr>
                                      <p:to>
                                        <p:strVal val="visible"/>
                                      </p:to>
                                    </p:set>
                                    <p:anim calcmode="lin" valueType="num">
                                      <p:cBhvr>
                                        <p:cTn id="7" dur="500" fill="hold"/>
                                        <p:tgtEl>
                                          <p:spTgt spid="205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05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05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052">
                                            <p:txEl>
                                              <p:pRg st="1" end="1"/>
                                            </p:txEl>
                                          </p:spTgt>
                                        </p:tgtEl>
                                        <p:attrNameLst>
                                          <p:attrName>style.visibility</p:attrName>
                                        </p:attrNameLst>
                                      </p:cBhvr>
                                      <p:to>
                                        <p:strVal val="visible"/>
                                      </p:to>
                                    </p:set>
                                    <p:anim calcmode="lin" valueType="num">
                                      <p:cBhvr>
                                        <p:cTn id="14" dur="500" fill="hold"/>
                                        <p:tgtEl>
                                          <p:spTgt spid="2052">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2052">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205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052">
                                            <p:txEl>
                                              <p:pRg st="2" end="2"/>
                                            </p:txEl>
                                          </p:spTgt>
                                        </p:tgtEl>
                                        <p:attrNameLst>
                                          <p:attrName>style.visibility</p:attrName>
                                        </p:attrNameLst>
                                      </p:cBhvr>
                                      <p:to>
                                        <p:strVal val="visible"/>
                                      </p:to>
                                    </p:set>
                                    <p:anim calcmode="lin" valueType="num">
                                      <p:cBhvr>
                                        <p:cTn id="21" dur="500" fill="hold"/>
                                        <p:tgtEl>
                                          <p:spTgt spid="2052">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052">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205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052">
                                            <p:txEl>
                                              <p:pRg st="3" end="3"/>
                                            </p:txEl>
                                          </p:spTgt>
                                        </p:tgtEl>
                                        <p:attrNameLst>
                                          <p:attrName>style.visibility</p:attrName>
                                        </p:attrNameLst>
                                      </p:cBhvr>
                                      <p:to>
                                        <p:strVal val="visible"/>
                                      </p:to>
                                    </p:set>
                                    <p:anim calcmode="lin" valueType="num">
                                      <p:cBhvr>
                                        <p:cTn id="28" dur="500" fill="hold"/>
                                        <p:tgtEl>
                                          <p:spTgt spid="2052">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2052">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205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2052">
                                            <p:txEl>
                                              <p:pRg st="4" end="4"/>
                                            </p:txEl>
                                          </p:spTgt>
                                        </p:tgtEl>
                                        <p:attrNameLst>
                                          <p:attrName>style.visibility</p:attrName>
                                        </p:attrNameLst>
                                      </p:cBhvr>
                                      <p:to>
                                        <p:strVal val="visible"/>
                                      </p:to>
                                    </p:set>
                                    <p:anim calcmode="lin" valueType="num">
                                      <p:cBhvr>
                                        <p:cTn id="35" dur="500" fill="hold"/>
                                        <p:tgtEl>
                                          <p:spTgt spid="2052">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2052">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205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2052">
                                            <p:txEl>
                                              <p:pRg st="5" end="5"/>
                                            </p:txEl>
                                          </p:spTgt>
                                        </p:tgtEl>
                                        <p:attrNameLst>
                                          <p:attrName>style.visibility</p:attrName>
                                        </p:attrNameLst>
                                      </p:cBhvr>
                                      <p:to>
                                        <p:strVal val="visible"/>
                                      </p:to>
                                    </p:set>
                                    <p:anim calcmode="lin" valueType="num">
                                      <p:cBhvr>
                                        <p:cTn id="42" dur="500" fill="hold"/>
                                        <p:tgtEl>
                                          <p:spTgt spid="2052">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2052">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205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747936"/>
          </a:xfrm>
        </p:spPr>
        <p:txBody>
          <a:bodyPr/>
          <a:lstStyle/>
          <a:p>
            <a:r>
              <a:rPr lang="it-IT" dirty="0"/>
              <a:t>Impugnazione</a:t>
            </a:r>
          </a:p>
        </p:txBody>
      </p:sp>
      <p:sp>
        <p:nvSpPr>
          <p:cNvPr id="3" name="Segnaposto contenuto 2"/>
          <p:cNvSpPr>
            <a:spLocks noGrp="1"/>
          </p:cNvSpPr>
          <p:nvPr>
            <p:ph idx="1"/>
          </p:nvPr>
        </p:nvSpPr>
        <p:spPr>
          <a:xfrm>
            <a:off x="1066800" y="1412776"/>
            <a:ext cx="7772400" cy="5040560"/>
          </a:xfrm>
        </p:spPr>
        <p:txBody>
          <a:bodyPr/>
          <a:lstStyle/>
          <a:p>
            <a:r>
              <a:rPr lang="it-IT" sz="2400" dirty="0"/>
              <a:t>L’impugnazione è inefficace se non è seguita, entro il successivo termine di </a:t>
            </a:r>
            <a:r>
              <a:rPr lang="it-IT" sz="2400" b="1" dirty="0"/>
              <a:t>centottanta giorni</a:t>
            </a:r>
            <a:r>
              <a:rPr lang="it-IT" sz="2400" dirty="0"/>
              <a:t>, dal deposito del ricorso nella cancelleria del tribunale in funzione di giudice del lavoro, o dalla comunicazione alla controparte della richiesta di tentativo di conciliazione o arbitrato, ferma restando la possibilità di produrre nuovi documenti formatisi dopo il deposito del ricorso. </a:t>
            </a:r>
          </a:p>
          <a:p>
            <a:r>
              <a:rPr lang="it-IT" sz="2400" dirty="0"/>
              <a:t>Qualora la conciliazione o l’arbitrato richiesti siano rifiutati o non sia raggiunto l’accordo necessario al relativo espletamento, il ricorso al giudice deve essere depositato a pena di decadenza </a:t>
            </a:r>
            <a:r>
              <a:rPr lang="it-IT" sz="2400" b="1" dirty="0"/>
              <a:t>entro sessanta giorni </a:t>
            </a:r>
            <a:r>
              <a:rPr lang="it-IT" sz="2400" dirty="0"/>
              <a:t>dal rifiuto o dal mancato accordo</a:t>
            </a:r>
            <a:endParaRPr lang="it-IT" dirty="0"/>
          </a:p>
        </p:txBody>
      </p:sp>
    </p:spTree>
    <p:extLst>
      <p:ext uri="{BB962C8B-B14F-4D97-AF65-F5344CB8AC3E}">
        <p14:creationId xmlns:p14="http://schemas.microsoft.com/office/powerpoint/2010/main" val="171673874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5379D2-B795-8248-A06C-67BC27590F9B}"/>
              </a:ext>
            </a:extLst>
          </p:cNvPr>
          <p:cNvSpPr>
            <a:spLocks noGrp="1"/>
          </p:cNvSpPr>
          <p:nvPr>
            <p:ph type="title"/>
          </p:nvPr>
        </p:nvSpPr>
        <p:spPr>
          <a:xfrm>
            <a:off x="1066800" y="188640"/>
            <a:ext cx="7772400" cy="762000"/>
          </a:xfrm>
        </p:spPr>
        <p:txBody>
          <a:bodyPr/>
          <a:lstStyle/>
          <a:p>
            <a:r>
              <a:rPr lang="it-IT" sz="3600" dirty="0"/>
              <a:t>Perché tutta questa rapidità</a:t>
            </a:r>
          </a:p>
        </p:txBody>
      </p:sp>
      <p:sp>
        <p:nvSpPr>
          <p:cNvPr id="3" name="Segnaposto contenuto 2">
            <a:extLst>
              <a:ext uri="{FF2B5EF4-FFF2-40B4-BE49-F238E27FC236}">
                <a16:creationId xmlns:a16="http://schemas.microsoft.com/office/drawing/2014/main" id="{BBDD9A7C-32F4-F246-9093-39E354FA0EA7}"/>
              </a:ext>
            </a:extLst>
          </p:cNvPr>
          <p:cNvSpPr>
            <a:spLocks noGrp="1"/>
          </p:cNvSpPr>
          <p:nvPr>
            <p:ph idx="1"/>
          </p:nvPr>
        </p:nvSpPr>
        <p:spPr>
          <a:xfrm>
            <a:off x="1066800" y="1066800"/>
            <a:ext cx="7772400" cy="5026496"/>
          </a:xfrm>
        </p:spPr>
        <p:txBody>
          <a:bodyPr/>
          <a:lstStyle/>
          <a:p>
            <a:r>
              <a:rPr lang="it-IT" sz="2400" dirty="0"/>
              <a:t>Cassazione civile sez. lav. - 28/01/2020, n. 1888 </a:t>
            </a:r>
          </a:p>
          <a:p>
            <a:r>
              <a:rPr lang="it-IT" sz="2400" dirty="0"/>
              <a:t>Il mero ritardo nell'esercizio del diritto, pur imputabile al titolare ed idoneo a far ritenere al debitore che il diritto non sarà più esercitato, non costituisce violazione della buona fede e non può essere causa di esclusione della tutela giudiziaria, salvo che dal ritardo possa desumersi una rinunzia tacita. (In applicazione del principio, la S.C. ha ritenuto tempestiva, e non contraria alla buona fede, l'impugnazione giudiziale di licenziamento proposta due giorni prima della scadenza del termine di prescrizione quinquennale). </a:t>
            </a:r>
          </a:p>
          <a:p>
            <a:endParaRPr lang="it-IT" sz="2400" dirty="0"/>
          </a:p>
          <a:p>
            <a:endParaRPr lang="it-IT" dirty="0"/>
          </a:p>
        </p:txBody>
      </p:sp>
    </p:spTree>
    <p:extLst>
      <p:ext uri="{BB962C8B-B14F-4D97-AF65-F5344CB8AC3E}">
        <p14:creationId xmlns:p14="http://schemas.microsoft.com/office/powerpoint/2010/main" val="2874025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865FC8-D23E-4941-AF0D-2333886BA705}"/>
              </a:ext>
            </a:extLst>
          </p:cNvPr>
          <p:cNvSpPr>
            <a:spLocks noGrp="1"/>
          </p:cNvSpPr>
          <p:nvPr>
            <p:ph type="title"/>
          </p:nvPr>
        </p:nvSpPr>
        <p:spPr>
          <a:xfrm>
            <a:off x="1066800" y="304800"/>
            <a:ext cx="7772400" cy="762000"/>
          </a:xfrm>
        </p:spPr>
        <p:txBody>
          <a:bodyPr/>
          <a:lstStyle/>
          <a:p>
            <a:r>
              <a:rPr lang="it-IT" sz="3200" dirty="0" err="1"/>
              <a:t>Trib</a:t>
            </a:r>
            <a:r>
              <a:rPr lang="it-IT" sz="3200" dirty="0"/>
              <a:t>. sez. lav., Roma, 10/09/2019, n. 7300 </a:t>
            </a:r>
            <a:endParaRPr lang="it-IT" dirty="0"/>
          </a:p>
        </p:txBody>
      </p:sp>
      <p:sp>
        <p:nvSpPr>
          <p:cNvPr id="3" name="Segnaposto contenuto 2">
            <a:extLst>
              <a:ext uri="{FF2B5EF4-FFF2-40B4-BE49-F238E27FC236}">
                <a16:creationId xmlns:a16="http://schemas.microsoft.com/office/drawing/2014/main" id="{BE5DE0CD-7F9F-7C42-B8CB-EC60944DC1BE}"/>
              </a:ext>
            </a:extLst>
          </p:cNvPr>
          <p:cNvSpPr>
            <a:spLocks noGrp="1"/>
          </p:cNvSpPr>
          <p:nvPr>
            <p:ph idx="1"/>
          </p:nvPr>
        </p:nvSpPr>
        <p:spPr>
          <a:xfrm>
            <a:off x="1066800" y="1371600"/>
            <a:ext cx="7772400" cy="4865712"/>
          </a:xfrm>
        </p:spPr>
        <p:txBody>
          <a:bodyPr/>
          <a:lstStyle/>
          <a:p>
            <a:pPr marL="0" indent="0">
              <a:buNone/>
            </a:pPr>
            <a:r>
              <a:rPr lang="it-IT" sz="2400" dirty="0"/>
              <a:t>Al lavoratore che non abbia tempestivamente impugnato il licenziamento è precluso l'accertamento giudiziale dell'illegittimità del recesso e, conseguentemente, la tutela risarcitoria in base alle leggi speciali, </a:t>
            </a:r>
            <a:r>
              <a:rPr lang="it-IT" sz="2400" u="sng" dirty="0"/>
              <a:t>né il giudice può conoscere dell'illegittimità del licenziamento per ricollegare al recesso illegittimo le conseguenze risarcitorie di diritto comune, </a:t>
            </a:r>
            <a:r>
              <a:rPr lang="it-IT" sz="2400" dirty="0"/>
              <a:t>in quanto l'ordinamento prevede, per la risoluzione del rapporto di lavoro, una disciplina speciale, con un termine breve di decadenza (sessanta giorni) all'evidente fine di dare certezza ai rapporti giuridici. </a:t>
            </a:r>
          </a:p>
          <a:p>
            <a:endParaRPr lang="it-IT" dirty="0"/>
          </a:p>
          <a:p>
            <a:endParaRPr lang="it-IT" dirty="0"/>
          </a:p>
        </p:txBody>
      </p:sp>
    </p:spTree>
    <p:extLst>
      <p:ext uri="{BB962C8B-B14F-4D97-AF65-F5344CB8AC3E}">
        <p14:creationId xmlns:p14="http://schemas.microsoft.com/office/powerpoint/2010/main" val="964039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C450FA-E081-0C42-B1A3-B7A0AEA76E54}"/>
              </a:ext>
            </a:extLst>
          </p:cNvPr>
          <p:cNvSpPr>
            <a:spLocks noGrp="1"/>
          </p:cNvSpPr>
          <p:nvPr>
            <p:ph type="title"/>
          </p:nvPr>
        </p:nvSpPr>
        <p:spPr>
          <a:xfrm>
            <a:off x="1066800" y="304800"/>
            <a:ext cx="7772400" cy="762000"/>
          </a:xfrm>
        </p:spPr>
        <p:txBody>
          <a:bodyPr/>
          <a:lstStyle/>
          <a:p>
            <a:r>
              <a:rPr lang="it-IT" sz="2800" dirty="0" err="1"/>
              <a:t>Trib</a:t>
            </a:r>
            <a:r>
              <a:rPr lang="it-IT" sz="2800" dirty="0"/>
              <a:t>. sez. lav. - Venezia, 07/03/2020, n. 130 </a:t>
            </a:r>
            <a:endParaRPr lang="it-IT" dirty="0"/>
          </a:p>
        </p:txBody>
      </p:sp>
      <p:sp>
        <p:nvSpPr>
          <p:cNvPr id="3" name="Segnaposto contenuto 2">
            <a:extLst>
              <a:ext uri="{FF2B5EF4-FFF2-40B4-BE49-F238E27FC236}">
                <a16:creationId xmlns:a16="http://schemas.microsoft.com/office/drawing/2014/main" id="{F654D061-A83A-6C48-8006-698373450DCA}"/>
              </a:ext>
            </a:extLst>
          </p:cNvPr>
          <p:cNvSpPr>
            <a:spLocks noGrp="1"/>
          </p:cNvSpPr>
          <p:nvPr>
            <p:ph idx="1"/>
          </p:nvPr>
        </p:nvSpPr>
        <p:spPr>
          <a:xfrm>
            <a:off x="1066800" y="1676400"/>
            <a:ext cx="7772400" cy="3768824"/>
          </a:xfrm>
        </p:spPr>
        <p:txBody>
          <a:bodyPr/>
          <a:lstStyle/>
          <a:p>
            <a:r>
              <a:rPr lang="it-IT" sz="2800" dirty="0"/>
              <a:t>In caso di attivazione del procedimento stragiudiziale di conciliazione, ogniqualvolta esso non abbia esito positivo per le parti insorge l’onere di depositare il ricorso giudiziario entro i successivi 60 giorni, rimanendo irrilevante la distanza temporale rispetto alla primitiva impugnazione stragiudiziale.</a:t>
            </a:r>
            <a:r>
              <a:rPr lang="it-IT" dirty="0"/>
              <a:t> </a:t>
            </a:r>
          </a:p>
          <a:p>
            <a:endParaRPr lang="it-IT" dirty="0"/>
          </a:p>
        </p:txBody>
      </p:sp>
    </p:spTree>
    <p:extLst>
      <p:ext uri="{BB962C8B-B14F-4D97-AF65-F5344CB8AC3E}">
        <p14:creationId xmlns:p14="http://schemas.microsoft.com/office/powerpoint/2010/main" val="31845677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5BF07D-2120-EA4D-8E6B-4971745EA234}"/>
              </a:ext>
            </a:extLst>
          </p:cNvPr>
          <p:cNvSpPr>
            <a:spLocks noGrp="1"/>
          </p:cNvSpPr>
          <p:nvPr>
            <p:ph type="title"/>
          </p:nvPr>
        </p:nvSpPr>
        <p:spPr>
          <a:xfrm>
            <a:off x="1066800" y="304800"/>
            <a:ext cx="7772400" cy="675928"/>
          </a:xfrm>
        </p:spPr>
        <p:txBody>
          <a:bodyPr/>
          <a:lstStyle/>
          <a:p>
            <a:r>
              <a:rPr lang="it-IT" sz="3200" dirty="0" err="1"/>
              <a:t>Trib.sez</a:t>
            </a:r>
            <a:r>
              <a:rPr lang="it-IT" sz="3200" dirty="0"/>
              <a:t>. lav., Roma,17/12/2019, n. 11362 </a:t>
            </a:r>
          </a:p>
        </p:txBody>
      </p:sp>
      <p:sp>
        <p:nvSpPr>
          <p:cNvPr id="3" name="Segnaposto contenuto 2">
            <a:extLst>
              <a:ext uri="{FF2B5EF4-FFF2-40B4-BE49-F238E27FC236}">
                <a16:creationId xmlns:a16="http://schemas.microsoft.com/office/drawing/2014/main" id="{9A24FC36-294B-B84E-8CAF-B0CE3161D0F8}"/>
              </a:ext>
            </a:extLst>
          </p:cNvPr>
          <p:cNvSpPr>
            <a:spLocks noGrp="1"/>
          </p:cNvSpPr>
          <p:nvPr>
            <p:ph idx="1"/>
          </p:nvPr>
        </p:nvSpPr>
        <p:spPr>
          <a:xfrm>
            <a:off x="1619672" y="2060848"/>
            <a:ext cx="7075512" cy="2976736"/>
          </a:xfrm>
        </p:spPr>
        <p:txBody>
          <a:bodyPr/>
          <a:lstStyle/>
          <a:p>
            <a:pPr marL="0" indent="0">
              <a:buNone/>
            </a:pPr>
            <a:r>
              <a:rPr lang="it-IT" dirty="0"/>
              <a:t>L'azione per far valere l'inefficacia del licenziamento verbale non è subordinata all'impugnazione stragiudiziale mancando l'atto scritto da cui la norma fa decorrere il termine di decadenza. </a:t>
            </a:r>
          </a:p>
          <a:p>
            <a:pPr marL="0" indent="0">
              <a:buNone/>
            </a:pPr>
            <a:endParaRPr lang="it-IT" dirty="0"/>
          </a:p>
        </p:txBody>
      </p:sp>
    </p:spTree>
    <p:extLst>
      <p:ext uri="{BB962C8B-B14F-4D97-AF65-F5344CB8AC3E}">
        <p14:creationId xmlns:p14="http://schemas.microsoft.com/office/powerpoint/2010/main" val="11486235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66800" y="304800"/>
            <a:ext cx="7772400" cy="747936"/>
          </a:xfrm>
        </p:spPr>
        <p:txBody>
          <a:bodyPr/>
          <a:lstStyle/>
          <a:p>
            <a:r>
              <a:rPr lang="it-IT" sz="3600" dirty="0"/>
              <a:t>Licenziamento discriminatorio</a:t>
            </a:r>
          </a:p>
        </p:txBody>
      </p:sp>
      <p:sp>
        <p:nvSpPr>
          <p:cNvPr id="28675" name="Rectangle 3"/>
          <p:cNvSpPr>
            <a:spLocks noGrp="1" noChangeArrowheads="1"/>
          </p:cNvSpPr>
          <p:nvPr>
            <p:ph type="body" idx="1"/>
          </p:nvPr>
        </p:nvSpPr>
        <p:spPr>
          <a:xfrm>
            <a:off x="1054495" y="1025352"/>
            <a:ext cx="7772400" cy="5527848"/>
          </a:xfrm>
        </p:spPr>
        <p:txBody>
          <a:bodyPr/>
          <a:lstStyle/>
          <a:p>
            <a:r>
              <a:rPr lang="it-IT" sz="2400" dirty="0"/>
              <a:t>Ogni volta che il licenziamento è discriminatorio, esso è </a:t>
            </a:r>
            <a:r>
              <a:rPr lang="it-IT" sz="2400" b="1" dirty="0">
                <a:solidFill>
                  <a:srgbClr val="FF0000"/>
                </a:solidFill>
              </a:rPr>
              <a:t>NULLO</a:t>
            </a:r>
            <a:r>
              <a:rPr lang="it-IT" sz="2400" b="1" dirty="0"/>
              <a:t>:</a:t>
            </a:r>
            <a:r>
              <a:rPr lang="it-IT" sz="2400" dirty="0"/>
              <a:t> la conseguenza è che, in ogni caso, si provvede alla </a:t>
            </a:r>
            <a:r>
              <a:rPr lang="it-IT" sz="2400" b="1" dirty="0">
                <a:solidFill>
                  <a:srgbClr val="FF0000"/>
                </a:solidFill>
              </a:rPr>
              <a:t>reintegrazione</a:t>
            </a:r>
            <a:r>
              <a:rPr lang="it-IT" sz="2400" dirty="0">
                <a:solidFill>
                  <a:srgbClr val="FF0000"/>
                </a:solidFill>
              </a:rPr>
              <a:t> </a:t>
            </a:r>
            <a:r>
              <a:rPr lang="it-IT" sz="2400" dirty="0"/>
              <a:t>nel posto di lavoro</a:t>
            </a:r>
            <a:r>
              <a:rPr lang="it-IT" sz="2800" dirty="0"/>
              <a:t>.</a:t>
            </a:r>
          </a:p>
          <a:p>
            <a:r>
              <a:rPr lang="it-IT" sz="2400" dirty="0"/>
              <a:t>E’ discriminatorio il licenziamento determinato da ragioni di credo politico o fede religiosa, affiliazione o attività sindacale, partecipazione a scioperi, o per la razza, il colore, la nazionalità, la lingua o il sesso, handicap, età, orientamento sessuale, ritorsione verso azione in giudizio.</a:t>
            </a:r>
          </a:p>
          <a:p>
            <a:r>
              <a:rPr lang="it-IT" sz="2400" dirty="0"/>
              <a:t> Problematica organizzazioni di tendenza</a:t>
            </a:r>
          </a:p>
          <a:p>
            <a:r>
              <a:rPr lang="it-IT" sz="2400" dirty="0"/>
              <a:t>E’ equiparato il licenziamento fondato su motivo illecito determinante</a:t>
            </a:r>
          </a:p>
          <a:p>
            <a:r>
              <a:rPr lang="it-IT" sz="2400" dirty="0"/>
              <a:t>Il licenziamento ritorsivo è discriminatorio</a:t>
            </a:r>
          </a:p>
        </p:txBody>
      </p:sp>
    </p:spTree>
    <p:extLst>
      <p:ext uri="{BB962C8B-B14F-4D97-AF65-F5344CB8AC3E}">
        <p14:creationId xmlns:p14="http://schemas.microsoft.com/office/powerpoint/2010/main" val="320413405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A583DD-FA84-874E-B64F-50D870E621F8}"/>
              </a:ext>
            </a:extLst>
          </p:cNvPr>
          <p:cNvSpPr>
            <a:spLocks noGrp="1"/>
          </p:cNvSpPr>
          <p:nvPr>
            <p:ph type="title"/>
          </p:nvPr>
        </p:nvSpPr>
        <p:spPr>
          <a:xfrm>
            <a:off x="1066800" y="304800"/>
            <a:ext cx="7772400" cy="531912"/>
          </a:xfrm>
        </p:spPr>
        <p:txBody>
          <a:bodyPr/>
          <a:lstStyle/>
          <a:p>
            <a:r>
              <a:rPr lang="it-IT" sz="3200" dirty="0"/>
              <a:t>Tribunale sez. lav. - Milano, 17/12/2019</a:t>
            </a:r>
          </a:p>
        </p:txBody>
      </p:sp>
      <p:sp>
        <p:nvSpPr>
          <p:cNvPr id="3" name="Segnaposto contenuto 2">
            <a:extLst>
              <a:ext uri="{FF2B5EF4-FFF2-40B4-BE49-F238E27FC236}">
                <a16:creationId xmlns:a16="http://schemas.microsoft.com/office/drawing/2014/main" id="{DB9AB8CA-4FC4-864E-8450-1EB8A3FEE558}"/>
              </a:ext>
            </a:extLst>
          </p:cNvPr>
          <p:cNvSpPr>
            <a:spLocks noGrp="1"/>
          </p:cNvSpPr>
          <p:nvPr>
            <p:ph idx="1"/>
          </p:nvPr>
        </p:nvSpPr>
        <p:spPr>
          <a:xfrm>
            <a:off x="1039485" y="1144488"/>
            <a:ext cx="7772400" cy="4776936"/>
          </a:xfrm>
        </p:spPr>
        <p:txBody>
          <a:bodyPr/>
          <a:lstStyle/>
          <a:p>
            <a:pPr marL="0" indent="0">
              <a:buNone/>
            </a:pPr>
            <a:r>
              <a:rPr lang="it-IT" sz="2400" dirty="0"/>
              <a:t>In tema di licenziamento discriminatorio di lavoratore affetto da patologia causante ripetute assenze dal posto di lavoro, tale licenziamento va qualificato come discriminatorio e ritorsivo, in quanto consiste in </a:t>
            </a:r>
            <a:r>
              <a:rPr lang="it-IT" sz="2400" u="sng" dirty="0"/>
              <a:t>un'ingiusta e arbitraria reazione datoriale al legittimo esercizio del diritto del lavoratore di assentarsi per malattia</a:t>
            </a:r>
            <a:r>
              <a:rPr lang="it-IT" sz="2400" dirty="0"/>
              <a:t>. Le reiterate assenze possono configurare, valutate complessivamente le attività del lavoratore, una violazione della diligente collaborazione e, pertanto, giustificare il licenziamento. Tuttavia, la prova del grave inadempimento e della irricevibilità della prestazione incombono sul datore di lavoro. </a:t>
            </a:r>
          </a:p>
          <a:p>
            <a:endParaRPr lang="it-IT" dirty="0"/>
          </a:p>
        </p:txBody>
      </p:sp>
    </p:spTree>
    <p:extLst>
      <p:ext uri="{BB962C8B-B14F-4D97-AF65-F5344CB8AC3E}">
        <p14:creationId xmlns:p14="http://schemas.microsoft.com/office/powerpoint/2010/main" val="4632182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D76A10-8ACE-3240-B614-AB94900E5BBA}"/>
              </a:ext>
            </a:extLst>
          </p:cNvPr>
          <p:cNvSpPr>
            <a:spLocks noGrp="1"/>
          </p:cNvSpPr>
          <p:nvPr>
            <p:ph type="title"/>
          </p:nvPr>
        </p:nvSpPr>
        <p:spPr/>
        <p:txBody>
          <a:bodyPr/>
          <a:lstStyle/>
          <a:p>
            <a:r>
              <a:rPr lang="it-IT" sz="3200" dirty="0" err="1"/>
              <a:t>C.App</a:t>
            </a:r>
            <a:r>
              <a:rPr lang="it-IT" sz="3200" dirty="0"/>
              <a:t>. sez. lav. - Catanzaro, 05/12/2019, n. 1537 </a:t>
            </a:r>
            <a:endParaRPr lang="it-IT" dirty="0"/>
          </a:p>
        </p:txBody>
      </p:sp>
      <p:sp>
        <p:nvSpPr>
          <p:cNvPr id="3" name="Segnaposto contenuto 2">
            <a:extLst>
              <a:ext uri="{FF2B5EF4-FFF2-40B4-BE49-F238E27FC236}">
                <a16:creationId xmlns:a16="http://schemas.microsoft.com/office/drawing/2014/main" id="{E13C3A59-E060-D749-A4B0-9A03D51AFCC1}"/>
              </a:ext>
            </a:extLst>
          </p:cNvPr>
          <p:cNvSpPr>
            <a:spLocks noGrp="1"/>
          </p:cNvSpPr>
          <p:nvPr>
            <p:ph idx="1"/>
          </p:nvPr>
        </p:nvSpPr>
        <p:spPr>
          <a:xfrm>
            <a:off x="1066800" y="1447800"/>
            <a:ext cx="7772400" cy="5105400"/>
          </a:xfrm>
        </p:spPr>
        <p:txBody>
          <a:bodyPr/>
          <a:lstStyle/>
          <a:p>
            <a:pPr marL="0" indent="0">
              <a:buNone/>
            </a:pPr>
            <a:r>
              <a:rPr lang="it-IT" sz="2400" dirty="0"/>
              <a:t>In tema di licenziamento discriminatorio, in forza dell'</a:t>
            </a:r>
            <a:r>
              <a:rPr lang="it-IT" sz="2400" b="1" dirty="0"/>
              <a:t>attenuazione</a:t>
            </a:r>
            <a:r>
              <a:rPr lang="it-IT" sz="2400" dirty="0"/>
              <a:t> del regime probatorio ordinario introdotta per effetto del recepimento delle direttive n. 2000/78/CE, n. 2006/54/CE e n. 2000/43/CE, così come interpretate dalla CGUE, incombe </a:t>
            </a:r>
            <a:r>
              <a:rPr lang="it-IT" sz="2400" u="sng" dirty="0"/>
              <a:t>sul lavoratore l'onere di allegare e dimostrare il fattore di rischio e il trattamento che assume come meno favorevole </a:t>
            </a:r>
            <a:r>
              <a:rPr lang="it-IT" sz="2400" dirty="0"/>
              <a:t>rispetto a quello riservato a soggetti in condizioni analoghe, deducendo al contempo una correlazione significativa tra questi elementi, mentre </a:t>
            </a:r>
            <a:r>
              <a:rPr lang="it-IT" sz="2400" u="sng" dirty="0"/>
              <a:t>il datore di lavoro deve dedurre e provare circostanze inequivoche, idonee ad escludere, per precisione, gravità e concordanza di significato, la natura discriminatoria del recesso</a:t>
            </a:r>
            <a:r>
              <a:rPr lang="it-IT" sz="2400" dirty="0"/>
              <a:t>. </a:t>
            </a:r>
          </a:p>
          <a:p>
            <a:endParaRPr lang="it-IT" sz="2400" dirty="0"/>
          </a:p>
          <a:p>
            <a:endParaRPr lang="it-IT" dirty="0"/>
          </a:p>
        </p:txBody>
      </p:sp>
    </p:spTree>
    <p:extLst>
      <p:ext uri="{BB962C8B-B14F-4D97-AF65-F5344CB8AC3E}">
        <p14:creationId xmlns:p14="http://schemas.microsoft.com/office/powerpoint/2010/main" val="41132702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92814A-D852-BC44-8F07-84BED524AE9F}"/>
              </a:ext>
            </a:extLst>
          </p:cNvPr>
          <p:cNvSpPr>
            <a:spLocks noGrp="1"/>
          </p:cNvSpPr>
          <p:nvPr>
            <p:ph type="title"/>
          </p:nvPr>
        </p:nvSpPr>
        <p:spPr>
          <a:xfrm>
            <a:off x="1066800" y="116632"/>
            <a:ext cx="7772400" cy="1143000"/>
          </a:xfrm>
        </p:spPr>
        <p:txBody>
          <a:bodyPr/>
          <a:lstStyle/>
          <a:p>
            <a:r>
              <a:rPr lang="it-IT" sz="3200" dirty="0" err="1"/>
              <a:t>C.App</a:t>
            </a:r>
            <a:r>
              <a:rPr lang="it-IT" sz="3200" dirty="0"/>
              <a:t>. sez. lav. - Roma, 16/11/2019, n. 4185 </a:t>
            </a:r>
            <a:endParaRPr lang="it-IT" dirty="0"/>
          </a:p>
        </p:txBody>
      </p:sp>
      <p:sp>
        <p:nvSpPr>
          <p:cNvPr id="3" name="Segnaposto contenuto 2">
            <a:extLst>
              <a:ext uri="{FF2B5EF4-FFF2-40B4-BE49-F238E27FC236}">
                <a16:creationId xmlns:a16="http://schemas.microsoft.com/office/drawing/2014/main" id="{02A60415-DE6A-8341-8935-8A7E5576D798}"/>
              </a:ext>
            </a:extLst>
          </p:cNvPr>
          <p:cNvSpPr>
            <a:spLocks noGrp="1"/>
          </p:cNvSpPr>
          <p:nvPr>
            <p:ph idx="1"/>
          </p:nvPr>
        </p:nvSpPr>
        <p:spPr>
          <a:xfrm>
            <a:off x="1066800" y="1371600"/>
            <a:ext cx="7772400" cy="5369768"/>
          </a:xfrm>
        </p:spPr>
        <p:txBody>
          <a:bodyPr/>
          <a:lstStyle/>
          <a:p>
            <a:pPr marL="0" indent="0">
              <a:buNone/>
            </a:pPr>
            <a:r>
              <a:rPr lang="it-IT" sz="2400" dirty="0"/>
              <a:t>Qualora emerga dagli atti processuali che la lavoratrice sia licenziata il primo giorno successivo al termine del congedo parentale e dopo un periodo di assenza dal lavoro di oltre due anni, dovuto, quasi interamente, alle gravidanze e maternità e risulti del pari incontestata la circostanza che alla lavoratrice non sia stata formulata la stessa proposta effettuata ai suoi colleghi e, cioè, la risoluzione per dimissioni del rapporto di lavoro in cambio della formale assunzione da parte di altro soggetto per lo svolgimento della medesima attività precedentemente svolta, tali circostanze fanno ritenere la natura discriminatoria del licenziamento della lavoratrice poiché adottato in ragione della sua condizione di lavoratrice madre. </a:t>
            </a:r>
          </a:p>
          <a:p>
            <a:endParaRPr lang="it-IT" sz="2400" dirty="0"/>
          </a:p>
          <a:p>
            <a:endParaRPr lang="it-IT" dirty="0"/>
          </a:p>
        </p:txBody>
      </p:sp>
    </p:spTree>
    <p:extLst>
      <p:ext uri="{BB962C8B-B14F-4D97-AF65-F5344CB8AC3E}">
        <p14:creationId xmlns:p14="http://schemas.microsoft.com/office/powerpoint/2010/main" val="31264616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DA67F6-81D7-6449-A153-962DD09318E3}"/>
              </a:ext>
            </a:extLst>
          </p:cNvPr>
          <p:cNvSpPr>
            <a:spLocks noGrp="1"/>
          </p:cNvSpPr>
          <p:nvPr>
            <p:ph type="title"/>
          </p:nvPr>
        </p:nvSpPr>
        <p:spPr>
          <a:xfrm>
            <a:off x="1066800" y="304800"/>
            <a:ext cx="7772400" cy="762000"/>
          </a:xfrm>
        </p:spPr>
        <p:txBody>
          <a:bodyPr/>
          <a:lstStyle/>
          <a:p>
            <a:r>
              <a:rPr lang="it-IT" sz="3200" dirty="0"/>
              <a:t>Tribunale sez. lav. - Milano, 03/04/2018</a:t>
            </a:r>
          </a:p>
        </p:txBody>
      </p:sp>
      <p:sp>
        <p:nvSpPr>
          <p:cNvPr id="3" name="Segnaposto contenuto 2">
            <a:extLst>
              <a:ext uri="{FF2B5EF4-FFF2-40B4-BE49-F238E27FC236}">
                <a16:creationId xmlns:a16="http://schemas.microsoft.com/office/drawing/2014/main" id="{675A4553-E4A9-314B-B9F6-BFC2895A5A91}"/>
              </a:ext>
            </a:extLst>
          </p:cNvPr>
          <p:cNvSpPr>
            <a:spLocks noGrp="1"/>
          </p:cNvSpPr>
          <p:nvPr>
            <p:ph idx="1"/>
          </p:nvPr>
        </p:nvSpPr>
        <p:spPr>
          <a:xfrm>
            <a:off x="1066800" y="1268760"/>
            <a:ext cx="7772400" cy="5284440"/>
          </a:xfrm>
        </p:spPr>
        <p:txBody>
          <a:bodyPr/>
          <a:lstStyle/>
          <a:p>
            <a:pPr marL="0" indent="0">
              <a:buNone/>
            </a:pPr>
            <a:r>
              <a:rPr lang="it-IT" sz="2000" dirty="0"/>
              <a:t>Sussiste una discriminazione diretta quando, sulla base di uno dei fattori protetti, una persona è trattata meno favorevolmente di quanto sia, sia stato o sarebbe trattato un terzo comparabile. La discriminazione rileva oggettivamente, </a:t>
            </a:r>
            <a:r>
              <a:rPr lang="it-IT" sz="2000" b="1" u="sng" dirty="0"/>
              <a:t>sicché è del tutto irrilevante </a:t>
            </a:r>
            <a:r>
              <a:rPr lang="it-IT" sz="2000" u="sng" dirty="0"/>
              <a:t>– ai fini del riconoscimento della </a:t>
            </a:r>
            <a:r>
              <a:rPr lang="it-IT" sz="2000" u="sng" dirty="0" err="1"/>
              <a:t>discriminatorietà</a:t>
            </a:r>
            <a:r>
              <a:rPr lang="it-IT" sz="2000" u="sng" dirty="0"/>
              <a:t> di un atto – </a:t>
            </a:r>
            <a:r>
              <a:rPr lang="it-IT" sz="2000" b="1" u="sng" dirty="0"/>
              <a:t>l’intento soggettivo dell’agente</a:t>
            </a:r>
            <a:r>
              <a:rPr lang="it-IT" sz="2000" dirty="0"/>
              <a:t>: ciò che la legislazione prende in considerazione è l’effetto oggettivamente considerato del trattamento discriminatorio, che è anche ciò che intende evitare. L’onere della prova in punto di discriminazione grava sul lavoratore che, nelle ipotesi di discriminazione diretta, è chiamato a dimostrare la ricorrenza di uno dei fattori di protezione (la cui elencazione è tipica e tassativa), il trattamento meno favorevole assunto nei suoi confronti, l’insussistenza del fattore di rischio in capo ai soggetti che avrebbero beneficiato del trattamento più favorevole, la compatibilità del trattamento meno favorevole con il fattore medesimo.</a:t>
            </a:r>
          </a:p>
          <a:p>
            <a:endParaRPr lang="it-IT" sz="2000" dirty="0"/>
          </a:p>
          <a:p>
            <a:endParaRPr lang="it-IT" dirty="0"/>
          </a:p>
        </p:txBody>
      </p:sp>
    </p:spTree>
    <p:extLst>
      <p:ext uri="{BB962C8B-B14F-4D97-AF65-F5344CB8AC3E}">
        <p14:creationId xmlns:p14="http://schemas.microsoft.com/office/powerpoint/2010/main" val="4206961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BE3CB9-4A9F-0E44-A6DB-9AB65E6F397D}"/>
              </a:ext>
            </a:extLst>
          </p:cNvPr>
          <p:cNvSpPr>
            <a:spLocks noGrp="1"/>
          </p:cNvSpPr>
          <p:nvPr>
            <p:ph type="title"/>
          </p:nvPr>
        </p:nvSpPr>
        <p:spPr>
          <a:xfrm>
            <a:off x="1052362" y="116632"/>
            <a:ext cx="7772400" cy="762000"/>
          </a:xfrm>
        </p:spPr>
        <p:txBody>
          <a:bodyPr/>
          <a:lstStyle/>
          <a:p>
            <a:r>
              <a:rPr lang="it-IT" dirty="0"/>
              <a:t>Gli interessi in conflitto</a:t>
            </a:r>
          </a:p>
        </p:txBody>
      </p:sp>
      <p:sp>
        <p:nvSpPr>
          <p:cNvPr id="3" name="Segnaposto contenuto 2">
            <a:extLst>
              <a:ext uri="{FF2B5EF4-FFF2-40B4-BE49-F238E27FC236}">
                <a16:creationId xmlns:a16="http://schemas.microsoft.com/office/drawing/2014/main" id="{FCE1032C-CF68-ED44-B378-97B684204A3F}"/>
              </a:ext>
            </a:extLst>
          </p:cNvPr>
          <p:cNvSpPr>
            <a:spLocks noGrp="1"/>
          </p:cNvSpPr>
          <p:nvPr>
            <p:ph idx="1"/>
          </p:nvPr>
        </p:nvSpPr>
        <p:spPr>
          <a:xfrm>
            <a:off x="1066800" y="1196752"/>
            <a:ext cx="7772400" cy="5184576"/>
          </a:xfrm>
        </p:spPr>
        <p:txBody>
          <a:bodyPr/>
          <a:lstStyle/>
          <a:p>
            <a:r>
              <a:rPr lang="it-IT" dirty="0"/>
              <a:t>Interesse del lavoratore al mantenimento della posizione lavorativa</a:t>
            </a:r>
          </a:p>
          <a:p>
            <a:r>
              <a:rPr lang="it-IT" dirty="0"/>
              <a:t>Interesse del datore a ricevere una prestazione esatta e produttiva</a:t>
            </a:r>
          </a:p>
          <a:p>
            <a:r>
              <a:rPr lang="it-IT" dirty="0"/>
              <a:t>Pericoli: </a:t>
            </a:r>
          </a:p>
          <a:p>
            <a:pPr lvl="1"/>
            <a:r>
              <a:rPr lang="it-IT" dirty="0"/>
              <a:t>abuso di posizione dominante! </a:t>
            </a:r>
          </a:p>
          <a:p>
            <a:pPr lvl="1"/>
            <a:r>
              <a:rPr lang="it-IT" dirty="0"/>
              <a:t>Self-</a:t>
            </a:r>
            <a:r>
              <a:rPr lang="it-IT" dirty="0" err="1"/>
              <a:t>restraint</a:t>
            </a:r>
            <a:r>
              <a:rPr lang="it-IT" dirty="0"/>
              <a:t> del lavoratore</a:t>
            </a:r>
          </a:p>
          <a:p>
            <a:pPr lvl="1"/>
            <a:r>
              <a:rPr lang="it-IT" dirty="0"/>
              <a:t>Al contrario: blocco delle assunzioni, fuga dal contratto indeterminato</a:t>
            </a:r>
          </a:p>
          <a:p>
            <a:pPr lvl="1"/>
            <a:endParaRPr lang="it-IT" dirty="0"/>
          </a:p>
        </p:txBody>
      </p:sp>
    </p:spTree>
    <p:extLst>
      <p:ext uri="{BB962C8B-B14F-4D97-AF65-F5344CB8AC3E}">
        <p14:creationId xmlns:p14="http://schemas.microsoft.com/office/powerpoint/2010/main" val="1216151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C1CC51-746B-0E49-8CD3-305421AB99AB}"/>
              </a:ext>
            </a:extLst>
          </p:cNvPr>
          <p:cNvSpPr>
            <a:spLocks noGrp="1"/>
          </p:cNvSpPr>
          <p:nvPr>
            <p:ph type="title"/>
          </p:nvPr>
        </p:nvSpPr>
        <p:spPr>
          <a:xfrm>
            <a:off x="1066800" y="304800"/>
            <a:ext cx="7772400" cy="762000"/>
          </a:xfrm>
        </p:spPr>
        <p:txBody>
          <a:bodyPr/>
          <a:lstStyle/>
          <a:p>
            <a:r>
              <a:rPr lang="it-IT" sz="3200" dirty="0"/>
              <a:t>Tribunale sez. lav. - Milano, 20/12/2017</a:t>
            </a:r>
          </a:p>
        </p:txBody>
      </p:sp>
      <p:sp>
        <p:nvSpPr>
          <p:cNvPr id="3" name="Segnaposto contenuto 2">
            <a:extLst>
              <a:ext uri="{FF2B5EF4-FFF2-40B4-BE49-F238E27FC236}">
                <a16:creationId xmlns:a16="http://schemas.microsoft.com/office/drawing/2014/main" id="{82F39647-6B84-9948-A16D-68B7C54A6B0A}"/>
              </a:ext>
            </a:extLst>
          </p:cNvPr>
          <p:cNvSpPr>
            <a:spLocks noGrp="1"/>
          </p:cNvSpPr>
          <p:nvPr>
            <p:ph idx="1"/>
          </p:nvPr>
        </p:nvSpPr>
        <p:spPr/>
        <p:txBody>
          <a:bodyPr/>
          <a:lstStyle/>
          <a:p>
            <a:pPr marL="0" indent="0">
              <a:buNone/>
            </a:pPr>
            <a:r>
              <a:rPr lang="it-IT" sz="2400" dirty="0"/>
              <a:t>In assenza di elementi che consentano di affermare che una lavoratrice sia stata assunta per l’assistenza o gestione di clientela straniera in ragione della sua nazionalità ovvero della lingua conosciuta, il fatto stesso che queste caratteristiche siano state indicate come criterio di scelta costituisce discriminazione (nel caso la società ha proceduto al licenziamento di una commessa di origine russa motivando la soppressione del posto per ragioni connesse alla diminuzione della clientela russa). </a:t>
            </a:r>
          </a:p>
          <a:p>
            <a:endParaRPr lang="it-IT" dirty="0"/>
          </a:p>
        </p:txBody>
      </p:sp>
    </p:spTree>
    <p:extLst>
      <p:ext uri="{BB962C8B-B14F-4D97-AF65-F5344CB8AC3E}">
        <p14:creationId xmlns:p14="http://schemas.microsoft.com/office/powerpoint/2010/main" val="1022025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7F14BE-C40E-304A-A546-BEA2EE0C286D}"/>
              </a:ext>
            </a:extLst>
          </p:cNvPr>
          <p:cNvSpPr>
            <a:spLocks noGrp="1"/>
          </p:cNvSpPr>
          <p:nvPr>
            <p:ph type="title"/>
          </p:nvPr>
        </p:nvSpPr>
        <p:spPr>
          <a:xfrm>
            <a:off x="827584" y="304800"/>
            <a:ext cx="8136904" cy="762000"/>
          </a:xfrm>
        </p:spPr>
        <p:txBody>
          <a:bodyPr/>
          <a:lstStyle/>
          <a:p>
            <a:r>
              <a:rPr lang="it-IT" sz="3200" dirty="0" err="1"/>
              <a:t>C.App</a:t>
            </a:r>
            <a:r>
              <a:rPr lang="it-IT" sz="3200" dirty="0"/>
              <a:t>. sez. lav. - Brescia, 12/02/2019, n. 63 </a:t>
            </a:r>
          </a:p>
        </p:txBody>
      </p:sp>
      <p:sp>
        <p:nvSpPr>
          <p:cNvPr id="3" name="Segnaposto contenuto 2">
            <a:extLst>
              <a:ext uri="{FF2B5EF4-FFF2-40B4-BE49-F238E27FC236}">
                <a16:creationId xmlns:a16="http://schemas.microsoft.com/office/drawing/2014/main" id="{13109DCB-2E27-914D-B98C-AF57187FA053}"/>
              </a:ext>
            </a:extLst>
          </p:cNvPr>
          <p:cNvSpPr>
            <a:spLocks noGrp="1"/>
          </p:cNvSpPr>
          <p:nvPr>
            <p:ph idx="1"/>
          </p:nvPr>
        </p:nvSpPr>
        <p:spPr>
          <a:xfrm>
            <a:off x="1043608" y="1268760"/>
            <a:ext cx="7772400" cy="4752528"/>
          </a:xfrm>
        </p:spPr>
        <p:txBody>
          <a:bodyPr/>
          <a:lstStyle/>
          <a:p>
            <a:pPr marL="0" indent="0">
              <a:buNone/>
            </a:pPr>
            <a:r>
              <a:rPr lang="it-IT" sz="2400" dirty="0"/>
              <a:t>Il licenziamento per ritorsione, diretta o indiretta che sia, in particolare, è un licenziamento nullo, quando il motivo ritorsivo, come tale illecito, sia stato l'unico determinante dello stesso, ai sensi del combinato disposto dell'art. 1418 c.c., comma 2, artt. 1345 e 1324 c.c. Il divieto di licenziamento discriminatorio è suscettibile di interpretazione estensiva sicché l'area dei singoli motivi vietati comprende anche il licenziamento per ritorsione o rappresaglia, che costituisce cioè l'ingiusta e arbitraria reazione, quale unica ragione del provvedimento espulsivo, essenzialmente quindi di natura vendicativa. </a:t>
            </a:r>
          </a:p>
          <a:p>
            <a:endParaRPr lang="it-IT" sz="2400" dirty="0"/>
          </a:p>
          <a:p>
            <a:endParaRPr lang="it-IT" dirty="0"/>
          </a:p>
        </p:txBody>
      </p:sp>
    </p:spTree>
    <p:extLst>
      <p:ext uri="{BB962C8B-B14F-4D97-AF65-F5344CB8AC3E}">
        <p14:creationId xmlns:p14="http://schemas.microsoft.com/office/powerpoint/2010/main" val="3154474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45E0CC-1282-7F4A-A8C5-542656E0CE62}"/>
              </a:ext>
            </a:extLst>
          </p:cNvPr>
          <p:cNvSpPr>
            <a:spLocks noGrp="1"/>
          </p:cNvSpPr>
          <p:nvPr>
            <p:ph type="title"/>
          </p:nvPr>
        </p:nvSpPr>
        <p:spPr>
          <a:xfrm>
            <a:off x="1066800" y="304800"/>
            <a:ext cx="7772400" cy="459904"/>
          </a:xfrm>
        </p:spPr>
        <p:txBody>
          <a:bodyPr/>
          <a:lstStyle/>
          <a:p>
            <a:r>
              <a:rPr lang="it-IT" sz="2800" dirty="0"/>
              <a:t>Organizzazione di tendenza e discriminazione</a:t>
            </a:r>
          </a:p>
        </p:txBody>
      </p:sp>
      <p:sp>
        <p:nvSpPr>
          <p:cNvPr id="4" name="Segnaposto contenuto 3">
            <a:extLst>
              <a:ext uri="{FF2B5EF4-FFF2-40B4-BE49-F238E27FC236}">
                <a16:creationId xmlns:a16="http://schemas.microsoft.com/office/drawing/2014/main" id="{6790101A-55E2-384F-AD30-9B65BEEE93C4}"/>
              </a:ext>
            </a:extLst>
          </p:cNvPr>
          <p:cNvSpPr>
            <a:spLocks noGrp="1"/>
          </p:cNvSpPr>
          <p:nvPr>
            <p:ph idx="1"/>
          </p:nvPr>
        </p:nvSpPr>
        <p:spPr>
          <a:xfrm>
            <a:off x="1066800" y="908720"/>
            <a:ext cx="7772400" cy="4882480"/>
          </a:xfrm>
        </p:spPr>
        <p:txBody>
          <a:bodyPr/>
          <a:lstStyle/>
          <a:p>
            <a:r>
              <a:rPr lang="it-IT" sz="2000" dirty="0"/>
              <a:t>Il «caso» Cordero.</a:t>
            </a:r>
          </a:p>
          <a:p>
            <a:r>
              <a:rPr lang="it-IT" sz="2000" dirty="0"/>
              <a:t>Franco Cordero è ordinario di Procedura Penale nel 1960 a Trieste e subito dopo è chiamato all’</a:t>
            </a:r>
            <a:r>
              <a:rPr lang="it-IT" sz="2000" dirty="0" err="1"/>
              <a:t>Univ</a:t>
            </a:r>
            <a:r>
              <a:rPr lang="it-IT" sz="2000" dirty="0"/>
              <a:t>. Cattolica del Sacro Cuore (MI)</a:t>
            </a:r>
          </a:p>
          <a:p>
            <a:r>
              <a:rPr lang="it-IT" sz="2000" dirty="0"/>
              <a:t>Nel 1967 pubblica «Gli osservanti – fenomenologia delle norme», libro di filosofia del diritto che tratta  del consolidamento delle norme della società sotto forma di riti, giuridici o esistenziali, laici o religiosi. </a:t>
            </a:r>
          </a:p>
          <a:p>
            <a:r>
              <a:rPr lang="it-IT" sz="2000" dirty="0"/>
              <a:t>Il testo non piace affatto alla Chiesa Cattolica che revoca il Nulla Osta a Franco Cordero che, conseguentemente, è escluso dall’università cattolica.</a:t>
            </a:r>
          </a:p>
          <a:p>
            <a:r>
              <a:rPr lang="it-IT" sz="2000" dirty="0"/>
              <a:t>I ricorsi saranno favorevoli a </a:t>
            </a:r>
            <a:r>
              <a:rPr lang="it-IT" sz="2000" dirty="0" err="1"/>
              <a:t>Unicatt</a:t>
            </a:r>
            <a:r>
              <a:rPr lang="it-IT" sz="2000" dirty="0"/>
              <a:t> e arriverà anche Corte </a:t>
            </a:r>
            <a:r>
              <a:rPr lang="it-IT" sz="2000" dirty="0" err="1"/>
              <a:t>Cost</a:t>
            </a:r>
            <a:r>
              <a:rPr lang="it-IT" sz="2000" dirty="0"/>
              <a:t>. 195/1972 che riterrà la normativa non in contrasto con la </a:t>
            </a:r>
            <a:r>
              <a:rPr lang="it-IT" sz="2000" dirty="0" err="1"/>
              <a:t>Cost</a:t>
            </a:r>
            <a:r>
              <a:rPr lang="it-IT" sz="2000" dirty="0"/>
              <a:t>.</a:t>
            </a:r>
          </a:p>
        </p:txBody>
      </p:sp>
    </p:spTree>
    <p:extLst>
      <p:ext uri="{BB962C8B-B14F-4D97-AF65-F5344CB8AC3E}">
        <p14:creationId xmlns:p14="http://schemas.microsoft.com/office/powerpoint/2010/main" val="40404355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7B772C-3B69-9146-BFBE-7E522480B7E1}"/>
              </a:ext>
            </a:extLst>
          </p:cNvPr>
          <p:cNvSpPr>
            <a:spLocks noGrp="1"/>
          </p:cNvSpPr>
          <p:nvPr>
            <p:ph type="title"/>
          </p:nvPr>
        </p:nvSpPr>
        <p:spPr>
          <a:xfrm>
            <a:off x="1066800" y="304800"/>
            <a:ext cx="7772400" cy="762000"/>
          </a:xfrm>
        </p:spPr>
        <p:txBody>
          <a:bodyPr/>
          <a:lstStyle/>
          <a:p>
            <a:r>
              <a:rPr lang="it-IT" dirty="0"/>
              <a:t>I labili confini</a:t>
            </a:r>
          </a:p>
        </p:txBody>
      </p:sp>
      <p:sp>
        <p:nvSpPr>
          <p:cNvPr id="4" name="Segnaposto contenuto 2">
            <a:extLst>
              <a:ext uri="{FF2B5EF4-FFF2-40B4-BE49-F238E27FC236}">
                <a16:creationId xmlns:a16="http://schemas.microsoft.com/office/drawing/2014/main" id="{B68E3420-3428-DC47-A27C-A1D776DEE71C}"/>
              </a:ext>
            </a:extLst>
          </p:cNvPr>
          <p:cNvSpPr>
            <a:spLocks noGrp="1"/>
          </p:cNvSpPr>
          <p:nvPr>
            <p:ph idx="1"/>
          </p:nvPr>
        </p:nvSpPr>
        <p:spPr>
          <a:xfrm>
            <a:off x="1066800" y="1084582"/>
            <a:ext cx="7772400" cy="5224738"/>
          </a:xfrm>
        </p:spPr>
        <p:txBody>
          <a:bodyPr/>
          <a:lstStyle/>
          <a:p>
            <a:pPr marL="0" indent="0">
              <a:buNone/>
            </a:pPr>
            <a:r>
              <a:rPr lang="it-IT" sz="1800" dirty="0"/>
              <a:t>Il tribunale di Pordenone riformava la decisione adottata dal pretore del luogo nella controversia promossa da Patrizia </a:t>
            </a:r>
            <a:r>
              <a:rPr lang="it-IT" sz="1800" dirty="0" err="1"/>
              <a:t>Brusadin</a:t>
            </a:r>
            <a:r>
              <a:rPr lang="it-IT" sz="1800" dirty="0"/>
              <a:t> contro il collegio Don Bosco, sui rilievi seguenti: 1) che l'attrice, docente presso il collegio convenuto, si era impegnata, col contratto individuale sottoscritto, che faceva riferimento a quello collettivo, (art. 7), a collaborare al perseguimento delle finalità pedagogiche dell'istituto dichiarando di "essere consapevole dell'indirizzo educativo e del carattere cattolico dell'istruzione, e di voler collaborare alla sua realizzazione"; 2) che essa, invece, piuttosto che sposare col rito religioso, aveva preferito contrarre matrimonio civile; 3) che il collegio datore di lavoro, dopo averle contestato che la sua condotta si risolveva in un inadempimento contrattuale grave ed averne valutato le deduzioni, la licenziava; 4) che tale recesso doveva esser ritenuto assistito da giusta causa, ex art. 2119 cc, perché la docente "con la sua scelta libera e sovrana di contrarre matrimonio col rito civile e non con quello religioso, fondato sull'indissolubilità del vincolo e sul suo carattere sacramentale, era venuta meno ai suoi obblighi contrattuali ed aveva posto le condizioni per la risoluzione del rapporto".</a:t>
            </a:r>
          </a:p>
          <a:p>
            <a:pPr marL="0" indent="0">
              <a:buNone/>
            </a:pPr>
            <a:r>
              <a:rPr lang="it-IT" sz="1800" dirty="0" err="1"/>
              <a:t>Cass</a:t>
            </a:r>
            <a:r>
              <a:rPr lang="it-IT" sz="1800" dirty="0"/>
              <a:t>.  91/12530 conferma.</a:t>
            </a:r>
          </a:p>
        </p:txBody>
      </p:sp>
    </p:spTree>
    <p:extLst>
      <p:ext uri="{BB962C8B-B14F-4D97-AF65-F5344CB8AC3E}">
        <p14:creationId xmlns:p14="http://schemas.microsoft.com/office/powerpoint/2010/main" val="32511922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189D65-537A-3247-9DC0-E98C3A68CFB3}"/>
              </a:ext>
            </a:extLst>
          </p:cNvPr>
          <p:cNvSpPr>
            <a:spLocks noGrp="1"/>
          </p:cNvSpPr>
          <p:nvPr>
            <p:ph type="title"/>
          </p:nvPr>
        </p:nvSpPr>
        <p:spPr>
          <a:xfrm>
            <a:off x="1031979" y="27856"/>
            <a:ext cx="7772400" cy="675928"/>
          </a:xfrm>
        </p:spPr>
        <p:txBody>
          <a:bodyPr/>
          <a:lstStyle/>
          <a:p>
            <a:r>
              <a:rPr lang="it-IT" sz="2800" dirty="0"/>
              <a:t>CGUE grande sezione - 11/09/2018, n. 68 </a:t>
            </a:r>
          </a:p>
        </p:txBody>
      </p:sp>
      <p:sp>
        <p:nvSpPr>
          <p:cNvPr id="3" name="Segnaposto contenuto 2">
            <a:extLst>
              <a:ext uri="{FF2B5EF4-FFF2-40B4-BE49-F238E27FC236}">
                <a16:creationId xmlns:a16="http://schemas.microsoft.com/office/drawing/2014/main" id="{D950C51F-ADBF-8046-9284-F5F3998BCDAE}"/>
              </a:ext>
            </a:extLst>
          </p:cNvPr>
          <p:cNvSpPr>
            <a:spLocks noGrp="1"/>
          </p:cNvSpPr>
          <p:nvPr>
            <p:ph idx="1"/>
          </p:nvPr>
        </p:nvSpPr>
        <p:spPr>
          <a:xfrm>
            <a:off x="1017442" y="698104"/>
            <a:ext cx="7772400" cy="5740896"/>
          </a:xfrm>
        </p:spPr>
        <p:txBody>
          <a:bodyPr/>
          <a:lstStyle/>
          <a:p>
            <a:pPr marL="0" indent="0">
              <a:buNone/>
            </a:pPr>
            <a:r>
              <a:rPr lang="it-IT" sz="1600" dirty="0"/>
              <a:t>L'articolo 4, paragrafo 2, secondo comma, della direttiva 2000/78/CE del Consiglio, del 27 novembre 2000, che stabilisce un quadro generale per la parità di trattamento in materia di occupazione e di condizioni di lavoro, deve essere interpretato nel senso che: da un lato, una chiesa o un'altra organizzazione la cui etica sia fondata sulla religione o sulle convinzioni personali, e che gestisce una struttura ospedaliera costituita in forma di società di capitali di diritto privato, non può decidere di sottoporre i suoi dipendenti operanti a livello direttivo a obblighi di atteggiamento di buona fede e di lealtà nei confronti di tale etica diversi in funzione della confessione o agnosticismo di tali dipendenti, senza che tale decisione possa, se del caso, essere oggetto di un controllo giurisdizionale effettivo al fine di assicurare che siano soddisfatti i criteri di cui all'articolo 4, paragrafo 2, di tale direttiva; e dall'altro, una differenza di trattamento, in termini di obblighi di atteggiamento di buona fede e di lealtà nei confronti di detta etica, tra dipendenti in posizioni direttive, in funzione della loro confessione o agnosticismo, è conforme alla suddetta direttiva solo se, tenuto conto della natura delle attività professionali interessate o del contesto in cui sono esercitate, la religione o le convinzioni personali costituiscono un requisito professionale essenziale, legittimo e giustificato rispetto all'etica della chiesa o dell'organizzazione in questione e conforme al principio di proporzionalità, il che spetta al giudice nazionale verificare (la Corte si è così pronunciata nell'ambito di una controversia tra un primario di un ospedale cattolico tedesco e il suo datore di lavoro, in merito alla liceità del licenziamento giustificato da una presunta violazione dell'obbligo di buona fede e lealtà nei confronti dell'etica dell'Istituto).</a:t>
            </a:r>
          </a:p>
          <a:p>
            <a:endParaRPr lang="it-IT" sz="1600" dirty="0"/>
          </a:p>
        </p:txBody>
      </p:sp>
    </p:spTree>
    <p:extLst>
      <p:ext uri="{BB962C8B-B14F-4D97-AF65-F5344CB8AC3E}">
        <p14:creationId xmlns:p14="http://schemas.microsoft.com/office/powerpoint/2010/main" val="1163928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200" dirty="0"/>
              <a:t>Apparato sanzionatorio </a:t>
            </a:r>
            <a:r>
              <a:rPr lang="it-IT" sz="3200" dirty="0" err="1"/>
              <a:t>pre</a:t>
            </a:r>
            <a:r>
              <a:rPr lang="it-IT" sz="3200" dirty="0"/>
              <a:t> 2015</a:t>
            </a:r>
            <a:br>
              <a:rPr lang="it-IT" sz="4000" dirty="0"/>
            </a:br>
            <a:r>
              <a:rPr lang="it-IT" sz="4000" dirty="0"/>
              <a:t>Vizi formali</a:t>
            </a:r>
          </a:p>
        </p:txBody>
      </p:sp>
      <p:sp>
        <p:nvSpPr>
          <p:cNvPr id="3" name="Segnaposto contenuto 2"/>
          <p:cNvSpPr>
            <a:spLocks noGrp="1"/>
          </p:cNvSpPr>
          <p:nvPr>
            <p:ph idx="1"/>
          </p:nvPr>
        </p:nvSpPr>
        <p:spPr>
          <a:xfrm>
            <a:off x="1066800" y="2420888"/>
            <a:ext cx="7772400" cy="2976736"/>
          </a:xfrm>
        </p:spPr>
        <p:txBody>
          <a:bodyPr/>
          <a:lstStyle/>
          <a:p>
            <a:r>
              <a:rPr lang="it-IT" sz="2400" dirty="0"/>
              <a:t>Quando manca la forma scritta --- </a:t>
            </a:r>
            <a:r>
              <a:rPr lang="it-IT" sz="2400" dirty="0" err="1"/>
              <a:t>lic</a:t>
            </a:r>
            <a:r>
              <a:rPr lang="it-IT" sz="2400" dirty="0"/>
              <a:t>. Inefficace ---reintegra ex art. 18</a:t>
            </a:r>
          </a:p>
          <a:p>
            <a:r>
              <a:rPr lang="it-IT" sz="2400" dirty="0" err="1"/>
              <a:t>Lic</a:t>
            </a:r>
            <a:r>
              <a:rPr lang="it-IT" sz="2400" dirty="0"/>
              <a:t>. comunicato per iscritto ma privo di motivazione ---il rapporto di lavoro è risolto dalla data del licenziamento --- pagamento di un'indennità risarcitoria onnicomprensiva </a:t>
            </a:r>
            <a:r>
              <a:rPr lang="it-IT" sz="2400" b="1" dirty="0"/>
              <a:t>minimo 6 </a:t>
            </a:r>
            <a:r>
              <a:rPr lang="it-IT" sz="2400" b="1" dirty="0" err="1"/>
              <a:t>max</a:t>
            </a:r>
            <a:r>
              <a:rPr lang="it-IT" sz="2400" b="1" dirty="0"/>
              <a:t> 12 </a:t>
            </a:r>
            <a:r>
              <a:rPr lang="it-IT" sz="2400" dirty="0"/>
              <a:t>mensilità dell'ultima retribuzione globale di fatto</a:t>
            </a:r>
          </a:p>
          <a:p>
            <a:endParaRPr lang="it-IT" dirty="0"/>
          </a:p>
        </p:txBody>
      </p:sp>
    </p:spTree>
    <p:extLst>
      <p:ext uri="{BB962C8B-B14F-4D97-AF65-F5344CB8AC3E}">
        <p14:creationId xmlns:p14="http://schemas.microsoft.com/office/powerpoint/2010/main" val="143676628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66800" y="304800"/>
            <a:ext cx="7772400" cy="891952"/>
          </a:xfrm>
        </p:spPr>
        <p:txBody>
          <a:bodyPr/>
          <a:lstStyle/>
          <a:p>
            <a:r>
              <a:rPr lang="it-IT" sz="2800" b="1" dirty="0"/>
              <a:t>Apparato sanzionatorio:</a:t>
            </a:r>
            <a:br>
              <a:rPr lang="it-IT" sz="2800" b="1" dirty="0"/>
            </a:br>
            <a:r>
              <a:rPr lang="it-IT" sz="2800" b="1" dirty="0"/>
              <a:t>Tutela obbligatoria ex art. 8 </a:t>
            </a:r>
            <a:r>
              <a:rPr lang="it-IT" sz="2800" b="1" dirty="0" err="1"/>
              <a:t>l.n</a:t>
            </a:r>
            <a:r>
              <a:rPr lang="it-IT" sz="2800" b="1" dirty="0"/>
              <a:t>. 604/1966</a:t>
            </a:r>
          </a:p>
        </p:txBody>
      </p:sp>
      <p:sp>
        <p:nvSpPr>
          <p:cNvPr id="31747" name="Rectangle 3"/>
          <p:cNvSpPr>
            <a:spLocks noGrp="1" noChangeArrowheads="1"/>
          </p:cNvSpPr>
          <p:nvPr>
            <p:ph type="body" idx="1"/>
          </p:nvPr>
        </p:nvSpPr>
        <p:spPr>
          <a:xfrm>
            <a:off x="1066800" y="1196752"/>
            <a:ext cx="7772400" cy="5328592"/>
          </a:xfrm>
        </p:spPr>
        <p:txBody>
          <a:bodyPr/>
          <a:lstStyle/>
          <a:p>
            <a:pPr>
              <a:lnSpc>
                <a:spcPct val="90000"/>
              </a:lnSpc>
            </a:pPr>
            <a:r>
              <a:rPr lang="it-IT" sz="2400" dirty="0"/>
              <a:t>Area esclusa dalla tutela reale: datori di lavoro fino a 15 (5 se agricoli) dipendenti per unità produttiva o nel comune; datori fino a 60 dipendenti comunque considerati.</a:t>
            </a:r>
          </a:p>
          <a:p>
            <a:pPr>
              <a:lnSpc>
                <a:spcPct val="90000"/>
              </a:lnSpc>
            </a:pPr>
            <a:r>
              <a:rPr lang="it-IT" sz="2400" dirty="0"/>
              <a:t>Tutte le organizzazioni di tendenza (art. 4 </a:t>
            </a:r>
            <a:r>
              <a:rPr lang="it-IT" sz="2400" dirty="0" err="1"/>
              <a:t>l.n</a:t>
            </a:r>
            <a:r>
              <a:rPr lang="it-IT" sz="2400" dirty="0"/>
              <a:t>. 108/1990)</a:t>
            </a:r>
          </a:p>
          <a:p>
            <a:pPr>
              <a:lnSpc>
                <a:spcPct val="90000"/>
              </a:lnSpc>
            </a:pPr>
            <a:r>
              <a:rPr lang="it-IT" sz="2400" dirty="0"/>
              <a:t>Riferita alle sole ipotesi di illegittimità del licenziamento derivante dalla mancata giustificazione </a:t>
            </a:r>
            <a:r>
              <a:rPr lang="it-IT" sz="2400" dirty="0" err="1"/>
              <a:t>lic</a:t>
            </a:r>
            <a:r>
              <a:rPr lang="it-IT" sz="2400" dirty="0"/>
              <a:t>. annullabile</a:t>
            </a:r>
          </a:p>
          <a:p>
            <a:pPr>
              <a:lnSpc>
                <a:spcPct val="90000"/>
              </a:lnSpc>
            </a:pPr>
            <a:r>
              <a:rPr lang="it-IT" sz="2400" dirty="0"/>
              <a:t>Riassunzione entro tre giorni; in alternativa indennità variabile tra 2,5 e 6 mensilità. (Si può arrivare a 14 mensilità in relazione all’anzianità e alla dimensione dell’impresa).</a:t>
            </a:r>
          </a:p>
          <a:p>
            <a:pPr>
              <a:lnSpc>
                <a:spcPct val="90000"/>
              </a:lnSpc>
            </a:pPr>
            <a:r>
              <a:rPr lang="it-IT" sz="2400" dirty="0"/>
              <a:t>Il licenziamento resta </a:t>
            </a:r>
            <a:r>
              <a:rPr lang="it-IT" sz="2400" u="sng" dirty="0"/>
              <a:t>valido,</a:t>
            </a:r>
            <a:r>
              <a:rPr lang="it-IT" sz="2400" dirty="0"/>
              <a:t> per questo si chiama “tutela obbligatoria” o “tutela debole”.</a:t>
            </a:r>
          </a:p>
        </p:txBody>
      </p:sp>
    </p:spTree>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04056" y="354360"/>
            <a:ext cx="7772400" cy="914400"/>
          </a:xfrm>
        </p:spPr>
        <p:txBody>
          <a:bodyPr/>
          <a:lstStyle/>
          <a:p>
            <a:r>
              <a:rPr lang="it-IT" sz="3200" b="1" dirty="0"/>
              <a:t>Apparato sanzionatorio:</a:t>
            </a:r>
            <a:br>
              <a:rPr lang="it-IT" sz="3200" b="1" dirty="0"/>
            </a:br>
            <a:r>
              <a:rPr lang="it-IT" sz="3200" b="1" dirty="0"/>
              <a:t>Tutela </a:t>
            </a:r>
            <a:r>
              <a:rPr lang="it-IT" sz="3200" b="1" i="1" dirty="0"/>
              <a:t>reale</a:t>
            </a:r>
            <a:r>
              <a:rPr lang="it-IT" sz="3200" b="1" dirty="0"/>
              <a:t> ex art.18 </a:t>
            </a:r>
            <a:r>
              <a:rPr lang="it-IT" sz="3200" b="1" dirty="0" err="1"/>
              <a:t>St.lav</a:t>
            </a:r>
            <a:r>
              <a:rPr lang="it-IT" sz="3200" b="1" dirty="0"/>
              <a:t>.</a:t>
            </a:r>
          </a:p>
        </p:txBody>
      </p:sp>
      <p:sp>
        <p:nvSpPr>
          <p:cNvPr id="13315" name="Rectangle 3"/>
          <p:cNvSpPr>
            <a:spLocks noGrp="1" noChangeArrowheads="1"/>
          </p:cNvSpPr>
          <p:nvPr>
            <p:ph type="body" idx="1"/>
          </p:nvPr>
        </p:nvSpPr>
        <p:spPr>
          <a:xfrm>
            <a:off x="976064" y="1589112"/>
            <a:ext cx="7772400" cy="5080248"/>
          </a:xfrm>
        </p:spPr>
        <p:txBody>
          <a:bodyPr/>
          <a:lstStyle/>
          <a:p>
            <a:pPr>
              <a:lnSpc>
                <a:spcPct val="90000"/>
              </a:lnSpc>
            </a:pPr>
            <a:r>
              <a:rPr lang="it-IT" sz="2800" dirty="0"/>
              <a:t>Si applica ai datori di lavoro con più di 15 (5 se agricoli) dipendenti per unità produttiva o nel comune; con i datori con più di  60 dipendenti comunque considerati.</a:t>
            </a:r>
          </a:p>
          <a:p>
            <a:pPr>
              <a:lnSpc>
                <a:spcPct val="90000"/>
              </a:lnSpc>
            </a:pPr>
            <a:r>
              <a:rPr lang="it-IT" sz="2800" dirty="0"/>
              <a:t>Reintegrazione + risarcimento (retribuzione dal licenziamento all’effettiva reintegrazione – comunque non meno di 5 mensilità)</a:t>
            </a:r>
          </a:p>
          <a:p>
            <a:pPr>
              <a:lnSpc>
                <a:spcPct val="90000"/>
              </a:lnSpc>
            </a:pPr>
            <a:r>
              <a:rPr lang="it-IT" sz="2800" dirty="0"/>
              <a:t>In alternativa all’effettiva reintegrazione, il lavoratore può chiedere 15 mensilità.</a:t>
            </a:r>
          </a:p>
          <a:p>
            <a:pPr>
              <a:lnSpc>
                <a:spcPct val="90000"/>
              </a:lnSpc>
            </a:pPr>
            <a:r>
              <a:rPr lang="it-IT" sz="2800" dirty="0"/>
              <a:t>Si applica l’art.18 in tutti i casi di licenziamento discriminatorio e di mancanza forma scritta</a:t>
            </a:r>
          </a:p>
        </p:txBody>
      </p:sp>
    </p:spTree>
    <p:extLst>
      <p:ext uri="{BB962C8B-B14F-4D97-AF65-F5344CB8AC3E}">
        <p14:creationId xmlns:p14="http://schemas.microsoft.com/office/powerpoint/2010/main" val="229980055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1324000"/>
          </a:xfrm>
        </p:spPr>
        <p:txBody>
          <a:bodyPr/>
          <a:lstStyle/>
          <a:p>
            <a:r>
              <a:rPr lang="it-IT" sz="2400" dirty="0"/>
              <a:t>Prima del 2012 art.18 in tutti i casi di licenziamento illegittimo, dopo: tutela differenziata (</a:t>
            </a:r>
            <a:r>
              <a:rPr lang="it-IT" sz="2400" dirty="0" err="1"/>
              <a:t>lic</a:t>
            </a:r>
            <a:r>
              <a:rPr lang="it-IT" sz="2400" dirty="0"/>
              <a:t>. nullo o inefficace) </a:t>
            </a:r>
            <a:r>
              <a:rPr lang="it-IT" sz="2400" dirty="0">
                <a:solidFill>
                  <a:srgbClr val="FF0000"/>
                </a:solidFill>
              </a:rPr>
              <a:t>    						</a:t>
            </a:r>
            <a:r>
              <a:rPr lang="it-IT" sz="3200" b="1" i="1" dirty="0">
                <a:solidFill>
                  <a:srgbClr val="FF0000"/>
                </a:solidFill>
              </a:rPr>
              <a:t>1</a:t>
            </a:r>
            <a:endParaRPr lang="it-IT" sz="3200" dirty="0"/>
          </a:p>
        </p:txBody>
      </p:sp>
      <p:sp>
        <p:nvSpPr>
          <p:cNvPr id="3" name="Segnaposto contenuto 2"/>
          <p:cNvSpPr>
            <a:spLocks noGrp="1"/>
          </p:cNvSpPr>
          <p:nvPr>
            <p:ph idx="1"/>
          </p:nvPr>
        </p:nvSpPr>
        <p:spPr>
          <a:xfrm>
            <a:off x="1066800" y="1916832"/>
            <a:ext cx="7772400" cy="4320480"/>
          </a:xfrm>
        </p:spPr>
        <p:txBody>
          <a:bodyPr/>
          <a:lstStyle/>
          <a:p>
            <a:r>
              <a:rPr lang="it-IT" sz="2800" dirty="0" err="1"/>
              <a:t>Lic</a:t>
            </a:r>
            <a:r>
              <a:rPr lang="it-IT" sz="2800" dirty="0"/>
              <a:t>. nullo (motivo illecito determinante, per es.) e inefficace perché comunicato oralmente</a:t>
            </a:r>
          </a:p>
          <a:p>
            <a:r>
              <a:rPr lang="it-IT" sz="2800" dirty="0" err="1"/>
              <a:t>Lic</a:t>
            </a:r>
            <a:r>
              <a:rPr lang="it-IT" sz="2800" dirty="0"/>
              <a:t> discriminatorio, licenziamento per causa di matrimonio, licenziamento lav. madre (nullità)</a:t>
            </a:r>
          </a:p>
          <a:p>
            <a:pPr marL="0" indent="0" algn="ctr">
              <a:buNone/>
            </a:pPr>
            <a:r>
              <a:rPr lang="it-IT" sz="2800" dirty="0">
                <a:solidFill>
                  <a:srgbClr val="FF0000"/>
                </a:solidFill>
              </a:rPr>
              <a:t>=</a:t>
            </a:r>
          </a:p>
          <a:p>
            <a:pPr marL="0" indent="0" algn="ctr">
              <a:buNone/>
            </a:pPr>
            <a:r>
              <a:rPr lang="it-IT" sz="2800" dirty="0">
                <a:solidFill>
                  <a:srgbClr val="FF0000"/>
                </a:solidFill>
              </a:rPr>
              <a:t>Tutela </a:t>
            </a:r>
            <a:r>
              <a:rPr lang="it-IT" sz="2800" dirty="0" err="1">
                <a:solidFill>
                  <a:srgbClr val="FF0000"/>
                </a:solidFill>
              </a:rPr>
              <a:t>reintegratoria</a:t>
            </a:r>
            <a:r>
              <a:rPr lang="it-IT" sz="2800" dirty="0">
                <a:solidFill>
                  <a:srgbClr val="FF0000"/>
                </a:solidFill>
              </a:rPr>
              <a:t> piena quale che sia la dimensione dell’azienda e anche per i dirigenti</a:t>
            </a:r>
          </a:p>
          <a:p>
            <a:endParaRPr lang="it-IT" dirty="0"/>
          </a:p>
        </p:txBody>
      </p:sp>
    </p:spTree>
    <p:extLst>
      <p:ext uri="{BB962C8B-B14F-4D97-AF65-F5344CB8AC3E}">
        <p14:creationId xmlns:p14="http://schemas.microsoft.com/office/powerpoint/2010/main" val="26492276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99392"/>
            <a:ext cx="7772400" cy="1547192"/>
          </a:xfrm>
        </p:spPr>
        <p:txBody>
          <a:bodyPr/>
          <a:lstStyle/>
          <a:p>
            <a:pPr algn="ctr"/>
            <a:br>
              <a:rPr lang="it-IT" sz="3200" dirty="0"/>
            </a:br>
            <a:br>
              <a:rPr lang="it-IT" sz="3200" dirty="0"/>
            </a:br>
            <a:br>
              <a:rPr lang="it-IT" sz="3200" dirty="0"/>
            </a:br>
            <a:br>
              <a:rPr lang="it-IT" sz="3200" dirty="0"/>
            </a:br>
            <a:br>
              <a:rPr lang="it-IT" sz="3200" dirty="0"/>
            </a:br>
            <a:br>
              <a:rPr lang="it-IT" sz="3200" dirty="0"/>
            </a:br>
            <a:br>
              <a:rPr lang="it-IT" sz="3200" dirty="0"/>
            </a:br>
            <a:br>
              <a:rPr lang="it-IT" sz="3200" dirty="0"/>
            </a:br>
            <a:br>
              <a:rPr lang="it-IT" sz="3200" dirty="0"/>
            </a:br>
            <a:br>
              <a:rPr lang="it-IT" sz="3200" dirty="0"/>
            </a:br>
            <a:br>
              <a:rPr lang="it-IT" sz="3200" dirty="0"/>
            </a:br>
            <a:br>
              <a:rPr lang="it-IT" sz="3600" dirty="0"/>
            </a:br>
            <a:br>
              <a:rPr lang="it-IT" sz="3200" dirty="0"/>
            </a:br>
            <a:r>
              <a:rPr lang="it-IT" sz="3200" dirty="0"/>
              <a:t>g. m. </a:t>
            </a:r>
            <a:r>
              <a:rPr lang="it-IT" sz="3200" dirty="0" err="1"/>
              <a:t>sogg</a:t>
            </a:r>
            <a:r>
              <a:rPr lang="it-IT" sz="3200" dirty="0"/>
              <a:t>./ </a:t>
            </a:r>
            <a:r>
              <a:rPr lang="it-IT" sz="3200" dirty="0" err="1"/>
              <a:t>g.c.</a:t>
            </a:r>
            <a:br>
              <a:rPr lang="it-IT" sz="3200" dirty="0"/>
            </a:br>
            <a:r>
              <a:rPr lang="it-IT" sz="3200" dirty="0"/>
              <a:t>(licenziamento annullabile)</a:t>
            </a:r>
            <a:br>
              <a:rPr lang="it-IT" sz="3200" dirty="0"/>
            </a:br>
            <a:r>
              <a:rPr lang="it-IT" sz="3200" dirty="0"/>
              <a:t>Tutela reale attenuata     </a:t>
            </a:r>
            <a:r>
              <a:rPr lang="it-IT" sz="3200" b="1" i="1" dirty="0">
                <a:solidFill>
                  <a:srgbClr val="FF0000"/>
                </a:solidFill>
              </a:rPr>
              <a:t>2</a:t>
            </a:r>
            <a:endParaRPr lang="it-IT" sz="3200" dirty="0"/>
          </a:p>
        </p:txBody>
      </p:sp>
      <p:sp>
        <p:nvSpPr>
          <p:cNvPr id="3" name="Segnaposto contenuto 2"/>
          <p:cNvSpPr>
            <a:spLocks noGrp="1"/>
          </p:cNvSpPr>
          <p:nvPr>
            <p:ph idx="1"/>
          </p:nvPr>
        </p:nvSpPr>
        <p:spPr>
          <a:xfrm>
            <a:off x="1066800" y="1476603"/>
            <a:ext cx="7772400" cy="4968552"/>
          </a:xfrm>
        </p:spPr>
        <p:txBody>
          <a:bodyPr/>
          <a:lstStyle/>
          <a:p>
            <a:r>
              <a:rPr lang="it-IT" sz="2800" dirty="0"/>
              <a:t>insussistenza del fatto contestato ovvero perché il fatto rientra tra le condotte punibili con una sanzione conservativa (sulla base delle previsioni dei contratti collettivi /codici disciplinari ) =  licenziamento </a:t>
            </a:r>
            <a:r>
              <a:rPr lang="it-IT" sz="2800" dirty="0">
                <a:solidFill>
                  <a:srgbClr val="FF0000"/>
                </a:solidFill>
              </a:rPr>
              <a:t>annullabile</a:t>
            </a:r>
          </a:p>
          <a:p>
            <a:pPr marL="0" indent="0" algn="ctr">
              <a:buNone/>
            </a:pPr>
            <a:r>
              <a:rPr lang="it-IT" sz="2800" dirty="0">
                <a:solidFill>
                  <a:srgbClr val="FF0000"/>
                </a:solidFill>
              </a:rPr>
              <a:t>=</a:t>
            </a:r>
          </a:p>
          <a:p>
            <a:pPr lvl="1"/>
            <a:r>
              <a:rPr lang="it-IT" sz="2000" dirty="0">
                <a:solidFill>
                  <a:srgbClr val="FF0000"/>
                </a:solidFill>
              </a:rPr>
              <a:t>reintegrazione nel posto di lavoro </a:t>
            </a:r>
          </a:p>
          <a:p>
            <a:pPr lvl="1"/>
            <a:r>
              <a:rPr lang="it-IT" sz="2000" dirty="0">
                <a:solidFill>
                  <a:srgbClr val="FF0000"/>
                </a:solidFill>
              </a:rPr>
              <a:t>pagamento di un'indennità risarcitoria dedotto percepito/ percepibile,</a:t>
            </a:r>
          </a:p>
          <a:p>
            <a:pPr lvl="1"/>
            <a:r>
              <a:rPr lang="it-IT" sz="2000" dirty="0">
                <a:solidFill>
                  <a:srgbClr val="FF0000"/>
                </a:solidFill>
              </a:rPr>
              <a:t> misura </a:t>
            </a:r>
            <a:r>
              <a:rPr lang="it-IT" sz="2000" dirty="0" err="1">
                <a:solidFill>
                  <a:srgbClr val="FF0000"/>
                </a:solidFill>
              </a:rPr>
              <a:t>max</a:t>
            </a:r>
            <a:r>
              <a:rPr lang="it-IT" sz="2000" dirty="0">
                <a:solidFill>
                  <a:srgbClr val="FF0000"/>
                </a:solidFill>
              </a:rPr>
              <a:t> dodici mensilità della retribuzione globale di fatto</a:t>
            </a:r>
            <a:r>
              <a:rPr lang="it-IT" sz="1600" dirty="0">
                <a:solidFill>
                  <a:srgbClr val="FF0000"/>
                </a:solidFill>
              </a:rPr>
              <a:t>.</a:t>
            </a:r>
          </a:p>
          <a:p>
            <a:pPr marL="457200" lvl="1" indent="0">
              <a:buNone/>
            </a:pPr>
            <a:endParaRPr lang="it-IT" sz="1600" dirty="0">
              <a:solidFill>
                <a:srgbClr val="FF0000"/>
              </a:solidFill>
            </a:endParaRPr>
          </a:p>
        </p:txBody>
      </p:sp>
    </p:spTree>
    <p:extLst>
      <p:ext uri="{BB962C8B-B14F-4D97-AF65-F5344CB8AC3E}">
        <p14:creationId xmlns:p14="http://schemas.microsoft.com/office/powerpoint/2010/main" val="11046133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3692F5-4533-304E-8A56-CBCFEBF781B8}"/>
              </a:ext>
            </a:extLst>
          </p:cNvPr>
          <p:cNvSpPr>
            <a:spLocks noGrp="1"/>
          </p:cNvSpPr>
          <p:nvPr>
            <p:ph type="title"/>
          </p:nvPr>
        </p:nvSpPr>
        <p:spPr>
          <a:xfrm>
            <a:off x="1066800" y="304800"/>
            <a:ext cx="7772400" cy="2116088"/>
          </a:xfrm>
        </p:spPr>
        <p:txBody>
          <a:bodyPr/>
          <a:lstStyle/>
          <a:p>
            <a:r>
              <a:rPr lang="it-IT" sz="3200" dirty="0"/>
              <a:t>Il licenziamento </a:t>
            </a:r>
            <a:br>
              <a:rPr lang="it-IT" sz="3200" dirty="0"/>
            </a:br>
            <a:r>
              <a:rPr lang="it-IT" sz="3200" dirty="0"/>
              <a:t>il campo di applicazione</a:t>
            </a:r>
            <a:br>
              <a:rPr lang="it-IT" sz="3200" dirty="0"/>
            </a:br>
            <a:r>
              <a:rPr lang="it-IT" sz="3200" dirty="0"/>
              <a:t>La norma generale e la norma eccezionale</a:t>
            </a:r>
          </a:p>
        </p:txBody>
      </p:sp>
      <p:sp>
        <p:nvSpPr>
          <p:cNvPr id="3" name="Segnaposto contenuto 2">
            <a:extLst>
              <a:ext uri="{FF2B5EF4-FFF2-40B4-BE49-F238E27FC236}">
                <a16:creationId xmlns:a16="http://schemas.microsoft.com/office/drawing/2014/main" id="{1CEE0E68-F1AA-E54A-9C7B-CD2C0E670D91}"/>
              </a:ext>
            </a:extLst>
          </p:cNvPr>
          <p:cNvSpPr>
            <a:spLocks noGrp="1"/>
          </p:cNvSpPr>
          <p:nvPr>
            <p:ph idx="1"/>
          </p:nvPr>
        </p:nvSpPr>
        <p:spPr>
          <a:xfrm>
            <a:off x="1066800" y="3212976"/>
            <a:ext cx="7772400" cy="2116088"/>
          </a:xfrm>
        </p:spPr>
        <p:txBody>
          <a:bodyPr/>
          <a:lstStyle/>
          <a:p>
            <a:r>
              <a:rPr lang="it-IT" dirty="0" err="1"/>
              <a:t>cod.civ</a:t>
            </a:r>
            <a:r>
              <a:rPr lang="it-IT" dirty="0"/>
              <a:t>. norma generale</a:t>
            </a:r>
          </a:p>
          <a:p>
            <a:r>
              <a:rPr lang="it-IT" dirty="0"/>
              <a:t>l.604/1966: datori di lavoro con +35 </a:t>
            </a:r>
            <a:r>
              <a:rPr lang="it-IT" dirty="0" err="1"/>
              <a:t>dip</a:t>
            </a:r>
            <a:r>
              <a:rPr lang="it-IT" dirty="0"/>
              <a:t>.</a:t>
            </a:r>
          </a:p>
          <a:p>
            <a:r>
              <a:rPr lang="it-IT" dirty="0"/>
              <a:t>La l.300/1970 imprese con +15 </a:t>
            </a:r>
            <a:r>
              <a:rPr lang="it-IT" dirty="0" err="1"/>
              <a:t>dip</a:t>
            </a:r>
            <a:r>
              <a:rPr lang="it-IT" dirty="0"/>
              <a:t>.</a:t>
            </a:r>
          </a:p>
        </p:txBody>
      </p:sp>
    </p:spTree>
    <p:extLst>
      <p:ext uri="{BB962C8B-B14F-4D97-AF65-F5344CB8AC3E}">
        <p14:creationId xmlns:p14="http://schemas.microsoft.com/office/powerpoint/2010/main" val="25385197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53684" y="548680"/>
            <a:ext cx="7772400" cy="1035968"/>
          </a:xfrm>
        </p:spPr>
        <p:txBody>
          <a:bodyPr/>
          <a:lstStyle/>
          <a:p>
            <a:pPr algn="ctr"/>
            <a:r>
              <a:rPr lang="it-IT" sz="3200" dirty="0" err="1"/>
              <a:t>g.m.</a:t>
            </a:r>
            <a:r>
              <a:rPr lang="it-IT" sz="3200" dirty="0"/>
              <a:t> </a:t>
            </a:r>
            <a:r>
              <a:rPr lang="it-IT" sz="3200" dirty="0" err="1"/>
              <a:t>ogg</a:t>
            </a:r>
            <a:br>
              <a:rPr lang="it-IT" sz="3200" dirty="0"/>
            </a:br>
            <a:r>
              <a:rPr lang="it-IT" sz="3200" dirty="0"/>
              <a:t>(licenziamento annullabile)  </a:t>
            </a:r>
            <a:br>
              <a:rPr lang="it-IT" sz="3200" dirty="0"/>
            </a:br>
            <a:r>
              <a:rPr lang="it-IT" sz="3200" dirty="0"/>
              <a:t>Tutela reale attenuata   </a:t>
            </a:r>
            <a:r>
              <a:rPr lang="it-IT" sz="3200" b="1" i="1" dirty="0">
                <a:solidFill>
                  <a:srgbClr val="FF0000"/>
                </a:solidFill>
              </a:rPr>
              <a:t>3</a:t>
            </a:r>
            <a:endParaRPr lang="it-IT" sz="3200" i="1" dirty="0"/>
          </a:p>
        </p:txBody>
      </p:sp>
      <p:sp>
        <p:nvSpPr>
          <p:cNvPr id="3" name="Segnaposto contenuto 2"/>
          <p:cNvSpPr>
            <a:spLocks noGrp="1"/>
          </p:cNvSpPr>
          <p:nvPr>
            <p:ph idx="1"/>
          </p:nvPr>
        </p:nvSpPr>
        <p:spPr>
          <a:xfrm>
            <a:off x="878024" y="1900536"/>
            <a:ext cx="7939608" cy="4580656"/>
          </a:xfrm>
        </p:spPr>
        <p:txBody>
          <a:bodyPr/>
          <a:lstStyle/>
          <a:p>
            <a:r>
              <a:rPr lang="it-IT" sz="2000" dirty="0"/>
              <a:t>difetto di giustificazione del licenziamento intimato per g. motivo </a:t>
            </a:r>
            <a:r>
              <a:rPr lang="it-IT" sz="2000" b="1" dirty="0"/>
              <a:t>oggettivo</a:t>
            </a:r>
            <a:r>
              <a:rPr lang="it-IT" sz="2000" dirty="0"/>
              <a:t> consistente nell'inidoneità fisica o psichica del lavoratore, ovvero in violazione dell'articolo 2110, secondo comma (mancato superamento periodo di comporto)</a:t>
            </a:r>
          </a:p>
          <a:p>
            <a:r>
              <a:rPr lang="it-IT" sz="2000" dirty="0"/>
              <a:t>manifesta insussistenza del fatto posto a base del licenziamento per giustificato motivo oggettivo (giudice PUO’ non deve applicare il regime attenuato);</a:t>
            </a:r>
          </a:p>
          <a:p>
            <a:pPr marL="0" indent="0" algn="ctr">
              <a:buNone/>
            </a:pPr>
            <a:r>
              <a:rPr lang="it-IT" sz="2800" dirty="0">
                <a:solidFill>
                  <a:srgbClr val="FF0000"/>
                </a:solidFill>
              </a:rPr>
              <a:t>=</a:t>
            </a:r>
          </a:p>
          <a:p>
            <a:pPr lvl="1"/>
            <a:r>
              <a:rPr lang="it-IT" sz="2000" dirty="0">
                <a:solidFill>
                  <a:srgbClr val="FF0000"/>
                </a:solidFill>
              </a:rPr>
              <a:t>reintegrazione nel posto di lavoro </a:t>
            </a:r>
          </a:p>
          <a:p>
            <a:pPr lvl="1"/>
            <a:r>
              <a:rPr lang="it-IT" sz="2000" dirty="0">
                <a:solidFill>
                  <a:srgbClr val="FF0000"/>
                </a:solidFill>
              </a:rPr>
              <a:t>pagamento di un'indennità risarcitoria dedotto percepito/ percepibile,</a:t>
            </a:r>
          </a:p>
          <a:p>
            <a:pPr lvl="1"/>
            <a:r>
              <a:rPr lang="it-IT" sz="2000" dirty="0">
                <a:solidFill>
                  <a:srgbClr val="FF0000"/>
                </a:solidFill>
              </a:rPr>
              <a:t> misura </a:t>
            </a:r>
            <a:r>
              <a:rPr lang="it-IT" sz="2000" dirty="0" err="1">
                <a:solidFill>
                  <a:srgbClr val="FF0000"/>
                </a:solidFill>
              </a:rPr>
              <a:t>max</a:t>
            </a:r>
            <a:r>
              <a:rPr lang="it-IT" sz="2000" dirty="0">
                <a:solidFill>
                  <a:srgbClr val="FF0000"/>
                </a:solidFill>
              </a:rPr>
              <a:t> dodici mensilità della retribuzione globale di fatto</a:t>
            </a:r>
            <a:r>
              <a:rPr lang="it-IT" sz="1600" dirty="0">
                <a:solidFill>
                  <a:srgbClr val="FF0000"/>
                </a:solidFill>
              </a:rPr>
              <a:t>.</a:t>
            </a:r>
          </a:p>
          <a:p>
            <a:pPr marL="0" indent="0">
              <a:buNone/>
            </a:pPr>
            <a:endParaRPr lang="it-IT" sz="2000" dirty="0"/>
          </a:p>
        </p:txBody>
      </p:sp>
    </p:spTree>
    <p:extLst>
      <p:ext uri="{BB962C8B-B14F-4D97-AF65-F5344CB8AC3E}">
        <p14:creationId xmlns:p14="http://schemas.microsoft.com/office/powerpoint/2010/main" val="196039083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1468016"/>
          </a:xfrm>
        </p:spPr>
        <p:txBody>
          <a:bodyPr/>
          <a:lstStyle/>
          <a:p>
            <a:pPr algn="ctr"/>
            <a:r>
              <a:rPr lang="it-IT" sz="2800" dirty="0"/>
              <a:t>G.m.sogg-g.c.-</a:t>
            </a:r>
            <a:r>
              <a:rPr lang="it-IT" sz="2800" dirty="0" err="1"/>
              <a:t>g.m</a:t>
            </a:r>
            <a:r>
              <a:rPr lang="it-IT" sz="2800" dirty="0"/>
              <a:t>. ogg.</a:t>
            </a:r>
            <a:br>
              <a:rPr lang="it-IT" sz="2800" dirty="0"/>
            </a:br>
            <a:r>
              <a:rPr lang="it-IT" sz="2800" dirty="0"/>
              <a:t>(licenziamento annullabile)</a:t>
            </a:r>
            <a:br>
              <a:rPr lang="it-IT" sz="2800" dirty="0"/>
            </a:br>
            <a:r>
              <a:rPr lang="it-IT" sz="2800" dirty="0"/>
              <a:t>Tutela risarcitoria forte      </a:t>
            </a:r>
            <a:r>
              <a:rPr lang="it-IT" sz="3200" b="1" i="1" dirty="0">
                <a:solidFill>
                  <a:srgbClr val="FF0000"/>
                </a:solidFill>
              </a:rPr>
              <a:t>4</a:t>
            </a:r>
            <a:endParaRPr lang="it-IT" sz="3200" dirty="0"/>
          </a:p>
        </p:txBody>
      </p:sp>
      <p:sp>
        <p:nvSpPr>
          <p:cNvPr id="3" name="Segnaposto contenuto 2"/>
          <p:cNvSpPr>
            <a:spLocks noGrp="1"/>
          </p:cNvSpPr>
          <p:nvPr>
            <p:ph idx="1"/>
          </p:nvPr>
        </p:nvSpPr>
        <p:spPr>
          <a:xfrm>
            <a:off x="1083704" y="2204864"/>
            <a:ext cx="7772400" cy="4536504"/>
          </a:xfrm>
        </p:spPr>
        <p:txBody>
          <a:bodyPr/>
          <a:lstStyle/>
          <a:p>
            <a:r>
              <a:rPr lang="it-IT" sz="2400" dirty="0"/>
              <a:t>nelle altre ipotesi diverse da quelle precedenti in cui accerta che non ricorrono gli estremi del predetto </a:t>
            </a:r>
            <a:r>
              <a:rPr lang="it-IT" sz="2400" dirty="0" err="1"/>
              <a:t>g.m.</a:t>
            </a:r>
            <a:r>
              <a:rPr lang="it-IT" sz="2400" dirty="0"/>
              <a:t> </a:t>
            </a:r>
            <a:r>
              <a:rPr lang="it-IT" sz="2400" dirty="0" err="1"/>
              <a:t>sogg</a:t>
            </a:r>
            <a:r>
              <a:rPr lang="it-IT" sz="2400" dirty="0"/>
              <a:t>., della </a:t>
            </a:r>
            <a:r>
              <a:rPr lang="it-IT" sz="2400" dirty="0" err="1"/>
              <a:t>g.c.</a:t>
            </a:r>
            <a:r>
              <a:rPr lang="it-IT" sz="2400" dirty="0"/>
              <a:t> o del </a:t>
            </a:r>
            <a:r>
              <a:rPr lang="it-IT" sz="2400" dirty="0" err="1"/>
              <a:t>g.m.</a:t>
            </a:r>
            <a:r>
              <a:rPr lang="it-IT" sz="2400" dirty="0"/>
              <a:t> ogg.:</a:t>
            </a:r>
          </a:p>
          <a:p>
            <a:pPr marL="0" indent="0" algn="ctr">
              <a:buNone/>
            </a:pPr>
            <a:r>
              <a:rPr lang="it-IT" sz="2400" dirty="0">
                <a:solidFill>
                  <a:srgbClr val="FF0000"/>
                </a:solidFill>
              </a:rPr>
              <a:t>=</a:t>
            </a:r>
          </a:p>
          <a:p>
            <a:pPr lvl="1"/>
            <a:r>
              <a:rPr lang="it-IT" sz="1800" dirty="0">
                <a:solidFill>
                  <a:srgbClr val="FF0000"/>
                </a:solidFill>
              </a:rPr>
              <a:t>Validità del licenziamento con indennizzo tra 12 e 24 mensilità</a:t>
            </a:r>
          </a:p>
          <a:p>
            <a:pPr lvl="1"/>
            <a:r>
              <a:rPr lang="it-IT" sz="1800" dirty="0">
                <a:solidFill>
                  <a:srgbClr val="FF0000"/>
                </a:solidFill>
              </a:rPr>
              <a:t>In tale ultimo caso il giudice, ai fini della determinazione dell'indennità tra il minimo e il massimo previsti, tiene conto, dell’anzianità del lavoratore, del numero dipendenti occupati, delle dimensioni attività economica, del comportamento e delle condizioni delle parti, delle iniziative assunte dal lavoratore per la ricerca di una nuova occupazione e del comportamento delle parti nell'ambito della procedura di cui all'articolo 7 della legge 15 luglio 1966, n. 604, e successive modificazioni. </a:t>
            </a:r>
          </a:p>
          <a:p>
            <a:endParaRPr lang="it-IT" dirty="0"/>
          </a:p>
        </p:txBody>
      </p:sp>
    </p:spTree>
    <p:extLst>
      <p:ext uri="{BB962C8B-B14F-4D97-AF65-F5344CB8AC3E}">
        <p14:creationId xmlns:p14="http://schemas.microsoft.com/office/powerpoint/2010/main" val="36796270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600" dirty="0"/>
              <a:t>Altre ipotesi di </a:t>
            </a:r>
            <a:r>
              <a:rPr lang="it-IT" sz="3600" dirty="0" err="1"/>
              <a:t>lic</a:t>
            </a:r>
            <a:r>
              <a:rPr lang="it-IT" sz="3600" dirty="0"/>
              <a:t>. Inefficace </a:t>
            </a:r>
            <a:br>
              <a:rPr lang="it-IT" sz="3600" dirty="0"/>
            </a:br>
            <a:r>
              <a:rPr lang="it-IT" sz="3600" dirty="0"/>
              <a:t>Tutela risarcitoria debole</a:t>
            </a:r>
            <a:r>
              <a:rPr lang="it-IT" dirty="0"/>
              <a:t> </a:t>
            </a:r>
            <a:r>
              <a:rPr lang="it-IT" b="1" i="1" dirty="0">
                <a:solidFill>
                  <a:srgbClr val="FF0000"/>
                </a:solidFill>
              </a:rPr>
              <a:t>5</a:t>
            </a:r>
            <a:endParaRPr lang="it-IT" dirty="0"/>
          </a:p>
        </p:txBody>
      </p:sp>
      <p:sp>
        <p:nvSpPr>
          <p:cNvPr id="3" name="Segnaposto contenuto 2"/>
          <p:cNvSpPr>
            <a:spLocks noGrp="1"/>
          </p:cNvSpPr>
          <p:nvPr>
            <p:ph idx="1"/>
          </p:nvPr>
        </p:nvSpPr>
        <p:spPr/>
        <p:txBody>
          <a:bodyPr/>
          <a:lstStyle/>
          <a:p>
            <a:r>
              <a:rPr lang="it-IT" sz="2400" dirty="0"/>
              <a:t>Mancata motivazione del licenziamento (art. 2 </a:t>
            </a:r>
            <a:r>
              <a:rPr lang="it-IT" sz="2400" dirty="0" err="1"/>
              <a:t>l.n</a:t>
            </a:r>
            <a:r>
              <a:rPr lang="it-IT" sz="2400" dirty="0"/>
              <a:t>. 604/1966)</a:t>
            </a:r>
          </a:p>
          <a:p>
            <a:r>
              <a:rPr lang="it-IT" sz="2400" dirty="0"/>
              <a:t>Omissione procedura </a:t>
            </a:r>
            <a:r>
              <a:rPr lang="it-IT" sz="2400" dirty="0" err="1"/>
              <a:t>lic</a:t>
            </a:r>
            <a:r>
              <a:rPr lang="it-IT" sz="2400" dirty="0"/>
              <a:t>. disciplinare ex art. 7 </a:t>
            </a:r>
            <a:r>
              <a:rPr lang="it-IT" sz="2400" dirty="0" err="1"/>
              <a:t>l.n</a:t>
            </a:r>
            <a:r>
              <a:rPr lang="it-IT" sz="2400" dirty="0"/>
              <a:t>. 300/1970</a:t>
            </a:r>
          </a:p>
          <a:p>
            <a:r>
              <a:rPr lang="it-IT" sz="2400" dirty="0"/>
              <a:t>Violazione nuova procedura obbligatoria per </a:t>
            </a:r>
            <a:r>
              <a:rPr lang="it-IT" sz="2400" dirty="0" err="1"/>
              <a:t>lic</a:t>
            </a:r>
            <a:r>
              <a:rPr lang="it-IT" sz="2400" dirty="0"/>
              <a:t>. per </a:t>
            </a:r>
            <a:r>
              <a:rPr lang="it-IT" sz="2400" dirty="0" err="1"/>
              <a:t>g.m.</a:t>
            </a:r>
            <a:r>
              <a:rPr lang="it-IT" sz="2400" dirty="0"/>
              <a:t> ogg. ex art 7 </a:t>
            </a:r>
            <a:r>
              <a:rPr lang="it-IT" sz="2400" dirty="0" err="1"/>
              <a:t>l.n</a:t>
            </a:r>
            <a:r>
              <a:rPr lang="it-IT" sz="2400" dirty="0"/>
              <a:t>. 604/1966</a:t>
            </a:r>
          </a:p>
          <a:p>
            <a:pPr marL="0" indent="0" algn="ctr">
              <a:buNone/>
            </a:pPr>
            <a:r>
              <a:rPr lang="it-IT" sz="2400" dirty="0">
                <a:solidFill>
                  <a:srgbClr val="FF0000"/>
                </a:solidFill>
              </a:rPr>
              <a:t>=</a:t>
            </a:r>
          </a:p>
          <a:p>
            <a:pPr marL="0" indent="0" algn="ctr">
              <a:buNone/>
            </a:pPr>
            <a:r>
              <a:rPr lang="it-IT" sz="2400" dirty="0">
                <a:solidFill>
                  <a:srgbClr val="FF0000"/>
                </a:solidFill>
              </a:rPr>
              <a:t>Risoluzione rapporto + indennità risarcitoria tra le 6 e le 12 mensilità dell’ultima retribuzione globale di fatto</a:t>
            </a:r>
          </a:p>
        </p:txBody>
      </p:sp>
    </p:spTree>
    <p:extLst>
      <p:ext uri="{BB962C8B-B14F-4D97-AF65-F5344CB8AC3E}">
        <p14:creationId xmlns:p14="http://schemas.microsoft.com/office/powerpoint/2010/main" val="23770548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a:xfrm>
            <a:off x="1066800" y="304800"/>
            <a:ext cx="7772400" cy="676275"/>
          </a:xfrm>
        </p:spPr>
        <p:txBody>
          <a:bodyPr/>
          <a:lstStyle/>
          <a:p>
            <a:r>
              <a:rPr lang="it-IT" altLang="it-IT"/>
              <a:t>Renzi Jobs Act</a:t>
            </a:r>
          </a:p>
        </p:txBody>
      </p:sp>
      <p:sp>
        <p:nvSpPr>
          <p:cNvPr id="36867" name="Segnaposto contenuto 2"/>
          <p:cNvSpPr>
            <a:spLocks noGrp="1"/>
          </p:cNvSpPr>
          <p:nvPr>
            <p:ph idx="1"/>
          </p:nvPr>
        </p:nvSpPr>
        <p:spPr>
          <a:xfrm>
            <a:off x="1081340" y="1304764"/>
            <a:ext cx="7772400" cy="4248472"/>
          </a:xfrm>
        </p:spPr>
        <p:txBody>
          <a:bodyPr/>
          <a:lstStyle/>
          <a:p>
            <a:pPr marL="0" indent="0">
              <a:buFont typeface="Wingdings" pitchFamily="2" charset="2"/>
              <a:buNone/>
            </a:pPr>
            <a:endParaRPr lang="it-IT" altLang="it-IT" sz="1000"/>
          </a:p>
        </p:txBody>
      </p:sp>
      <p:pic>
        <p:nvPicPr>
          <p:cNvPr id="36868"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4013" y="2348880"/>
            <a:ext cx="61182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77157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olo 1"/>
          <p:cNvSpPr>
            <a:spLocks noGrp="1"/>
          </p:cNvSpPr>
          <p:nvPr>
            <p:ph type="title"/>
          </p:nvPr>
        </p:nvSpPr>
        <p:spPr/>
        <p:txBody>
          <a:bodyPr/>
          <a:lstStyle/>
          <a:p>
            <a:r>
              <a:rPr lang="it-IT" altLang="it-IT">
                <a:latin typeface="Calibri" pitchFamily="34" charset="0"/>
                <a:ea typeface="Calibri" pitchFamily="34" charset="0"/>
                <a:cs typeface="Times New Roman" pitchFamily="18" charset="0"/>
              </a:rPr>
              <a:t>L. 10-12-2014 n. 183</a:t>
            </a:r>
            <a:br>
              <a:rPr lang="it-IT" altLang="it-IT">
                <a:latin typeface="Calibri" pitchFamily="34" charset="0"/>
                <a:ea typeface="Calibri" pitchFamily="34" charset="0"/>
                <a:cs typeface="Times New Roman" pitchFamily="18" charset="0"/>
              </a:rPr>
            </a:br>
            <a:endParaRPr lang="it-IT" altLang="it-IT">
              <a:ea typeface="Calibri" pitchFamily="34" charset="0"/>
              <a:cs typeface="Times New Roman" pitchFamily="18" charset="0"/>
            </a:endParaRPr>
          </a:p>
        </p:txBody>
      </p:sp>
      <p:sp>
        <p:nvSpPr>
          <p:cNvPr id="37891" name="Segnaposto contenuto 2"/>
          <p:cNvSpPr>
            <a:spLocks noGrp="1"/>
          </p:cNvSpPr>
          <p:nvPr>
            <p:ph idx="1"/>
          </p:nvPr>
        </p:nvSpPr>
        <p:spPr/>
        <p:txBody>
          <a:bodyPr/>
          <a:lstStyle/>
          <a:p>
            <a:r>
              <a:rPr lang="it-IT" altLang="it-IT">
                <a:latin typeface="Calibri" pitchFamily="34" charset="0"/>
                <a:ea typeface="Calibri" pitchFamily="34" charset="0"/>
                <a:cs typeface="Times New Roman" pitchFamily="18" charset="0"/>
              </a:rPr>
              <a:t>Deleghe al Governo in materia di riforma degli ammortizzatori sociali, dei servizi per il lavoro e delle politiche attive, nonché in materia di riordino della disciplina dei rapporti di lavoro e dell'attività ispettiva e di tutela e conciliazione delle esigenze di cura, di vita e di lavoro.</a:t>
            </a:r>
            <a:br>
              <a:rPr lang="it-IT" altLang="it-IT">
                <a:latin typeface="Calibri" pitchFamily="34" charset="0"/>
                <a:ea typeface="Calibri" pitchFamily="34" charset="0"/>
                <a:cs typeface="Times New Roman" pitchFamily="18" charset="0"/>
              </a:rPr>
            </a:br>
            <a:endParaRPr lang="it-IT" altLang="it-IT">
              <a:ea typeface="Calibri" pitchFamily="34" charset="0"/>
              <a:cs typeface="Times New Roman" pitchFamily="18" charset="0"/>
            </a:endParaRPr>
          </a:p>
        </p:txBody>
      </p:sp>
    </p:spTree>
    <p:extLst>
      <p:ext uri="{BB962C8B-B14F-4D97-AF65-F5344CB8AC3E}">
        <p14:creationId xmlns:p14="http://schemas.microsoft.com/office/powerpoint/2010/main" val="39889594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olo 1"/>
          <p:cNvSpPr>
            <a:spLocks noGrp="1"/>
          </p:cNvSpPr>
          <p:nvPr>
            <p:ph type="title"/>
          </p:nvPr>
        </p:nvSpPr>
        <p:spPr/>
        <p:txBody>
          <a:bodyPr/>
          <a:lstStyle/>
          <a:p>
            <a:r>
              <a:rPr lang="it-IT" altLang="it-IT"/>
              <a:t>Contratto a tutele crescenti</a:t>
            </a:r>
            <a:br>
              <a:rPr lang="it-IT" altLang="it-IT"/>
            </a:br>
            <a:endParaRPr lang="it-IT" altLang="it-IT"/>
          </a:p>
        </p:txBody>
      </p:sp>
      <p:sp>
        <p:nvSpPr>
          <p:cNvPr id="38915" name="Segnaposto contenuto 2"/>
          <p:cNvSpPr>
            <a:spLocks noGrp="1"/>
          </p:cNvSpPr>
          <p:nvPr>
            <p:ph idx="1"/>
          </p:nvPr>
        </p:nvSpPr>
        <p:spPr>
          <a:xfrm>
            <a:off x="1182688" y="2017713"/>
            <a:ext cx="7772400" cy="4506912"/>
          </a:xfrm>
        </p:spPr>
        <p:txBody>
          <a:bodyPr/>
          <a:lstStyle/>
          <a:p>
            <a:pPr marL="0" indent="0" algn="just">
              <a:buNone/>
            </a:pPr>
            <a:r>
              <a:rPr lang="it-IT" altLang="it-IT" sz="2800" dirty="0"/>
              <a:t>Si applica ai lavoratori assunti con contratto a tempo indeterminato </a:t>
            </a:r>
            <a:r>
              <a:rPr lang="it-IT" altLang="it-IT" sz="2800" b="1" dirty="0">
                <a:solidFill>
                  <a:srgbClr val="FF0000"/>
                </a:solidFill>
              </a:rPr>
              <a:t>dopo l’entrata in vigore del decreto</a:t>
            </a:r>
            <a:r>
              <a:rPr lang="it-IT" altLang="it-IT" sz="2800" dirty="0"/>
              <a:t>, per i quali stabilisce una nuova disciplina dei licenziamenti individuali e collettivi (per i lavoratori assunti </a:t>
            </a:r>
            <a:r>
              <a:rPr lang="it-IT" altLang="it-IT" sz="2800" b="1" dirty="0">
                <a:solidFill>
                  <a:srgbClr val="FF0000"/>
                </a:solidFill>
              </a:rPr>
              <a:t>prima</a:t>
            </a:r>
            <a:r>
              <a:rPr lang="it-IT" altLang="it-IT" sz="2800" dirty="0"/>
              <a:t> dell’entrata in vigore del decreto restano valide le norme precedenti).</a:t>
            </a:r>
          </a:p>
          <a:p>
            <a:pPr marL="0" indent="0">
              <a:buNone/>
            </a:pPr>
            <a:endParaRPr lang="it-IT" altLang="it-IT" dirty="0"/>
          </a:p>
        </p:txBody>
      </p:sp>
    </p:spTree>
    <p:extLst>
      <p:ext uri="{BB962C8B-B14F-4D97-AF65-F5344CB8AC3E}">
        <p14:creationId xmlns:p14="http://schemas.microsoft.com/office/powerpoint/2010/main" val="9458709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Tutela reale forte</a:t>
            </a:r>
          </a:p>
        </p:txBody>
      </p:sp>
      <p:sp>
        <p:nvSpPr>
          <p:cNvPr id="3" name="Segnaposto contenuto 2"/>
          <p:cNvSpPr>
            <a:spLocks noGrp="1"/>
          </p:cNvSpPr>
          <p:nvPr>
            <p:ph idx="1"/>
          </p:nvPr>
        </p:nvSpPr>
        <p:spPr>
          <a:xfrm>
            <a:off x="1066800" y="1676400"/>
            <a:ext cx="7772400" cy="4992960"/>
          </a:xfrm>
        </p:spPr>
        <p:txBody>
          <a:bodyPr/>
          <a:lstStyle/>
          <a:p>
            <a:r>
              <a:rPr lang="it-IT" dirty="0"/>
              <a:t>Per i licenziamenti </a:t>
            </a:r>
            <a:r>
              <a:rPr lang="it-IT" dirty="0">
                <a:solidFill>
                  <a:srgbClr val="FF0000"/>
                </a:solidFill>
              </a:rPr>
              <a:t>discriminatori</a:t>
            </a:r>
            <a:r>
              <a:rPr lang="it-IT" dirty="0"/>
              <a:t> e </a:t>
            </a:r>
            <a:r>
              <a:rPr lang="it-IT" dirty="0">
                <a:solidFill>
                  <a:srgbClr val="FF0000"/>
                </a:solidFill>
              </a:rPr>
              <a:t>nulli intimati in forma orale</a:t>
            </a:r>
            <a:r>
              <a:rPr lang="it-IT" dirty="0"/>
              <a:t> resta la reintegrazione nel posto di lavoro così come già previsto, per tutti i lavoratori. </a:t>
            </a:r>
          </a:p>
          <a:p>
            <a:endParaRPr lang="it-IT" dirty="0"/>
          </a:p>
          <a:p>
            <a:r>
              <a:rPr lang="it-IT" sz="1800" dirty="0"/>
              <a:t>Tale disciplina trova  applicazione anche  nelle  ipotesi  in  cui  il  giudice  accerta  il  difetto  di giustificazione per motivo consistente  nella  disabilità  fisica  o psichica del lavoratore</a:t>
            </a:r>
          </a:p>
        </p:txBody>
      </p:sp>
    </p:spTree>
    <p:extLst>
      <p:ext uri="{BB962C8B-B14F-4D97-AF65-F5344CB8AC3E}">
        <p14:creationId xmlns:p14="http://schemas.microsoft.com/office/powerpoint/2010/main" val="15123481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Licenziamenti disciplinari</a:t>
            </a:r>
            <a:endParaRPr lang="it-IT" b="1" i="1" dirty="0">
              <a:solidFill>
                <a:srgbClr val="FF0000"/>
              </a:solidFill>
            </a:endParaRPr>
          </a:p>
        </p:txBody>
      </p:sp>
      <p:sp>
        <p:nvSpPr>
          <p:cNvPr id="3" name="Segnaposto contenuto 2"/>
          <p:cNvSpPr>
            <a:spLocks noGrp="1"/>
          </p:cNvSpPr>
          <p:nvPr>
            <p:ph idx="1"/>
          </p:nvPr>
        </p:nvSpPr>
        <p:spPr/>
        <p:txBody>
          <a:bodyPr/>
          <a:lstStyle/>
          <a:p>
            <a:pPr marL="0" indent="0">
              <a:buNone/>
            </a:pPr>
            <a:r>
              <a:rPr lang="it-IT" dirty="0"/>
              <a:t>Per i licenziamenti disciplinari la reintegrazione resta solo nei casi in cui sia accertata l’</a:t>
            </a:r>
            <a:r>
              <a:rPr lang="it-IT" dirty="0">
                <a:solidFill>
                  <a:srgbClr val="FF0000"/>
                </a:solidFill>
              </a:rPr>
              <a:t>insussistenza del </a:t>
            </a:r>
            <a:r>
              <a:rPr lang="it-IT" u="sng" dirty="0">
                <a:solidFill>
                  <a:srgbClr val="FF0000"/>
                </a:solidFill>
              </a:rPr>
              <a:t>fatto materiale</a:t>
            </a:r>
            <a:r>
              <a:rPr lang="it-IT" dirty="0">
                <a:solidFill>
                  <a:srgbClr val="FF0000"/>
                </a:solidFill>
              </a:rPr>
              <a:t> contestato</a:t>
            </a:r>
            <a:r>
              <a:rPr lang="it-IT" dirty="0"/>
              <a:t>. </a:t>
            </a:r>
          </a:p>
        </p:txBody>
      </p:sp>
    </p:spTree>
    <p:extLst>
      <p:ext uri="{BB962C8B-B14F-4D97-AF65-F5344CB8AC3E}">
        <p14:creationId xmlns:p14="http://schemas.microsoft.com/office/powerpoint/2010/main" val="357263605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solidFill>
                  <a:srgbClr val="FF0000"/>
                </a:solidFill>
              </a:rPr>
              <a:t>=</a:t>
            </a:r>
          </a:p>
        </p:txBody>
      </p:sp>
      <p:sp>
        <p:nvSpPr>
          <p:cNvPr id="3" name="Segnaposto contenuto 2"/>
          <p:cNvSpPr>
            <a:spLocks noGrp="1"/>
          </p:cNvSpPr>
          <p:nvPr>
            <p:ph idx="1"/>
          </p:nvPr>
        </p:nvSpPr>
        <p:spPr/>
        <p:txBody>
          <a:bodyPr/>
          <a:lstStyle/>
          <a:p>
            <a:pPr marL="0" indent="0" algn="just">
              <a:buNone/>
            </a:pPr>
            <a:r>
              <a:rPr lang="it-IT" sz="1800" dirty="0">
                <a:solidFill>
                  <a:srgbClr val="FF0000"/>
                </a:solidFill>
              </a:rPr>
              <a:t>Il giudice  annulla  il licenziamento e condanna il datore di lavoro alla reintegrazione  del lavoratore nel posto  di  lavoro  e  al  pagamento  di  un'indennità risarcitoria commisurata all'ultima retribuzione di  riferimento  per il calcolo  del  trattamento  di  fine  rapporto,  corrispondente  al</a:t>
            </a:r>
          </a:p>
          <a:p>
            <a:pPr marL="0" indent="0" algn="just">
              <a:buNone/>
            </a:pPr>
            <a:r>
              <a:rPr lang="it-IT" sz="1800" dirty="0">
                <a:solidFill>
                  <a:srgbClr val="FF0000"/>
                </a:solidFill>
              </a:rPr>
              <a:t>periodo dal giorno del licenziamento  fino  a  quello  dell'effettiva</a:t>
            </a:r>
          </a:p>
          <a:p>
            <a:pPr marL="0" indent="0" algn="just">
              <a:buNone/>
            </a:pPr>
            <a:r>
              <a:rPr lang="it-IT" sz="1800" dirty="0">
                <a:solidFill>
                  <a:srgbClr val="FF0000"/>
                </a:solidFill>
              </a:rPr>
              <a:t>reintegrazione, dedotto quanto il lavoratore abbia percepito  per  lo</a:t>
            </a:r>
          </a:p>
          <a:p>
            <a:pPr marL="0" indent="0" algn="just">
              <a:buNone/>
            </a:pPr>
            <a:r>
              <a:rPr lang="it-IT" sz="1800" dirty="0">
                <a:solidFill>
                  <a:srgbClr val="FF0000"/>
                </a:solidFill>
              </a:rPr>
              <a:t>svolgimento di altre attività  lavorative,  nonché  quanto  avrebbe</a:t>
            </a:r>
          </a:p>
          <a:p>
            <a:pPr marL="0" indent="0" algn="just">
              <a:buNone/>
            </a:pPr>
            <a:r>
              <a:rPr lang="it-IT" sz="1800" dirty="0">
                <a:solidFill>
                  <a:srgbClr val="FF0000"/>
                </a:solidFill>
              </a:rPr>
              <a:t>potuto percepire accettando una congrua offerta di  lavoro.  </a:t>
            </a:r>
          </a:p>
          <a:p>
            <a:pPr marL="0" indent="0" algn="just">
              <a:buNone/>
            </a:pPr>
            <a:r>
              <a:rPr lang="it-IT" sz="1800" dirty="0">
                <a:solidFill>
                  <a:srgbClr val="FF0000"/>
                </a:solidFill>
              </a:rPr>
              <a:t>In  ogni  caso  la misura dell'indennità risarcitoria relativa al  periodo  antecedente alla pronuncia di reintegrazione non può essere superiore  a  dodici mensilità dell'ultima retribuzione di riferimento per il calcolo del</a:t>
            </a:r>
          </a:p>
          <a:p>
            <a:pPr marL="0" indent="0" algn="just">
              <a:buNone/>
            </a:pPr>
            <a:r>
              <a:rPr lang="it-IT" sz="1800" dirty="0">
                <a:solidFill>
                  <a:srgbClr val="FF0000"/>
                </a:solidFill>
              </a:rPr>
              <a:t>trattamento di fine rapporto.</a:t>
            </a:r>
          </a:p>
          <a:p>
            <a:endParaRPr lang="it-IT" dirty="0">
              <a:solidFill>
                <a:srgbClr val="FF0000"/>
              </a:solidFill>
            </a:endParaRPr>
          </a:p>
        </p:txBody>
      </p:sp>
    </p:spTree>
    <p:extLst>
      <p:ext uri="{BB962C8B-B14F-4D97-AF65-F5344CB8AC3E}">
        <p14:creationId xmlns:p14="http://schemas.microsoft.com/office/powerpoint/2010/main" val="29493012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747936"/>
          </a:xfrm>
        </p:spPr>
        <p:txBody>
          <a:bodyPr/>
          <a:lstStyle/>
          <a:p>
            <a:pPr algn="ctr"/>
            <a:r>
              <a:rPr lang="it-IT" dirty="0"/>
              <a:t>Tutela risarcitoria     </a:t>
            </a:r>
          </a:p>
        </p:txBody>
      </p:sp>
      <p:sp>
        <p:nvSpPr>
          <p:cNvPr id="3" name="Segnaposto contenuto 2"/>
          <p:cNvSpPr>
            <a:spLocks noGrp="1"/>
          </p:cNvSpPr>
          <p:nvPr>
            <p:ph idx="1"/>
          </p:nvPr>
        </p:nvSpPr>
        <p:spPr>
          <a:xfrm>
            <a:off x="1046516" y="1124744"/>
            <a:ext cx="7772400" cy="5428456"/>
          </a:xfrm>
        </p:spPr>
        <p:txBody>
          <a:bodyPr/>
          <a:lstStyle/>
          <a:p>
            <a:pPr algn="just"/>
            <a:r>
              <a:rPr lang="it-IT" sz="2800" dirty="0"/>
              <a:t>Negli altri casi in cui si accerti che non ricorrano gli estremi del licenziamento per giusta causa o giustificato motivo, ovvero i </a:t>
            </a:r>
            <a:r>
              <a:rPr lang="it-IT" sz="2800" dirty="0">
                <a:solidFill>
                  <a:srgbClr val="FF0000"/>
                </a:solidFill>
              </a:rPr>
              <a:t>licenziamenti ingiustificati</a:t>
            </a:r>
            <a:r>
              <a:rPr lang="it-IT" sz="2800" dirty="0"/>
              <a:t>, viene introdotta </a:t>
            </a:r>
            <a:r>
              <a:rPr lang="it-IT" sz="2800" dirty="0">
                <a:solidFill>
                  <a:srgbClr val="FF0000"/>
                </a:solidFill>
              </a:rPr>
              <a:t>una tutela risarcitoria certa</a:t>
            </a:r>
            <a:r>
              <a:rPr lang="it-IT" sz="2800" dirty="0"/>
              <a:t>, commisurata all'anzianità di servizio e, quindi, </a:t>
            </a:r>
            <a:r>
              <a:rPr lang="it-IT" sz="2800" i="1" dirty="0"/>
              <a:t>sottratta alla discrezionalità del giudice. (ma </a:t>
            </a:r>
            <a:r>
              <a:rPr lang="it-IT" sz="2800" i="1" dirty="0" err="1"/>
              <a:t>vd</a:t>
            </a:r>
            <a:r>
              <a:rPr lang="it-IT" sz="2800" i="1" dirty="0"/>
              <a:t>. </a:t>
            </a:r>
            <a:r>
              <a:rPr lang="it-IT" sz="2800" i="1" dirty="0" err="1"/>
              <a:t>diapoI</a:t>
            </a:r>
            <a:endParaRPr lang="it-IT" sz="2800" i="1" dirty="0"/>
          </a:p>
          <a:p>
            <a:pPr algn="just"/>
            <a:r>
              <a:rPr lang="it-IT" sz="2800" dirty="0"/>
              <a:t>La regola applicabile è quella del </a:t>
            </a:r>
            <a:r>
              <a:rPr lang="it-IT" sz="2800" dirty="0">
                <a:solidFill>
                  <a:srgbClr val="FF0000"/>
                </a:solidFill>
              </a:rPr>
              <a:t>risarcimento in misura pari a due mensilità per ogni anno di anzianità di servizio, con un minimo di (4) 6 ed un massimo di (24) 36 mesi. (dl 87/2018)</a:t>
            </a:r>
          </a:p>
          <a:p>
            <a:endParaRPr lang="it-IT" sz="2800" dirty="0"/>
          </a:p>
        </p:txBody>
      </p:sp>
    </p:spTree>
    <p:extLst>
      <p:ext uri="{BB962C8B-B14F-4D97-AF65-F5344CB8AC3E}">
        <p14:creationId xmlns:p14="http://schemas.microsoft.com/office/powerpoint/2010/main" val="3587658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6E4A43-632E-4444-970D-61EDFB4AD8A6}"/>
              </a:ext>
            </a:extLst>
          </p:cNvPr>
          <p:cNvSpPr>
            <a:spLocks noGrp="1"/>
          </p:cNvSpPr>
          <p:nvPr>
            <p:ph type="title"/>
          </p:nvPr>
        </p:nvSpPr>
        <p:spPr>
          <a:xfrm>
            <a:off x="1065972" y="1052736"/>
            <a:ext cx="7772400" cy="1647056"/>
          </a:xfrm>
          <a:ln w="76200">
            <a:solidFill>
              <a:schemeClr val="accent1"/>
            </a:solidFill>
          </a:ln>
        </p:spPr>
        <p:txBody>
          <a:bodyPr/>
          <a:lstStyle/>
          <a:p>
            <a:pPr algn="just"/>
            <a:r>
              <a:rPr lang="it-IT" sz="2400" b="1" dirty="0">
                <a:solidFill>
                  <a:srgbClr val="FFFF00"/>
                </a:solidFill>
              </a:rPr>
              <a:t>Problema 1</a:t>
            </a:r>
            <a:r>
              <a:rPr lang="it-IT" sz="2400" dirty="0">
                <a:solidFill>
                  <a:srgbClr val="FFFF00"/>
                </a:solidFill>
              </a:rPr>
              <a:t>: Impresa con pluralità di unità produttive, tutte con meno di 10 </a:t>
            </a:r>
            <a:r>
              <a:rPr lang="it-IT" sz="2400" dirty="0" err="1">
                <a:solidFill>
                  <a:srgbClr val="FFFF00"/>
                </a:solidFill>
              </a:rPr>
              <a:t>dip</a:t>
            </a:r>
            <a:r>
              <a:rPr lang="it-IT" sz="2400" dirty="0">
                <a:solidFill>
                  <a:srgbClr val="FFFF00"/>
                </a:solidFill>
              </a:rPr>
              <a:t>. Avendo 50 </a:t>
            </a:r>
            <a:r>
              <a:rPr lang="it-IT" sz="2400" dirty="0" err="1">
                <a:solidFill>
                  <a:srgbClr val="FFFF00"/>
                </a:solidFill>
              </a:rPr>
              <a:t>u.p.</a:t>
            </a:r>
            <a:r>
              <a:rPr lang="it-IT" sz="2400" dirty="0">
                <a:solidFill>
                  <a:srgbClr val="FFFF00"/>
                </a:solidFill>
              </a:rPr>
              <a:t>, lavoratore complessivi: 500. Applicazione della l.604/1966. All’impresa con 16 dipendenti complessivi: l.300/1970</a:t>
            </a:r>
          </a:p>
        </p:txBody>
      </p:sp>
      <p:sp>
        <p:nvSpPr>
          <p:cNvPr id="3" name="Segnaposto contenuto 2">
            <a:extLst>
              <a:ext uri="{FF2B5EF4-FFF2-40B4-BE49-F238E27FC236}">
                <a16:creationId xmlns:a16="http://schemas.microsoft.com/office/drawing/2014/main" id="{AA27F387-EA17-9D40-8ACD-EE5792340E8A}"/>
              </a:ext>
            </a:extLst>
          </p:cNvPr>
          <p:cNvSpPr>
            <a:spLocks noGrp="1"/>
          </p:cNvSpPr>
          <p:nvPr>
            <p:ph idx="1"/>
          </p:nvPr>
        </p:nvSpPr>
        <p:spPr>
          <a:xfrm>
            <a:off x="1065972" y="3459832"/>
            <a:ext cx="7772400" cy="2088232"/>
          </a:xfrm>
          <a:ln w="76200">
            <a:solidFill>
              <a:schemeClr val="accent1"/>
            </a:solidFill>
          </a:ln>
        </p:spPr>
        <p:txBody>
          <a:bodyPr/>
          <a:lstStyle/>
          <a:p>
            <a:pPr marL="0" indent="0" algn="just">
              <a:buNone/>
            </a:pPr>
            <a:r>
              <a:rPr lang="it-IT" sz="2400" b="1" dirty="0">
                <a:solidFill>
                  <a:srgbClr val="FFFF00"/>
                </a:solidFill>
              </a:rPr>
              <a:t>Problema 2</a:t>
            </a:r>
            <a:r>
              <a:rPr lang="it-IT" sz="2400" dirty="0">
                <a:solidFill>
                  <a:srgbClr val="FFFF00"/>
                </a:solidFill>
              </a:rPr>
              <a:t>: Il datore di lavoro non imprenditore con meno di 35 dipendenti o l’impresa con meno di 15 dipendenti può licenziare il lavoratore con semplice preavviso, mentre per applicare una sanzione conservativa deve rispettare l’art.7 </a:t>
            </a:r>
            <a:r>
              <a:rPr lang="it-IT" sz="2400" dirty="0" err="1">
                <a:solidFill>
                  <a:srgbClr val="FFFF00"/>
                </a:solidFill>
              </a:rPr>
              <a:t>st.lav</a:t>
            </a:r>
            <a:r>
              <a:rPr lang="it-IT" sz="2400" dirty="0">
                <a:solidFill>
                  <a:srgbClr val="FFFF00"/>
                </a:solidFill>
              </a:rPr>
              <a:t>. </a:t>
            </a:r>
          </a:p>
        </p:txBody>
      </p:sp>
    </p:spTree>
    <p:extLst>
      <p:ext uri="{BB962C8B-B14F-4D97-AF65-F5344CB8AC3E}">
        <p14:creationId xmlns:p14="http://schemas.microsoft.com/office/powerpoint/2010/main" val="2890140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A8A52E-BB32-4347-A7A7-59A4CEAABA3D}"/>
              </a:ext>
            </a:extLst>
          </p:cNvPr>
          <p:cNvSpPr>
            <a:spLocks noGrp="1"/>
          </p:cNvSpPr>
          <p:nvPr>
            <p:ph type="title"/>
          </p:nvPr>
        </p:nvSpPr>
        <p:spPr>
          <a:xfrm>
            <a:off x="1066800" y="304800"/>
            <a:ext cx="7772400" cy="747936"/>
          </a:xfrm>
        </p:spPr>
        <p:txBody>
          <a:bodyPr/>
          <a:lstStyle/>
          <a:p>
            <a:r>
              <a:rPr lang="it-IT" sz="3200" dirty="0" err="1"/>
              <a:t>C.Cost</a:t>
            </a:r>
            <a:r>
              <a:rPr lang="it-IT" sz="3200" dirty="0"/>
              <a:t>. 194/2018</a:t>
            </a:r>
            <a:endParaRPr lang="it-IT" dirty="0"/>
          </a:p>
        </p:txBody>
      </p:sp>
      <p:sp>
        <p:nvSpPr>
          <p:cNvPr id="3" name="Segnaposto contenuto 2">
            <a:extLst>
              <a:ext uri="{FF2B5EF4-FFF2-40B4-BE49-F238E27FC236}">
                <a16:creationId xmlns:a16="http://schemas.microsoft.com/office/drawing/2014/main" id="{6CD7D125-E32C-3C41-823F-48CBB1B8E2A1}"/>
              </a:ext>
            </a:extLst>
          </p:cNvPr>
          <p:cNvSpPr>
            <a:spLocks noGrp="1"/>
          </p:cNvSpPr>
          <p:nvPr>
            <p:ph idx="1"/>
          </p:nvPr>
        </p:nvSpPr>
        <p:spPr>
          <a:xfrm>
            <a:off x="1066800" y="1124744"/>
            <a:ext cx="7772400" cy="4876800"/>
          </a:xfrm>
        </p:spPr>
        <p:txBody>
          <a:bodyPr/>
          <a:lstStyle/>
          <a:p>
            <a:pPr>
              <a:buAutoNum type="arabicPeriod"/>
            </a:pPr>
            <a:r>
              <a:rPr lang="it-IT" sz="1800" dirty="0"/>
              <a:t>tale disposizione, nella parte in cui determina l’indennità in un «importo pari a due mensilità dell’ultima retribuzione di riferimento per il calcolo del trattamento di fine rapporto per ogni anno di servizio», contrasta, anzitutto, con il principio di eguaglianza, sotto il profilo dell’ingiustificata omologazione di situazioni diverse </a:t>
            </a:r>
          </a:p>
          <a:p>
            <a:pPr>
              <a:buAutoNum type="arabicPeriod"/>
            </a:pPr>
            <a:r>
              <a:rPr lang="it-IT" sz="1800" dirty="0"/>
              <a:t>Il legislatore […] ha sempre valorizzato la molteplicità dei fattori che incidono sull’entità del pregiudizio causato dall’ingiustificato licenziamento e conseguentemente sulla misura del risarcimento.</a:t>
            </a:r>
          </a:p>
          <a:p>
            <a:pPr>
              <a:buAutoNum type="arabicPeriod"/>
            </a:pPr>
            <a:r>
              <a:rPr lang="it-IT" sz="1800" dirty="0"/>
              <a:t>All’interno di un sistema equilibrato di tutele, bilanciato con i valori dell’impresa, la discrezionalità del giudice risponde, infatti, all’esigenza di personalizzazione del danno subito dal lavoratore, pure essa imposta dal principio di eguaglianza.</a:t>
            </a:r>
          </a:p>
          <a:p>
            <a:pPr>
              <a:buAutoNum type="arabicPeriod"/>
            </a:pPr>
            <a:r>
              <a:rPr lang="it-IT" sz="1800" dirty="0"/>
              <a:t>contrasta altresì con il principio di ragionevolezza, sotto il profilo dell’inidoneità dell’indennità medesima a costituire un adeguato ristoro del concreto pregiudizio subito dal lavoratore a causa del licenziamento illegittimo e un’adeguata dissuasione del datore di lavoro dal licenziare illegittimamente </a:t>
            </a:r>
          </a:p>
        </p:txBody>
      </p:sp>
    </p:spTree>
    <p:extLst>
      <p:ext uri="{BB962C8B-B14F-4D97-AF65-F5344CB8AC3E}">
        <p14:creationId xmlns:p14="http://schemas.microsoft.com/office/powerpoint/2010/main" val="25312937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D76376-9FC9-AB4E-A215-F3FA9BEE4C56}"/>
              </a:ext>
            </a:extLst>
          </p:cNvPr>
          <p:cNvSpPr>
            <a:spLocks noGrp="1"/>
          </p:cNvSpPr>
          <p:nvPr>
            <p:ph type="title"/>
          </p:nvPr>
        </p:nvSpPr>
        <p:spPr/>
        <p:txBody>
          <a:bodyPr/>
          <a:lstStyle/>
          <a:p>
            <a:r>
              <a:rPr lang="it-IT" dirty="0" err="1"/>
              <a:t>C.Cost</a:t>
            </a:r>
            <a:r>
              <a:rPr lang="it-IT" dirty="0"/>
              <a:t>.</a:t>
            </a:r>
          </a:p>
        </p:txBody>
      </p:sp>
      <p:sp>
        <p:nvSpPr>
          <p:cNvPr id="3" name="Segnaposto contenuto 2">
            <a:extLst>
              <a:ext uri="{FF2B5EF4-FFF2-40B4-BE49-F238E27FC236}">
                <a16:creationId xmlns:a16="http://schemas.microsoft.com/office/drawing/2014/main" id="{E75BC485-10D4-A94F-BDDB-2AF2D8FDD738}"/>
              </a:ext>
            </a:extLst>
          </p:cNvPr>
          <p:cNvSpPr>
            <a:spLocks noGrp="1"/>
          </p:cNvSpPr>
          <p:nvPr>
            <p:ph idx="1"/>
          </p:nvPr>
        </p:nvSpPr>
        <p:spPr>
          <a:xfrm>
            <a:off x="2411760" y="1676400"/>
            <a:ext cx="6427440" cy="4114800"/>
          </a:xfrm>
        </p:spPr>
        <p:txBody>
          <a:bodyPr/>
          <a:lstStyle/>
          <a:p>
            <a:pPr marL="0" indent="0">
              <a:buNone/>
            </a:pPr>
            <a:r>
              <a:rPr lang="it-IT" sz="2000" dirty="0"/>
              <a:t> «dichiara l’illegittimità costituzionale dell’art. 3, comma 1, del decreto legislativo 4 marzo 2015, n. 23 (Disposizioni in materia di contratto di lavoro a tempo indeterminato a tutele crescenti, in attuazione della legge 10 dicembre 2014, n. 183) – sia nel testo originario sia nel testo modificato dall’art. 3, comma 1, del decreto-legge 12 luglio 2018, n. 87 (Disposizioni urgenti per la dignità dei lavoratori e delle imprese), convertito, con modificazioni, nella legge 9 agosto 2018, n. 96 – </a:t>
            </a:r>
            <a:r>
              <a:rPr lang="it-IT" sz="2000" b="1" dirty="0"/>
              <a:t>limitatamente alle parole «di importo pari a due mensilità dell’ultima retribuzione di riferimento per il calcolo del trattamento di fine rapporto per ogni anno di servizio»</a:t>
            </a:r>
          </a:p>
        </p:txBody>
      </p:sp>
    </p:spTree>
    <p:extLst>
      <p:ext uri="{BB962C8B-B14F-4D97-AF65-F5344CB8AC3E}">
        <p14:creationId xmlns:p14="http://schemas.microsoft.com/office/powerpoint/2010/main" val="21303767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Altre ipotesi </a:t>
            </a:r>
            <a:r>
              <a:rPr lang="it-IT" dirty="0" err="1"/>
              <a:t>lic</a:t>
            </a:r>
            <a:r>
              <a:rPr lang="it-IT" dirty="0"/>
              <a:t>. inefficace</a:t>
            </a:r>
          </a:p>
        </p:txBody>
      </p:sp>
      <p:sp>
        <p:nvSpPr>
          <p:cNvPr id="3" name="Segnaposto contenuto 2"/>
          <p:cNvSpPr>
            <a:spLocks noGrp="1"/>
          </p:cNvSpPr>
          <p:nvPr>
            <p:ph idx="1"/>
          </p:nvPr>
        </p:nvSpPr>
        <p:spPr/>
        <p:txBody>
          <a:bodyPr/>
          <a:lstStyle/>
          <a:p>
            <a:pPr marL="0" indent="0">
              <a:buNone/>
            </a:pPr>
            <a:r>
              <a:rPr lang="it-IT" sz="1800" dirty="0"/>
              <a:t>Nell'ipotesi in cui il licenziamento sia intimato con violazione</a:t>
            </a:r>
          </a:p>
          <a:p>
            <a:pPr marL="0" indent="0">
              <a:buNone/>
            </a:pPr>
            <a:r>
              <a:rPr lang="it-IT" sz="1800" dirty="0"/>
              <a:t>del requisito di motivazione o della procedura di cui all'articolo  7  della</a:t>
            </a:r>
          </a:p>
          <a:p>
            <a:pPr marL="0" indent="0">
              <a:buNone/>
            </a:pPr>
            <a:r>
              <a:rPr lang="it-IT" sz="1800" dirty="0"/>
              <a:t>legge n. 300 del 1970, il giudice dichiara  </a:t>
            </a:r>
            <a:r>
              <a:rPr lang="it-IT" sz="1800" dirty="0">
                <a:solidFill>
                  <a:srgbClr val="FF0000"/>
                </a:solidFill>
              </a:rPr>
              <a:t>estinto</a:t>
            </a:r>
            <a:r>
              <a:rPr lang="it-IT" sz="1800" dirty="0"/>
              <a:t>  il  rapporto  di</a:t>
            </a:r>
          </a:p>
          <a:p>
            <a:pPr marL="0" indent="0">
              <a:buNone/>
            </a:pPr>
            <a:r>
              <a:rPr lang="it-IT" sz="1800" dirty="0"/>
              <a:t>lavoro alla data del licenziamento e condanna il datore di lavoro  al</a:t>
            </a:r>
          </a:p>
          <a:p>
            <a:pPr marL="0" indent="0">
              <a:buNone/>
            </a:pPr>
            <a:r>
              <a:rPr lang="it-IT" sz="1800" dirty="0"/>
              <a:t>pagamento  di  </a:t>
            </a:r>
            <a:r>
              <a:rPr lang="it-IT" sz="1800" dirty="0">
                <a:solidFill>
                  <a:srgbClr val="FF0000"/>
                </a:solidFill>
              </a:rPr>
              <a:t>un'indennità   non   assoggettata   a   contribuzione</a:t>
            </a:r>
          </a:p>
          <a:p>
            <a:pPr marL="0" indent="0">
              <a:buNone/>
            </a:pPr>
            <a:r>
              <a:rPr lang="it-IT" sz="1800" dirty="0">
                <a:solidFill>
                  <a:srgbClr val="FF0000"/>
                </a:solidFill>
              </a:rPr>
              <a:t>previdenziale  di  importo  pari   a   una   mensilità   dell'ultima</a:t>
            </a:r>
          </a:p>
          <a:p>
            <a:pPr marL="0" indent="0">
              <a:buNone/>
            </a:pPr>
            <a:r>
              <a:rPr lang="it-IT" sz="1800" dirty="0">
                <a:solidFill>
                  <a:srgbClr val="FF0000"/>
                </a:solidFill>
              </a:rPr>
              <a:t>retribuzione di riferimento per il calcolo del  trattamento  di  fine</a:t>
            </a:r>
          </a:p>
          <a:p>
            <a:pPr marL="0" indent="0">
              <a:buNone/>
            </a:pPr>
            <a:r>
              <a:rPr lang="it-IT" sz="1800" dirty="0">
                <a:solidFill>
                  <a:srgbClr val="FF0000"/>
                </a:solidFill>
              </a:rPr>
              <a:t>rapporto per ogni anno di servizio, in misura comunque non  inferiore</a:t>
            </a:r>
          </a:p>
          <a:p>
            <a:pPr marL="0" indent="0">
              <a:buNone/>
            </a:pPr>
            <a:r>
              <a:rPr lang="it-IT" sz="1800" dirty="0">
                <a:solidFill>
                  <a:srgbClr val="FF0000"/>
                </a:solidFill>
              </a:rPr>
              <a:t>a due e non superiore a dodici mensilità, </a:t>
            </a:r>
            <a:r>
              <a:rPr lang="it-IT" sz="1800" dirty="0"/>
              <a:t>a  meno  che  il  giudice,</a:t>
            </a:r>
          </a:p>
          <a:p>
            <a:pPr marL="0" indent="0">
              <a:buNone/>
            </a:pPr>
            <a:r>
              <a:rPr lang="it-IT" sz="1800" dirty="0"/>
              <a:t>sulla base della domanda del lavoratore, accerti la  sussistenza  dei</a:t>
            </a:r>
          </a:p>
          <a:p>
            <a:pPr marL="0" indent="0">
              <a:buNone/>
            </a:pPr>
            <a:r>
              <a:rPr lang="it-IT" sz="1800" dirty="0"/>
              <a:t>presupposti per l'applicazione delle altre tutele.</a:t>
            </a:r>
            <a:endParaRPr lang="it-IT" dirty="0"/>
          </a:p>
        </p:txBody>
      </p:sp>
    </p:spTree>
    <p:extLst>
      <p:ext uri="{BB962C8B-B14F-4D97-AF65-F5344CB8AC3E}">
        <p14:creationId xmlns:p14="http://schemas.microsoft.com/office/powerpoint/2010/main" val="3760144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832A91-5C62-254B-A98B-9A04F8482DFF}"/>
              </a:ext>
            </a:extLst>
          </p:cNvPr>
          <p:cNvSpPr>
            <a:spLocks noGrp="1"/>
          </p:cNvSpPr>
          <p:nvPr>
            <p:ph type="title"/>
          </p:nvPr>
        </p:nvSpPr>
        <p:spPr/>
        <p:txBody>
          <a:bodyPr/>
          <a:lstStyle/>
          <a:p>
            <a:r>
              <a:rPr lang="it-IT" sz="3200" dirty="0"/>
              <a:t>Il licenziamento non è più un atto unilaterale recettizio?</a:t>
            </a:r>
          </a:p>
        </p:txBody>
      </p:sp>
      <p:sp>
        <p:nvSpPr>
          <p:cNvPr id="3" name="Segnaposto contenuto 2">
            <a:extLst>
              <a:ext uri="{FF2B5EF4-FFF2-40B4-BE49-F238E27FC236}">
                <a16:creationId xmlns:a16="http://schemas.microsoft.com/office/drawing/2014/main" id="{352A6A26-9064-F645-AD24-62F3D3E0EF85}"/>
              </a:ext>
            </a:extLst>
          </p:cNvPr>
          <p:cNvSpPr>
            <a:spLocks noGrp="1"/>
          </p:cNvSpPr>
          <p:nvPr>
            <p:ph idx="1"/>
          </p:nvPr>
        </p:nvSpPr>
        <p:spPr/>
        <p:txBody>
          <a:bodyPr/>
          <a:lstStyle/>
          <a:p>
            <a:pPr marL="0" indent="0">
              <a:buNone/>
            </a:pPr>
            <a:r>
              <a:rPr lang="it-IT" sz="2000" dirty="0"/>
              <a:t>Art. 5. Revoca del licenziamento</a:t>
            </a:r>
          </a:p>
          <a:p>
            <a:pPr marL="0" indent="0">
              <a:buNone/>
            </a:pPr>
            <a:r>
              <a:rPr lang="it-IT" sz="2000" dirty="0"/>
              <a:t>1. Nell'ipotesi di revoca del licenziamento, purché effettuata entro il termine di quindici giorni dalla comunicazione al datore di lavoro dell'impugnazione del medesimo, il rapporto di lavoro si intende ripristinato senza soluzione di continuità, con diritto del lavoratore alla retribuzione maturata nel periodo precedente alla revoca, e non trovano applicazione i regimi sanzionatori previsti dal presente decreto.</a:t>
            </a:r>
          </a:p>
        </p:txBody>
      </p:sp>
    </p:spTree>
    <p:extLst>
      <p:ext uri="{BB962C8B-B14F-4D97-AF65-F5344CB8AC3E}">
        <p14:creationId xmlns:p14="http://schemas.microsoft.com/office/powerpoint/2010/main" val="4371910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olo 1"/>
          <p:cNvSpPr>
            <a:spLocks noGrp="1"/>
          </p:cNvSpPr>
          <p:nvPr>
            <p:ph type="title"/>
          </p:nvPr>
        </p:nvSpPr>
        <p:spPr/>
        <p:txBody>
          <a:bodyPr/>
          <a:lstStyle/>
          <a:p>
            <a:pPr algn="ctr"/>
            <a:r>
              <a:rPr lang="it-IT" altLang="it-IT" b="1" dirty="0"/>
              <a:t>Piccole imprese</a:t>
            </a:r>
            <a:br>
              <a:rPr lang="it-IT" altLang="it-IT" dirty="0"/>
            </a:br>
            <a:endParaRPr lang="it-IT" altLang="it-IT" dirty="0"/>
          </a:p>
        </p:txBody>
      </p:sp>
      <p:sp>
        <p:nvSpPr>
          <p:cNvPr id="40963" name="Segnaposto contenuto 2"/>
          <p:cNvSpPr>
            <a:spLocks noGrp="1"/>
          </p:cNvSpPr>
          <p:nvPr>
            <p:ph idx="1"/>
          </p:nvPr>
        </p:nvSpPr>
        <p:spPr/>
        <p:txBody>
          <a:bodyPr/>
          <a:lstStyle/>
          <a:p>
            <a:pPr marL="0" indent="0" algn="just">
              <a:buNone/>
            </a:pPr>
            <a:r>
              <a:rPr lang="it-IT" altLang="it-IT" sz="2800" dirty="0"/>
              <a:t>Per le piccole imprese la reintegra resta solo per i casi di licenziamenti </a:t>
            </a:r>
            <a:r>
              <a:rPr lang="it-IT" altLang="it-IT" sz="2800" dirty="0">
                <a:solidFill>
                  <a:srgbClr val="FF0000"/>
                </a:solidFill>
              </a:rPr>
              <a:t>nulli e discriminatori e intimati in forma orale</a:t>
            </a:r>
            <a:r>
              <a:rPr lang="it-IT" altLang="it-IT" sz="2800" dirty="0"/>
              <a:t>. Negli altri casi di licenziamenti ingiustificati è prevista un’indennità crescente di una* mensilità per anno di servizio con un minimo di 3* e un massimo di 6 mensilità</a:t>
            </a:r>
            <a:r>
              <a:rPr lang="it-IT" altLang="it-IT" dirty="0"/>
              <a:t>.</a:t>
            </a:r>
          </a:p>
          <a:p>
            <a:pPr marL="0" indent="0" algn="just">
              <a:buNone/>
            </a:pPr>
            <a:r>
              <a:rPr lang="it-IT" altLang="it-IT" dirty="0"/>
              <a:t>*</a:t>
            </a:r>
            <a:r>
              <a:rPr lang="it-IT" altLang="it-IT" sz="2000" dirty="0"/>
              <a:t>la disciplina recita «è dimezzato»</a:t>
            </a:r>
            <a:endParaRPr lang="it-IT" altLang="it-IT" dirty="0"/>
          </a:p>
        </p:txBody>
      </p:sp>
    </p:spTree>
    <p:extLst>
      <p:ext uri="{BB962C8B-B14F-4D97-AF65-F5344CB8AC3E}">
        <p14:creationId xmlns:p14="http://schemas.microsoft.com/office/powerpoint/2010/main" val="25177594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66800" y="304800"/>
            <a:ext cx="7772400" cy="747936"/>
          </a:xfrm>
        </p:spPr>
        <p:txBody>
          <a:bodyPr/>
          <a:lstStyle/>
          <a:p>
            <a:pPr algn="ctr"/>
            <a:r>
              <a:rPr lang="it-IT" sz="3600" dirty="0"/>
              <a:t>Conciliazione facoltativa incentivata</a:t>
            </a:r>
          </a:p>
        </p:txBody>
      </p:sp>
      <p:sp>
        <p:nvSpPr>
          <p:cNvPr id="3" name="Segnaposto contenuto 2"/>
          <p:cNvSpPr>
            <a:spLocks noGrp="1"/>
          </p:cNvSpPr>
          <p:nvPr>
            <p:ph idx="1"/>
          </p:nvPr>
        </p:nvSpPr>
        <p:spPr>
          <a:xfrm>
            <a:off x="1097519" y="1268760"/>
            <a:ext cx="7772400" cy="4536504"/>
          </a:xfrm>
        </p:spPr>
        <p:txBody>
          <a:bodyPr/>
          <a:lstStyle/>
          <a:p>
            <a:pPr algn="just"/>
            <a:r>
              <a:rPr lang="it-IT" sz="2400" dirty="0"/>
              <a:t>Per evitare di andare in giudizio si potrà fare ricorso alla nuova conciliazione facoltativa incentivata. In questo caso il datore di lavoro (entro 60gg) offre una somma esente da imposizione fiscale e contributiva pari ad un mese per ogni anno di servizio, non inferiore a (2) 3 e sino ad un massimo di (18) 27 mensilità*. Con l’accettazione il lavoratore rinuncia alla causa. </a:t>
            </a:r>
            <a:r>
              <a:rPr lang="it-IT" sz="2400" u="sng" dirty="0"/>
              <a:t>N.B.  Eventuali somme eccedenti sono soggette al regime fiscale ordinario</a:t>
            </a:r>
            <a:r>
              <a:rPr lang="it-IT" sz="2400" dirty="0"/>
              <a:t>.</a:t>
            </a:r>
          </a:p>
          <a:p>
            <a:pPr marL="0" indent="0" algn="just">
              <a:buNone/>
            </a:pPr>
            <a:r>
              <a:rPr lang="it-IT" sz="2400" dirty="0"/>
              <a:t>*Offerta </a:t>
            </a:r>
            <a:r>
              <a:rPr lang="it-IT" sz="2400" b="1" dirty="0"/>
              <a:t>con </a:t>
            </a:r>
            <a:r>
              <a:rPr lang="it-IT" sz="2400" b="1" i="1" dirty="0"/>
              <a:t>assegno circolare</a:t>
            </a:r>
          </a:p>
          <a:p>
            <a:endParaRPr lang="it-IT" dirty="0"/>
          </a:p>
          <a:p>
            <a:endParaRPr lang="it-IT" dirty="0"/>
          </a:p>
        </p:txBody>
      </p:sp>
    </p:spTree>
    <p:extLst>
      <p:ext uri="{BB962C8B-B14F-4D97-AF65-F5344CB8AC3E}">
        <p14:creationId xmlns:p14="http://schemas.microsoft.com/office/powerpoint/2010/main" val="222193000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olo 1"/>
          <p:cNvSpPr>
            <a:spLocks noGrp="1"/>
          </p:cNvSpPr>
          <p:nvPr>
            <p:ph type="title"/>
          </p:nvPr>
        </p:nvSpPr>
        <p:spPr>
          <a:xfrm>
            <a:off x="1066800" y="304800"/>
            <a:ext cx="7772400" cy="963960"/>
          </a:xfrm>
        </p:spPr>
        <p:txBody>
          <a:bodyPr/>
          <a:lstStyle/>
          <a:p>
            <a:r>
              <a:rPr lang="it-IT" altLang="it-IT" b="1" dirty="0"/>
              <a:t>Sindacati e partiti politici</a:t>
            </a:r>
            <a:endParaRPr lang="it-IT" altLang="it-IT" dirty="0"/>
          </a:p>
        </p:txBody>
      </p:sp>
      <p:sp>
        <p:nvSpPr>
          <p:cNvPr id="41987" name="Segnaposto contenuto 2"/>
          <p:cNvSpPr>
            <a:spLocks noGrp="1"/>
          </p:cNvSpPr>
          <p:nvPr>
            <p:ph idx="1"/>
          </p:nvPr>
        </p:nvSpPr>
        <p:spPr/>
        <p:txBody>
          <a:bodyPr/>
          <a:lstStyle/>
          <a:p>
            <a:r>
              <a:rPr lang="it-IT" altLang="it-IT" dirty="0"/>
              <a:t>La nuova disciplina si applica anche ai sindacati ed ai partiti politici.</a:t>
            </a:r>
          </a:p>
          <a:p>
            <a:endParaRPr lang="it-IT" altLang="it-IT" dirty="0"/>
          </a:p>
        </p:txBody>
      </p:sp>
    </p:spTree>
    <p:extLst>
      <p:ext uri="{BB962C8B-B14F-4D97-AF65-F5344CB8AC3E}">
        <p14:creationId xmlns:p14="http://schemas.microsoft.com/office/powerpoint/2010/main" val="3796679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4F199A-CC3F-FD47-ADBC-0770F6587031}"/>
              </a:ext>
            </a:extLst>
          </p:cNvPr>
          <p:cNvSpPr>
            <a:spLocks noGrp="1"/>
          </p:cNvSpPr>
          <p:nvPr>
            <p:ph type="title"/>
          </p:nvPr>
        </p:nvSpPr>
        <p:spPr/>
        <p:txBody>
          <a:bodyPr/>
          <a:lstStyle/>
          <a:p>
            <a:r>
              <a:rPr lang="it-IT" dirty="0"/>
              <a:t>Il licenziamento </a:t>
            </a:r>
            <a:r>
              <a:rPr lang="it-IT" sz="3600" i="1" dirty="0"/>
              <a:t>ingiurioso</a:t>
            </a:r>
            <a:endParaRPr lang="it-IT" i="1" dirty="0"/>
          </a:p>
        </p:txBody>
      </p:sp>
      <p:sp>
        <p:nvSpPr>
          <p:cNvPr id="3" name="Segnaposto contenuto 2">
            <a:extLst>
              <a:ext uri="{FF2B5EF4-FFF2-40B4-BE49-F238E27FC236}">
                <a16:creationId xmlns:a16="http://schemas.microsoft.com/office/drawing/2014/main" id="{F6DE29A3-759A-3340-B404-CEAE44CCFA75}"/>
              </a:ext>
            </a:extLst>
          </p:cNvPr>
          <p:cNvSpPr>
            <a:spLocks noGrp="1"/>
          </p:cNvSpPr>
          <p:nvPr>
            <p:ph idx="1"/>
          </p:nvPr>
        </p:nvSpPr>
        <p:spPr>
          <a:xfrm>
            <a:off x="1066800" y="1844824"/>
            <a:ext cx="7772400" cy="3600400"/>
          </a:xfrm>
        </p:spPr>
        <p:txBody>
          <a:bodyPr/>
          <a:lstStyle/>
          <a:p>
            <a:r>
              <a:rPr lang="it-IT" sz="2400" dirty="0"/>
              <a:t>Si intendeva e si intende un licenziamento che, a prescindere dalla legittimità/illegittimità dei motivi, è posto in essere con modalità offensive della dignità umana o (nei suoi primi esempi </a:t>
            </a:r>
            <a:r>
              <a:rPr lang="it-IT" sz="2400" dirty="0" err="1"/>
              <a:t>precostituzionali</a:t>
            </a:r>
            <a:r>
              <a:rPr lang="it-IT" sz="2400" dirty="0"/>
              <a:t>) con modalità che incidevano sulla possibilità di trovare un nuovo lavoro.</a:t>
            </a:r>
          </a:p>
          <a:p>
            <a:r>
              <a:rPr lang="it-IT" sz="2400" dirty="0"/>
              <a:t>Di particolare interesse l’utilizzo fatto in due occasioni per riconoscere un risarcimento del danno alla persona.</a:t>
            </a:r>
          </a:p>
        </p:txBody>
      </p:sp>
    </p:spTree>
    <p:extLst>
      <p:ext uri="{BB962C8B-B14F-4D97-AF65-F5344CB8AC3E}">
        <p14:creationId xmlns:p14="http://schemas.microsoft.com/office/powerpoint/2010/main" val="26262258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7B806-49FC-E542-B637-5B89B5B59C87}"/>
              </a:ext>
            </a:extLst>
          </p:cNvPr>
          <p:cNvSpPr>
            <a:spLocks noGrp="1"/>
          </p:cNvSpPr>
          <p:nvPr>
            <p:ph type="title"/>
          </p:nvPr>
        </p:nvSpPr>
        <p:spPr/>
        <p:txBody>
          <a:bodyPr/>
          <a:lstStyle/>
          <a:p>
            <a:r>
              <a:rPr lang="it-IT" dirty="0"/>
              <a:t>Pretura - Bologna, 20/11/1990</a:t>
            </a:r>
          </a:p>
        </p:txBody>
      </p:sp>
      <p:sp>
        <p:nvSpPr>
          <p:cNvPr id="3" name="Segnaposto contenuto 2">
            <a:extLst>
              <a:ext uri="{FF2B5EF4-FFF2-40B4-BE49-F238E27FC236}">
                <a16:creationId xmlns:a16="http://schemas.microsoft.com/office/drawing/2014/main" id="{3B2FA78B-5E6D-7544-9FC6-1C67B19EDA4E}"/>
              </a:ext>
            </a:extLst>
          </p:cNvPr>
          <p:cNvSpPr>
            <a:spLocks noGrp="1"/>
          </p:cNvSpPr>
          <p:nvPr>
            <p:ph idx="1"/>
          </p:nvPr>
        </p:nvSpPr>
        <p:spPr>
          <a:xfrm>
            <a:off x="2411760" y="1676400"/>
            <a:ext cx="6427440" cy="3912840"/>
          </a:xfrm>
        </p:spPr>
        <p:txBody>
          <a:bodyPr/>
          <a:lstStyle/>
          <a:p>
            <a:pPr marL="0" indent="0">
              <a:buNone/>
            </a:pPr>
            <a:r>
              <a:rPr lang="it-IT" sz="2000" dirty="0"/>
              <a:t>In caso di licenziamento che, per le motivazioni addotte dal datore di lavoro e le modalità e le circostanze della sua intimazione, sia ingiurioso e gravemente offensivo della dignità del lavoratore, spetta a quest'ultimo, oltre al risarcimento del danno patrimoniale ex art. 18 statuto dei lavoratori, il risarcimento del danno morale, che, in difetto di sicuri parametri di riferimento, per la sua quantificazione, deve essere determinato dal giudice in misura equitativa</a:t>
            </a:r>
            <a:endParaRPr lang="it-IT" sz="2400" dirty="0"/>
          </a:p>
        </p:txBody>
      </p:sp>
      <p:sp>
        <p:nvSpPr>
          <p:cNvPr id="4" name="CasellaDiTesto 3">
            <a:extLst>
              <a:ext uri="{FF2B5EF4-FFF2-40B4-BE49-F238E27FC236}">
                <a16:creationId xmlns:a16="http://schemas.microsoft.com/office/drawing/2014/main" id="{814C0BB7-996B-724F-8892-79EDBDCB3740}"/>
              </a:ext>
            </a:extLst>
          </p:cNvPr>
          <p:cNvSpPr txBox="1"/>
          <p:nvPr/>
        </p:nvSpPr>
        <p:spPr>
          <a:xfrm>
            <a:off x="1030147" y="-798653"/>
            <a:ext cx="184731" cy="400110"/>
          </a:xfrm>
          <a:prstGeom prst="rect">
            <a:avLst/>
          </a:prstGeom>
          <a:noFill/>
        </p:spPr>
        <p:txBody>
          <a:bodyPr wrap="none" rtlCol="0">
            <a:spAutoFit/>
          </a:bodyPr>
          <a:lstStyle/>
          <a:p>
            <a:endParaRPr lang="it-IT" sz="2000" dirty="0"/>
          </a:p>
        </p:txBody>
      </p:sp>
    </p:spTree>
    <p:extLst>
      <p:ext uri="{BB962C8B-B14F-4D97-AF65-F5344CB8AC3E}">
        <p14:creationId xmlns:p14="http://schemas.microsoft.com/office/powerpoint/2010/main" val="1055765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899592" y="929040"/>
            <a:ext cx="8082644" cy="2554545"/>
          </a:xfrm>
          <a:prstGeom prst="rect">
            <a:avLst/>
          </a:prstGeom>
        </p:spPr>
        <p:txBody>
          <a:bodyPr wrap="square">
            <a:spAutoFit/>
          </a:bodyPr>
          <a:lstStyle/>
          <a:p>
            <a:r>
              <a:rPr lang="it-IT" sz="2000" dirty="0"/>
              <a:t>Il licenziamento offensivo della dignità umana, da intendersi come autocoscienza del singolo dei propri valori fondamentali come persona, comporta il diritto del lavoratore al risarcimento </a:t>
            </a:r>
            <a:r>
              <a:rPr lang="it-IT" sz="2000" b="1" dirty="0"/>
              <a:t>del danno ulteriore </a:t>
            </a:r>
            <a:r>
              <a:rPr lang="it-IT" sz="2000" dirty="0"/>
              <a:t>rispetto alla misura minima prevista dall’art. 18 </a:t>
            </a:r>
            <a:r>
              <a:rPr lang="it-IT" sz="2000" dirty="0" err="1"/>
              <a:t>stat</a:t>
            </a:r>
            <a:r>
              <a:rPr lang="it-IT" sz="2000" dirty="0"/>
              <a:t>. lav., alla stregua di quanto stabilito dagli art. 2059 c.c. e 41, 2º comma, </a:t>
            </a:r>
            <a:r>
              <a:rPr lang="it-IT" sz="2000" dirty="0" err="1"/>
              <a:t>cost</a:t>
            </a:r>
            <a:r>
              <a:rPr lang="it-IT" sz="2000" dirty="0"/>
              <a:t>., posto che il danno alla dignità umana costituisce una delle categorie di danno non patrimoniale risarcibile; la determinazione del risarcimento non può che essere effettuata in via equitativa, essendo, in tale ipotesi, impossibile il concreto ripristino del precedente stato di fatto e di diritto</a:t>
            </a:r>
          </a:p>
        </p:txBody>
      </p:sp>
      <p:sp>
        <p:nvSpPr>
          <p:cNvPr id="5" name="Rettangolo 4"/>
          <p:cNvSpPr/>
          <p:nvPr/>
        </p:nvSpPr>
        <p:spPr>
          <a:xfrm>
            <a:off x="827584" y="3573016"/>
            <a:ext cx="8082644" cy="1631216"/>
          </a:xfrm>
          <a:prstGeom prst="rect">
            <a:avLst/>
          </a:prstGeom>
        </p:spPr>
        <p:txBody>
          <a:bodyPr wrap="square">
            <a:spAutoFit/>
          </a:bodyPr>
          <a:lstStyle/>
          <a:p>
            <a:r>
              <a:rPr lang="it-IT" sz="2000" dirty="0"/>
              <a:t>Integra l’ipotesi delittuosa dell’ingiuria, accertabile incidentalmente, il licenziamento motivato, tra l’altro con l’accusa, falsa, di «non aver - il lavoratore - rispettato i normali rapporti interpersonali» e di «aver fornito ai rappresentanti della società risposte evasive e rinvii»; tale forma di licenziamento comporta l’obbligo del datore di lavoro di risarcire il danno non patrimoniale.</a:t>
            </a:r>
          </a:p>
        </p:txBody>
      </p:sp>
      <p:sp>
        <p:nvSpPr>
          <p:cNvPr id="7" name="CasellaDiTesto 6">
            <a:extLst>
              <a:ext uri="{FF2B5EF4-FFF2-40B4-BE49-F238E27FC236}">
                <a16:creationId xmlns:a16="http://schemas.microsoft.com/office/drawing/2014/main" id="{BC4EB13F-8EC9-104D-87A2-3FD4D92B1578}"/>
              </a:ext>
            </a:extLst>
          </p:cNvPr>
          <p:cNvSpPr txBox="1"/>
          <p:nvPr/>
        </p:nvSpPr>
        <p:spPr>
          <a:xfrm>
            <a:off x="1043608" y="260648"/>
            <a:ext cx="987771" cy="461665"/>
          </a:xfrm>
          <a:prstGeom prst="rect">
            <a:avLst/>
          </a:prstGeom>
          <a:noFill/>
        </p:spPr>
        <p:txBody>
          <a:bodyPr wrap="none" rtlCol="0">
            <a:spAutoFit/>
          </a:bodyPr>
          <a:lstStyle/>
          <a:p>
            <a:r>
              <a:rPr lang="it-IT" dirty="0"/>
              <a:t>Il caso.</a:t>
            </a:r>
          </a:p>
        </p:txBody>
      </p:sp>
    </p:spTree>
    <p:extLst>
      <p:ext uri="{BB962C8B-B14F-4D97-AF65-F5344CB8AC3E}">
        <p14:creationId xmlns:p14="http://schemas.microsoft.com/office/powerpoint/2010/main" val="2419253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C3334-665C-AC48-A1D4-F08F1EB9F934}"/>
              </a:ext>
            </a:extLst>
          </p:cNvPr>
          <p:cNvSpPr>
            <a:spLocks noGrp="1"/>
          </p:cNvSpPr>
          <p:nvPr>
            <p:ph type="title"/>
          </p:nvPr>
        </p:nvSpPr>
        <p:spPr>
          <a:xfrm>
            <a:off x="1066800" y="304800"/>
            <a:ext cx="7772400" cy="762000"/>
          </a:xfrm>
        </p:spPr>
        <p:txBody>
          <a:bodyPr/>
          <a:lstStyle/>
          <a:p>
            <a:r>
              <a:rPr lang="it-IT" dirty="0"/>
              <a:t>Le risposte</a:t>
            </a:r>
          </a:p>
        </p:txBody>
      </p:sp>
      <p:sp>
        <p:nvSpPr>
          <p:cNvPr id="3" name="Segnaposto contenuto 2">
            <a:extLst>
              <a:ext uri="{FF2B5EF4-FFF2-40B4-BE49-F238E27FC236}">
                <a16:creationId xmlns:a16="http://schemas.microsoft.com/office/drawing/2014/main" id="{F26CD204-EBAD-2848-9FEB-937300140411}"/>
              </a:ext>
            </a:extLst>
          </p:cNvPr>
          <p:cNvSpPr>
            <a:spLocks noGrp="1"/>
          </p:cNvSpPr>
          <p:nvPr>
            <p:ph idx="1"/>
          </p:nvPr>
        </p:nvSpPr>
        <p:spPr>
          <a:xfrm>
            <a:off x="1066800" y="1268760"/>
            <a:ext cx="7772400" cy="4968552"/>
          </a:xfrm>
        </p:spPr>
        <p:txBody>
          <a:bodyPr/>
          <a:lstStyle/>
          <a:p>
            <a:r>
              <a:rPr lang="it-IT" sz="2400" i="1" dirty="0"/>
              <a:t>Corte </a:t>
            </a:r>
            <a:r>
              <a:rPr lang="it-IT" sz="2400" i="1" dirty="0" err="1"/>
              <a:t>cost</a:t>
            </a:r>
            <a:r>
              <a:rPr lang="it-IT" sz="2400" i="1" dirty="0"/>
              <a:t>., 25-07-1989, n. 427</a:t>
            </a:r>
            <a:r>
              <a:rPr lang="it-IT" sz="2400" dirty="0"/>
              <a:t>.</a:t>
            </a:r>
            <a:br>
              <a:rPr lang="it-IT" sz="2400" dirty="0"/>
            </a:br>
            <a:r>
              <a:rPr lang="it-IT" sz="2400" dirty="0"/>
              <a:t>Sono illegittimi, per violazione dell'art. 3 </a:t>
            </a:r>
            <a:r>
              <a:rPr lang="it-IT" sz="2400" dirty="0" err="1"/>
              <a:t>cost</a:t>
            </a:r>
            <a:r>
              <a:rPr lang="it-IT" sz="2400" dirty="0"/>
              <a:t>., il 2º e 3º comma, art. 7, l. 20 maggio 1970, n. 300, nella parte in cui è esclusa l'applicabilità delle previste garanzie procedimentali (contestazione preventiva dell'addebito ed audizione a difesa del lavoratore incolpato, con facoltà di farsi assistere da un rappresentante sindacale) ai licenziamenti disciplinari intimati nell'area della </a:t>
            </a:r>
            <a:r>
              <a:rPr lang="it-IT" sz="2400" dirty="0" err="1"/>
              <a:t>recedibilità</a:t>
            </a:r>
            <a:r>
              <a:rPr lang="it-IT" sz="2400" dirty="0"/>
              <a:t> ad </a:t>
            </a:r>
            <a:r>
              <a:rPr lang="it-IT" sz="2400" i="1" dirty="0" err="1"/>
              <a:t>nutum</a:t>
            </a:r>
            <a:r>
              <a:rPr lang="it-IT" sz="2400" dirty="0"/>
              <a:t> in dipendenza del livello occupazionale dell'impresa.</a:t>
            </a:r>
          </a:p>
          <a:p>
            <a:r>
              <a:rPr lang="it-IT" sz="2400" dirty="0"/>
              <a:t>Legge 108 del 1990: abrogazione del campo di applicazione della l.604/1966</a:t>
            </a:r>
          </a:p>
        </p:txBody>
      </p:sp>
    </p:spTree>
    <p:extLst>
      <p:ext uri="{BB962C8B-B14F-4D97-AF65-F5344CB8AC3E}">
        <p14:creationId xmlns:p14="http://schemas.microsoft.com/office/powerpoint/2010/main" val="35584021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9ABC6D-5A13-C14F-BFB8-558E98BB7ACC}"/>
              </a:ext>
            </a:extLst>
          </p:cNvPr>
          <p:cNvSpPr>
            <a:spLocks noGrp="1"/>
          </p:cNvSpPr>
          <p:nvPr>
            <p:ph type="title"/>
          </p:nvPr>
        </p:nvSpPr>
        <p:spPr>
          <a:xfrm>
            <a:off x="4716016" y="260648"/>
            <a:ext cx="4153272" cy="891952"/>
          </a:xfrm>
        </p:spPr>
        <p:txBody>
          <a:bodyPr/>
          <a:lstStyle/>
          <a:p>
            <a:r>
              <a:rPr lang="it-IT" sz="2800" dirty="0"/>
              <a:t>Altra ipotesi, art.32 </a:t>
            </a:r>
            <a:r>
              <a:rPr lang="it-IT" sz="2800" dirty="0" err="1"/>
              <a:t>Cost</a:t>
            </a:r>
            <a:r>
              <a:rPr lang="it-IT" sz="2800" dirty="0"/>
              <a:t>.</a:t>
            </a:r>
          </a:p>
        </p:txBody>
      </p:sp>
      <p:sp>
        <p:nvSpPr>
          <p:cNvPr id="3" name="CasellaDiTesto 2">
            <a:extLst>
              <a:ext uri="{FF2B5EF4-FFF2-40B4-BE49-F238E27FC236}">
                <a16:creationId xmlns:a16="http://schemas.microsoft.com/office/drawing/2014/main" id="{2A5137C8-5DCC-F345-8410-20C094F9F82F}"/>
              </a:ext>
            </a:extLst>
          </p:cNvPr>
          <p:cNvSpPr txBox="1"/>
          <p:nvPr/>
        </p:nvSpPr>
        <p:spPr>
          <a:xfrm>
            <a:off x="899592" y="1174969"/>
            <a:ext cx="4392488" cy="2308324"/>
          </a:xfrm>
          <a:prstGeom prst="rect">
            <a:avLst/>
          </a:prstGeom>
          <a:noFill/>
        </p:spPr>
        <p:txBody>
          <a:bodyPr wrap="square" rtlCol="0">
            <a:spAutoFit/>
          </a:bodyPr>
          <a:lstStyle/>
          <a:p>
            <a:r>
              <a:rPr lang="it-IT" dirty="0"/>
              <a:t>Pretura - Ferrara, 25/11/1993, </a:t>
            </a:r>
          </a:p>
          <a:p>
            <a:r>
              <a:rPr lang="it-IT" dirty="0"/>
              <a:t>Il licenziamento ingiurioso obbliga il datore di lavoro al risarcimento del danno-evento, costituito dalla violazione della dignità umana</a:t>
            </a:r>
          </a:p>
          <a:p>
            <a:endParaRPr lang="it-IT" dirty="0"/>
          </a:p>
        </p:txBody>
      </p:sp>
      <p:sp>
        <p:nvSpPr>
          <p:cNvPr id="4" name="CasellaDiTesto 3">
            <a:extLst>
              <a:ext uri="{FF2B5EF4-FFF2-40B4-BE49-F238E27FC236}">
                <a16:creationId xmlns:a16="http://schemas.microsoft.com/office/drawing/2014/main" id="{0C744ED8-6382-D349-8130-356720319A90}"/>
              </a:ext>
            </a:extLst>
          </p:cNvPr>
          <p:cNvSpPr txBox="1"/>
          <p:nvPr/>
        </p:nvSpPr>
        <p:spPr>
          <a:xfrm>
            <a:off x="926982" y="3356992"/>
            <a:ext cx="7578068" cy="2677656"/>
          </a:xfrm>
          <a:prstGeom prst="rect">
            <a:avLst/>
          </a:prstGeom>
          <a:noFill/>
        </p:spPr>
        <p:txBody>
          <a:bodyPr wrap="square" rtlCol="0">
            <a:spAutoFit/>
          </a:bodyPr>
          <a:lstStyle/>
          <a:p>
            <a:r>
              <a:rPr lang="it-IT" dirty="0"/>
              <a:t>T. Ferrara, 11-07-1995</a:t>
            </a:r>
          </a:p>
          <a:p>
            <a:r>
              <a:rPr lang="it-IT" dirty="0"/>
              <a:t>Perché il recesso abbia carattere ingiurioso è necessario che lo stesso, per la sua forma e modalità, abbia arrecato al lavoratore un danno ingiusto lesivo dell’onore, del decoro o di altro bene giuridicamente tutelato: danno che ecceda le normali conseguenze pregiudizievoli di qualsiasi licenziamento ingiustificato e che sia risarcibile.</a:t>
            </a:r>
          </a:p>
        </p:txBody>
      </p:sp>
    </p:spTree>
    <p:extLst>
      <p:ext uri="{BB962C8B-B14F-4D97-AF65-F5344CB8AC3E}">
        <p14:creationId xmlns:p14="http://schemas.microsoft.com/office/powerpoint/2010/main" val="21559570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4216D429-E858-2544-81BE-62E71326BEBC}"/>
              </a:ext>
            </a:extLst>
          </p:cNvPr>
          <p:cNvSpPr>
            <a:spLocks noGrp="1"/>
          </p:cNvSpPr>
          <p:nvPr>
            <p:ph type="title"/>
          </p:nvPr>
        </p:nvSpPr>
        <p:spPr>
          <a:xfrm>
            <a:off x="1066800" y="304800"/>
            <a:ext cx="7772400" cy="762000"/>
          </a:xfrm>
        </p:spPr>
        <p:txBody>
          <a:bodyPr/>
          <a:lstStyle/>
          <a:p>
            <a:r>
              <a:rPr lang="it-IT" sz="2800" dirty="0" err="1"/>
              <a:t>Trib</a:t>
            </a:r>
            <a:r>
              <a:rPr lang="it-IT" sz="2800" dirty="0"/>
              <a:t>. sez. lav. - Milano, 25/10/2018, n. 2130 </a:t>
            </a:r>
            <a:endParaRPr lang="it-IT" dirty="0"/>
          </a:p>
        </p:txBody>
      </p:sp>
      <p:sp>
        <p:nvSpPr>
          <p:cNvPr id="4" name="Segnaposto contenuto 3">
            <a:extLst>
              <a:ext uri="{FF2B5EF4-FFF2-40B4-BE49-F238E27FC236}">
                <a16:creationId xmlns:a16="http://schemas.microsoft.com/office/drawing/2014/main" id="{EC13D5D7-D5CD-6F42-8E7C-ECE7C63259C2}"/>
              </a:ext>
            </a:extLst>
          </p:cNvPr>
          <p:cNvSpPr>
            <a:spLocks noGrp="1"/>
          </p:cNvSpPr>
          <p:nvPr>
            <p:ph idx="1"/>
          </p:nvPr>
        </p:nvSpPr>
        <p:spPr>
          <a:xfrm>
            <a:off x="1066800" y="1676400"/>
            <a:ext cx="7772400" cy="2832720"/>
          </a:xfrm>
        </p:spPr>
        <p:txBody>
          <a:bodyPr/>
          <a:lstStyle/>
          <a:p>
            <a:r>
              <a:rPr lang="it-IT" sz="2400" dirty="0"/>
              <a:t>L’onere di dimostrare il carattere ingiurioso del licenziamento (che non si identifica con la sua illegittimità, bensì con le particolari forme o modalità offensive del recesso), così come la sussistenza dei danni lamentati e del nesso causale grava sulla parte che promuove azione risarcitoria. </a:t>
            </a:r>
          </a:p>
          <a:p>
            <a:endParaRPr lang="it-IT" sz="2400" dirty="0"/>
          </a:p>
          <a:p>
            <a:endParaRPr lang="it-IT" sz="2400" dirty="0"/>
          </a:p>
        </p:txBody>
      </p:sp>
    </p:spTree>
    <p:extLst>
      <p:ext uri="{BB962C8B-B14F-4D97-AF65-F5344CB8AC3E}">
        <p14:creationId xmlns:p14="http://schemas.microsoft.com/office/powerpoint/2010/main" val="34806243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CBED54-F7D2-184A-9467-737286754C7E}"/>
              </a:ext>
            </a:extLst>
          </p:cNvPr>
          <p:cNvSpPr>
            <a:spLocks noGrp="1"/>
          </p:cNvSpPr>
          <p:nvPr>
            <p:ph type="title"/>
          </p:nvPr>
        </p:nvSpPr>
        <p:spPr/>
        <p:txBody>
          <a:bodyPr/>
          <a:lstStyle/>
          <a:p>
            <a:r>
              <a:rPr lang="it-IT" sz="3200" dirty="0" err="1"/>
              <a:t>Trib</a:t>
            </a:r>
            <a:r>
              <a:rPr lang="it-IT" sz="3200" dirty="0"/>
              <a:t> sez. lav. - Pescara, 05/07/2018, n. 324 </a:t>
            </a:r>
            <a:endParaRPr lang="it-IT" dirty="0"/>
          </a:p>
        </p:txBody>
      </p:sp>
      <p:sp>
        <p:nvSpPr>
          <p:cNvPr id="3" name="Segnaposto contenuto 2">
            <a:extLst>
              <a:ext uri="{FF2B5EF4-FFF2-40B4-BE49-F238E27FC236}">
                <a16:creationId xmlns:a16="http://schemas.microsoft.com/office/drawing/2014/main" id="{734778D3-5A34-304F-95A7-2929F33D2DD2}"/>
              </a:ext>
            </a:extLst>
          </p:cNvPr>
          <p:cNvSpPr>
            <a:spLocks noGrp="1"/>
          </p:cNvSpPr>
          <p:nvPr>
            <p:ph idx="1"/>
          </p:nvPr>
        </p:nvSpPr>
        <p:spPr/>
        <p:txBody>
          <a:bodyPr/>
          <a:lstStyle/>
          <a:p>
            <a:endParaRPr lang="it-IT" sz="2000" dirty="0"/>
          </a:p>
          <a:p>
            <a:endParaRPr lang="it-IT" sz="2000" dirty="0"/>
          </a:p>
          <a:p>
            <a:r>
              <a:rPr lang="it-IT" sz="2400" dirty="0"/>
              <a:t>In tema di licenziamento, il carattere ingiurioso del licenziamento, che, in quanto lesivo della dignità del lavoratore, legittima un autonomo risarcimento del danno, non si identifica con la sua illegittimità, bensì con le particolari forme o modalità offensive del recesso.</a:t>
            </a:r>
            <a:r>
              <a:rPr lang="it-IT" sz="2000" dirty="0"/>
              <a:t> </a:t>
            </a:r>
          </a:p>
          <a:p>
            <a:endParaRPr lang="it-IT" sz="2000" dirty="0"/>
          </a:p>
          <a:p>
            <a:endParaRPr lang="it-IT" sz="2000" dirty="0"/>
          </a:p>
        </p:txBody>
      </p:sp>
    </p:spTree>
    <p:extLst>
      <p:ext uri="{BB962C8B-B14F-4D97-AF65-F5344CB8AC3E}">
        <p14:creationId xmlns:p14="http://schemas.microsoft.com/office/powerpoint/2010/main" val="252807151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683A31-833C-0840-B067-184AC6F16287}"/>
              </a:ext>
            </a:extLst>
          </p:cNvPr>
          <p:cNvSpPr>
            <a:spLocks noGrp="1"/>
          </p:cNvSpPr>
          <p:nvPr>
            <p:ph type="title"/>
          </p:nvPr>
        </p:nvSpPr>
        <p:spPr>
          <a:xfrm>
            <a:off x="1066800" y="476672"/>
            <a:ext cx="7772400" cy="762000"/>
          </a:xfrm>
        </p:spPr>
        <p:txBody>
          <a:bodyPr/>
          <a:lstStyle/>
          <a:p>
            <a:r>
              <a:rPr lang="it-IT" sz="3200" dirty="0" err="1"/>
              <a:t>Cas</a:t>
            </a:r>
            <a:r>
              <a:rPr lang="it-IT" sz="3200" dirty="0"/>
              <a:t>. sez. lav. - 19/11/2015, n. 23686 </a:t>
            </a:r>
          </a:p>
        </p:txBody>
      </p:sp>
      <p:sp>
        <p:nvSpPr>
          <p:cNvPr id="3" name="Segnaposto contenuto 2">
            <a:extLst>
              <a:ext uri="{FF2B5EF4-FFF2-40B4-BE49-F238E27FC236}">
                <a16:creationId xmlns:a16="http://schemas.microsoft.com/office/drawing/2014/main" id="{3E0E6E72-6A5C-934F-9F41-30420C82CD33}"/>
              </a:ext>
            </a:extLst>
          </p:cNvPr>
          <p:cNvSpPr>
            <a:spLocks noGrp="1"/>
          </p:cNvSpPr>
          <p:nvPr>
            <p:ph idx="1"/>
          </p:nvPr>
        </p:nvSpPr>
        <p:spPr/>
        <p:txBody>
          <a:bodyPr/>
          <a:lstStyle/>
          <a:p>
            <a:pPr marL="0" indent="0">
              <a:buNone/>
            </a:pPr>
            <a:r>
              <a:rPr lang="it-IT" sz="2400" dirty="0"/>
              <a:t>Il carattere ingiurioso del licenziamento, che, in quanto lesivo della dignità del lavoratore, legittima un autonomo risarcimento del danno, non si identifica con la sua illegittimità, bensì con le particolari forme o modalità offensive del recesso. (Nella specie, la S.C. ha </a:t>
            </a:r>
            <a:r>
              <a:rPr lang="it-IT" sz="2400" b="1" dirty="0"/>
              <a:t>cassato</a:t>
            </a:r>
            <a:r>
              <a:rPr lang="it-IT" sz="2400" dirty="0"/>
              <a:t> la sentenza di merito che aveva desunto la natura ingiuriosa da circostanze della realtà organizzativa in cui era stato intimato il licenziamento, quali le inutili rassicurazioni sull'insussistenza di esuberi presso la società cessionaria e la temporanea utilizzazione della lavoratrice presso la cedente). </a:t>
            </a:r>
          </a:p>
          <a:p>
            <a:endParaRPr lang="it-IT" sz="2400" dirty="0"/>
          </a:p>
          <a:p>
            <a:endParaRPr lang="it-IT" sz="2400" dirty="0"/>
          </a:p>
        </p:txBody>
      </p:sp>
    </p:spTree>
    <p:extLst>
      <p:ext uri="{BB962C8B-B14F-4D97-AF65-F5344CB8AC3E}">
        <p14:creationId xmlns:p14="http://schemas.microsoft.com/office/powerpoint/2010/main" val="285774865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fontScale="90000"/>
          </a:bodyPr>
          <a:lstStyle/>
          <a:p>
            <a:r>
              <a:rPr lang="it-IT" dirty="0"/>
              <a:t>I LICENZIAMENTI COLLETTIVI</a:t>
            </a:r>
          </a:p>
        </p:txBody>
      </p:sp>
      <p:sp>
        <p:nvSpPr>
          <p:cNvPr id="5" name="Sottotitolo 4"/>
          <p:cNvSpPr>
            <a:spLocks noGrp="1"/>
          </p:cNvSpPr>
          <p:nvPr>
            <p:ph type="subTitle" idx="1"/>
          </p:nvPr>
        </p:nvSpPr>
        <p:spPr/>
        <p:txBody>
          <a:bodyPr/>
          <a:lstStyle/>
          <a:p>
            <a:endParaRPr lang="it-IT"/>
          </a:p>
        </p:txBody>
      </p:sp>
    </p:spTree>
    <p:extLst>
      <p:ext uri="{BB962C8B-B14F-4D97-AF65-F5344CB8AC3E}">
        <p14:creationId xmlns:p14="http://schemas.microsoft.com/office/powerpoint/2010/main" val="1750503250"/>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a:t>Licenziamenti collettivi</a:t>
            </a:r>
          </a:p>
        </p:txBody>
      </p:sp>
      <p:sp>
        <p:nvSpPr>
          <p:cNvPr id="45059" name="Rectangle 3"/>
          <p:cNvSpPr>
            <a:spLocks noGrp="1" noChangeArrowheads="1"/>
          </p:cNvSpPr>
          <p:nvPr>
            <p:ph type="body" idx="1"/>
          </p:nvPr>
        </p:nvSpPr>
        <p:spPr/>
        <p:txBody>
          <a:bodyPr/>
          <a:lstStyle/>
          <a:p>
            <a:r>
              <a:rPr lang="it-IT"/>
              <a:t>Licenziamenti in corso di programma di risanamento/razionalizzazione dell’impresa = procedura di mobilità – art. 4 l.n. 223/1991</a:t>
            </a:r>
          </a:p>
          <a:p>
            <a:r>
              <a:rPr lang="it-IT"/>
              <a:t>Art. 24 l.n. 223/1991 licenziamento per riduzione di personale</a:t>
            </a:r>
          </a:p>
        </p:txBody>
      </p:sp>
    </p:spTree>
    <p:extLst>
      <p:ext uri="{BB962C8B-B14F-4D97-AF65-F5344CB8AC3E}">
        <p14:creationId xmlns:p14="http://schemas.microsoft.com/office/powerpoint/2010/main" val="40747135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it-IT"/>
              <a:t>Art. 4 l.n. 223/1991</a:t>
            </a:r>
            <a:br>
              <a:rPr lang="it-IT"/>
            </a:br>
            <a:r>
              <a:rPr lang="it-IT"/>
              <a:t>Mobilità</a:t>
            </a:r>
          </a:p>
        </p:txBody>
      </p:sp>
      <p:sp>
        <p:nvSpPr>
          <p:cNvPr id="46083" name="Rectangle 3"/>
          <p:cNvSpPr>
            <a:spLocks noGrp="1" noChangeArrowheads="1"/>
          </p:cNvSpPr>
          <p:nvPr>
            <p:ph type="body" idx="1"/>
          </p:nvPr>
        </p:nvSpPr>
        <p:spPr/>
        <p:txBody>
          <a:bodyPr/>
          <a:lstStyle/>
          <a:p>
            <a:r>
              <a:rPr lang="it-IT">
                <a:solidFill>
                  <a:srgbClr val="FF0000"/>
                </a:solidFill>
              </a:rPr>
              <a:t>Impresa in Cigs che non riesce a reimpiegare tutti i lavoratori</a:t>
            </a:r>
          </a:p>
          <a:p>
            <a:r>
              <a:rPr lang="it-IT"/>
              <a:t>Irrilevanza del numero dei lavoratori coinvolti</a:t>
            </a:r>
          </a:p>
        </p:txBody>
      </p:sp>
    </p:spTree>
    <p:extLst>
      <p:ext uri="{BB962C8B-B14F-4D97-AF65-F5344CB8AC3E}">
        <p14:creationId xmlns:p14="http://schemas.microsoft.com/office/powerpoint/2010/main" val="125379466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a:r>
              <a:rPr lang="it-IT"/>
              <a:t>Art. 4 l.n. 223/1991</a:t>
            </a:r>
            <a:br>
              <a:rPr lang="it-IT"/>
            </a:br>
            <a:r>
              <a:rPr lang="it-IT"/>
              <a:t>Procedura di mobilità</a:t>
            </a:r>
          </a:p>
        </p:txBody>
      </p:sp>
      <p:sp>
        <p:nvSpPr>
          <p:cNvPr id="47107" name="Rectangle 3"/>
          <p:cNvSpPr>
            <a:spLocks noGrp="1" noChangeArrowheads="1"/>
          </p:cNvSpPr>
          <p:nvPr>
            <p:ph type="body" idx="1"/>
          </p:nvPr>
        </p:nvSpPr>
        <p:spPr/>
        <p:txBody>
          <a:bodyPr/>
          <a:lstStyle/>
          <a:p>
            <a:pPr>
              <a:lnSpc>
                <a:spcPct val="90000"/>
              </a:lnSpc>
            </a:pPr>
            <a:r>
              <a:rPr lang="it-IT"/>
              <a:t>Obbligo di informazione ai sindacati e alla pubblica autorità</a:t>
            </a:r>
          </a:p>
          <a:p>
            <a:pPr>
              <a:lnSpc>
                <a:spcPct val="90000"/>
              </a:lnSpc>
            </a:pPr>
            <a:r>
              <a:rPr lang="it-IT"/>
              <a:t>Eventuale esame congiunto</a:t>
            </a:r>
          </a:p>
          <a:p>
            <a:pPr>
              <a:lnSpc>
                <a:spcPct val="90000"/>
              </a:lnSpc>
            </a:pPr>
            <a:r>
              <a:rPr lang="it-IT"/>
              <a:t>Eventuale mediazione degli organi pubblici</a:t>
            </a:r>
          </a:p>
          <a:p>
            <a:pPr>
              <a:lnSpc>
                <a:spcPct val="90000"/>
              </a:lnSpc>
            </a:pPr>
            <a:r>
              <a:rPr lang="it-IT"/>
              <a:t>Ricerca di soluzioni alternative alla mobilità (deroga art. 2103 c.c., piani sociali)</a:t>
            </a:r>
          </a:p>
        </p:txBody>
      </p:sp>
    </p:spTree>
    <p:extLst>
      <p:ext uri="{BB962C8B-B14F-4D97-AF65-F5344CB8AC3E}">
        <p14:creationId xmlns:p14="http://schemas.microsoft.com/office/powerpoint/2010/main" val="18042993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1257300" y="609600"/>
            <a:ext cx="7772400" cy="990600"/>
          </a:xfrm>
        </p:spPr>
        <p:txBody>
          <a:bodyPr/>
          <a:lstStyle/>
          <a:p>
            <a:pPr algn="ctr"/>
            <a:r>
              <a:rPr lang="it-IT" sz="2400" b="1"/>
              <a:t>Art. 4 l.n. 223/1991</a:t>
            </a:r>
            <a:br>
              <a:rPr lang="it-IT" sz="2400" b="1"/>
            </a:br>
            <a:r>
              <a:rPr lang="it-IT" sz="2400" b="1"/>
              <a:t>Mobilità: licenziamenti</a:t>
            </a:r>
          </a:p>
        </p:txBody>
      </p:sp>
      <p:sp>
        <p:nvSpPr>
          <p:cNvPr id="48131" name="Rectangle 3"/>
          <p:cNvSpPr>
            <a:spLocks noGrp="1" noChangeArrowheads="1"/>
          </p:cNvSpPr>
          <p:nvPr>
            <p:ph type="body" idx="1"/>
          </p:nvPr>
        </p:nvSpPr>
        <p:spPr>
          <a:xfrm>
            <a:off x="1371600" y="1916113"/>
            <a:ext cx="7772400" cy="5257800"/>
          </a:xfrm>
        </p:spPr>
        <p:txBody>
          <a:bodyPr/>
          <a:lstStyle/>
          <a:p>
            <a:r>
              <a:rPr lang="it-IT" sz="2000" b="1"/>
              <a:t>Anche in assenza di accordo collettivo l’imprenditore può procedere al collocamento in mobilità, licenziando i lavoratori eccedenti</a:t>
            </a:r>
          </a:p>
          <a:p>
            <a:r>
              <a:rPr lang="it-IT" sz="2000" b="1"/>
              <a:t>Criteri di scelta dei lavoratori (esigenze tecnico produttive ed organizzative + carico familiare + anzianità)</a:t>
            </a:r>
          </a:p>
          <a:p>
            <a:r>
              <a:rPr lang="it-IT" sz="2000" b="1"/>
              <a:t>Comunicazione in forma scritta del licenziamento ai lavoratori - obbligo di preavviso</a:t>
            </a:r>
          </a:p>
          <a:p>
            <a:r>
              <a:rPr lang="it-IT" sz="2000" b="1"/>
              <a:t>Inefficacia licenziamenti intimati senza  forma scritta o senza rispettare la procedura - Annullabilità licenziamenti intimati in violazione dei criteri di scelta</a:t>
            </a:r>
          </a:p>
          <a:p>
            <a:pPr>
              <a:buFont typeface="Wingdings" pitchFamily="2" charset="2"/>
              <a:buNone/>
            </a:pPr>
            <a:r>
              <a:rPr lang="it-IT" sz="2000" b="1"/>
              <a:t>    applicazione reintegrazione ex art. 18 S.L. – termine impugnazione 60 gg. (no termine x mancanza forma scritta)</a:t>
            </a:r>
          </a:p>
        </p:txBody>
      </p:sp>
      <p:sp>
        <p:nvSpPr>
          <p:cNvPr id="48132" name="Line 4"/>
          <p:cNvSpPr>
            <a:spLocks noChangeShapeType="1"/>
          </p:cNvSpPr>
          <p:nvPr/>
        </p:nvSpPr>
        <p:spPr bwMode="auto">
          <a:xfrm>
            <a:off x="6804025" y="5084763"/>
            <a:ext cx="14478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it-IT"/>
          </a:p>
        </p:txBody>
      </p:sp>
    </p:spTree>
    <p:extLst>
      <p:ext uri="{BB962C8B-B14F-4D97-AF65-F5344CB8AC3E}">
        <p14:creationId xmlns:p14="http://schemas.microsoft.com/office/powerpoint/2010/main" val="29282305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it-IT" sz="3600"/>
              <a:t>Art. 24 ln. 223/1991 Licenziamento per riduzione di personale</a:t>
            </a:r>
          </a:p>
        </p:txBody>
      </p:sp>
      <p:sp>
        <p:nvSpPr>
          <p:cNvPr id="49155" name="Rectangle 3"/>
          <p:cNvSpPr>
            <a:spLocks noGrp="1" noChangeArrowheads="1"/>
          </p:cNvSpPr>
          <p:nvPr>
            <p:ph type="body" idx="1"/>
          </p:nvPr>
        </p:nvSpPr>
        <p:spPr/>
        <p:txBody>
          <a:bodyPr/>
          <a:lstStyle/>
          <a:p>
            <a:pPr>
              <a:lnSpc>
                <a:spcPct val="90000"/>
              </a:lnSpc>
            </a:pPr>
            <a:r>
              <a:rPr lang="it-IT" sz="2800"/>
              <a:t>Impresa con più di 15 dipendenti</a:t>
            </a:r>
          </a:p>
          <a:p>
            <a:pPr>
              <a:lnSpc>
                <a:spcPct val="90000"/>
              </a:lnSpc>
            </a:pPr>
            <a:r>
              <a:rPr lang="it-IT" sz="2800"/>
              <a:t>Riduzione o trasformazione di attività o di lavoro</a:t>
            </a:r>
          </a:p>
          <a:p>
            <a:pPr>
              <a:lnSpc>
                <a:spcPct val="90000"/>
              </a:lnSpc>
            </a:pPr>
            <a:r>
              <a:rPr lang="it-IT" sz="2800"/>
              <a:t>5 licenziamenti in un arco di 120 gg., in un’unica unità produttiva o in più unità produttive nell’ambito provinciale</a:t>
            </a:r>
          </a:p>
          <a:p>
            <a:pPr>
              <a:lnSpc>
                <a:spcPct val="90000"/>
              </a:lnSpc>
            </a:pPr>
            <a:r>
              <a:rPr lang="it-IT" sz="2800"/>
              <a:t>Cessazione di attività</a:t>
            </a:r>
          </a:p>
          <a:p>
            <a:pPr>
              <a:lnSpc>
                <a:spcPct val="90000"/>
              </a:lnSpc>
            </a:pPr>
            <a:r>
              <a:rPr lang="it-IT" sz="2800"/>
              <a:t>Si applicano le norme dettate per la mobilità (art. 4 l.n. 223/1991)</a:t>
            </a:r>
          </a:p>
        </p:txBody>
      </p:sp>
    </p:spTree>
    <p:extLst>
      <p:ext uri="{BB962C8B-B14F-4D97-AF65-F5344CB8AC3E}">
        <p14:creationId xmlns:p14="http://schemas.microsoft.com/office/powerpoint/2010/main" val="262000992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6D7FD4-396D-1749-9442-41833B710130}"/>
              </a:ext>
            </a:extLst>
          </p:cNvPr>
          <p:cNvSpPr>
            <a:spLocks noGrp="1"/>
          </p:cNvSpPr>
          <p:nvPr>
            <p:ph type="title"/>
          </p:nvPr>
        </p:nvSpPr>
        <p:spPr>
          <a:xfrm>
            <a:off x="1091723" y="980728"/>
            <a:ext cx="7772400" cy="1143000"/>
          </a:xfrm>
        </p:spPr>
        <p:txBody>
          <a:bodyPr/>
          <a:lstStyle/>
          <a:p>
            <a:r>
              <a:rPr lang="it-IT" dirty="0"/>
              <a:t>Il «nuovo» schema</a:t>
            </a:r>
          </a:p>
        </p:txBody>
      </p:sp>
      <p:sp>
        <p:nvSpPr>
          <p:cNvPr id="3" name="Segnaposto contenuto 2">
            <a:extLst>
              <a:ext uri="{FF2B5EF4-FFF2-40B4-BE49-F238E27FC236}">
                <a16:creationId xmlns:a16="http://schemas.microsoft.com/office/drawing/2014/main" id="{4DB46CB8-68D2-6340-90BF-84A4369FBE17}"/>
              </a:ext>
            </a:extLst>
          </p:cNvPr>
          <p:cNvSpPr>
            <a:spLocks noGrp="1"/>
          </p:cNvSpPr>
          <p:nvPr>
            <p:ph idx="1"/>
          </p:nvPr>
        </p:nvSpPr>
        <p:spPr>
          <a:xfrm>
            <a:off x="1066800" y="2788891"/>
            <a:ext cx="7772400" cy="2040632"/>
          </a:xfrm>
        </p:spPr>
        <p:txBody>
          <a:bodyPr/>
          <a:lstStyle/>
          <a:p>
            <a:r>
              <a:rPr lang="it-IT" dirty="0"/>
              <a:t>Norma generale: l.604/1966</a:t>
            </a:r>
          </a:p>
          <a:p>
            <a:r>
              <a:rPr lang="it-IT" dirty="0"/>
              <a:t>Norma eccezionale: l.300/1970</a:t>
            </a:r>
          </a:p>
          <a:p>
            <a:r>
              <a:rPr lang="it-IT" dirty="0"/>
              <a:t>Norma residuale: 2118 c.c.</a:t>
            </a:r>
          </a:p>
        </p:txBody>
      </p:sp>
    </p:spTree>
    <p:extLst>
      <p:ext uri="{BB962C8B-B14F-4D97-AF65-F5344CB8AC3E}">
        <p14:creationId xmlns:p14="http://schemas.microsoft.com/office/powerpoint/2010/main" val="356887150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olo 1"/>
          <p:cNvSpPr>
            <a:spLocks noGrp="1"/>
          </p:cNvSpPr>
          <p:nvPr>
            <p:ph type="title"/>
          </p:nvPr>
        </p:nvSpPr>
        <p:spPr>
          <a:xfrm>
            <a:off x="1066800" y="304800"/>
            <a:ext cx="7772400" cy="676275"/>
          </a:xfrm>
        </p:spPr>
        <p:txBody>
          <a:bodyPr/>
          <a:lstStyle/>
          <a:p>
            <a:r>
              <a:rPr lang="it-IT" altLang="it-IT"/>
              <a:t>Renzi Jobs Act</a:t>
            </a:r>
          </a:p>
        </p:txBody>
      </p:sp>
      <p:sp>
        <p:nvSpPr>
          <p:cNvPr id="36867" name="Segnaposto contenuto 2"/>
          <p:cNvSpPr>
            <a:spLocks noGrp="1"/>
          </p:cNvSpPr>
          <p:nvPr>
            <p:ph idx="1"/>
          </p:nvPr>
        </p:nvSpPr>
        <p:spPr>
          <a:xfrm>
            <a:off x="1042988" y="1989138"/>
            <a:ext cx="7772400" cy="4868862"/>
          </a:xfrm>
        </p:spPr>
        <p:txBody>
          <a:bodyPr/>
          <a:lstStyle/>
          <a:p>
            <a:pPr marL="0" indent="0">
              <a:buFont typeface="Wingdings" pitchFamily="2" charset="2"/>
              <a:buNone/>
            </a:pPr>
            <a:endParaRPr lang="it-IT" altLang="it-IT" sz="1000"/>
          </a:p>
        </p:txBody>
      </p:sp>
      <p:pic>
        <p:nvPicPr>
          <p:cNvPr id="36868" name="Immagin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624013" y="3357563"/>
            <a:ext cx="6118225" cy="2447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CasellaDiTesto 4"/>
          <p:cNvSpPr txBox="1"/>
          <p:nvPr/>
        </p:nvSpPr>
        <p:spPr>
          <a:xfrm>
            <a:off x="755650" y="5676900"/>
            <a:ext cx="8388350" cy="614363"/>
          </a:xfrm>
          <a:prstGeom prst="rect">
            <a:avLst/>
          </a:prstGeom>
          <a:noFill/>
        </p:spPr>
        <p:txBody>
          <a:bodyPr>
            <a:spAutoFit/>
          </a:bodyPr>
          <a:lstStyle/>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marL="342900" indent="-342900" eaLnBrk="0" hangingPunct="0">
              <a:spcBef>
                <a:spcPct val="20000"/>
              </a:spcBef>
              <a:buClr>
                <a:srgbClr val="FFFF00"/>
              </a:buClr>
              <a:buSzPct val="80000"/>
              <a:buFont typeface="Wingdings" pitchFamily="2" charset="2"/>
              <a:buChar char="®"/>
              <a:defRPr/>
            </a:pPr>
            <a:endParaRPr lang="it-IT" sz="1000" kern="0" dirty="0">
              <a:solidFill>
                <a:srgbClr val="EAEAEA"/>
              </a:solidFill>
              <a:latin typeface="Arial"/>
            </a:endParaRPr>
          </a:p>
          <a:p>
            <a:pPr eaLnBrk="0" hangingPunct="0">
              <a:spcBef>
                <a:spcPct val="20000"/>
              </a:spcBef>
              <a:buClr>
                <a:srgbClr val="FFFF00"/>
              </a:buClr>
              <a:buSzPct val="80000"/>
              <a:defRPr/>
            </a:pPr>
            <a:r>
              <a:rPr lang="it-IT" sz="1000" kern="0" dirty="0">
                <a:solidFill>
                  <a:srgbClr val="EAEAEA"/>
                </a:solidFill>
                <a:latin typeface="Arial"/>
              </a:rPr>
              <a:t>                      http://www.left.it/2014/01/31/jobs-act-i-nodi-che-renzideve-sciogliere/14694/</a:t>
            </a:r>
          </a:p>
        </p:txBody>
      </p:sp>
    </p:spTree>
    <p:extLst>
      <p:ext uri="{BB962C8B-B14F-4D97-AF65-F5344CB8AC3E}">
        <p14:creationId xmlns:p14="http://schemas.microsoft.com/office/powerpoint/2010/main" val="29631281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olo 1"/>
          <p:cNvSpPr>
            <a:spLocks noGrp="1"/>
          </p:cNvSpPr>
          <p:nvPr>
            <p:ph type="title"/>
          </p:nvPr>
        </p:nvSpPr>
        <p:spPr/>
        <p:txBody>
          <a:bodyPr/>
          <a:lstStyle/>
          <a:p>
            <a:r>
              <a:rPr lang="it-IT" altLang="it-IT" dirty="0"/>
              <a:t>Licenziamenti collettivi</a:t>
            </a:r>
          </a:p>
        </p:txBody>
      </p:sp>
      <p:sp>
        <p:nvSpPr>
          <p:cNvPr id="39939" name="Segnaposto contenuto 2"/>
          <p:cNvSpPr>
            <a:spLocks noGrp="1"/>
          </p:cNvSpPr>
          <p:nvPr>
            <p:ph idx="1"/>
          </p:nvPr>
        </p:nvSpPr>
        <p:spPr/>
        <p:txBody>
          <a:bodyPr/>
          <a:lstStyle/>
          <a:p>
            <a:r>
              <a:rPr lang="it-IT" altLang="it-IT" sz="2000" dirty="0"/>
              <a:t>Per i licenziamenti collettivi il decreto stabilisce che, in caso di violazione delle procedure (art. 4, comma 12, legge 223/1991) o dei criteri di scelta (art. </a:t>
            </a:r>
            <a:r>
              <a:rPr lang="it-IT" altLang="it-IT" sz="2000"/>
              <a:t>5, comma 1), si applica sempre il regime dell’indennizzo monetario che vale per gli individuali (da un minimo di 6 ad un massimo di 36 mensilità).</a:t>
            </a:r>
          </a:p>
          <a:p>
            <a:r>
              <a:rPr lang="it-IT" altLang="it-IT" sz="2000" dirty="0"/>
              <a:t>In caso di licenziamento collettivo intimato senza l’osservanza della forma scritta la sanzione resta quella della reintegrazione, così come previsto per i licenziamenti individuali.</a:t>
            </a:r>
          </a:p>
          <a:p>
            <a:endParaRPr lang="it-IT" altLang="it-IT" dirty="0"/>
          </a:p>
        </p:txBody>
      </p:sp>
    </p:spTree>
    <p:extLst>
      <p:ext uri="{BB962C8B-B14F-4D97-AF65-F5344CB8AC3E}">
        <p14:creationId xmlns:p14="http://schemas.microsoft.com/office/powerpoint/2010/main" val="86052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it-IT"/>
              <a:t>Applicabilità del 2118 – Recesso </a:t>
            </a:r>
            <a:r>
              <a:rPr lang="it-IT" i="1"/>
              <a:t>ad nutum</a:t>
            </a:r>
          </a:p>
        </p:txBody>
      </p:sp>
      <p:sp>
        <p:nvSpPr>
          <p:cNvPr id="22531" name="Rectangle 3"/>
          <p:cNvSpPr>
            <a:spLocks noGrp="1" noChangeArrowheads="1"/>
          </p:cNvSpPr>
          <p:nvPr>
            <p:ph type="body" idx="1"/>
          </p:nvPr>
        </p:nvSpPr>
        <p:spPr>
          <a:xfrm>
            <a:off x="899592" y="1772816"/>
            <a:ext cx="7772400" cy="4343400"/>
          </a:xfrm>
        </p:spPr>
        <p:txBody>
          <a:bodyPr/>
          <a:lstStyle/>
          <a:p>
            <a:pPr>
              <a:lnSpc>
                <a:spcPct val="90000"/>
              </a:lnSpc>
            </a:pPr>
            <a:r>
              <a:rPr lang="it-IT" sz="2800" dirty="0"/>
              <a:t>Dirigenti (art.10 l.604/66)</a:t>
            </a:r>
          </a:p>
          <a:p>
            <a:pPr>
              <a:lnSpc>
                <a:spcPct val="90000"/>
              </a:lnSpc>
            </a:pPr>
            <a:r>
              <a:rPr lang="it-IT" sz="2800" dirty="0"/>
              <a:t>Lavoratori in prova (art.10 l.604/66)</a:t>
            </a:r>
          </a:p>
          <a:p>
            <a:pPr>
              <a:lnSpc>
                <a:spcPct val="90000"/>
              </a:lnSpc>
            </a:pPr>
            <a:r>
              <a:rPr lang="it-IT" sz="2800" dirty="0"/>
              <a:t>Lavoratori domestici (art.4 l.108/90)</a:t>
            </a:r>
          </a:p>
          <a:p>
            <a:pPr>
              <a:lnSpc>
                <a:spcPct val="90000"/>
              </a:lnSpc>
            </a:pPr>
            <a:r>
              <a:rPr lang="it-IT" sz="2800" dirty="0"/>
              <a:t>Lavoratori ultra(sessantenni) in possesso dei requisiti pensionistici (art. 4 l.108/90)</a:t>
            </a:r>
          </a:p>
          <a:p>
            <a:pPr>
              <a:lnSpc>
                <a:spcPct val="90000"/>
              </a:lnSpc>
            </a:pPr>
            <a:r>
              <a:rPr lang="it-IT" sz="2800" dirty="0"/>
              <a:t>Sportivi professionisti</a:t>
            </a:r>
          </a:p>
          <a:p>
            <a:pPr>
              <a:lnSpc>
                <a:spcPct val="90000"/>
              </a:lnSpc>
              <a:buFont typeface="Wingdings" pitchFamily="2" charset="2"/>
              <a:buNone/>
            </a:pPr>
            <a:r>
              <a:rPr lang="it-IT" sz="2800" i="1" dirty="0"/>
              <a:t>Per tutti gli altri lavoratori a tempo indeterminato occorre un </a:t>
            </a:r>
            <a:r>
              <a:rPr lang="it-IT" sz="2800" i="1" dirty="0" err="1"/>
              <a:t>g.m.</a:t>
            </a:r>
            <a:r>
              <a:rPr lang="it-IT" sz="2800" i="1" dirty="0"/>
              <a:t> o una </a:t>
            </a:r>
            <a:r>
              <a:rPr lang="it-IT" sz="2800" i="1" dirty="0" err="1"/>
              <a:t>g.c.</a:t>
            </a:r>
            <a:endParaRPr lang="it-IT" sz="2800" i="1" dirty="0"/>
          </a:p>
          <a:p>
            <a:pPr>
              <a:lnSpc>
                <a:spcPct val="90000"/>
              </a:lnSpc>
              <a:buFont typeface="Wingdings" pitchFamily="2" charset="2"/>
              <a:buNone/>
            </a:pPr>
            <a:r>
              <a:rPr lang="it-IT" sz="2800" i="1" dirty="0"/>
              <a:t>In mancanza il licenziamento è </a:t>
            </a:r>
            <a:r>
              <a:rPr lang="it-IT" sz="2800" b="1" i="1" dirty="0"/>
              <a:t>annullabile</a:t>
            </a:r>
            <a:r>
              <a:rPr lang="it-IT" sz="2800" b="1" dirty="0"/>
              <a:t>.</a:t>
            </a:r>
          </a:p>
        </p:txBody>
      </p:sp>
    </p:spTree>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theme/theme1.xml><?xml version="1.0" encoding="utf-8"?>
<a:theme xmlns:a="http://schemas.openxmlformats.org/drawingml/2006/main" name="Ingranaggi">
  <a:themeElements>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Ingranagg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it-IT" sz="24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Ingranaggi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Ingranaggi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Ingranaggi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Ingranaggi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Ingranaggi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Ingranaggi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Ingranaggi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C:\Programmi\Microsoft Office\Templates\Presentation Designs\Ingranaggi.pot</Template>
  <TotalTime>3525</TotalTime>
  <Words>6968</Words>
  <Application>Microsoft Macintosh PowerPoint</Application>
  <PresentationFormat>Presentazione su schermo (4:3)</PresentationFormat>
  <Paragraphs>310</Paragraphs>
  <Slides>81</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81</vt:i4>
      </vt:variant>
    </vt:vector>
  </HeadingPairs>
  <TitlesOfParts>
    <vt:vector size="86" baseType="lpstr">
      <vt:lpstr>Arial</vt:lpstr>
      <vt:lpstr>Arial Narrow</vt:lpstr>
      <vt:lpstr>Calibri</vt:lpstr>
      <vt:lpstr>Wingdings</vt:lpstr>
      <vt:lpstr>Ingranaggi</vt:lpstr>
      <vt:lpstr>Il recesso individuale</vt:lpstr>
      <vt:lpstr>Recesso, licenziamento, dimissioni</vt:lpstr>
      <vt:lpstr>I licenziamenti individuali</vt:lpstr>
      <vt:lpstr>Gli interessi in conflitto</vt:lpstr>
      <vt:lpstr>Il licenziamento  il campo di applicazione La norma generale e la norma eccezionale</vt:lpstr>
      <vt:lpstr>Problema 1: Impresa con pluralità di unità produttive, tutte con meno di 10 dip. Avendo 50 u.p., lavoratore complessivi: 500. Applicazione della l.604/1966. All’impresa con 16 dipendenti complessivi: l.300/1970</vt:lpstr>
      <vt:lpstr>Le risposte</vt:lpstr>
      <vt:lpstr>Il «nuovo» schema</vt:lpstr>
      <vt:lpstr>Applicabilità del 2118 – Recesso ad nutum</vt:lpstr>
      <vt:lpstr>Attenzione, cmq, alle motivazioni!</vt:lpstr>
      <vt:lpstr>Cassazione civile sez. lav., 10/11/2011, n.23416</vt:lpstr>
      <vt:lpstr>Motivi di licenziamento</vt:lpstr>
      <vt:lpstr>Art.3</vt:lpstr>
      <vt:lpstr>Giustificato motivo  (art. 3 l.n. 604/1966)</vt:lpstr>
      <vt:lpstr>Il giustificato motivo soggettivo: il licenziamento disciplinare.</vt:lpstr>
      <vt:lpstr>GMO</vt:lpstr>
      <vt:lpstr>Tuttavia…</vt:lpstr>
      <vt:lpstr>Tribunale sez. lav. - Teramo, 26/08/2019, n. 151 </vt:lpstr>
      <vt:lpstr>Sicuramente occorre</vt:lpstr>
      <vt:lpstr>Ipotesi particolari</vt:lpstr>
      <vt:lpstr>Giusta causa   (art. 2119 c.c.)</vt:lpstr>
      <vt:lpstr>La perdita della fiducia</vt:lpstr>
      <vt:lpstr>Le procedure.</vt:lpstr>
      <vt:lpstr>La forma scritta</vt:lpstr>
      <vt:lpstr>Licenziamento disciplinare</vt:lpstr>
      <vt:lpstr>G.m.ogg.: procedura pre 2015</vt:lpstr>
      <vt:lpstr>Presentazione standard di PowerPoint</vt:lpstr>
      <vt:lpstr>Gmo post 2015</vt:lpstr>
      <vt:lpstr>Impugnazione (art.6, 604/1966)</vt:lpstr>
      <vt:lpstr>Impugnazione</vt:lpstr>
      <vt:lpstr>Perché tutta questa rapidità</vt:lpstr>
      <vt:lpstr>Trib. sez. lav., Roma, 10/09/2019, n. 7300 </vt:lpstr>
      <vt:lpstr>Trib. sez. lav. - Venezia, 07/03/2020, n. 130 </vt:lpstr>
      <vt:lpstr>Trib.sez. lav., Roma,17/12/2019, n. 11362 </vt:lpstr>
      <vt:lpstr>Licenziamento discriminatorio</vt:lpstr>
      <vt:lpstr>Tribunale sez. lav. - Milano, 17/12/2019</vt:lpstr>
      <vt:lpstr>C.App. sez. lav. - Catanzaro, 05/12/2019, n. 1537 </vt:lpstr>
      <vt:lpstr>C.App. sez. lav. - Roma, 16/11/2019, n. 4185 </vt:lpstr>
      <vt:lpstr>Tribunale sez. lav. - Milano, 03/04/2018</vt:lpstr>
      <vt:lpstr>Tribunale sez. lav. - Milano, 20/12/2017</vt:lpstr>
      <vt:lpstr>C.App. sez. lav. - Brescia, 12/02/2019, n. 63 </vt:lpstr>
      <vt:lpstr>Organizzazione di tendenza e discriminazione</vt:lpstr>
      <vt:lpstr>I labili confini</vt:lpstr>
      <vt:lpstr>CGUE grande sezione - 11/09/2018, n. 68 </vt:lpstr>
      <vt:lpstr>Apparato sanzionatorio pre 2015 Vizi formali</vt:lpstr>
      <vt:lpstr>Apparato sanzionatorio: Tutela obbligatoria ex art. 8 l.n. 604/1966</vt:lpstr>
      <vt:lpstr>Apparato sanzionatorio: Tutela reale ex art.18 St.lav.</vt:lpstr>
      <vt:lpstr>Prima del 2012 art.18 in tutti i casi di licenziamento illegittimo, dopo: tutela differenziata (lic. nullo o inefficace)           1</vt:lpstr>
      <vt:lpstr>             g. m. sogg./ g.c. (licenziamento annullabile) Tutela reale attenuata     2</vt:lpstr>
      <vt:lpstr>g.m. ogg (licenziamento annullabile)   Tutela reale attenuata   3</vt:lpstr>
      <vt:lpstr>G.m.sogg-g.c.-g.m. ogg. (licenziamento annullabile) Tutela risarcitoria forte      4</vt:lpstr>
      <vt:lpstr>Altre ipotesi di lic. Inefficace  Tutela risarcitoria debole 5</vt:lpstr>
      <vt:lpstr>Renzi Jobs Act</vt:lpstr>
      <vt:lpstr>L. 10-12-2014 n. 183 </vt:lpstr>
      <vt:lpstr>Contratto a tutele crescenti </vt:lpstr>
      <vt:lpstr>Tutela reale forte</vt:lpstr>
      <vt:lpstr>Licenziamenti disciplinari</vt:lpstr>
      <vt:lpstr>=</vt:lpstr>
      <vt:lpstr>Tutela risarcitoria     </vt:lpstr>
      <vt:lpstr>C.Cost. 194/2018</vt:lpstr>
      <vt:lpstr>C.Cost.</vt:lpstr>
      <vt:lpstr>Altre ipotesi lic. inefficace</vt:lpstr>
      <vt:lpstr>Il licenziamento non è più un atto unilaterale recettizio?</vt:lpstr>
      <vt:lpstr>Piccole imprese </vt:lpstr>
      <vt:lpstr>Conciliazione facoltativa incentivata</vt:lpstr>
      <vt:lpstr>Sindacati e partiti politici</vt:lpstr>
      <vt:lpstr>Il licenziamento ingiurioso</vt:lpstr>
      <vt:lpstr>Pretura - Bologna, 20/11/1990</vt:lpstr>
      <vt:lpstr>Presentazione standard di PowerPoint</vt:lpstr>
      <vt:lpstr>Altra ipotesi, art.32 Cost.</vt:lpstr>
      <vt:lpstr>Trib. sez. lav. - Milano, 25/10/2018, n. 2130 </vt:lpstr>
      <vt:lpstr>Trib sez. lav. - Pescara, 05/07/2018, n. 324 </vt:lpstr>
      <vt:lpstr>Cas. sez. lav. - 19/11/2015, n. 23686 </vt:lpstr>
      <vt:lpstr>I LICENZIAMENTI COLLETTIVI</vt:lpstr>
      <vt:lpstr>Licenziamenti collettivi</vt:lpstr>
      <vt:lpstr>Art. 4 l.n. 223/1991 Mobilità</vt:lpstr>
      <vt:lpstr>Art. 4 l.n. 223/1991 Procedura di mobilità</vt:lpstr>
      <vt:lpstr>Art. 4 l.n. 223/1991 Mobilità: licenziamenti</vt:lpstr>
      <vt:lpstr>Art. 24 ln. 223/1991 Licenziamento per riduzione di personale</vt:lpstr>
      <vt:lpstr>Renzi Jobs Act</vt:lpstr>
      <vt:lpstr>Licenziamenti collettivi</vt:lpstr>
    </vt:vector>
  </TitlesOfParts>
  <Company>Università degli studi di Ferrara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licenziamenti individuali</dc:title>
  <dc:creator>Giu97</dc:creator>
  <cp:lastModifiedBy>Alberto Avio</cp:lastModifiedBy>
  <cp:revision>148</cp:revision>
  <dcterms:created xsi:type="dcterms:W3CDTF">2003-05-14T20:09:16Z</dcterms:created>
  <dcterms:modified xsi:type="dcterms:W3CDTF">2020-12-06T20:26:15Z</dcterms:modified>
</cp:coreProperties>
</file>