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  <p:sldId id="264" r:id="rId4"/>
    <p:sldId id="265" r:id="rId5"/>
    <p:sldId id="266" r:id="rId6"/>
    <p:sldId id="260" r:id="rId7"/>
    <p:sldId id="257" r:id="rId8"/>
    <p:sldId id="258" r:id="rId9"/>
    <p:sldId id="261" r:id="rId10"/>
    <p:sldId id="262" r:id="rId11"/>
    <p:sldId id="263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52"/>
  </p:normalViewPr>
  <p:slideViewPr>
    <p:cSldViewPr snapToGrid="0" snapToObjects="1">
      <p:cViewPr varScale="1">
        <p:scale>
          <a:sx n="90" d="100"/>
          <a:sy n="90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05827-3DF2-6847-BA59-28770D4A917F}" type="datetimeFigureOut">
              <a:rPr lang="it-IT" smtClean="0"/>
              <a:t>10/10/20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C44D-7DC5-2843-97D0-1C2379DB0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325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05827-3DF2-6847-BA59-28770D4A917F}" type="datetimeFigureOut">
              <a:rPr lang="it-IT" smtClean="0"/>
              <a:t>10/10/20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C44D-7DC5-2843-97D0-1C2379DB0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9630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05827-3DF2-6847-BA59-28770D4A917F}" type="datetimeFigureOut">
              <a:rPr lang="it-IT" smtClean="0"/>
              <a:t>10/10/20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C44D-7DC5-2843-97D0-1C2379DB008E}" type="slidenum">
              <a:rPr lang="it-IT" smtClean="0"/>
              <a:t>‹N›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96929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05827-3DF2-6847-BA59-28770D4A917F}" type="datetimeFigureOut">
              <a:rPr lang="it-IT" smtClean="0"/>
              <a:t>10/10/20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C44D-7DC5-2843-97D0-1C2379DB0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16049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05827-3DF2-6847-BA59-28770D4A917F}" type="datetimeFigureOut">
              <a:rPr lang="it-IT" smtClean="0"/>
              <a:t>10/10/20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C44D-7DC5-2843-97D0-1C2379DB008E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71528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05827-3DF2-6847-BA59-28770D4A917F}" type="datetimeFigureOut">
              <a:rPr lang="it-IT" smtClean="0"/>
              <a:t>10/10/20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C44D-7DC5-2843-97D0-1C2379DB0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92908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05827-3DF2-6847-BA59-28770D4A917F}" type="datetimeFigureOut">
              <a:rPr lang="it-IT" smtClean="0"/>
              <a:t>10/10/20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C44D-7DC5-2843-97D0-1C2379DB0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0968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05827-3DF2-6847-BA59-28770D4A917F}" type="datetimeFigureOut">
              <a:rPr lang="it-IT" smtClean="0"/>
              <a:t>10/10/20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C44D-7DC5-2843-97D0-1C2379DB0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460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05827-3DF2-6847-BA59-28770D4A917F}" type="datetimeFigureOut">
              <a:rPr lang="it-IT" smtClean="0"/>
              <a:t>10/10/20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C44D-7DC5-2843-97D0-1C2379DB0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2385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05827-3DF2-6847-BA59-28770D4A917F}" type="datetimeFigureOut">
              <a:rPr lang="it-IT" smtClean="0"/>
              <a:t>10/10/20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C44D-7DC5-2843-97D0-1C2379DB0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3701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05827-3DF2-6847-BA59-28770D4A917F}" type="datetimeFigureOut">
              <a:rPr lang="it-IT" smtClean="0"/>
              <a:t>10/10/20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C44D-7DC5-2843-97D0-1C2379DB0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4335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05827-3DF2-6847-BA59-28770D4A917F}" type="datetimeFigureOut">
              <a:rPr lang="it-IT" smtClean="0"/>
              <a:t>10/10/20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C44D-7DC5-2843-97D0-1C2379DB0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6553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05827-3DF2-6847-BA59-28770D4A917F}" type="datetimeFigureOut">
              <a:rPr lang="it-IT" smtClean="0"/>
              <a:t>10/10/20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C44D-7DC5-2843-97D0-1C2379DB0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4589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05827-3DF2-6847-BA59-28770D4A917F}" type="datetimeFigureOut">
              <a:rPr lang="it-IT" smtClean="0"/>
              <a:t>10/10/20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C44D-7DC5-2843-97D0-1C2379DB0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211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05827-3DF2-6847-BA59-28770D4A917F}" type="datetimeFigureOut">
              <a:rPr lang="it-IT" smtClean="0"/>
              <a:t>10/10/20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C44D-7DC5-2843-97D0-1C2379DB0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0516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05827-3DF2-6847-BA59-28770D4A917F}" type="datetimeFigureOut">
              <a:rPr lang="it-IT" smtClean="0"/>
              <a:t>10/10/20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C44D-7DC5-2843-97D0-1C2379DB0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6337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05827-3DF2-6847-BA59-28770D4A917F}" type="datetimeFigureOut">
              <a:rPr lang="it-IT" smtClean="0"/>
              <a:t>10/10/20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517C44D-7DC5-2843-97D0-1C2379DB0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2569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09B1A7-3441-DD43-A99A-B8C772FBAC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Lezione 1/ 2^h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246AACC-AFD7-7C4D-96D2-90B92044E3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L’autonomia del diritto del lavoro</a:t>
            </a:r>
          </a:p>
        </p:txBody>
      </p:sp>
    </p:spTree>
    <p:extLst>
      <p:ext uri="{BB962C8B-B14F-4D97-AF65-F5344CB8AC3E}">
        <p14:creationId xmlns:p14="http://schemas.microsoft.com/office/powerpoint/2010/main" val="1070519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CB2ED9-CE31-5F4C-9C52-98941148B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38175"/>
            <a:ext cx="8596668" cy="1320800"/>
          </a:xfrm>
        </p:spPr>
        <p:txBody>
          <a:bodyPr/>
          <a:lstStyle/>
          <a:p>
            <a:r>
              <a:rPr lang="it-IT" dirty="0"/>
              <a:t>La soluzione del codice civile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4D2232-0D9D-1540-B735-A0EF1632A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L’art.2113 c.c. stabilisce delle regole «speciali» per le rinunzie e le transazioni effettuate dal lavoratore, considerando che il soggetto che si trova in una situazione di contrasto con il datore non sia totalmente libero nella sua volontà. Quindi:</a:t>
            </a:r>
          </a:p>
          <a:p>
            <a:pPr algn="just"/>
            <a:r>
              <a:rPr lang="it-IT" dirty="0"/>
              <a:t>«Le rinunzie  e le transazioni, che hanno per oggetto diritti del prestatore di lavoro derivanti da disposizioni inderogabili della legge e dei contratti o accordi collettivi concernenti i rapporti di cui all'articolo 409 del codice di procedura civile, non sono valide».</a:t>
            </a:r>
          </a:p>
          <a:p>
            <a:pPr algn="just"/>
            <a:r>
              <a:rPr lang="it-IT" dirty="0"/>
              <a:t>Naturalmente si pone poi il problema di far sì che sia possibile effettuare transazioni valide per evitare di dover sempre arrivare davanti al giudice…</a:t>
            </a:r>
          </a:p>
        </p:txBody>
      </p:sp>
    </p:spTree>
    <p:extLst>
      <p:ext uri="{BB962C8B-B14F-4D97-AF65-F5344CB8AC3E}">
        <p14:creationId xmlns:p14="http://schemas.microsoft.com/office/powerpoint/2010/main" val="3744409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C5E3FE-E2CD-D845-8873-455E8B6C7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2000"/>
          </a:xfrm>
        </p:spPr>
        <p:txBody>
          <a:bodyPr/>
          <a:lstStyle/>
          <a:p>
            <a:r>
              <a:rPr lang="it-IT" dirty="0"/>
              <a:t>L’obiettivo del diritto del lavoro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7C4460-1486-0E44-A64E-89BF39946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60578"/>
            <a:ext cx="8596668" cy="3267074"/>
          </a:xfrm>
        </p:spPr>
        <p:txBody>
          <a:bodyPr/>
          <a:lstStyle/>
          <a:p>
            <a:r>
              <a:rPr lang="it-IT" sz="2000" dirty="0"/>
              <a:t>Il piano contrattuale civilistico deve tener conto</a:t>
            </a:r>
          </a:p>
          <a:p>
            <a:pPr lvl="1"/>
            <a:r>
              <a:rPr lang="it-IT" dirty="0"/>
              <a:t>Della debolezza contrattuale del lavoratore</a:t>
            </a:r>
          </a:p>
          <a:p>
            <a:pPr lvl="1"/>
            <a:r>
              <a:rPr lang="it-IT" dirty="0"/>
              <a:t>Del fatto che «il lavoro non è una merce»</a:t>
            </a:r>
          </a:p>
          <a:p>
            <a:pPr lvl="1"/>
            <a:r>
              <a:rPr lang="it-IT" dirty="0"/>
              <a:t>Che sul lavoro è fondata la nostra democrazia, e i connessi diritti della persona</a:t>
            </a:r>
          </a:p>
          <a:p>
            <a:pPr lvl="1"/>
            <a:r>
              <a:rPr lang="it-IT" dirty="0"/>
              <a:t>Che anche l’imprenditore ha dei diritti costituzionali</a:t>
            </a:r>
          </a:p>
          <a:p>
            <a:pPr algn="just"/>
            <a:r>
              <a:rPr lang="it-IT" sz="2000" dirty="0"/>
              <a:t>Come si può fare per mediare le esigenze di tutela del singolo lavoratore, dei diritti del datore di lavoro, della sostanziale libertà contrattuale?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24276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DE3588-DD91-6C44-ACAE-128E8D3CD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strumenti correttivi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EE2D78F-C597-7840-AD5C-B01E9E915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14475"/>
            <a:ext cx="8596668" cy="4526887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romanLcPeriod"/>
            </a:pPr>
            <a:r>
              <a:rPr lang="it-IT" sz="2400" dirty="0"/>
              <a:t>La specialità delle regole per il contratto individuale (tutela inderogabile di legge)</a:t>
            </a:r>
          </a:p>
          <a:p>
            <a:pPr marL="400050" indent="-400050">
              <a:buFont typeface="+mj-lt"/>
              <a:buAutoNum type="romanLcPeriod"/>
            </a:pPr>
            <a:r>
              <a:rPr lang="it-IT" sz="2400" dirty="0"/>
              <a:t>La trasposizione al livello collettivo dell’incontro della volontà: il contratto collettivo di lavoro (il diritto sindacale; la non «</a:t>
            </a:r>
            <a:r>
              <a:rPr lang="it-IT" sz="2400" dirty="0" err="1"/>
              <a:t>ricattabilità</a:t>
            </a:r>
            <a:r>
              <a:rPr lang="it-IT" sz="2400" dirty="0"/>
              <a:t>» del lavoratore sul piano individuale)</a:t>
            </a:r>
          </a:p>
          <a:p>
            <a:pPr marL="400050" indent="-400050">
              <a:buFont typeface="+mj-lt"/>
              <a:buAutoNum type="romanLcPeriod"/>
            </a:pPr>
            <a:r>
              <a:rPr lang="it-IT" sz="2400" dirty="0"/>
              <a:t>La normativa di tutela «previdenziale» (prestazioni economiche in caso di disoccupazione, malattia, gravidanza, infortunio, vecchiaia, etc. – la tutela in caso di bisogno rende il lavoratore più libero di effettuare le proprie scelte.</a:t>
            </a:r>
          </a:p>
        </p:txBody>
      </p:sp>
    </p:spTree>
    <p:extLst>
      <p:ext uri="{BB962C8B-B14F-4D97-AF65-F5344CB8AC3E}">
        <p14:creationId xmlns:p14="http://schemas.microsoft.com/office/powerpoint/2010/main" val="3523609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24F671-D402-7B45-BBD6-878E45629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rapporto di lavoro è un contratto?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3002B0-257E-9F47-9CBA-8EA016E2A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133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Art. 1325 C.C.</a:t>
            </a:r>
          </a:p>
          <a:p>
            <a:pPr marL="0" indent="0">
              <a:buNone/>
            </a:pPr>
            <a:r>
              <a:rPr lang="it-IT" dirty="0"/>
              <a:t>I requisiti del contratto sono:</a:t>
            </a:r>
          </a:p>
          <a:p>
            <a:pPr marL="514350" indent="-514350">
              <a:buAutoNum type="arabicParenR"/>
            </a:pPr>
            <a:r>
              <a:rPr lang="it-IT" dirty="0"/>
              <a:t>l’accordo delle parti</a:t>
            </a:r>
          </a:p>
          <a:p>
            <a:pPr marL="514350" indent="-514350">
              <a:buAutoNum type="arabicParenR"/>
            </a:pPr>
            <a:r>
              <a:rPr lang="it-IT" dirty="0"/>
              <a:t>La causa</a:t>
            </a:r>
          </a:p>
          <a:p>
            <a:pPr marL="514350" indent="-514350">
              <a:buAutoNum type="arabicParenR"/>
            </a:pPr>
            <a:r>
              <a:rPr lang="it-IT" dirty="0"/>
              <a:t>L’oggetto</a:t>
            </a:r>
          </a:p>
          <a:p>
            <a:pPr marL="514350" indent="-514350">
              <a:buAutoNum type="arabicParenR"/>
            </a:pPr>
            <a:r>
              <a:rPr lang="it-IT" dirty="0"/>
              <a:t>La forma, quando risulta che è prescritta dalla legge sotto pena di nullità</a:t>
            </a:r>
          </a:p>
        </p:txBody>
      </p:sp>
    </p:spTree>
    <p:extLst>
      <p:ext uri="{BB962C8B-B14F-4D97-AF65-F5344CB8AC3E}">
        <p14:creationId xmlns:p14="http://schemas.microsoft.com/office/powerpoint/2010/main" val="2484846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9ECA2C-9E3C-F344-9E59-B5410009A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080" y="395191"/>
            <a:ext cx="9230754" cy="1320800"/>
          </a:xfrm>
        </p:spPr>
        <p:txBody>
          <a:bodyPr/>
          <a:lstStyle/>
          <a:p>
            <a:r>
              <a:rPr lang="it-IT" dirty="0"/>
              <a:t>Quando si forma il contratto di lavoro secondo la teoria economica neoclassica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7DB9EE-BCCA-4144-B3EE-7BC45F9D4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652" y="1715991"/>
            <a:ext cx="8596668" cy="3426018"/>
          </a:xfrm>
          <a:ln w="19050">
            <a:noFill/>
          </a:ln>
        </p:spPr>
        <p:txBody>
          <a:bodyPr>
            <a:normAutofit fontScale="92500" lnSpcReduction="20000"/>
          </a:bodyPr>
          <a:lstStyle/>
          <a:p>
            <a:pPr algn="just"/>
            <a:r>
              <a:rPr lang="it-IT" i="1" dirty="0"/>
              <a:t>Secondo la teoria neoclassica* esistono forze sufficienti — che hanno a monte i comportamenti “razionali” delle imprese e dei lavoratori — che tendono a stabilire situazioni in cui il saggio di salario corrisponda all’equilibrio fra domanda ed offerta di lavoro. Secondo questa teoria la disoccupazione è data dal fatto che il salario reale è troppo elevato rispetto al punto di equilibrio. In altri termini l’occupazione maggiore o minore dipende dal «salario reale» che, a sua volta è il rapporto tra indice dei prezzi e salario nominale. </a:t>
            </a:r>
          </a:p>
          <a:p>
            <a:pPr algn="just"/>
            <a:r>
              <a:rPr lang="it-IT" i="1" dirty="0"/>
              <a:t> Dal nostro punto di vista, occorre creare regole giuridiche che governino le regole economiche in modo da </a:t>
            </a:r>
          </a:p>
          <a:p>
            <a:pPr lvl="1" algn="just"/>
            <a:r>
              <a:rPr lang="it-IT" dirty="0"/>
              <a:t>a) preservare i diritti fondamentali della persona (priorità della persona rispetto alla proprietà)</a:t>
            </a:r>
          </a:p>
          <a:p>
            <a:pPr lvl="1" algn="just"/>
            <a:r>
              <a:rPr lang="it-IT" dirty="0"/>
              <a:t>b) evitare che le regole di mercato possano essere usate in modo distorto per arrivare a regolamentazioni individuali (=contratti individuali di lavoro) che non siano eque (imposizione di condizioni non giustificate dal mercato).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E5FA475-5F30-0443-833F-8A51A17237B6}"/>
              </a:ext>
            </a:extLst>
          </p:cNvPr>
          <p:cNvSpPr txBox="1"/>
          <p:nvPr/>
        </p:nvSpPr>
        <p:spPr>
          <a:xfrm>
            <a:off x="463464" y="5528699"/>
            <a:ext cx="9081370" cy="1107996"/>
          </a:xfrm>
          <a:prstGeom prst="rect">
            <a:avLst/>
          </a:prstGeom>
          <a:noFill/>
          <a:ln w="22225"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/>
              <a:t>*esistono molte teorie economiche sul mercato del lavoro. </a:t>
            </a:r>
          </a:p>
          <a:p>
            <a:r>
              <a:rPr lang="it-IT" sz="1600" dirty="0"/>
              <a:t>A noi non interessa il loro funzionamento (e quindi non ci interessa quale sia la teoria ritenuta più corretta) ma solo che esistono e che, a prescindere dal grado di complessità delle regole, prendono in considerazione variabili oggettive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01689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A2613C-9796-7F42-B18F-CC4B35ED8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7333"/>
          </a:xfrm>
        </p:spPr>
        <p:txBody>
          <a:bodyPr/>
          <a:lstStyle/>
          <a:p>
            <a:r>
              <a:rPr lang="it-IT" dirty="0"/>
              <a:t>La formazione di un contratto.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6A9965-D402-DA4A-BA63-7F8B9AE65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0322"/>
            <a:ext cx="8596668" cy="4528078"/>
          </a:xfrm>
        </p:spPr>
        <p:txBody>
          <a:bodyPr>
            <a:normAutofit/>
          </a:bodyPr>
          <a:lstStyle/>
          <a:p>
            <a:r>
              <a:rPr lang="it-IT" sz="2000" dirty="0"/>
              <a:t>Mario è disoccupato da molto tempo. Non ha alcun tipo di sostegno del reddito. Vive con una compagna che lavora, ma la situazione di dipendenza economica in cui si trova è per lui fonte di grande frustrazione.</a:t>
            </a:r>
          </a:p>
          <a:p>
            <a:r>
              <a:rPr lang="it-IT" sz="2000" dirty="0"/>
              <a:t>Enrico è un ristoratore che non sa come fare in tempi di COVID: la clientela è quasi scomparsa e non ha più la possibilità di pagare un cameriere regolare.</a:t>
            </a:r>
          </a:p>
          <a:p>
            <a:r>
              <a:rPr lang="it-IT" sz="2000" dirty="0"/>
              <a:t>Enrico e Mario si conoscono. Enrico propone a Mario di lavorare nel suo locale quando c’è clientela e per il tempo necessario. Nei giorni che lavorerà, Mario percepirà in totale 10€.</a:t>
            </a:r>
          </a:p>
          <a:p>
            <a:r>
              <a:rPr lang="it-IT" sz="2000" dirty="0"/>
              <a:t> Mario accetta: almeno può contribuire alla convivenza con una spesa alla settimana (e qualche avanzo regalatogli dal cuoco). Magari qualcuno lascia anche una mancia. </a:t>
            </a:r>
          </a:p>
        </p:txBody>
      </p:sp>
    </p:spTree>
    <p:extLst>
      <p:ext uri="{BB962C8B-B14F-4D97-AF65-F5344CB8AC3E}">
        <p14:creationId xmlns:p14="http://schemas.microsoft.com/office/powerpoint/2010/main" val="2197190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>
            <a:extLst>
              <a:ext uri="{FF2B5EF4-FFF2-40B4-BE49-F238E27FC236}">
                <a16:creationId xmlns:a16="http://schemas.microsoft.com/office/drawing/2014/main" id="{564921E3-D794-B742-A126-08150CC39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it-IT" dirty="0"/>
              <a:t>Il contratto stipulato da Enrico e Mario è valido?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815C06-71CB-DE46-A48C-C2C29C2FD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it-IT" dirty="0"/>
              <a:t>Ci sono gli elementi essenziali del contratto?</a:t>
            </a:r>
          </a:p>
          <a:p>
            <a:r>
              <a:rPr lang="it-IT" dirty="0"/>
              <a:t>E’ possibile che lavorando dalle 19 alle 1.00 (6h) si percepiscano 10€ di retribuzione?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9762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EF1F13-2BED-0145-B098-81B02442D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Guardiamo un contratto particolare: una transazione (Art.1965 c.c.)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4638EB-C74A-4444-8A20-27D405DBE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560640"/>
            <a:ext cx="8596668" cy="2925760"/>
          </a:xfrm>
        </p:spPr>
        <p:txBody>
          <a:bodyPr>
            <a:normAutofit lnSpcReduction="10000"/>
          </a:bodyPr>
          <a:lstStyle/>
          <a:p>
            <a:r>
              <a:rPr lang="it-IT" sz="2400" dirty="0"/>
              <a:t>La transazione è il contratto col quale le parti, facendosi reciproche</a:t>
            </a:r>
            <a:r>
              <a:rPr lang="it-IT" sz="2400" u="sng" dirty="0"/>
              <a:t> </a:t>
            </a:r>
            <a:r>
              <a:rPr lang="it-IT" sz="2400" dirty="0"/>
              <a:t>concessioni, pongono fine a una lite già incominciata o prevengono una lite che può sorgere tra loro.</a:t>
            </a:r>
          </a:p>
          <a:p>
            <a:r>
              <a:rPr lang="it-IT" sz="2400" dirty="0"/>
              <a:t>Con le reciproche concessioni si possono creare, modificare o estinguere anche rapporti diversi da quello che ha formato oggetto della pretesa e della contestazione delle parti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00543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7656E7-6CB1-9B47-9F9D-EC660E932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transazione in un rapporto civilistico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AAF981-3B25-D048-991B-D8DB30A5A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4489"/>
            <a:ext cx="8596668" cy="4426874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000" dirty="0"/>
              <a:t>Il sig. Giuseppe e sua moglie lamentano che la casa acquistata (nel 2009) abbia difetti di costruzione: le pareti della casa si coprono di muffa. </a:t>
            </a:r>
          </a:p>
          <a:p>
            <a:pPr algn="just"/>
            <a:r>
              <a:rPr lang="it-IT" sz="2000" dirty="0"/>
              <a:t>Nel 2011 si rivolgono al giudice e richiedono un Accertamento tecnico preventivo. Il CTU nominato indica in alcuni vizi la causa del problema. Il costruttore si fa carico delle opere stabilite dal CTU e viene stipulata una transazione nel 2012. </a:t>
            </a:r>
          </a:p>
          <a:p>
            <a:pPr algn="just"/>
            <a:r>
              <a:rPr lang="it-IT" sz="2000" dirty="0"/>
              <a:t>Ma nel 2013 le muffe si ripresentano come e più di prima. Un nuovo tecnico contattato dal </a:t>
            </a:r>
            <a:r>
              <a:rPr lang="it-IT" sz="2000" dirty="0" err="1"/>
              <a:t>sig.Giuseppe</a:t>
            </a:r>
            <a:r>
              <a:rPr lang="it-IT" sz="2000" dirty="0"/>
              <a:t> individua in ben altri problemi – strutturali – la causa delle muffe. </a:t>
            </a:r>
          </a:p>
          <a:p>
            <a:pPr algn="just"/>
            <a:r>
              <a:rPr lang="it-IT" sz="2000" dirty="0"/>
              <a:t>Nel 2015 l’impresa costruttrice viene citata in giudizio, ma oppone la conciliazione transattiva fatta nel 2012 e, nel 2018 il Tribunale di Arezzo dà ragione all’impresa.  </a:t>
            </a:r>
          </a:p>
        </p:txBody>
      </p:sp>
    </p:spTree>
    <p:extLst>
      <p:ext uri="{BB962C8B-B14F-4D97-AF65-F5344CB8AC3E}">
        <p14:creationId xmlns:p14="http://schemas.microsoft.com/office/powerpoint/2010/main" val="2180453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1D46CF-9FD8-F44B-937A-B9AA75FEC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transazione in un rapporto di lavoro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673D1C-BD6E-9141-904F-E40A9D7C1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14463"/>
            <a:ext cx="9066741" cy="4626899"/>
          </a:xfrm>
        </p:spPr>
        <p:txBody>
          <a:bodyPr>
            <a:normAutofit fontScale="92500"/>
          </a:bodyPr>
          <a:lstStyle/>
          <a:p>
            <a:pPr algn="just"/>
            <a:r>
              <a:rPr lang="it-IT" sz="2400" dirty="0"/>
              <a:t>La sig.ra Maria ha fatto la cuoca per una associazione dal 1998 al 2013. I primi anni (1998-2003) ha prestato la propria opera in «nero»; dal 2003 al 2007 come collaborazione autonoma con P.IVA. </a:t>
            </a:r>
          </a:p>
          <a:p>
            <a:pPr algn="just"/>
            <a:r>
              <a:rPr lang="it-IT" sz="2400" dirty="0"/>
              <a:t>Nel 2007 le è stato richiesto, per poter proseguire il rapporto lavorativo, di sottoscrivere una rinuncia a qualsiasi pretesa giuridica relativa agli anni 1998-2007, a fronte di 300€  e con la promessa di un contratto di lavoro subordinato. La </a:t>
            </a:r>
            <a:r>
              <a:rPr lang="it-IT" sz="2400" dirty="0" err="1"/>
              <a:t>sig.a</a:t>
            </a:r>
            <a:r>
              <a:rPr lang="it-IT" sz="2400" dirty="0"/>
              <a:t> Maria accetta.</a:t>
            </a:r>
          </a:p>
          <a:p>
            <a:pPr algn="just"/>
            <a:r>
              <a:rPr lang="it-IT" sz="2400" dirty="0"/>
              <a:t>Nel 2015 la cuoca viene licenziata. La </a:t>
            </a:r>
            <a:r>
              <a:rPr lang="it-IT" sz="2400" dirty="0" err="1"/>
              <a:t>sig.a</a:t>
            </a:r>
            <a:r>
              <a:rPr lang="it-IT" sz="2400" dirty="0"/>
              <a:t> Maria impugna il licenziamento e anche l’atto transattivo del 2007</a:t>
            </a:r>
          </a:p>
          <a:p>
            <a:pPr algn="just"/>
            <a:r>
              <a:rPr lang="it-IT" sz="2400" dirty="0"/>
              <a:t>Nel 2019 la Corte d’Appello di Roma riconosce la validità dell’impugnazione della transazione.</a:t>
            </a:r>
          </a:p>
        </p:txBody>
      </p:sp>
    </p:spTree>
    <p:extLst>
      <p:ext uri="{BB962C8B-B14F-4D97-AF65-F5344CB8AC3E}">
        <p14:creationId xmlns:p14="http://schemas.microsoft.com/office/powerpoint/2010/main" val="2690094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F1F35C-228E-FC40-8C8C-0CC709EB9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transazione nei rapporti lavorativi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0AA9DC-72C6-C842-9441-0CD908941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909579" cy="3880773"/>
          </a:xfrm>
        </p:spPr>
        <p:txBody>
          <a:bodyPr>
            <a:normAutofit fontScale="92500"/>
          </a:bodyPr>
          <a:lstStyle/>
          <a:p>
            <a:r>
              <a:rPr lang="it-IT" sz="2400" dirty="0"/>
              <a:t>Il lavoratore subordinato è libero nella sua volontà contrattuale?</a:t>
            </a:r>
          </a:p>
          <a:p>
            <a:r>
              <a:rPr lang="it-IT" sz="2400" dirty="0"/>
              <a:t>Quanto incide sulla volontà del datore di lavoro la «minaccia» del lavoratore di dimettersi?</a:t>
            </a:r>
          </a:p>
          <a:p>
            <a:r>
              <a:rPr lang="it-IT" sz="2400" dirty="0"/>
              <a:t>Quanto incide sulla volontà del lavoratore la «minaccia» di licenziarlo?</a:t>
            </a:r>
          </a:p>
          <a:p>
            <a:r>
              <a:rPr lang="it-IT" sz="2400" dirty="0"/>
              <a:t>Il lavoratore subordinato tipico è un soggetto «contraente debole»</a:t>
            </a:r>
          </a:p>
          <a:p>
            <a:r>
              <a:rPr lang="it-IT" sz="2400" dirty="0"/>
              <a:t>Occorre che il lavoratore subordinato sia messo in condizione di poter effettuare le sue scelte contrattuali con libera volontà.</a:t>
            </a:r>
          </a:p>
        </p:txBody>
      </p:sp>
    </p:spTree>
    <p:extLst>
      <p:ext uri="{BB962C8B-B14F-4D97-AF65-F5344CB8AC3E}">
        <p14:creationId xmlns:p14="http://schemas.microsoft.com/office/powerpoint/2010/main" val="1111663269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1181</Words>
  <Application>Microsoft Macintosh PowerPoint</Application>
  <PresentationFormat>Widescreen</PresentationFormat>
  <Paragraphs>58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Sfaccettatura</vt:lpstr>
      <vt:lpstr>Lezione 1/ 2^h</vt:lpstr>
      <vt:lpstr>Il rapporto di lavoro è un contratto?</vt:lpstr>
      <vt:lpstr>Quando si forma il contratto di lavoro secondo la teoria economica neoclassica</vt:lpstr>
      <vt:lpstr>La formazione di un contratto.</vt:lpstr>
      <vt:lpstr>Il contratto stipulato da Enrico e Mario è valido?</vt:lpstr>
      <vt:lpstr>Guardiamo un contratto particolare: una transazione (Art.1965 c.c.)</vt:lpstr>
      <vt:lpstr>La transazione in un rapporto civilistico</vt:lpstr>
      <vt:lpstr>La transazione in un rapporto di lavoro</vt:lpstr>
      <vt:lpstr>La transazione nei rapporti lavorativi</vt:lpstr>
      <vt:lpstr>La soluzione del codice civile</vt:lpstr>
      <vt:lpstr>L’obiettivo del diritto del lavoro</vt:lpstr>
      <vt:lpstr>Gli strumenti correttivi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Lezione 1/ 2^h</dc:title>
  <dc:creator>Alberto Avio</dc:creator>
  <cp:lastModifiedBy>Alberto Avio</cp:lastModifiedBy>
  <cp:revision>2</cp:revision>
  <dcterms:created xsi:type="dcterms:W3CDTF">2020-10-11T14:42:04Z</dcterms:created>
  <dcterms:modified xsi:type="dcterms:W3CDTF">2020-10-11T15:02:18Z</dcterms:modified>
</cp:coreProperties>
</file>