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87" r:id="rId6"/>
    <p:sldId id="288" r:id="rId7"/>
    <p:sldId id="260" r:id="rId8"/>
    <p:sldId id="261" r:id="rId9"/>
    <p:sldId id="262" r:id="rId10"/>
    <p:sldId id="289" r:id="rId11"/>
    <p:sldId id="290" r:id="rId12"/>
    <p:sldId id="291" r:id="rId13"/>
    <p:sldId id="263" r:id="rId14"/>
    <p:sldId id="264" r:id="rId15"/>
    <p:sldId id="266" r:id="rId16"/>
    <p:sldId id="267" r:id="rId17"/>
    <p:sldId id="269" r:id="rId18"/>
    <p:sldId id="268" r:id="rId19"/>
    <p:sldId id="265" r:id="rId20"/>
    <p:sldId id="286" r:id="rId21"/>
    <p:sldId id="279" r:id="rId22"/>
    <p:sldId id="270" r:id="rId23"/>
    <p:sldId id="271" r:id="rId24"/>
    <p:sldId id="276" r:id="rId25"/>
    <p:sldId id="281" r:id="rId26"/>
    <p:sldId id="292" r:id="rId27"/>
    <p:sldId id="293" r:id="rId28"/>
    <p:sldId id="278" r:id="rId29"/>
    <p:sldId id="280" r:id="rId30"/>
    <p:sldId id="294" r:id="rId31"/>
    <p:sldId id="295" r:id="rId32"/>
    <p:sldId id="272" r:id="rId33"/>
    <p:sldId id="273" r:id="rId34"/>
    <p:sldId id="274" r:id="rId35"/>
    <p:sldId id="275" r:id="rId36"/>
    <p:sldId id="285"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45"/>
    <p:restoredTop sz="94595"/>
  </p:normalViewPr>
  <p:slideViewPr>
    <p:cSldViewPr>
      <p:cViewPr varScale="1">
        <p:scale>
          <a:sx n="102" d="100"/>
          <a:sy n="102" d="100"/>
        </p:scale>
        <p:origin x="112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it-IT"/>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it-IT"/>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798CC6CA-712C-43FF-9613-69C23F4C76A7}" type="slidenum">
              <a:rPr lang="it-IT" smtClean="0"/>
              <a:pPr>
                <a:defRPr/>
              </a:pPr>
              <a:t>‹N›</a:t>
            </a:fld>
            <a:endParaRPr lang="it-IT"/>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783554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1D8D0B1F-9572-4E68-97C7-32B556036530}" type="slidenum">
              <a:rPr lang="it-IT" smtClean="0"/>
              <a:pPr>
                <a:defRPr/>
              </a:pPr>
              <a:t>‹N›</a:t>
            </a:fld>
            <a:endParaRPr lang="it-IT"/>
          </a:p>
        </p:txBody>
      </p:sp>
    </p:spTree>
    <p:extLst>
      <p:ext uri="{BB962C8B-B14F-4D97-AF65-F5344CB8AC3E}">
        <p14:creationId xmlns:p14="http://schemas.microsoft.com/office/powerpoint/2010/main" val="25993762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271DE473-8E58-4228-B39C-08D615A6CD5E}" type="slidenum">
              <a:rPr lang="it-IT" smtClean="0"/>
              <a:pPr>
                <a:defRPr/>
              </a:pPr>
              <a:t>‹N›</a:t>
            </a:fld>
            <a:endParaRPr lang="it-IT"/>
          </a:p>
        </p:txBody>
      </p:sp>
    </p:spTree>
    <p:extLst>
      <p:ext uri="{BB962C8B-B14F-4D97-AF65-F5344CB8AC3E}">
        <p14:creationId xmlns:p14="http://schemas.microsoft.com/office/powerpoint/2010/main" val="22207335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304F457C-D365-4BD7-A2F6-22493F673097}" type="slidenum">
              <a:rPr lang="it-IT" smtClean="0"/>
              <a:pPr>
                <a:defRPr/>
              </a:pPr>
              <a:t>‹N›</a:t>
            </a:fld>
            <a:endParaRPr lang="it-IT"/>
          </a:p>
        </p:txBody>
      </p:sp>
    </p:spTree>
    <p:extLst>
      <p:ext uri="{BB962C8B-B14F-4D97-AF65-F5344CB8AC3E}">
        <p14:creationId xmlns:p14="http://schemas.microsoft.com/office/powerpoint/2010/main" val="11898645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it-IT"/>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it-IT"/>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6E59BAAB-DFAE-4411-A116-E666850DEBC7}" type="slidenum">
              <a:rPr lang="it-IT" smtClean="0"/>
              <a:pPr>
                <a:defRPr/>
              </a:pPr>
              <a:t>‹N›</a:t>
            </a:fld>
            <a:endParaRPr lang="it-IT"/>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4709449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CCDFFD04-F31F-4E96-A3C0-2B1D3DC7092D}" type="slidenum">
              <a:rPr lang="it-IT" smtClean="0"/>
              <a:pPr>
                <a:defRPr/>
              </a:pPr>
              <a:t>‹N›</a:t>
            </a:fld>
            <a:endParaRPr lang="it-IT"/>
          </a:p>
        </p:txBody>
      </p:sp>
    </p:spTree>
    <p:extLst>
      <p:ext uri="{BB962C8B-B14F-4D97-AF65-F5344CB8AC3E}">
        <p14:creationId xmlns:p14="http://schemas.microsoft.com/office/powerpoint/2010/main" val="19068326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941832" y="2909102"/>
            <a:ext cx="3611880" cy="2996398"/>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4975398" y="2909102"/>
            <a:ext cx="3611880" cy="2996398"/>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5268E16C-F82C-4263-ABC8-1B221B80FEE1}" type="slidenum">
              <a:rPr lang="it-IT" smtClean="0"/>
              <a:pPr>
                <a:defRPr/>
              </a:pPr>
              <a:t>‹N›</a:t>
            </a:fld>
            <a:endParaRPr lang="it-IT"/>
          </a:p>
        </p:txBody>
      </p:sp>
    </p:spTree>
    <p:extLst>
      <p:ext uri="{BB962C8B-B14F-4D97-AF65-F5344CB8AC3E}">
        <p14:creationId xmlns:p14="http://schemas.microsoft.com/office/powerpoint/2010/main" val="25714059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E126929E-2F69-4C54-81CB-51716D42D83D}" type="slidenum">
              <a:rPr lang="it-IT" smtClean="0"/>
              <a:pPr>
                <a:defRPr/>
              </a:pPr>
              <a:t>‹N›</a:t>
            </a:fld>
            <a:endParaRPr lang="it-IT"/>
          </a:p>
        </p:txBody>
      </p:sp>
    </p:spTree>
    <p:extLst>
      <p:ext uri="{BB962C8B-B14F-4D97-AF65-F5344CB8AC3E}">
        <p14:creationId xmlns:p14="http://schemas.microsoft.com/office/powerpoint/2010/main" val="12756496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4F1B89DB-A609-488A-A6AF-99A3587D2FAC}" type="slidenum">
              <a:rPr lang="it-IT" smtClean="0"/>
              <a:pPr>
                <a:defRPr/>
              </a:pPr>
              <a:t>‹N›</a:t>
            </a:fld>
            <a:endParaRPr lang="it-IT"/>
          </a:p>
        </p:txBody>
      </p:sp>
    </p:spTree>
    <p:extLst>
      <p:ext uri="{BB962C8B-B14F-4D97-AF65-F5344CB8AC3E}">
        <p14:creationId xmlns:p14="http://schemas.microsoft.com/office/powerpoint/2010/main" val="159415018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573789" y="6375679"/>
            <a:ext cx="925016" cy="348462"/>
          </a:xfrm>
        </p:spPr>
        <p:txBody>
          <a:bodyPr/>
          <a:lstStyle/>
          <a:p>
            <a:pPr>
              <a:defRPr/>
            </a:pPr>
            <a:endParaRPr lang="it-IT"/>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it-IT"/>
          </a:p>
        </p:txBody>
      </p:sp>
      <p:sp>
        <p:nvSpPr>
          <p:cNvPr id="7" name="Slide Number Placeholder 6"/>
          <p:cNvSpPr>
            <a:spLocks noGrp="1"/>
          </p:cNvSpPr>
          <p:nvPr>
            <p:ph type="sldNum" sz="quarter" idx="12"/>
          </p:nvPr>
        </p:nvSpPr>
        <p:spPr>
          <a:xfrm>
            <a:off x="4268261" y="6375679"/>
            <a:ext cx="924342" cy="345796"/>
          </a:xfrm>
        </p:spPr>
        <p:txBody>
          <a:bodyPr/>
          <a:lstStyle/>
          <a:p>
            <a:pPr>
              <a:defRPr/>
            </a:pPr>
            <a:fld id="{7B1C0333-A039-4D0E-A174-2335C9C1164A}" type="slidenum">
              <a:rPr lang="it-IT" smtClean="0"/>
              <a:pPr>
                <a:defRPr/>
              </a:pPr>
              <a:t>‹N›</a:t>
            </a:fld>
            <a:endParaRPr lang="it-IT"/>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872856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574463" y="6375679"/>
            <a:ext cx="924342" cy="348462"/>
          </a:xfrm>
        </p:spPr>
        <p:txBody>
          <a:bodyPr/>
          <a:lstStyle/>
          <a:p>
            <a:pPr>
              <a:defRPr/>
            </a:pPr>
            <a:endParaRPr lang="it-IT"/>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it-IT"/>
          </a:p>
        </p:txBody>
      </p:sp>
      <p:sp>
        <p:nvSpPr>
          <p:cNvPr id="7" name="Slide Number Placeholder 6"/>
          <p:cNvSpPr>
            <a:spLocks noGrp="1"/>
          </p:cNvSpPr>
          <p:nvPr>
            <p:ph type="sldNum" sz="quarter" idx="12"/>
          </p:nvPr>
        </p:nvSpPr>
        <p:spPr>
          <a:xfrm>
            <a:off x="4256153" y="6375679"/>
            <a:ext cx="947460" cy="345796"/>
          </a:xfrm>
        </p:spPr>
        <p:txBody>
          <a:bodyPr/>
          <a:lstStyle/>
          <a:p>
            <a:pPr>
              <a:defRPr/>
            </a:pPr>
            <a:fld id="{8E2C35A7-5188-4BDD-BBCC-BB1D7A6EC596}" type="slidenum">
              <a:rPr lang="it-IT" smtClean="0"/>
              <a:pPr>
                <a:defRPr/>
              </a:pPr>
              <a:t>‹N›</a:t>
            </a:fld>
            <a:endParaRPr lang="it-IT"/>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68779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it-IT"/>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it-IT"/>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3672D9C7-0F0E-48CE-B986-6505813D7C54}" type="slidenum">
              <a:rPr lang="it-IT" smtClean="0"/>
              <a:pPr>
                <a:defRPr/>
              </a:pPr>
              <a:t>‹N›</a:t>
            </a:fld>
            <a:endParaRPr lang="it-IT"/>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64370428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it-IT" altLang="it-IT"/>
              <a:t>La retribuzione</a:t>
            </a:r>
          </a:p>
        </p:txBody>
      </p:sp>
      <p:sp>
        <p:nvSpPr>
          <p:cNvPr id="3075" name="Rectangle 4"/>
          <p:cNvSpPr>
            <a:spLocks noGrp="1" noChangeArrowheads="1"/>
          </p:cNvSpPr>
          <p:nvPr>
            <p:ph type="subTitle" idx="1"/>
          </p:nvPr>
        </p:nvSpPr>
        <p:spPr/>
        <p:txBody>
          <a:bodyPr/>
          <a:lstStyle/>
          <a:p>
            <a:pPr eaLnBrk="1" hangingPunct="1"/>
            <a:endParaRPr lang="en-GB" altLang="it-IT"/>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CF98CA4E-B152-A546-9319-A73CACE791FE}"/>
              </a:ext>
            </a:extLst>
          </p:cNvPr>
          <p:cNvSpPr>
            <a:spLocks noGrp="1"/>
          </p:cNvSpPr>
          <p:nvPr>
            <p:ph type="title"/>
          </p:nvPr>
        </p:nvSpPr>
        <p:spPr/>
        <p:txBody>
          <a:bodyPr>
            <a:normAutofit fontScale="90000"/>
          </a:bodyPr>
          <a:lstStyle/>
          <a:p>
            <a:r>
              <a:rPr lang="it-IT" dirty="0"/>
              <a:t>Tribunale Roma sez. lav., 06/03/2020, n.2337</a:t>
            </a:r>
            <a:br>
              <a:rPr lang="it-IT" dirty="0"/>
            </a:br>
            <a:endParaRPr lang="it-IT" dirty="0"/>
          </a:p>
        </p:txBody>
      </p:sp>
      <p:sp>
        <p:nvSpPr>
          <p:cNvPr id="6" name="Segnaposto contenuto 5">
            <a:extLst>
              <a:ext uri="{FF2B5EF4-FFF2-40B4-BE49-F238E27FC236}">
                <a16:creationId xmlns:a16="http://schemas.microsoft.com/office/drawing/2014/main" id="{2B544C77-9A9F-5643-85BA-FD821EFCB41F}"/>
              </a:ext>
            </a:extLst>
          </p:cNvPr>
          <p:cNvSpPr>
            <a:spLocks noGrp="1"/>
          </p:cNvSpPr>
          <p:nvPr>
            <p:ph idx="1"/>
          </p:nvPr>
        </p:nvSpPr>
        <p:spPr/>
        <p:txBody>
          <a:bodyPr/>
          <a:lstStyle/>
          <a:p>
            <a:pPr marL="0" indent="0">
              <a:buNone/>
            </a:pPr>
            <a:r>
              <a:rPr lang="it-IT" dirty="0"/>
              <a:t>Il giudice è tenuto, anche d’ufficio, a determinare la c. d. “equa retribuzione” e il lavoratore è tenuto soltanto a provare l’entità della retribuzione percepita e non l’insufficienza. In altre parole il lavoratore deve solo allegare gli estremi che consentano la valutazione della prestazione.</a:t>
            </a:r>
          </a:p>
        </p:txBody>
      </p:sp>
    </p:spTree>
    <p:extLst>
      <p:ext uri="{BB962C8B-B14F-4D97-AF65-F5344CB8AC3E}">
        <p14:creationId xmlns:p14="http://schemas.microsoft.com/office/powerpoint/2010/main" val="30452346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413794-8612-F647-98BE-00ECDE929EC3}"/>
              </a:ext>
            </a:extLst>
          </p:cNvPr>
          <p:cNvSpPr>
            <a:spLocks noGrp="1"/>
          </p:cNvSpPr>
          <p:nvPr>
            <p:ph type="title"/>
          </p:nvPr>
        </p:nvSpPr>
        <p:spPr/>
        <p:txBody>
          <a:bodyPr>
            <a:normAutofit fontScale="90000"/>
          </a:bodyPr>
          <a:lstStyle/>
          <a:p>
            <a:r>
              <a:rPr lang="it-IT" dirty="0"/>
              <a:t>Tribunale , Roma , sez. lav. , 06/03/2020 , n. 2369</a:t>
            </a:r>
            <a:br>
              <a:rPr lang="it-IT" dirty="0"/>
            </a:br>
            <a:endParaRPr lang="it-IT" dirty="0"/>
          </a:p>
        </p:txBody>
      </p:sp>
      <p:sp>
        <p:nvSpPr>
          <p:cNvPr id="3" name="Segnaposto contenuto 2">
            <a:extLst>
              <a:ext uri="{FF2B5EF4-FFF2-40B4-BE49-F238E27FC236}">
                <a16:creationId xmlns:a16="http://schemas.microsoft.com/office/drawing/2014/main" id="{5902D44C-5566-C746-BAD2-9E622CCC6FF8}"/>
              </a:ext>
            </a:extLst>
          </p:cNvPr>
          <p:cNvSpPr>
            <a:spLocks noGrp="1"/>
          </p:cNvSpPr>
          <p:nvPr>
            <p:ph idx="1"/>
          </p:nvPr>
        </p:nvSpPr>
        <p:spPr/>
        <p:txBody>
          <a:bodyPr/>
          <a:lstStyle/>
          <a:p>
            <a:r>
              <a:rPr lang="it-IT" dirty="0"/>
              <a:t>Anche laddove non sia stata fornita la prova della applicazione del CCNL, ai sensi dell' art. 2099 c.c. , che consente al giudice di assicurare al lavoratore una retribuzione adeguata secondo i criteri offerti dall' art. 36 </a:t>
            </a:r>
            <a:r>
              <a:rPr lang="it-IT" dirty="0" err="1"/>
              <a:t>Cost</a:t>
            </a:r>
            <a:r>
              <a:rPr lang="it-IT" dirty="0"/>
              <a:t>. e cioè secondo i criteri della sufficienza e della proporzionalità, è possibile comunque fare ricorso alle tariffe salariali contrattuali quale misura per la determinazione pratica della retribuzione, </a:t>
            </a:r>
            <a:r>
              <a:rPr lang="it-IT" u="sng" dirty="0"/>
              <a:t>escludendo comunque le voci tipicamente contrattuali</a:t>
            </a:r>
            <a:r>
              <a:rPr lang="it-IT" dirty="0"/>
              <a:t>, quali compensi aggiuntivi, scatti di anzianità, quattordicesima mensilità, e applicando solo quelle previste dalla legge.</a:t>
            </a:r>
          </a:p>
        </p:txBody>
      </p:sp>
    </p:spTree>
    <p:extLst>
      <p:ext uri="{BB962C8B-B14F-4D97-AF65-F5344CB8AC3E}">
        <p14:creationId xmlns:p14="http://schemas.microsoft.com/office/powerpoint/2010/main" val="30833770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A4C9E4-25A8-134C-B8B3-1D9AF71D5638}"/>
              </a:ext>
            </a:extLst>
          </p:cNvPr>
          <p:cNvSpPr>
            <a:spLocks noGrp="1"/>
          </p:cNvSpPr>
          <p:nvPr>
            <p:ph type="title"/>
          </p:nvPr>
        </p:nvSpPr>
        <p:spPr>
          <a:xfrm>
            <a:off x="938758" y="382385"/>
            <a:ext cx="7633742" cy="598343"/>
          </a:xfrm>
        </p:spPr>
        <p:txBody>
          <a:bodyPr>
            <a:normAutofit fontScale="90000"/>
          </a:bodyPr>
          <a:lstStyle/>
          <a:p>
            <a:r>
              <a:rPr lang="it-IT" sz="4000" dirty="0" err="1"/>
              <a:t>Cass</a:t>
            </a:r>
            <a:r>
              <a:rPr lang="it-IT" sz="4000" dirty="0"/>
              <a:t>. sez. lav. - 16/01/2020, n. 810 </a:t>
            </a:r>
            <a:br>
              <a:rPr lang="it-IT" dirty="0"/>
            </a:br>
            <a:br>
              <a:rPr lang="it-IT" dirty="0"/>
            </a:br>
            <a:endParaRPr lang="it-IT" dirty="0"/>
          </a:p>
        </p:txBody>
      </p:sp>
      <p:sp>
        <p:nvSpPr>
          <p:cNvPr id="3" name="Segnaposto contenuto 2">
            <a:extLst>
              <a:ext uri="{FF2B5EF4-FFF2-40B4-BE49-F238E27FC236}">
                <a16:creationId xmlns:a16="http://schemas.microsoft.com/office/drawing/2014/main" id="{31AB3F48-B8CB-BC49-8A72-AB7EC52FB056}"/>
              </a:ext>
            </a:extLst>
          </p:cNvPr>
          <p:cNvSpPr>
            <a:spLocks noGrp="1"/>
          </p:cNvSpPr>
          <p:nvPr>
            <p:ph idx="1"/>
          </p:nvPr>
        </p:nvSpPr>
        <p:spPr>
          <a:xfrm>
            <a:off x="938758" y="980728"/>
            <a:ext cx="7633742" cy="4392488"/>
          </a:xfrm>
        </p:spPr>
        <p:txBody>
          <a:bodyPr>
            <a:normAutofit/>
          </a:bodyPr>
          <a:lstStyle/>
          <a:p>
            <a:pPr marL="0" indent="0">
              <a:buNone/>
            </a:pPr>
            <a:r>
              <a:rPr lang="it-IT" sz="1800" dirty="0"/>
              <a:t>nell'ipotesi di contratto di lavoro regolato dal contratto collettivo di diritto comune proprio di un settore non corrispondente a quello dell'attività svolta dall'imprenditore, il lavoratore non può aspirare all'applicazione di un contratto collettivo diverso, se il datore di lavoro non vi è obbligato per appartenenza sindacale, ma solo eventualmente richiamare tale disciplina come termine di riferimento per la determinazione della retribuzione ex art. 36 </a:t>
            </a:r>
            <a:r>
              <a:rPr lang="it-IT" sz="1800" dirty="0" err="1"/>
              <a:t>Cost</a:t>
            </a:r>
            <a:r>
              <a:rPr lang="it-IT" sz="1800" dirty="0"/>
              <a:t>., deducendo la non conformità al precetto costituzionale del trattamento economico previsto nel contratto applicato</a:t>
            </a:r>
          </a:p>
          <a:p>
            <a:pPr marL="0" indent="0">
              <a:buNone/>
            </a:pPr>
            <a:r>
              <a:rPr lang="it-IT" sz="1800" dirty="0"/>
              <a:t>Ovvero: l'art. 2070 c.c., non opera nei riguardi della contrattazione collettiva di diritto comune ed il lavoratore non può aspirare all'applicazione di un contratto collettivo diverso se il datore di lavoro non vi è obbligato per appartenenza sindacale, con la possibilità solo eventuale di avere riguardo a tale disciplina come termine di riferimento della retribuzione ex art. 36 </a:t>
            </a:r>
            <a:r>
              <a:rPr lang="it-IT" sz="1800" dirty="0" err="1"/>
              <a:t>Cost</a:t>
            </a:r>
            <a:r>
              <a:rPr lang="it-IT" sz="1800" dirty="0"/>
              <a:t>.</a:t>
            </a:r>
          </a:p>
          <a:p>
            <a:endParaRPr lang="it-IT" sz="1600" dirty="0"/>
          </a:p>
        </p:txBody>
      </p:sp>
    </p:spTree>
    <p:extLst>
      <p:ext uri="{BB962C8B-B14F-4D97-AF65-F5344CB8AC3E}">
        <p14:creationId xmlns:p14="http://schemas.microsoft.com/office/powerpoint/2010/main" val="38985155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it-IT" altLang="it-IT">
                <a:solidFill>
                  <a:srgbClr val="3333CC"/>
                </a:solidFill>
              </a:rPr>
              <a:t>Sistemi di retribuzione</a:t>
            </a:r>
          </a:p>
        </p:txBody>
      </p:sp>
      <p:sp>
        <p:nvSpPr>
          <p:cNvPr id="10243" name="Rectangle 3"/>
          <p:cNvSpPr>
            <a:spLocks noGrp="1" noChangeArrowheads="1"/>
          </p:cNvSpPr>
          <p:nvPr>
            <p:ph idx="1"/>
          </p:nvPr>
        </p:nvSpPr>
        <p:spPr>
          <a:xfrm>
            <a:off x="1053058" y="1484784"/>
            <a:ext cx="7633742" cy="5040560"/>
          </a:xfrm>
        </p:spPr>
        <p:txBody>
          <a:bodyPr/>
          <a:lstStyle/>
          <a:p>
            <a:pPr eaLnBrk="1" hangingPunct="1"/>
            <a:r>
              <a:rPr lang="it-IT" altLang="it-IT" dirty="0"/>
              <a:t>Retribuzione a tempo</a:t>
            </a:r>
          </a:p>
          <a:p>
            <a:pPr eaLnBrk="1" hangingPunct="1"/>
            <a:r>
              <a:rPr lang="it-IT" altLang="it-IT" dirty="0"/>
              <a:t>Retribuzione a cottimo</a:t>
            </a:r>
          </a:p>
          <a:p>
            <a:pPr eaLnBrk="1" hangingPunct="1"/>
            <a:r>
              <a:rPr lang="it-IT" altLang="it-IT" dirty="0"/>
              <a:t>Partecipazione agli utili (</a:t>
            </a:r>
            <a:r>
              <a:rPr lang="it-IT" altLang="it-IT" dirty="0" err="1"/>
              <a:t>distrib</a:t>
            </a:r>
            <a:r>
              <a:rPr lang="it-IT" altLang="it-IT" dirty="0"/>
              <a:t>. utili)</a:t>
            </a:r>
          </a:p>
          <a:p>
            <a:pPr eaLnBrk="1" hangingPunct="1"/>
            <a:r>
              <a:rPr lang="it-IT" altLang="it-IT" dirty="0"/>
              <a:t>Partecipazione ai prodotti (agricoltura e pesca)</a:t>
            </a:r>
          </a:p>
          <a:p>
            <a:pPr eaLnBrk="1" hangingPunct="1"/>
            <a:r>
              <a:rPr lang="it-IT" altLang="it-IT" dirty="0"/>
              <a:t>Provvigione (% ricavato affari conclusi)</a:t>
            </a:r>
          </a:p>
          <a:p>
            <a:pPr eaLnBrk="1" hangingPunct="1"/>
            <a:r>
              <a:rPr lang="it-IT" altLang="it-IT" dirty="0"/>
              <a:t>Necessità retribuzione minima fissa garantita (art. 36 </a:t>
            </a:r>
            <a:r>
              <a:rPr lang="it-IT" altLang="it-IT" dirty="0" err="1"/>
              <a:t>Cost</a:t>
            </a:r>
            <a:r>
              <a:rPr lang="it-IT" altLang="it-IT" dirty="0"/>
              <a:t>.)</a:t>
            </a:r>
          </a:p>
          <a:p>
            <a:pPr eaLnBrk="1" hangingPunct="1"/>
            <a:r>
              <a:rPr lang="it-IT" altLang="it-IT" dirty="0"/>
              <a:t>Fringe benefits (prestazione servizi)</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it-IT" altLang="it-IT">
                <a:solidFill>
                  <a:srgbClr val="3333CC"/>
                </a:solidFill>
              </a:rPr>
              <a:t>Retribuzione a tempo</a:t>
            </a:r>
          </a:p>
        </p:txBody>
      </p:sp>
      <p:sp>
        <p:nvSpPr>
          <p:cNvPr id="11267" name="Rectangle 3"/>
          <p:cNvSpPr>
            <a:spLocks noGrp="1" noChangeArrowheads="1"/>
          </p:cNvSpPr>
          <p:nvPr>
            <p:ph idx="1"/>
          </p:nvPr>
        </p:nvSpPr>
        <p:spPr>
          <a:xfrm>
            <a:off x="959330" y="1412776"/>
            <a:ext cx="7861142" cy="4688160"/>
          </a:xfrm>
        </p:spPr>
        <p:txBody>
          <a:bodyPr/>
          <a:lstStyle/>
          <a:p>
            <a:pPr eaLnBrk="1" hangingPunct="1"/>
            <a:r>
              <a:rPr lang="it-IT" altLang="it-IT" sz="2800" dirty="0"/>
              <a:t>Definizione: retribuzione commisurata al tempo della prestazione</a:t>
            </a:r>
          </a:p>
          <a:p>
            <a:pPr eaLnBrk="1" hangingPunct="1"/>
            <a:r>
              <a:rPr lang="it-IT" altLang="it-IT" sz="2800" dirty="0"/>
              <a:t>Retribuzione oraria e mensile: cambia il rischio della mancanza di lavoro o dell’inattività, ma ormai c’è una </a:t>
            </a:r>
            <a:r>
              <a:rPr lang="it-IT" altLang="it-IT" sz="2800" dirty="0" err="1"/>
              <a:t>mensilizzazione</a:t>
            </a:r>
            <a:r>
              <a:rPr lang="it-IT" altLang="it-IT" sz="2800" dirty="0"/>
              <a:t> della retribuzione per operai e impiegati</a:t>
            </a:r>
          </a:p>
          <a:p>
            <a:pPr eaLnBrk="1" hangingPunct="1"/>
            <a:r>
              <a:rPr lang="it-IT" altLang="it-IT" sz="2800" dirty="0"/>
              <a:t>Retribuzione normale: base di calcolo delle maggiorazioni</a:t>
            </a:r>
          </a:p>
          <a:p>
            <a:pPr eaLnBrk="1" hangingPunct="1"/>
            <a:endParaRPr lang="it-IT" altLang="it-IT"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it-IT" altLang="it-IT">
                <a:solidFill>
                  <a:srgbClr val="3333CC"/>
                </a:solidFill>
              </a:rPr>
              <a:t>Retribuzione a cottimo</a:t>
            </a:r>
          </a:p>
        </p:txBody>
      </p:sp>
      <p:sp>
        <p:nvSpPr>
          <p:cNvPr id="13315" name="Rectangle 3"/>
          <p:cNvSpPr>
            <a:spLocks noGrp="1" noChangeArrowheads="1"/>
          </p:cNvSpPr>
          <p:nvPr>
            <p:ph idx="1"/>
          </p:nvPr>
        </p:nvSpPr>
        <p:spPr>
          <a:xfrm>
            <a:off x="938758" y="2286003"/>
            <a:ext cx="7633742" cy="2151110"/>
          </a:xfrm>
        </p:spPr>
        <p:txBody>
          <a:bodyPr/>
          <a:lstStyle/>
          <a:p>
            <a:pPr eaLnBrk="1" hangingPunct="1">
              <a:lnSpc>
                <a:spcPct val="90000"/>
              </a:lnSpc>
            </a:pPr>
            <a:r>
              <a:rPr lang="it-IT" altLang="it-IT" dirty="0"/>
              <a:t>Il cottimo tiene conto non solo del tempo impiegato ma anche del risultato ottenuto, dunque dell’intensità del lavoro nell’unità di tempo</a:t>
            </a:r>
          </a:p>
          <a:p>
            <a:pPr eaLnBrk="1" hangingPunct="1">
              <a:lnSpc>
                <a:spcPct val="90000"/>
              </a:lnSpc>
            </a:pPr>
            <a:r>
              <a:rPr lang="it-IT" altLang="it-IT" dirty="0"/>
              <a:t>Cottimo </a:t>
            </a:r>
            <a:r>
              <a:rPr lang="it-IT" altLang="it-IT" dirty="0" err="1"/>
              <a:t>misto:paga</a:t>
            </a:r>
            <a:r>
              <a:rPr lang="it-IT" altLang="it-IT" dirty="0"/>
              <a:t> base a tempo + maggiorazione a cottimo, che è il sistema normalmente utilizzato nel cottimo</a:t>
            </a:r>
          </a:p>
          <a:p>
            <a:pPr eaLnBrk="1" hangingPunct="1">
              <a:lnSpc>
                <a:spcPct val="90000"/>
              </a:lnSpc>
            </a:pPr>
            <a:r>
              <a:rPr lang="it-IT" altLang="it-IT" dirty="0"/>
              <a:t>Cottimo puro (lavoro a domicilio)</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it-IT" altLang="it-IT">
                <a:solidFill>
                  <a:srgbClr val="3333CC"/>
                </a:solidFill>
              </a:rPr>
              <a:t>Art. 2100 c.c.</a:t>
            </a:r>
          </a:p>
        </p:txBody>
      </p:sp>
      <p:sp>
        <p:nvSpPr>
          <p:cNvPr id="14339" name="Rectangle 3"/>
          <p:cNvSpPr>
            <a:spLocks noGrp="1" noChangeArrowheads="1"/>
          </p:cNvSpPr>
          <p:nvPr>
            <p:ph idx="1"/>
          </p:nvPr>
        </p:nvSpPr>
        <p:spPr/>
        <p:txBody>
          <a:bodyPr/>
          <a:lstStyle/>
          <a:p>
            <a:pPr algn="just" eaLnBrk="1" hangingPunct="1">
              <a:lnSpc>
                <a:spcPct val="90000"/>
              </a:lnSpc>
              <a:buFont typeface="Wingdings" pitchFamily="2" charset="2"/>
              <a:buNone/>
            </a:pPr>
            <a:r>
              <a:rPr lang="it-IT" altLang="it-IT">
                <a:latin typeface="Andalus" pitchFamily="2" charset="-78"/>
              </a:rPr>
              <a:t>   Il prestatore di lavoro deve essere retribuito secondo il sistema del cottimo quando, in conseguenza dell’organizzazione del lavoro, è vincolato all’osservanza di un determinato ritmo produttivo, o quando la valutazione della sua prestazione è fatta in base al risultato delle misurazioni dei tempi di lavorazione</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it-IT" altLang="it-IT">
                <a:solidFill>
                  <a:srgbClr val="3333CC"/>
                </a:solidFill>
              </a:rPr>
              <a:t>Art. 2101 c.c.</a:t>
            </a:r>
          </a:p>
        </p:txBody>
      </p:sp>
      <p:sp>
        <p:nvSpPr>
          <p:cNvPr id="15363" name="Rectangle 3"/>
          <p:cNvSpPr>
            <a:spLocks noGrp="1" noChangeArrowheads="1"/>
          </p:cNvSpPr>
          <p:nvPr>
            <p:ph idx="1"/>
          </p:nvPr>
        </p:nvSpPr>
        <p:spPr>
          <a:xfrm>
            <a:off x="1187624" y="1557338"/>
            <a:ext cx="7499176" cy="4824412"/>
          </a:xfrm>
        </p:spPr>
        <p:txBody>
          <a:bodyPr>
            <a:normAutofit lnSpcReduction="10000"/>
          </a:bodyPr>
          <a:lstStyle/>
          <a:p>
            <a:pPr algn="just" eaLnBrk="1" hangingPunct="1">
              <a:lnSpc>
                <a:spcPct val="80000"/>
              </a:lnSpc>
              <a:buFont typeface="Wingdings" pitchFamily="2" charset="2"/>
              <a:buNone/>
            </a:pPr>
            <a:endParaRPr lang="it-IT" altLang="it-IT" sz="2400" dirty="0">
              <a:latin typeface="Andalus" pitchFamily="2" charset="-78"/>
            </a:endParaRPr>
          </a:p>
          <a:p>
            <a:pPr algn="just" eaLnBrk="1" hangingPunct="1">
              <a:lnSpc>
                <a:spcPct val="80000"/>
              </a:lnSpc>
              <a:buFont typeface="Wingdings" pitchFamily="2" charset="2"/>
              <a:buNone/>
            </a:pPr>
            <a:r>
              <a:rPr lang="it-IT" altLang="it-IT" sz="2400" dirty="0">
                <a:latin typeface="Andalus" pitchFamily="2" charset="-78"/>
              </a:rPr>
              <a:t>[Le norme corporative] possono stabilire che le tariffe di cottimo non divengano definitive se non dopo un periodo di esperimento.</a:t>
            </a:r>
          </a:p>
          <a:p>
            <a:pPr algn="just" eaLnBrk="1" hangingPunct="1">
              <a:lnSpc>
                <a:spcPct val="80000"/>
              </a:lnSpc>
              <a:buFont typeface="Wingdings" pitchFamily="2" charset="2"/>
              <a:buNone/>
            </a:pPr>
            <a:r>
              <a:rPr lang="it-IT" altLang="it-IT" sz="2400" dirty="0">
                <a:latin typeface="Andalus" pitchFamily="2" charset="-78"/>
              </a:rPr>
              <a:t>Le tariffe possono essere sostituite o modificate soltanto se intervengono mutamenti nelle condizioni di esecuzione del lavoro, e in ragione degli stessi. In questo caso la sostituzione o la variazione della tariffa non diviene definitiva se non dopo il periodo di esperimento stabilito [dalle norme corporative].</a:t>
            </a:r>
          </a:p>
          <a:p>
            <a:pPr algn="just" eaLnBrk="1" hangingPunct="1">
              <a:lnSpc>
                <a:spcPct val="80000"/>
              </a:lnSpc>
              <a:buFont typeface="Wingdings" pitchFamily="2" charset="2"/>
              <a:buNone/>
            </a:pPr>
            <a:r>
              <a:rPr lang="it-IT" altLang="it-IT" sz="2400" dirty="0">
                <a:latin typeface="Andalus" pitchFamily="2" charset="-78"/>
              </a:rPr>
              <a:t>L’imprenditore deve comunicare preventivamente al prestatore di lavoro i dati riguardanti gli elementi costitutivi della tariffa di cottimo, le lavorazioni da eseguirsi e il relativo compenso unitario. Deve altresì comunicare i dati relativi alla quantità di lavoro eseguita e al tempo impiegato.</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it-IT" altLang="it-IT">
                <a:solidFill>
                  <a:srgbClr val="3333CC"/>
                </a:solidFill>
              </a:rPr>
              <a:t>Tariffe di cottimo</a:t>
            </a:r>
          </a:p>
        </p:txBody>
      </p:sp>
      <p:sp>
        <p:nvSpPr>
          <p:cNvPr id="16387" name="Rectangle 3"/>
          <p:cNvSpPr>
            <a:spLocks noGrp="1" noChangeArrowheads="1"/>
          </p:cNvSpPr>
          <p:nvPr>
            <p:ph idx="1"/>
          </p:nvPr>
        </p:nvSpPr>
        <p:spPr>
          <a:xfrm>
            <a:off x="938758" y="1484784"/>
            <a:ext cx="7633742" cy="4394809"/>
          </a:xfrm>
        </p:spPr>
        <p:txBody>
          <a:bodyPr>
            <a:normAutofit/>
          </a:bodyPr>
          <a:lstStyle/>
          <a:p>
            <a:pPr marL="609600" indent="-609600" algn="just" eaLnBrk="1" hangingPunct="1">
              <a:lnSpc>
                <a:spcPct val="90000"/>
              </a:lnSpc>
            </a:pPr>
            <a:r>
              <a:rPr lang="it-IT" altLang="it-IT" sz="2800" dirty="0"/>
              <a:t>Art. 2101 c.c. disciplina l’intervento del sindacato nella negoziazione preventiva delle tariffe di cottimo: fase </a:t>
            </a:r>
            <a:r>
              <a:rPr lang="it-IT" altLang="it-IT" sz="2800" dirty="0">
                <a:solidFill>
                  <a:srgbClr val="FF0000"/>
                </a:solidFill>
              </a:rPr>
              <a:t>sindacale</a:t>
            </a:r>
            <a:r>
              <a:rPr lang="it-IT" altLang="it-IT" sz="2800" dirty="0"/>
              <a:t>; fase </a:t>
            </a:r>
            <a:r>
              <a:rPr lang="it-IT" altLang="it-IT" sz="2800" dirty="0">
                <a:solidFill>
                  <a:srgbClr val="FF0000"/>
                </a:solidFill>
              </a:rPr>
              <a:t>aziendale</a:t>
            </a:r>
            <a:r>
              <a:rPr lang="it-IT" altLang="it-IT" sz="2800" dirty="0"/>
              <a:t>, ovvero di applicazione delle tariffe è demandata al potere organizzativo del </a:t>
            </a:r>
            <a:r>
              <a:rPr lang="it-IT" altLang="it-IT" sz="2800" dirty="0" err="1"/>
              <a:t>d.l.</a:t>
            </a:r>
            <a:endParaRPr lang="it-IT" altLang="it-IT" sz="2800" dirty="0"/>
          </a:p>
          <a:p>
            <a:pPr marL="609600" indent="-609600" algn="just" eaLnBrk="1" hangingPunct="1">
              <a:lnSpc>
                <a:spcPct val="90000"/>
              </a:lnSpc>
            </a:pPr>
            <a:r>
              <a:rPr lang="it-IT" altLang="it-IT" sz="2800" dirty="0">
                <a:solidFill>
                  <a:srgbClr val="FF0000"/>
                </a:solidFill>
              </a:rPr>
              <a:t>Superamento</a:t>
            </a:r>
            <a:r>
              <a:rPr lang="it-IT" altLang="it-IT" sz="2800" dirty="0"/>
              <a:t> della distinzione tra le due fasi ad opera della contrattazione collettiva che interviene oggi anche a regolamentare la retribuzione e la prestazione del cottimista</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it-IT" altLang="it-IT" sz="4000">
                <a:solidFill>
                  <a:srgbClr val="3333CC"/>
                </a:solidFill>
              </a:rPr>
              <a:t>Elementi accessori della retribuzione</a:t>
            </a:r>
          </a:p>
        </p:txBody>
      </p:sp>
      <p:sp>
        <p:nvSpPr>
          <p:cNvPr id="12291" name="Rectangle 3"/>
          <p:cNvSpPr>
            <a:spLocks noGrp="1" noChangeArrowheads="1"/>
          </p:cNvSpPr>
          <p:nvPr>
            <p:ph idx="1"/>
          </p:nvPr>
        </p:nvSpPr>
        <p:spPr>
          <a:xfrm>
            <a:off x="739568" y="1874517"/>
            <a:ext cx="7859216" cy="4688160"/>
          </a:xfrm>
        </p:spPr>
        <p:txBody>
          <a:bodyPr>
            <a:normAutofit lnSpcReduction="10000"/>
          </a:bodyPr>
          <a:lstStyle/>
          <a:p>
            <a:pPr eaLnBrk="1" hangingPunct="1">
              <a:lnSpc>
                <a:spcPct val="80000"/>
              </a:lnSpc>
            </a:pPr>
            <a:r>
              <a:rPr lang="it-IT" altLang="it-IT" sz="2800" dirty="0"/>
              <a:t>Differenziali di qualifica</a:t>
            </a:r>
          </a:p>
          <a:p>
            <a:pPr eaLnBrk="1" hangingPunct="1">
              <a:lnSpc>
                <a:spcPct val="80000"/>
              </a:lnSpc>
            </a:pPr>
            <a:r>
              <a:rPr lang="it-IT" altLang="it-IT" sz="2800" dirty="0"/>
              <a:t>Scatti o aumenti di anzianità (</a:t>
            </a:r>
            <a:r>
              <a:rPr lang="it-IT" altLang="it-IT" sz="2800" dirty="0" err="1"/>
              <a:t>assorbibilità</a:t>
            </a:r>
            <a:r>
              <a:rPr lang="it-IT" altLang="it-IT" sz="2800" dirty="0"/>
              <a:t>)</a:t>
            </a:r>
          </a:p>
          <a:p>
            <a:pPr eaLnBrk="1" hangingPunct="1">
              <a:lnSpc>
                <a:spcPct val="80000"/>
              </a:lnSpc>
            </a:pPr>
            <a:r>
              <a:rPr lang="it-IT" altLang="it-IT" sz="2800" dirty="0"/>
              <a:t>Superminimi </a:t>
            </a:r>
            <a:r>
              <a:rPr lang="it-IT" altLang="it-IT" sz="2800" dirty="0" err="1"/>
              <a:t>indiv</a:t>
            </a:r>
            <a:r>
              <a:rPr lang="it-IT" altLang="it-IT" sz="2800" dirty="0"/>
              <a:t>. o </a:t>
            </a:r>
            <a:r>
              <a:rPr lang="it-IT" altLang="it-IT" sz="2800" dirty="0" err="1"/>
              <a:t>coll</a:t>
            </a:r>
            <a:r>
              <a:rPr lang="it-IT" altLang="it-IT" sz="2800" dirty="0"/>
              <a:t>. (incentivi per particolare diligenza; presunzione </a:t>
            </a:r>
            <a:r>
              <a:rPr lang="it-IT" altLang="it-IT" sz="2800" dirty="0" err="1"/>
              <a:t>riassorbibilità</a:t>
            </a:r>
            <a:r>
              <a:rPr lang="it-IT" altLang="it-IT" sz="2800" dirty="0"/>
              <a:t>)</a:t>
            </a:r>
          </a:p>
          <a:p>
            <a:pPr eaLnBrk="1" hangingPunct="1">
              <a:lnSpc>
                <a:spcPct val="80000"/>
              </a:lnSpc>
            </a:pPr>
            <a:r>
              <a:rPr lang="it-IT" altLang="it-IT" sz="2800" dirty="0"/>
              <a:t>Gratifiche (mensilità supplementari, tredicesima, di bilancio ecc.)</a:t>
            </a:r>
          </a:p>
          <a:p>
            <a:pPr eaLnBrk="1" hangingPunct="1">
              <a:lnSpc>
                <a:spcPct val="80000"/>
              </a:lnSpc>
            </a:pPr>
            <a:r>
              <a:rPr lang="it-IT" altLang="it-IT" sz="2800" dirty="0"/>
              <a:t>Indennità (carattere risarcitorio x disagi o rischi o qualità prestazione)</a:t>
            </a:r>
          </a:p>
          <a:p>
            <a:pPr eaLnBrk="1" hangingPunct="1">
              <a:lnSpc>
                <a:spcPct val="80000"/>
              </a:lnSpc>
            </a:pPr>
            <a:r>
              <a:rPr lang="it-IT" altLang="it-IT" sz="2800" dirty="0"/>
              <a:t>Premi </a:t>
            </a:r>
            <a:r>
              <a:rPr lang="it-IT" altLang="it-IT" sz="2800" dirty="0" err="1"/>
              <a:t>indiv</a:t>
            </a:r>
            <a:r>
              <a:rPr lang="it-IT" altLang="it-IT" sz="2800" dirty="0"/>
              <a:t>. o </a:t>
            </a:r>
            <a:r>
              <a:rPr lang="it-IT" altLang="it-IT" sz="2800" dirty="0" err="1"/>
              <a:t>coll</a:t>
            </a:r>
            <a:r>
              <a:rPr lang="it-IT" altLang="it-IT" sz="2800" dirty="0"/>
              <a:t>. di produzione, di presenza (incentivi, aleatori)</a:t>
            </a:r>
          </a:p>
          <a:p>
            <a:pPr eaLnBrk="1" hangingPunct="1">
              <a:lnSpc>
                <a:spcPct val="80000"/>
              </a:lnSpc>
            </a:pPr>
            <a:r>
              <a:rPr lang="it-IT" altLang="it-IT" sz="2800" dirty="0"/>
              <a:t>Elementi non qualificati come retributivi: buoni pasto. </a:t>
            </a:r>
          </a:p>
          <a:p>
            <a:pPr marL="0" indent="0" eaLnBrk="1" hangingPunct="1">
              <a:lnSpc>
                <a:spcPct val="80000"/>
              </a:lnSpc>
              <a:buNone/>
            </a:pPr>
            <a:endParaRPr lang="it-IT" altLang="it-IT" sz="2800"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it-IT" altLang="it-IT">
                <a:solidFill>
                  <a:srgbClr val="3333CC"/>
                </a:solidFill>
              </a:rPr>
              <a:t>Art. 2094 c.c. </a:t>
            </a:r>
          </a:p>
        </p:txBody>
      </p:sp>
      <p:sp>
        <p:nvSpPr>
          <p:cNvPr id="4099" name="Rectangle 3"/>
          <p:cNvSpPr>
            <a:spLocks noGrp="1" noChangeArrowheads="1"/>
          </p:cNvSpPr>
          <p:nvPr>
            <p:ph idx="1"/>
          </p:nvPr>
        </p:nvSpPr>
        <p:spPr/>
        <p:txBody>
          <a:bodyPr/>
          <a:lstStyle/>
          <a:p>
            <a:pPr eaLnBrk="1" hangingPunct="1">
              <a:buFont typeface="Wingdings" pitchFamily="2" charset="2"/>
              <a:buNone/>
            </a:pPr>
            <a:endParaRPr lang="it-IT" altLang="it-IT"/>
          </a:p>
          <a:p>
            <a:pPr eaLnBrk="1" hangingPunct="1">
              <a:buFont typeface="Wingdings" pitchFamily="2" charset="2"/>
              <a:buNone/>
            </a:pPr>
            <a:r>
              <a:rPr lang="it-IT" altLang="it-IT">
                <a:latin typeface="Perpetua" pitchFamily="18" charset="0"/>
              </a:rPr>
              <a:t>“</a:t>
            </a:r>
            <a:r>
              <a:rPr lang="it-IT" altLang="it-IT" sz="3600">
                <a:latin typeface="Perpetua" pitchFamily="18" charset="0"/>
              </a:rPr>
              <a:t>E’ prestatore di lavoro subordinato chi si obbliga mediante retribuzione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C077F3-9714-1B4B-A8DF-ABD2F0DB7021}"/>
              </a:ext>
            </a:extLst>
          </p:cNvPr>
          <p:cNvSpPr>
            <a:spLocks noGrp="1"/>
          </p:cNvSpPr>
          <p:nvPr>
            <p:ph type="title"/>
          </p:nvPr>
        </p:nvSpPr>
        <p:spPr/>
        <p:txBody>
          <a:bodyPr/>
          <a:lstStyle/>
          <a:p>
            <a:r>
              <a:rPr lang="it-IT" dirty="0"/>
              <a:t>Retribuzione aleatoria</a:t>
            </a:r>
          </a:p>
        </p:txBody>
      </p:sp>
      <p:sp>
        <p:nvSpPr>
          <p:cNvPr id="3" name="Segnaposto contenuto 2">
            <a:extLst>
              <a:ext uri="{FF2B5EF4-FFF2-40B4-BE49-F238E27FC236}">
                <a16:creationId xmlns:a16="http://schemas.microsoft.com/office/drawing/2014/main" id="{F9143B99-53BF-6D4A-9BC5-ACC1E6BD720D}"/>
              </a:ext>
            </a:extLst>
          </p:cNvPr>
          <p:cNvSpPr>
            <a:spLocks noGrp="1"/>
          </p:cNvSpPr>
          <p:nvPr>
            <p:ph idx="1"/>
          </p:nvPr>
        </p:nvSpPr>
        <p:spPr>
          <a:xfrm>
            <a:off x="938758" y="1340768"/>
            <a:ext cx="7633742" cy="5256584"/>
          </a:xfrm>
        </p:spPr>
        <p:txBody>
          <a:bodyPr/>
          <a:lstStyle/>
          <a:p>
            <a:r>
              <a:rPr lang="it-IT" dirty="0"/>
              <a:t>Straordinario: incentivazione o disincentivazione?</a:t>
            </a:r>
          </a:p>
          <a:p>
            <a:r>
              <a:rPr lang="it-IT" dirty="0"/>
              <a:t>Retribuzione di produttività</a:t>
            </a:r>
          </a:p>
          <a:p>
            <a:r>
              <a:rPr lang="it-IT" dirty="0"/>
              <a:t>Premio di risultato (fino a 3000/4000; per </a:t>
            </a:r>
            <a:r>
              <a:rPr lang="it-IT" dirty="0" err="1"/>
              <a:t>dip</a:t>
            </a:r>
            <a:r>
              <a:rPr lang="it-IT" dirty="0"/>
              <a:t>. fino a €80.000)</a:t>
            </a:r>
          </a:p>
          <a:p>
            <a:pPr lvl="1"/>
            <a:r>
              <a:rPr lang="it-IT" dirty="0"/>
              <a:t>Welfare aziendale</a:t>
            </a:r>
          </a:p>
          <a:p>
            <a:pPr lvl="1"/>
            <a:r>
              <a:rPr lang="it-IT" dirty="0"/>
              <a:t>Tassazione agevolata</a:t>
            </a:r>
          </a:p>
          <a:p>
            <a:pPr marL="457200" lvl="1" indent="0">
              <a:buNone/>
            </a:pPr>
            <a:r>
              <a:rPr lang="it-IT" dirty="0"/>
              <a:t>(esempio con bonus di €2.000)</a:t>
            </a:r>
          </a:p>
        </p:txBody>
      </p:sp>
      <p:graphicFrame>
        <p:nvGraphicFramePr>
          <p:cNvPr id="6" name="Tabella 5">
            <a:extLst>
              <a:ext uri="{FF2B5EF4-FFF2-40B4-BE49-F238E27FC236}">
                <a16:creationId xmlns:a16="http://schemas.microsoft.com/office/drawing/2014/main" id="{58610D61-C57F-EA48-9053-1E977BAECAA1}"/>
              </a:ext>
            </a:extLst>
          </p:cNvPr>
          <p:cNvGraphicFramePr>
            <a:graphicFrameLocks noGrp="1"/>
          </p:cNvGraphicFramePr>
          <p:nvPr>
            <p:extLst>
              <p:ext uri="{D42A27DB-BD31-4B8C-83A1-F6EECF244321}">
                <p14:modId xmlns:p14="http://schemas.microsoft.com/office/powerpoint/2010/main" val="201176736"/>
              </p:ext>
            </p:extLst>
          </p:nvPr>
        </p:nvGraphicFramePr>
        <p:xfrm>
          <a:off x="1475656" y="4175764"/>
          <a:ext cx="5352256" cy="1615440"/>
        </p:xfrm>
        <a:graphic>
          <a:graphicData uri="http://schemas.openxmlformats.org/drawingml/2006/table">
            <a:tbl>
              <a:tblPr firstRow="1" bandRow="1">
                <a:tableStyleId>{5C22544A-7EE6-4342-B048-85BDC9FD1C3A}</a:tableStyleId>
              </a:tblPr>
              <a:tblGrid>
                <a:gridCol w="905894">
                  <a:extLst>
                    <a:ext uri="{9D8B030D-6E8A-4147-A177-3AD203B41FA5}">
                      <a16:colId xmlns:a16="http://schemas.microsoft.com/office/drawing/2014/main" val="2894917425"/>
                    </a:ext>
                  </a:extLst>
                </a:gridCol>
                <a:gridCol w="1566042">
                  <a:extLst>
                    <a:ext uri="{9D8B030D-6E8A-4147-A177-3AD203B41FA5}">
                      <a16:colId xmlns:a16="http://schemas.microsoft.com/office/drawing/2014/main" val="3793345568"/>
                    </a:ext>
                  </a:extLst>
                </a:gridCol>
                <a:gridCol w="1296144">
                  <a:extLst>
                    <a:ext uri="{9D8B030D-6E8A-4147-A177-3AD203B41FA5}">
                      <a16:colId xmlns:a16="http://schemas.microsoft.com/office/drawing/2014/main" val="1822006379"/>
                    </a:ext>
                  </a:extLst>
                </a:gridCol>
                <a:gridCol w="1584176">
                  <a:extLst>
                    <a:ext uri="{9D8B030D-6E8A-4147-A177-3AD203B41FA5}">
                      <a16:colId xmlns:a16="http://schemas.microsoft.com/office/drawing/2014/main" val="1749152147"/>
                    </a:ext>
                  </a:extLst>
                </a:gridCol>
              </a:tblGrid>
              <a:tr h="370840">
                <a:tc>
                  <a:txBody>
                    <a:bodyPr/>
                    <a:lstStyle/>
                    <a:p>
                      <a:r>
                        <a:rPr lang="it-IT" dirty="0"/>
                        <a:t>Reddito</a:t>
                      </a:r>
                    </a:p>
                  </a:txBody>
                  <a:tcPr/>
                </a:tc>
                <a:tc>
                  <a:txBody>
                    <a:bodyPr/>
                    <a:lstStyle/>
                    <a:p>
                      <a:r>
                        <a:rPr lang="it-IT" dirty="0"/>
                        <a:t>Tassazione </a:t>
                      </a:r>
                      <a:r>
                        <a:rPr lang="it-IT" dirty="0" err="1"/>
                        <a:t>ord</a:t>
                      </a:r>
                      <a:r>
                        <a:rPr lang="it-IT" dirty="0"/>
                        <a:t>.</a:t>
                      </a:r>
                    </a:p>
                  </a:txBody>
                  <a:tcPr/>
                </a:tc>
                <a:tc>
                  <a:txBody>
                    <a:bodyPr/>
                    <a:lstStyle/>
                    <a:p>
                      <a:r>
                        <a:rPr lang="it-IT" dirty="0"/>
                        <a:t>Tassazione </a:t>
                      </a:r>
                      <a:r>
                        <a:rPr lang="it-IT" dirty="0" err="1"/>
                        <a:t>agev</a:t>
                      </a:r>
                      <a:r>
                        <a:rPr lang="it-IT" dirty="0"/>
                        <a:t>.</a:t>
                      </a:r>
                    </a:p>
                  </a:txBody>
                  <a:tcPr/>
                </a:tc>
                <a:tc>
                  <a:txBody>
                    <a:bodyPr/>
                    <a:lstStyle/>
                    <a:p>
                      <a:r>
                        <a:rPr lang="it-IT" dirty="0"/>
                        <a:t>Differenza eco/ </a:t>
                      </a:r>
                      <a:r>
                        <a:rPr lang="it-IT" dirty="0" err="1"/>
                        <a:t>diff</a:t>
                      </a:r>
                      <a:r>
                        <a:rPr lang="it-IT" dirty="0"/>
                        <a:t>. con voucher</a:t>
                      </a:r>
                    </a:p>
                  </a:txBody>
                  <a:tcPr/>
                </a:tc>
                <a:extLst>
                  <a:ext uri="{0D108BD9-81ED-4DB2-BD59-A6C34878D82A}">
                    <a16:rowId xmlns:a16="http://schemas.microsoft.com/office/drawing/2014/main" val="1402612350"/>
                  </a:ext>
                </a:extLst>
              </a:tr>
              <a:tr h="370840">
                <a:tc>
                  <a:txBody>
                    <a:bodyPr/>
                    <a:lstStyle/>
                    <a:p>
                      <a:r>
                        <a:rPr lang="it-IT" dirty="0"/>
                        <a:t>15.000 </a:t>
                      </a:r>
                    </a:p>
                  </a:txBody>
                  <a:tcPr/>
                </a:tc>
                <a:tc>
                  <a:txBody>
                    <a:bodyPr/>
                    <a:lstStyle/>
                    <a:p>
                      <a:r>
                        <a:rPr lang="it-IT" dirty="0"/>
                        <a:t>23%+2% = 500€</a:t>
                      </a:r>
                    </a:p>
                  </a:txBody>
                  <a:tcPr/>
                </a:tc>
                <a:tc>
                  <a:txBody>
                    <a:bodyPr/>
                    <a:lstStyle/>
                    <a:p>
                      <a:r>
                        <a:rPr lang="it-IT" dirty="0"/>
                        <a:t>200€</a:t>
                      </a:r>
                    </a:p>
                  </a:txBody>
                  <a:tcPr/>
                </a:tc>
                <a:tc>
                  <a:txBody>
                    <a:bodyPr/>
                    <a:lstStyle/>
                    <a:p>
                      <a:r>
                        <a:rPr lang="it-IT" dirty="0"/>
                        <a:t>+300€ / +500</a:t>
                      </a:r>
                    </a:p>
                  </a:txBody>
                  <a:tcPr/>
                </a:tc>
                <a:extLst>
                  <a:ext uri="{0D108BD9-81ED-4DB2-BD59-A6C34878D82A}">
                    <a16:rowId xmlns:a16="http://schemas.microsoft.com/office/drawing/2014/main" val="509976809"/>
                  </a:ext>
                </a:extLst>
              </a:tr>
              <a:tr h="370840">
                <a:tc>
                  <a:txBody>
                    <a:bodyPr/>
                    <a:lstStyle/>
                    <a:p>
                      <a:r>
                        <a:rPr lang="it-IT" dirty="0"/>
                        <a:t>28.000</a:t>
                      </a:r>
                    </a:p>
                  </a:txBody>
                  <a:tcPr/>
                </a:tc>
                <a:tc>
                  <a:txBody>
                    <a:bodyPr/>
                    <a:lstStyle/>
                    <a:p>
                      <a:r>
                        <a:rPr lang="it-IT" dirty="0"/>
                        <a:t>27%+2%= 580€</a:t>
                      </a:r>
                    </a:p>
                  </a:txBody>
                  <a:tcPr/>
                </a:tc>
                <a:tc>
                  <a:txBody>
                    <a:bodyPr/>
                    <a:lstStyle/>
                    <a:p>
                      <a:r>
                        <a:rPr lang="it-IT" dirty="0"/>
                        <a:t>200€</a:t>
                      </a:r>
                    </a:p>
                  </a:txBody>
                  <a:tcPr/>
                </a:tc>
                <a:tc>
                  <a:txBody>
                    <a:bodyPr/>
                    <a:lstStyle/>
                    <a:p>
                      <a:r>
                        <a:rPr lang="it-IT" dirty="0"/>
                        <a:t>+380€/  +580</a:t>
                      </a:r>
                    </a:p>
                  </a:txBody>
                  <a:tcPr/>
                </a:tc>
                <a:extLst>
                  <a:ext uri="{0D108BD9-81ED-4DB2-BD59-A6C34878D82A}">
                    <a16:rowId xmlns:a16="http://schemas.microsoft.com/office/drawing/2014/main" val="3030454913"/>
                  </a:ext>
                </a:extLst>
              </a:tr>
              <a:tr h="370840">
                <a:tc>
                  <a:txBody>
                    <a:bodyPr/>
                    <a:lstStyle/>
                    <a:p>
                      <a:r>
                        <a:rPr lang="it-IT" dirty="0"/>
                        <a:t>55.000</a:t>
                      </a:r>
                    </a:p>
                  </a:txBody>
                  <a:tcPr/>
                </a:tc>
                <a:tc>
                  <a:txBody>
                    <a:bodyPr/>
                    <a:lstStyle/>
                    <a:p>
                      <a:r>
                        <a:rPr lang="it-IT" dirty="0"/>
                        <a:t>38%+2%= 800€</a:t>
                      </a:r>
                    </a:p>
                  </a:txBody>
                  <a:tcPr/>
                </a:tc>
                <a:tc>
                  <a:txBody>
                    <a:bodyPr/>
                    <a:lstStyle/>
                    <a:p>
                      <a:r>
                        <a:rPr lang="it-IT" dirty="0"/>
                        <a:t>200€</a:t>
                      </a:r>
                    </a:p>
                  </a:txBody>
                  <a:tcPr/>
                </a:tc>
                <a:tc>
                  <a:txBody>
                    <a:bodyPr/>
                    <a:lstStyle/>
                    <a:p>
                      <a:r>
                        <a:rPr lang="it-IT" dirty="0"/>
                        <a:t>+600€/  +800</a:t>
                      </a:r>
                    </a:p>
                  </a:txBody>
                  <a:tcPr/>
                </a:tc>
                <a:extLst>
                  <a:ext uri="{0D108BD9-81ED-4DB2-BD59-A6C34878D82A}">
                    <a16:rowId xmlns:a16="http://schemas.microsoft.com/office/drawing/2014/main" val="2600701125"/>
                  </a:ext>
                </a:extLst>
              </a:tr>
            </a:tbl>
          </a:graphicData>
        </a:graphic>
      </p:graphicFrame>
    </p:spTree>
    <p:extLst>
      <p:ext uri="{BB962C8B-B14F-4D97-AF65-F5344CB8AC3E}">
        <p14:creationId xmlns:p14="http://schemas.microsoft.com/office/powerpoint/2010/main" val="35000568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2392" y="620688"/>
            <a:ext cx="8229600" cy="667544"/>
          </a:xfrm>
        </p:spPr>
        <p:txBody>
          <a:bodyPr>
            <a:noAutofit/>
          </a:bodyPr>
          <a:lstStyle/>
          <a:p>
            <a:r>
              <a:rPr lang="it-IT" sz="3600" dirty="0"/>
              <a:t>Adeguamento della retribuzione</a:t>
            </a:r>
          </a:p>
        </p:txBody>
      </p:sp>
      <p:sp>
        <p:nvSpPr>
          <p:cNvPr id="3" name="Segnaposto contenuto 2"/>
          <p:cNvSpPr>
            <a:spLocks noGrp="1"/>
          </p:cNvSpPr>
          <p:nvPr>
            <p:ph idx="1"/>
          </p:nvPr>
        </p:nvSpPr>
        <p:spPr>
          <a:xfrm>
            <a:off x="1043608" y="1412776"/>
            <a:ext cx="7643192" cy="3384376"/>
          </a:xfrm>
        </p:spPr>
        <p:txBody>
          <a:bodyPr>
            <a:normAutofit fontScale="92500" lnSpcReduction="10000"/>
          </a:bodyPr>
          <a:lstStyle/>
          <a:p>
            <a:pPr algn="just"/>
            <a:endParaRPr lang="it-IT" sz="2000" dirty="0"/>
          </a:p>
          <a:p>
            <a:pPr algn="just"/>
            <a:r>
              <a:rPr lang="it-IT" sz="2400" dirty="0"/>
              <a:t>Dal dopoguerra: indennità di caropane, scala mobile, indennità di contingenza, indennità integrativa speciale…</a:t>
            </a:r>
          </a:p>
          <a:p>
            <a:pPr algn="just"/>
            <a:r>
              <a:rPr lang="it-IT" sz="2400" dirty="0"/>
              <a:t>Normalizzazione della scala mobile</a:t>
            </a:r>
          </a:p>
          <a:p>
            <a:pPr algn="just"/>
            <a:r>
              <a:rPr lang="it-IT" sz="2400" dirty="0"/>
              <a:t>Protocollo 31.7.1992 (abolizione contingenza)</a:t>
            </a:r>
          </a:p>
          <a:p>
            <a:pPr algn="just"/>
            <a:r>
              <a:rPr lang="it-IT" sz="2400" dirty="0"/>
              <a:t>Protocollo 23 luglio 1993 </a:t>
            </a:r>
            <a:r>
              <a:rPr lang="mr-IN" sz="2400" dirty="0"/>
              <a:t>–</a:t>
            </a:r>
            <a:r>
              <a:rPr lang="it-IT" sz="2400" dirty="0"/>
              <a:t> sulla contrattazione (biennale quella economica)</a:t>
            </a:r>
          </a:p>
          <a:p>
            <a:pPr algn="just"/>
            <a:r>
              <a:rPr lang="it-IT" sz="2400" dirty="0"/>
              <a:t>«Superamento» del problema?</a:t>
            </a:r>
          </a:p>
        </p:txBody>
      </p:sp>
    </p:spTree>
    <p:extLst>
      <p:ext uri="{BB962C8B-B14F-4D97-AF65-F5344CB8AC3E}">
        <p14:creationId xmlns:p14="http://schemas.microsoft.com/office/powerpoint/2010/main" val="28043454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it-IT" altLang="it-IT">
                <a:solidFill>
                  <a:srgbClr val="3333CC"/>
                </a:solidFill>
              </a:rPr>
              <a:t>Nozione di retribuzione</a:t>
            </a:r>
          </a:p>
        </p:txBody>
      </p:sp>
      <p:sp>
        <p:nvSpPr>
          <p:cNvPr id="17411" name="Rectangle 3"/>
          <p:cNvSpPr>
            <a:spLocks noGrp="1" noChangeArrowheads="1"/>
          </p:cNvSpPr>
          <p:nvPr>
            <p:ph idx="1"/>
          </p:nvPr>
        </p:nvSpPr>
        <p:spPr>
          <a:xfrm>
            <a:off x="1053058" y="1628775"/>
            <a:ext cx="7633742" cy="3960465"/>
          </a:xfrm>
        </p:spPr>
        <p:txBody>
          <a:bodyPr/>
          <a:lstStyle/>
          <a:p>
            <a:pPr eaLnBrk="1" hangingPunct="1"/>
            <a:r>
              <a:rPr lang="it-IT" altLang="it-IT" dirty="0">
                <a:solidFill>
                  <a:srgbClr val="FF0000"/>
                </a:solidFill>
              </a:rPr>
              <a:t>Art. 2094 c.c.</a:t>
            </a:r>
            <a:r>
              <a:rPr lang="it-IT" altLang="it-IT" dirty="0"/>
              <a:t>          Obbligatorietà</a:t>
            </a:r>
          </a:p>
          <a:p>
            <a:pPr eaLnBrk="1" hangingPunct="1">
              <a:buFont typeface="Wingdings" pitchFamily="2" charset="2"/>
              <a:buNone/>
            </a:pPr>
            <a:endParaRPr lang="it-IT" altLang="it-IT" dirty="0"/>
          </a:p>
          <a:p>
            <a:pPr eaLnBrk="1" hangingPunct="1">
              <a:buFont typeface="Wingdings" pitchFamily="2" charset="2"/>
              <a:buNone/>
            </a:pPr>
            <a:r>
              <a:rPr lang="it-IT" altLang="it-IT" dirty="0"/>
              <a:t>Continuità</a:t>
            </a:r>
          </a:p>
          <a:p>
            <a:pPr eaLnBrk="1" hangingPunct="1">
              <a:buFont typeface="Wingdings" pitchFamily="2" charset="2"/>
              <a:buNone/>
            </a:pPr>
            <a:r>
              <a:rPr lang="it-IT" altLang="it-IT" dirty="0"/>
              <a:t>                                </a:t>
            </a:r>
            <a:r>
              <a:rPr lang="it-IT" altLang="it-IT" dirty="0" err="1"/>
              <a:t>Predeterminatezza</a:t>
            </a:r>
            <a:endParaRPr lang="it-IT" altLang="it-IT" dirty="0"/>
          </a:p>
          <a:p>
            <a:pPr eaLnBrk="1" hangingPunct="1">
              <a:buFont typeface="Wingdings" pitchFamily="2" charset="2"/>
              <a:buNone/>
            </a:pPr>
            <a:endParaRPr lang="it-IT" altLang="it-IT" dirty="0"/>
          </a:p>
          <a:p>
            <a:pPr eaLnBrk="1" hangingPunct="1">
              <a:buFont typeface="Wingdings" pitchFamily="2" charset="2"/>
              <a:buNone/>
            </a:pPr>
            <a:endParaRPr lang="it-IT" altLang="it-IT" dirty="0"/>
          </a:p>
          <a:p>
            <a:pPr algn="ctr" eaLnBrk="1" hangingPunct="1">
              <a:buFont typeface="Wingdings" pitchFamily="2" charset="2"/>
              <a:buNone/>
            </a:pPr>
            <a:r>
              <a:rPr lang="it-IT" altLang="it-IT" dirty="0">
                <a:solidFill>
                  <a:srgbClr val="FF0000"/>
                </a:solidFill>
              </a:rPr>
              <a:t>Prestazioni dovute in via </a:t>
            </a:r>
          </a:p>
          <a:p>
            <a:pPr algn="ctr" eaLnBrk="1" hangingPunct="1">
              <a:buFont typeface="Wingdings" pitchFamily="2" charset="2"/>
              <a:buNone/>
            </a:pPr>
            <a:r>
              <a:rPr lang="it-IT" altLang="it-IT" dirty="0">
                <a:solidFill>
                  <a:srgbClr val="FF0000"/>
                </a:solidFill>
              </a:rPr>
              <a:t>necessaria e non eventuale</a:t>
            </a:r>
          </a:p>
        </p:txBody>
      </p:sp>
      <p:sp>
        <p:nvSpPr>
          <p:cNvPr id="17412" name="Line 4"/>
          <p:cNvSpPr>
            <a:spLocks noChangeShapeType="1"/>
          </p:cNvSpPr>
          <p:nvPr/>
        </p:nvSpPr>
        <p:spPr bwMode="auto">
          <a:xfrm>
            <a:off x="2771775" y="1857502"/>
            <a:ext cx="576263"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
        <p:nvSpPr>
          <p:cNvPr id="17413" name="Line 5"/>
          <p:cNvSpPr>
            <a:spLocks noChangeShapeType="1"/>
          </p:cNvSpPr>
          <p:nvPr/>
        </p:nvSpPr>
        <p:spPr bwMode="auto">
          <a:xfrm flipH="1">
            <a:off x="2011929" y="2021124"/>
            <a:ext cx="431800" cy="576262"/>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
        <p:nvSpPr>
          <p:cNvPr id="17414" name="Line 6"/>
          <p:cNvSpPr>
            <a:spLocks noChangeShapeType="1"/>
          </p:cNvSpPr>
          <p:nvPr/>
        </p:nvSpPr>
        <p:spPr bwMode="auto">
          <a:xfrm>
            <a:off x="2715241" y="1881775"/>
            <a:ext cx="792162" cy="107950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
        <p:nvSpPr>
          <p:cNvPr id="17415" name="Line 9"/>
          <p:cNvSpPr>
            <a:spLocks noChangeShapeType="1"/>
          </p:cNvSpPr>
          <p:nvPr/>
        </p:nvSpPr>
        <p:spPr bwMode="auto">
          <a:xfrm>
            <a:off x="4427984" y="3429000"/>
            <a:ext cx="0" cy="792163"/>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
        <p:nvSpPr>
          <p:cNvPr id="17416" name="Line 10"/>
          <p:cNvSpPr>
            <a:spLocks noChangeShapeType="1"/>
          </p:cNvSpPr>
          <p:nvPr/>
        </p:nvSpPr>
        <p:spPr bwMode="auto">
          <a:xfrm>
            <a:off x="5580112" y="3320256"/>
            <a:ext cx="0" cy="792163"/>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
        <p:nvSpPr>
          <p:cNvPr id="17417" name="Line 11"/>
          <p:cNvSpPr>
            <a:spLocks noChangeShapeType="1"/>
          </p:cNvSpPr>
          <p:nvPr/>
        </p:nvSpPr>
        <p:spPr bwMode="auto">
          <a:xfrm>
            <a:off x="3348038" y="3429000"/>
            <a:ext cx="0" cy="792163"/>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it-IT" altLang="it-IT" sz="4000">
                <a:solidFill>
                  <a:srgbClr val="3333CC"/>
                </a:solidFill>
              </a:rPr>
              <a:t>Pluralità di nozioni di retribuzione</a:t>
            </a:r>
          </a:p>
        </p:txBody>
      </p:sp>
      <p:sp>
        <p:nvSpPr>
          <p:cNvPr id="18435" name="Rectangle 3"/>
          <p:cNvSpPr>
            <a:spLocks noGrp="1" noChangeArrowheads="1"/>
          </p:cNvSpPr>
          <p:nvPr>
            <p:ph idx="1"/>
          </p:nvPr>
        </p:nvSpPr>
        <p:spPr>
          <a:xfrm>
            <a:off x="457200" y="1981200"/>
            <a:ext cx="8229600" cy="4256088"/>
          </a:xfrm>
        </p:spPr>
        <p:txBody>
          <a:bodyPr>
            <a:normAutofit lnSpcReduction="10000"/>
          </a:bodyPr>
          <a:lstStyle/>
          <a:p>
            <a:pPr algn="just" eaLnBrk="1" hangingPunct="1">
              <a:lnSpc>
                <a:spcPct val="90000"/>
              </a:lnSpc>
            </a:pPr>
            <a:r>
              <a:rPr lang="it-IT" altLang="it-IT" sz="2800">
                <a:latin typeface="Andalus" pitchFamily="2" charset="-78"/>
              </a:rPr>
              <a:t>Art. 2120 c.c.</a:t>
            </a:r>
            <a:r>
              <a:rPr lang="it-IT" altLang="it-IT" sz="2800"/>
              <a:t>: </a:t>
            </a:r>
            <a:r>
              <a:rPr lang="it-IT" altLang="it-IT" sz="2800">
                <a:latin typeface="Andalus" pitchFamily="2" charset="-78"/>
              </a:rPr>
              <a:t>tutte le somme corrisposte in dipendenza del rapporto di lavoro </a:t>
            </a:r>
            <a:r>
              <a:rPr lang="it-IT" altLang="it-IT" sz="2800">
                <a:solidFill>
                  <a:srgbClr val="FF0000"/>
                </a:solidFill>
                <a:latin typeface="Andalus" pitchFamily="2" charset="-78"/>
              </a:rPr>
              <a:t>a titolo non occasionale</a:t>
            </a:r>
            <a:r>
              <a:rPr lang="it-IT" altLang="it-IT" sz="2800">
                <a:latin typeface="Andalus" pitchFamily="2" charset="-78"/>
              </a:rPr>
              <a:t> - TFR</a:t>
            </a:r>
          </a:p>
          <a:p>
            <a:pPr algn="just" eaLnBrk="1" hangingPunct="1">
              <a:lnSpc>
                <a:spcPct val="90000"/>
              </a:lnSpc>
            </a:pPr>
            <a:r>
              <a:rPr lang="it-IT" altLang="it-IT" sz="2800">
                <a:latin typeface="Andalus" pitchFamily="2" charset="-78"/>
              </a:rPr>
              <a:t>Art. 2121 c.c.</a:t>
            </a:r>
            <a:r>
              <a:rPr lang="it-IT" altLang="it-IT" sz="2800"/>
              <a:t>:</a:t>
            </a:r>
            <a:r>
              <a:rPr lang="it-IT" altLang="it-IT" sz="2800">
                <a:latin typeface="Andalus" pitchFamily="2" charset="-78"/>
              </a:rPr>
              <a:t> ogni compenso di carattere </a:t>
            </a:r>
            <a:r>
              <a:rPr lang="it-IT" altLang="it-IT" sz="2800">
                <a:solidFill>
                  <a:srgbClr val="FF0000"/>
                </a:solidFill>
                <a:latin typeface="Andalus" pitchFamily="2" charset="-78"/>
              </a:rPr>
              <a:t>continuativo</a:t>
            </a:r>
            <a:r>
              <a:rPr lang="it-IT" altLang="it-IT" sz="2800">
                <a:latin typeface="Andalus" pitchFamily="2" charset="-78"/>
              </a:rPr>
              <a:t>, con esclusione di quanto corrisposto a titolo di rimborsa spese – Indennità preavviso</a:t>
            </a:r>
          </a:p>
          <a:p>
            <a:pPr algn="just" eaLnBrk="1" hangingPunct="1">
              <a:lnSpc>
                <a:spcPct val="90000"/>
              </a:lnSpc>
            </a:pPr>
            <a:r>
              <a:rPr lang="it-IT" altLang="it-IT" sz="2800">
                <a:latin typeface="Andalus" pitchFamily="2" charset="-78"/>
              </a:rPr>
              <a:t>Derogabilità della regola della </a:t>
            </a:r>
            <a:r>
              <a:rPr lang="it-IT" altLang="it-IT" sz="2800">
                <a:solidFill>
                  <a:srgbClr val="FF0000"/>
                </a:solidFill>
                <a:latin typeface="Andalus" pitchFamily="2" charset="-78"/>
              </a:rPr>
              <a:t>onnicomprensività</a:t>
            </a:r>
            <a:r>
              <a:rPr lang="it-IT" altLang="it-IT" sz="2800">
                <a:latin typeface="Andalus" pitchFamily="2" charset="-78"/>
              </a:rPr>
              <a:t> da parte dei contratti collettivi = prevalenza dell’autonomia collettiva e sussidiarietà delle nozioni legali (art. 2120 c.c., 2° c.)</a:t>
            </a:r>
            <a:endParaRPr lang="it-IT" altLang="it-IT" sz="280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it-IT" altLang="it-IT" sz="4000">
                <a:solidFill>
                  <a:srgbClr val="3333CC"/>
                </a:solidFill>
              </a:rPr>
              <a:t>Onnicomprensività della retribuzione</a:t>
            </a:r>
          </a:p>
        </p:txBody>
      </p:sp>
      <p:sp>
        <p:nvSpPr>
          <p:cNvPr id="19459" name="Rectangle 3"/>
          <p:cNvSpPr>
            <a:spLocks noGrp="1" noChangeArrowheads="1"/>
          </p:cNvSpPr>
          <p:nvPr>
            <p:ph idx="1"/>
          </p:nvPr>
        </p:nvSpPr>
        <p:spPr>
          <a:xfrm>
            <a:off x="457200" y="1981200"/>
            <a:ext cx="8229600" cy="4400550"/>
          </a:xfrm>
        </p:spPr>
        <p:txBody>
          <a:bodyPr>
            <a:normAutofit/>
          </a:bodyPr>
          <a:lstStyle/>
          <a:p>
            <a:pPr algn="just" eaLnBrk="1" hangingPunct="1">
              <a:lnSpc>
                <a:spcPct val="80000"/>
              </a:lnSpc>
              <a:buFont typeface="Wingdings" pitchFamily="2" charset="2"/>
              <a:buNone/>
            </a:pPr>
            <a:r>
              <a:rPr lang="it-IT" altLang="it-IT" sz="2800"/>
              <a:t>   Il signor Dolcepiede, cameriere in un noto ristorante, alla cessazione del rapporto di lavoro, sostiene di avere un credito relativo alla retribuzione spettantegli per le ferie e le festività infrasettimanali, nella quale il datore di lavoro non ha tenuto conto dell’ammontare delle mance che abitualmente gli sono state date dai clienti, evidentemente soddisfatti dell’efficienza del suo servizio. E’ legittima la pretesa di Dolcepiede?</a:t>
            </a:r>
          </a:p>
          <a:p>
            <a:pPr eaLnBrk="1" hangingPunct="1">
              <a:lnSpc>
                <a:spcPct val="80000"/>
              </a:lnSpc>
              <a:buFont typeface="Wingdings" pitchFamily="2" charset="2"/>
              <a:buNone/>
            </a:pPr>
            <a:endParaRPr lang="it-IT" altLang="it-IT" sz="1800">
              <a:latin typeface="Franklin Gothic Medium" pitchFamily="34" charset="0"/>
            </a:endParaRPr>
          </a:p>
          <a:p>
            <a:pPr algn="just" eaLnBrk="1" hangingPunct="1">
              <a:lnSpc>
                <a:spcPct val="80000"/>
              </a:lnSpc>
              <a:buFont typeface="Wingdings" pitchFamily="2" charset="2"/>
              <a:buNone/>
            </a:pPr>
            <a:r>
              <a:rPr lang="it-IT" altLang="it-IT" sz="1800">
                <a:latin typeface="Franklin Gothic Medium" pitchFamily="34" charset="0"/>
              </a:rPr>
              <a:t>      Ballestrero, De Simone,</a:t>
            </a:r>
            <a:r>
              <a:rPr lang="it-IT" altLang="it-IT" sz="1800">
                <a:latin typeface="Bodoni MT Black" pitchFamily="18" charset="0"/>
              </a:rPr>
              <a:t> </a:t>
            </a:r>
            <a:r>
              <a:rPr lang="it-IT" altLang="it-IT" sz="1800" i="1">
                <a:latin typeface="Franklin Gothic Medium" pitchFamily="34" charset="0"/>
              </a:rPr>
              <a:t>Diritto del lavoro, domande e percorsi di risposta</a:t>
            </a:r>
            <a:r>
              <a:rPr lang="it-IT" altLang="it-IT" sz="1800">
                <a:latin typeface="Franklin Gothic Medium" pitchFamily="34" charset="0"/>
              </a:rPr>
              <a:t>, Milano,   Giuffrè.</a:t>
            </a:r>
          </a:p>
          <a:p>
            <a:pPr algn="just" eaLnBrk="1" hangingPunct="1">
              <a:lnSpc>
                <a:spcPct val="80000"/>
              </a:lnSpc>
              <a:buFont typeface="Wingdings" pitchFamily="2" charset="2"/>
              <a:buNone/>
            </a:pPr>
            <a:endParaRPr lang="it-IT" altLang="it-IT" sz="1800"/>
          </a:p>
          <a:p>
            <a:pPr algn="just" eaLnBrk="1" hangingPunct="1">
              <a:lnSpc>
                <a:spcPct val="80000"/>
              </a:lnSpc>
              <a:buFont typeface="Wingdings" pitchFamily="2" charset="2"/>
              <a:buNone/>
            </a:pPr>
            <a:endParaRPr lang="it-IT" altLang="it-IT" sz="280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9592" y="1412776"/>
            <a:ext cx="7633742" cy="3593591"/>
          </a:xfrm>
        </p:spPr>
        <p:txBody>
          <a:bodyPr>
            <a:normAutofit/>
          </a:bodyPr>
          <a:lstStyle/>
          <a:p>
            <a:r>
              <a:rPr lang="it-IT" sz="2800" dirty="0"/>
              <a:t>Percorso per giungere a una risposta:</a:t>
            </a:r>
          </a:p>
          <a:p>
            <a:r>
              <a:rPr lang="it-IT" sz="2800" dirty="0"/>
              <a:t>Si guarda alla </a:t>
            </a:r>
            <a:r>
              <a:rPr lang="it-IT" sz="2800" dirty="0" err="1"/>
              <a:t>c.coll</a:t>
            </a:r>
            <a:r>
              <a:rPr lang="it-IT" sz="2800" dirty="0"/>
              <a:t>. (valore riferimento a nozioni di </a:t>
            </a:r>
            <a:r>
              <a:rPr lang="it-IT" sz="2800" dirty="0" err="1"/>
              <a:t>retrib</a:t>
            </a:r>
            <a:r>
              <a:rPr lang="it-IT" sz="2800" dirty="0"/>
              <a:t>. globale di fatto per calcolo elementi indiretti)</a:t>
            </a:r>
          </a:p>
          <a:p>
            <a:r>
              <a:rPr lang="it-IT" sz="2800" dirty="0"/>
              <a:t>Si guarda se ci sono specifiche disposizioni di legge in tema</a:t>
            </a:r>
          </a:p>
        </p:txBody>
      </p:sp>
    </p:spTree>
    <p:extLst>
      <p:ext uri="{BB962C8B-B14F-4D97-AF65-F5344CB8AC3E}">
        <p14:creationId xmlns:p14="http://schemas.microsoft.com/office/powerpoint/2010/main" val="34638385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047FAA-B7C3-F844-A34B-DE1040ADA6C0}"/>
              </a:ext>
            </a:extLst>
          </p:cNvPr>
          <p:cNvSpPr>
            <a:spLocks noGrp="1"/>
          </p:cNvSpPr>
          <p:nvPr>
            <p:ph type="title"/>
          </p:nvPr>
        </p:nvSpPr>
        <p:spPr/>
        <p:txBody>
          <a:bodyPr>
            <a:normAutofit fontScale="90000"/>
          </a:bodyPr>
          <a:lstStyle/>
          <a:p>
            <a:r>
              <a:rPr lang="it-IT" dirty="0"/>
              <a:t>Cassazione civile sez. lav. - 16/10/2014, n. 21928 </a:t>
            </a:r>
            <a:br>
              <a:rPr lang="it-IT" dirty="0"/>
            </a:br>
            <a:endParaRPr lang="it-IT" dirty="0"/>
          </a:p>
        </p:txBody>
      </p:sp>
      <p:sp>
        <p:nvSpPr>
          <p:cNvPr id="3" name="Segnaposto contenuto 2">
            <a:extLst>
              <a:ext uri="{FF2B5EF4-FFF2-40B4-BE49-F238E27FC236}">
                <a16:creationId xmlns:a16="http://schemas.microsoft.com/office/drawing/2014/main" id="{4A0CCA3A-C778-9242-9EB3-AD2B1AE9A33B}"/>
              </a:ext>
            </a:extLst>
          </p:cNvPr>
          <p:cNvSpPr>
            <a:spLocks noGrp="1"/>
          </p:cNvSpPr>
          <p:nvPr>
            <p:ph idx="1"/>
          </p:nvPr>
        </p:nvSpPr>
        <p:spPr>
          <a:xfrm>
            <a:off x="926853" y="1874517"/>
            <a:ext cx="7633742" cy="3593591"/>
          </a:xfrm>
        </p:spPr>
        <p:txBody>
          <a:bodyPr>
            <a:normAutofit/>
          </a:bodyPr>
          <a:lstStyle/>
          <a:p>
            <a:pPr marL="0" indent="0">
              <a:buNone/>
            </a:pPr>
            <a:r>
              <a:rPr lang="it-IT" dirty="0"/>
              <a:t>Nella nozione di retribuzione non rientrano, salva diversa previsione della contrattazione collettiva nazionale di settore, le mance dei cosiddetti "</a:t>
            </a:r>
            <a:r>
              <a:rPr lang="it-IT" dirty="0" err="1"/>
              <a:t>croupiers</a:t>
            </a:r>
            <a:r>
              <a:rPr lang="it-IT" dirty="0"/>
              <a:t>" delle case da giuoco, trattandosi di somme che provengono da terzi estranei al rapporto di lavoro, sono d'uso nei soli casi di vincita (restando collegate al gradimento che i clienti hanno tratto dalla fruizione dei servizi offerti dalla casa da gioco), e non sono garantite dal datore di lavoro, sicché non sono computabili ai fini del calcolo del t.f.r. </a:t>
            </a:r>
            <a:endParaRPr lang="it-IT" sz="2800" dirty="0">
              <a:latin typeface="+mj-lt"/>
            </a:endParaRPr>
          </a:p>
          <a:p>
            <a:pPr marL="0" indent="0" algn="r">
              <a:buNone/>
            </a:pPr>
            <a:r>
              <a:rPr lang="it-IT" sz="2800" dirty="0">
                <a:latin typeface="+mj-lt"/>
              </a:rPr>
              <a:t>…MA</a:t>
            </a:r>
          </a:p>
        </p:txBody>
      </p:sp>
    </p:spTree>
    <p:extLst>
      <p:ext uri="{BB962C8B-B14F-4D97-AF65-F5344CB8AC3E}">
        <p14:creationId xmlns:p14="http://schemas.microsoft.com/office/powerpoint/2010/main" val="24093265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67887A-4CA3-CF4E-A8DC-DC35B2F55174}"/>
              </a:ext>
            </a:extLst>
          </p:cNvPr>
          <p:cNvSpPr>
            <a:spLocks noGrp="1"/>
          </p:cNvSpPr>
          <p:nvPr>
            <p:ph type="title"/>
          </p:nvPr>
        </p:nvSpPr>
        <p:spPr>
          <a:xfrm>
            <a:off x="938758" y="382385"/>
            <a:ext cx="7633742" cy="596022"/>
          </a:xfrm>
        </p:spPr>
        <p:txBody>
          <a:bodyPr>
            <a:normAutofit/>
          </a:bodyPr>
          <a:lstStyle/>
          <a:p>
            <a:r>
              <a:rPr lang="it-IT" sz="3600" dirty="0" err="1"/>
              <a:t>Cass</a:t>
            </a:r>
            <a:r>
              <a:rPr lang="it-IT" sz="3600" dirty="0"/>
              <a:t>. sez. lav. - 12/03/2007, n. 5698 </a:t>
            </a:r>
            <a:endParaRPr lang="it-IT" sz="4800" dirty="0"/>
          </a:p>
        </p:txBody>
      </p:sp>
      <p:sp>
        <p:nvSpPr>
          <p:cNvPr id="3" name="Segnaposto contenuto 2">
            <a:extLst>
              <a:ext uri="{FF2B5EF4-FFF2-40B4-BE49-F238E27FC236}">
                <a16:creationId xmlns:a16="http://schemas.microsoft.com/office/drawing/2014/main" id="{3AB79494-CC6C-B44D-85E1-3E75A21C1812}"/>
              </a:ext>
            </a:extLst>
          </p:cNvPr>
          <p:cNvSpPr>
            <a:spLocks noGrp="1"/>
          </p:cNvSpPr>
          <p:nvPr>
            <p:ph idx="1"/>
          </p:nvPr>
        </p:nvSpPr>
        <p:spPr>
          <a:xfrm>
            <a:off x="954031" y="1592796"/>
            <a:ext cx="7633742" cy="3672408"/>
          </a:xfrm>
        </p:spPr>
        <p:txBody>
          <a:bodyPr>
            <a:normAutofit/>
          </a:bodyPr>
          <a:lstStyle/>
          <a:p>
            <a:pPr marL="0" indent="0">
              <a:buNone/>
            </a:pPr>
            <a:r>
              <a:rPr lang="it-IT" dirty="0"/>
              <a:t>Le mance percepite dai cosiddetti </a:t>
            </a:r>
            <a:r>
              <a:rPr lang="it-IT" dirty="0" err="1"/>
              <a:t>croupiers</a:t>
            </a:r>
            <a:r>
              <a:rPr lang="it-IT" dirty="0"/>
              <a:t> rientrano, ai sensi dell'art. 46 del </a:t>
            </a:r>
            <a:r>
              <a:rPr lang="it-IT" dirty="0" err="1"/>
              <a:t>d.P.R.</a:t>
            </a:r>
            <a:r>
              <a:rPr lang="it-IT" dirty="0"/>
              <a:t> n. 917 del 1986, nella </a:t>
            </a:r>
            <a:r>
              <a:rPr lang="it-IT" b="1" dirty="0"/>
              <a:t>nozione di reddito</a:t>
            </a:r>
            <a:r>
              <a:rPr lang="it-IT" dirty="0"/>
              <a:t>, poiché esse trovano nell'esistenza del rapporto di lavoro subordinato il necessario presupposto per la loro percezione e, perciò, in quanto effettivamente corrisposte, concorrono nella determinazione del reddito di lavoro dipendente ai sensi […] Conseguentemente […], deve ritenersi che le suddette mance rientrano, di per sé, nel concetto di reddito di lavoro dipendente </a:t>
            </a:r>
            <a:r>
              <a:rPr lang="it-IT" b="1" dirty="0"/>
              <a:t>anche ai fini contributivi</a:t>
            </a:r>
            <a:r>
              <a:rPr lang="it-IT" dirty="0"/>
              <a:t>, con la derivante assoggettabilità a contribuzione nella misura del 75% del loro importo, poiché il restante 25% non è considerato utile a formare il reddito. …</a:t>
            </a:r>
          </a:p>
        </p:txBody>
      </p:sp>
    </p:spTree>
    <p:extLst>
      <p:ext uri="{BB962C8B-B14F-4D97-AF65-F5344CB8AC3E}">
        <p14:creationId xmlns:p14="http://schemas.microsoft.com/office/powerpoint/2010/main" val="269991440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it-IT" altLang="it-IT">
                <a:solidFill>
                  <a:srgbClr val="3333CC"/>
                </a:solidFill>
              </a:rPr>
              <a:t>Parità di trattamento retributivo</a:t>
            </a:r>
          </a:p>
        </p:txBody>
      </p:sp>
      <p:sp>
        <p:nvSpPr>
          <p:cNvPr id="20483" name="Rectangle 3"/>
          <p:cNvSpPr>
            <a:spLocks noGrp="1" noChangeArrowheads="1"/>
          </p:cNvSpPr>
          <p:nvPr>
            <p:ph idx="1"/>
          </p:nvPr>
        </p:nvSpPr>
        <p:spPr/>
        <p:txBody>
          <a:bodyPr>
            <a:normAutofit/>
          </a:bodyPr>
          <a:lstStyle/>
          <a:p>
            <a:pPr algn="just" eaLnBrk="1" hangingPunct="1">
              <a:lnSpc>
                <a:spcPct val="90000"/>
              </a:lnSpc>
              <a:buFont typeface="Wingdings" pitchFamily="2" charset="2"/>
              <a:buNone/>
            </a:pPr>
            <a:r>
              <a:rPr lang="it-IT" altLang="it-IT" sz="2800"/>
              <a:t>   Un’azienda di trasporti locali assume 20 nuovi autisti, attribuendo loro – secondo quanto previsto dal c.c.n.l. appena stipulato – un trattamento economico inferiore a quello riconosciuto agli autisti già in servizio. E’ legittima tale differenza di trattamento economico?</a:t>
            </a:r>
          </a:p>
          <a:p>
            <a:pPr algn="just" eaLnBrk="1" hangingPunct="1">
              <a:lnSpc>
                <a:spcPct val="90000"/>
              </a:lnSpc>
              <a:buFont typeface="Wingdings" pitchFamily="2" charset="2"/>
              <a:buNone/>
            </a:pPr>
            <a:endParaRPr lang="it-IT" altLang="it-IT" sz="1800">
              <a:latin typeface="Franklin Gothic Medium" pitchFamily="34" charset="0"/>
            </a:endParaRPr>
          </a:p>
          <a:p>
            <a:pPr algn="just" eaLnBrk="1" hangingPunct="1">
              <a:lnSpc>
                <a:spcPct val="90000"/>
              </a:lnSpc>
              <a:buFont typeface="Wingdings" pitchFamily="2" charset="2"/>
              <a:buNone/>
            </a:pPr>
            <a:r>
              <a:rPr lang="it-IT" altLang="it-IT" sz="1800">
                <a:latin typeface="Franklin Gothic Medium" pitchFamily="34" charset="0"/>
              </a:rPr>
              <a:t>      Ballestrero, De Simone,</a:t>
            </a:r>
            <a:r>
              <a:rPr lang="it-IT" altLang="it-IT" sz="1800">
                <a:latin typeface="Bodoni MT Black" pitchFamily="18" charset="0"/>
              </a:rPr>
              <a:t> </a:t>
            </a:r>
            <a:r>
              <a:rPr lang="it-IT" altLang="it-IT" sz="1800" i="1">
                <a:latin typeface="Franklin Gothic Medium" pitchFamily="34" charset="0"/>
              </a:rPr>
              <a:t>Diritto del lavoro, domande e percorsi di risposta</a:t>
            </a:r>
            <a:r>
              <a:rPr lang="it-IT" altLang="it-IT" sz="1800">
                <a:latin typeface="Franklin Gothic Medium" pitchFamily="34" charset="0"/>
              </a:rPr>
              <a:t>, Milano,   Giuffrè.</a:t>
            </a:r>
          </a:p>
          <a:p>
            <a:pPr algn="just" eaLnBrk="1" hangingPunct="1">
              <a:lnSpc>
                <a:spcPct val="90000"/>
              </a:lnSpc>
              <a:buFont typeface="Wingdings" pitchFamily="2" charset="2"/>
              <a:buNone/>
            </a:pPr>
            <a:endParaRPr lang="it-IT" altLang="it-IT" sz="1800"/>
          </a:p>
          <a:p>
            <a:pPr eaLnBrk="1" hangingPunct="1">
              <a:lnSpc>
                <a:spcPct val="90000"/>
              </a:lnSpc>
              <a:buFont typeface="Wingdings" pitchFamily="2" charset="2"/>
              <a:buNone/>
            </a:pPr>
            <a:endParaRPr lang="it-IT" altLang="it-IT" sz="280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38758" y="2276872"/>
            <a:ext cx="7266484" cy="2304256"/>
          </a:xfrm>
        </p:spPr>
        <p:txBody>
          <a:bodyPr/>
          <a:lstStyle/>
          <a:p>
            <a:r>
              <a:rPr lang="it-IT" dirty="0"/>
              <a:t>Per la giurisprudenza il dl è libero, fermo il rispetto della </a:t>
            </a:r>
            <a:r>
              <a:rPr lang="it-IT" dirty="0" err="1"/>
              <a:t>c.coll</a:t>
            </a:r>
            <a:r>
              <a:rPr lang="it-IT" dirty="0"/>
              <a:t>., di attribuire discrezionalmente trattamenti retributivi di favore.</a:t>
            </a:r>
          </a:p>
          <a:p>
            <a:r>
              <a:rPr lang="it-IT" dirty="0"/>
              <a:t>Unico limite: principio di non discriminazione</a:t>
            </a:r>
          </a:p>
        </p:txBody>
      </p:sp>
    </p:spTree>
    <p:extLst>
      <p:ext uri="{BB962C8B-B14F-4D97-AF65-F5344CB8AC3E}">
        <p14:creationId xmlns:p14="http://schemas.microsoft.com/office/powerpoint/2010/main" val="13040698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it-IT" altLang="it-IT">
                <a:solidFill>
                  <a:srgbClr val="3333CC"/>
                </a:solidFill>
              </a:rPr>
              <a:t>Art. 2099 c.c.</a:t>
            </a:r>
          </a:p>
        </p:txBody>
      </p:sp>
      <p:sp>
        <p:nvSpPr>
          <p:cNvPr id="5123" name="Rectangle 3"/>
          <p:cNvSpPr>
            <a:spLocks noGrp="1" noChangeArrowheads="1"/>
          </p:cNvSpPr>
          <p:nvPr>
            <p:ph idx="1"/>
          </p:nvPr>
        </p:nvSpPr>
        <p:spPr/>
        <p:txBody>
          <a:bodyPr>
            <a:normAutofit fontScale="92500"/>
          </a:bodyPr>
          <a:lstStyle/>
          <a:p>
            <a:pPr algn="just" eaLnBrk="1" hangingPunct="1">
              <a:lnSpc>
                <a:spcPct val="90000"/>
              </a:lnSpc>
              <a:buFont typeface="Wingdings" pitchFamily="2" charset="2"/>
              <a:buNone/>
            </a:pPr>
            <a:r>
              <a:rPr lang="it-IT" altLang="it-IT" sz="2800">
                <a:latin typeface="Andalus" pitchFamily="2" charset="-78"/>
              </a:rPr>
              <a:t>La retribuzione del prestatore di lavoro può essere stabilita a tempo o a cottimo e deve essere corrisposta [nella misura determinata dalle norme corporative], con le modalità e nei termini in uso nel luogo in cui il lavoro viene eseguito.</a:t>
            </a:r>
          </a:p>
          <a:p>
            <a:pPr algn="just" eaLnBrk="1" hangingPunct="1">
              <a:lnSpc>
                <a:spcPct val="90000"/>
              </a:lnSpc>
              <a:buFont typeface="Wingdings" pitchFamily="2" charset="2"/>
              <a:buNone/>
            </a:pPr>
            <a:r>
              <a:rPr lang="it-IT" altLang="it-IT" sz="2800">
                <a:latin typeface="Andalus" pitchFamily="2" charset="-78"/>
              </a:rPr>
              <a:t>In mancanza di [norme corporative o di] accordo fra le parti, la retribuzione è determinata dal giudice, tenuto conto, ove occorra, del parere delle associazioni professionali</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26B98C-0EF0-8C4D-BFC8-330DACAF0AE1}"/>
              </a:ext>
            </a:extLst>
          </p:cNvPr>
          <p:cNvSpPr>
            <a:spLocks noGrp="1"/>
          </p:cNvSpPr>
          <p:nvPr>
            <p:ph type="title"/>
          </p:nvPr>
        </p:nvSpPr>
        <p:spPr/>
        <p:txBody>
          <a:bodyPr/>
          <a:lstStyle/>
          <a:p>
            <a:r>
              <a:rPr lang="it-IT" dirty="0" err="1"/>
              <a:t>C.Cost</a:t>
            </a:r>
            <a:r>
              <a:rPr lang="it-IT" dirty="0"/>
              <a:t>. 103/1989</a:t>
            </a:r>
          </a:p>
        </p:txBody>
      </p:sp>
      <p:sp>
        <p:nvSpPr>
          <p:cNvPr id="3" name="Segnaposto contenuto 2">
            <a:extLst>
              <a:ext uri="{FF2B5EF4-FFF2-40B4-BE49-F238E27FC236}">
                <a16:creationId xmlns:a16="http://schemas.microsoft.com/office/drawing/2014/main" id="{67FEAB6E-6E72-1042-9495-563340F621B5}"/>
              </a:ext>
            </a:extLst>
          </p:cNvPr>
          <p:cNvSpPr>
            <a:spLocks noGrp="1"/>
          </p:cNvSpPr>
          <p:nvPr>
            <p:ph idx="1"/>
          </p:nvPr>
        </p:nvSpPr>
        <p:spPr/>
        <p:txBody>
          <a:bodyPr/>
          <a:lstStyle/>
          <a:p>
            <a:r>
              <a:rPr lang="it-IT" dirty="0"/>
              <a:t> Il Pretore di Napoli dubita della legittimità costituzionale degli artt. 2086, 2087, 2095, 2099, 2103 del codice civile nella parte in cui consentono all'imprenditore di attribuire ai dipendenti, a parità di mansioni, diversi livelli o categorie generali di inquadramento retributivo, in quanto risulterebbe violato l'art. 41 della Costituzione perché sarebbe compresso il diritto dei lavoratori al rispetto della loro dignità umana, in </a:t>
            </a:r>
            <a:r>
              <a:rPr lang="it-IT" dirty="0" err="1"/>
              <a:t>ispregio</a:t>
            </a:r>
            <a:r>
              <a:rPr lang="it-IT" dirty="0"/>
              <a:t> dei limiti che il richiamato precetto costituzionale impone alla libertà di iniziativa economica.</a:t>
            </a:r>
          </a:p>
        </p:txBody>
      </p:sp>
    </p:spTree>
    <p:extLst>
      <p:ext uri="{BB962C8B-B14F-4D97-AF65-F5344CB8AC3E}">
        <p14:creationId xmlns:p14="http://schemas.microsoft.com/office/powerpoint/2010/main" val="27437873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BEC536-E97E-1749-8D58-9F63BBAA72CE}"/>
              </a:ext>
            </a:extLst>
          </p:cNvPr>
          <p:cNvSpPr>
            <a:spLocks noGrp="1"/>
          </p:cNvSpPr>
          <p:nvPr>
            <p:ph idx="1"/>
          </p:nvPr>
        </p:nvSpPr>
        <p:spPr>
          <a:xfrm>
            <a:off x="938758" y="1052736"/>
            <a:ext cx="7633742" cy="4826857"/>
          </a:xfrm>
        </p:spPr>
        <p:txBody>
          <a:bodyPr>
            <a:normAutofit/>
          </a:bodyPr>
          <a:lstStyle/>
          <a:p>
            <a:pPr marL="0" indent="0">
              <a:buNone/>
            </a:pPr>
            <a:r>
              <a:rPr lang="it-IT" dirty="0"/>
              <a:t>Per tutte le parti, anche quelle sociali, vige il dovere di rispettare i precetti costituzionali. Essi assicurano, in via generale, la tutela del lavoro (art. 35 della Costituzione); l'elevazione morale e professionale dei lavoratori; la proporzionalità tra retribuzione e quantità e qualità di lavoro e la sufficienza, in ogni caso, di essa perché sia assicurata al lavoratore e alla sua famiglia una esistenza libera e dignitosa; e, in via più specifica, la pari dignità sociale anche dei lavoratori; pongono il divieto di effettuare discriminazioni per ragioni di sesso, di razza, di lingua e di religione (art. 3 della Costituzione</a:t>
            </a:r>
            <a:r>
              <a:rPr lang="it-IT" b="1" dirty="0"/>
              <a:t>), anche se sono tollerabili e possibili disparità e differenziazioni di trattamento, sempre che siano giustificate e comunque ragionevoli.</a:t>
            </a:r>
          </a:p>
        </p:txBody>
      </p:sp>
    </p:spTree>
    <p:extLst>
      <p:ext uri="{BB962C8B-B14F-4D97-AF65-F5344CB8AC3E}">
        <p14:creationId xmlns:p14="http://schemas.microsoft.com/office/powerpoint/2010/main" val="26257551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eaLnBrk="1" hangingPunct="1"/>
            <a:r>
              <a:rPr lang="it-IT" altLang="it-IT" sz="4000">
                <a:solidFill>
                  <a:srgbClr val="3333CC"/>
                </a:solidFill>
              </a:rPr>
              <a:t>Trattamento di fine rapporto </a:t>
            </a:r>
            <a:br>
              <a:rPr lang="it-IT" altLang="it-IT" sz="4000">
                <a:solidFill>
                  <a:srgbClr val="3333CC"/>
                </a:solidFill>
              </a:rPr>
            </a:br>
            <a:r>
              <a:rPr lang="it-IT" altLang="it-IT" sz="4000">
                <a:solidFill>
                  <a:srgbClr val="3333CC"/>
                </a:solidFill>
              </a:rPr>
              <a:t>TFR</a:t>
            </a:r>
          </a:p>
        </p:txBody>
      </p:sp>
      <p:sp>
        <p:nvSpPr>
          <p:cNvPr id="21507" name="Rectangle 3"/>
          <p:cNvSpPr>
            <a:spLocks noGrp="1" noChangeArrowheads="1"/>
          </p:cNvSpPr>
          <p:nvPr>
            <p:ph idx="1"/>
          </p:nvPr>
        </p:nvSpPr>
        <p:spPr>
          <a:xfrm>
            <a:off x="938758" y="1981200"/>
            <a:ext cx="7748042" cy="3248000"/>
          </a:xfrm>
        </p:spPr>
        <p:txBody>
          <a:bodyPr/>
          <a:lstStyle/>
          <a:p>
            <a:pPr algn="just" eaLnBrk="1" hangingPunct="1"/>
            <a:r>
              <a:rPr lang="it-IT" altLang="it-IT" dirty="0"/>
              <a:t>   Art. 2120 c.c., novellato dalla </a:t>
            </a:r>
            <a:r>
              <a:rPr lang="it-IT" altLang="it-IT" dirty="0" err="1"/>
              <a:t>l.n</a:t>
            </a:r>
            <a:r>
              <a:rPr lang="it-IT" altLang="it-IT" dirty="0"/>
              <a:t>. 297/1982: il TFR è dovuto </a:t>
            </a:r>
            <a:r>
              <a:rPr lang="it-IT" altLang="it-IT" dirty="0">
                <a:solidFill>
                  <a:srgbClr val="FF0000"/>
                </a:solidFill>
              </a:rPr>
              <a:t>in ogni caso di cessazione del rapporto di lavoro subordinato</a:t>
            </a:r>
            <a:r>
              <a:rPr lang="it-IT" altLang="it-IT" dirty="0"/>
              <a:t> ed è calcolato in relazione all’anzianità di servizio – </a:t>
            </a:r>
            <a:r>
              <a:rPr lang="it-IT" altLang="it-IT" dirty="0">
                <a:solidFill>
                  <a:srgbClr val="FF0000"/>
                </a:solidFill>
              </a:rPr>
              <a:t>retribuzione differita</a:t>
            </a:r>
            <a:r>
              <a:rPr lang="it-IT" altLang="it-IT" dirty="0"/>
              <a:t> che matura alla cessazione del rapporto</a:t>
            </a:r>
          </a:p>
          <a:p>
            <a:pPr algn="just" eaLnBrk="1" hangingPunct="1"/>
            <a:r>
              <a:rPr lang="it-IT" altLang="it-IT" dirty="0"/>
              <a:t>Se il </a:t>
            </a:r>
            <a:r>
              <a:rPr lang="it-IT" altLang="it-IT" dirty="0" err="1"/>
              <a:t>d.l.</a:t>
            </a:r>
            <a:r>
              <a:rPr lang="it-IT" altLang="it-IT" dirty="0"/>
              <a:t> è insolvente interviene il Fondo di garanzia del TFR</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it-IT" altLang="it-IT">
                <a:solidFill>
                  <a:srgbClr val="3333CC"/>
                </a:solidFill>
              </a:rPr>
              <a:t>Calcolo TFR</a:t>
            </a:r>
          </a:p>
        </p:txBody>
      </p:sp>
      <p:sp>
        <p:nvSpPr>
          <p:cNvPr id="22531" name="Rectangle 3"/>
          <p:cNvSpPr>
            <a:spLocks noGrp="1" noChangeArrowheads="1"/>
          </p:cNvSpPr>
          <p:nvPr>
            <p:ph idx="1"/>
          </p:nvPr>
        </p:nvSpPr>
        <p:spPr/>
        <p:txBody>
          <a:bodyPr/>
          <a:lstStyle/>
          <a:p>
            <a:pPr algn="ctr" eaLnBrk="1" hangingPunct="1">
              <a:buFont typeface="Wingdings" pitchFamily="2" charset="2"/>
              <a:buNone/>
            </a:pPr>
            <a:r>
              <a:rPr lang="it-IT" altLang="it-IT">
                <a:solidFill>
                  <a:srgbClr val="FF0000"/>
                </a:solidFill>
              </a:rPr>
              <a:t> Retribuzione annua : 13.5</a:t>
            </a:r>
          </a:p>
          <a:p>
            <a:pPr algn="ctr" eaLnBrk="1" hangingPunct="1">
              <a:buFont typeface="Wingdings" pitchFamily="2" charset="2"/>
              <a:buNone/>
            </a:pPr>
            <a:r>
              <a:rPr lang="it-IT" altLang="it-IT"/>
              <a:t>=</a:t>
            </a:r>
          </a:p>
          <a:p>
            <a:pPr algn="ctr" eaLnBrk="1" hangingPunct="1">
              <a:buFont typeface="Wingdings" pitchFamily="2" charset="2"/>
              <a:buNone/>
            </a:pPr>
            <a:r>
              <a:rPr lang="it-IT" altLang="it-IT"/>
              <a:t>Quota annua maturata</a:t>
            </a:r>
          </a:p>
          <a:p>
            <a:pPr algn="ctr" eaLnBrk="1" hangingPunct="1">
              <a:buFont typeface="Wingdings" pitchFamily="2" charset="2"/>
              <a:buNone/>
            </a:pPr>
            <a:r>
              <a:rPr lang="it-IT" altLang="it-IT"/>
              <a:t>Rivalutazione nella misura dell’</a:t>
            </a:r>
            <a:r>
              <a:rPr lang="it-IT" altLang="it-IT">
                <a:solidFill>
                  <a:srgbClr val="FF0000"/>
                </a:solidFill>
              </a:rPr>
              <a:t>1.5%+75% dell’aumento dell’indice Istat</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it-IT" altLang="it-IT">
                <a:solidFill>
                  <a:srgbClr val="3333CC"/>
                </a:solidFill>
              </a:rPr>
              <a:t>Anticipazioni TFR</a:t>
            </a:r>
          </a:p>
        </p:txBody>
      </p:sp>
      <p:sp>
        <p:nvSpPr>
          <p:cNvPr id="23555" name="Rectangle 3"/>
          <p:cNvSpPr>
            <a:spLocks noGrp="1" noChangeArrowheads="1"/>
          </p:cNvSpPr>
          <p:nvPr>
            <p:ph idx="1"/>
          </p:nvPr>
        </p:nvSpPr>
        <p:spPr/>
        <p:txBody>
          <a:bodyPr>
            <a:normAutofit/>
          </a:bodyPr>
          <a:lstStyle/>
          <a:p>
            <a:pPr algn="just" eaLnBrk="1" hangingPunct="1">
              <a:lnSpc>
                <a:spcPct val="80000"/>
              </a:lnSpc>
            </a:pPr>
            <a:r>
              <a:rPr lang="it-IT" altLang="it-IT" sz="2800"/>
              <a:t>Il lavoratore può chiedere dopo 8 anni di servizio l’anticipazione del TFR per un importo max non superiore al 70%</a:t>
            </a:r>
          </a:p>
          <a:p>
            <a:pPr algn="just" eaLnBrk="1" hangingPunct="1">
              <a:lnSpc>
                <a:spcPct val="80000"/>
              </a:lnSpc>
            </a:pPr>
            <a:r>
              <a:rPr lang="it-IT" altLang="it-IT" sz="2800"/>
              <a:t>Anticipazione può essere chiesta 1 volta solo, per ragioni predeterminate dalla legge o dalla C.C.</a:t>
            </a:r>
          </a:p>
          <a:p>
            <a:pPr algn="just" eaLnBrk="1" hangingPunct="1">
              <a:lnSpc>
                <a:spcPct val="80000"/>
              </a:lnSpc>
            </a:pPr>
            <a:r>
              <a:rPr lang="it-IT" altLang="it-IT" sz="2800"/>
              <a:t>Sono autorizzati non più del 10% degli aventi titolo e non più del 4% del numero totale dei dipendenti, l’anticipazione è esclusa in aziende in crisi</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pPr algn="ctr" eaLnBrk="1" hangingPunct="1"/>
            <a:r>
              <a:rPr lang="it-IT" altLang="it-IT" sz="4000">
                <a:solidFill>
                  <a:srgbClr val="3333CC"/>
                </a:solidFill>
              </a:rPr>
              <a:t>Versamento TFR ai fondi di previdenza complementare</a:t>
            </a:r>
          </a:p>
        </p:txBody>
      </p:sp>
      <p:sp>
        <p:nvSpPr>
          <p:cNvPr id="24579" name="Rectangle 3"/>
          <p:cNvSpPr>
            <a:spLocks noGrp="1" noChangeArrowheads="1"/>
          </p:cNvSpPr>
          <p:nvPr>
            <p:ph idx="1"/>
          </p:nvPr>
        </p:nvSpPr>
        <p:spPr/>
        <p:txBody>
          <a:bodyPr>
            <a:normAutofit fontScale="92500"/>
          </a:bodyPr>
          <a:lstStyle/>
          <a:p>
            <a:pPr algn="just" eaLnBrk="1" hangingPunct="1"/>
            <a:r>
              <a:rPr lang="it-IT" altLang="it-IT" sz="2800"/>
              <a:t>Entro 6 mesi dalla costituzione del rapporto, i lavoratori devono dichiarare se </a:t>
            </a:r>
            <a:r>
              <a:rPr lang="it-IT" altLang="it-IT" sz="2800">
                <a:solidFill>
                  <a:srgbClr val="FF0000"/>
                </a:solidFill>
              </a:rPr>
              <a:t>non</a:t>
            </a:r>
            <a:r>
              <a:rPr lang="it-IT" altLang="it-IT" sz="2800"/>
              <a:t> vogliono versare il TFR ai fondi di previdenza complementare</a:t>
            </a:r>
          </a:p>
          <a:p>
            <a:pPr algn="just" eaLnBrk="1" hangingPunct="1"/>
            <a:r>
              <a:rPr lang="it-IT" altLang="it-IT" sz="2800"/>
              <a:t>In caso di silenzio il TFR si intende versato ai fondi chiusi di categoria o, se questi ultimi sono inesistenti, all’Inps nell’apposito fondo, quale contribuzione ai fini pensionistici</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dirty="0"/>
              <a:t>Altri utilizzi sperimentati in passato:</a:t>
            </a:r>
            <a:br>
              <a:rPr lang="it-IT" sz="3600" dirty="0"/>
            </a:br>
            <a:r>
              <a:rPr lang="it-IT" sz="3600" dirty="0"/>
              <a:t>Art. 1, c. 26-34, </a:t>
            </a:r>
            <a:r>
              <a:rPr lang="it-IT" sz="3600" dirty="0" err="1"/>
              <a:t>l.n</a:t>
            </a:r>
            <a:r>
              <a:rPr lang="it-IT" sz="3600" dirty="0"/>
              <a:t>. 190/2014</a:t>
            </a:r>
          </a:p>
        </p:txBody>
      </p:sp>
      <p:sp>
        <p:nvSpPr>
          <p:cNvPr id="3" name="Segnaposto contenuto 2"/>
          <p:cNvSpPr>
            <a:spLocks noGrp="1"/>
          </p:cNvSpPr>
          <p:nvPr>
            <p:ph idx="1"/>
          </p:nvPr>
        </p:nvSpPr>
        <p:spPr/>
        <p:txBody>
          <a:bodyPr/>
          <a:lstStyle/>
          <a:p>
            <a:pPr marL="0" indent="0" algn="just">
              <a:buNone/>
            </a:pPr>
            <a:endParaRPr lang="it-IT"/>
          </a:p>
          <a:p>
            <a:pPr marL="0" indent="0" algn="just">
              <a:buNone/>
            </a:pPr>
            <a:r>
              <a:rPr lang="it-IT"/>
              <a:t>Stabilisce </a:t>
            </a:r>
            <a:r>
              <a:rPr lang="it-IT" dirty="0"/>
              <a:t>in via temporanea per il triennio 2015-2018 che </a:t>
            </a:r>
            <a:r>
              <a:rPr lang="it-IT"/>
              <a:t>il TFR </a:t>
            </a:r>
            <a:r>
              <a:rPr lang="it-IT" dirty="0"/>
              <a:t>maturato può essere percepito come quota integrativa della retribuzione mensile; ciò da parte dei lavoratori con anzianità di almeno 6 mesi.</a:t>
            </a:r>
          </a:p>
        </p:txBody>
      </p:sp>
    </p:spTree>
    <p:extLst>
      <p:ext uri="{BB962C8B-B14F-4D97-AF65-F5344CB8AC3E}">
        <p14:creationId xmlns:p14="http://schemas.microsoft.com/office/powerpoint/2010/main" val="25798709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it-IT" altLang="it-IT"/>
              <a:t>Alcune regole di base</a:t>
            </a:r>
          </a:p>
        </p:txBody>
      </p:sp>
      <p:sp>
        <p:nvSpPr>
          <p:cNvPr id="6147" name="Rectangle 3"/>
          <p:cNvSpPr>
            <a:spLocks noGrp="1" noChangeArrowheads="1"/>
          </p:cNvSpPr>
          <p:nvPr>
            <p:ph idx="1"/>
          </p:nvPr>
        </p:nvSpPr>
        <p:spPr/>
        <p:txBody>
          <a:bodyPr/>
          <a:lstStyle/>
          <a:p>
            <a:pPr eaLnBrk="1" hangingPunct="1"/>
            <a:r>
              <a:rPr lang="it-IT" altLang="it-IT"/>
              <a:t>Post-numerazione della retribuzione</a:t>
            </a:r>
          </a:p>
          <a:p>
            <a:pPr eaLnBrk="1" hangingPunct="1"/>
            <a:r>
              <a:rPr lang="it-IT" altLang="it-IT"/>
              <a:t>L’orario di lavoro è il criterio di commisurazione della retribuzione</a:t>
            </a:r>
          </a:p>
          <a:p>
            <a:pPr eaLnBrk="1" hangingPunct="1"/>
            <a:r>
              <a:rPr lang="it-IT" altLang="it-IT"/>
              <a:t>Funzione tariffaria dei contratti collettivi</a:t>
            </a:r>
          </a:p>
          <a:p>
            <a:pPr eaLnBrk="1" hangingPunct="1"/>
            <a:r>
              <a:rPr lang="it-IT" altLang="it-IT"/>
              <a:t>Busta paga</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57CD03-21EC-4A4C-BDB1-397851B22C25}"/>
              </a:ext>
            </a:extLst>
          </p:cNvPr>
          <p:cNvSpPr>
            <a:spLocks noGrp="1"/>
          </p:cNvSpPr>
          <p:nvPr>
            <p:ph type="title"/>
          </p:nvPr>
        </p:nvSpPr>
        <p:spPr/>
        <p:txBody>
          <a:bodyPr>
            <a:normAutofit fontScale="90000"/>
          </a:bodyPr>
          <a:lstStyle/>
          <a:p>
            <a:r>
              <a:rPr lang="it-IT" dirty="0"/>
              <a:t>Tribunale sez. lav. - Roma, 07/02/2020, n. 1254 </a:t>
            </a:r>
            <a:br>
              <a:rPr lang="it-IT" dirty="0"/>
            </a:br>
            <a:endParaRPr lang="it-IT" dirty="0"/>
          </a:p>
        </p:txBody>
      </p:sp>
      <p:sp>
        <p:nvSpPr>
          <p:cNvPr id="3" name="Segnaposto contenuto 2">
            <a:extLst>
              <a:ext uri="{FF2B5EF4-FFF2-40B4-BE49-F238E27FC236}">
                <a16:creationId xmlns:a16="http://schemas.microsoft.com/office/drawing/2014/main" id="{0DFF7A64-CAF9-8743-87E6-52100F8B94A5}"/>
              </a:ext>
            </a:extLst>
          </p:cNvPr>
          <p:cNvSpPr>
            <a:spLocks noGrp="1"/>
          </p:cNvSpPr>
          <p:nvPr>
            <p:ph idx="1"/>
          </p:nvPr>
        </p:nvSpPr>
        <p:spPr/>
        <p:txBody>
          <a:bodyPr/>
          <a:lstStyle/>
          <a:p>
            <a:pPr algn="just"/>
            <a:r>
              <a:rPr lang="it-IT" dirty="0"/>
              <a:t>I prospetti di paga costituiscono piena prova, nei confronti del datore di lavoro, dei fatti in essi indicati, in ragione della disposizione di cui all'art. 1 della menzionata Legge n. 4/53, impone al datore di lavoro l'obbligo, anche penalmente sanzionato, di consegnare ai propri dipendenti all'atto della corresponsione della retribuzione, un prospetto contenente l'indicazione di tutti gli elementi costitutivi della retribuzione medesima.  </a:t>
            </a:r>
          </a:p>
          <a:p>
            <a:endParaRPr lang="it-IT" dirty="0"/>
          </a:p>
        </p:txBody>
      </p:sp>
    </p:spTree>
    <p:extLst>
      <p:ext uri="{BB962C8B-B14F-4D97-AF65-F5344CB8AC3E}">
        <p14:creationId xmlns:p14="http://schemas.microsoft.com/office/powerpoint/2010/main" val="41332307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A098D-889E-6749-B54F-F3E3CF44BD57}"/>
              </a:ext>
            </a:extLst>
          </p:cNvPr>
          <p:cNvSpPr>
            <a:spLocks noGrp="1"/>
          </p:cNvSpPr>
          <p:nvPr>
            <p:ph type="title"/>
          </p:nvPr>
        </p:nvSpPr>
        <p:spPr/>
        <p:txBody>
          <a:bodyPr>
            <a:normAutofit fontScale="90000"/>
          </a:bodyPr>
          <a:lstStyle/>
          <a:p>
            <a:r>
              <a:rPr lang="it-IT" dirty="0"/>
              <a:t>Tribunale - Paola, 05/12/2019, n. 487 </a:t>
            </a:r>
            <a:br>
              <a:rPr lang="it-IT" dirty="0"/>
            </a:br>
            <a:endParaRPr lang="it-IT" dirty="0"/>
          </a:p>
        </p:txBody>
      </p:sp>
      <p:sp>
        <p:nvSpPr>
          <p:cNvPr id="3" name="Segnaposto contenuto 2">
            <a:extLst>
              <a:ext uri="{FF2B5EF4-FFF2-40B4-BE49-F238E27FC236}">
                <a16:creationId xmlns:a16="http://schemas.microsoft.com/office/drawing/2014/main" id="{6AE611A4-207F-E448-A34D-A80751DDF5E7}"/>
              </a:ext>
            </a:extLst>
          </p:cNvPr>
          <p:cNvSpPr>
            <a:spLocks noGrp="1"/>
          </p:cNvSpPr>
          <p:nvPr>
            <p:ph idx="1"/>
          </p:nvPr>
        </p:nvSpPr>
        <p:spPr/>
        <p:txBody>
          <a:bodyPr/>
          <a:lstStyle/>
          <a:p>
            <a:r>
              <a:rPr lang="it-IT" dirty="0"/>
              <a:t>La mera sottoscrizione delle buste paga non è idonea di per sé sola a provare, neppure in via presuntiva, il pagamento, ben potendo la firma del lavoratore significare l’avvenuta consegna della sola busta paga. </a:t>
            </a:r>
          </a:p>
          <a:p>
            <a:pPr marL="0" indent="0">
              <a:buNone/>
            </a:pPr>
            <a:endParaRPr lang="it-IT" dirty="0"/>
          </a:p>
        </p:txBody>
      </p:sp>
    </p:spTree>
    <p:extLst>
      <p:ext uri="{BB962C8B-B14F-4D97-AF65-F5344CB8AC3E}">
        <p14:creationId xmlns:p14="http://schemas.microsoft.com/office/powerpoint/2010/main" val="22309028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it-IT" altLang="it-IT">
                <a:solidFill>
                  <a:srgbClr val="FF0000"/>
                </a:solidFill>
              </a:rPr>
              <a:t>Art. 36 Costituzione</a:t>
            </a:r>
          </a:p>
        </p:txBody>
      </p:sp>
      <p:sp>
        <p:nvSpPr>
          <p:cNvPr id="7171" name="Rectangle 3"/>
          <p:cNvSpPr>
            <a:spLocks noGrp="1" noChangeArrowheads="1"/>
          </p:cNvSpPr>
          <p:nvPr>
            <p:ph idx="1"/>
          </p:nvPr>
        </p:nvSpPr>
        <p:spPr/>
        <p:txBody>
          <a:bodyPr>
            <a:normAutofit lnSpcReduction="10000"/>
          </a:bodyPr>
          <a:lstStyle/>
          <a:p>
            <a:pPr algn="just" eaLnBrk="1" hangingPunct="1">
              <a:buFont typeface="Wingdings" pitchFamily="2" charset="2"/>
              <a:buNone/>
            </a:pPr>
            <a:r>
              <a:rPr lang="it-IT" altLang="it-IT" sz="3600"/>
              <a:t>   </a:t>
            </a:r>
            <a:r>
              <a:rPr lang="it-IT" altLang="it-IT" sz="3600">
                <a:solidFill>
                  <a:srgbClr val="FF0000"/>
                </a:solidFill>
              </a:rPr>
              <a:t>Il lavoratore ha diritto ad una retribuzione proporzionata alla quantità e qualità del suo lavoro e in ogni caso sufficiente ad assicurare a sé e alla sua famiglia un’esistenza libera e dignitosa</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it-IT" altLang="it-IT" sz="4000">
                <a:solidFill>
                  <a:srgbClr val="FF0000"/>
                </a:solidFill>
              </a:rPr>
              <a:t>Requisiti costituzionali della retribuzione</a:t>
            </a:r>
          </a:p>
        </p:txBody>
      </p:sp>
      <p:sp>
        <p:nvSpPr>
          <p:cNvPr id="8195" name="Rectangle 3"/>
          <p:cNvSpPr>
            <a:spLocks noGrp="1" noChangeArrowheads="1"/>
          </p:cNvSpPr>
          <p:nvPr>
            <p:ph idx="1"/>
          </p:nvPr>
        </p:nvSpPr>
        <p:spPr/>
        <p:txBody>
          <a:bodyPr/>
          <a:lstStyle/>
          <a:p>
            <a:pPr algn="just" eaLnBrk="1" hangingPunct="1">
              <a:lnSpc>
                <a:spcPct val="90000"/>
              </a:lnSpc>
            </a:pPr>
            <a:r>
              <a:rPr lang="it-IT" altLang="it-IT">
                <a:solidFill>
                  <a:srgbClr val="FF0000"/>
                </a:solidFill>
              </a:rPr>
              <a:t>Proporzionalità</a:t>
            </a:r>
            <a:r>
              <a:rPr lang="it-IT" altLang="it-IT"/>
              <a:t> alla durata e intensità del lavoro e alle mansioni svolte</a:t>
            </a:r>
          </a:p>
          <a:p>
            <a:pPr algn="just" eaLnBrk="1" hangingPunct="1">
              <a:lnSpc>
                <a:spcPct val="90000"/>
              </a:lnSpc>
            </a:pPr>
            <a:r>
              <a:rPr lang="it-IT" altLang="it-IT"/>
              <a:t>Retribuzione </a:t>
            </a:r>
            <a:r>
              <a:rPr lang="it-IT" altLang="it-IT">
                <a:solidFill>
                  <a:srgbClr val="FF0000"/>
                </a:solidFill>
              </a:rPr>
              <a:t>sufficiente</a:t>
            </a:r>
            <a:r>
              <a:rPr lang="it-IT" altLang="it-IT"/>
              <a:t>, ovvero adeguata ai bisogni immediati e alle esigenze sociali del lavoratore: garanzia dell’esistenza libera e dignitosa </a:t>
            </a:r>
          </a:p>
          <a:p>
            <a:pPr algn="just" eaLnBrk="1" hangingPunct="1">
              <a:lnSpc>
                <a:spcPct val="90000"/>
              </a:lnSpc>
            </a:pPr>
            <a:r>
              <a:rPr lang="it-IT" altLang="it-IT"/>
              <a:t>Il requisito </a:t>
            </a:r>
            <a:r>
              <a:rPr lang="it-IT" altLang="it-IT">
                <a:solidFill>
                  <a:srgbClr val="FF0000"/>
                </a:solidFill>
              </a:rPr>
              <a:t>prevalente</a:t>
            </a:r>
            <a:r>
              <a:rPr lang="it-IT" altLang="it-IT"/>
              <a:t> è quello della </a:t>
            </a:r>
            <a:r>
              <a:rPr lang="it-IT" altLang="it-IT">
                <a:solidFill>
                  <a:srgbClr val="FF0000"/>
                </a:solidFill>
              </a:rPr>
              <a:t>sufficienza</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it-IT" altLang="it-IT" sz="4000">
                <a:solidFill>
                  <a:srgbClr val="FF0000"/>
                </a:solidFill>
              </a:rPr>
              <a:t>La funzione precettiva dell’art. 36 Cost.</a:t>
            </a:r>
          </a:p>
        </p:txBody>
      </p:sp>
      <p:sp>
        <p:nvSpPr>
          <p:cNvPr id="9219" name="Rectangle 3"/>
          <p:cNvSpPr>
            <a:spLocks noGrp="1" noChangeArrowheads="1"/>
          </p:cNvSpPr>
          <p:nvPr>
            <p:ph sz="half" idx="1"/>
          </p:nvPr>
        </p:nvSpPr>
        <p:spPr>
          <a:xfrm>
            <a:off x="468313" y="1989138"/>
            <a:ext cx="5267325" cy="4616450"/>
          </a:xfrm>
        </p:spPr>
        <p:txBody>
          <a:bodyPr/>
          <a:lstStyle/>
          <a:p>
            <a:pPr algn="just" eaLnBrk="1" hangingPunct="1">
              <a:lnSpc>
                <a:spcPct val="90000"/>
              </a:lnSpc>
              <a:buFont typeface="Wingdings" pitchFamily="2" charset="2"/>
              <a:buNone/>
            </a:pPr>
            <a:r>
              <a:rPr lang="it-IT" altLang="it-IT" dirty="0"/>
              <a:t>    In linea generale, la giurisprudenza ritiene conforme ai requisiti della proporzionalità e della sufficienza la retribuzione equivalente a quella prevista dai </a:t>
            </a:r>
            <a:r>
              <a:rPr lang="it-IT" altLang="it-IT" dirty="0">
                <a:solidFill>
                  <a:srgbClr val="FF0000"/>
                </a:solidFill>
              </a:rPr>
              <a:t>contratti collettivi</a:t>
            </a:r>
            <a:r>
              <a:rPr lang="it-IT" altLang="it-IT" dirty="0"/>
              <a:t> </a:t>
            </a:r>
            <a:r>
              <a:rPr lang="it-IT" altLang="it-IT" dirty="0">
                <a:solidFill>
                  <a:srgbClr val="FF0000"/>
                </a:solidFill>
              </a:rPr>
              <a:t>applicabili alla categoria o al settore produttivo cui appartiene il lavoratore</a:t>
            </a:r>
            <a:r>
              <a:rPr lang="it-IT" altLang="it-IT" dirty="0"/>
              <a:t> (o a categorie affini).</a:t>
            </a:r>
          </a:p>
        </p:txBody>
      </p:sp>
      <p:sp>
        <p:nvSpPr>
          <p:cNvPr id="9220" name="Rectangle 4"/>
          <p:cNvSpPr>
            <a:spLocks noGrp="1" noChangeArrowheads="1"/>
          </p:cNvSpPr>
          <p:nvPr>
            <p:ph sz="half" idx="2"/>
          </p:nvPr>
        </p:nvSpPr>
        <p:spPr>
          <a:xfrm>
            <a:off x="5735638" y="4395497"/>
            <a:ext cx="2674937" cy="1492132"/>
          </a:xfrm>
        </p:spPr>
        <p:txBody>
          <a:bodyPr/>
          <a:lstStyle/>
          <a:p>
            <a:pPr eaLnBrk="1" hangingPunct="1">
              <a:lnSpc>
                <a:spcPct val="90000"/>
              </a:lnSpc>
              <a:buFont typeface="Wingdings" pitchFamily="2" charset="2"/>
              <a:buNone/>
            </a:pPr>
            <a:r>
              <a:rPr lang="it-IT" altLang="it-IT" dirty="0"/>
              <a:t>   </a:t>
            </a:r>
            <a:r>
              <a:rPr lang="it-IT" altLang="it-IT" dirty="0">
                <a:solidFill>
                  <a:srgbClr val="3333CC"/>
                </a:solidFill>
              </a:rPr>
              <a:t>Art. 36, 1° c. </a:t>
            </a:r>
            <a:r>
              <a:rPr lang="it-IT" altLang="it-IT" dirty="0" err="1">
                <a:solidFill>
                  <a:srgbClr val="3333CC"/>
                </a:solidFill>
              </a:rPr>
              <a:t>Cost</a:t>
            </a:r>
            <a:r>
              <a:rPr lang="it-IT" altLang="it-IT" dirty="0">
                <a:solidFill>
                  <a:srgbClr val="3333CC"/>
                </a:solidFill>
              </a:rPr>
              <a:t>. e 2099, 2° c. c.c. in combinato disposto</a:t>
            </a:r>
          </a:p>
        </p:txBody>
      </p:sp>
      <p:sp>
        <p:nvSpPr>
          <p:cNvPr id="9221" name="Line 6"/>
          <p:cNvSpPr>
            <a:spLocks noChangeShapeType="1"/>
          </p:cNvSpPr>
          <p:nvPr/>
        </p:nvSpPr>
        <p:spPr bwMode="auto">
          <a:xfrm>
            <a:off x="5651501" y="3644900"/>
            <a:ext cx="432668" cy="50418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it-IT"/>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{B8ED792F-4D5C-BA40-B475-D2BE194B875B}tf10001071</Template>
  <TotalTime>2638</TotalTime>
  <Words>2480</Words>
  <Application>Microsoft Macintosh PowerPoint</Application>
  <PresentationFormat>Presentazione su schermo (4:3)</PresentationFormat>
  <Paragraphs>148</Paragraphs>
  <Slides>36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36</vt:i4>
      </vt:variant>
    </vt:vector>
  </HeadingPairs>
  <TitlesOfParts>
    <vt:vector size="45" baseType="lpstr">
      <vt:lpstr>Andalus</vt:lpstr>
      <vt:lpstr>Arial</vt:lpstr>
      <vt:lpstr>Bodoni MT Black</vt:lpstr>
      <vt:lpstr>Franklin Gothic Medium</vt:lpstr>
      <vt:lpstr>Gill Sans MT</vt:lpstr>
      <vt:lpstr>Impact</vt:lpstr>
      <vt:lpstr>Perpetua</vt:lpstr>
      <vt:lpstr>Wingdings</vt:lpstr>
      <vt:lpstr>Badge</vt:lpstr>
      <vt:lpstr>La retribuzione</vt:lpstr>
      <vt:lpstr>Art. 2094 c.c. </vt:lpstr>
      <vt:lpstr>Art. 2099 c.c.</vt:lpstr>
      <vt:lpstr>Alcune regole di base</vt:lpstr>
      <vt:lpstr>Tribunale sez. lav. - Roma, 07/02/2020, n. 1254  </vt:lpstr>
      <vt:lpstr>Tribunale - Paola, 05/12/2019, n. 487  </vt:lpstr>
      <vt:lpstr>Art. 36 Costituzione</vt:lpstr>
      <vt:lpstr>Requisiti costituzionali della retribuzione</vt:lpstr>
      <vt:lpstr>La funzione precettiva dell’art. 36 Cost.</vt:lpstr>
      <vt:lpstr>Tribunale Roma sez. lav., 06/03/2020, n.2337 </vt:lpstr>
      <vt:lpstr>Tribunale , Roma , sez. lav. , 06/03/2020 , n. 2369 </vt:lpstr>
      <vt:lpstr>Cass. sez. lav. - 16/01/2020, n. 810   </vt:lpstr>
      <vt:lpstr>Sistemi di retribuzione</vt:lpstr>
      <vt:lpstr>Retribuzione a tempo</vt:lpstr>
      <vt:lpstr>Retribuzione a cottimo</vt:lpstr>
      <vt:lpstr>Art. 2100 c.c.</vt:lpstr>
      <vt:lpstr>Art. 2101 c.c.</vt:lpstr>
      <vt:lpstr>Tariffe di cottimo</vt:lpstr>
      <vt:lpstr>Elementi accessori della retribuzione</vt:lpstr>
      <vt:lpstr>Retribuzione aleatoria</vt:lpstr>
      <vt:lpstr>Adeguamento della retribuzione</vt:lpstr>
      <vt:lpstr>Nozione di retribuzione</vt:lpstr>
      <vt:lpstr>Pluralità di nozioni di retribuzione</vt:lpstr>
      <vt:lpstr>Onnicomprensività della retribuzione</vt:lpstr>
      <vt:lpstr>Presentazione standard di PowerPoint</vt:lpstr>
      <vt:lpstr>Cassazione civile sez. lav. - 16/10/2014, n. 21928  </vt:lpstr>
      <vt:lpstr>Cass. sez. lav. - 12/03/2007, n. 5698 </vt:lpstr>
      <vt:lpstr>Parità di trattamento retributivo</vt:lpstr>
      <vt:lpstr>Presentazione standard di PowerPoint</vt:lpstr>
      <vt:lpstr>C.Cost. 103/1989</vt:lpstr>
      <vt:lpstr>Presentazione standard di PowerPoint</vt:lpstr>
      <vt:lpstr>Trattamento di fine rapporto  TFR</vt:lpstr>
      <vt:lpstr>Calcolo TFR</vt:lpstr>
      <vt:lpstr>Anticipazioni TFR</vt:lpstr>
      <vt:lpstr>Versamento TFR ai fondi di previdenza complementare</vt:lpstr>
      <vt:lpstr>Altri utilizzi sperimentati in passato: Art. 1, c. 26-34, l.n. 190/2014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retribuzione</dc:title>
  <dc:creator>renga</dc:creator>
  <cp:lastModifiedBy>Alberto Avio</cp:lastModifiedBy>
  <cp:revision>106</cp:revision>
  <dcterms:created xsi:type="dcterms:W3CDTF">2007-03-18T13:33:14Z</dcterms:created>
  <dcterms:modified xsi:type="dcterms:W3CDTF">2020-11-27T07:50:34Z</dcterms:modified>
</cp:coreProperties>
</file>