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48"/>
  </p:notesMasterIdLst>
  <p:sldIdLst>
    <p:sldId id="256" r:id="rId2"/>
    <p:sldId id="296" r:id="rId3"/>
    <p:sldId id="297" r:id="rId4"/>
    <p:sldId id="298" r:id="rId5"/>
    <p:sldId id="276" r:id="rId6"/>
    <p:sldId id="265" r:id="rId7"/>
    <p:sldId id="299" r:id="rId8"/>
    <p:sldId id="300" r:id="rId9"/>
    <p:sldId id="304" r:id="rId10"/>
    <p:sldId id="257" r:id="rId11"/>
    <p:sldId id="281" r:id="rId12"/>
    <p:sldId id="302" r:id="rId13"/>
    <p:sldId id="266" r:id="rId14"/>
    <p:sldId id="275" r:id="rId15"/>
    <p:sldId id="279" r:id="rId16"/>
    <p:sldId id="303" r:id="rId17"/>
    <p:sldId id="280" r:id="rId18"/>
    <p:sldId id="260" r:id="rId19"/>
    <p:sldId id="282" r:id="rId20"/>
    <p:sldId id="283" r:id="rId21"/>
    <p:sldId id="262" r:id="rId22"/>
    <p:sldId id="305" r:id="rId23"/>
    <p:sldId id="308" r:id="rId24"/>
    <p:sldId id="311" r:id="rId25"/>
    <p:sldId id="309" r:id="rId26"/>
    <p:sldId id="284" r:id="rId27"/>
    <p:sldId id="306" r:id="rId28"/>
    <p:sldId id="285" r:id="rId29"/>
    <p:sldId id="287" r:id="rId30"/>
    <p:sldId id="288" r:id="rId31"/>
    <p:sldId id="292" r:id="rId32"/>
    <p:sldId id="289" r:id="rId33"/>
    <p:sldId id="290" r:id="rId34"/>
    <p:sldId id="291" r:id="rId35"/>
    <p:sldId id="270" r:id="rId36"/>
    <p:sldId id="295" r:id="rId37"/>
    <p:sldId id="272" r:id="rId38"/>
    <p:sldId id="293" r:id="rId39"/>
    <p:sldId id="307" r:id="rId40"/>
    <p:sldId id="294" r:id="rId41"/>
    <p:sldId id="310" r:id="rId42"/>
    <p:sldId id="312" r:id="rId43"/>
    <p:sldId id="313" r:id="rId44"/>
    <p:sldId id="314" r:id="rId45"/>
    <p:sldId id="315" r:id="rId46"/>
    <p:sldId id="316" r:id="rId47"/>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96" autoAdjust="0"/>
    <p:restoredTop sz="87791" autoAdjust="0"/>
  </p:normalViewPr>
  <p:slideViewPr>
    <p:cSldViewPr>
      <p:cViewPr varScale="1">
        <p:scale>
          <a:sx n="62" d="100"/>
          <a:sy n="62" d="100"/>
        </p:scale>
        <p:origin x="192" y="4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99BA7D8-7E14-4E4A-82E0-81E1FA0D6CAE}" type="datetimeFigureOut">
              <a:rPr lang="it-IT"/>
              <a:pPr>
                <a:defRPr/>
              </a:pPr>
              <a:t>23/11/20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F8722015-AF78-4E2B-9503-43E8907C5D44}" type="slidenum">
              <a:rPr lang="it-IT"/>
              <a:pPr>
                <a:defRPr/>
              </a:pPr>
              <a:t>‹N›</a:t>
            </a:fld>
            <a:endParaRPr lang="it-IT"/>
          </a:p>
        </p:txBody>
      </p:sp>
    </p:spTree>
    <p:extLst>
      <p:ext uri="{BB962C8B-B14F-4D97-AF65-F5344CB8AC3E}">
        <p14:creationId xmlns:p14="http://schemas.microsoft.com/office/powerpoint/2010/main" val="40405708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spcBef>
                <a:spcPct val="0"/>
              </a:spcBef>
            </a:pPr>
            <a:r>
              <a:rPr lang="it-IT" altLang="it-IT"/>
              <a:t>Iniziare con una breve panoramica della presentazione. Descrivere lo scopo principale della presentazione e i motivi per cui è importante.</a:t>
            </a:r>
          </a:p>
          <a:p>
            <a:pPr>
              <a:lnSpc>
                <a:spcPct val="80000"/>
              </a:lnSpc>
              <a:spcBef>
                <a:spcPct val="0"/>
              </a:spcBef>
            </a:pPr>
            <a:r>
              <a:rPr lang="it-IT" altLang="it-IT"/>
              <a:t>Introdurre gli argomenti principali.</a:t>
            </a:r>
          </a:p>
          <a:p>
            <a:pPr>
              <a:spcBef>
                <a:spcPct val="0"/>
              </a:spcBef>
            </a:pPr>
            <a:r>
              <a:rPr lang="it-IT" altLang="it-IT"/>
              <a:t>Per consentire sempre ai partecipanti di orientarsi, è possibile ripetere questa diapositiva introduttiva all'interno della presentazione, evidenziando il particolare argomento che verrà illustrato nelle diapositive successive.</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D4BF0FB7-9D0D-47D9-A734-EB4382290E12}" type="slidenum">
              <a:rPr lang="it-IT" altLang="it-IT">
                <a:latin typeface="Calibri" pitchFamily="34" charset="0"/>
              </a:rPr>
              <a:pPr eaLnBrk="1" hangingPunct="1"/>
              <a:t>2</a:t>
            </a:fld>
            <a:endParaRPr lang="it-IT" altLang="it-IT">
              <a:latin typeface="Calibri" pitchFamily="34" charset="0"/>
            </a:endParaRPr>
          </a:p>
        </p:txBody>
      </p:sp>
    </p:spTree>
    <p:extLst>
      <p:ext uri="{BB962C8B-B14F-4D97-AF65-F5344CB8AC3E}">
        <p14:creationId xmlns:p14="http://schemas.microsoft.com/office/powerpoint/2010/main" val="1782350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it-IT" altLang="it-IT"/>
              <a:t>Cercare di essere sintetici. Mantenere il testo il più breve possibile per poter utilizzare un carattere di grandi dimensioni.</a:t>
            </a:r>
          </a:p>
          <a:p>
            <a:pPr>
              <a:spcBef>
                <a:spcPct val="0"/>
              </a:spcBef>
            </a:pPr>
            <a:endParaRPr lang="it-IT" altLang="it-IT"/>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F163DAA9-CA24-4425-BAA0-D24EFB8380F4}" type="slidenum">
              <a:rPr lang="it-IT" altLang="it-IT">
                <a:latin typeface="Calibri" pitchFamily="34" charset="0"/>
              </a:rPr>
              <a:pPr eaLnBrk="1" hangingPunct="1"/>
              <a:t>22</a:t>
            </a:fld>
            <a:endParaRPr lang="it-IT" altLang="it-IT">
              <a:latin typeface="Calibri" pitchFamily="34" charset="0"/>
            </a:endParaRPr>
          </a:p>
        </p:txBody>
      </p:sp>
    </p:spTree>
    <p:extLst>
      <p:ext uri="{BB962C8B-B14F-4D97-AF65-F5344CB8AC3E}">
        <p14:creationId xmlns:p14="http://schemas.microsoft.com/office/powerpoint/2010/main" val="375086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618 w 1000"/>
              <a:gd name="T3" fmla="*/ 0 h 1000"/>
              <a:gd name="T4" fmla="*/ 618 w 1000"/>
              <a:gd name="T5" fmla="*/ 1000 h 1000"/>
              <a:gd name="T6" fmla="*/ 0 w 1000"/>
              <a:gd name="T7" fmla="*/ 1000 h 1000"/>
              <a:gd name="T8" fmla="*/ 0 w 1000"/>
              <a:gd name="T9" fmla="*/ 0 h 1000"/>
              <a:gd name="T10" fmla="*/ 1000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it-IT"/>
          </a:p>
        </p:txBody>
      </p:sp>
      <p:sp>
        <p:nvSpPr>
          <p:cNvPr id="27650" name="Rectangle 2"/>
          <p:cNvSpPr>
            <a:spLocks noGrp="1" noChangeArrowheads="1"/>
          </p:cNvSpPr>
          <p:nvPr>
            <p:ph type="ctrTitle"/>
          </p:nvPr>
        </p:nvSpPr>
        <p:spPr>
          <a:xfrm>
            <a:off x="685800" y="990600"/>
            <a:ext cx="7772400" cy="1371600"/>
          </a:xfrm>
        </p:spPr>
        <p:txBody>
          <a:bodyPr/>
          <a:lstStyle>
            <a:lvl1pPr>
              <a:defRPr sz="4000"/>
            </a:lvl1pPr>
          </a:lstStyle>
          <a:p>
            <a:r>
              <a:rPr lang="it-IT"/>
              <a:t>Fare clic per modificare lo stile del titolo</a:t>
            </a:r>
          </a:p>
        </p:txBody>
      </p:sp>
      <p:sp>
        <p:nvSpPr>
          <p:cNvPr id="2765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it-IT"/>
              <a:t>Fare clic per modificare lo stile del sottotitolo dello schema</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it-IT"/>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it-IT"/>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434D1118-C3AC-4513-8613-9597E328ADE7}" type="slidenum">
              <a:rPr lang="it-IT"/>
              <a:pPr>
                <a:defRPr/>
              </a:pPr>
              <a:t>‹N›</a:t>
            </a:fld>
            <a:endParaRPr lang="it-IT"/>
          </a:p>
        </p:txBody>
      </p:sp>
    </p:spTree>
    <p:extLst>
      <p:ext uri="{BB962C8B-B14F-4D97-AF65-F5344CB8AC3E}">
        <p14:creationId xmlns:p14="http://schemas.microsoft.com/office/powerpoint/2010/main" val="587935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p:cNvSpPr>
            <a:spLocks noGrp="1" noChangeArrowheads="1"/>
          </p:cNvSpPr>
          <p:nvPr>
            <p:ph type="dt" sz="half" idx="10"/>
          </p:nvPr>
        </p:nvSpPr>
        <p:spPr>
          <a:ln/>
        </p:spPr>
        <p:txBody>
          <a:bodyPr/>
          <a:lstStyle>
            <a:lvl1pPr>
              <a:defRPr/>
            </a:lvl1pPr>
          </a:lstStyle>
          <a:p>
            <a:pPr>
              <a:defRPr/>
            </a:pPr>
            <a:endParaRPr lang="it-IT"/>
          </a:p>
        </p:txBody>
      </p:sp>
      <p:sp>
        <p:nvSpPr>
          <p:cNvPr id="5" name="Rectangle 7"/>
          <p:cNvSpPr>
            <a:spLocks noGrp="1" noChangeArrowheads="1"/>
          </p:cNvSpPr>
          <p:nvPr>
            <p:ph type="ftr" sz="quarter" idx="11"/>
          </p:nvPr>
        </p:nvSpPr>
        <p:spPr>
          <a:ln/>
        </p:spPr>
        <p:txBody>
          <a:bodyPr/>
          <a:lstStyle>
            <a:lvl1pPr>
              <a:defRPr/>
            </a:lvl1pPr>
          </a:lstStyle>
          <a:p>
            <a:pPr>
              <a:defRPr/>
            </a:pPr>
            <a:endParaRPr lang="it-IT"/>
          </a:p>
        </p:txBody>
      </p:sp>
      <p:sp>
        <p:nvSpPr>
          <p:cNvPr id="6" name="Rectangle 8"/>
          <p:cNvSpPr>
            <a:spLocks noGrp="1" noChangeArrowheads="1"/>
          </p:cNvSpPr>
          <p:nvPr>
            <p:ph type="sldNum" sz="quarter" idx="12"/>
          </p:nvPr>
        </p:nvSpPr>
        <p:spPr>
          <a:ln/>
        </p:spPr>
        <p:txBody>
          <a:bodyPr/>
          <a:lstStyle>
            <a:lvl1pPr>
              <a:defRPr/>
            </a:lvl1pPr>
          </a:lstStyle>
          <a:p>
            <a:pPr>
              <a:defRPr/>
            </a:pPr>
            <a:fld id="{443DB20C-DD8B-4801-82D6-707B42D7B6F6}" type="slidenum">
              <a:rPr lang="it-IT"/>
              <a:pPr>
                <a:defRPr/>
              </a:pPr>
              <a:t>‹N›</a:t>
            </a:fld>
            <a:endParaRPr lang="it-IT"/>
          </a:p>
        </p:txBody>
      </p:sp>
    </p:spTree>
    <p:extLst>
      <p:ext uri="{BB962C8B-B14F-4D97-AF65-F5344CB8AC3E}">
        <p14:creationId xmlns:p14="http://schemas.microsoft.com/office/powerpoint/2010/main" val="2381149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73838" y="304800"/>
            <a:ext cx="2001837" cy="57150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566738" y="304800"/>
            <a:ext cx="5854700" cy="57150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p:cNvSpPr>
            <a:spLocks noGrp="1" noChangeArrowheads="1"/>
          </p:cNvSpPr>
          <p:nvPr>
            <p:ph type="dt" sz="half" idx="10"/>
          </p:nvPr>
        </p:nvSpPr>
        <p:spPr>
          <a:ln/>
        </p:spPr>
        <p:txBody>
          <a:bodyPr/>
          <a:lstStyle>
            <a:lvl1pPr>
              <a:defRPr/>
            </a:lvl1pPr>
          </a:lstStyle>
          <a:p>
            <a:pPr>
              <a:defRPr/>
            </a:pPr>
            <a:endParaRPr lang="it-IT"/>
          </a:p>
        </p:txBody>
      </p:sp>
      <p:sp>
        <p:nvSpPr>
          <p:cNvPr id="5" name="Rectangle 7"/>
          <p:cNvSpPr>
            <a:spLocks noGrp="1" noChangeArrowheads="1"/>
          </p:cNvSpPr>
          <p:nvPr>
            <p:ph type="ftr" sz="quarter" idx="11"/>
          </p:nvPr>
        </p:nvSpPr>
        <p:spPr>
          <a:ln/>
        </p:spPr>
        <p:txBody>
          <a:bodyPr/>
          <a:lstStyle>
            <a:lvl1pPr>
              <a:defRPr/>
            </a:lvl1pPr>
          </a:lstStyle>
          <a:p>
            <a:pPr>
              <a:defRPr/>
            </a:pPr>
            <a:endParaRPr lang="it-IT"/>
          </a:p>
        </p:txBody>
      </p:sp>
      <p:sp>
        <p:nvSpPr>
          <p:cNvPr id="6" name="Rectangle 8"/>
          <p:cNvSpPr>
            <a:spLocks noGrp="1" noChangeArrowheads="1"/>
          </p:cNvSpPr>
          <p:nvPr>
            <p:ph type="sldNum" sz="quarter" idx="12"/>
          </p:nvPr>
        </p:nvSpPr>
        <p:spPr>
          <a:ln/>
        </p:spPr>
        <p:txBody>
          <a:bodyPr/>
          <a:lstStyle>
            <a:lvl1pPr>
              <a:defRPr/>
            </a:lvl1pPr>
          </a:lstStyle>
          <a:p>
            <a:pPr>
              <a:defRPr/>
            </a:pPr>
            <a:fld id="{12E5ACB0-6BBB-4766-8E49-C0459A7B8A12}" type="slidenum">
              <a:rPr lang="it-IT"/>
              <a:pPr>
                <a:defRPr/>
              </a:pPr>
              <a:t>‹N›</a:t>
            </a:fld>
            <a:endParaRPr lang="it-IT"/>
          </a:p>
        </p:txBody>
      </p:sp>
    </p:spTree>
    <p:extLst>
      <p:ext uri="{BB962C8B-B14F-4D97-AF65-F5344CB8AC3E}">
        <p14:creationId xmlns:p14="http://schemas.microsoft.com/office/powerpoint/2010/main" val="859253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p:cNvSpPr>
            <a:spLocks noGrp="1" noChangeArrowheads="1"/>
          </p:cNvSpPr>
          <p:nvPr>
            <p:ph type="dt" sz="half" idx="10"/>
          </p:nvPr>
        </p:nvSpPr>
        <p:spPr>
          <a:ln/>
        </p:spPr>
        <p:txBody>
          <a:bodyPr/>
          <a:lstStyle>
            <a:lvl1pPr>
              <a:defRPr/>
            </a:lvl1pPr>
          </a:lstStyle>
          <a:p>
            <a:pPr>
              <a:defRPr/>
            </a:pPr>
            <a:endParaRPr lang="it-IT"/>
          </a:p>
        </p:txBody>
      </p:sp>
      <p:sp>
        <p:nvSpPr>
          <p:cNvPr id="5" name="Rectangle 7"/>
          <p:cNvSpPr>
            <a:spLocks noGrp="1" noChangeArrowheads="1"/>
          </p:cNvSpPr>
          <p:nvPr>
            <p:ph type="ftr" sz="quarter" idx="11"/>
          </p:nvPr>
        </p:nvSpPr>
        <p:spPr>
          <a:ln/>
        </p:spPr>
        <p:txBody>
          <a:bodyPr/>
          <a:lstStyle>
            <a:lvl1pPr>
              <a:defRPr/>
            </a:lvl1pPr>
          </a:lstStyle>
          <a:p>
            <a:pPr>
              <a:defRPr/>
            </a:pPr>
            <a:endParaRPr lang="it-IT"/>
          </a:p>
        </p:txBody>
      </p:sp>
      <p:sp>
        <p:nvSpPr>
          <p:cNvPr id="6" name="Rectangle 8"/>
          <p:cNvSpPr>
            <a:spLocks noGrp="1" noChangeArrowheads="1"/>
          </p:cNvSpPr>
          <p:nvPr>
            <p:ph type="sldNum" sz="quarter" idx="12"/>
          </p:nvPr>
        </p:nvSpPr>
        <p:spPr>
          <a:ln/>
        </p:spPr>
        <p:txBody>
          <a:bodyPr/>
          <a:lstStyle>
            <a:lvl1pPr>
              <a:defRPr/>
            </a:lvl1pPr>
          </a:lstStyle>
          <a:p>
            <a:pPr>
              <a:defRPr/>
            </a:pPr>
            <a:fld id="{500E0E87-FDB9-4559-B463-60B742716C23}" type="slidenum">
              <a:rPr lang="it-IT"/>
              <a:pPr>
                <a:defRPr/>
              </a:pPr>
              <a:t>‹N›</a:t>
            </a:fld>
            <a:endParaRPr lang="it-IT"/>
          </a:p>
        </p:txBody>
      </p:sp>
    </p:spTree>
    <p:extLst>
      <p:ext uri="{BB962C8B-B14F-4D97-AF65-F5344CB8AC3E}">
        <p14:creationId xmlns:p14="http://schemas.microsoft.com/office/powerpoint/2010/main" val="16539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6"/>
          <p:cNvSpPr>
            <a:spLocks noGrp="1" noChangeArrowheads="1"/>
          </p:cNvSpPr>
          <p:nvPr>
            <p:ph type="dt" sz="half" idx="10"/>
          </p:nvPr>
        </p:nvSpPr>
        <p:spPr>
          <a:ln/>
        </p:spPr>
        <p:txBody>
          <a:bodyPr/>
          <a:lstStyle>
            <a:lvl1pPr>
              <a:defRPr/>
            </a:lvl1pPr>
          </a:lstStyle>
          <a:p>
            <a:pPr>
              <a:defRPr/>
            </a:pPr>
            <a:endParaRPr lang="it-IT"/>
          </a:p>
        </p:txBody>
      </p:sp>
      <p:sp>
        <p:nvSpPr>
          <p:cNvPr id="5" name="Rectangle 7"/>
          <p:cNvSpPr>
            <a:spLocks noGrp="1" noChangeArrowheads="1"/>
          </p:cNvSpPr>
          <p:nvPr>
            <p:ph type="ftr" sz="quarter" idx="11"/>
          </p:nvPr>
        </p:nvSpPr>
        <p:spPr>
          <a:ln/>
        </p:spPr>
        <p:txBody>
          <a:bodyPr/>
          <a:lstStyle>
            <a:lvl1pPr>
              <a:defRPr/>
            </a:lvl1pPr>
          </a:lstStyle>
          <a:p>
            <a:pPr>
              <a:defRPr/>
            </a:pPr>
            <a:endParaRPr lang="it-IT"/>
          </a:p>
        </p:txBody>
      </p:sp>
      <p:sp>
        <p:nvSpPr>
          <p:cNvPr id="6" name="Rectangle 8"/>
          <p:cNvSpPr>
            <a:spLocks noGrp="1" noChangeArrowheads="1"/>
          </p:cNvSpPr>
          <p:nvPr>
            <p:ph type="sldNum" sz="quarter" idx="12"/>
          </p:nvPr>
        </p:nvSpPr>
        <p:spPr>
          <a:ln/>
        </p:spPr>
        <p:txBody>
          <a:bodyPr/>
          <a:lstStyle>
            <a:lvl1pPr>
              <a:defRPr/>
            </a:lvl1pPr>
          </a:lstStyle>
          <a:p>
            <a:pPr>
              <a:defRPr/>
            </a:pPr>
            <a:fld id="{3A5C5A65-1230-4C00-A1FA-589B0B176F7A}" type="slidenum">
              <a:rPr lang="it-IT"/>
              <a:pPr>
                <a:defRPr/>
              </a:pPr>
              <a:t>‹N›</a:t>
            </a:fld>
            <a:endParaRPr lang="it-IT"/>
          </a:p>
        </p:txBody>
      </p:sp>
    </p:spTree>
    <p:extLst>
      <p:ext uri="{BB962C8B-B14F-4D97-AF65-F5344CB8AC3E}">
        <p14:creationId xmlns:p14="http://schemas.microsoft.com/office/powerpoint/2010/main" val="3373815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6"/>
          <p:cNvSpPr>
            <a:spLocks noGrp="1" noChangeArrowheads="1"/>
          </p:cNvSpPr>
          <p:nvPr>
            <p:ph type="dt" sz="half" idx="10"/>
          </p:nvPr>
        </p:nvSpPr>
        <p:spPr>
          <a:ln/>
        </p:spPr>
        <p:txBody>
          <a:bodyPr/>
          <a:lstStyle>
            <a:lvl1pPr>
              <a:defRPr/>
            </a:lvl1pPr>
          </a:lstStyle>
          <a:p>
            <a:pPr>
              <a:defRPr/>
            </a:pPr>
            <a:endParaRPr lang="it-IT"/>
          </a:p>
        </p:txBody>
      </p:sp>
      <p:sp>
        <p:nvSpPr>
          <p:cNvPr id="6" name="Rectangle 7"/>
          <p:cNvSpPr>
            <a:spLocks noGrp="1" noChangeArrowheads="1"/>
          </p:cNvSpPr>
          <p:nvPr>
            <p:ph type="ftr" sz="quarter" idx="11"/>
          </p:nvPr>
        </p:nvSpPr>
        <p:spPr>
          <a:ln/>
        </p:spPr>
        <p:txBody>
          <a:bodyPr/>
          <a:lstStyle>
            <a:lvl1pPr>
              <a:defRPr/>
            </a:lvl1pPr>
          </a:lstStyle>
          <a:p>
            <a:pPr>
              <a:defRPr/>
            </a:pPr>
            <a:endParaRPr lang="it-IT"/>
          </a:p>
        </p:txBody>
      </p:sp>
      <p:sp>
        <p:nvSpPr>
          <p:cNvPr id="7" name="Rectangle 8"/>
          <p:cNvSpPr>
            <a:spLocks noGrp="1" noChangeArrowheads="1"/>
          </p:cNvSpPr>
          <p:nvPr>
            <p:ph type="sldNum" sz="quarter" idx="12"/>
          </p:nvPr>
        </p:nvSpPr>
        <p:spPr>
          <a:ln/>
        </p:spPr>
        <p:txBody>
          <a:bodyPr/>
          <a:lstStyle>
            <a:lvl1pPr>
              <a:defRPr/>
            </a:lvl1pPr>
          </a:lstStyle>
          <a:p>
            <a:pPr>
              <a:defRPr/>
            </a:pPr>
            <a:fld id="{D93D5EC7-8822-467D-A291-86EC466BD375}" type="slidenum">
              <a:rPr lang="it-IT"/>
              <a:pPr>
                <a:defRPr/>
              </a:pPr>
              <a:t>‹N›</a:t>
            </a:fld>
            <a:endParaRPr lang="it-IT"/>
          </a:p>
        </p:txBody>
      </p:sp>
    </p:spTree>
    <p:extLst>
      <p:ext uri="{BB962C8B-B14F-4D97-AF65-F5344CB8AC3E}">
        <p14:creationId xmlns:p14="http://schemas.microsoft.com/office/powerpoint/2010/main" val="3130498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6"/>
          <p:cNvSpPr>
            <a:spLocks noGrp="1" noChangeArrowheads="1"/>
          </p:cNvSpPr>
          <p:nvPr>
            <p:ph type="dt" sz="half" idx="10"/>
          </p:nvPr>
        </p:nvSpPr>
        <p:spPr>
          <a:ln/>
        </p:spPr>
        <p:txBody>
          <a:bodyPr/>
          <a:lstStyle>
            <a:lvl1pPr>
              <a:defRPr/>
            </a:lvl1pPr>
          </a:lstStyle>
          <a:p>
            <a:pPr>
              <a:defRPr/>
            </a:pPr>
            <a:endParaRPr lang="it-IT"/>
          </a:p>
        </p:txBody>
      </p:sp>
      <p:sp>
        <p:nvSpPr>
          <p:cNvPr id="8" name="Rectangle 7"/>
          <p:cNvSpPr>
            <a:spLocks noGrp="1" noChangeArrowheads="1"/>
          </p:cNvSpPr>
          <p:nvPr>
            <p:ph type="ftr" sz="quarter" idx="11"/>
          </p:nvPr>
        </p:nvSpPr>
        <p:spPr>
          <a:ln/>
        </p:spPr>
        <p:txBody>
          <a:bodyPr/>
          <a:lstStyle>
            <a:lvl1pPr>
              <a:defRPr/>
            </a:lvl1pPr>
          </a:lstStyle>
          <a:p>
            <a:pPr>
              <a:defRPr/>
            </a:pPr>
            <a:endParaRPr lang="it-IT"/>
          </a:p>
        </p:txBody>
      </p:sp>
      <p:sp>
        <p:nvSpPr>
          <p:cNvPr id="9" name="Rectangle 8"/>
          <p:cNvSpPr>
            <a:spLocks noGrp="1" noChangeArrowheads="1"/>
          </p:cNvSpPr>
          <p:nvPr>
            <p:ph type="sldNum" sz="quarter" idx="12"/>
          </p:nvPr>
        </p:nvSpPr>
        <p:spPr>
          <a:ln/>
        </p:spPr>
        <p:txBody>
          <a:bodyPr/>
          <a:lstStyle>
            <a:lvl1pPr>
              <a:defRPr/>
            </a:lvl1pPr>
          </a:lstStyle>
          <a:p>
            <a:pPr>
              <a:defRPr/>
            </a:pPr>
            <a:fld id="{20CA6A8A-A8E4-4836-9DB1-79E4A5AA6197}" type="slidenum">
              <a:rPr lang="it-IT"/>
              <a:pPr>
                <a:defRPr/>
              </a:pPr>
              <a:t>‹N›</a:t>
            </a:fld>
            <a:endParaRPr lang="it-IT"/>
          </a:p>
        </p:txBody>
      </p:sp>
    </p:spTree>
    <p:extLst>
      <p:ext uri="{BB962C8B-B14F-4D97-AF65-F5344CB8AC3E}">
        <p14:creationId xmlns:p14="http://schemas.microsoft.com/office/powerpoint/2010/main" val="226624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6"/>
          <p:cNvSpPr>
            <a:spLocks noGrp="1" noChangeArrowheads="1"/>
          </p:cNvSpPr>
          <p:nvPr>
            <p:ph type="dt" sz="half" idx="10"/>
          </p:nvPr>
        </p:nvSpPr>
        <p:spPr>
          <a:ln/>
        </p:spPr>
        <p:txBody>
          <a:bodyPr/>
          <a:lstStyle>
            <a:lvl1pPr>
              <a:defRPr/>
            </a:lvl1pPr>
          </a:lstStyle>
          <a:p>
            <a:pPr>
              <a:defRPr/>
            </a:pPr>
            <a:endParaRPr lang="it-IT"/>
          </a:p>
        </p:txBody>
      </p:sp>
      <p:sp>
        <p:nvSpPr>
          <p:cNvPr id="4" name="Rectangle 7"/>
          <p:cNvSpPr>
            <a:spLocks noGrp="1" noChangeArrowheads="1"/>
          </p:cNvSpPr>
          <p:nvPr>
            <p:ph type="ftr" sz="quarter" idx="11"/>
          </p:nvPr>
        </p:nvSpPr>
        <p:spPr>
          <a:ln/>
        </p:spPr>
        <p:txBody>
          <a:bodyPr/>
          <a:lstStyle>
            <a:lvl1pPr>
              <a:defRPr/>
            </a:lvl1pPr>
          </a:lstStyle>
          <a:p>
            <a:pPr>
              <a:defRPr/>
            </a:pPr>
            <a:endParaRPr lang="it-IT"/>
          </a:p>
        </p:txBody>
      </p:sp>
      <p:sp>
        <p:nvSpPr>
          <p:cNvPr id="5" name="Rectangle 8"/>
          <p:cNvSpPr>
            <a:spLocks noGrp="1" noChangeArrowheads="1"/>
          </p:cNvSpPr>
          <p:nvPr>
            <p:ph type="sldNum" sz="quarter" idx="12"/>
          </p:nvPr>
        </p:nvSpPr>
        <p:spPr>
          <a:ln/>
        </p:spPr>
        <p:txBody>
          <a:bodyPr/>
          <a:lstStyle>
            <a:lvl1pPr>
              <a:defRPr/>
            </a:lvl1pPr>
          </a:lstStyle>
          <a:p>
            <a:pPr>
              <a:defRPr/>
            </a:pPr>
            <a:fld id="{A185E39A-2325-45B1-8803-DBBC829CE9A9}" type="slidenum">
              <a:rPr lang="it-IT"/>
              <a:pPr>
                <a:defRPr/>
              </a:pPr>
              <a:t>‹N›</a:t>
            </a:fld>
            <a:endParaRPr lang="it-IT"/>
          </a:p>
        </p:txBody>
      </p:sp>
    </p:spTree>
    <p:extLst>
      <p:ext uri="{BB962C8B-B14F-4D97-AF65-F5344CB8AC3E}">
        <p14:creationId xmlns:p14="http://schemas.microsoft.com/office/powerpoint/2010/main" val="289237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it-IT"/>
          </a:p>
        </p:txBody>
      </p:sp>
      <p:sp>
        <p:nvSpPr>
          <p:cNvPr id="3" name="Rectangle 7"/>
          <p:cNvSpPr>
            <a:spLocks noGrp="1" noChangeArrowheads="1"/>
          </p:cNvSpPr>
          <p:nvPr>
            <p:ph type="ftr" sz="quarter" idx="11"/>
          </p:nvPr>
        </p:nvSpPr>
        <p:spPr>
          <a:ln/>
        </p:spPr>
        <p:txBody>
          <a:bodyPr/>
          <a:lstStyle>
            <a:lvl1pPr>
              <a:defRPr/>
            </a:lvl1pPr>
          </a:lstStyle>
          <a:p>
            <a:pPr>
              <a:defRPr/>
            </a:pPr>
            <a:endParaRPr lang="it-IT"/>
          </a:p>
        </p:txBody>
      </p:sp>
      <p:sp>
        <p:nvSpPr>
          <p:cNvPr id="4" name="Rectangle 8"/>
          <p:cNvSpPr>
            <a:spLocks noGrp="1" noChangeArrowheads="1"/>
          </p:cNvSpPr>
          <p:nvPr>
            <p:ph type="sldNum" sz="quarter" idx="12"/>
          </p:nvPr>
        </p:nvSpPr>
        <p:spPr>
          <a:ln/>
        </p:spPr>
        <p:txBody>
          <a:bodyPr/>
          <a:lstStyle>
            <a:lvl1pPr>
              <a:defRPr/>
            </a:lvl1pPr>
          </a:lstStyle>
          <a:p>
            <a:pPr>
              <a:defRPr/>
            </a:pPr>
            <a:fld id="{4227F962-EA6A-43AC-AB1F-91FCCE61BC28}" type="slidenum">
              <a:rPr lang="it-IT"/>
              <a:pPr>
                <a:defRPr/>
              </a:pPr>
              <a:t>‹N›</a:t>
            </a:fld>
            <a:endParaRPr lang="it-IT"/>
          </a:p>
        </p:txBody>
      </p:sp>
    </p:spTree>
    <p:extLst>
      <p:ext uri="{BB962C8B-B14F-4D97-AF65-F5344CB8AC3E}">
        <p14:creationId xmlns:p14="http://schemas.microsoft.com/office/powerpoint/2010/main" val="4060736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
          <p:cNvSpPr>
            <a:spLocks noGrp="1" noChangeArrowheads="1"/>
          </p:cNvSpPr>
          <p:nvPr>
            <p:ph type="dt" sz="half" idx="10"/>
          </p:nvPr>
        </p:nvSpPr>
        <p:spPr>
          <a:ln/>
        </p:spPr>
        <p:txBody>
          <a:bodyPr/>
          <a:lstStyle>
            <a:lvl1pPr>
              <a:defRPr/>
            </a:lvl1pPr>
          </a:lstStyle>
          <a:p>
            <a:pPr>
              <a:defRPr/>
            </a:pPr>
            <a:endParaRPr lang="it-IT"/>
          </a:p>
        </p:txBody>
      </p:sp>
      <p:sp>
        <p:nvSpPr>
          <p:cNvPr id="6" name="Rectangle 7"/>
          <p:cNvSpPr>
            <a:spLocks noGrp="1" noChangeArrowheads="1"/>
          </p:cNvSpPr>
          <p:nvPr>
            <p:ph type="ftr" sz="quarter" idx="11"/>
          </p:nvPr>
        </p:nvSpPr>
        <p:spPr>
          <a:ln/>
        </p:spPr>
        <p:txBody>
          <a:bodyPr/>
          <a:lstStyle>
            <a:lvl1pPr>
              <a:defRPr/>
            </a:lvl1pPr>
          </a:lstStyle>
          <a:p>
            <a:pPr>
              <a:defRPr/>
            </a:pPr>
            <a:endParaRPr lang="it-IT"/>
          </a:p>
        </p:txBody>
      </p:sp>
      <p:sp>
        <p:nvSpPr>
          <p:cNvPr id="7" name="Rectangle 8"/>
          <p:cNvSpPr>
            <a:spLocks noGrp="1" noChangeArrowheads="1"/>
          </p:cNvSpPr>
          <p:nvPr>
            <p:ph type="sldNum" sz="quarter" idx="12"/>
          </p:nvPr>
        </p:nvSpPr>
        <p:spPr>
          <a:ln/>
        </p:spPr>
        <p:txBody>
          <a:bodyPr/>
          <a:lstStyle>
            <a:lvl1pPr>
              <a:defRPr/>
            </a:lvl1pPr>
          </a:lstStyle>
          <a:p>
            <a:pPr>
              <a:defRPr/>
            </a:pPr>
            <a:fld id="{A46543FE-0818-4A30-ABFE-E8FFC7AFCFDF}" type="slidenum">
              <a:rPr lang="it-IT"/>
              <a:pPr>
                <a:defRPr/>
              </a:pPr>
              <a:t>‹N›</a:t>
            </a:fld>
            <a:endParaRPr lang="it-IT"/>
          </a:p>
        </p:txBody>
      </p:sp>
    </p:spTree>
    <p:extLst>
      <p:ext uri="{BB962C8B-B14F-4D97-AF65-F5344CB8AC3E}">
        <p14:creationId xmlns:p14="http://schemas.microsoft.com/office/powerpoint/2010/main" val="3463083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
          <p:cNvSpPr>
            <a:spLocks noGrp="1" noChangeArrowheads="1"/>
          </p:cNvSpPr>
          <p:nvPr>
            <p:ph type="dt" sz="half" idx="10"/>
          </p:nvPr>
        </p:nvSpPr>
        <p:spPr>
          <a:ln/>
        </p:spPr>
        <p:txBody>
          <a:bodyPr/>
          <a:lstStyle>
            <a:lvl1pPr>
              <a:defRPr/>
            </a:lvl1pPr>
          </a:lstStyle>
          <a:p>
            <a:pPr>
              <a:defRPr/>
            </a:pPr>
            <a:endParaRPr lang="it-IT"/>
          </a:p>
        </p:txBody>
      </p:sp>
      <p:sp>
        <p:nvSpPr>
          <p:cNvPr id="6" name="Rectangle 7"/>
          <p:cNvSpPr>
            <a:spLocks noGrp="1" noChangeArrowheads="1"/>
          </p:cNvSpPr>
          <p:nvPr>
            <p:ph type="ftr" sz="quarter" idx="11"/>
          </p:nvPr>
        </p:nvSpPr>
        <p:spPr>
          <a:ln/>
        </p:spPr>
        <p:txBody>
          <a:bodyPr/>
          <a:lstStyle>
            <a:lvl1pPr>
              <a:defRPr/>
            </a:lvl1pPr>
          </a:lstStyle>
          <a:p>
            <a:pPr>
              <a:defRPr/>
            </a:pPr>
            <a:endParaRPr lang="it-IT"/>
          </a:p>
        </p:txBody>
      </p:sp>
      <p:sp>
        <p:nvSpPr>
          <p:cNvPr id="7" name="Rectangle 8"/>
          <p:cNvSpPr>
            <a:spLocks noGrp="1" noChangeArrowheads="1"/>
          </p:cNvSpPr>
          <p:nvPr>
            <p:ph type="sldNum" sz="quarter" idx="12"/>
          </p:nvPr>
        </p:nvSpPr>
        <p:spPr>
          <a:ln/>
        </p:spPr>
        <p:txBody>
          <a:bodyPr/>
          <a:lstStyle>
            <a:lvl1pPr>
              <a:defRPr/>
            </a:lvl1pPr>
          </a:lstStyle>
          <a:p>
            <a:pPr>
              <a:defRPr/>
            </a:pPr>
            <a:fld id="{25A96E5F-CC8E-4E8A-9C08-E8A978025AE4}" type="slidenum">
              <a:rPr lang="it-IT"/>
              <a:pPr>
                <a:defRPr/>
              </a:pPr>
              <a:t>‹N›</a:t>
            </a:fld>
            <a:endParaRPr lang="it-IT"/>
          </a:p>
        </p:txBody>
      </p:sp>
    </p:spTree>
    <p:extLst>
      <p:ext uri="{BB962C8B-B14F-4D97-AF65-F5344CB8AC3E}">
        <p14:creationId xmlns:p14="http://schemas.microsoft.com/office/powerpoint/2010/main" val="552282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it-IT"/>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663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2663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pPr>
              <a:defRPr/>
            </a:pPr>
            <a:endParaRPr lang="it-IT"/>
          </a:p>
        </p:txBody>
      </p:sp>
      <p:sp>
        <p:nvSpPr>
          <p:cNvPr id="2663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03E44E81-8281-4A9D-A784-255CFDC74755}"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01"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4.jpeg"/><Relationship Id="rId4" Type="http://schemas.openxmlformats.org/officeDocument/2006/relationships/notesSlide" Target="../notesSlides/notesSlid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it-IT" altLang="it-IT">
                <a:solidFill>
                  <a:srgbClr val="3333CC"/>
                </a:solidFill>
              </a:rPr>
              <a:t>L’orario di lavoro</a:t>
            </a:r>
          </a:p>
        </p:txBody>
      </p:sp>
      <p:sp>
        <p:nvSpPr>
          <p:cNvPr id="3075" name="Rectangle 3"/>
          <p:cNvSpPr>
            <a:spLocks noGrp="1" noChangeArrowheads="1"/>
          </p:cNvSpPr>
          <p:nvPr>
            <p:ph type="subTitle" idx="1"/>
          </p:nvPr>
        </p:nvSpPr>
        <p:spPr/>
        <p:txBody>
          <a:bodyPr/>
          <a:lstStyle/>
          <a:p>
            <a:pPr eaLnBrk="1" hangingPunct="1"/>
            <a:r>
              <a:rPr lang="it-IT" altLang="it-IT">
                <a:solidFill>
                  <a:srgbClr val="3333CC"/>
                </a:solidFill>
              </a:rPr>
              <a:t>Dall’art. 36 Cost. al d.lg.vo n. 66/2003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50825" y="1628775"/>
            <a:ext cx="8066088" cy="4486275"/>
          </a:xfrm>
          <a:prstGeom prst="rect">
            <a:avLst/>
          </a:prstGeom>
          <a:noFill/>
          <a:ln w="9525">
            <a:noFill/>
            <a:miter lim="800000"/>
            <a:headEnd/>
            <a:tailEnd/>
          </a:ln>
          <a:effectLst/>
        </p:spPr>
        <p:txBody>
          <a:bodyPr>
            <a:spAutoFit/>
          </a:bodyPr>
          <a:lstStyle/>
          <a:p>
            <a:pPr algn="ctr">
              <a:lnSpc>
                <a:spcPct val="50000"/>
              </a:lnSpc>
              <a:spcBef>
                <a:spcPct val="50000"/>
              </a:spcBef>
              <a:defRPr/>
            </a:pPr>
            <a:endParaRPr lang="it-IT" sz="3200" dirty="0">
              <a:latin typeface="Times New Roman" pitchFamily="18" charset="0"/>
            </a:endParaRPr>
          </a:p>
          <a:p>
            <a:pPr algn="ctr">
              <a:lnSpc>
                <a:spcPct val="50000"/>
              </a:lnSpc>
              <a:spcBef>
                <a:spcPct val="50000"/>
              </a:spcBef>
              <a:defRPr/>
            </a:pPr>
            <a:r>
              <a:rPr lang="it-IT" sz="3200" dirty="0">
                <a:latin typeface="Times New Roman" pitchFamily="18" charset="0"/>
              </a:rPr>
              <a:t>L’orario di lavoro </a:t>
            </a:r>
          </a:p>
          <a:p>
            <a:pPr algn="ctr">
              <a:lnSpc>
                <a:spcPct val="50000"/>
              </a:lnSpc>
              <a:spcBef>
                <a:spcPct val="50000"/>
              </a:spcBef>
              <a:defRPr/>
            </a:pPr>
            <a:r>
              <a:rPr lang="it-IT" sz="3200" dirty="0">
                <a:latin typeface="Times New Roman" pitchFamily="18" charset="0"/>
              </a:rPr>
              <a:t>nel </a:t>
            </a:r>
            <a:r>
              <a:rPr lang="it-IT" sz="3200" dirty="0">
                <a:effectLst>
                  <a:outerShdw blurRad="38100" dist="38100" dir="2700000" algn="tl">
                    <a:srgbClr val="C0C0C0"/>
                  </a:outerShdw>
                </a:effectLst>
                <a:latin typeface="Times New Roman" pitchFamily="18" charset="0"/>
              </a:rPr>
              <a:t>d.lgs.8 aprile 2003, n.66 </a:t>
            </a:r>
          </a:p>
          <a:p>
            <a:pPr algn="ctr">
              <a:lnSpc>
                <a:spcPct val="50000"/>
              </a:lnSpc>
              <a:spcBef>
                <a:spcPct val="50000"/>
              </a:spcBef>
              <a:defRPr/>
            </a:pPr>
            <a:r>
              <a:rPr lang="it-IT" sz="3200" dirty="0">
                <a:effectLst>
                  <a:outerShdw blurRad="38100" dist="38100" dir="2700000" algn="tl">
                    <a:srgbClr val="C0C0C0"/>
                  </a:outerShdw>
                </a:effectLst>
                <a:latin typeface="Times New Roman" pitchFamily="18" charset="0"/>
              </a:rPr>
              <a:t>(modifiche art. 1 </a:t>
            </a:r>
            <a:r>
              <a:rPr lang="it-IT" sz="3200" dirty="0" err="1">
                <a:effectLst>
                  <a:outerShdw blurRad="38100" dist="38100" dir="2700000" algn="tl">
                    <a:srgbClr val="C0C0C0"/>
                  </a:outerShdw>
                </a:effectLst>
                <a:latin typeface="Times New Roman" pitchFamily="18" charset="0"/>
              </a:rPr>
              <a:t>d.lg.vo</a:t>
            </a:r>
            <a:r>
              <a:rPr lang="it-IT" sz="3200" dirty="0">
                <a:effectLst>
                  <a:outerShdw blurRad="38100" dist="38100" dir="2700000" algn="tl">
                    <a:srgbClr val="C0C0C0"/>
                  </a:outerShdw>
                </a:effectLst>
                <a:latin typeface="Times New Roman" pitchFamily="18" charset="0"/>
              </a:rPr>
              <a:t> n.213/2004, art. 41 </a:t>
            </a:r>
            <a:r>
              <a:rPr lang="it-IT" sz="3200" dirty="0" err="1">
                <a:effectLst>
                  <a:outerShdw blurRad="38100" dist="38100" dir="2700000" algn="tl">
                    <a:srgbClr val="C0C0C0"/>
                  </a:outerShdw>
                </a:effectLst>
                <a:latin typeface="Times New Roman" pitchFamily="18" charset="0"/>
              </a:rPr>
              <a:t>l.n</a:t>
            </a:r>
            <a:r>
              <a:rPr lang="it-IT" sz="3200" dirty="0">
                <a:effectLst>
                  <a:outerShdw blurRad="38100" dist="38100" dir="2700000" algn="tl">
                    <a:srgbClr val="C0C0C0"/>
                  </a:outerShdw>
                </a:effectLst>
                <a:latin typeface="Times New Roman" pitchFamily="18" charset="0"/>
              </a:rPr>
              <a:t>.</a:t>
            </a:r>
          </a:p>
          <a:p>
            <a:pPr algn="ctr">
              <a:lnSpc>
                <a:spcPct val="50000"/>
              </a:lnSpc>
              <a:spcBef>
                <a:spcPct val="50000"/>
              </a:spcBef>
              <a:defRPr/>
            </a:pPr>
            <a:r>
              <a:rPr lang="it-IT" sz="3200" dirty="0">
                <a:effectLst>
                  <a:outerShdw blurRad="38100" dist="38100" dir="2700000" algn="tl">
                    <a:srgbClr val="C0C0C0"/>
                  </a:outerShdw>
                </a:effectLst>
                <a:latin typeface="Times New Roman" pitchFamily="18" charset="0"/>
              </a:rPr>
              <a:t> 133/2008)</a:t>
            </a:r>
            <a:r>
              <a:rPr lang="it-IT" sz="3200" dirty="0">
                <a:solidFill>
                  <a:srgbClr val="FF0000"/>
                </a:solidFill>
                <a:effectLst>
                  <a:outerShdw blurRad="38100" dist="38100" dir="2700000" algn="tl">
                    <a:srgbClr val="C0C0C0"/>
                  </a:outerShdw>
                </a:effectLst>
                <a:latin typeface="Times New Roman" pitchFamily="18" charset="0"/>
              </a:rPr>
              <a:t> </a:t>
            </a:r>
          </a:p>
          <a:p>
            <a:pPr algn="ctr">
              <a:spcBef>
                <a:spcPct val="50000"/>
              </a:spcBef>
              <a:defRPr/>
            </a:pPr>
            <a:r>
              <a:rPr lang="it-IT" sz="3200" dirty="0">
                <a:solidFill>
                  <a:srgbClr val="FF0000"/>
                </a:solidFill>
                <a:effectLst>
                  <a:outerShdw blurRad="38100" dist="38100" dir="2700000" algn="tl">
                    <a:srgbClr val="C0C0C0"/>
                  </a:outerShdw>
                </a:effectLst>
                <a:latin typeface="Times New Roman" pitchFamily="18" charset="0"/>
              </a:rPr>
              <a:t>La flessibilità nella gestione degli orari di lavoro in relazione alle mutevoli esigenze organizzative e produttive, anche attraverso una apertura di credito alla contrattazione collettiva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it-IT" altLang="it-IT"/>
              <a:t>Campo applicativo</a:t>
            </a:r>
          </a:p>
        </p:txBody>
      </p:sp>
      <p:sp>
        <p:nvSpPr>
          <p:cNvPr id="13315" name="Rectangle 3"/>
          <p:cNvSpPr>
            <a:spLocks noGrp="1" noChangeArrowheads="1"/>
          </p:cNvSpPr>
          <p:nvPr>
            <p:ph type="body" idx="1"/>
          </p:nvPr>
        </p:nvSpPr>
        <p:spPr/>
        <p:txBody>
          <a:bodyPr/>
          <a:lstStyle/>
          <a:p>
            <a:pPr eaLnBrk="1" hangingPunct="1">
              <a:buFont typeface="Wingdings" pitchFamily="2" charset="2"/>
              <a:buNone/>
            </a:pPr>
            <a:endParaRPr lang="it-IT" altLang="it-IT"/>
          </a:p>
          <a:p>
            <a:pPr eaLnBrk="1" hangingPunct="1">
              <a:buFont typeface="Wingdings" pitchFamily="2" charset="2"/>
              <a:buNone/>
            </a:pPr>
            <a:r>
              <a:rPr lang="it-IT" altLang="it-IT"/>
              <a:t>La regolamentazione generale dell’orario di lavoro si applica a </a:t>
            </a:r>
            <a:r>
              <a:rPr lang="it-IT" altLang="it-IT" i="1">
                <a:solidFill>
                  <a:srgbClr val="FF0000"/>
                </a:solidFill>
              </a:rPr>
              <a:t>“tutti i settori di attività pubblici e privati”</a:t>
            </a:r>
            <a:r>
              <a:rPr lang="it-IT" altLang="it-IT"/>
              <a:t>, con alcune eccezioni fissate dall’art. 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p:txBody>
          <a:bodyPr/>
          <a:lstStyle/>
          <a:p>
            <a:endParaRPr lang="it-IT" altLang="it-IT"/>
          </a:p>
        </p:txBody>
      </p:sp>
      <p:sp>
        <p:nvSpPr>
          <p:cNvPr id="14339" name="Segnaposto contenuto 2"/>
          <p:cNvSpPr>
            <a:spLocks noGrp="1"/>
          </p:cNvSpPr>
          <p:nvPr>
            <p:ph idx="1"/>
          </p:nvPr>
        </p:nvSpPr>
        <p:spPr/>
        <p:txBody>
          <a:bodyPr/>
          <a:lstStyle/>
          <a:p>
            <a:endParaRPr lang="it-IT" altLang="it-IT"/>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266" y="260648"/>
            <a:ext cx="8352928" cy="56886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1" presetClass="path" presetSubtype="0" accel="50000" decel="50000" fill="hold" nodeType="withEffect">
                                  <p:stCondLst>
                                    <p:cond delay="0"/>
                                  </p:stCondLst>
                                  <p:childTnLst>
                                    <p:animMotion origin="layout" path="M 3.61111E-6 -4.07407E-6 C 0.02309 -4.07407E-6 0.04184 0.02477 0.04184 0.05533 C 0.04184 0.08612 0.02309 0.11112 3.61111E-6 0.11112 C -0.02292 0.11112 -0.0415 0.08612 -0.0415 0.05533 C -0.0415 0.02477 -0.02292 -4.07407E-6 3.61111E-6 -4.07407E-6 Z " pathEditMode="relative" rAng="0" ptsTypes="fffff">
                                      <p:cBhvr>
                                        <p:cTn id="9" dur="2000" fill="hold"/>
                                        <p:tgtEl>
                                          <p:spTgt spid="4"/>
                                        </p:tgtEl>
                                        <p:attrNameLst>
                                          <p:attrName>ppt_x</p:attrName>
                                          <p:attrName>ppt_y</p:attrName>
                                        </p:attrNameLst>
                                      </p:cBhvr>
                                      <p:rCtr x="0" y="5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title"/>
          </p:nvPr>
        </p:nvSpPr>
        <p:spPr>
          <a:xfrm>
            <a:off x="574675" y="-242888"/>
            <a:ext cx="8001000" cy="2016126"/>
          </a:xfrm>
        </p:spPr>
        <p:txBody>
          <a:bodyPr/>
          <a:lstStyle/>
          <a:p>
            <a:pPr algn="ctr" eaLnBrk="1" hangingPunct="1"/>
            <a:r>
              <a:rPr lang="it-IT" altLang="it-IT" sz="3200">
                <a:solidFill>
                  <a:srgbClr val="FF0000"/>
                </a:solidFill>
              </a:rPr>
              <a:t>Orario normale di lavoro</a:t>
            </a:r>
            <a:br>
              <a:rPr lang="it-IT" altLang="it-IT" sz="2800">
                <a:solidFill>
                  <a:srgbClr val="FF0000"/>
                </a:solidFill>
              </a:rPr>
            </a:br>
            <a:r>
              <a:rPr lang="it-IT" altLang="it-IT" sz="2800">
                <a:solidFill>
                  <a:srgbClr val="FF0000"/>
                </a:solidFill>
              </a:rPr>
              <a:t>Art.3</a:t>
            </a:r>
            <a:br>
              <a:rPr lang="it-IT" altLang="it-IT" sz="2800">
                <a:solidFill>
                  <a:srgbClr val="FF0000"/>
                </a:solidFill>
              </a:rPr>
            </a:br>
            <a:endParaRPr lang="it-IT" altLang="it-IT" sz="2800">
              <a:solidFill>
                <a:srgbClr val="FF0000"/>
              </a:solidFill>
            </a:endParaRPr>
          </a:p>
        </p:txBody>
      </p:sp>
      <p:sp>
        <p:nvSpPr>
          <p:cNvPr id="15363" name="Rectangle 4"/>
          <p:cNvSpPr>
            <a:spLocks noGrp="1" noChangeArrowheads="1"/>
          </p:cNvSpPr>
          <p:nvPr>
            <p:ph type="body" idx="1"/>
          </p:nvPr>
        </p:nvSpPr>
        <p:spPr/>
        <p:txBody>
          <a:bodyPr/>
          <a:lstStyle/>
          <a:p>
            <a:pPr algn="just" eaLnBrk="1" hangingPunct="1">
              <a:lnSpc>
                <a:spcPct val="90000"/>
              </a:lnSpc>
            </a:pPr>
            <a:r>
              <a:rPr lang="it-IT" altLang="it-IT" dirty="0">
                <a:solidFill>
                  <a:schemeClr val="tx2"/>
                </a:solidFill>
              </a:rPr>
              <a:t>L'orario normale di lavoro è fissato in 40 ore settimanali. </a:t>
            </a:r>
          </a:p>
          <a:p>
            <a:pPr algn="just" eaLnBrk="1" hangingPunct="1">
              <a:lnSpc>
                <a:spcPct val="90000"/>
              </a:lnSpc>
            </a:pPr>
            <a:r>
              <a:rPr lang="it-IT" altLang="it-IT" dirty="0">
                <a:solidFill>
                  <a:schemeClr val="tx2"/>
                </a:solidFill>
              </a:rPr>
              <a:t>I contratti collettivi di lavoro possono stabilire, ai fini contrattuali, una durata minore </a:t>
            </a:r>
          </a:p>
          <a:p>
            <a:pPr algn="just" eaLnBrk="1" hangingPunct="1">
              <a:lnSpc>
                <a:spcPct val="90000"/>
              </a:lnSpc>
            </a:pPr>
            <a:r>
              <a:rPr lang="it-IT" altLang="it-IT" dirty="0">
                <a:solidFill>
                  <a:schemeClr val="tx2"/>
                </a:solidFill>
              </a:rPr>
              <a:t>I contratti collettivi </a:t>
            </a:r>
            <a:r>
              <a:rPr lang="it-IT" altLang="it-IT" b="1" dirty="0">
                <a:solidFill>
                  <a:schemeClr val="tx2"/>
                </a:solidFill>
              </a:rPr>
              <a:t>possono riferire l'orario normale alla durata media delle prestazioni lavorative in un periodo non superiore all'anno</a:t>
            </a:r>
            <a:r>
              <a:rPr lang="it-IT" altLang="it-IT" dirty="0">
                <a:solidFill>
                  <a:schemeClr val="tx2"/>
                </a:solidFill>
              </a:rPr>
              <a:t>.</a:t>
            </a:r>
          </a:p>
          <a:p>
            <a:pPr algn="just" eaLnBrk="1" hangingPunct="1">
              <a:lnSpc>
                <a:spcPct val="90000"/>
              </a:lnSpc>
              <a:buFont typeface="Wingdings" pitchFamily="2" charset="2"/>
              <a:buNone/>
            </a:pPr>
            <a:endParaRPr lang="it-IT" alt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2133600"/>
            <a:ext cx="9144000"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Font typeface="Wingdings" pitchFamily="2" charset="2"/>
              <a:buChar char="o"/>
              <a:defRPr sz="3000">
                <a:solidFill>
                  <a:schemeClr val="tx1"/>
                </a:solidFill>
                <a:latin typeface="Verdana" pitchFamily="34" charset="0"/>
              </a:defRPr>
            </a:lvl1pPr>
            <a:lvl2pPr marL="742950" indent="-285750"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143000" indent="-228600"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00200" indent="-22860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57400" indent="-228600"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146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29718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290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8862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algn="just">
              <a:spcBef>
                <a:spcPct val="0"/>
              </a:spcBef>
              <a:buClrTx/>
              <a:buFont typeface="Wingdings" pitchFamily="2" charset="2"/>
              <a:buChar char="v"/>
            </a:pPr>
            <a:r>
              <a:rPr lang="it-IT" altLang="it-IT" sz="2400">
                <a:solidFill>
                  <a:srgbClr val="FF0000"/>
                </a:solidFill>
                <a:latin typeface="Times New Roman" pitchFamily="18" charset="0"/>
                <a:cs typeface="Tahoma" pitchFamily="34" charset="0"/>
              </a:rPr>
              <a:t> </a:t>
            </a:r>
            <a:r>
              <a:rPr lang="it-IT" altLang="it-IT" sz="2400">
                <a:latin typeface="Times New Roman" pitchFamily="18" charset="0"/>
                <a:cs typeface="Tahoma" pitchFamily="34" charset="0"/>
              </a:rPr>
              <a:t>I contratti collettivi di lavoro stabiliscono la durata massima settimanale dell'orario di lavoro.</a:t>
            </a:r>
          </a:p>
          <a:p>
            <a:pPr algn="just">
              <a:spcBef>
                <a:spcPct val="0"/>
              </a:spcBef>
              <a:buClrTx/>
              <a:buFont typeface="Wingdings" pitchFamily="2" charset="2"/>
              <a:buChar char="v"/>
            </a:pPr>
            <a:r>
              <a:rPr lang="it-IT" altLang="it-IT" sz="2400">
                <a:solidFill>
                  <a:srgbClr val="FF0000"/>
                </a:solidFill>
                <a:latin typeface="Times New Roman" pitchFamily="18" charset="0"/>
                <a:cs typeface="Tahoma" pitchFamily="34" charset="0"/>
              </a:rPr>
              <a:t> </a:t>
            </a:r>
            <a:r>
              <a:rPr lang="it-IT" altLang="it-IT" sz="2400">
                <a:latin typeface="Times New Roman" pitchFamily="18" charset="0"/>
                <a:cs typeface="Tahoma" pitchFamily="34" charset="0"/>
              </a:rPr>
              <a:t>La durata media dell'orario di lavoro non può in ogni caso superare, per ogni periodo di sette giorni, le </a:t>
            </a:r>
            <a:r>
              <a:rPr lang="it-IT" altLang="it-IT" sz="2400">
                <a:solidFill>
                  <a:srgbClr val="FF0000"/>
                </a:solidFill>
                <a:latin typeface="Times New Roman" pitchFamily="18" charset="0"/>
                <a:cs typeface="Tahoma" pitchFamily="34" charset="0"/>
              </a:rPr>
              <a:t>48</a:t>
            </a:r>
            <a:r>
              <a:rPr lang="it-IT" altLang="it-IT" sz="2400">
                <a:latin typeface="Times New Roman" pitchFamily="18" charset="0"/>
                <a:cs typeface="Tahoma" pitchFamily="34" charset="0"/>
              </a:rPr>
              <a:t> ore, comprese le ore di lavoro straordinario. A tali fini, la durata media dell'orario di lavoro deve essere calcolata con riferimento a un periodo non superiore a </a:t>
            </a:r>
            <a:r>
              <a:rPr lang="it-IT" altLang="it-IT" sz="2400">
                <a:solidFill>
                  <a:srgbClr val="FF0000"/>
                </a:solidFill>
                <a:latin typeface="Times New Roman" pitchFamily="18" charset="0"/>
                <a:cs typeface="Tahoma" pitchFamily="34" charset="0"/>
              </a:rPr>
              <a:t>quattro mesi</a:t>
            </a:r>
            <a:r>
              <a:rPr lang="it-IT" altLang="it-IT" sz="2400">
                <a:latin typeface="Times New Roman" pitchFamily="18" charset="0"/>
                <a:cs typeface="Tahoma" pitchFamily="34" charset="0"/>
              </a:rPr>
              <a:t>. Tuttavia, i contratti collettivi di lavoro possono elevare il limite dei quattro mesi fino a </a:t>
            </a:r>
            <a:r>
              <a:rPr lang="it-IT" altLang="it-IT" sz="2400">
                <a:solidFill>
                  <a:srgbClr val="FF0000"/>
                </a:solidFill>
                <a:latin typeface="Times New Roman" pitchFamily="18" charset="0"/>
                <a:cs typeface="Tahoma" pitchFamily="34" charset="0"/>
              </a:rPr>
              <a:t>sei</a:t>
            </a:r>
            <a:r>
              <a:rPr lang="it-IT" altLang="it-IT" sz="2400">
                <a:latin typeface="Times New Roman" pitchFamily="18" charset="0"/>
                <a:cs typeface="Tahoma" pitchFamily="34" charset="0"/>
              </a:rPr>
              <a:t> </a:t>
            </a:r>
            <a:r>
              <a:rPr lang="it-IT" altLang="it-IT" sz="2400">
                <a:solidFill>
                  <a:srgbClr val="FF0000"/>
                </a:solidFill>
                <a:latin typeface="Times New Roman" pitchFamily="18" charset="0"/>
                <a:cs typeface="Tahoma" pitchFamily="34" charset="0"/>
              </a:rPr>
              <a:t>mesi</a:t>
            </a:r>
            <a:r>
              <a:rPr lang="it-IT" altLang="it-IT" sz="2400">
                <a:latin typeface="Times New Roman" pitchFamily="18" charset="0"/>
                <a:cs typeface="Tahoma" pitchFamily="34" charset="0"/>
              </a:rPr>
              <a:t> ovvero fino a </a:t>
            </a:r>
            <a:r>
              <a:rPr lang="it-IT" altLang="it-IT" sz="2400">
                <a:solidFill>
                  <a:srgbClr val="FF0000"/>
                </a:solidFill>
                <a:latin typeface="Times New Roman" pitchFamily="18" charset="0"/>
                <a:cs typeface="Tahoma" pitchFamily="34" charset="0"/>
              </a:rPr>
              <a:t>12</a:t>
            </a:r>
            <a:r>
              <a:rPr lang="it-IT" altLang="it-IT" sz="2400">
                <a:latin typeface="Times New Roman" pitchFamily="18" charset="0"/>
                <a:cs typeface="Tahoma" pitchFamily="34" charset="0"/>
              </a:rPr>
              <a:t> </a:t>
            </a:r>
            <a:r>
              <a:rPr lang="it-IT" altLang="it-IT" sz="2400">
                <a:solidFill>
                  <a:srgbClr val="FF0000"/>
                </a:solidFill>
                <a:latin typeface="Times New Roman" pitchFamily="18" charset="0"/>
                <a:cs typeface="Tahoma" pitchFamily="34" charset="0"/>
              </a:rPr>
              <a:t>mesi</a:t>
            </a:r>
            <a:r>
              <a:rPr lang="it-IT" altLang="it-IT" sz="2400">
                <a:latin typeface="Times New Roman" pitchFamily="18" charset="0"/>
                <a:cs typeface="Tahoma" pitchFamily="34" charset="0"/>
              </a:rPr>
              <a:t> a fronte di ragioni obiettive, tecniche o inerenti all'organizzazione del lavoro, specificate negli stessi contratti collettivi.</a:t>
            </a:r>
            <a:endParaRPr lang="it-IT" altLang="it-IT" sz="2400">
              <a:latin typeface="Times New Roman" pitchFamily="18" charset="0"/>
              <a:cs typeface="Times New Roman" pitchFamily="18" charset="0"/>
            </a:endParaRPr>
          </a:p>
          <a:p>
            <a:pPr algn="just">
              <a:spcBef>
                <a:spcPct val="0"/>
              </a:spcBef>
              <a:buClrTx/>
              <a:buFontTx/>
              <a:buNone/>
            </a:pPr>
            <a:endParaRPr lang="it-IT" altLang="it-IT" sz="2400">
              <a:latin typeface="Times New Roman" pitchFamily="18" charset="0"/>
            </a:endParaRPr>
          </a:p>
        </p:txBody>
      </p:sp>
      <p:sp>
        <p:nvSpPr>
          <p:cNvPr id="29699" name="Text Box 3"/>
          <p:cNvSpPr txBox="1">
            <a:spLocks noChangeArrowheads="1"/>
          </p:cNvSpPr>
          <p:nvPr/>
        </p:nvSpPr>
        <p:spPr bwMode="auto">
          <a:xfrm>
            <a:off x="762000" y="0"/>
            <a:ext cx="8382000" cy="1431925"/>
          </a:xfrm>
          <a:prstGeom prst="rect">
            <a:avLst/>
          </a:prstGeom>
          <a:noFill/>
          <a:ln w="9525">
            <a:noFill/>
            <a:miter lim="800000"/>
            <a:headEnd/>
            <a:tailEnd/>
          </a:ln>
          <a:effectLst/>
        </p:spPr>
        <p:txBody>
          <a:bodyPr>
            <a:spAutoFit/>
          </a:bodyPr>
          <a:lstStyle/>
          <a:p>
            <a:pPr algn="ctr">
              <a:defRPr/>
            </a:pPr>
            <a:r>
              <a:rPr lang="it-IT" sz="3200">
                <a:solidFill>
                  <a:srgbClr val="FF0000"/>
                </a:solidFill>
                <a:effectLst>
                  <a:outerShdw blurRad="38100" dist="38100" dir="2700000" algn="tl">
                    <a:srgbClr val="C0C0C0"/>
                  </a:outerShdw>
                </a:effectLst>
                <a:latin typeface="Tahoma" pitchFamily="34" charset="0"/>
                <a:cs typeface="Tahoma" pitchFamily="34" charset="0"/>
              </a:rPr>
              <a:t> </a:t>
            </a:r>
          </a:p>
          <a:p>
            <a:pPr algn="ctr">
              <a:defRPr/>
            </a:pPr>
            <a:r>
              <a:rPr lang="it-IT" sz="3200">
                <a:solidFill>
                  <a:srgbClr val="FF0000"/>
                </a:solidFill>
                <a:effectLst>
                  <a:outerShdw blurRad="38100" dist="38100" dir="2700000" algn="tl">
                    <a:srgbClr val="C0C0C0"/>
                  </a:outerShdw>
                </a:effectLst>
                <a:latin typeface="Tahoma" pitchFamily="34" charset="0"/>
                <a:cs typeface="Tahoma" pitchFamily="34" charset="0"/>
              </a:rPr>
              <a:t>Durata massima dell'orario di lavoro</a:t>
            </a:r>
          </a:p>
          <a:p>
            <a:pPr algn="ctr">
              <a:defRPr/>
            </a:pPr>
            <a:r>
              <a:rPr lang="it-IT" sz="2400">
                <a:solidFill>
                  <a:srgbClr val="FF0000"/>
                </a:solidFill>
                <a:effectLst>
                  <a:outerShdw blurRad="38100" dist="38100" dir="2700000" algn="tl">
                    <a:srgbClr val="C0C0C0"/>
                  </a:outerShdw>
                </a:effectLst>
                <a:latin typeface="Tahoma" pitchFamily="34" charset="0"/>
              </a:rPr>
              <a:t>Art. 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504892" y="764704"/>
            <a:ext cx="8305800" cy="464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Font typeface="Wingdings" pitchFamily="2" charset="2"/>
              <a:buChar char="o"/>
              <a:defRPr sz="3000">
                <a:solidFill>
                  <a:schemeClr val="tx1"/>
                </a:solidFill>
                <a:latin typeface="Verdana" pitchFamily="34" charset="0"/>
              </a:defRPr>
            </a:lvl1pPr>
            <a:lvl2pPr marL="742950" indent="-285750"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143000" indent="-228600"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00200" indent="-22860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57400" indent="-228600"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146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29718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290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8862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algn="ctr" eaLnBrk="1" hangingPunct="1">
              <a:spcBef>
                <a:spcPct val="50000"/>
              </a:spcBef>
              <a:buClrTx/>
              <a:buFontTx/>
              <a:buNone/>
            </a:pPr>
            <a:r>
              <a:rPr lang="it-IT" altLang="it-IT" sz="4400" dirty="0">
                <a:solidFill>
                  <a:schemeClr val="tx2"/>
                </a:solidFill>
                <a:latin typeface="Times New Roman" pitchFamily="18" charset="0"/>
              </a:rPr>
              <a:t>Orario giornaliero</a:t>
            </a:r>
            <a:endParaRPr lang="it-IT" altLang="it-IT" sz="2800" dirty="0">
              <a:solidFill>
                <a:schemeClr val="tx2"/>
              </a:solidFill>
              <a:latin typeface="Times New Roman" pitchFamily="18" charset="0"/>
            </a:endParaRPr>
          </a:p>
          <a:p>
            <a:pPr algn="just" eaLnBrk="1" hangingPunct="1">
              <a:spcBef>
                <a:spcPct val="50000"/>
              </a:spcBef>
              <a:buClr>
                <a:srgbClr val="FF0000"/>
              </a:buClr>
              <a:buFont typeface="Wingdings" pitchFamily="2" charset="2"/>
              <a:buChar char="ü"/>
            </a:pPr>
            <a:r>
              <a:rPr lang="it-IT" altLang="it-IT" sz="2400" dirty="0">
                <a:solidFill>
                  <a:schemeClr val="tx2"/>
                </a:solidFill>
                <a:latin typeface="Times New Roman" pitchFamily="18" charset="0"/>
              </a:rPr>
              <a:t>Viene meno il limite storico della giornata lavorativa</a:t>
            </a:r>
          </a:p>
          <a:p>
            <a:pPr eaLnBrk="1" hangingPunct="1">
              <a:spcBef>
                <a:spcPct val="50000"/>
              </a:spcBef>
              <a:buClr>
                <a:srgbClr val="FF0000"/>
              </a:buClr>
              <a:buFont typeface="Wingdings" pitchFamily="2" charset="2"/>
              <a:buChar char="ü"/>
            </a:pPr>
            <a:r>
              <a:rPr lang="it-IT" altLang="it-IT" sz="2400" dirty="0">
                <a:solidFill>
                  <a:schemeClr val="tx2"/>
                </a:solidFill>
                <a:latin typeface="Times New Roman" pitchFamily="18" charset="0"/>
              </a:rPr>
              <a:t>Limite deducibile dalla normativa sul riposo giornaliero: diritto a </a:t>
            </a:r>
            <a:r>
              <a:rPr lang="it-IT" altLang="it-IT" sz="2400" dirty="0">
                <a:solidFill>
                  <a:srgbClr val="FF0000"/>
                </a:solidFill>
                <a:latin typeface="Times New Roman" pitchFamily="18" charset="0"/>
              </a:rPr>
              <a:t>11 ore di riposo consecutive ogni 24</a:t>
            </a:r>
            <a:r>
              <a:rPr lang="it-IT" altLang="it-IT" sz="2400" dirty="0">
                <a:solidFill>
                  <a:schemeClr val="tx2"/>
                </a:solidFill>
                <a:latin typeface="Times New Roman" pitchFamily="18" charset="0"/>
              </a:rPr>
              <a:t>, fissato dall’art. 7, porta la durata </a:t>
            </a:r>
            <a:r>
              <a:rPr lang="it-IT" altLang="it-IT" sz="2400" dirty="0" err="1">
                <a:solidFill>
                  <a:schemeClr val="tx2"/>
                </a:solidFill>
                <a:latin typeface="Times New Roman" pitchFamily="18" charset="0"/>
              </a:rPr>
              <a:t>max</a:t>
            </a:r>
            <a:r>
              <a:rPr lang="it-IT" altLang="it-IT" sz="2400" dirty="0">
                <a:solidFill>
                  <a:schemeClr val="tx2"/>
                </a:solidFill>
                <a:latin typeface="Times New Roman" pitchFamily="18" charset="0"/>
              </a:rPr>
              <a:t> della giornata lavorativa a </a:t>
            </a:r>
            <a:r>
              <a:rPr lang="it-IT" altLang="it-IT" sz="2400" dirty="0">
                <a:solidFill>
                  <a:srgbClr val="FF0000"/>
                </a:solidFill>
                <a:latin typeface="Times New Roman" pitchFamily="18" charset="0"/>
              </a:rPr>
              <a:t>13 ore</a:t>
            </a:r>
            <a:r>
              <a:rPr lang="it-IT" altLang="it-IT" sz="2400" dirty="0">
                <a:solidFill>
                  <a:schemeClr val="tx2"/>
                </a:solidFill>
                <a:latin typeface="Times New Roman" pitchFamily="18" charset="0"/>
              </a:rPr>
              <a:t>. Le 11 ore sono tuttavia </a:t>
            </a:r>
            <a:r>
              <a:rPr lang="it-IT" altLang="it-IT" sz="2400" dirty="0">
                <a:solidFill>
                  <a:srgbClr val="FF0000"/>
                </a:solidFill>
                <a:latin typeface="Times New Roman" pitchFamily="18" charset="0"/>
              </a:rPr>
              <a:t>derogabili</a:t>
            </a:r>
            <a:r>
              <a:rPr lang="it-IT" altLang="it-IT" sz="2400" dirty="0">
                <a:solidFill>
                  <a:schemeClr val="tx2"/>
                </a:solidFill>
                <a:latin typeface="Times New Roman" pitchFamily="18" charset="0"/>
              </a:rPr>
              <a:t> dalla C.C.: il limite giornaliero è dunque flessibile. violazione art. 36 </a:t>
            </a:r>
            <a:r>
              <a:rPr lang="it-IT" altLang="it-IT" sz="2400" dirty="0" err="1">
                <a:solidFill>
                  <a:schemeClr val="tx2"/>
                </a:solidFill>
                <a:latin typeface="Times New Roman" pitchFamily="18" charset="0"/>
              </a:rPr>
              <a:t>Cost</a:t>
            </a:r>
            <a:r>
              <a:rPr lang="it-IT" altLang="it-IT" sz="2400" dirty="0">
                <a:solidFill>
                  <a:schemeClr val="tx2"/>
                </a:solidFill>
                <a:latin typeface="Times New Roman" pitchFamily="18" charset="0"/>
              </a:rPr>
              <a:t> ?</a:t>
            </a:r>
          </a:p>
          <a:p>
            <a:pPr algn="just" eaLnBrk="1" hangingPunct="1">
              <a:spcBef>
                <a:spcPct val="50000"/>
              </a:spcBef>
              <a:buClr>
                <a:srgbClr val="FF0000"/>
              </a:buClr>
              <a:buFont typeface="Wingdings" pitchFamily="2" charset="2"/>
              <a:buChar char="ü"/>
            </a:pPr>
            <a:r>
              <a:rPr lang="it-IT" altLang="it-IT" sz="2400" dirty="0">
                <a:latin typeface="Times New Roman" pitchFamily="18" charset="0"/>
              </a:rPr>
              <a:t>Occorre una pausa di almeno 10 minuti se l’orario supera le 6 ore. Il momento di pausa è condizionato alle esigenze tecniche</a:t>
            </a:r>
            <a:r>
              <a:rPr lang="it-IT" altLang="it-IT" sz="2400" dirty="0"/>
              <a:t> </a:t>
            </a:r>
            <a:r>
              <a:rPr lang="it-IT" altLang="it-IT" sz="2400" dirty="0">
                <a:latin typeface="Times New Roman" pitchFamily="18" charset="0"/>
              </a:rPr>
              <a:t>(art. 8).</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4"/>
          <p:cNvSpPr>
            <a:spLocks noGrp="1"/>
          </p:cNvSpPr>
          <p:nvPr>
            <p:ph type="title"/>
          </p:nvPr>
        </p:nvSpPr>
        <p:spPr/>
        <p:txBody>
          <a:bodyPr/>
          <a:lstStyle/>
          <a:p>
            <a:r>
              <a:rPr lang="it-IT" altLang="it-IT"/>
              <a:t>Orario multiperiodale</a:t>
            </a:r>
          </a:p>
        </p:txBody>
      </p:sp>
      <p:graphicFrame>
        <p:nvGraphicFramePr>
          <p:cNvPr id="18435" name="Grafico 8"/>
          <p:cNvGraphicFramePr>
            <a:graphicFrameLocks/>
          </p:cNvGraphicFramePr>
          <p:nvPr/>
        </p:nvGraphicFramePr>
        <p:xfrm>
          <a:off x="1857375" y="1722438"/>
          <a:ext cx="6197600" cy="4165600"/>
        </p:xfrm>
        <a:graphic>
          <a:graphicData uri="http://schemas.openxmlformats.org/presentationml/2006/ole">
            <mc:AlternateContent xmlns:mc="http://schemas.openxmlformats.org/markup-compatibility/2006">
              <mc:Choice xmlns:v="urn:schemas-microsoft-com:vml" Requires="v">
                <p:oleObj spid="_x0000_s18448" r:id="rId3" imgW="6194073" imgH="4170025" progId="Excel.Chart.8">
                  <p:embed/>
                </p:oleObj>
              </mc:Choice>
              <mc:Fallback>
                <p:oleObj r:id="rId3" imgW="6194073" imgH="4170025" progId="Excel.Chart.8">
                  <p:embed/>
                  <p:pic>
                    <p:nvPicPr>
                      <p:cNvPr id="0" name="Grafico 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75" y="1722438"/>
                        <a:ext cx="619760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it-IT" altLang="it-IT"/>
              <a:t>Nozione di orario di lavoro</a:t>
            </a:r>
          </a:p>
        </p:txBody>
      </p:sp>
      <p:sp>
        <p:nvSpPr>
          <p:cNvPr id="19459" name="Rectangle 3"/>
          <p:cNvSpPr>
            <a:spLocks noGrp="1" noChangeArrowheads="1"/>
          </p:cNvSpPr>
          <p:nvPr>
            <p:ph type="body" idx="1"/>
          </p:nvPr>
        </p:nvSpPr>
        <p:spPr/>
        <p:txBody>
          <a:bodyPr/>
          <a:lstStyle/>
          <a:p>
            <a:pPr eaLnBrk="1" hangingPunct="1">
              <a:lnSpc>
                <a:spcPct val="90000"/>
              </a:lnSpc>
            </a:pPr>
            <a:r>
              <a:rPr lang="it-IT" altLang="it-IT" sz="2400"/>
              <a:t>Deve trattarsi di lavoro </a:t>
            </a:r>
            <a:r>
              <a:rPr lang="it-IT" altLang="it-IT" sz="2400" i="1">
                <a:solidFill>
                  <a:srgbClr val="FF0000"/>
                </a:solidFill>
              </a:rPr>
              <a:t>effettivamente svolto</a:t>
            </a:r>
          </a:p>
          <a:p>
            <a:pPr eaLnBrk="1" hangingPunct="1">
              <a:lnSpc>
                <a:spcPct val="90000"/>
              </a:lnSpc>
              <a:buFont typeface="Wingdings" pitchFamily="2" charset="2"/>
              <a:buNone/>
            </a:pPr>
            <a:r>
              <a:rPr lang="it-IT" altLang="it-IT" sz="2400" i="1">
                <a:solidFill>
                  <a:srgbClr val="FF0000"/>
                </a:solidFill>
              </a:rPr>
              <a:t> </a:t>
            </a:r>
            <a:r>
              <a:rPr lang="it-IT" altLang="it-IT" sz="2400" i="1"/>
              <a:t>               “qualsiasi periodo in cui il lavoratore sia al lavoro, a disposizione del datore di lavoro e nell’esercizio della sua attività o delle sue funzioni” </a:t>
            </a:r>
            <a:r>
              <a:rPr lang="it-IT" altLang="it-IT" sz="2400"/>
              <a:t>(art. 1)</a:t>
            </a:r>
          </a:p>
          <a:p>
            <a:pPr eaLnBrk="1" hangingPunct="1">
              <a:lnSpc>
                <a:spcPct val="90000"/>
              </a:lnSpc>
            </a:pPr>
            <a:r>
              <a:rPr lang="it-IT" altLang="it-IT" sz="2400"/>
              <a:t>Si escludono</a:t>
            </a:r>
            <a:r>
              <a:rPr lang="it-IT" altLang="it-IT" sz="2400" i="1"/>
              <a:t> ex lege </a:t>
            </a:r>
            <a:r>
              <a:rPr lang="it-IT" altLang="it-IT" sz="2400"/>
              <a:t>dal computo dell’orario: riposi intermedi; soste non inferiori a 10 minuti non recuperati; tempo per recarsi al lavoro</a:t>
            </a:r>
          </a:p>
          <a:p>
            <a:pPr eaLnBrk="1" hangingPunct="1">
              <a:lnSpc>
                <a:spcPct val="90000"/>
              </a:lnSpc>
            </a:pPr>
            <a:r>
              <a:rPr lang="it-IT" altLang="it-IT" sz="2400"/>
              <a:t>La giurisprudenza esclude: tempo impiegato per raggiungere la sede della trasferta;tempo di semplice reperibilità;tempo per timbrare il cartellino e per indossare indumenti da lavoro</a:t>
            </a:r>
          </a:p>
        </p:txBody>
      </p:sp>
      <p:sp>
        <p:nvSpPr>
          <p:cNvPr id="19460" name="Line 5"/>
          <p:cNvSpPr>
            <a:spLocks noChangeShapeType="1"/>
          </p:cNvSpPr>
          <p:nvPr/>
        </p:nvSpPr>
        <p:spPr bwMode="auto">
          <a:xfrm>
            <a:off x="1403350" y="2349500"/>
            <a:ext cx="5762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762000" y="838200"/>
            <a:ext cx="7620000" cy="643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Font typeface="Wingdings" pitchFamily="2" charset="2"/>
              <a:buChar char="o"/>
              <a:defRPr sz="3000">
                <a:solidFill>
                  <a:schemeClr val="tx1"/>
                </a:solidFill>
                <a:latin typeface="Verdana" pitchFamily="34" charset="0"/>
              </a:defRPr>
            </a:lvl1pPr>
            <a:lvl2pPr marL="742950" indent="-285750"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143000" indent="-228600"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00200" indent="-22860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57400" indent="-228600"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146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29718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290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8862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eaLnBrk="1" hangingPunct="1">
              <a:spcBef>
                <a:spcPct val="50000"/>
              </a:spcBef>
              <a:buClrTx/>
              <a:buFontTx/>
              <a:buNone/>
            </a:pPr>
            <a:r>
              <a:rPr lang="it-IT" altLang="it-IT" sz="4400">
                <a:solidFill>
                  <a:srgbClr val="3333CC"/>
                </a:solidFill>
                <a:latin typeface="Times New Roman" pitchFamily="18" charset="0"/>
              </a:rPr>
              <a:t>Lavoro Straordinario - Art. 5</a:t>
            </a:r>
          </a:p>
          <a:p>
            <a:pPr eaLnBrk="1" hangingPunct="1">
              <a:spcBef>
                <a:spcPct val="0"/>
              </a:spcBef>
              <a:buClrTx/>
              <a:buFontTx/>
              <a:buNone/>
            </a:pPr>
            <a:endParaRPr lang="it-IT" altLang="it-IT" sz="1800">
              <a:solidFill>
                <a:schemeClr val="tx2"/>
              </a:solidFill>
            </a:endParaRPr>
          </a:p>
          <a:p>
            <a:pPr algn="just" eaLnBrk="1" hangingPunct="1">
              <a:spcBef>
                <a:spcPct val="0"/>
              </a:spcBef>
              <a:buClrTx/>
              <a:buFontTx/>
              <a:buChar char="•"/>
            </a:pPr>
            <a:r>
              <a:rPr lang="it-IT" altLang="it-IT" sz="1800">
                <a:solidFill>
                  <a:schemeClr val="tx2"/>
                </a:solidFill>
              </a:rPr>
              <a:t> Il ricorso a prestazioni di lavoro straordinario deve essere </a:t>
            </a:r>
            <a:r>
              <a:rPr lang="it-IT" altLang="it-IT" sz="1800" i="1">
                <a:solidFill>
                  <a:srgbClr val="FF0000"/>
                </a:solidFill>
              </a:rPr>
              <a:t>contenuto</a:t>
            </a:r>
          </a:p>
          <a:p>
            <a:pPr algn="just" eaLnBrk="1" hangingPunct="1">
              <a:spcBef>
                <a:spcPct val="0"/>
              </a:spcBef>
              <a:buClrTx/>
              <a:buFontTx/>
              <a:buChar char="•"/>
            </a:pPr>
            <a:r>
              <a:rPr lang="it-IT" altLang="it-IT" sz="1800">
                <a:solidFill>
                  <a:schemeClr val="tx2"/>
                </a:solidFill>
              </a:rPr>
              <a:t> Il lavoro straordinario, sommato al lavoro normale, non deve superare il limite max settimanale stabilito dai C.C., senza eccedere le 48 ore sul multiperiodo (</a:t>
            </a:r>
            <a:r>
              <a:rPr lang="it-IT" altLang="it-IT" sz="1800">
                <a:solidFill>
                  <a:srgbClr val="FF0000"/>
                </a:solidFill>
              </a:rPr>
              <a:t>limiti </a:t>
            </a:r>
            <a:r>
              <a:rPr lang="it-IT" altLang="it-IT" sz="1800" i="1">
                <a:solidFill>
                  <a:srgbClr val="FF0000"/>
                </a:solidFill>
              </a:rPr>
              <a:t>ex </a:t>
            </a:r>
            <a:r>
              <a:rPr lang="it-IT" altLang="it-IT" sz="1800">
                <a:solidFill>
                  <a:srgbClr val="FF0000"/>
                </a:solidFill>
              </a:rPr>
              <a:t>art.4</a:t>
            </a:r>
            <a:r>
              <a:rPr lang="it-IT" altLang="it-IT" sz="1800">
                <a:solidFill>
                  <a:schemeClr val="tx2"/>
                </a:solidFill>
              </a:rPr>
              <a:t>) </a:t>
            </a:r>
          </a:p>
          <a:p>
            <a:pPr algn="just" eaLnBrk="1" hangingPunct="1">
              <a:spcBef>
                <a:spcPct val="0"/>
              </a:spcBef>
              <a:buClrTx/>
              <a:buFontTx/>
              <a:buChar char="•"/>
            </a:pPr>
            <a:r>
              <a:rPr lang="it-IT" altLang="it-IT" sz="1800">
                <a:solidFill>
                  <a:schemeClr val="tx2"/>
                </a:solidFill>
              </a:rPr>
              <a:t> </a:t>
            </a:r>
            <a:r>
              <a:rPr lang="it-IT" altLang="it-IT" sz="1800">
                <a:solidFill>
                  <a:srgbClr val="FF0000"/>
                </a:solidFill>
              </a:rPr>
              <a:t>Entro tale limite, i C.C. regolamentano le eventuali modalità di esecuzione delle prestazioni di lavoro straordinario, </a:t>
            </a:r>
            <a:r>
              <a:rPr lang="it-IT" altLang="it-IT" sz="1800"/>
              <a:t>anche prevedendo obbligo accettazione del lavoratore (salvo il rifiuto giustificato)</a:t>
            </a:r>
            <a:endParaRPr lang="it-IT" altLang="it-IT" sz="1800">
              <a:solidFill>
                <a:srgbClr val="FF0000"/>
              </a:solidFill>
            </a:endParaRPr>
          </a:p>
          <a:p>
            <a:pPr algn="just" eaLnBrk="1" hangingPunct="1">
              <a:spcBef>
                <a:spcPct val="0"/>
              </a:spcBef>
              <a:buClrTx/>
              <a:buFontTx/>
              <a:buChar char="•"/>
            </a:pPr>
            <a:r>
              <a:rPr lang="it-IT" altLang="it-IT" sz="1800"/>
              <a:t> In assenza C.C., occorre il </a:t>
            </a:r>
            <a:r>
              <a:rPr lang="it-IT" altLang="it-IT" sz="1800">
                <a:solidFill>
                  <a:srgbClr val="FF0000"/>
                </a:solidFill>
              </a:rPr>
              <a:t>consenso</a:t>
            </a:r>
            <a:r>
              <a:rPr lang="it-IT" altLang="it-IT" sz="1800"/>
              <a:t> del lavoratore e lo straordinario incontra il limite max annuale di </a:t>
            </a:r>
            <a:r>
              <a:rPr lang="it-IT" altLang="it-IT" sz="1800">
                <a:solidFill>
                  <a:srgbClr val="FF0000"/>
                </a:solidFill>
              </a:rPr>
              <a:t>250 ore</a:t>
            </a:r>
          </a:p>
          <a:p>
            <a:pPr algn="just" eaLnBrk="1" hangingPunct="1">
              <a:spcBef>
                <a:spcPct val="0"/>
              </a:spcBef>
              <a:buClrTx/>
              <a:buFontTx/>
              <a:buChar char="•"/>
            </a:pPr>
            <a:r>
              <a:rPr lang="it-IT" altLang="it-IT" sz="1800"/>
              <a:t> Si può prescindere dal consenso del lavoratore, salvo diversa disposizione della C.C., per esigenze tipologicamente e tassativamente determinate dall’art. 5</a:t>
            </a:r>
          </a:p>
          <a:p>
            <a:pPr algn="just" eaLnBrk="1" hangingPunct="1">
              <a:spcBef>
                <a:spcPct val="0"/>
              </a:spcBef>
              <a:buClrTx/>
              <a:buFontTx/>
              <a:buChar char="•"/>
            </a:pPr>
            <a:endParaRPr lang="it-IT" altLang="it-IT" sz="1800">
              <a:solidFill>
                <a:schemeClr val="tx2"/>
              </a:solidFill>
            </a:endParaRPr>
          </a:p>
          <a:p>
            <a:pPr eaLnBrk="1" hangingPunct="1">
              <a:spcBef>
                <a:spcPct val="0"/>
              </a:spcBef>
              <a:buClrTx/>
              <a:buFontTx/>
              <a:buChar char="•"/>
            </a:pPr>
            <a:endParaRPr lang="it-IT" altLang="it-IT" sz="1800">
              <a:solidFill>
                <a:schemeClr val="tx2"/>
              </a:solidFill>
            </a:endParaRPr>
          </a:p>
          <a:p>
            <a:pPr eaLnBrk="1" hangingPunct="1">
              <a:spcBef>
                <a:spcPct val="50000"/>
              </a:spcBef>
              <a:buClrTx/>
              <a:buFontTx/>
              <a:buChar char="•"/>
            </a:pPr>
            <a:endParaRPr lang="it-IT" altLang="it-IT" sz="4400">
              <a:latin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it-IT" altLang="it-IT" sz="3400">
                <a:solidFill>
                  <a:srgbClr val="3333CC"/>
                </a:solidFill>
              </a:rPr>
              <a:t>Retribuzione del lavoro straordinario</a:t>
            </a:r>
          </a:p>
        </p:txBody>
      </p:sp>
      <p:sp>
        <p:nvSpPr>
          <p:cNvPr id="21507" name="Rectangle 3"/>
          <p:cNvSpPr>
            <a:spLocks noGrp="1" noChangeArrowheads="1"/>
          </p:cNvSpPr>
          <p:nvPr>
            <p:ph type="body" idx="1"/>
          </p:nvPr>
        </p:nvSpPr>
        <p:spPr/>
        <p:txBody>
          <a:bodyPr/>
          <a:lstStyle/>
          <a:p>
            <a:pPr algn="just">
              <a:spcBef>
                <a:spcPct val="0"/>
              </a:spcBef>
              <a:buClrTx/>
              <a:buFontTx/>
              <a:buNone/>
            </a:pPr>
            <a:r>
              <a:rPr lang="it-IT" altLang="it-IT">
                <a:solidFill>
                  <a:schemeClr val="tx2"/>
                </a:solidFill>
              </a:rPr>
              <a:t>   Il lavoro straordinario deve essere computato a parte e compensato con le maggiorazioni retributive previste dai contratti collettivi di lavoro. I contratti collettivi possono in ogni caso consentire che, </a:t>
            </a:r>
            <a:r>
              <a:rPr lang="it-IT" altLang="it-IT">
                <a:solidFill>
                  <a:srgbClr val="FF0000"/>
                </a:solidFill>
              </a:rPr>
              <a:t>in alternativa o in aggiunta alle maggiorazioni retributive</a:t>
            </a:r>
            <a:r>
              <a:rPr lang="it-IT" altLang="it-IT">
                <a:solidFill>
                  <a:schemeClr val="tx2"/>
                </a:solidFill>
              </a:rPr>
              <a:t>, i lavoratori usufruiscano di riposi compensativi.</a:t>
            </a:r>
          </a:p>
          <a:p>
            <a:pPr eaLnBrk="1" hangingPunct="1"/>
            <a:endParaRPr lang="it-IT" alt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custDataLst>
              <p:tags r:id="rId2"/>
            </p:custDataLst>
          </p:nvPr>
        </p:nvSpPr>
        <p:spPr>
          <a:xfrm>
            <a:off x="762000" y="260648"/>
            <a:ext cx="8077200" cy="792187"/>
          </a:xfrm>
        </p:spPr>
        <p:txBody>
          <a:bodyPr/>
          <a:lstStyle/>
          <a:p>
            <a:r>
              <a:rPr lang="it-IT" altLang="it-IT" dirty="0"/>
              <a:t>L’orario di lavoro nella storia I</a:t>
            </a:r>
          </a:p>
        </p:txBody>
      </p:sp>
      <p:sp>
        <p:nvSpPr>
          <p:cNvPr id="4099" name="Content Placeholder 4"/>
          <p:cNvSpPr>
            <a:spLocks noGrp="1"/>
          </p:cNvSpPr>
          <p:nvPr>
            <p:ph idx="1"/>
            <p:custDataLst>
              <p:tags r:id="rId3"/>
            </p:custDataLst>
          </p:nvPr>
        </p:nvSpPr>
        <p:spPr>
          <a:xfrm>
            <a:off x="762000" y="1700213"/>
            <a:ext cx="7986713" cy="4897437"/>
          </a:xfrm>
        </p:spPr>
        <p:txBody>
          <a:bodyPr/>
          <a:lstStyle/>
          <a:p>
            <a:pPr>
              <a:lnSpc>
                <a:spcPct val="90000"/>
              </a:lnSpc>
            </a:pPr>
            <a:r>
              <a:rPr lang="it-IT" altLang="it-IT" sz="2000" dirty="0"/>
              <a:t>1893: a Manchester </a:t>
            </a:r>
            <a:r>
              <a:rPr lang="it-IT" altLang="it-IT" sz="2000" b="1" dirty="0">
                <a:solidFill>
                  <a:schemeClr val="tx2"/>
                </a:solidFill>
              </a:rPr>
              <a:t>William Mather</a:t>
            </a:r>
            <a:r>
              <a:rPr lang="it-IT" altLang="it-IT" sz="2000" dirty="0"/>
              <a:t> riduce l’orario di lavoro, portandolo da 54 a 48 ore settimanali.</a:t>
            </a:r>
          </a:p>
          <a:p>
            <a:pPr>
              <a:lnSpc>
                <a:spcPct val="90000"/>
              </a:lnSpc>
            </a:pPr>
            <a:r>
              <a:rPr lang="it-IT" altLang="it-IT" sz="2000" dirty="0"/>
              <a:t>Riduzione del numero di incidenti sul lavoro</a:t>
            </a:r>
          </a:p>
          <a:p>
            <a:pPr>
              <a:lnSpc>
                <a:spcPct val="90000"/>
              </a:lnSpc>
            </a:pPr>
            <a:r>
              <a:rPr lang="it-IT" altLang="it-IT" sz="2000" dirty="0"/>
              <a:t>Stanchezza e noia come causa dei problemi di rendimento.</a:t>
            </a:r>
          </a:p>
          <a:p>
            <a:pPr>
              <a:lnSpc>
                <a:spcPct val="90000"/>
              </a:lnSpc>
            </a:pPr>
            <a:r>
              <a:rPr lang="it-IT" altLang="it-IT" sz="2000" b="1" dirty="0" err="1">
                <a:solidFill>
                  <a:schemeClr val="tx2"/>
                </a:solidFill>
              </a:rPr>
              <a:t>Josephine</a:t>
            </a:r>
            <a:r>
              <a:rPr lang="it-IT" altLang="it-IT" sz="2000" b="1" dirty="0">
                <a:solidFill>
                  <a:schemeClr val="tx2"/>
                </a:solidFill>
              </a:rPr>
              <a:t> </a:t>
            </a:r>
            <a:r>
              <a:rPr lang="it-IT" altLang="it-IT" sz="2000" b="1" dirty="0" err="1">
                <a:solidFill>
                  <a:schemeClr val="tx2"/>
                </a:solidFill>
              </a:rPr>
              <a:t>Goldmark</a:t>
            </a:r>
            <a:r>
              <a:rPr lang="it-IT" altLang="it-IT" sz="2000" dirty="0">
                <a:solidFill>
                  <a:schemeClr val="tx2"/>
                </a:solidFill>
              </a:rPr>
              <a:t> </a:t>
            </a:r>
            <a:r>
              <a:rPr lang="it-IT" altLang="it-IT" sz="2000" dirty="0"/>
              <a:t>(1920) comincia a parlare dell’interruzione del lavoro con periodi di riposo.</a:t>
            </a:r>
          </a:p>
          <a:p>
            <a:pPr>
              <a:lnSpc>
                <a:spcPct val="90000"/>
              </a:lnSpc>
            </a:pPr>
            <a:r>
              <a:rPr lang="it-IT" altLang="it-IT" sz="2000" dirty="0"/>
              <a:t>A partire dagli anni ’20 del ‘900 viene avviata una riflessione volta a concepire la fatica non soltanto in termini </a:t>
            </a:r>
            <a:r>
              <a:rPr lang="it-IT" altLang="it-IT" sz="2000" dirty="0">
                <a:solidFill>
                  <a:srgbClr val="FF0000"/>
                </a:solidFill>
              </a:rPr>
              <a:t>fisici</a:t>
            </a:r>
            <a:r>
              <a:rPr lang="it-IT" altLang="it-IT" sz="2000" dirty="0"/>
              <a:t>, ma anche </a:t>
            </a:r>
            <a:r>
              <a:rPr lang="it-IT" altLang="it-IT" sz="2000" dirty="0">
                <a:solidFill>
                  <a:srgbClr val="FF0000"/>
                </a:solidFill>
              </a:rPr>
              <a:t>psicologici</a:t>
            </a:r>
            <a:r>
              <a:rPr lang="it-IT" altLang="it-IT" sz="2000" dirty="0"/>
              <a:t>.</a:t>
            </a:r>
          </a:p>
          <a:p>
            <a:pPr>
              <a:lnSpc>
                <a:spcPct val="90000"/>
              </a:lnSpc>
            </a:pPr>
            <a:r>
              <a:rPr lang="it-IT" altLang="it-IT" sz="2000" dirty="0"/>
              <a:t>L’introduzione, in quegli anni, in alcune fabbriche inglesi delle pause di riposo durante la giornata lavorativa, producono l’effetto di alleviare la stanchezza muscolare e la noia, riuscendo così a mantenere un buon livello di produttività</a:t>
            </a:r>
          </a:p>
        </p:txBody>
      </p:sp>
    </p:spTree>
    <p:custDataLst>
      <p:tags r:id="rId1"/>
    </p:custData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it-IT" altLang="it-IT">
                <a:solidFill>
                  <a:srgbClr val="3333CC"/>
                </a:solidFill>
              </a:rPr>
              <a:t>Art. 2 l.n. 549/1995</a:t>
            </a:r>
          </a:p>
        </p:txBody>
      </p:sp>
      <p:sp>
        <p:nvSpPr>
          <p:cNvPr id="22531" name="Rectangle 3"/>
          <p:cNvSpPr>
            <a:spLocks noGrp="1" noChangeArrowheads="1"/>
          </p:cNvSpPr>
          <p:nvPr>
            <p:ph type="body" idx="1"/>
          </p:nvPr>
        </p:nvSpPr>
        <p:spPr>
          <a:xfrm>
            <a:off x="683568" y="2060848"/>
            <a:ext cx="7416824" cy="3600400"/>
          </a:xfrm>
        </p:spPr>
        <p:txBody>
          <a:bodyPr/>
          <a:lstStyle/>
          <a:p>
            <a:pPr algn="just" eaLnBrk="1" hangingPunct="1">
              <a:lnSpc>
                <a:spcPct val="90000"/>
              </a:lnSpc>
              <a:buFont typeface="Wingdings" pitchFamily="2" charset="2"/>
              <a:buNone/>
            </a:pPr>
            <a:r>
              <a:rPr lang="it-IT" altLang="it-IT" sz="2400" dirty="0"/>
              <a:t>La remora maggiore al lavoro straordinario era rappresentata dall’obbligo del datore di lavoro di pagare un contributo addizionale sulla retribuzione erogata per le ore di straordinario, ma la </a:t>
            </a:r>
            <a:r>
              <a:rPr lang="it-IT" altLang="it-IT" sz="2400" dirty="0">
                <a:solidFill>
                  <a:srgbClr val="3333CC"/>
                </a:solidFill>
              </a:rPr>
              <a:t>l.n.247/2007</a:t>
            </a:r>
            <a:r>
              <a:rPr lang="it-IT" altLang="it-IT" sz="2400" dirty="0"/>
              <a:t> ha eliminato questo contributo. </a:t>
            </a:r>
          </a:p>
          <a:p>
            <a:pPr algn="just" eaLnBrk="1" hangingPunct="1">
              <a:lnSpc>
                <a:spcPct val="90000"/>
              </a:lnSpc>
              <a:buFont typeface="Wingdings" pitchFamily="2" charset="2"/>
              <a:buNone/>
            </a:pPr>
            <a:r>
              <a:rPr lang="it-IT" altLang="it-IT" sz="2000" dirty="0"/>
              <a:t>Non solo, la l. n. 126/2008 ha poi anche detassato lo  straordinario (in via sperimentale). Le politiche di incentivo  sono cambiate dopo alcuni anni e oggi gli incentivi riguardano altri elementi della retribuzione aleatoria (v. lezione sulla retribuzione)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title"/>
          </p:nvPr>
        </p:nvSpPr>
        <p:spPr/>
        <p:txBody>
          <a:bodyPr/>
          <a:lstStyle/>
          <a:p>
            <a:pPr eaLnBrk="1" hangingPunct="1"/>
            <a:r>
              <a:rPr lang="it-IT" altLang="it-IT">
                <a:solidFill>
                  <a:srgbClr val="3333CC"/>
                </a:solidFill>
              </a:rPr>
              <a:t>Lavoro supplementare</a:t>
            </a:r>
          </a:p>
        </p:txBody>
      </p:sp>
      <p:sp>
        <p:nvSpPr>
          <p:cNvPr id="23555" name="Rectangle 4"/>
          <p:cNvSpPr>
            <a:spLocks noGrp="1" noChangeArrowheads="1"/>
          </p:cNvSpPr>
          <p:nvPr>
            <p:ph type="body" idx="1"/>
          </p:nvPr>
        </p:nvSpPr>
        <p:spPr>
          <a:xfrm>
            <a:off x="539750" y="1773238"/>
            <a:ext cx="8001000" cy="4267200"/>
          </a:xfrm>
        </p:spPr>
        <p:txBody>
          <a:bodyPr/>
          <a:lstStyle/>
          <a:p>
            <a:pPr eaLnBrk="1" hangingPunct="1">
              <a:buFont typeface="Wingdings" pitchFamily="2" charset="2"/>
              <a:buNone/>
            </a:pPr>
            <a:endParaRPr lang="it-IT" altLang="it-IT"/>
          </a:p>
          <a:p>
            <a:pPr algn="just" eaLnBrk="1" hangingPunct="1">
              <a:buFont typeface="Wingdings" pitchFamily="2" charset="2"/>
              <a:buNone/>
            </a:pPr>
            <a:r>
              <a:rPr lang="it-IT" altLang="it-IT"/>
              <a:t>    Il lavoro che si colloca tra il limite di orario normale fissato dalla contrattazione collettiva (es. 37 o 38 ore) e le 40 ore settimanali nel multiperiodo</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395288" y="836613"/>
            <a:ext cx="8353425" cy="1143000"/>
          </a:xfrm>
          <a:blipFill>
            <a:blip r:embed="rId5"/>
            <a:tile tx="0" ty="0" sx="100000" sy="100000" flip="none" algn="tl"/>
          </a:blipFill>
        </p:spPr>
        <p:txBody>
          <a:bodyPr rtlCol="0">
            <a:normAutofit fontScale="90000"/>
          </a:bodyPr>
          <a:lstStyle/>
          <a:p>
            <a:pPr fontAlgn="auto">
              <a:spcAft>
                <a:spcPts val="0"/>
              </a:spcAft>
              <a:defRPr/>
            </a:pPr>
            <a:r>
              <a:rPr dirty="0"/>
              <a:t>Orario normale, supplementare, straordinario</a:t>
            </a:r>
          </a:p>
        </p:txBody>
      </p:sp>
      <p:sp>
        <p:nvSpPr>
          <p:cNvPr id="4" name="Rettangolo 3"/>
          <p:cNvSpPr/>
          <p:nvPr/>
        </p:nvSpPr>
        <p:spPr>
          <a:xfrm>
            <a:off x="1331913" y="2708275"/>
            <a:ext cx="2879725"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6" name="Rettangolo 5"/>
          <p:cNvSpPr/>
          <p:nvPr/>
        </p:nvSpPr>
        <p:spPr>
          <a:xfrm>
            <a:off x="4284663" y="2708275"/>
            <a:ext cx="6477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7" name="Rettangolo 6"/>
          <p:cNvSpPr/>
          <p:nvPr/>
        </p:nvSpPr>
        <p:spPr>
          <a:xfrm>
            <a:off x="5003800" y="2708275"/>
            <a:ext cx="914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dirty="0"/>
          </a:p>
        </p:txBody>
      </p:sp>
      <p:sp>
        <p:nvSpPr>
          <p:cNvPr id="8" name="CasellaDiTesto 7"/>
          <p:cNvSpPr txBox="1"/>
          <p:nvPr/>
        </p:nvSpPr>
        <p:spPr>
          <a:xfrm>
            <a:off x="1619250" y="3860800"/>
            <a:ext cx="2447925" cy="369888"/>
          </a:xfrm>
          <a:prstGeom prst="rect">
            <a:avLst/>
          </a:prstGeom>
          <a:gradFill>
            <a:gsLst>
              <a:gs pos="0">
                <a:schemeClr val="accent1"/>
              </a:gs>
              <a:gs pos="50000">
                <a:schemeClr val="accent1">
                  <a:tint val="44500"/>
                  <a:satMod val="160000"/>
                </a:schemeClr>
              </a:gs>
              <a:gs pos="100000">
                <a:schemeClr val="accent1">
                  <a:tint val="23500"/>
                  <a:satMod val="160000"/>
                </a:schemeClr>
              </a:gs>
            </a:gsLst>
            <a:lin ang="5400000" scaled="0"/>
          </a:gradFill>
        </p:spPr>
        <p:txBody>
          <a:bodyPr>
            <a:spAutoFit/>
          </a:bodyPr>
          <a:lstStyle/>
          <a:p>
            <a:pPr fontAlgn="auto">
              <a:spcBef>
                <a:spcPts val="0"/>
              </a:spcBef>
              <a:spcAft>
                <a:spcPts val="0"/>
              </a:spcAft>
              <a:defRPr/>
            </a:pPr>
            <a:r>
              <a:rPr lang="it-IT" dirty="0">
                <a:latin typeface="+mn-lt"/>
              </a:rPr>
              <a:t>38 ore contrattuali</a:t>
            </a:r>
          </a:p>
        </p:txBody>
      </p:sp>
      <p:sp>
        <p:nvSpPr>
          <p:cNvPr id="9" name="CasellaDiTesto 8"/>
          <p:cNvSpPr txBox="1"/>
          <p:nvPr/>
        </p:nvSpPr>
        <p:spPr>
          <a:xfrm>
            <a:off x="4211638" y="3860800"/>
            <a:ext cx="746125" cy="369888"/>
          </a:xfrm>
          <a:prstGeom prst="rect">
            <a:avLst/>
          </a:prstGeom>
          <a:gradFill>
            <a:gsLst>
              <a:gs pos="0">
                <a:srgbClr val="00B050"/>
              </a:gs>
              <a:gs pos="50000">
                <a:schemeClr val="accent1">
                  <a:tint val="44500"/>
                  <a:satMod val="160000"/>
                </a:schemeClr>
              </a:gs>
              <a:gs pos="100000">
                <a:schemeClr val="accent1">
                  <a:tint val="23500"/>
                  <a:satMod val="160000"/>
                </a:schemeClr>
              </a:gs>
            </a:gsLst>
            <a:lin ang="5400000" scaled="0"/>
          </a:gradFill>
        </p:spPr>
        <p:txBody>
          <a:bodyPr wrap="none">
            <a:spAutoFit/>
          </a:bodyPr>
          <a:lstStyle/>
          <a:p>
            <a:pPr fontAlgn="auto">
              <a:spcBef>
                <a:spcPts val="0"/>
              </a:spcBef>
              <a:spcAft>
                <a:spcPts val="0"/>
              </a:spcAft>
              <a:defRPr/>
            </a:pPr>
            <a:r>
              <a:rPr lang="it-IT" dirty="0">
                <a:latin typeface="+mn-lt"/>
              </a:rPr>
              <a:t>2 </a:t>
            </a:r>
            <a:r>
              <a:rPr lang="it-IT" dirty="0" err="1">
                <a:latin typeface="+mn-lt"/>
              </a:rPr>
              <a:t>sup</a:t>
            </a:r>
            <a:r>
              <a:rPr lang="it-IT" dirty="0">
                <a:latin typeface="+mn-lt"/>
              </a:rPr>
              <a:t>.</a:t>
            </a:r>
          </a:p>
        </p:txBody>
      </p:sp>
      <p:sp>
        <p:nvSpPr>
          <p:cNvPr id="10" name="CasellaDiTesto 9"/>
          <p:cNvSpPr txBox="1"/>
          <p:nvPr/>
        </p:nvSpPr>
        <p:spPr>
          <a:xfrm>
            <a:off x="5148263" y="3851275"/>
            <a:ext cx="633412" cy="369888"/>
          </a:xfrm>
          <a:prstGeom prst="rect">
            <a:avLst/>
          </a:prstGeom>
          <a:gradFill>
            <a:gsLst>
              <a:gs pos="0">
                <a:srgbClr val="FF0000"/>
              </a:gs>
              <a:gs pos="50000">
                <a:schemeClr val="accent1">
                  <a:tint val="44500"/>
                  <a:satMod val="160000"/>
                </a:schemeClr>
              </a:gs>
              <a:gs pos="100000">
                <a:schemeClr val="accent1">
                  <a:tint val="23500"/>
                  <a:satMod val="160000"/>
                </a:schemeClr>
              </a:gs>
            </a:gsLst>
            <a:lin ang="5400000" scaled="0"/>
          </a:gradFill>
        </p:spPr>
        <p:txBody>
          <a:bodyPr wrap="none">
            <a:spAutoFit/>
          </a:bodyPr>
          <a:lstStyle/>
          <a:p>
            <a:pPr fontAlgn="auto">
              <a:spcBef>
                <a:spcPts val="0"/>
              </a:spcBef>
              <a:spcAft>
                <a:spcPts val="0"/>
              </a:spcAft>
              <a:defRPr/>
            </a:pPr>
            <a:r>
              <a:rPr lang="it-IT" dirty="0">
                <a:latin typeface="+mn-lt"/>
              </a:rPr>
              <a:t>8 </a:t>
            </a:r>
            <a:r>
              <a:rPr lang="it-IT" dirty="0" err="1">
                <a:latin typeface="+mn-lt"/>
              </a:rPr>
              <a:t>str</a:t>
            </a:r>
            <a:r>
              <a:rPr lang="it-IT" dirty="0">
                <a:latin typeface="+mn-lt"/>
              </a:rPr>
              <a:t>.</a:t>
            </a: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par>
                          <p:cTn id="7" fill="hold" nodeType="afterGroup">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par>
                          <p:cTn id="11" fill="hold" nodeType="afterGroup">
                            <p:stCondLst>
                              <p:cond delay="2500"/>
                            </p:stCondLst>
                            <p:childTnLst>
                              <p:par>
                                <p:cTn id="12" presetID="10"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childTnLst>
                          </p:cTn>
                        </p:par>
                        <p:par>
                          <p:cTn id="15" fill="hold" nodeType="afterGroup">
                            <p:stCondLst>
                              <p:cond delay="3000"/>
                            </p:stCondLst>
                            <p:childTnLst>
                              <p:par>
                                <p:cTn id="16" presetID="10"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par>
                          <p:cTn id="19" fill="hold" nodeType="afterGroup">
                            <p:stCondLst>
                              <p:cond delay="3500"/>
                            </p:stCondLst>
                            <p:childTnLst>
                              <p:par>
                                <p:cTn id="20" presetID="10" presetClass="entr" presetSubtype="0"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par>
                          <p:cTn id="23" fill="hold" nodeType="afterGroup">
                            <p:stCondLst>
                              <p:cond delay="4000"/>
                            </p:stCondLst>
                            <p:childTnLst>
                              <p:par>
                                <p:cTn id="24" presetID="10" presetClass="entr" presetSubtype="0"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childTnLst>
                          </p:cTn>
                        </p:par>
                        <p:par>
                          <p:cTn id="27" fill="hold" nodeType="afterGroup">
                            <p:stCondLst>
                              <p:cond delay="4500"/>
                            </p:stCondLst>
                            <p:childTnLst>
                              <p:par>
                                <p:cTn id="28" presetID="10" presetClass="entr" presetSubtype="0"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6" grpId="0" animBg="1"/>
      <p:bldP spid="7" grpId="0" animBg="1"/>
      <p:bldP spid="8" grpId="0" animBg="1"/>
      <p:bldP spid="9" grpId="0" animBg="1"/>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D19EAA-5DAC-A349-90F0-51C75CDC7BB0}"/>
              </a:ext>
            </a:extLst>
          </p:cNvPr>
          <p:cNvSpPr>
            <a:spLocks noGrp="1"/>
          </p:cNvSpPr>
          <p:nvPr>
            <p:ph type="title"/>
          </p:nvPr>
        </p:nvSpPr>
        <p:spPr/>
        <p:txBody>
          <a:bodyPr/>
          <a:lstStyle/>
          <a:p>
            <a:r>
              <a:rPr lang="it-IT" dirty="0"/>
              <a:t>Tribunale sez. lav. - Milano, 24/02/2020, n. 184 </a:t>
            </a:r>
          </a:p>
        </p:txBody>
      </p:sp>
      <p:sp>
        <p:nvSpPr>
          <p:cNvPr id="3" name="Segnaposto contenuto 2">
            <a:extLst>
              <a:ext uri="{FF2B5EF4-FFF2-40B4-BE49-F238E27FC236}">
                <a16:creationId xmlns:a16="http://schemas.microsoft.com/office/drawing/2014/main" id="{CB60358B-74C8-7E42-B3DB-9CD8DD17DE89}"/>
              </a:ext>
            </a:extLst>
          </p:cNvPr>
          <p:cNvSpPr>
            <a:spLocks noGrp="1"/>
          </p:cNvSpPr>
          <p:nvPr>
            <p:ph idx="1"/>
          </p:nvPr>
        </p:nvSpPr>
        <p:spPr/>
        <p:txBody>
          <a:bodyPr/>
          <a:lstStyle/>
          <a:p>
            <a:pPr marL="0" indent="0">
              <a:buNone/>
            </a:pPr>
            <a:r>
              <a:rPr lang="it-IT" sz="2000" dirty="0"/>
              <a:t>Il lavoratore che agisce per ottenere il compenso per il lavoro svolto in eccedenza, rispetto all’orario originariamente pattuito a seguito di richiesta formulata dal datore nell’esercizio del potere direttivo e organizzativo in capo a quest’ultimo, ha, innanzitutto</a:t>
            </a:r>
            <a:r>
              <a:rPr lang="it-IT" sz="2000" u="sng" dirty="0"/>
              <a:t>, l’onere di dimostrare di aver lavorato oltre l’orario normale di lavoro </a:t>
            </a:r>
            <a:r>
              <a:rPr lang="it-IT" sz="2000" dirty="0"/>
              <a:t>e, ove egli riconosca di aver ricevuto una retribuzione ma ne deduca l’insufficienza, come nel caso di specie</a:t>
            </a:r>
            <a:r>
              <a:rPr lang="it-IT" sz="2000" u="sng" dirty="0"/>
              <a:t>, è altresì tenuto a provare il numero di ore effettivamente svolte</a:t>
            </a:r>
            <a:r>
              <a:rPr lang="it-IT" sz="2000" dirty="0"/>
              <a:t>, con specifico riferimento alla collocazione cronologica delle prestazioni lavorative eccedenti il normale orario di lavoro. </a:t>
            </a:r>
          </a:p>
          <a:p>
            <a:endParaRPr lang="it-IT" dirty="0"/>
          </a:p>
        </p:txBody>
      </p:sp>
    </p:spTree>
    <p:extLst>
      <p:ext uri="{BB962C8B-B14F-4D97-AF65-F5344CB8AC3E}">
        <p14:creationId xmlns:p14="http://schemas.microsoft.com/office/powerpoint/2010/main" val="3454583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07A3C6-8B03-6049-85F6-169E244D0EA5}"/>
              </a:ext>
            </a:extLst>
          </p:cNvPr>
          <p:cNvSpPr>
            <a:spLocks noGrp="1"/>
          </p:cNvSpPr>
          <p:nvPr>
            <p:ph type="title"/>
          </p:nvPr>
        </p:nvSpPr>
        <p:spPr/>
        <p:txBody>
          <a:bodyPr/>
          <a:lstStyle/>
          <a:p>
            <a:r>
              <a:rPr lang="it-IT" dirty="0"/>
              <a:t>Tribunale sez. lav. - Vicenza, 11/11/2019, n. 327 </a:t>
            </a:r>
          </a:p>
        </p:txBody>
      </p:sp>
      <p:sp>
        <p:nvSpPr>
          <p:cNvPr id="3" name="Segnaposto contenuto 2">
            <a:extLst>
              <a:ext uri="{FF2B5EF4-FFF2-40B4-BE49-F238E27FC236}">
                <a16:creationId xmlns:a16="http://schemas.microsoft.com/office/drawing/2014/main" id="{4144A4A2-9DA1-A54A-BE37-56280C95D05D}"/>
              </a:ext>
            </a:extLst>
          </p:cNvPr>
          <p:cNvSpPr>
            <a:spLocks noGrp="1"/>
          </p:cNvSpPr>
          <p:nvPr>
            <p:ph idx="1"/>
          </p:nvPr>
        </p:nvSpPr>
        <p:spPr/>
        <p:txBody>
          <a:bodyPr/>
          <a:lstStyle/>
          <a:p>
            <a:pPr marL="0" indent="0">
              <a:buNone/>
            </a:pPr>
            <a:r>
              <a:rPr lang="it-IT" sz="2400" dirty="0"/>
              <a:t>Il diritto al compenso per lavoro straordinario spetta comunque anche al personale direttivo in due specifiche ipotesi. Innanzitutto, qualora la disciplina collettiva delimiti anche per tale categoria di lavoratori l’orario normale di lavoro e tale orario venga in concreto superato. In secondo luogo, quando la durata della prestazione lavorativa ecceda il limite di ragionevolezza in rapporto alla necessaria tutela della salute e dell’integrità psicofisica costituzionalmente garantita</a:t>
            </a:r>
          </a:p>
        </p:txBody>
      </p:sp>
    </p:spTree>
    <p:extLst>
      <p:ext uri="{BB962C8B-B14F-4D97-AF65-F5344CB8AC3E}">
        <p14:creationId xmlns:p14="http://schemas.microsoft.com/office/powerpoint/2010/main" val="2286726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E394AA-9E6B-524E-9EB0-0F3510CC5513}"/>
              </a:ext>
            </a:extLst>
          </p:cNvPr>
          <p:cNvSpPr>
            <a:spLocks noGrp="1"/>
          </p:cNvSpPr>
          <p:nvPr>
            <p:ph type="title"/>
          </p:nvPr>
        </p:nvSpPr>
        <p:spPr/>
        <p:txBody>
          <a:bodyPr/>
          <a:lstStyle/>
          <a:p>
            <a:r>
              <a:rPr lang="it-IT" dirty="0"/>
              <a:t>Tribunale sez. lav. - Milano, 18/02/2020, n. 131 </a:t>
            </a:r>
          </a:p>
        </p:txBody>
      </p:sp>
      <p:sp>
        <p:nvSpPr>
          <p:cNvPr id="3" name="Segnaposto contenuto 2">
            <a:extLst>
              <a:ext uri="{FF2B5EF4-FFF2-40B4-BE49-F238E27FC236}">
                <a16:creationId xmlns:a16="http://schemas.microsoft.com/office/drawing/2014/main" id="{DDBBAB8B-126C-1F4F-877C-FEF4703BC87B}"/>
              </a:ext>
            </a:extLst>
          </p:cNvPr>
          <p:cNvSpPr>
            <a:spLocks noGrp="1"/>
          </p:cNvSpPr>
          <p:nvPr>
            <p:ph idx="1"/>
          </p:nvPr>
        </p:nvSpPr>
        <p:spPr/>
        <p:txBody>
          <a:bodyPr/>
          <a:lstStyle/>
          <a:p>
            <a:pPr marL="0" indent="0">
              <a:buNone/>
            </a:pPr>
            <a:r>
              <a:rPr lang="it-IT" sz="2400" dirty="0"/>
              <a:t>La reperibilità è</a:t>
            </a:r>
            <a:r>
              <a:rPr lang="it-IT" sz="2400" b="1" dirty="0"/>
              <a:t> </a:t>
            </a:r>
            <a:r>
              <a:rPr lang="it-IT" sz="2400" dirty="0"/>
              <a:t>qualitativamente diversa dalla prestazione di lavoro e, per tale ragione, non equivale ad un’effettiva prestazione lavorativa, comportando, semplicemente, il diritto ad un trattamento economico aggiuntivo previsto (come nella presente fattispecie) dalla contrattazione collettiva o, in mancanza, determinato dal giudice. </a:t>
            </a:r>
          </a:p>
          <a:p>
            <a:endParaRPr lang="it-IT" dirty="0"/>
          </a:p>
        </p:txBody>
      </p:sp>
    </p:spTree>
    <p:extLst>
      <p:ext uri="{BB962C8B-B14F-4D97-AF65-F5344CB8AC3E}">
        <p14:creationId xmlns:p14="http://schemas.microsoft.com/office/powerpoint/2010/main" val="3868136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it-IT" altLang="it-IT">
                <a:solidFill>
                  <a:srgbClr val="FF0000"/>
                </a:solidFill>
              </a:rPr>
              <a:t>Lavoro notturno – Art. 1</a:t>
            </a:r>
          </a:p>
        </p:txBody>
      </p:sp>
      <p:sp>
        <p:nvSpPr>
          <p:cNvPr id="41987" name="Rectangle 3"/>
          <p:cNvSpPr>
            <a:spLocks noGrp="1" noChangeArrowheads="1"/>
          </p:cNvSpPr>
          <p:nvPr>
            <p:ph type="body" idx="1"/>
          </p:nvPr>
        </p:nvSpPr>
        <p:spPr/>
        <p:txBody>
          <a:bodyPr/>
          <a:lstStyle/>
          <a:p>
            <a:pPr algn="just" eaLnBrk="1" hangingPunct="1">
              <a:lnSpc>
                <a:spcPct val="80000"/>
              </a:lnSpc>
              <a:defRPr/>
            </a:pPr>
            <a:r>
              <a:rPr lang="it-IT" sz="2100">
                <a:solidFill>
                  <a:srgbClr val="FF0000"/>
                </a:solidFill>
                <a:effectLst>
                  <a:outerShdw blurRad="38100" dist="38100" dir="2700000" algn="tl">
                    <a:srgbClr val="C0C0C0"/>
                  </a:outerShdw>
                </a:effectLst>
              </a:rPr>
              <a:t>Periodo notturno</a:t>
            </a:r>
            <a:r>
              <a:rPr lang="it-IT" sz="2100">
                <a:effectLst>
                  <a:outerShdw blurRad="38100" dist="38100" dir="2700000" algn="tl">
                    <a:srgbClr val="C0C0C0"/>
                  </a:outerShdw>
                </a:effectLst>
              </a:rPr>
              <a:t>: periodo di almeno sette ore consecutive comprendenti l’intervallo tra la mezzanotte e le cinque del mattino</a:t>
            </a:r>
            <a:endParaRPr lang="it-IT" sz="2100">
              <a:solidFill>
                <a:srgbClr val="FF0000"/>
              </a:solidFill>
              <a:effectLst>
                <a:outerShdw blurRad="38100" dist="38100" dir="2700000" algn="tl">
                  <a:srgbClr val="C0C0C0"/>
                </a:outerShdw>
              </a:effectLst>
            </a:endParaRPr>
          </a:p>
          <a:p>
            <a:pPr algn="just" eaLnBrk="1" hangingPunct="1">
              <a:lnSpc>
                <a:spcPct val="80000"/>
              </a:lnSpc>
              <a:defRPr/>
            </a:pPr>
            <a:r>
              <a:rPr lang="it-IT" sz="2100">
                <a:solidFill>
                  <a:srgbClr val="FF0000"/>
                </a:solidFill>
                <a:effectLst>
                  <a:outerShdw blurRad="38100" dist="38100" dir="2700000" algn="tl">
                    <a:srgbClr val="C0C0C0"/>
                  </a:outerShdw>
                </a:effectLst>
              </a:rPr>
              <a:t>Lavoratore notturno</a:t>
            </a:r>
            <a:r>
              <a:rPr lang="it-IT" sz="2100">
                <a:effectLst>
                  <a:outerShdw blurRad="38100" dist="38100" dir="2700000" algn="tl">
                    <a:srgbClr val="C0C0C0"/>
                  </a:outerShdw>
                </a:effectLst>
              </a:rPr>
              <a:t>:</a:t>
            </a:r>
          </a:p>
          <a:p>
            <a:pPr algn="just" eaLnBrk="1" hangingPunct="1">
              <a:lnSpc>
                <a:spcPct val="80000"/>
              </a:lnSpc>
              <a:buFont typeface="Wingdings" pitchFamily="2" charset="2"/>
              <a:buAutoNum type="arabicPeriod"/>
              <a:defRPr/>
            </a:pPr>
            <a:r>
              <a:rPr lang="it-IT" sz="2100">
                <a:effectLst>
                  <a:outerShdw blurRad="38100" dist="38100" dir="2700000" algn="tl">
                    <a:srgbClr val="C0C0C0"/>
                  </a:outerShdw>
                </a:effectLst>
              </a:rPr>
              <a:t>qualsiasi lavoratore che durante il periodo notturno svolga almeno tre ore del suo tempo di lavoro giornaliero </a:t>
            </a:r>
          </a:p>
          <a:p>
            <a:pPr algn="just" eaLnBrk="1" hangingPunct="1">
              <a:lnSpc>
                <a:spcPct val="80000"/>
              </a:lnSpc>
              <a:buFont typeface="Wingdings" pitchFamily="2" charset="2"/>
              <a:buAutoNum type="arabicPeriod"/>
              <a:defRPr/>
            </a:pPr>
            <a:r>
              <a:rPr lang="it-IT" sz="2100">
                <a:effectLst>
                  <a:outerShdw blurRad="38100" dist="38100" dir="2700000" algn="tl">
                    <a:srgbClr val="C0C0C0"/>
                  </a:outerShdw>
                </a:effectLst>
              </a:rPr>
              <a:t>qualsiasi lavoratore che svolga durante il periodo notturno almeno una parte del suo orario di lavoro secondo le norme definite dai contratti collettivi di lavoro</a:t>
            </a:r>
          </a:p>
          <a:p>
            <a:pPr algn="just" eaLnBrk="1" hangingPunct="1">
              <a:lnSpc>
                <a:spcPct val="80000"/>
              </a:lnSpc>
              <a:buFont typeface="Wingdings" pitchFamily="2" charset="2"/>
              <a:buAutoNum type="arabicPeriod"/>
              <a:defRPr/>
            </a:pPr>
            <a:r>
              <a:rPr lang="it-IT" sz="2100">
                <a:effectLst>
                  <a:outerShdw blurRad="38100" dist="38100" dir="2700000" algn="tl">
                    <a:srgbClr val="C0C0C0"/>
                  </a:outerShdw>
                </a:effectLst>
              </a:rPr>
              <a:t>in difetto di disciplina collettiva è considerato lavoratore notturno qualsiasi lavoratore che svolga lavoro notturno, per almeno 3 ore, per un minimo di ottanta giorni lavorativi all’anno</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p:txBody>
          <a:bodyPr/>
          <a:lstStyle/>
          <a:p>
            <a:endParaRPr lang="it-IT" altLang="it-IT"/>
          </a:p>
        </p:txBody>
      </p:sp>
      <p:sp>
        <p:nvSpPr>
          <p:cNvPr id="26627" name="Segnaposto contenuto 2"/>
          <p:cNvSpPr>
            <a:spLocks noGrp="1"/>
          </p:cNvSpPr>
          <p:nvPr>
            <p:ph idx="1"/>
          </p:nvPr>
        </p:nvSpPr>
        <p:spPr/>
        <p:txBody>
          <a:bodyPr/>
          <a:lstStyle/>
          <a:p>
            <a:endParaRPr lang="it-IT" altLang="it-IT"/>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67544" y="476672"/>
            <a:ext cx="8208912" cy="5472608"/>
          </a:xfrm>
          <a:prstGeom prst="rect">
            <a:avLst/>
          </a:prstGeom>
          <a:noFill/>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2133600"/>
            <a:ext cx="9144000"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Font typeface="Wingdings" pitchFamily="2" charset="2"/>
              <a:buChar char="o"/>
              <a:defRPr sz="3000">
                <a:solidFill>
                  <a:schemeClr val="tx1"/>
                </a:solidFill>
                <a:latin typeface="Verdana" pitchFamily="34" charset="0"/>
              </a:defRPr>
            </a:lvl1pPr>
            <a:lvl2pPr marL="742950" indent="-285750"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143000" indent="-228600"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00200" indent="-22860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57400" indent="-228600"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146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29718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290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8862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a:spcBef>
                <a:spcPct val="0"/>
              </a:spcBef>
              <a:buClr>
                <a:srgbClr val="FF0000"/>
              </a:buClr>
              <a:buFontTx/>
              <a:buChar char="o"/>
            </a:pPr>
            <a:r>
              <a:rPr lang="it-IT" altLang="it-IT" sz="2000">
                <a:latin typeface="Tahoma" pitchFamily="34" charset="0"/>
                <a:cs typeface="Tahoma" pitchFamily="34" charset="0"/>
              </a:rPr>
              <a:t> I contratti collettivi stabiliscono i requisiti dei lavoratori che possono essere esclusi dall'obbligo di effettuare lavoro notturno. </a:t>
            </a:r>
          </a:p>
          <a:p>
            <a:pPr>
              <a:spcBef>
                <a:spcPct val="0"/>
              </a:spcBef>
              <a:buClr>
                <a:srgbClr val="FF0000"/>
              </a:buClr>
              <a:buFontTx/>
              <a:buChar char="o"/>
            </a:pPr>
            <a:r>
              <a:rPr lang="it-IT" altLang="it-IT" sz="2000">
                <a:latin typeface="Tahoma" pitchFamily="34" charset="0"/>
                <a:cs typeface="Tahoma" pitchFamily="34" charset="0"/>
              </a:rPr>
              <a:t> È in ogni caso vietato adibire le donne al lavoro, dalle ore 24 alle ore 6, dall'accertamento dello stato di gravidanza fino al compimento di un anno di età del bambino. </a:t>
            </a:r>
          </a:p>
          <a:p>
            <a:pPr>
              <a:spcBef>
                <a:spcPct val="0"/>
              </a:spcBef>
              <a:buClr>
                <a:srgbClr val="FF0000"/>
              </a:buClr>
              <a:buFontTx/>
              <a:buChar char="o"/>
            </a:pPr>
            <a:r>
              <a:rPr lang="it-IT" altLang="it-IT" sz="2000">
                <a:latin typeface="Tahoma" pitchFamily="34" charset="0"/>
                <a:cs typeface="Tahoma" pitchFamily="34" charset="0"/>
              </a:rPr>
              <a:t>Non sono inoltre obbligati a prestare lavoro notturno:</a:t>
            </a:r>
            <a:endParaRPr lang="it-IT" altLang="it-IT" sz="2000">
              <a:latin typeface="Times New Roman" pitchFamily="18" charset="0"/>
              <a:cs typeface="Times New Roman" pitchFamily="18" charset="0"/>
            </a:endParaRPr>
          </a:p>
          <a:p>
            <a:pPr>
              <a:spcBef>
                <a:spcPct val="0"/>
              </a:spcBef>
              <a:buClrTx/>
              <a:buFontTx/>
              <a:buNone/>
            </a:pPr>
            <a:r>
              <a:rPr lang="it-IT" altLang="it-IT" sz="2000">
                <a:latin typeface="Tahoma" pitchFamily="34" charset="0"/>
                <a:cs typeface="Tahoma" pitchFamily="34" charset="0"/>
              </a:rPr>
              <a:t>a) la lavoratrice madre di un figlio di età inferiore a tre anni o, in alternativa, il lavoratore padre convivente con la stessa;</a:t>
            </a:r>
            <a:endParaRPr lang="it-IT" altLang="it-IT" sz="2000">
              <a:latin typeface="Times New Roman" pitchFamily="18" charset="0"/>
              <a:cs typeface="Times New Roman" pitchFamily="18" charset="0"/>
            </a:endParaRPr>
          </a:p>
          <a:p>
            <a:pPr>
              <a:spcBef>
                <a:spcPct val="0"/>
              </a:spcBef>
              <a:buClrTx/>
              <a:buFontTx/>
              <a:buNone/>
            </a:pPr>
            <a:r>
              <a:rPr lang="it-IT" altLang="it-IT" sz="2000">
                <a:latin typeface="Tahoma" pitchFamily="34" charset="0"/>
                <a:cs typeface="Tahoma" pitchFamily="34" charset="0"/>
              </a:rPr>
              <a:t>b) la lavoratrice o il lavoratore che sia l'unico genitore affidatario di un figlio convivente di età inferiore a 12 anni;</a:t>
            </a:r>
            <a:endParaRPr lang="it-IT" altLang="it-IT" sz="2000">
              <a:latin typeface="Times New Roman" pitchFamily="18" charset="0"/>
              <a:cs typeface="Times New Roman" pitchFamily="18" charset="0"/>
            </a:endParaRPr>
          </a:p>
          <a:p>
            <a:pPr>
              <a:spcBef>
                <a:spcPct val="0"/>
              </a:spcBef>
              <a:buClrTx/>
              <a:buFontTx/>
              <a:buNone/>
            </a:pPr>
            <a:r>
              <a:rPr lang="it-IT" altLang="it-IT" sz="2000">
                <a:latin typeface="Tahoma" pitchFamily="34" charset="0"/>
                <a:cs typeface="Tahoma" pitchFamily="34" charset="0"/>
              </a:rPr>
              <a:t>c) la lavoratrice o il lavoratore che abbia a proprio carico un soggetto disabile</a:t>
            </a:r>
            <a:endParaRPr lang="it-IT" altLang="it-IT" sz="2000">
              <a:latin typeface="Times New Roman" pitchFamily="18" charset="0"/>
              <a:cs typeface="Times New Roman" pitchFamily="18" charset="0"/>
            </a:endParaRPr>
          </a:p>
          <a:p>
            <a:pPr>
              <a:spcBef>
                <a:spcPct val="0"/>
              </a:spcBef>
              <a:buClrTx/>
              <a:buFontTx/>
              <a:buNone/>
            </a:pPr>
            <a:endParaRPr lang="it-IT" altLang="it-IT" sz="4000">
              <a:latin typeface="Times New Roman" pitchFamily="18" charset="0"/>
            </a:endParaRPr>
          </a:p>
        </p:txBody>
      </p:sp>
      <p:sp>
        <p:nvSpPr>
          <p:cNvPr id="27651" name="Text Box 3"/>
          <p:cNvSpPr txBox="1">
            <a:spLocks noChangeArrowheads="1"/>
          </p:cNvSpPr>
          <p:nvPr/>
        </p:nvSpPr>
        <p:spPr bwMode="auto">
          <a:xfrm>
            <a:off x="517525" y="260350"/>
            <a:ext cx="8015288" cy="143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Font typeface="Wingdings" pitchFamily="2" charset="2"/>
              <a:buChar char="o"/>
              <a:defRPr sz="3000">
                <a:solidFill>
                  <a:schemeClr val="tx1"/>
                </a:solidFill>
                <a:latin typeface="Verdana" pitchFamily="34" charset="0"/>
              </a:defRPr>
            </a:lvl1pPr>
            <a:lvl2pPr marL="742950" indent="-285750"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143000" indent="-228600"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00200" indent="-22860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57400" indent="-228600"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146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29718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290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8862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algn="ctr" eaLnBrk="1" hangingPunct="1">
              <a:spcBef>
                <a:spcPct val="0"/>
              </a:spcBef>
              <a:buClrTx/>
              <a:buFontTx/>
              <a:buNone/>
            </a:pPr>
            <a:r>
              <a:rPr lang="it-IT" altLang="it-IT" sz="2800">
                <a:solidFill>
                  <a:srgbClr val="FF0000"/>
                </a:solidFill>
                <a:latin typeface="Tahoma" pitchFamily="34" charset="0"/>
                <a:cs typeface="Tahoma" pitchFamily="34" charset="0"/>
              </a:rPr>
              <a:t>Limitazioni al lavoro notturno</a:t>
            </a:r>
          </a:p>
          <a:p>
            <a:pPr algn="ctr" eaLnBrk="1" hangingPunct="1">
              <a:spcBef>
                <a:spcPct val="0"/>
              </a:spcBef>
              <a:buClrTx/>
              <a:buFontTx/>
              <a:buNone/>
            </a:pPr>
            <a:r>
              <a:rPr lang="it-IT" altLang="it-IT" sz="2400">
                <a:solidFill>
                  <a:srgbClr val="FF0000"/>
                </a:solidFill>
                <a:latin typeface="Tahoma" pitchFamily="34" charset="0"/>
                <a:cs typeface="Tahoma" pitchFamily="34" charset="0"/>
              </a:rPr>
              <a:t>Art. 11</a:t>
            </a:r>
            <a:endParaRPr lang="it-IT" altLang="it-IT" sz="2400">
              <a:solidFill>
                <a:srgbClr val="FF0000"/>
              </a:solidFill>
              <a:latin typeface="Times New Roman" pitchFamily="18" charset="0"/>
              <a:cs typeface="Times New Roman" pitchFamily="18" charset="0"/>
            </a:endParaRPr>
          </a:p>
          <a:p>
            <a:pPr>
              <a:spcBef>
                <a:spcPct val="0"/>
              </a:spcBef>
              <a:buClrTx/>
              <a:buFontTx/>
              <a:buNone/>
            </a:pPr>
            <a:br>
              <a:rPr lang="it-IT" altLang="it-IT" sz="1800">
                <a:latin typeface="Tahoma" pitchFamily="34" charset="0"/>
                <a:cs typeface="Tahoma" pitchFamily="34" charset="0"/>
              </a:rPr>
            </a:br>
            <a:endParaRPr lang="it-IT" altLang="it-IT" sz="1800">
              <a:latin typeface="Tahoma" pitchFamily="34" charset="0"/>
              <a:cs typeface="Tahoma"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it-IT" altLang="it-IT">
                <a:solidFill>
                  <a:srgbClr val="FF0000"/>
                </a:solidFill>
              </a:rPr>
              <a:t>Lavoro notturno</a:t>
            </a:r>
          </a:p>
        </p:txBody>
      </p:sp>
      <p:sp>
        <p:nvSpPr>
          <p:cNvPr id="28675" name="Rectangle 3"/>
          <p:cNvSpPr>
            <a:spLocks noGrp="1" noChangeArrowheads="1"/>
          </p:cNvSpPr>
          <p:nvPr>
            <p:ph type="body" idx="1"/>
          </p:nvPr>
        </p:nvSpPr>
        <p:spPr/>
        <p:txBody>
          <a:bodyPr/>
          <a:lstStyle/>
          <a:p>
            <a:pPr algn="just" eaLnBrk="1" hangingPunct="1">
              <a:buFont typeface="Wingdings" pitchFamily="2" charset="2"/>
              <a:buNone/>
            </a:pPr>
            <a:r>
              <a:rPr lang="it-IT" altLang="it-IT"/>
              <a:t>  </a:t>
            </a:r>
          </a:p>
          <a:p>
            <a:pPr algn="just" eaLnBrk="1" hangingPunct="1">
              <a:buFont typeface="Wingdings" pitchFamily="2" charset="2"/>
              <a:buNone/>
            </a:pPr>
            <a:endParaRPr lang="it-IT" altLang="it-IT"/>
          </a:p>
          <a:p>
            <a:pPr algn="just" eaLnBrk="1" hangingPunct="1">
              <a:buFont typeface="Wingdings" pitchFamily="2" charset="2"/>
              <a:buNone/>
            </a:pPr>
            <a:r>
              <a:rPr lang="it-IT" altLang="it-IT">
                <a:solidFill>
                  <a:srgbClr val="FF0000"/>
                </a:solidFill>
              </a:rPr>
              <a:t> Dall’art. 11 si desume, dunque, che per tutti gli altri lavoratori, uomini o donne, esiste un obbligo ad effettuare il lavoro notturno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a:xfrm>
            <a:off x="762000" y="269875"/>
            <a:ext cx="8077200" cy="1143000"/>
          </a:xfrm>
        </p:spPr>
        <p:txBody>
          <a:bodyPr/>
          <a:lstStyle/>
          <a:p>
            <a:r>
              <a:rPr lang="it-IT" altLang="it-IT"/>
              <a:t>L’orario di lavoro nella storia II</a:t>
            </a:r>
          </a:p>
        </p:txBody>
      </p:sp>
      <p:sp>
        <p:nvSpPr>
          <p:cNvPr id="3" name="Segnaposto contenuto 2"/>
          <p:cNvSpPr>
            <a:spLocks noGrp="1"/>
          </p:cNvSpPr>
          <p:nvPr>
            <p:ph idx="1"/>
          </p:nvPr>
        </p:nvSpPr>
        <p:spPr>
          <a:xfrm>
            <a:off x="747504" y="1916832"/>
            <a:ext cx="8077200" cy="4297363"/>
          </a:xfrm>
        </p:spPr>
        <p:txBody>
          <a:bodyPr rtlCol="0"/>
          <a:lstStyle/>
          <a:p>
            <a:pPr fontAlgn="auto">
              <a:spcAft>
                <a:spcPts val="0"/>
              </a:spcAft>
              <a:defRPr/>
            </a:pPr>
            <a:r>
              <a:rPr sz="2400" dirty="0"/>
              <a:t>Inizi ‘800: 16-18 h; </a:t>
            </a:r>
            <a:r>
              <a:rPr sz="2400" dirty="0" err="1"/>
              <a:t>Factory</a:t>
            </a:r>
            <a:r>
              <a:rPr sz="2400" dirty="0"/>
              <a:t> </a:t>
            </a:r>
            <a:r>
              <a:rPr sz="2400" dirty="0" err="1"/>
              <a:t>Act</a:t>
            </a:r>
            <a:r>
              <a:rPr sz="2400" dirty="0"/>
              <a:t> </a:t>
            </a:r>
            <a:r>
              <a:rPr sz="1800" dirty="0"/>
              <a:t>(1802/ 1819/ 1833)</a:t>
            </a:r>
            <a:r>
              <a:rPr sz="2400" dirty="0"/>
              <a:t> vieta il lavoro notturno ai ragazzi; no under 9; 9-13 </a:t>
            </a:r>
            <a:r>
              <a:rPr sz="2400" dirty="0" err="1"/>
              <a:t>max</a:t>
            </a:r>
            <a:r>
              <a:rPr sz="2400" dirty="0"/>
              <a:t> 8/12 h. ; 14-18 </a:t>
            </a:r>
            <a:r>
              <a:rPr sz="2400" dirty="0" err="1"/>
              <a:t>max</a:t>
            </a:r>
            <a:r>
              <a:rPr sz="2400" dirty="0"/>
              <a:t> 12/16 h.</a:t>
            </a:r>
          </a:p>
          <a:p>
            <a:pPr fontAlgn="auto">
              <a:spcAft>
                <a:spcPts val="0"/>
              </a:spcAft>
              <a:defRPr/>
            </a:pPr>
            <a:r>
              <a:rPr sz="2400" dirty="0"/>
              <a:t>Italia: 1886 orario per fanciulli (</a:t>
            </a:r>
            <a:r>
              <a:rPr sz="2400" dirty="0" err="1"/>
              <a:t>max</a:t>
            </a:r>
            <a:r>
              <a:rPr sz="2400" dirty="0"/>
              <a:t> 12 h. fino a 14 anni) e donne; maschi «adulti» (da 15 anni età) l.n.489/1907 diritto a 24h riposo la </a:t>
            </a:r>
            <a:r>
              <a:rPr sz="2400" dirty="0" err="1"/>
              <a:t>settimana</a:t>
            </a:r>
            <a:endParaRPr lang="it-IT" sz="2400" dirty="0"/>
          </a:p>
          <a:p>
            <a:pPr fontAlgn="auto">
              <a:spcAft>
                <a:spcPts val="0"/>
              </a:spcAft>
              <a:defRPr/>
            </a:pPr>
            <a:r>
              <a:rPr lang="it-IT" sz="2400" dirty="0" err="1"/>
              <a:t>B.Buozzi</a:t>
            </a:r>
            <a:r>
              <a:rPr lang="it-IT" sz="2400" dirty="0"/>
              <a:t>, 1913, accordo FIOM a Torino che riduce l’orario lavorativo a 8h/giorno</a:t>
            </a:r>
          </a:p>
          <a:p>
            <a:pPr fontAlgn="auto">
              <a:spcAft>
                <a:spcPts val="0"/>
              </a:spcAft>
              <a:defRPr/>
            </a:pPr>
            <a:endParaRPr dirty="0"/>
          </a:p>
          <a:p>
            <a:pPr marL="0" indent="0" fontAlgn="auto">
              <a:spcAft>
                <a:spcPts val="0"/>
              </a:spcAft>
              <a:buFont typeface="Arial" pitchFamily="34" charset="0"/>
              <a:buNone/>
              <a:defRPr/>
            </a:pPr>
            <a:endParaRPr dirty="0"/>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r>
              <a:rPr lang="it-IT" altLang="it-IT" sz="3400">
                <a:solidFill>
                  <a:srgbClr val="FF0000"/>
                </a:solidFill>
              </a:rPr>
              <a:t>Limiti di durata al lavoro notturno art. 13</a:t>
            </a:r>
          </a:p>
        </p:txBody>
      </p:sp>
      <p:sp>
        <p:nvSpPr>
          <p:cNvPr id="29699" name="Rectangle 3"/>
          <p:cNvSpPr>
            <a:spLocks noGrp="1" noChangeArrowheads="1"/>
          </p:cNvSpPr>
          <p:nvPr>
            <p:ph type="body" idx="1"/>
          </p:nvPr>
        </p:nvSpPr>
        <p:spPr/>
        <p:txBody>
          <a:bodyPr/>
          <a:lstStyle/>
          <a:p>
            <a:pPr algn="just" eaLnBrk="1" hangingPunct="1">
              <a:buFont typeface="Wingdings" pitchFamily="2" charset="2"/>
              <a:buNone/>
            </a:pPr>
            <a:r>
              <a:rPr lang="it-IT" altLang="it-IT"/>
              <a:t>   L’orario di lavoro dei lavoratori notturni non può superare le otto ore in media nelle ventiquattro ore, salva l’individuazione da parte dei contratti collettivi, anche aziendali, di un periodo di riferimento più ampio sul quale calcolare come media il suddetto limite.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it-IT" altLang="it-IT">
                <a:solidFill>
                  <a:srgbClr val="FF0000"/>
                </a:solidFill>
              </a:rPr>
              <a:t>Minori</a:t>
            </a:r>
          </a:p>
        </p:txBody>
      </p:sp>
      <p:sp>
        <p:nvSpPr>
          <p:cNvPr id="30723" name="Rectangle 3"/>
          <p:cNvSpPr>
            <a:spLocks noGrp="1" noChangeArrowheads="1"/>
          </p:cNvSpPr>
          <p:nvPr>
            <p:ph type="body" idx="1"/>
          </p:nvPr>
        </p:nvSpPr>
        <p:spPr/>
        <p:txBody>
          <a:bodyPr/>
          <a:lstStyle/>
          <a:p>
            <a:pPr eaLnBrk="1" hangingPunct="1">
              <a:buFont typeface="Wingdings" pitchFamily="2" charset="2"/>
              <a:buNone/>
            </a:pPr>
            <a:r>
              <a:rPr lang="it-IT" altLang="it-IT"/>
              <a:t>     </a:t>
            </a:r>
          </a:p>
          <a:p>
            <a:pPr eaLnBrk="1" hangingPunct="1">
              <a:buFont typeface="Wingdings" pitchFamily="2" charset="2"/>
              <a:buNone/>
            </a:pPr>
            <a:endParaRPr lang="it-IT" altLang="it-IT"/>
          </a:p>
          <a:p>
            <a:pPr algn="ctr" eaLnBrk="1" hangingPunct="1">
              <a:buFont typeface="Wingdings" pitchFamily="2" charset="2"/>
              <a:buNone/>
            </a:pPr>
            <a:r>
              <a:rPr lang="it-IT" altLang="it-IT"/>
              <a:t> </a:t>
            </a:r>
            <a:r>
              <a:rPr lang="it-IT" altLang="it-IT" sz="3600">
                <a:solidFill>
                  <a:srgbClr val="FF0000"/>
                </a:solidFill>
              </a:rPr>
              <a:t>Divieto</a:t>
            </a:r>
            <a:r>
              <a:rPr lang="it-IT" altLang="it-IT" sz="3600"/>
              <a:t> di lavoro notturno, salvo deroga in casi eccezionali</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it-IT" altLang="it-IT" sz="3400">
                <a:solidFill>
                  <a:srgbClr val="FF0000"/>
                </a:solidFill>
              </a:rPr>
              <a:t>Retribuzione del lavoro notturno art. 13</a:t>
            </a:r>
          </a:p>
        </p:txBody>
      </p:sp>
      <p:sp>
        <p:nvSpPr>
          <p:cNvPr id="31747" name="Rectangle 3"/>
          <p:cNvSpPr>
            <a:spLocks noGrp="1" noChangeArrowheads="1"/>
          </p:cNvSpPr>
          <p:nvPr>
            <p:ph type="body" idx="1"/>
          </p:nvPr>
        </p:nvSpPr>
        <p:spPr/>
        <p:txBody>
          <a:bodyPr/>
          <a:lstStyle/>
          <a:p>
            <a:pPr algn="just" eaLnBrk="1" hangingPunct="1">
              <a:lnSpc>
                <a:spcPct val="90000"/>
              </a:lnSpc>
              <a:buFont typeface="Wingdings" pitchFamily="2" charset="2"/>
              <a:buNone/>
            </a:pPr>
            <a:r>
              <a:rPr lang="it-IT" altLang="it-IT"/>
              <a:t>   È affidata alla contrattazione collettiva l’eventuale definizione delle </a:t>
            </a:r>
            <a:r>
              <a:rPr lang="it-IT" altLang="it-IT">
                <a:solidFill>
                  <a:srgbClr val="FF0000"/>
                </a:solidFill>
              </a:rPr>
              <a:t>riduzioni dell’orario di lavoro o dei trattamenti economici indennitari</a:t>
            </a:r>
            <a:r>
              <a:rPr lang="it-IT" altLang="it-IT"/>
              <a:t> nei confronti dei lavoratori notturni. Sono fatte salve le disposizioni della contrattazione collettiva in materia di trattamenti economici e riduzioni di orario per i lavoratori notturni anche se non concesse a titolo specifico.</a:t>
            </a:r>
          </a:p>
          <a:p>
            <a:pPr eaLnBrk="1" hangingPunct="1">
              <a:lnSpc>
                <a:spcPct val="90000"/>
              </a:lnSpc>
            </a:pPr>
            <a:endParaRPr lang="it-IT" altLang="it-IT"/>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it-IT" altLang="it-IT" sz="3400">
                <a:solidFill>
                  <a:srgbClr val="FF0000"/>
                </a:solidFill>
              </a:rPr>
              <a:t>Obblighi informativi datoriali sul lavoro notturno art. 12</a:t>
            </a:r>
          </a:p>
        </p:txBody>
      </p:sp>
      <p:sp>
        <p:nvSpPr>
          <p:cNvPr id="32771" name="Rectangle 3"/>
          <p:cNvSpPr>
            <a:spLocks noGrp="1" noChangeArrowheads="1"/>
          </p:cNvSpPr>
          <p:nvPr>
            <p:ph type="body" idx="1"/>
          </p:nvPr>
        </p:nvSpPr>
        <p:spPr>
          <a:xfrm>
            <a:off x="566738" y="1752600"/>
            <a:ext cx="8001000" cy="4556125"/>
          </a:xfrm>
        </p:spPr>
        <p:txBody>
          <a:bodyPr/>
          <a:lstStyle/>
          <a:p>
            <a:pPr algn="just" eaLnBrk="1" hangingPunct="1">
              <a:lnSpc>
                <a:spcPct val="80000"/>
              </a:lnSpc>
            </a:pPr>
            <a:r>
              <a:rPr lang="it-IT" altLang="it-IT" sz="2000" dirty="0"/>
              <a:t>L’introduzione del lavoro notturno deve essere preceduta, secondo i criteri e con le modalità previsti dai contratti collettivi, dalla consultazione delle rappresentanze sindacali in azienda, se costituite, aderenti alle organizzazioni firmatarie del contratto collettivo applicato dall’impresa. In mancanza, tale consultazione va effettuata con le organizzazioni territoriali dei lavoratori per il tramite dell’Associazione cui l’azienda aderisca o conferisca mandato. </a:t>
            </a:r>
          </a:p>
          <a:p>
            <a:pPr algn="just" eaLnBrk="1" hangingPunct="1">
              <a:lnSpc>
                <a:spcPct val="80000"/>
              </a:lnSpc>
            </a:pPr>
            <a:r>
              <a:rPr lang="it-IT" altLang="it-IT" sz="2000" dirty="0"/>
              <a:t>L’atteggiamento di particolare sfavore del legislatore nei confronti del lavoro notturno è indicato anche dal fatto che, fino al 2008 il datore di lavoro era tenuto a informare per iscritto l’ispettorato del lavoro, con periodicità annuale, della esecuzione di lavoro notturno svolto in modo continuativo o compreso in regolari turni periodici, salvo che esso fosse stato disposto dal contratto collettivo</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it-IT" altLang="it-IT" sz="3400">
                <a:solidFill>
                  <a:srgbClr val="FF0000"/>
                </a:solidFill>
              </a:rPr>
              <a:t>Tutela della salute dei lavoratori notturni </a:t>
            </a:r>
          </a:p>
        </p:txBody>
      </p:sp>
      <p:sp>
        <p:nvSpPr>
          <p:cNvPr id="33795" name="Rectangle 3"/>
          <p:cNvSpPr>
            <a:spLocks noGrp="1" noChangeArrowheads="1"/>
          </p:cNvSpPr>
          <p:nvPr>
            <p:ph type="body" idx="1"/>
          </p:nvPr>
        </p:nvSpPr>
        <p:spPr/>
        <p:txBody>
          <a:bodyPr/>
          <a:lstStyle/>
          <a:p>
            <a:pPr algn="just" eaLnBrk="1" hangingPunct="1">
              <a:buFont typeface="Wingdings" pitchFamily="2" charset="2"/>
              <a:buNone/>
            </a:pPr>
            <a:r>
              <a:rPr lang="it-IT" altLang="it-IT"/>
              <a:t>   La valutazione dello stato di salute dei lavoratori addetti al lavoro notturno deve avvenire attraverso controlli preventivi e periodici (almeno ogni 2 anni) adeguati al rischio cui il lavoratore è esposto, secondo le disposizioni previste dalla legge e dai contratti collettivi.</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1628775"/>
            <a:ext cx="9144000"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Font typeface="Wingdings" pitchFamily="2" charset="2"/>
              <a:buChar char="o"/>
              <a:defRPr sz="3000">
                <a:solidFill>
                  <a:schemeClr val="tx1"/>
                </a:solidFill>
                <a:latin typeface="Verdana" pitchFamily="34" charset="0"/>
              </a:defRPr>
            </a:lvl1pPr>
            <a:lvl2pPr marL="742950" indent="-285750"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143000" indent="-228600"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00200" indent="-22860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57400" indent="-228600"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146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29718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290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8862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a:spcBef>
                <a:spcPct val="0"/>
              </a:spcBef>
              <a:buClr>
                <a:srgbClr val="FF0000"/>
              </a:buClr>
              <a:buFont typeface="Wingdings" pitchFamily="2" charset="2"/>
              <a:buChar char="Ø"/>
            </a:pPr>
            <a:r>
              <a:rPr lang="it-IT" altLang="it-IT" sz="2000" dirty="0">
                <a:solidFill>
                  <a:schemeClr val="accent2"/>
                </a:solidFill>
                <a:latin typeface="Comic Sans MS" pitchFamily="66" charset="0"/>
                <a:cs typeface="Tahoma" pitchFamily="34" charset="0"/>
              </a:rPr>
              <a:t> </a:t>
            </a:r>
            <a:r>
              <a:rPr lang="it-IT" altLang="it-IT" sz="2000" dirty="0">
                <a:solidFill>
                  <a:srgbClr val="FF0000"/>
                </a:solidFill>
                <a:latin typeface="Comic Sans MS" pitchFamily="66" charset="0"/>
                <a:cs typeface="Tahoma" pitchFamily="34" charset="0"/>
              </a:rPr>
              <a:t>Il lavoratore ha diritto ogni sette giorni a un periodo di riposo di almeno 24 ore consecutive, </a:t>
            </a:r>
            <a:r>
              <a:rPr lang="it-IT" altLang="it-IT" sz="1800" dirty="0">
                <a:solidFill>
                  <a:srgbClr val="FF0000"/>
                </a:solidFill>
              </a:rPr>
              <a:t>da cumulare con le ore di riposo giornaliero (11, 24+11=35 ore di riposo totali)</a:t>
            </a:r>
          </a:p>
          <a:p>
            <a:pPr>
              <a:spcBef>
                <a:spcPct val="0"/>
              </a:spcBef>
              <a:buClr>
                <a:srgbClr val="FF0000"/>
              </a:buClr>
              <a:buFont typeface="Wingdings" pitchFamily="2" charset="2"/>
              <a:buChar char="Ø"/>
            </a:pPr>
            <a:r>
              <a:rPr lang="it-IT" altLang="it-IT" sz="1800" dirty="0">
                <a:solidFill>
                  <a:srgbClr val="FF0000"/>
                </a:solidFill>
              </a:rPr>
              <a:t>Il suddetto periodo di riposo consecutivo è calcolato come media in un periodo non superiore a 14 giorni --- art. 41 </a:t>
            </a:r>
            <a:r>
              <a:rPr lang="it-IT" altLang="it-IT" sz="1800" dirty="0" err="1">
                <a:solidFill>
                  <a:srgbClr val="FF0000"/>
                </a:solidFill>
              </a:rPr>
              <a:t>l.n</a:t>
            </a:r>
            <a:r>
              <a:rPr lang="it-IT" altLang="it-IT" sz="1800" dirty="0">
                <a:solidFill>
                  <a:srgbClr val="FF0000"/>
                </a:solidFill>
              </a:rPr>
              <a:t>. 133/2008</a:t>
            </a:r>
            <a:endParaRPr lang="it-IT" altLang="it-IT" sz="2000" dirty="0">
              <a:solidFill>
                <a:srgbClr val="FF0000"/>
              </a:solidFill>
              <a:latin typeface="Comic Sans MS" pitchFamily="66" charset="0"/>
              <a:cs typeface="Tahoma" pitchFamily="34" charset="0"/>
            </a:endParaRPr>
          </a:p>
          <a:p>
            <a:pPr>
              <a:spcBef>
                <a:spcPct val="0"/>
              </a:spcBef>
              <a:buClr>
                <a:srgbClr val="FF0000"/>
              </a:buClr>
              <a:buFont typeface="Wingdings" pitchFamily="2" charset="2"/>
              <a:buChar char="Ø"/>
            </a:pPr>
            <a:r>
              <a:rPr lang="it-IT" altLang="it-IT" sz="2000" dirty="0">
                <a:solidFill>
                  <a:srgbClr val="FF0000"/>
                </a:solidFill>
                <a:latin typeface="Comic Sans MS" pitchFamily="66" charset="0"/>
                <a:cs typeface="Tahoma" pitchFamily="34" charset="0"/>
              </a:rPr>
              <a:t>Il periodo di riposo è di regola in coincidenza con la domenica - Numerose eccezioni (con eventuale retribuzione maggiorata)</a:t>
            </a:r>
            <a:endParaRPr lang="it-IT" altLang="it-IT" sz="2000" dirty="0">
              <a:solidFill>
                <a:srgbClr val="FF0000"/>
              </a:solidFill>
              <a:latin typeface="Comic Sans MS" pitchFamily="66" charset="0"/>
              <a:cs typeface="Times New Roman" pitchFamily="18" charset="0"/>
            </a:endParaRPr>
          </a:p>
          <a:p>
            <a:pPr>
              <a:spcBef>
                <a:spcPct val="0"/>
              </a:spcBef>
              <a:buClr>
                <a:srgbClr val="FF0000"/>
              </a:buClr>
              <a:buFont typeface="Wingdings" pitchFamily="2" charset="2"/>
              <a:buChar char="Ø"/>
            </a:pPr>
            <a:r>
              <a:rPr lang="it-IT" altLang="it-IT" sz="2000" dirty="0">
                <a:solidFill>
                  <a:srgbClr val="FF0000"/>
                </a:solidFill>
                <a:latin typeface="Comic Sans MS" pitchFamily="66" charset="0"/>
                <a:cs typeface="Tahoma" pitchFamily="34" charset="0"/>
              </a:rPr>
              <a:t>Fanno eccezione a tali disposizioni sui riposi (contrasto con l’art. 36, 3° c.  </a:t>
            </a:r>
            <a:r>
              <a:rPr lang="it-IT" altLang="it-IT" sz="2000" dirty="0" err="1">
                <a:solidFill>
                  <a:srgbClr val="FF0000"/>
                </a:solidFill>
                <a:latin typeface="Comic Sans MS" pitchFamily="66" charset="0"/>
                <a:cs typeface="Tahoma" pitchFamily="34" charset="0"/>
              </a:rPr>
              <a:t>Cost</a:t>
            </a:r>
            <a:r>
              <a:rPr lang="it-IT" altLang="it-IT" sz="2000" dirty="0">
                <a:solidFill>
                  <a:srgbClr val="FF0000"/>
                </a:solidFill>
                <a:latin typeface="Comic Sans MS" pitchFamily="66" charset="0"/>
                <a:cs typeface="Tahoma" pitchFamily="34" charset="0"/>
              </a:rPr>
              <a:t>.?):</a:t>
            </a:r>
            <a:endParaRPr lang="it-IT" altLang="it-IT" sz="2000" dirty="0">
              <a:solidFill>
                <a:srgbClr val="FF0000"/>
              </a:solidFill>
              <a:latin typeface="Comic Sans MS" pitchFamily="66" charset="0"/>
              <a:cs typeface="Times New Roman" pitchFamily="18" charset="0"/>
            </a:endParaRPr>
          </a:p>
          <a:p>
            <a:pPr>
              <a:spcBef>
                <a:spcPct val="0"/>
              </a:spcBef>
              <a:buClrTx/>
              <a:buFontTx/>
              <a:buNone/>
            </a:pPr>
            <a:r>
              <a:rPr lang="it-IT" altLang="it-IT" sz="1800" dirty="0">
                <a:solidFill>
                  <a:schemeClr val="hlink"/>
                </a:solidFill>
                <a:latin typeface="Comic Sans MS" pitchFamily="66" charset="0"/>
                <a:cs typeface="Tahoma" pitchFamily="34" charset="0"/>
              </a:rPr>
              <a:t>a) </a:t>
            </a:r>
            <a:r>
              <a:rPr lang="it-IT" altLang="it-IT" sz="1800" dirty="0">
                <a:solidFill>
                  <a:srgbClr val="3333CC"/>
                </a:solidFill>
                <a:latin typeface="Comic Sans MS" pitchFamily="66" charset="0"/>
              </a:rPr>
              <a:t>attività di lavoro a turni ogni volta che il lavoratore cambi turno o squadra e non possa usufruire, tra la fine del servizio di un turno o di una squadra e l'inizio del successivo, di periodi di riposo giornaliero o settimanale </a:t>
            </a:r>
            <a:r>
              <a:rPr lang="it-IT" altLang="it-IT" sz="1800" dirty="0">
                <a:solidFill>
                  <a:srgbClr val="3333CC"/>
                </a:solidFill>
                <a:latin typeface="Comic Sans MS" pitchFamily="66" charset="0"/>
                <a:cs typeface="Tahoma" pitchFamily="34" charset="0"/>
              </a:rPr>
              <a:t>; </a:t>
            </a:r>
            <a:endParaRPr lang="it-IT" altLang="it-IT" sz="1800" dirty="0">
              <a:solidFill>
                <a:srgbClr val="3333CC"/>
              </a:solidFill>
              <a:latin typeface="Comic Sans MS" pitchFamily="66" charset="0"/>
              <a:cs typeface="Times New Roman" pitchFamily="18" charset="0"/>
            </a:endParaRPr>
          </a:p>
          <a:p>
            <a:pPr>
              <a:spcBef>
                <a:spcPct val="0"/>
              </a:spcBef>
              <a:buClrTx/>
              <a:buFontTx/>
              <a:buNone/>
            </a:pPr>
            <a:r>
              <a:rPr lang="it-IT" altLang="it-IT" sz="1800" dirty="0">
                <a:solidFill>
                  <a:srgbClr val="3333CC"/>
                </a:solidFill>
                <a:latin typeface="Comic Sans MS" pitchFamily="66" charset="0"/>
                <a:cs typeface="Tahoma" pitchFamily="34" charset="0"/>
              </a:rPr>
              <a:t>b) le attività caratterizzate da periodi di lavoro frazionati durante la giornata;</a:t>
            </a:r>
            <a:endParaRPr lang="it-IT" altLang="it-IT" sz="1800" dirty="0">
              <a:solidFill>
                <a:srgbClr val="3333CC"/>
              </a:solidFill>
              <a:latin typeface="Comic Sans MS" pitchFamily="66" charset="0"/>
              <a:cs typeface="Times New Roman" pitchFamily="18" charset="0"/>
            </a:endParaRPr>
          </a:p>
          <a:p>
            <a:pPr>
              <a:spcBef>
                <a:spcPct val="0"/>
              </a:spcBef>
              <a:buClrTx/>
              <a:buFontTx/>
              <a:buNone/>
            </a:pPr>
            <a:r>
              <a:rPr lang="it-IT" altLang="it-IT" sz="1800" dirty="0">
                <a:solidFill>
                  <a:srgbClr val="3333CC"/>
                </a:solidFill>
                <a:latin typeface="Comic Sans MS" pitchFamily="66" charset="0"/>
                <a:cs typeface="Tahoma" pitchFamily="34" charset="0"/>
              </a:rPr>
              <a:t>c) per il personale che lavora nel settore dei trasporti ferroviari: le attività discontinue; il servizio prestato a bordo dei treni; le attività connesse con gli orari del trasporto ferroviario che assicurano la continuità e la regolarità del traffico ferroviario;</a:t>
            </a:r>
            <a:endParaRPr lang="it-IT" altLang="it-IT" sz="1800" dirty="0">
              <a:solidFill>
                <a:srgbClr val="3333CC"/>
              </a:solidFill>
              <a:latin typeface="Comic Sans MS" pitchFamily="66" charset="0"/>
              <a:cs typeface="Times New Roman" pitchFamily="18" charset="0"/>
            </a:endParaRPr>
          </a:p>
          <a:p>
            <a:pPr>
              <a:spcBef>
                <a:spcPct val="0"/>
              </a:spcBef>
              <a:buClrTx/>
              <a:buFontTx/>
              <a:buNone/>
            </a:pPr>
            <a:r>
              <a:rPr lang="it-IT" altLang="it-IT" sz="1800" dirty="0">
                <a:solidFill>
                  <a:srgbClr val="3333CC"/>
                </a:solidFill>
                <a:latin typeface="Comic Sans MS" pitchFamily="66" charset="0"/>
                <a:cs typeface="Tahoma" pitchFamily="34" charset="0"/>
              </a:rPr>
              <a:t>d) i contratti collettivi possono stabilire previsioni diverse (v. Art. 17)</a:t>
            </a:r>
          </a:p>
        </p:txBody>
      </p:sp>
      <p:sp>
        <p:nvSpPr>
          <p:cNvPr id="17411" name="Text Box 3"/>
          <p:cNvSpPr txBox="1">
            <a:spLocks noChangeArrowheads="1"/>
          </p:cNvSpPr>
          <p:nvPr/>
        </p:nvSpPr>
        <p:spPr bwMode="auto">
          <a:xfrm>
            <a:off x="1547813" y="260350"/>
            <a:ext cx="5578475" cy="1066800"/>
          </a:xfrm>
          <a:prstGeom prst="rect">
            <a:avLst/>
          </a:prstGeom>
          <a:noFill/>
          <a:ln w="9525">
            <a:noFill/>
            <a:miter lim="800000"/>
            <a:headEnd/>
            <a:tailEnd/>
          </a:ln>
          <a:effectLst/>
        </p:spPr>
        <p:txBody>
          <a:bodyPr>
            <a:spAutoFit/>
          </a:bodyPr>
          <a:lstStyle/>
          <a:p>
            <a:pPr algn="ctr">
              <a:defRPr/>
            </a:pPr>
            <a:r>
              <a:rPr lang="it-IT" sz="3200">
                <a:solidFill>
                  <a:srgbClr val="3333CC"/>
                </a:solidFill>
                <a:effectLst>
                  <a:outerShdw blurRad="38100" dist="38100" dir="2700000" algn="tl">
                    <a:srgbClr val="C0C0C0"/>
                  </a:outerShdw>
                </a:effectLst>
                <a:latin typeface="Comic Sans MS" pitchFamily="66" charset="0"/>
                <a:cs typeface="Tahoma" pitchFamily="34" charset="0"/>
              </a:rPr>
              <a:t>Riposi settimanali</a:t>
            </a:r>
          </a:p>
          <a:p>
            <a:pPr algn="ctr">
              <a:defRPr/>
            </a:pPr>
            <a:r>
              <a:rPr lang="it-IT" sz="3200">
                <a:solidFill>
                  <a:srgbClr val="3333CC"/>
                </a:solidFill>
                <a:effectLst>
                  <a:outerShdw blurRad="38100" dist="38100" dir="2700000" algn="tl">
                    <a:srgbClr val="C0C0C0"/>
                  </a:outerShdw>
                </a:effectLst>
                <a:latin typeface="Comic Sans MS" pitchFamily="66" charset="0"/>
                <a:cs typeface="Tahoma" pitchFamily="34" charset="0"/>
              </a:rPr>
              <a:t>Art. 9</a:t>
            </a:r>
            <a:endParaRPr lang="it-IT" sz="3200">
              <a:solidFill>
                <a:srgbClr val="3333CC"/>
              </a:solidFill>
              <a:effectLst>
                <a:outerShdw blurRad="38100" dist="38100" dir="2700000" algn="tl">
                  <a:srgbClr val="C0C0C0"/>
                </a:outerShdw>
              </a:effectLst>
              <a:latin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ctr" eaLnBrk="1" hangingPunct="1"/>
            <a:r>
              <a:rPr lang="en-GB" altLang="it-IT" sz="3200"/>
              <a:t>Derogabilità attraverso c.coll. introdotta dall’art. 41 l.n. 133/2008</a:t>
            </a:r>
          </a:p>
        </p:txBody>
      </p:sp>
      <p:sp>
        <p:nvSpPr>
          <p:cNvPr id="38915" name="Rectangle 3"/>
          <p:cNvSpPr>
            <a:spLocks noGrp="1" noChangeArrowheads="1"/>
          </p:cNvSpPr>
          <p:nvPr>
            <p:ph type="body" idx="1"/>
          </p:nvPr>
        </p:nvSpPr>
        <p:spPr>
          <a:xfrm>
            <a:off x="566738" y="2060848"/>
            <a:ext cx="8001000" cy="3836640"/>
          </a:xfrm>
        </p:spPr>
        <p:txBody>
          <a:bodyPr/>
          <a:lstStyle/>
          <a:p>
            <a:pPr algn="just" eaLnBrk="1" hangingPunct="1">
              <a:buFont typeface="Wingdings" pitchFamily="2" charset="2"/>
              <a:buNone/>
            </a:pPr>
            <a:r>
              <a:rPr lang="it-IT" altLang="it-IT" sz="2100" dirty="0"/>
              <a:t>     </a:t>
            </a:r>
            <a:r>
              <a:rPr lang="it-IT" altLang="it-IT" sz="2400" dirty="0"/>
              <a:t>Le </a:t>
            </a:r>
            <a:r>
              <a:rPr lang="it-IT" altLang="it-IT" sz="2000" dirty="0"/>
              <a:t>disposizioni di cui agli articoli 7(Riposo giornaliero), 8 (Pause giornaliere), 12(modalità organizzazione lavoro notturno) e 13 (durata e indennità lavoro notturno) possono essere derogate mediante contratti collettivi stipulati a livello nazionale con le organizzazioni sindacali comparativamente più rappresentative. Per </a:t>
            </a:r>
            <a:r>
              <a:rPr lang="it-IT" altLang="it-IT" sz="2000" b="1" dirty="0"/>
              <a:t>il settore privato, </a:t>
            </a:r>
            <a:r>
              <a:rPr lang="it-IT" altLang="it-IT" sz="2000" dirty="0"/>
              <a:t>in</a:t>
            </a:r>
            <a:r>
              <a:rPr lang="it-IT" altLang="it-IT" sz="2000" b="1" dirty="0"/>
              <a:t> </a:t>
            </a:r>
            <a:r>
              <a:rPr lang="it-IT" altLang="it-IT" sz="2000" dirty="0"/>
              <a:t>assenza di specifiche disposizioni nei contratti collettivi nazionali, le deroghe possono essere stabilite nei </a:t>
            </a:r>
            <a:r>
              <a:rPr lang="it-IT" altLang="it-IT" sz="2000" b="1" dirty="0"/>
              <a:t>contratti collettivi territoriali o aziendali </a:t>
            </a:r>
            <a:r>
              <a:rPr lang="it-IT" altLang="it-IT" sz="2000" dirty="0"/>
              <a:t>stipulati con le organizzazioni sindacali comparativamente più rappresentative sul piano nazionale </a:t>
            </a:r>
          </a:p>
        </p:txBody>
      </p:sp>
    </p:spTree>
    <p:extLst>
      <p:ext uri="{BB962C8B-B14F-4D97-AF65-F5344CB8AC3E}">
        <p14:creationId xmlns:p14="http://schemas.microsoft.com/office/powerpoint/2010/main" val="781143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61764" y="332656"/>
            <a:ext cx="8820472"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2"/>
              </a:buClr>
              <a:buFont typeface="Wingdings" pitchFamily="2" charset="2"/>
              <a:buChar char="o"/>
              <a:defRPr sz="3000">
                <a:solidFill>
                  <a:schemeClr val="tx1"/>
                </a:solidFill>
                <a:latin typeface="Verdana" pitchFamily="34" charset="0"/>
              </a:defRPr>
            </a:lvl1pPr>
            <a:lvl2pPr marL="742950" indent="-285750" eaLnBrk="0" hangingPunct="0">
              <a:spcBef>
                <a:spcPct val="20000"/>
              </a:spcBef>
              <a:buClr>
                <a:schemeClr val="accent2"/>
              </a:buClr>
              <a:buFont typeface="Wingdings" pitchFamily="2" charset="2"/>
              <a:buChar char="n"/>
              <a:defRPr sz="2600">
                <a:solidFill>
                  <a:schemeClr val="tx1"/>
                </a:solidFill>
                <a:latin typeface="Verdana" pitchFamily="34" charset="0"/>
              </a:defRPr>
            </a:lvl2pPr>
            <a:lvl3pPr marL="1143000" indent="-228600" eaLnBrk="0" hangingPunct="0">
              <a:spcBef>
                <a:spcPct val="20000"/>
              </a:spcBef>
              <a:buClr>
                <a:schemeClr val="accent2"/>
              </a:buClr>
              <a:buFont typeface="Wingdings" pitchFamily="2" charset="2"/>
              <a:buChar char="o"/>
              <a:defRPr sz="2300">
                <a:solidFill>
                  <a:schemeClr val="tx1"/>
                </a:solidFill>
                <a:latin typeface="Verdana" pitchFamily="34" charset="0"/>
              </a:defRPr>
            </a:lvl3pPr>
            <a:lvl4pPr marL="1600200" indent="-228600" eaLnBrk="0" hangingPunct="0">
              <a:spcBef>
                <a:spcPct val="20000"/>
              </a:spcBef>
              <a:buClr>
                <a:schemeClr val="accent2"/>
              </a:buClr>
              <a:buFont typeface="Wingdings" pitchFamily="2" charset="2"/>
              <a:buChar char="n"/>
              <a:defRPr sz="2000">
                <a:solidFill>
                  <a:schemeClr val="tx1"/>
                </a:solidFill>
                <a:latin typeface="Verdana" pitchFamily="34" charset="0"/>
              </a:defRPr>
            </a:lvl4pPr>
            <a:lvl5pPr marL="2057400" indent="-228600" eaLnBrk="0" hangingPunct="0">
              <a:spcBef>
                <a:spcPct val="25000"/>
              </a:spcBef>
              <a:buClr>
                <a:schemeClr val="accent2"/>
              </a:buClr>
              <a:buFont typeface="Wingdings" pitchFamily="2" charset="2"/>
              <a:buChar char="§"/>
              <a:defRPr sz="2000">
                <a:solidFill>
                  <a:schemeClr val="tx1"/>
                </a:solidFill>
                <a:latin typeface="Verdana" pitchFamily="34" charset="0"/>
              </a:defRPr>
            </a:lvl5pPr>
            <a:lvl6pPr marL="25146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29718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290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886200" indent="-22860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9pPr>
          </a:lstStyle>
          <a:p>
            <a:pPr algn="ctr" eaLnBrk="1" hangingPunct="1">
              <a:spcBef>
                <a:spcPct val="0"/>
              </a:spcBef>
              <a:buClrTx/>
              <a:buFontTx/>
              <a:buNone/>
            </a:pPr>
            <a:r>
              <a:rPr lang="it-IT" altLang="it-IT" sz="3600" dirty="0">
                <a:solidFill>
                  <a:srgbClr val="FF0000"/>
                </a:solidFill>
                <a:latin typeface="Tahoma" pitchFamily="34" charset="0"/>
                <a:cs typeface="Tahoma" pitchFamily="34" charset="0"/>
              </a:rPr>
              <a:t>Ferie annuali</a:t>
            </a:r>
          </a:p>
          <a:p>
            <a:pPr algn="ctr" eaLnBrk="1" hangingPunct="1">
              <a:spcBef>
                <a:spcPct val="0"/>
              </a:spcBef>
              <a:buClrTx/>
              <a:buFontTx/>
              <a:buNone/>
            </a:pPr>
            <a:r>
              <a:rPr lang="it-IT" altLang="it-IT" sz="3600" dirty="0">
                <a:solidFill>
                  <a:srgbClr val="FF0000"/>
                </a:solidFill>
                <a:latin typeface="Tahoma" pitchFamily="34" charset="0"/>
                <a:cs typeface="Tahoma" pitchFamily="34" charset="0"/>
              </a:rPr>
              <a:t>Art. 10 - Art. 2109 c.c.</a:t>
            </a:r>
          </a:p>
          <a:p>
            <a:pPr algn="ctr" eaLnBrk="1" hangingPunct="1">
              <a:spcBef>
                <a:spcPct val="0"/>
              </a:spcBef>
              <a:buClrTx/>
              <a:buFontTx/>
              <a:buNone/>
            </a:pPr>
            <a:endParaRPr lang="it-IT" altLang="it-IT" sz="3600" dirty="0">
              <a:latin typeface="Tahoma" pitchFamily="34" charset="0"/>
              <a:cs typeface="Tahoma" pitchFamily="34" charset="0"/>
            </a:endParaRPr>
          </a:p>
          <a:p>
            <a:pPr algn="just">
              <a:spcBef>
                <a:spcPct val="0"/>
              </a:spcBef>
              <a:buClr>
                <a:srgbClr val="FF0000"/>
              </a:buClr>
              <a:buFontTx/>
              <a:buChar char="o"/>
            </a:pPr>
            <a:endParaRPr lang="it-IT" altLang="it-IT" sz="2400" dirty="0">
              <a:latin typeface="Tahoma" pitchFamily="34" charset="0"/>
              <a:cs typeface="Tahoma" pitchFamily="34" charset="0"/>
            </a:endParaRPr>
          </a:p>
          <a:p>
            <a:pPr algn="just">
              <a:spcBef>
                <a:spcPct val="0"/>
              </a:spcBef>
              <a:buClr>
                <a:srgbClr val="FF0000"/>
              </a:buClr>
              <a:buFontTx/>
              <a:buChar char="o"/>
            </a:pPr>
            <a:r>
              <a:rPr lang="it-IT" altLang="it-IT" sz="2000" dirty="0">
                <a:latin typeface="+mn-lt"/>
                <a:cs typeface="Tahoma" pitchFamily="34" charset="0"/>
              </a:rPr>
              <a:t>Fermo restando quanto previsto dall'articolo 2109 del codice civile, il prestatore di lavoro ha diritto a un periodo annuale di </a:t>
            </a:r>
            <a:r>
              <a:rPr lang="it-IT" altLang="it-IT" sz="2000" dirty="0">
                <a:solidFill>
                  <a:srgbClr val="FF0000"/>
                </a:solidFill>
                <a:latin typeface="+mn-lt"/>
                <a:cs typeface="Tahoma" pitchFamily="34" charset="0"/>
              </a:rPr>
              <a:t>ferie retribuite non inferiore a quattro settimane</a:t>
            </a:r>
            <a:r>
              <a:rPr lang="it-IT" altLang="it-IT" sz="2000" dirty="0">
                <a:latin typeface="+mn-lt"/>
                <a:cs typeface="Tahoma" pitchFamily="34" charset="0"/>
              </a:rPr>
              <a:t>. I contratti collettivi di lavoro possono stabilire condizioni di miglior favore</a:t>
            </a:r>
          </a:p>
          <a:p>
            <a:pPr algn="just">
              <a:spcBef>
                <a:spcPct val="0"/>
              </a:spcBef>
              <a:buClr>
                <a:srgbClr val="FF0000"/>
              </a:buClr>
              <a:buFontTx/>
              <a:buChar char="o"/>
            </a:pPr>
            <a:endParaRPr lang="it-IT" altLang="it-IT" sz="2000" dirty="0">
              <a:latin typeface="+mn-lt"/>
              <a:cs typeface="Times New Roman" pitchFamily="18" charset="0"/>
            </a:endParaRPr>
          </a:p>
          <a:p>
            <a:pPr algn="just">
              <a:spcBef>
                <a:spcPct val="0"/>
              </a:spcBef>
              <a:buClr>
                <a:srgbClr val="FF0000"/>
              </a:buClr>
              <a:buFontTx/>
              <a:buChar char="o"/>
            </a:pPr>
            <a:r>
              <a:rPr lang="it-IT" altLang="it-IT" sz="2000" dirty="0">
                <a:latin typeface="+mn-lt"/>
                <a:cs typeface="Times New Roman" pitchFamily="18" charset="0"/>
              </a:rPr>
              <a:t> </a:t>
            </a:r>
            <a:r>
              <a:rPr lang="it-IT" altLang="it-IT" sz="2000" dirty="0">
                <a:latin typeface="+mn-lt"/>
                <a:cs typeface="Tahoma" pitchFamily="34" charset="0"/>
              </a:rPr>
              <a:t>Il predetto periodo minimo di quattro settimane </a:t>
            </a:r>
            <a:r>
              <a:rPr lang="it-IT" altLang="it-IT" sz="2000" dirty="0">
                <a:solidFill>
                  <a:srgbClr val="FF0000"/>
                </a:solidFill>
                <a:latin typeface="+mn-lt"/>
                <a:cs typeface="Tahoma" pitchFamily="34" charset="0"/>
              </a:rPr>
              <a:t>non può essere sostituito dalla relativa indennità per ferie non godute</a:t>
            </a:r>
            <a:r>
              <a:rPr lang="it-IT" altLang="it-IT" sz="2000" dirty="0">
                <a:latin typeface="+mn-lt"/>
                <a:cs typeface="Tahoma" pitchFamily="34" charset="0"/>
              </a:rPr>
              <a:t>, salvo il caso di risoluzione del rapporto di lavoro</a:t>
            </a:r>
          </a:p>
          <a:p>
            <a:pPr algn="just">
              <a:spcBef>
                <a:spcPct val="0"/>
              </a:spcBef>
              <a:buClr>
                <a:srgbClr val="FF0000"/>
              </a:buClr>
              <a:buFontTx/>
              <a:buChar char="o"/>
            </a:pPr>
            <a:endParaRPr lang="it-IT" altLang="it-IT" sz="2000" dirty="0">
              <a:latin typeface="+mn-lt"/>
              <a:cs typeface="Tahoma" pitchFamily="34" charset="0"/>
            </a:endParaRPr>
          </a:p>
          <a:p>
            <a:pPr algn="just">
              <a:spcBef>
                <a:spcPct val="0"/>
              </a:spcBef>
              <a:buClr>
                <a:srgbClr val="FF0000"/>
              </a:buClr>
              <a:buFontTx/>
              <a:buChar char="o"/>
            </a:pPr>
            <a:r>
              <a:rPr lang="it-IT" altLang="it-IT" sz="2000" dirty="0">
                <a:latin typeface="+mn-lt"/>
                <a:cs typeface="Tahoma" pitchFamily="34" charset="0"/>
              </a:rPr>
              <a:t> Nel caso di orario espresso come media nel </a:t>
            </a:r>
            <a:r>
              <a:rPr lang="it-IT" altLang="it-IT" sz="2000" dirty="0" err="1">
                <a:latin typeface="+mn-lt"/>
                <a:cs typeface="Tahoma" pitchFamily="34" charset="0"/>
              </a:rPr>
              <a:t>multiperiodo</a:t>
            </a:r>
            <a:r>
              <a:rPr lang="it-IT" altLang="it-IT" sz="2000" dirty="0">
                <a:latin typeface="+mn-lt"/>
                <a:cs typeface="Tahoma" pitchFamily="34" charset="0"/>
              </a:rPr>
              <a:t>, i contratti collettivi stabiliscono criteri e modalità di regolazione.</a:t>
            </a:r>
            <a:endParaRPr lang="it-IT" altLang="it-IT" sz="2000" dirty="0">
              <a:latin typeface="+mn-l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74675" y="304800"/>
            <a:ext cx="8001000" cy="820738"/>
          </a:xfrm>
        </p:spPr>
        <p:txBody>
          <a:bodyPr/>
          <a:lstStyle/>
          <a:p>
            <a:pPr algn="ctr" eaLnBrk="1" hangingPunct="1"/>
            <a:r>
              <a:rPr lang="it-IT" altLang="it-IT">
                <a:solidFill>
                  <a:srgbClr val="FF0000"/>
                </a:solidFill>
              </a:rPr>
              <a:t>Ferie</a:t>
            </a:r>
          </a:p>
        </p:txBody>
      </p:sp>
      <p:sp>
        <p:nvSpPr>
          <p:cNvPr id="36867" name="Rectangle 3"/>
          <p:cNvSpPr>
            <a:spLocks noGrp="1" noChangeArrowheads="1"/>
          </p:cNvSpPr>
          <p:nvPr>
            <p:ph type="body" idx="1"/>
          </p:nvPr>
        </p:nvSpPr>
        <p:spPr>
          <a:xfrm>
            <a:off x="571500" y="1700808"/>
            <a:ext cx="8001000" cy="4448013"/>
          </a:xfrm>
        </p:spPr>
        <p:txBody>
          <a:bodyPr/>
          <a:lstStyle/>
          <a:p>
            <a:pPr algn="just" eaLnBrk="1" hangingPunct="1">
              <a:lnSpc>
                <a:spcPct val="90000"/>
              </a:lnSpc>
            </a:pPr>
            <a:r>
              <a:rPr lang="it-IT" altLang="it-IT" sz="2000" dirty="0"/>
              <a:t>Principio dell’</a:t>
            </a:r>
            <a:r>
              <a:rPr lang="it-IT" altLang="it-IT" sz="2000" dirty="0" err="1"/>
              <a:t>introannualità</a:t>
            </a:r>
            <a:r>
              <a:rPr lang="it-IT" altLang="it-IT" sz="2000" dirty="0"/>
              <a:t>: hanno diritto alle ferie anche coloro che hanno lavorato meno di un anno, previo ovviamente il </a:t>
            </a:r>
            <a:r>
              <a:rPr lang="it-IT" altLang="it-IT" sz="2000" dirty="0" err="1"/>
              <a:t>riproporzionamento</a:t>
            </a:r>
            <a:r>
              <a:rPr lang="it-IT" altLang="it-IT" sz="2000" dirty="0"/>
              <a:t> del periodo feriale dovuto (Corte </a:t>
            </a:r>
            <a:r>
              <a:rPr lang="it-IT" altLang="it-IT" sz="2000" dirty="0" err="1"/>
              <a:t>cost</a:t>
            </a:r>
            <a:r>
              <a:rPr lang="it-IT" altLang="it-IT" sz="2000" dirty="0"/>
              <a:t>. n. 66/1963)</a:t>
            </a:r>
          </a:p>
          <a:p>
            <a:pPr algn="just" eaLnBrk="1" hangingPunct="1">
              <a:lnSpc>
                <a:spcPct val="90000"/>
              </a:lnSpc>
            </a:pPr>
            <a:r>
              <a:rPr lang="it-IT" altLang="it-IT" sz="2000" dirty="0"/>
              <a:t>La scelta del periodo feriale spetta al datore di lavoro, che deve esercitare il suo potere contemperando le esigenze aziendali con quelle dei prestatori, salvo l’assoggettamento al vincolo della C.C. (art. 2109 c.c.)</a:t>
            </a:r>
          </a:p>
          <a:p>
            <a:pPr algn="just" eaLnBrk="1" hangingPunct="1">
              <a:lnSpc>
                <a:spcPct val="90000"/>
              </a:lnSpc>
            </a:pPr>
            <a:r>
              <a:rPr lang="it-IT" altLang="it-IT" sz="2000" dirty="0"/>
              <a:t>Il datore di lavoro ha anche il limite di garantire il godimento continuativo delle prime due settimane di ferie, in caso di richiesta del lavoratore</a:t>
            </a:r>
          </a:p>
          <a:p>
            <a:pPr algn="just" eaLnBrk="1" hangingPunct="1">
              <a:lnSpc>
                <a:spcPct val="90000"/>
              </a:lnSpc>
            </a:pPr>
            <a:r>
              <a:rPr lang="it-IT" altLang="it-IT" sz="2000" dirty="0"/>
              <a:t>Le prime due settimane di ferie vanno godute nel corso dell'anno di maturazione e le restanti due settimane, nei 18 mesi successivi al termine dell'anno di maturazione </a:t>
            </a:r>
          </a:p>
          <a:p>
            <a:pPr algn="just" eaLnBrk="1" hangingPunct="1">
              <a:lnSpc>
                <a:spcPct val="90000"/>
              </a:lnSpc>
            </a:pPr>
            <a:r>
              <a:rPr lang="it-IT" altLang="it-IT" sz="2000" dirty="0"/>
              <a:t>Cessione delle ferie “solidale” (art.24 d.lgs.151/2015)</a:t>
            </a:r>
          </a:p>
          <a:p>
            <a:pPr marL="0" indent="0" eaLnBrk="1" hangingPunct="1">
              <a:lnSpc>
                <a:spcPct val="90000"/>
              </a:lnSpc>
              <a:buNone/>
            </a:pPr>
            <a:endParaRPr lang="it-IT" altLang="it-IT"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r>
              <a:rPr lang="it-IT" sz="3200" dirty="0"/>
              <a:t>Cessione dei riposi e delle ferie: 151/2015, art.24 </a:t>
            </a:r>
            <a:endParaRPr lang="it-IT" dirty="0"/>
          </a:p>
        </p:txBody>
      </p:sp>
      <p:sp>
        <p:nvSpPr>
          <p:cNvPr id="3" name="Segnaposto contenuto 2"/>
          <p:cNvSpPr>
            <a:spLocks noGrp="1"/>
          </p:cNvSpPr>
          <p:nvPr>
            <p:ph idx="1"/>
          </p:nvPr>
        </p:nvSpPr>
        <p:spPr>
          <a:xfrm>
            <a:off x="566738" y="1752600"/>
            <a:ext cx="8253734" cy="4772744"/>
          </a:xfrm>
        </p:spPr>
        <p:txBody>
          <a:bodyPr/>
          <a:lstStyle/>
          <a:p>
            <a:pPr marL="0" indent="0">
              <a:buNone/>
            </a:pPr>
            <a:r>
              <a:rPr lang="it-IT" sz="2400" dirty="0"/>
              <a:t>Fermi restando i diritti di cui al decreto legislativo 8  aprile 2003, n. 66, i lavoratori possono cedere a titolo gratuito i riposi e le ferie da loro  maturati  ai  lavoratori  dipendenti  dallo  stesso datore di lavoro, al fine di consentire a questi ultimi di  </a:t>
            </a:r>
            <a:r>
              <a:rPr lang="it-IT" sz="2400" u="sng" dirty="0"/>
              <a:t>assistere i  figli  minori  che  per  le  particolari  condizioni   di   salute necessitano di cure costanti,</a:t>
            </a:r>
            <a:r>
              <a:rPr lang="it-IT" sz="2400" dirty="0"/>
              <a:t> nella misura, alle condizioni e secondo le modalità  stabilite  dai  contratti  collettivi  stipulati  dalle associazioni  sindacali  comparativamente  più rappresentative  sul piano nazionale applicabili al rapporto di lavoro. </a:t>
            </a:r>
          </a:p>
        </p:txBody>
      </p:sp>
    </p:spTree>
    <p:extLst>
      <p:ext uri="{BB962C8B-B14F-4D97-AF65-F5344CB8AC3E}">
        <p14:creationId xmlns:p14="http://schemas.microsoft.com/office/powerpoint/2010/main" val="182659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it-IT" altLang="it-IT"/>
              <a:t>R.d.l. n. 699/1923</a:t>
            </a:r>
          </a:p>
        </p:txBody>
      </p:sp>
      <p:sp>
        <p:nvSpPr>
          <p:cNvPr id="6147" name="Rectangle 3"/>
          <p:cNvSpPr>
            <a:spLocks noGrp="1" noChangeArrowheads="1"/>
          </p:cNvSpPr>
          <p:nvPr>
            <p:ph type="body" idx="1"/>
          </p:nvPr>
        </p:nvSpPr>
        <p:spPr/>
        <p:txBody>
          <a:bodyPr/>
          <a:lstStyle/>
          <a:p>
            <a:pPr eaLnBrk="1" hangingPunct="1"/>
            <a:r>
              <a:rPr lang="it-IT" altLang="it-IT"/>
              <a:t>8 ore al giorno</a:t>
            </a:r>
          </a:p>
          <a:p>
            <a:pPr eaLnBrk="1" hangingPunct="1"/>
            <a:r>
              <a:rPr lang="it-IT" altLang="it-IT"/>
              <a:t>48 ore la settimana</a:t>
            </a:r>
          </a:p>
          <a:p>
            <a:pPr eaLnBrk="1" hangingPunct="1"/>
            <a:r>
              <a:rPr lang="it-IT" altLang="it-IT"/>
              <a:t>Straordinario: 2 ore al giorno / 12 la settimana</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74675" y="304800"/>
            <a:ext cx="8001000" cy="820738"/>
          </a:xfrm>
        </p:spPr>
        <p:txBody>
          <a:bodyPr/>
          <a:lstStyle/>
          <a:p>
            <a:pPr algn="ctr" eaLnBrk="1" hangingPunct="1"/>
            <a:r>
              <a:rPr lang="it-IT" altLang="it-IT">
                <a:solidFill>
                  <a:srgbClr val="FF0000"/>
                </a:solidFill>
              </a:rPr>
              <a:t>Ferie e malattia</a:t>
            </a:r>
          </a:p>
        </p:txBody>
      </p:sp>
      <p:sp>
        <p:nvSpPr>
          <p:cNvPr id="37891" name="Rectangle 3"/>
          <p:cNvSpPr>
            <a:spLocks noGrp="1" noChangeArrowheads="1"/>
          </p:cNvSpPr>
          <p:nvPr>
            <p:ph type="body" idx="1"/>
          </p:nvPr>
        </p:nvSpPr>
        <p:spPr/>
        <p:txBody>
          <a:bodyPr/>
          <a:lstStyle/>
          <a:p>
            <a:pPr algn="just" eaLnBrk="1" hangingPunct="1"/>
            <a:r>
              <a:rPr lang="it-IT" altLang="it-IT"/>
              <a:t>Corte cost. n. 616/1987 dispone che la malattia interrompe le ferie</a:t>
            </a:r>
          </a:p>
          <a:p>
            <a:pPr algn="just" eaLnBrk="1" hangingPunct="1"/>
            <a:r>
              <a:rPr lang="it-IT" altLang="it-IT"/>
              <a:t>Giurisprudenza di merito attribuisce effetti sospensivi solo alla malattia che impedisca in concreto il normale decorso delle ferie e ne precluda il raggiungimento delle finalità tipiche.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70223F-27A5-4540-96C1-162726812508}"/>
              </a:ext>
            </a:extLst>
          </p:cNvPr>
          <p:cNvSpPr>
            <a:spLocks noGrp="1"/>
          </p:cNvSpPr>
          <p:nvPr>
            <p:ph type="title"/>
          </p:nvPr>
        </p:nvSpPr>
        <p:spPr>
          <a:xfrm>
            <a:off x="574675" y="304801"/>
            <a:ext cx="8001000" cy="819944"/>
          </a:xfrm>
        </p:spPr>
        <p:txBody>
          <a:bodyPr/>
          <a:lstStyle/>
          <a:p>
            <a:r>
              <a:rPr lang="it-IT" sz="2800" dirty="0"/>
              <a:t>Corte giustizia UE grande sezione - 19/11/2019, n. 609 </a:t>
            </a:r>
          </a:p>
        </p:txBody>
      </p:sp>
      <p:sp>
        <p:nvSpPr>
          <p:cNvPr id="3" name="Segnaposto contenuto 2">
            <a:extLst>
              <a:ext uri="{FF2B5EF4-FFF2-40B4-BE49-F238E27FC236}">
                <a16:creationId xmlns:a16="http://schemas.microsoft.com/office/drawing/2014/main" id="{0465C777-171E-D541-9202-83F4EF080C05}"/>
              </a:ext>
            </a:extLst>
          </p:cNvPr>
          <p:cNvSpPr>
            <a:spLocks noGrp="1"/>
          </p:cNvSpPr>
          <p:nvPr>
            <p:ph idx="1"/>
          </p:nvPr>
        </p:nvSpPr>
        <p:spPr>
          <a:xfrm>
            <a:off x="574674" y="1148306"/>
            <a:ext cx="8245797" cy="5593061"/>
          </a:xfrm>
        </p:spPr>
        <p:txBody>
          <a:bodyPr/>
          <a:lstStyle/>
          <a:p>
            <a:pPr marL="0" indent="0">
              <a:buNone/>
            </a:pPr>
            <a:r>
              <a:rPr lang="it-IT" sz="2000" dirty="0"/>
              <a:t>L'art. 7 §.1 direttiva 2003/88/Ce, concernente taluni aspetti dell'organizzazione dell'orario di lavoro, dev'essere interpretato nel senso che esso non osta a normative nazionali ed a contratti collettivi che prevedono la concessione di giorni di ferie annuali retribuite eccedenti il periodo minimo di quattro settimane previsto da tale disposizione, escludendo nel contempo il riporto, a causa di malattia, di detti giorni di ferie. L'art. 31 §.2 Carta di Nizza, letto in combinato disposto con l'art. 51, §.1, di quest'ultima, dev'essere interpretato nel senso che esso non è destinato ad applicarsi in presenza di tali normative nazionali e contratti collettivi (fattispecie relativa alla controversia promossa da associazioni di categoria finlandesi per tutelare dei loro iscritti che durante il godimento delle ferie annuali, previste dai contratti collettivi in misura superiore alle quattro settimane, si erano ammalati usufruendo così, contestualmente, di un congedo per malattia). </a:t>
            </a:r>
          </a:p>
          <a:p>
            <a:endParaRPr lang="it-IT" dirty="0"/>
          </a:p>
        </p:txBody>
      </p:sp>
    </p:spTree>
    <p:extLst>
      <p:ext uri="{BB962C8B-B14F-4D97-AF65-F5344CB8AC3E}">
        <p14:creationId xmlns:p14="http://schemas.microsoft.com/office/powerpoint/2010/main" val="42124765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D0A2B3-240A-884E-B3CB-99980A4CE576}"/>
              </a:ext>
            </a:extLst>
          </p:cNvPr>
          <p:cNvSpPr>
            <a:spLocks noGrp="1"/>
          </p:cNvSpPr>
          <p:nvPr>
            <p:ph type="title"/>
          </p:nvPr>
        </p:nvSpPr>
        <p:spPr>
          <a:xfrm>
            <a:off x="574675" y="304800"/>
            <a:ext cx="8001000" cy="747935"/>
          </a:xfrm>
        </p:spPr>
        <p:txBody>
          <a:bodyPr/>
          <a:lstStyle/>
          <a:p>
            <a:r>
              <a:rPr lang="it-IT" sz="2400" dirty="0"/>
              <a:t>Cassazione civile sez. lav. - 12/02/2020, n. 3476 </a:t>
            </a:r>
            <a:br>
              <a:rPr lang="it-IT" sz="2400" dirty="0"/>
            </a:br>
            <a:r>
              <a:rPr lang="it-IT" sz="2400" dirty="0"/>
              <a:t>(1 di 2)</a:t>
            </a:r>
          </a:p>
        </p:txBody>
      </p:sp>
      <p:sp>
        <p:nvSpPr>
          <p:cNvPr id="3" name="Segnaposto contenuto 2">
            <a:extLst>
              <a:ext uri="{FF2B5EF4-FFF2-40B4-BE49-F238E27FC236}">
                <a16:creationId xmlns:a16="http://schemas.microsoft.com/office/drawing/2014/main" id="{2BB60298-9631-0849-AA09-13926D421724}"/>
              </a:ext>
            </a:extLst>
          </p:cNvPr>
          <p:cNvSpPr>
            <a:spLocks noGrp="1"/>
          </p:cNvSpPr>
          <p:nvPr>
            <p:ph idx="1"/>
          </p:nvPr>
        </p:nvSpPr>
        <p:spPr>
          <a:xfrm>
            <a:off x="566738" y="1052736"/>
            <a:ext cx="8001000" cy="5400600"/>
          </a:xfrm>
        </p:spPr>
        <p:txBody>
          <a:bodyPr/>
          <a:lstStyle/>
          <a:p>
            <a:pPr marL="0" indent="0">
              <a:buNone/>
            </a:pPr>
            <a:r>
              <a:rPr lang="it-IT" sz="1600" dirty="0"/>
              <a:t>Qualora nel corso del rapporto di lavoro il dipendente non abbia usufruito delle ferie e dei riposi compensativi nella misura contrattualmente prevista, </a:t>
            </a:r>
            <a:r>
              <a:rPr lang="it-IT" sz="1600" b="1" dirty="0"/>
              <a:t>il datore di lavoro è legittimato ad imporre la fruizione degli stess</a:t>
            </a:r>
            <a:r>
              <a:rPr lang="it-IT" sz="1600" dirty="0"/>
              <a:t>i, anche per prevenire richieste di pagamento dell'indennità sostitutiva. Dal mancato godimento delle ferie deriva - una volta divenuto impossibile per l'imprenditore, anche senza sua colpa, adempiere l'obbligazione di consentire la loro fruizione - il diritto del lavoratore al pagamento dell'indennità sostitutiva, che ha natura retributiva, in quanto rappresenta la corresponsione, a norma degli artt. 1463 e 2037 c.c., del valore di prestazioni non dovute e non restituibili in forma specifica; l'assenza di un'espressa previsione contrattuale non esclude l'esistenza del diritto a detta indennità sostitutiva, </a:t>
            </a:r>
            <a:r>
              <a:rPr lang="it-IT" sz="1600" u="sng" dirty="0"/>
              <a:t>che peraltro non sussiste se il datore di lavoro dimostra di avere offerto un adeguato tempo per il godimento delle ferie, di cui il lavoratore non abbia usufruito, venendo ad incorrere, così, nella "mora del creditore</a:t>
            </a:r>
            <a:r>
              <a:rPr lang="it-IT" sz="1600" dirty="0"/>
              <a:t>". Lo stesso diritto, costituendo un riflesso contrattuale del diritto alle ferie, non può essere condizionato, nella sua esistenza, alle esigenze aziendali. </a:t>
            </a:r>
            <a:r>
              <a:rPr lang="it-IT" sz="1600" u="sng" dirty="0"/>
              <a:t>Nel rapporto di impiego alle dipendenze delle pubbliche amministrazioni, il mero fatto del mancato godimento delle ferie non dà titolo ad un corrispondente ristoro economico se l'interessato non prova che esso è stato cagionato da eccezionali e motivate esigenze di servizio o da cause di forza maggiore.</a:t>
            </a:r>
            <a:r>
              <a:rPr lang="it-IT" sz="1600" dirty="0"/>
              <a:t> </a:t>
            </a:r>
          </a:p>
        </p:txBody>
      </p:sp>
    </p:spTree>
    <p:extLst>
      <p:ext uri="{BB962C8B-B14F-4D97-AF65-F5344CB8AC3E}">
        <p14:creationId xmlns:p14="http://schemas.microsoft.com/office/powerpoint/2010/main" val="482075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1D7CE1-AEB0-BD4F-9AD4-D41E10B2CE88}"/>
              </a:ext>
            </a:extLst>
          </p:cNvPr>
          <p:cNvSpPr>
            <a:spLocks noGrp="1"/>
          </p:cNvSpPr>
          <p:nvPr>
            <p:ph type="title"/>
          </p:nvPr>
        </p:nvSpPr>
        <p:spPr>
          <a:xfrm>
            <a:off x="571500" y="188640"/>
            <a:ext cx="8001000" cy="533400"/>
          </a:xfrm>
        </p:spPr>
        <p:txBody>
          <a:bodyPr/>
          <a:lstStyle/>
          <a:p>
            <a:r>
              <a:rPr lang="it-IT" sz="2000" dirty="0"/>
              <a:t>(2 di 2)</a:t>
            </a:r>
            <a:endParaRPr lang="it-IT" dirty="0"/>
          </a:p>
        </p:txBody>
      </p:sp>
      <p:sp>
        <p:nvSpPr>
          <p:cNvPr id="3" name="Segnaposto contenuto 2">
            <a:extLst>
              <a:ext uri="{FF2B5EF4-FFF2-40B4-BE49-F238E27FC236}">
                <a16:creationId xmlns:a16="http://schemas.microsoft.com/office/drawing/2014/main" id="{7BE262D6-605A-B047-A885-77D6DC40150A}"/>
              </a:ext>
            </a:extLst>
          </p:cNvPr>
          <p:cNvSpPr>
            <a:spLocks noGrp="1"/>
          </p:cNvSpPr>
          <p:nvPr>
            <p:ph idx="1"/>
          </p:nvPr>
        </p:nvSpPr>
        <p:spPr>
          <a:xfrm>
            <a:off x="547849" y="764704"/>
            <a:ext cx="8325742" cy="5688632"/>
          </a:xfrm>
        </p:spPr>
        <p:txBody>
          <a:bodyPr/>
          <a:lstStyle/>
          <a:p>
            <a:pPr marL="0" indent="0">
              <a:buNone/>
            </a:pPr>
            <a:r>
              <a:rPr lang="it-IT" sz="1600" dirty="0"/>
              <a:t>Tanto premesso, </a:t>
            </a:r>
            <a:r>
              <a:rPr lang="it-IT" sz="1600" b="1" dirty="0"/>
              <a:t>il datore di lavoro</a:t>
            </a:r>
            <a:r>
              <a:rPr lang="it-IT" sz="1600" dirty="0"/>
              <a:t>, atteso il diritto del lavoratore alle ferie retribuite, che costituisce un principio particolarmente importante del diritto sociale dell'Unione (sentenza CGUE </a:t>
            </a:r>
            <a:r>
              <a:rPr lang="it-IT" sz="1600" dirty="0" err="1"/>
              <a:t>Maschek</a:t>
            </a:r>
            <a:r>
              <a:rPr lang="it-IT" sz="1600" dirty="0"/>
              <a:t>, del 20 luglio 2016, C-341/15, punto 25), </a:t>
            </a:r>
            <a:r>
              <a:rPr lang="it-IT" sz="1600" b="1" dirty="0"/>
              <a:t>è tenuto a regolare la fruizione delle ferie attraverso la tempestiva programmazione delle stesse</a:t>
            </a:r>
            <a:r>
              <a:rPr lang="it-IT" sz="1600" dirty="0"/>
              <a:t>. Ed infatti, l'art. 2109 c.c., espressamente stabilisce che le ferie sono assegnate dal datore di lavoro, tenuto conto delle esigenze dell'impresa e degli interessi del lavoratore. A ciò consegue che, </a:t>
            </a:r>
            <a:r>
              <a:rPr lang="it-IT" sz="1600" b="1" dirty="0"/>
              <a:t>in caso di mancata predisposizione da parte del lavoratore del piano ferie annuale</a:t>
            </a:r>
            <a:r>
              <a:rPr lang="it-IT" sz="1600" dirty="0"/>
              <a:t>, il datore di lavoro ha </a:t>
            </a:r>
            <a:r>
              <a:rPr lang="it-IT" sz="1600" b="1" dirty="0"/>
              <a:t>la possibilità di assegnazione di ufficio delle ferie</a:t>
            </a:r>
            <a:r>
              <a:rPr lang="it-IT" sz="1600" dirty="0"/>
              <a:t>, tenuto conto del carattere irrinunciabile del relativo diritto e del divieto di monetizzazione. Tuttavia, ciò non esclude che l'Amministrazione, pur dando luogo al godimento delle ferie maturate dai lavoratori prima del collocamento a riposo degli stessi, non ha esercitato tempestivamente i poteri datoriali secondo i termini del CCNL Enti locali del 1995, che all'art. 18 nello stabilire il godimento annuale di un periodo di ferie ne sancisce anche le modalità di differimento, che nella specie non venivano osservate. </a:t>
            </a:r>
            <a:r>
              <a:rPr lang="it-IT" sz="1600" u="sng" dirty="0"/>
              <a:t>Proprio per il potere di organizzazione che fa capo al datore di lavoro, e non risultando che i lavoratori, nella specie, potessero ex se porsi in ferie, la mancata indicazione da parte degli stessi dei periodi di ferie (e non il rifiuto di fruire delle ferie come eventualmente formalmente disposte dall'Amministrazione, di cui non vi è menzione) a cui fa riferimento l'appellante, non esclude la responsabilità dello stesso, nei sensi sopra indicati</a:t>
            </a:r>
            <a:r>
              <a:rPr lang="it-IT" sz="1600" dirty="0"/>
              <a:t>. </a:t>
            </a:r>
          </a:p>
          <a:p>
            <a:endParaRPr lang="it-IT" dirty="0"/>
          </a:p>
        </p:txBody>
      </p:sp>
    </p:spTree>
    <p:extLst>
      <p:ext uri="{BB962C8B-B14F-4D97-AF65-F5344CB8AC3E}">
        <p14:creationId xmlns:p14="http://schemas.microsoft.com/office/powerpoint/2010/main" val="18364289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6969C1-56AE-8A49-A590-09FE81417CA9}"/>
              </a:ext>
            </a:extLst>
          </p:cNvPr>
          <p:cNvSpPr>
            <a:spLocks noGrp="1"/>
          </p:cNvSpPr>
          <p:nvPr>
            <p:ph type="title"/>
          </p:nvPr>
        </p:nvSpPr>
        <p:spPr/>
        <p:txBody>
          <a:bodyPr/>
          <a:lstStyle/>
          <a:p>
            <a:r>
              <a:rPr lang="it-IT" sz="2800" dirty="0"/>
              <a:t>Cassazione civile sez. I - 10/02/2020, n. 3021 </a:t>
            </a:r>
          </a:p>
        </p:txBody>
      </p:sp>
      <p:sp>
        <p:nvSpPr>
          <p:cNvPr id="3" name="Segnaposto contenuto 2">
            <a:extLst>
              <a:ext uri="{FF2B5EF4-FFF2-40B4-BE49-F238E27FC236}">
                <a16:creationId xmlns:a16="http://schemas.microsoft.com/office/drawing/2014/main" id="{4A984ACE-0972-D149-8DD3-C8A7470F48E4}"/>
              </a:ext>
            </a:extLst>
          </p:cNvPr>
          <p:cNvSpPr>
            <a:spLocks noGrp="1"/>
          </p:cNvSpPr>
          <p:nvPr>
            <p:ph idx="1"/>
          </p:nvPr>
        </p:nvSpPr>
        <p:spPr>
          <a:xfrm>
            <a:off x="566738" y="1916832"/>
            <a:ext cx="8001000" cy="4052664"/>
          </a:xfrm>
        </p:spPr>
        <p:txBody>
          <a:bodyPr/>
          <a:lstStyle/>
          <a:p>
            <a:pPr marL="0" indent="0">
              <a:buNone/>
            </a:pPr>
            <a:r>
              <a:rPr lang="it-IT" sz="2000" dirty="0"/>
              <a:t>L'indennità sostitutiva delle ferie non godute ha natura mista, sia risarcitoria che retributiva, a fronte della quale si deve ritenere prevalente, ai fini della verifica della prescrizione, il carattere risarcitorio, volto a compensare il danno derivante dalla perdita del diritto al riposo, cui va assicurata la più ampia tutela applicando il termine ordinario decennale, mentre la natura retributiva, quale corrispettivo dell'attività lavorativa resa in un periodo che avrebbe dovuto essere retribuito ma non lavorato, assume rilievo allorché ne debba essere valutata l'incidenza sul trattamento di fine rapporto, ai fini del calcolo degli accessori o dell'assoggettamento a contribuzione. </a:t>
            </a:r>
          </a:p>
        </p:txBody>
      </p:sp>
    </p:spTree>
    <p:extLst>
      <p:ext uri="{BB962C8B-B14F-4D97-AF65-F5344CB8AC3E}">
        <p14:creationId xmlns:p14="http://schemas.microsoft.com/office/powerpoint/2010/main" val="21638764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7F8068-E544-4D4A-9E51-4638A26C8AF3}"/>
              </a:ext>
            </a:extLst>
          </p:cNvPr>
          <p:cNvSpPr>
            <a:spLocks noGrp="1"/>
          </p:cNvSpPr>
          <p:nvPr>
            <p:ph type="title"/>
          </p:nvPr>
        </p:nvSpPr>
        <p:spPr/>
        <p:txBody>
          <a:bodyPr/>
          <a:lstStyle/>
          <a:p>
            <a:r>
              <a:rPr lang="it-IT" sz="3200" dirty="0"/>
              <a:t>Corte appello sez. lav. - Roma, 31/01/2020, n. 350 </a:t>
            </a:r>
          </a:p>
        </p:txBody>
      </p:sp>
      <p:sp>
        <p:nvSpPr>
          <p:cNvPr id="3" name="Segnaposto contenuto 2">
            <a:extLst>
              <a:ext uri="{FF2B5EF4-FFF2-40B4-BE49-F238E27FC236}">
                <a16:creationId xmlns:a16="http://schemas.microsoft.com/office/drawing/2014/main" id="{A4324E7B-F7CA-1D47-9528-FDBB2DFB5924}"/>
              </a:ext>
            </a:extLst>
          </p:cNvPr>
          <p:cNvSpPr>
            <a:spLocks noGrp="1"/>
          </p:cNvSpPr>
          <p:nvPr>
            <p:ph idx="1"/>
          </p:nvPr>
        </p:nvSpPr>
        <p:spPr>
          <a:xfrm>
            <a:off x="574675" y="2132856"/>
            <a:ext cx="8001000" cy="3548608"/>
          </a:xfrm>
        </p:spPr>
        <p:txBody>
          <a:bodyPr/>
          <a:lstStyle/>
          <a:p>
            <a:r>
              <a:rPr lang="it-IT" sz="2400" dirty="0"/>
              <a:t>Il dirigente che, pur avendo il potere di attribuirsi il periodo di ferie senza alcuna ingerenza del datore di lavoro, non eserciti il potere medesimo e non usufruisca quindi del periodo di riposo annuale, non ha il diritto all’indennità sostitutiva delle ferie non godute, a meno che non provi la ricorrenza di necessità aziendali assolutamente eccezionali ed obiettive ostative alla suddetta fruizione. </a:t>
            </a:r>
          </a:p>
          <a:p>
            <a:endParaRPr lang="it-IT" dirty="0"/>
          </a:p>
        </p:txBody>
      </p:sp>
    </p:spTree>
    <p:extLst>
      <p:ext uri="{BB962C8B-B14F-4D97-AF65-F5344CB8AC3E}">
        <p14:creationId xmlns:p14="http://schemas.microsoft.com/office/powerpoint/2010/main" val="7337324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2263D8-FEA7-DF48-B31B-DA5CE53B5C44}"/>
              </a:ext>
            </a:extLst>
          </p:cNvPr>
          <p:cNvSpPr>
            <a:spLocks noGrp="1"/>
          </p:cNvSpPr>
          <p:nvPr>
            <p:ph type="title"/>
          </p:nvPr>
        </p:nvSpPr>
        <p:spPr>
          <a:xfrm>
            <a:off x="574675" y="304801"/>
            <a:ext cx="8001000" cy="533400"/>
          </a:xfrm>
        </p:spPr>
        <p:txBody>
          <a:bodyPr/>
          <a:lstStyle/>
          <a:p>
            <a:r>
              <a:rPr lang="it-IT" sz="2000" b="1" dirty="0"/>
              <a:t>Cassazione civile , sez. lav. , 29/10/2018 , n. 27392</a:t>
            </a:r>
            <a:endParaRPr lang="it-IT" sz="2000" dirty="0"/>
          </a:p>
        </p:txBody>
      </p:sp>
      <p:sp>
        <p:nvSpPr>
          <p:cNvPr id="3" name="Segnaposto contenuto 2">
            <a:extLst>
              <a:ext uri="{FF2B5EF4-FFF2-40B4-BE49-F238E27FC236}">
                <a16:creationId xmlns:a16="http://schemas.microsoft.com/office/drawing/2014/main" id="{5D050FBA-9374-EB4C-8949-EF4841BF9B43}"/>
              </a:ext>
            </a:extLst>
          </p:cNvPr>
          <p:cNvSpPr>
            <a:spLocks noGrp="1"/>
          </p:cNvSpPr>
          <p:nvPr>
            <p:ph idx="1"/>
          </p:nvPr>
        </p:nvSpPr>
        <p:spPr>
          <a:xfrm>
            <a:off x="566738" y="1052736"/>
            <a:ext cx="8001000" cy="5400600"/>
          </a:xfrm>
        </p:spPr>
        <p:txBody>
          <a:bodyPr/>
          <a:lstStyle/>
          <a:p>
            <a:pPr marL="0" indent="0">
              <a:buNone/>
            </a:pPr>
            <a:r>
              <a:rPr lang="it-IT" sz="2000" dirty="0"/>
              <a:t>Il lavoratore assente per </a:t>
            </a:r>
            <a:r>
              <a:rPr lang="it-IT" sz="2000" b="1" dirty="0"/>
              <a:t>malattia</a:t>
            </a:r>
            <a:r>
              <a:rPr lang="it-IT" sz="2000" dirty="0"/>
              <a:t> </a:t>
            </a:r>
            <a:r>
              <a:rPr lang="it-IT" sz="2000" u="sng" dirty="0"/>
              <a:t>ha facoltà di domandare la fruizione delle ferie maturate e non godute, allo scopo di sospendere il decorso del periodo di comporto</a:t>
            </a:r>
            <a:r>
              <a:rPr lang="it-IT" sz="2000" dirty="0"/>
              <a:t>, non sussistendo una incompatibilità assoluta tra malattia e ferie, senza che a tale facoltà corrisponda comunque un obbligo del datore di lavoro di accedere alla richiesta, ove ricorrano ragioni organizzative di natura ostativa; in un'ottica di bilanciamento degli interessi contrapposti, nonché in ossequio alle clausole generali di correttezza e buona fede, è necessario, tuttavia, che le dedotte ragioni datoriali siano concrete ed effettive. (Nella specie, la S.C. ha confermato la decisione impugnata, che aveva ritenuto privo di giustificazione, in quanto fondato su ragioni vaghe ed inconsistenti, il rifiuto di concessione delle ferie motivato dalla società datrice con un generico riferimento a non meglio precisate esigenze organizzative dell'ufficio).</a:t>
            </a:r>
          </a:p>
        </p:txBody>
      </p:sp>
    </p:spTree>
    <p:extLst>
      <p:ext uri="{BB962C8B-B14F-4D97-AF65-F5344CB8AC3E}">
        <p14:creationId xmlns:p14="http://schemas.microsoft.com/office/powerpoint/2010/main" val="3385195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it-IT" altLang="it-IT"/>
              <a:t>La contrattazione collettiva</a:t>
            </a:r>
          </a:p>
        </p:txBody>
      </p:sp>
      <p:sp>
        <p:nvSpPr>
          <p:cNvPr id="7171" name="Rectangle 3"/>
          <p:cNvSpPr>
            <a:spLocks noGrp="1" noChangeArrowheads="1"/>
          </p:cNvSpPr>
          <p:nvPr>
            <p:ph type="body" idx="1"/>
          </p:nvPr>
        </p:nvSpPr>
        <p:spPr>
          <a:xfrm>
            <a:off x="1619250" y="1752600"/>
            <a:ext cx="5832475" cy="4267200"/>
          </a:xfrm>
        </p:spPr>
        <p:txBody>
          <a:bodyPr/>
          <a:lstStyle/>
          <a:p>
            <a:pPr eaLnBrk="1" hangingPunct="1">
              <a:lnSpc>
                <a:spcPct val="90000"/>
              </a:lnSpc>
              <a:buFont typeface="Wingdings" pitchFamily="2" charset="2"/>
              <a:buNone/>
            </a:pPr>
            <a:endParaRPr lang="it-IT" altLang="it-IT"/>
          </a:p>
          <a:p>
            <a:pPr algn="ctr" eaLnBrk="1" hangingPunct="1">
              <a:lnSpc>
                <a:spcPct val="90000"/>
              </a:lnSpc>
              <a:buFont typeface="Wingdings" pitchFamily="2" charset="2"/>
              <a:buNone/>
            </a:pPr>
            <a:r>
              <a:rPr lang="it-IT" altLang="it-IT"/>
              <a:t>A partire dal 1973 generalizza la settimana di </a:t>
            </a:r>
            <a:r>
              <a:rPr lang="it-IT" altLang="it-IT">
                <a:solidFill>
                  <a:srgbClr val="FF0000"/>
                </a:solidFill>
              </a:rPr>
              <a:t>40 ore distribuite su 5 giorni</a:t>
            </a:r>
          </a:p>
          <a:p>
            <a:pPr algn="ctr" eaLnBrk="1" hangingPunct="1">
              <a:lnSpc>
                <a:spcPct val="90000"/>
              </a:lnSpc>
              <a:buFont typeface="Wingdings" pitchFamily="2" charset="2"/>
              <a:buNone/>
            </a:pPr>
            <a:r>
              <a:rPr lang="it-IT" altLang="it-IT">
                <a:solidFill>
                  <a:srgbClr val="FF0000"/>
                </a:solidFill>
              </a:rPr>
              <a:t>Un quarto di secolo più tardi la settimana di 40 ore trova riconoscimento nella direttiva CE n. 93/104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44450"/>
            <a:ext cx="7772400" cy="1385888"/>
          </a:xfrm>
        </p:spPr>
        <p:txBody>
          <a:bodyPr/>
          <a:lstStyle/>
          <a:p>
            <a:pPr eaLnBrk="1" hangingPunct="1"/>
            <a:br>
              <a:rPr lang="it-IT" altLang="it-IT" sz="2400" dirty="0"/>
            </a:br>
            <a:br>
              <a:rPr lang="it-IT" altLang="it-IT" sz="2400" dirty="0"/>
            </a:br>
            <a:r>
              <a:rPr lang="it-IT" altLang="it-IT" sz="2400" u="sng" dirty="0"/>
              <a:t>L.196/1997- </a:t>
            </a:r>
            <a:r>
              <a:rPr lang="it-IT" altLang="it-IT" sz="2400" u="sng" dirty="0">
                <a:cs typeface="Times New Roman" pitchFamily="18" charset="0"/>
              </a:rPr>
              <a:t>Art. 13</a:t>
            </a:r>
            <a:r>
              <a:rPr lang="it-IT" altLang="it-IT" sz="2400" dirty="0">
                <a:cs typeface="Times New Roman" pitchFamily="18" charset="0"/>
              </a:rPr>
              <a:t>.  </a:t>
            </a:r>
            <a:r>
              <a:rPr lang="it-IT" altLang="it-IT" sz="2400" i="1" dirty="0">
                <a:cs typeface="Times New Roman" pitchFamily="18" charset="0"/>
              </a:rPr>
              <a:t>Incentivi alla riduzione e rimodulazione degli orari di lavoro, lavoro a tempo parziale</a:t>
            </a:r>
            <a:endParaRPr lang="it-IT" altLang="it-IT" sz="2400" dirty="0">
              <a:cs typeface="Times New Roman" pitchFamily="18" charset="0"/>
            </a:endParaRPr>
          </a:p>
        </p:txBody>
      </p:sp>
      <p:sp>
        <p:nvSpPr>
          <p:cNvPr id="8195" name="Rectangle 3"/>
          <p:cNvSpPr>
            <a:spLocks noGrp="1" noChangeArrowheads="1"/>
          </p:cNvSpPr>
          <p:nvPr>
            <p:ph type="body" idx="1"/>
          </p:nvPr>
        </p:nvSpPr>
        <p:spPr>
          <a:xfrm>
            <a:off x="685800" y="1676400"/>
            <a:ext cx="8229600" cy="4419600"/>
          </a:xfrm>
        </p:spPr>
        <p:txBody>
          <a:bodyPr/>
          <a:lstStyle/>
          <a:p>
            <a:pPr algn="just" eaLnBrk="1" hangingPunct="1">
              <a:lnSpc>
                <a:spcPct val="90000"/>
              </a:lnSpc>
            </a:pPr>
            <a:endParaRPr lang="it-IT" altLang="it-IT" sz="2500" dirty="0">
              <a:cs typeface="Times New Roman" pitchFamily="18" charset="0"/>
            </a:endParaRPr>
          </a:p>
          <a:p>
            <a:pPr algn="just" eaLnBrk="1" hangingPunct="1">
              <a:lnSpc>
                <a:spcPct val="90000"/>
              </a:lnSpc>
            </a:pPr>
            <a:r>
              <a:rPr lang="it-IT" altLang="it-IT" sz="2500" dirty="0">
                <a:cs typeface="Times New Roman" pitchFamily="18" charset="0"/>
              </a:rPr>
              <a:t>L'orario normale di lavoro è fissato in 40 ore settimanali. </a:t>
            </a:r>
          </a:p>
          <a:p>
            <a:pPr algn="just" eaLnBrk="1" hangingPunct="1">
              <a:lnSpc>
                <a:spcPct val="90000"/>
              </a:lnSpc>
            </a:pPr>
            <a:r>
              <a:rPr lang="it-IT" altLang="it-IT" sz="2500" dirty="0">
                <a:cs typeface="Times New Roman" pitchFamily="18" charset="0"/>
              </a:rPr>
              <a:t>I contratti collettivi nazionali possono stabilire una durata minore </a:t>
            </a:r>
            <a:r>
              <a:rPr lang="it-IT" altLang="it-IT" sz="2500" b="1" dirty="0">
                <a:cs typeface="Times New Roman" pitchFamily="18" charset="0"/>
              </a:rPr>
              <a:t>e possono altresì riferire l'orario normale alla durata media delle prestazioni lavorative in un periodo non superiore all'anno. </a:t>
            </a:r>
          </a:p>
          <a:p>
            <a:pPr algn="just" eaLnBrk="1" hangingPunct="1">
              <a:lnSpc>
                <a:spcPct val="90000"/>
              </a:lnSpc>
            </a:pPr>
            <a:r>
              <a:rPr lang="it-IT" altLang="it-IT" sz="2500" dirty="0">
                <a:cs typeface="Times New Roman" pitchFamily="18" charset="0"/>
              </a:rPr>
              <a:t>Le disposizioni sul lavoro straordinario trovano applicazione solo in caso di superamento delle 48 ore settimanali di lavoro.</a:t>
            </a:r>
            <a:endParaRPr lang="it-IT" altLang="it-IT" sz="25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it-IT" altLang="it-IT"/>
              <a:t>Le fonti</a:t>
            </a:r>
          </a:p>
        </p:txBody>
      </p:sp>
      <p:sp>
        <p:nvSpPr>
          <p:cNvPr id="9219" name="Rectangle 3"/>
          <p:cNvSpPr>
            <a:spLocks noGrp="1" noChangeArrowheads="1"/>
          </p:cNvSpPr>
          <p:nvPr>
            <p:ph type="body" idx="1"/>
          </p:nvPr>
        </p:nvSpPr>
        <p:spPr/>
        <p:txBody>
          <a:bodyPr/>
          <a:lstStyle/>
          <a:p>
            <a:pPr eaLnBrk="1" hangingPunct="1"/>
            <a:r>
              <a:rPr lang="it-IT" altLang="it-IT"/>
              <a:t>Art. 36 Cost.</a:t>
            </a:r>
          </a:p>
          <a:p>
            <a:pPr eaLnBrk="1" hangingPunct="1"/>
            <a:r>
              <a:rPr lang="it-IT" altLang="it-IT"/>
              <a:t>Artt. 2107, 2108, 2109 c.c.</a:t>
            </a:r>
          </a:p>
          <a:p>
            <a:pPr eaLnBrk="1" hangingPunct="1"/>
            <a:r>
              <a:rPr lang="it-IT" altLang="it-IT"/>
              <a:t>Legislazione ordinaria: d.lgs.8 aprile 2003, n.66 </a:t>
            </a:r>
          </a:p>
          <a:p>
            <a:pPr eaLnBrk="1" hangingPunct="1"/>
            <a:r>
              <a:rPr lang="it-IT" altLang="it-IT"/>
              <a:t>Dir.103/94/CE l.196/97</a:t>
            </a:r>
          </a:p>
          <a:p>
            <a:pPr eaLnBrk="1" hangingPunct="1"/>
            <a:r>
              <a:rPr lang="it-IT" altLang="it-IT"/>
              <a:t>Contrattazione collettiva.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it-IT" altLang="it-IT"/>
              <a:t>Art. 36 Costituzione</a:t>
            </a:r>
          </a:p>
        </p:txBody>
      </p:sp>
      <p:sp>
        <p:nvSpPr>
          <p:cNvPr id="10243" name="Rectangle 3"/>
          <p:cNvSpPr>
            <a:spLocks noGrp="1" noChangeArrowheads="1"/>
          </p:cNvSpPr>
          <p:nvPr>
            <p:ph type="body" idx="1"/>
          </p:nvPr>
        </p:nvSpPr>
        <p:spPr/>
        <p:txBody>
          <a:bodyPr/>
          <a:lstStyle/>
          <a:p>
            <a:pPr eaLnBrk="1" hangingPunct="1">
              <a:buFont typeface="Wingdings" pitchFamily="2" charset="2"/>
              <a:buNone/>
            </a:pPr>
            <a:r>
              <a:rPr lang="it-IT" altLang="it-IT" sz="3600" i="1">
                <a:solidFill>
                  <a:srgbClr val="FF0000"/>
                </a:solidFill>
              </a:rPr>
              <a:t> “La durata massima della giornata lavorativa è stabilita dalla legge”</a:t>
            </a:r>
          </a:p>
          <a:p>
            <a:pPr eaLnBrk="1" hangingPunct="1">
              <a:buFont typeface="Wingdings" pitchFamily="2" charset="2"/>
              <a:buNone/>
            </a:pPr>
            <a:r>
              <a:rPr lang="it-IT" altLang="it-IT" sz="3600" i="1">
                <a:solidFill>
                  <a:srgbClr val="FF0000"/>
                </a:solidFill>
              </a:rPr>
              <a:t>“Il lavoratore ha diritto al riposo settimanale e a ferie annuali retribuite, e non può rinunziarvi”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endParaRPr lang="it-IT" altLang="it-IT"/>
          </a:p>
        </p:txBody>
      </p:sp>
      <p:pic>
        <p:nvPicPr>
          <p:cNvPr id="1126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95288" y="908050"/>
            <a:ext cx="8353425" cy="51847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xml><?xml version="1.0" encoding="utf-8"?>
<p:tagLst xmlns:a="http://schemas.openxmlformats.org/drawingml/2006/main" xmlns:r="http://schemas.openxmlformats.org/officeDocument/2006/relationships" xmlns:p="http://schemas.openxmlformats.org/presentationml/2006/main">
  <p:tag name="DVSECTIONID" val="FpChuQ9mrn7ncHkUb4wJDg"/>
</p:tagLst>
</file>

<file path=ppt/tags/tag5.xml><?xml version="1.0" encoding="utf-8"?>
<p:tagLst xmlns:a="http://schemas.openxmlformats.org/drawingml/2006/main" xmlns:r="http://schemas.openxmlformats.org/officeDocument/2006/relationships" xmlns:p="http://schemas.openxmlformats.org/presentationml/2006/main">
  <p:tag name="DVSHAPEID" val="gLAHFkz1Wny4DLE3ZEH9AS"/>
</p:tagLst>
</file>

<file path=ppt/theme/theme1.xml><?xml version="1.0" encoding="utf-8"?>
<a:theme xmlns:a="http://schemas.openxmlformats.org/drawingml/2006/main" name="Profilo">
  <a:themeElements>
    <a:clrScheme name="Profilo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o">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o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o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o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o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o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o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o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o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o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1936</TotalTime>
  <Words>4025</Words>
  <Application>Microsoft Macintosh PowerPoint</Application>
  <PresentationFormat>Presentazione su schermo (4:3)</PresentationFormat>
  <Paragraphs>171</Paragraphs>
  <Slides>46</Slides>
  <Notes>2</Notes>
  <HiddenSlides>0</HiddenSlides>
  <MMClips>0</MMClips>
  <ScaleCrop>false</ScaleCrop>
  <HeadingPairs>
    <vt:vector size="8" baseType="variant">
      <vt:variant>
        <vt:lpstr>Caratteri utilizzati</vt:lpstr>
      </vt:variant>
      <vt:variant>
        <vt:i4>7</vt:i4>
      </vt:variant>
      <vt:variant>
        <vt:lpstr>Tema</vt:lpstr>
      </vt:variant>
      <vt:variant>
        <vt:i4>1</vt:i4>
      </vt:variant>
      <vt:variant>
        <vt:lpstr>Server OLE incorporati</vt:lpstr>
      </vt:variant>
      <vt:variant>
        <vt:i4>1</vt:i4>
      </vt:variant>
      <vt:variant>
        <vt:lpstr>Titoli diapositive</vt:lpstr>
      </vt:variant>
      <vt:variant>
        <vt:i4>46</vt:i4>
      </vt:variant>
    </vt:vector>
  </HeadingPairs>
  <TitlesOfParts>
    <vt:vector size="55" baseType="lpstr">
      <vt:lpstr>Arial</vt:lpstr>
      <vt:lpstr>Calibri</vt:lpstr>
      <vt:lpstr>Comic Sans MS</vt:lpstr>
      <vt:lpstr>Tahoma</vt:lpstr>
      <vt:lpstr>Times New Roman</vt:lpstr>
      <vt:lpstr>Verdana</vt:lpstr>
      <vt:lpstr>Wingdings</vt:lpstr>
      <vt:lpstr>Profilo</vt:lpstr>
      <vt:lpstr>Excel.Chart.8</vt:lpstr>
      <vt:lpstr>L’orario di lavoro</vt:lpstr>
      <vt:lpstr>L’orario di lavoro nella storia I</vt:lpstr>
      <vt:lpstr>L’orario di lavoro nella storia II</vt:lpstr>
      <vt:lpstr>R.d.l. n. 699/1923</vt:lpstr>
      <vt:lpstr>La contrattazione collettiva</vt:lpstr>
      <vt:lpstr>  L.196/1997- Art. 13.  Incentivi alla riduzione e rimodulazione degli orari di lavoro, lavoro a tempo parziale</vt:lpstr>
      <vt:lpstr>Le fonti</vt:lpstr>
      <vt:lpstr>Art. 36 Costituzione</vt:lpstr>
      <vt:lpstr>Presentazione standard di PowerPoint</vt:lpstr>
      <vt:lpstr>Presentazione standard di PowerPoint</vt:lpstr>
      <vt:lpstr>Campo applicativo</vt:lpstr>
      <vt:lpstr>Presentazione standard di PowerPoint</vt:lpstr>
      <vt:lpstr>Orario normale di lavoro Art.3 </vt:lpstr>
      <vt:lpstr>Presentazione standard di PowerPoint</vt:lpstr>
      <vt:lpstr>Presentazione standard di PowerPoint</vt:lpstr>
      <vt:lpstr>Orario multiperiodale</vt:lpstr>
      <vt:lpstr>Nozione di orario di lavoro</vt:lpstr>
      <vt:lpstr>Presentazione standard di PowerPoint</vt:lpstr>
      <vt:lpstr>Retribuzione del lavoro straordinario</vt:lpstr>
      <vt:lpstr>Art. 2 l.n. 549/1995</vt:lpstr>
      <vt:lpstr>Lavoro supplementare</vt:lpstr>
      <vt:lpstr>Orario normale, supplementare, straordinario</vt:lpstr>
      <vt:lpstr>Tribunale sez. lav. - Milano, 24/02/2020, n. 184 </vt:lpstr>
      <vt:lpstr>Tribunale sez. lav. - Vicenza, 11/11/2019, n. 327 </vt:lpstr>
      <vt:lpstr>Tribunale sez. lav. - Milano, 18/02/2020, n. 131 </vt:lpstr>
      <vt:lpstr>Lavoro notturno – Art. 1</vt:lpstr>
      <vt:lpstr>Presentazione standard di PowerPoint</vt:lpstr>
      <vt:lpstr>Presentazione standard di PowerPoint</vt:lpstr>
      <vt:lpstr>Lavoro notturno</vt:lpstr>
      <vt:lpstr>Limiti di durata al lavoro notturno art. 13</vt:lpstr>
      <vt:lpstr>Minori</vt:lpstr>
      <vt:lpstr>Retribuzione del lavoro notturno art. 13</vt:lpstr>
      <vt:lpstr>Obblighi informativi datoriali sul lavoro notturno art. 12</vt:lpstr>
      <vt:lpstr>Tutela della salute dei lavoratori notturni </vt:lpstr>
      <vt:lpstr>Presentazione standard di PowerPoint</vt:lpstr>
      <vt:lpstr>Derogabilità attraverso c.coll. introdotta dall’art. 41 l.n. 133/2008</vt:lpstr>
      <vt:lpstr>Presentazione standard di PowerPoint</vt:lpstr>
      <vt:lpstr>Ferie</vt:lpstr>
      <vt:lpstr> Cessione dei riposi e delle ferie: 151/2015, art.24 </vt:lpstr>
      <vt:lpstr>Ferie e malattia</vt:lpstr>
      <vt:lpstr>Corte giustizia UE grande sezione - 19/11/2019, n. 609 </vt:lpstr>
      <vt:lpstr>Cassazione civile sez. lav. - 12/02/2020, n. 3476  (1 di 2)</vt:lpstr>
      <vt:lpstr>(2 di 2)</vt:lpstr>
      <vt:lpstr>Cassazione civile sez. I - 10/02/2020, n. 3021 </vt:lpstr>
      <vt:lpstr>Corte appello sez. lav. - Roma, 31/01/2020, n. 350 </vt:lpstr>
      <vt:lpstr>Cassazione civile , sez. lav. , 29/10/2018 , n. 27392</vt:lpstr>
    </vt:vector>
  </TitlesOfParts>
  <Company>Università degli studi di Ferrara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L’orario di lavoro</dc:title>
  <dc:creator>Giu97</dc:creator>
  <cp:lastModifiedBy>Alberto Avio</cp:lastModifiedBy>
  <cp:revision>97</cp:revision>
  <dcterms:created xsi:type="dcterms:W3CDTF">2003-10-20T09:07:11Z</dcterms:created>
  <dcterms:modified xsi:type="dcterms:W3CDTF">2020-11-23T08:08:27Z</dcterms:modified>
</cp:coreProperties>
</file>