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Lst>
  <p:sldIdLst>
    <p:sldId id="256" r:id="rId2"/>
    <p:sldId id="262" r:id="rId3"/>
    <p:sldId id="290" r:id="rId4"/>
    <p:sldId id="291" r:id="rId5"/>
    <p:sldId id="263" r:id="rId6"/>
    <p:sldId id="284" r:id="rId7"/>
    <p:sldId id="293" r:id="rId8"/>
    <p:sldId id="292" r:id="rId9"/>
    <p:sldId id="285" r:id="rId10"/>
    <p:sldId id="280" r:id="rId11"/>
    <p:sldId id="296" r:id="rId12"/>
    <p:sldId id="297" r:id="rId13"/>
    <p:sldId id="287" r:id="rId14"/>
    <p:sldId id="299" r:id="rId15"/>
    <p:sldId id="300" r:id="rId16"/>
    <p:sldId id="266" r:id="rId17"/>
    <p:sldId id="282" r:id="rId18"/>
    <p:sldId id="286" r:id="rId19"/>
    <p:sldId id="301" r:id="rId20"/>
    <p:sldId id="302" r:id="rId21"/>
    <p:sldId id="303" r:id="rId22"/>
    <p:sldId id="267" r:id="rId23"/>
    <p:sldId id="304" r:id="rId24"/>
    <p:sldId id="305" r:id="rId25"/>
    <p:sldId id="306" r:id="rId26"/>
    <p:sldId id="307" r:id="rId27"/>
    <p:sldId id="268" r:id="rId28"/>
    <p:sldId id="308" r:id="rId29"/>
    <p:sldId id="309" r:id="rId30"/>
    <p:sldId id="269" r:id="rId31"/>
    <p:sldId id="281" r:id="rId32"/>
    <p:sldId id="311" r:id="rId33"/>
    <p:sldId id="312" r:id="rId34"/>
    <p:sldId id="313" r:id="rId35"/>
    <p:sldId id="314" r:id="rId36"/>
    <p:sldId id="310" r:id="rId37"/>
    <p:sldId id="283" r:id="rId38"/>
    <p:sldId id="315" r:id="rId39"/>
  </p:sldIdLst>
  <p:sldSz cx="9144000" cy="6858000" type="screen4x3"/>
  <p:notesSz cx="6858000" cy="9144000"/>
  <p:defaultTextStyle>
    <a:defPPr>
      <a:defRPr lang="it-IT"/>
    </a:defPPr>
    <a:lvl1pPr algn="ctr" rtl="0" fontAlgn="base">
      <a:spcBef>
        <a:spcPct val="0"/>
      </a:spcBef>
      <a:spcAft>
        <a:spcPct val="0"/>
      </a:spcAft>
      <a:defRPr kern="1200">
        <a:solidFill>
          <a:schemeClr val="tx1"/>
        </a:solidFill>
        <a:latin typeface="Arial" charset="0"/>
        <a:ea typeface="+mn-ea"/>
        <a:cs typeface="Arial" charset="0"/>
      </a:defRPr>
    </a:lvl1pPr>
    <a:lvl2pPr marL="457200" algn="ctr" rtl="0" fontAlgn="base">
      <a:spcBef>
        <a:spcPct val="0"/>
      </a:spcBef>
      <a:spcAft>
        <a:spcPct val="0"/>
      </a:spcAft>
      <a:defRPr kern="1200">
        <a:solidFill>
          <a:schemeClr val="tx1"/>
        </a:solidFill>
        <a:latin typeface="Arial" charset="0"/>
        <a:ea typeface="+mn-ea"/>
        <a:cs typeface="Arial" charset="0"/>
      </a:defRPr>
    </a:lvl2pPr>
    <a:lvl3pPr marL="914400" algn="ctr" rtl="0" fontAlgn="base">
      <a:spcBef>
        <a:spcPct val="0"/>
      </a:spcBef>
      <a:spcAft>
        <a:spcPct val="0"/>
      </a:spcAft>
      <a:defRPr kern="1200">
        <a:solidFill>
          <a:schemeClr val="tx1"/>
        </a:solidFill>
        <a:latin typeface="Arial" charset="0"/>
        <a:ea typeface="+mn-ea"/>
        <a:cs typeface="Arial" charset="0"/>
      </a:defRPr>
    </a:lvl3pPr>
    <a:lvl4pPr marL="1371600" algn="ctr" rtl="0" fontAlgn="base">
      <a:spcBef>
        <a:spcPct val="0"/>
      </a:spcBef>
      <a:spcAft>
        <a:spcPct val="0"/>
      </a:spcAft>
      <a:defRPr kern="1200">
        <a:solidFill>
          <a:schemeClr val="tx1"/>
        </a:solidFill>
        <a:latin typeface="Arial" charset="0"/>
        <a:ea typeface="+mn-ea"/>
        <a:cs typeface="Arial" charset="0"/>
      </a:defRPr>
    </a:lvl4pPr>
    <a:lvl5pPr marL="1828800" algn="ct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00CC00"/>
    <a:srgbClr val="66FF66"/>
    <a:srgbClr val="FF0000"/>
    <a:srgbClr val="000066"/>
    <a:srgbClr val="800000"/>
    <a:srgbClr val="993366"/>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37"/>
    <p:restoredTop sz="94662"/>
  </p:normalViewPr>
  <p:slideViewPr>
    <p:cSldViewPr>
      <p:cViewPr varScale="1">
        <p:scale>
          <a:sx n="91" d="100"/>
          <a:sy n="91" d="100"/>
        </p:scale>
        <p:origin x="1416"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3" name="Rettangolo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ttangolo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ttangolo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ttangolo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ttangolo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ttangolo arrotondato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ttangolo arrotondato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ttangolo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it-IT"/>
              <a:t>Fare clic per modificare lo stile del titolo</a:t>
            </a:r>
            <a:endParaRPr kumimoji="0" lang="en-US"/>
          </a:p>
        </p:txBody>
      </p:sp>
      <p:sp>
        <p:nvSpPr>
          <p:cNvPr id="9" name="Sottotitolo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28" name="Segnaposto data 27"/>
          <p:cNvSpPr>
            <a:spLocks noGrp="1"/>
          </p:cNvSpPr>
          <p:nvPr>
            <p:ph type="dt" sz="half" idx="10"/>
          </p:nvPr>
        </p:nvSpPr>
        <p:spPr>
          <a:xfrm>
            <a:off x="6705600" y="4206240"/>
            <a:ext cx="960120" cy="457200"/>
          </a:xfrm>
        </p:spPr>
        <p:txBody>
          <a:bodyPr/>
          <a:lstStyle/>
          <a:p>
            <a:pPr>
              <a:defRPr/>
            </a:pPr>
            <a:endParaRPr lang="it-IT"/>
          </a:p>
        </p:txBody>
      </p:sp>
      <p:sp>
        <p:nvSpPr>
          <p:cNvPr id="17" name="Segnaposto piè di pagina 16"/>
          <p:cNvSpPr>
            <a:spLocks noGrp="1"/>
          </p:cNvSpPr>
          <p:nvPr>
            <p:ph type="ftr" sz="quarter" idx="11"/>
          </p:nvPr>
        </p:nvSpPr>
        <p:spPr>
          <a:xfrm>
            <a:off x="5410200" y="4205288"/>
            <a:ext cx="1295400" cy="457200"/>
          </a:xfrm>
        </p:spPr>
        <p:txBody>
          <a:bodyPr/>
          <a:lstStyle/>
          <a:p>
            <a:pPr>
              <a:defRPr/>
            </a:pPr>
            <a:endParaRPr lang="it-IT"/>
          </a:p>
        </p:txBody>
      </p:sp>
      <p:sp>
        <p:nvSpPr>
          <p:cNvPr id="29" name="Segnaposto numero diapositiva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defRPr/>
            </a:pPr>
            <a:fld id="{BF96FB5A-8039-42C0-9530-D1B03B15342C}" type="slidenum">
              <a:rPr lang="it-IT" smtClean="0"/>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pPr>
              <a:defRPr/>
            </a:pPr>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556FBF93-1E99-429C-932C-A2DEA18A4ED2}" type="slidenum">
              <a:rPr lang="it-IT" smtClean="0"/>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81800" y="1143000"/>
            <a:ext cx="1905000" cy="5486400"/>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1143000"/>
            <a:ext cx="6248400" cy="5486400"/>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pPr>
              <a:defRPr/>
            </a:pPr>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23667E77-7920-4E7B-AA6A-70D26E8761F9}" type="slidenum">
              <a:rPr lang="it-IT" smtClean="0"/>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pPr>
              <a:defRPr/>
            </a:pPr>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6FE2D80E-586F-4D1B-97FD-E1004DCDF5EC}" type="slidenum">
              <a:rPr lang="it-IT" smtClean="0"/>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p:txBody>
          <a:bodyPr/>
          <a:lstStyle/>
          <a:p>
            <a:pPr>
              <a:defRPr/>
            </a:pPr>
            <a:endParaRPr lang="it-IT"/>
          </a:p>
        </p:txBody>
      </p:sp>
      <p:sp>
        <p:nvSpPr>
          <p:cNvPr id="5" name="Segnaposto piè di pagina 4"/>
          <p:cNvSpPr>
            <a:spLocks noGrp="1"/>
          </p:cNvSpPr>
          <p:nvPr>
            <p:ph type="ftr" sz="quarter" idx="11"/>
          </p:nvPr>
        </p:nvSpPr>
        <p:spPr/>
        <p:txBody>
          <a:bodyPr/>
          <a:lstStyle/>
          <a:p>
            <a:pPr>
              <a:defRPr/>
            </a:pPr>
            <a:endParaRPr lang="it-IT"/>
          </a:p>
        </p:txBody>
      </p:sp>
      <p:sp>
        <p:nvSpPr>
          <p:cNvPr id="6" name="Segnaposto numero diapositiva 5"/>
          <p:cNvSpPr>
            <a:spLocks noGrp="1"/>
          </p:cNvSpPr>
          <p:nvPr>
            <p:ph type="sldNum" sz="quarter" idx="12"/>
          </p:nvPr>
        </p:nvSpPr>
        <p:spPr/>
        <p:txBody>
          <a:bodyPr/>
          <a:lstStyle/>
          <a:p>
            <a:pPr>
              <a:defRPr/>
            </a:pPr>
            <a:fld id="{62902E30-0F08-491B-835B-E40F2802A8E8}" type="slidenum">
              <a:rPr lang="it-IT" smtClean="0"/>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pPr>
              <a:defRPr/>
            </a:pPr>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pPr>
              <a:defRPr/>
            </a:pPr>
            <a:fld id="{7AC2C546-1443-4A13-807E-416BB7813C9F}" type="slidenum">
              <a:rPr lang="it-IT" smtClean="0"/>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381000" y="1143000"/>
            <a:ext cx="8382000" cy="1069848"/>
          </a:xfrm>
        </p:spPr>
        <p:txBody>
          <a:bodyPr anchor="ctr"/>
          <a:lstStyle>
            <a:lvl1pPr>
              <a:defRPr sz="4000" b="0" i="0" cap="none" baseline="0"/>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26" name="Segnaposto data 25"/>
          <p:cNvSpPr>
            <a:spLocks noGrp="1"/>
          </p:cNvSpPr>
          <p:nvPr>
            <p:ph type="dt" sz="half" idx="10"/>
          </p:nvPr>
        </p:nvSpPr>
        <p:spPr/>
        <p:txBody>
          <a:bodyPr rtlCol="0"/>
          <a:lstStyle/>
          <a:p>
            <a:pPr>
              <a:defRPr/>
            </a:pPr>
            <a:endParaRPr lang="it-IT"/>
          </a:p>
        </p:txBody>
      </p:sp>
      <p:sp>
        <p:nvSpPr>
          <p:cNvPr id="27" name="Segnaposto numero diapositiva 26"/>
          <p:cNvSpPr>
            <a:spLocks noGrp="1"/>
          </p:cNvSpPr>
          <p:nvPr>
            <p:ph type="sldNum" sz="quarter" idx="11"/>
          </p:nvPr>
        </p:nvSpPr>
        <p:spPr/>
        <p:txBody>
          <a:bodyPr rtlCol="0"/>
          <a:lstStyle/>
          <a:p>
            <a:pPr>
              <a:defRPr/>
            </a:pPr>
            <a:fld id="{D6988994-8BF8-4ABD-B434-41AA444740AE}" type="slidenum">
              <a:rPr lang="it-IT" smtClean="0"/>
              <a:pPr>
                <a:defRPr/>
              </a:pPr>
              <a:t>‹N›</a:t>
            </a:fld>
            <a:endParaRPr lang="it-IT"/>
          </a:p>
        </p:txBody>
      </p:sp>
      <p:sp>
        <p:nvSpPr>
          <p:cNvPr id="28" name="Segnaposto piè di pagina 27"/>
          <p:cNvSpPr>
            <a:spLocks noGrp="1"/>
          </p:cNvSpPr>
          <p:nvPr>
            <p:ph type="ftr" sz="quarter" idx="12"/>
          </p:nvPr>
        </p:nvSpPr>
        <p:spPr/>
        <p:txBody>
          <a:bodyPr rtlCol="0"/>
          <a:lstStyle/>
          <a:p>
            <a:pPr>
              <a:defRPr/>
            </a:pPr>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it-IT"/>
              <a:t>Fare clic per modificare lo stile del titolo</a:t>
            </a:r>
            <a:endParaRPr kumimoji="0" lang="en-US"/>
          </a:p>
        </p:txBody>
      </p:sp>
      <p:sp>
        <p:nvSpPr>
          <p:cNvPr id="3" name="Segnaposto data 2"/>
          <p:cNvSpPr>
            <a:spLocks noGrp="1"/>
          </p:cNvSpPr>
          <p:nvPr>
            <p:ph type="dt" sz="half" idx="10"/>
          </p:nvPr>
        </p:nvSpPr>
        <p:spPr>
          <a:xfrm>
            <a:off x="6583680" y="612648"/>
            <a:ext cx="957264" cy="457200"/>
          </a:xfrm>
        </p:spPr>
        <p:txBody>
          <a:bodyPr/>
          <a:lstStyle/>
          <a:p>
            <a:pPr>
              <a:defRPr/>
            </a:pPr>
            <a:endParaRPr lang="it-IT"/>
          </a:p>
        </p:txBody>
      </p:sp>
      <p:sp>
        <p:nvSpPr>
          <p:cNvPr id="4" name="Segnaposto piè di pagina 3"/>
          <p:cNvSpPr>
            <a:spLocks noGrp="1"/>
          </p:cNvSpPr>
          <p:nvPr>
            <p:ph type="ftr" sz="quarter" idx="11"/>
          </p:nvPr>
        </p:nvSpPr>
        <p:spPr>
          <a:xfrm>
            <a:off x="5257800" y="612648"/>
            <a:ext cx="1325880" cy="457200"/>
          </a:xfrm>
        </p:spPr>
        <p:txBody>
          <a:bodyPr/>
          <a:lstStyle/>
          <a:p>
            <a:pPr>
              <a:defRPr/>
            </a:pPr>
            <a:endParaRPr lang="it-IT"/>
          </a:p>
        </p:txBody>
      </p:sp>
      <p:sp>
        <p:nvSpPr>
          <p:cNvPr id="5" name="Segnaposto numero diapositiva 4"/>
          <p:cNvSpPr>
            <a:spLocks noGrp="1"/>
          </p:cNvSpPr>
          <p:nvPr>
            <p:ph type="sldNum" sz="quarter" idx="12"/>
          </p:nvPr>
        </p:nvSpPr>
        <p:spPr>
          <a:xfrm>
            <a:off x="8174736" y="2272"/>
            <a:ext cx="762000" cy="365760"/>
          </a:xfrm>
        </p:spPr>
        <p:txBody>
          <a:bodyPr/>
          <a:lstStyle/>
          <a:p>
            <a:pPr>
              <a:defRPr/>
            </a:pPr>
            <a:fld id="{8967E23D-15BF-4DFA-B7E0-4309598548A9}" type="slidenum">
              <a:rPr lang="it-IT" smtClean="0"/>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a:defRPr/>
            </a:pPr>
            <a:endParaRPr lang="it-IT"/>
          </a:p>
        </p:txBody>
      </p:sp>
      <p:sp>
        <p:nvSpPr>
          <p:cNvPr id="3" name="Segnaposto piè di pagina 2"/>
          <p:cNvSpPr>
            <a:spLocks noGrp="1"/>
          </p:cNvSpPr>
          <p:nvPr>
            <p:ph type="ftr" sz="quarter" idx="11"/>
          </p:nvPr>
        </p:nvSpPr>
        <p:spPr/>
        <p:txBody>
          <a:bodyPr/>
          <a:lstStyle/>
          <a:p>
            <a:pPr>
              <a:defRPr/>
            </a:pPr>
            <a:endParaRPr lang="it-IT"/>
          </a:p>
        </p:txBody>
      </p:sp>
      <p:sp>
        <p:nvSpPr>
          <p:cNvPr id="4" name="Segnaposto numero diapositiva 3"/>
          <p:cNvSpPr>
            <a:spLocks noGrp="1"/>
          </p:cNvSpPr>
          <p:nvPr>
            <p:ph type="sldNum" sz="quarter" idx="12"/>
          </p:nvPr>
        </p:nvSpPr>
        <p:spPr/>
        <p:txBody>
          <a:bodyPr/>
          <a:lstStyle/>
          <a:p>
            <a:pPr>
              <a:defRPr/>
            </a:pPr>
            <a:fld id="{00420A60-358F-46BE-AF5F-9DC73614630D}" type="slidenum">
              <a:rPr lang="it-IT" smtClean="0"/>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353496" y="1101970"/>
            <a:ext cx="3383280" cy="877824"/>
          </a:xfrm>
        </p:spPr>
        <p:txBody>
          <a:bodyPr anchor="b"/>
          <a:lstStyle>
            <a:lvl1pPr algn="l">
              <a:buNone/>
              <a:defRPr sz="1800" b="1"/>
            </a:lvl1pPr>
          </a:lstStyle>
          <a:p>
            <a:r>
              <a:rPr kumimoji="0" lang="it-IT"/>
              <a:t>Fare clic per modificare lo stile del titolo</a:t>
            </a:r>
            <a:endParaRPr kumimoji="0" lang="en-US"/>
          </a:p>
        </p:txBody>
      </p:sp>
      <p:sp>
        <p:nvSpPr>
          <p:cNvPr id="3" name="Segnaposto testo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pPr>
              <a:defRPr/>
            </a:pPr>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pPr>
              <a:defRPr/>
            </a:pPr>
            <a:fld id="{13246FA6-F3D4-4D41-943F-1084D89D1425}" type="slidenum">
              <a:rPr lang="it-IT" smtClean="0"/>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it-IT"/>
              <a:t>Fare clic per modificare lo stile del titolo</a:t>
            </a:r>
            <a:endParaRPr kumimoji="0" lang="en-US"/>
          </a:p>
        </p:txBody>
      </p:sp>
      <p:sp>
        <p:nvSpPr>
          <p:cNvPr id="3" name="Segnaposto immagin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it-IT"/>
              <a:t>Fare clic sull'icona per inserire un'immagine</a:t>
            </a:r>
            <a:endParaRPr kumimoji="0" lang="en-US" dirty="0"/>
          </a:p>
        </p:txBody>
      </p:sp>
      <p:sp>
        <p:nvSpPr>
          <p:cNvPr id="4" name="Segnaposto testo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it-IT"/>
              <a:t>Fare clic per modificare stili del testo dello schema</a:t>
            </a:r>
          </a:p>
        </p:txBody>
      </p:sp>
      <p:sp>
        <p:nvSpPr>
          <p:cNvPr id="5" name="Segnaposto data 4"/>
          <p:cNvSpPr>
            <a:spLocks noGrp="1"/>
          </p:cNvSpPr>
          <p:nvPr>
            <p:ph type="dt" sz="half" idx="10"/>
          </p:nvPr>
        </p:nvSpPr>
        <p:spPr/>
        <p:txBody>
          <a:bodyPr/>
          <a:lstStyle/>
          <a:p>
            <a:pPr>
              <a:defRPr/>
            </a:pPr>
            <a:endParaRPr lang="it-IT"/>
          </a:p>
        </p:txBody>
      </p:sp>
      <p:sp>
        <p:nvSpPr>
          <p:cNvPr id="6" name="Segnaposto piè di pagina 5"/>
          <p:cNvSpPr>
            <a:spLocks noGrp="1"/>
          </p:cNvSpPr>
          <p:nvPr>
            <p:ph type="ftr" sz="quarter" idx="11"/>
          </p:nvPr>
        </p:nvSpPr>
        <p:spPr/>
        <p:txBody>
          <a:bodyPr/>
          <a:lstStyle/>
          <a:p>
            <a:pPr>
              <a:defRPr/>
            </a:pPr>
            <a:endParaRPr lang="it-IT"/>
          </a:p>
        </p:txBody>
      </p:sp>
      <p:sp>
        <p:nvSpPr>
          <p:cNvPr id="7" name="Segnaposto numero diapositiva 6"/>
          <p:cNvSpPr>
            <a:spLocks noGrp="1"/>
          </p:cNvSpPr>
          <p:nvPr>
            <p:ph type="sldNum" sz="quarter" idx="12"/>
          </p:nvPr>
        </p:nvSpPr>
        <p:spPr/>
        <p:txBody>
          <a:bodyPr/>
          <a:lstStyle/>
          <a:p>
            <a:pPr>
              <a:defRPr/>
            </a:pPr>
            <a:fld id="{AB920A5E-B4FB-4B90-8FF4-3D5E24ECF038}" type="slidenum">
              <a:rPr lang="it-IT" smtClean="0"/>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ttangolo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ttangolo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ttangolo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ttangolo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ttangolo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ttangolo arrotondato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ttangolo arrotondato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ttangolo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ttangolo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ttangolo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ttangolo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ttangolo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ttangolo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Segnaposto titolo 21"/>
          <p:cNvSpPr>
            <a:spLocks noGrp="1"/>
          </p:cNvSpPr>
          <p:nvPr>
            <p:ph type="title"/>
          </p:nvPr>
        </p:nvSpPr>
        <p:spPr>
          <a:xfrm>
            <a:off x="457200" y="1143000"/>
            <a:ext cx="8229600" cy="1066800"/>
          </a:xfrm>
          <a:prstGeom prst="rect">
            <a:avLst/>
          </a:prstGeom>
        </p:spPr>
        <p:txBody>
          <a:bodyPr vert="horz" anchor="ctr">
            <a:normAutofit/>
          </a:bodyPr>
          <a:lstStyle/>
          <a:p>
            <a:r>
              <a:rPr kumimoji="0" lang="it-IT"/>
              <a:t>Fare clic per modificare lo stile del titolo</a:t>
            </a:r>
            <a:endParaRPr kumimoji="0" lang="en-US"/>
          </a:p>
        </p:txBody>
      </p:sp>
      <p:sp>
        <p:nvSpPr>
          <p:cNvPr id="13" name="Segnaposto testo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4" name="Segnaposto data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defRPr/>
            </a:pPr>
            <a:endParaRPr lang="it-IT"/>
          </a:p>
        </p:txBody>
      </p:sp>
      <p:sp>
        <p:nvSpPr>
          <p:cNvPr id="3" name="Segnaposto piè di pagina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defRPr/>
            </a:pPr>
            <a:endParaRPr lang="it-IT"/>
          </a:p>
        </p:txBody>
      </p:sp>
      <p:sp>
        <p:nvSpPr>
          <p:cNvPr id="23" name="Segnaposto numero diapositiva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defRPr/>
            </a:pPr>
            <a:fld id="{2645676A-41BC-4CAD-8396-50D767CE864F}" type="slidenum">
              <a:rPr lang="it-IT" smtClean="0"/>
              <a:pPr>
                <a:defRPr/>
              </a:pPr>
              <a:t>‹N›</a:t>
            </a:fld>
            <a:endParaRPr lang="it-IT"/>
          </a:p>
        </p:txBody>
      </p:sp>
    </p:spTree>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297" y="548680"/>
            <a:ext cx="7079704" cy="1470025"/>
          </a:xfrm>
        </p:spPr>
        <p:txBody>
          <a:bodyPr>
            <a:normAutofit/>
          </a:bodyPr>
          <a:lstStyle/>
          <a:p>
            <a:pPr algn="ctr" eaLnBrk="1" hangingPunct="1"/>
            <a:r>
              <a:rPr lang="it-IT" sz="4000" dirty="0"/>
              <a:t>Il Potere disciplinare</a:t>
            </a:r>
          </a:p>
        </p:txBody>
      </p:sp>
      <p:sp>
        <p:nvSpPr>
          <p:cNvPr id="2051" name="Rectangle 3"/>
          <p:cNvSpPr>
            <a:spLocks noGrp="1" noChangeArrowheads="1"/>
          </p:cNvSpPr>
          <p:nvPr>
            <p:ph type="subTitle" idx="1"/>
          </p:nvPr>
        </p:nvSpPr>
        <p:spPr>
          <a:xfrm>
            <a:off x="457200" y="3899938"/>
            <a:ext cx="6851104" cy="1752600"/>
          </a:xfrm>
        </p:spPr>
        <p:txBody>
          <a:bodyPr/>
          <a:lstStyle/>
          <a:p>
            <a:pPr algn="l" eaLnBrk="1" hangingPunct="1"/>
            <a:endParaRPr lang="it-IT" dirty="0"/>
          </a:p>
          <a:p>
            <a:pPr algn="l" eaLnBrk="1" hangingPunct="1"/>
            <a:r>
              <a:rPr lang="it-IT" dirty="0"/>
              <a:t>ARTT. 2106 cc. &amp; 7 S.L.</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animEffect transition="in" filter="fade">
                                      <p:cBhvr>
                                        <p:cTn id="7" dur="1000"/>
                                        <p:tgtEl>
                                          <p:spTgt spid="2051">
                                            <p:txEl>
                                              <p:pRg st="1" end="1"/>
                                            </p:txEl>
                                          </p:spTgt>
                                        </p:tgtEl>
                                      </p:cBhvr>
                                    </p:animEffect>
                                    <p:anim calcmode="lin" valueType="num">
                                      <p:cBhvr>
                                        <p:cTn id="8" dur="10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05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it-IT" dirty="0"/>
              <a:t>La contestazione, co.2</a:t>
            </a:r>
            <a:endParaRPr lang="it-IT" dirty="0">
              <a:solidFill>
                <a:srgbClr val="FF0000"/>
              </a:solidFill>
            </a:endParaRPr>
          </a:p>
        </p:txBody>
      </p:sp>
      <p:sp>
        <p:nvSpPr>
          <p:cNvPr id="16387" name="Rectangle 3"/>
          <p:cNvSpPr>
            <a:spLocks noGrp="1" noChangeArrowheads="1"/>
          </p:cNvSpPr>
          <p:nvPr>
            <p:ph idx="1"/>
          </p:nvPr>
        </p:nvSpPr>
        <p:spPr/>
        <p:txBody>
          <a:bodyPr/>
          <a:lstStyle/>
          <a:p>
            <a:pPr algn="just" eaLnBrk="1" hangingPunct="1">
              <a:buFont typeface="Wingdings" pitchFamily="2" charset="2"/>
              <a:buNone/>
            </a:pPr>
            <a:r>
              <a:rPr lang="it-IT" dirty="0"/>
              <a:t>  </a:t>
            </a:r>
            <a:r>
              <a:rPr lang="it-IT" dirty="0">
                <a:solidFill>
                  <a:srgbClr val="33CC33"/>
                </a:solidFill>
              </a:rPr>
              <a:t> Il datore di lavoro non può adottare alcun provvedimento disciplinare nei confronti del lavoratore senza avergli preventivamente contestato l’addebito e senza averlo sentito a sua difesa.</a:t>
            </a:r>
          </a:p>
          <a:p>
            <a:pPr eaLnBrk="1" hangingPunct="1"/>
            <a:endParaRPr lang="it-IT" dirty="0">
              <a:solidFill>
                <a:srgbClr val="33CC33"/>
              </a:solidFill>
            </a:endParaRPr>
          </a:p>
        </p:txBody>
      </p:sp>
      <p:pic>
        <p:nvPicPr>
          <p:cNvPr id="16388" name="Picture 4" descr="C:\Users\user\AppData\Local\Microsoft\Windows\Temporary Internet Files\Content.IE5\QASDMTBF\MC90023485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63239" y="4437112"/>
            <a:ext cx="2232248" cy="20642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grpId="0" nodeType="clickEffect">
                                  <p:stCondLst>
                                    <p:cond delay="0"/>
                                  </p:stCondLst>
                                  <p:childTnLst>
                                    <p:animClr clrSpc="hsl" dir="cw">
                                      <p:cBhvr override="childStyle">
                                        <p:cTn id="6" dur="500" fill="hold"/>
                                        <p:tgtEl>
                                          <p:spTgt spid="16387">
                                            <p:txEl>
                                              <p:pRg st="0" end="0"/>
                                            </p:txEl>
                                          </p:spTgt>
                                        </p:tgtEl>
                                        <p:attrNameLst>
                                          <p:attrName>style.color</p:attrName>
                                        </p:attrNameLst>
                                      </p:cBhvr>
                                      <p:by>
                                        <p:hsl h="0" s="-12549" l="-25098"/>
                                      </p:by>
                                    </p:animClr>
                                    <p:animClr clrSpc="hsl" dir="cw">
                                      <p:cBhvr>
                                        <p:cTn id="7" dur="500" fill="hold"/>
                                        <p:tgtEl>
                                          <p:spTgt spid="16387">
                                            <p:txEl>
                                              <p:pRg st="0" end="0"/>
                                            </p:txEl>
                                          </p:spTgt>
                                        </p:tgtEl>
                                        <p:attrNameLst>
                                          <p:attrName>fillcolor</p:attrName>
                                        </p:attrNameLst>
                                      </p:cBhvr>
                                      <p:by>
                                        <p:hsl h="0" s="-12549" l="-25098"/>
                                      </p:by>
                                    </p:animClr>
                                    <p:animClr clrSpc="hsl" dir="cw">
                                      <p:cBhvr>
                                        <p:cTn id="8" dur="500" fill="hold"/>
                                        <p:tgtEl>
                                          <p:spTgt spid="16387">
                                            <p:txEl>
                                              <p:pRg st="0" end="0"/>
                                            </p:txEl>
                                          </p:spTgt>
                                        </p:tgtEl>
                                        <p:attrNameLst>
                                          <p:attrName>stroke.color</p:attrName>
                                        </p:attrNameLst>
                                      </p:cBhvr>
                                      <p:by>
                                        <p:hsl h="0" s="-12549" l="-25098"/>
                                      </p:by>
                                    </p:animClr>
                                    <p:set>
                                      <p:cBhvr>
                                        <p:cTn id="9" dur="500" fill="hold"/>
                                        <p:tgtEl>
                                          <p:spTgt spid="16387">
                                            <p:txEl>
                                              <p:pRg st="0" end="0"/>
                                            </p:txEl>
                                          </p:spTgt>
                                        </p:tgtEl>
                                        <p:attrNameLst>
                                          <p:attrName>fill.type</p:attrName>
                                        </p:attrNameLst>
                                      </p:cBhvr>
                                      <p:to>
                                        <p:strVal val="solid"/>
                                      </p:to>
                                    </p:set>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16388"/>
                                        </p:tgtEl>
                                        <p:attrNameLst>
                                          <p:attrName>style.visibility</p:attrName>
                                        </p:attrNameLst>
                                      </p:cBhvr>
                                      <p:to>
                                        <p:strVal val="visible"/>
                                      </p:to>
                                    </p:set>
                                    <p:animEffect transition="in" filter="fade">
                                      <p:cBhvr>
                                        <p:cTn id="13" dur="1000"/>
                                        <p:tgtEl>
                                          <p:spTgt spid="16388"/>
                                        </p:tgtEl>
                                      </p:cBhvr>
                                    </p:animEffect>
                                  </p:childTnLst>
                                  <p:subTnLst>
                                    <p:animClr clrSpc="rgb" dir="cw">
                                      <p:cBhvr override="childStyle">
                                        <p:cTn dur="1" fill="hold" display="0" masterRel="nextClick" afterEffect="1"/>
                                        <p:tgtEl>
                                          <p:spTgt spid="16388"/>
                                        </p:tgtEl>
                                        <p:attrNameLst>
                                          <p:attrName>ppt_c</p:attrName>
                                        </p:attrNameLst>
                                      </p:cBhvr>
                                      <p:to>
                                        <a:srgbClr val="FF0000"/>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9B55F8-3562-EA40-AE59-2978ECFA86AB}"/>
              </a:ext>
            </a:extLst>
          </p:cNvPr>
          <p:cNvSpPr>
            <a:spLocks noGrp="1"/>
          </p:cNvSpPr>
          <p:nvPr>
            <p:ph type="title"/>
          </p:nvPr>
        </p:nvSpPr>
        <p:spPr>
          <a:xfrm>
            <a:off x="683568" y="1196752"/>
            <a:ext cx="8229600" cy="1412776"/>
          </a:xfrm>
        </p:spPr>
        <p:txBody>
          <a:bodyPr>
            <a:noAutofit/>
          </a:bodyPr>
          <a:lstStyle/>
          <a:p>
            <a:pPr algn="just"/>
            <a:r>
              <a:rPr lang="it-IT" sz="2000" i="1" dirty="0"/>
              <a:t>Gent.mo Sig. Robert </a:t>
            </a:r>
            <a:r>
              <a:rPr lang="it-IT" sz="2000" i="1" dirty="0" err="1"/>
              <a:t>Parr</a:t>
            </a:r>
            <a:r>
              <a:rPr lang="it-IT" sz="2000" i="1" dirty="0"/>
              <a:t>, con la presente le si contesta il comportamento da lei tenuto con la clientela nella scorsa settimana e che appare lesivo degli interessi della società. Pertanto le chiediamo di produrre eventuali giustificazioni entro cinque giorni.</a:t>
            </a:r>
          </a:p>
        </p:txBody>
      </p:sp>
      <p:sp>
        <p:nvSpPr>
          <p:cNvPr id="3" name="Segnaposto contenuto 2">
            <a:extLst>
              <a:ext uri="{FF2B5EF4-FFF2-40B4-BE49-F238E27FC236}">
                <a16:creationId xmlns:a16="http://schemas.microsoft.com/office/drawing/2014/main" id="{69907EA8-09C8-AD41-8ADB-BF59CB32B3B4}"/>
              </a:ext>
            </a:extLst>
          </p:cNvPr>
          <p:cNvSpPr>
            <a:spLocks noGrp="1"/>
          </p:cNvSpPr>
          <p:nvPr>
            <p:ph idx="1"/>
          </p:nvPr>
        </p:nvSpPr>
        <p:spPr>
          <a:xfrm>
            <a:off x="457200" y="3284984"/>
            <a:ext cx="8229600" cy="3168352"/>
          </a:xfrm>
        </p:spPr>
        <p:txBody>
          <a:bodyPr numCol="2">
            <a:normAutofit fontScale="70000" lnSpcReduction="20000"/>
          </a:bodyPr>
          <a:lstStyle/>
          <a:p>
            <a:pPr marL="109728" indent="0">
              <a:lnSpc>
                <a:spcPct val="120000"/>
              </a:lnSpc>
              <a:buNone/>
            </a:pPr>
            <a:r>
              <a:rPr lang="it-IT" dirty="0"/>
              <a:t>Corte appello sez. lav. - Milano, 14/02/2020, n. 2056 </a:t>
            </a:r>
          </a:p>
          <a:p>
            <a:pPr marL="109728" indent="0">
              <a:lnSpc>
                <a:spcPct val="120000"/>
              </a:lnSpc>
              <a:buNone/>
            </a:pPr>
            <a:r>
              <a:rPr lang="it-IT" dirty="0"/>
              <a:t>Il requisito di specificità della contestazione disciplinare è integrato quando la contestazione fornisce le </a:t>
            </a:r>
            <a:r>
              <a:rPr lang="it-IT" u="sng" dirty="0"/>
              <a:t>indicazioni necessarie ed essenziali</a:t>
            </a:r>
            <a:r>
              <a:rPr lang="it-IT" dirty="0"/>
              <a:t> per individuare, nella sua materialità, il fatto o i fatti nei quali il datore di lavoro abbia ravvisato infrazioni disciplinari o comunque comportamenti in violazione dei doveri di cui agli artt. 2104 e 2105 c.c.; per ritenerne integrata la violazione è necessario che si sia verificata una concreta lesione del diritto di difesa del lavoratore. </a:t>
            </a:r>
          </a:p>
          <a:p>
            <a:endParaRPr lang="it-IT" dirty="0"/>
          </a:p>
        </p:txBody>
      </p:sp>
      <p:cxnSp>
        <p:nvCxnSpPr>
          <p:cNvPr id="5" name="Connettore 1 4">
            <a:extLst>
              <a:ext uri="{FF2B5EF4-FFF2-40B4-BE49-F238E27FC236}">
                <a16:creationId xmlns:a16="http://schemas.microsoft.com/office/drawing/2014/main" id="{FF44CFB5-F7C0-6D47-9FE6-8A6D7ABD1EBC}"/>
              </a:ext>
            </a:extLst>
          </p:cNvPr>
          <p:cNvCxnSpPr/>
          <p:nvPr/>
        </p:nvCxnSpPr>
        <p:spPr>
          <a:xfrm>
            <a:off x="4572000" y="3645024"/>
            <a:ext cx="0" cy="2232248"/>
          </a:xfrm>
          <a:prstGeom prst="line">
            <a:avLst/>
          </a:prstGeom>
        </p:spPr>
        <p:style>
          <a:lnRef idx="1">
            <a:schemeClr val="accent1"/>
          </a:lnRef>
          <a:fillRef idx="0">
            <a:schemeClr val="accent1"/>
          </a:fillRef>
          <a:effectRef idx="0">
            <a:schemeClr val="accent1"/>
          </a:effectRef>
          <a:fontRef idx="minor">
            <a:schemeClr val="tx1"/>
          </a:fontRef>
        </p:style>
      </p:cxnSp>
      <p:sp>
        <p:nvSpPr>
          <p:cNvPr id="6" name="CasellaDiTesto 5">
            <a:extLst>
              <a:ext uri="{FF2B5EF4-FFF2-40B4-BE49-F238E27FC236}">
                <a16:creationId xmlns:a16="http://schemas.microsoft.com/office/drawing/2014/main" id="{E94CBF44-2F32-E14C-A3B4-B2A4A1C3DA1A}"/>
              </a:ext>
            </a:extLst>
          </p:cNvPr>
          <p:cNvSpPr txBox="1"/>
          <p:nvPr/>
        </p:nvSpPr>
        <p:spPr>
          <a:xfrm>
            <a:off x="683568" y="521296"/>
            <a:ext cx="1965603" cy="461665"/>
          </a:xfrm>
          <a:prstGeom prst="rect">
            <a:avLst/>
          </a:prstGeom>
          <a:noFill/>
        </p:spPr>
        <p:txBody>
          <a:bodyPr wrap="none" rtlCol="0">
            <a:spAutoFit/>
          </a:bodyPr>
          <a:lstStyle/>
          <a:p>
            <a:r>
              <a:rPr lang="it-IT" sz="2400" dirty="0"/>
              <a:t>La specificità</a:t>
            </a:r>
          </a:p>
        </p:txBody>
      </p:sp>
    </p:spTree>
    <p:extLst>
      <p:ext uri="{BB962C8B-B14F-4D97-AF65-F5344CB8AC3E}">
        <p14:creationId xmlns:p14="http://schemas.microsoft.com/office/powerpoint/2010/main" val="4264188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8DA3B476-DA26-134B-86B0-FA16379F1A4A}"/>
              </a:ext>
            </a:extLst>
          </p:cNvPr>
          <p:cNvSpPr>
            <a:spLocks noGrp="1"/>
          </p:cNvSpPr>
          <p:nvPr>
            <p:ph type="title"/>
          </p:nvPr>
        </p:nvSpPr>
        <p:spPr>
          <a:xfrm>
            <a:off x="846384" y="548680"/>
            <a:ext cx="3110880" cy="341784"/>
          </a:xfrm>
        </p:spPr>
        <p:txBody>
          <a:bodyPr>
            <a:noAutofit/>
          </a:bodyPr>
          <a:lstStyle/>
          <a:p>
            <a:r>
              <a:rPr lang="it-IT" sz="3200" dirty="0"/>
              <a:t>La tempestività</a:t>
            </a:r>
          </a:p>
        </p:txBody>
      </p:sp>
      <p:sp>
        <p:nvSpPr>
          <p:cNvPr id="5" name="Segnaposto testo 4">
            <a:extLst>
              <a:ext uri="{FF2B5EF4-FFF2-40B4-BE49-F238E27FC236}">
                <a16:creationId xmlns:a16="http://schemas.microsoft.com/office/drawing/2014/main" id="{C0B18C1A-3722-A54B-A8C0-186D45A5DB76}"/>
              </a:ext>
            </a:extLst>
          </p:cNvPr>
          <p:cNvSpPr>
            <a:spLocks noGrp="1"/>
          </p:cNvSpPr>
          <p:nvPr>
            <p:ph type="body" idx="1"/>
          </p:nvPr>
        </p:nvSpPr>
        <p:spPr>
          <a:xfrm>
            <a:off x="381000" y="1342291"/>
            <a:ext cx="2822848" cy="457200"/>
          </a:xfrm>
        </p:spPr>
        <p:txBody>
          <a:bodyPr/>
          <a:lstStyle/>
          <a:p>
            <a:r>
              <a:rPr lang="it-IT" dirty="0"/>
              <a:t>Il caso</a:t>
            </a:r>
          </a:p>
        </p:txBody>
      </p:sp>
      <p:sp>
        <p:nvSpPr>
          <p:cNvPr id="7" name="Segnaposto testo 6">
            <a:extLst>
              <a:ext uri="{FF2B5EF4-FFF2-40B4-BE49-F238E27FC236}">
                <a16:creationId xmlns:a16="http://schemas.microsoft.com/office/drawing/2014/main" id="{3A253665-3BB9-4F44-8C30-2BBAA428FAB3}"/>
              </a:ext>
            </a:extLst>
          </p:cNvPr>
          <p:cNvSpPr>
            <a:spLocks noGrp="1"/>
          </p:cNvSpPr>
          <p:nvPr>
            <p:ph type="body" sz="half" idx="3"/>
          </p:nvPr>
        </p:nvSpPr>
        <p:spPr>
          <a:xfrm>
            <a:off x="4249107" y="931494"/>
            <a:ext cx="4041775" cy="457200"/>
          </a:xfrm>
        </p:spPr>
        <p:txBody>
          <a:bodyPr/>
          <a:lstStyle/>
          <a:p>
            <a:r>
              <a:rPr lang="it-IT" sz="1800" dirty="0" err="1"/>
              <a:t>Trib.Roma</a:t>
            </a:r>
            <a:r>
              <a:rPr lang="it-IT" sz="1800" dirty="0"/>
              <a:t>, 13/01/2020, n. 191 </a:t>
            </a:r>
          </a:p>
        </p:txBody>
      </p:sp>
      <p:sp>
        <p:nvSpPr>
          <p:cNvPr id="6" name="Segnaposto contenuto 5">
            <a:extLst>
              <a:ext uri="{FF2B5EF4-FFF2-40B4-BE49-F238E27FC236}">
                <a16:creationId xmlns:a16="http://schemas.microsoft.com/office/drawing/2014/main" id="{7E5E7A8E-2D7C-354A-A1C8-5BF9E667F91F}"/>
              </a:ext>
            </a:extLst>
          </p:cNvPr>
          <p:cNvSpPr>
            <a:spLocks noGrp="1"/>
          </p:cNvSpPr>
          <p:nvPr>
            <p:ph sz="quarter" idx="2"/>
          </p:nvPr>
        </p:nvSpPr>
        <p:spPr>
          <a:xfrm>
            <a:off x="381000" y="2060848"/>
            <a:ext cx="2894856" cy="4533871"/>
          </a:xfrm>
        </p:spPr>
        <p:txBody>
          <a:bodyPr>
            <a:noAutofit/>
          </a:bodyPr>
          <a:lstStyle/>
          <a:p>
            <a:pPr marL="109728" indent="0">
              <a:lnSpc>
                <a:spcPct val="120000"/>
              </a:lnSpc>
              <a:buNone/>
            </a:pPr>
            <a:r>
              <a:rPr lang="it-IT" sz="1200" dirty="0"/>
              <a:t>- 21/6/2017 Il lavoratore doveva scegliere 14 copie di una rivista senza difetti da mandare al committente per la verifica di qualità</a:t>
            </a:r>
          </a:p>
          <a:p>
            <a:pPr marL="109728" indent="0">
              <a:lnSpc>
                <a:spcPct val="120000"/>
              </a:lnSpc>
              <a:buNone/>
            </a:pPr>
            <a:r>
              <a:rPr lang="it-IT" sz="1200" dirty="0"/>
              <a:t>- brillantemente venivano inviate copie con … «gravi difetti di produzione quali, in particolare, evidenti macchie di sporco su diverse pagine della rivista, taglio e piegatura delle pagine non accurate e colori non corrispondenti» a quelli stabiliti</a:t>
            </a:r>
          </a:p>
          <a:p>
            <a:pPr marL="109728" indent="0">
              <a:lnSpc>
                <a:spcPct val="120000"/>
              </a:lnSpc>
              <a:buNone/>
            </a:pPr>
            <a:r>
              <a:rPr lang="it-IT" sz="1200" dirty="0"/>
              <a:t>- In luglio  contestazione della fornitura da parte del committente, sfociato nell'applicazione di una penale di euro 18.000 e poi in data 31 luglio 2017 nella definitiva revoca dell'incarico, determinando un danno economico pari ad almeno euro 1.200.000…</a:t>
            </a:r>
          </a:p>
          <a:p>
            <a:pPr marL="109728" indent="0">
              <a:lnSpc>
                <a:spcPct val="120000"/>
              </a:lnSpc>
              <a:buNone/>
            </a:pPr>
            <a:r>
              <a:rPr lang="it-IT" sz="1200" dirty="0"/>
              <a:t>- 11/8/2017 contestazione disciplinare</a:t>
            </a:r>
          </a:p>
        </p:txBody>
      </p:sp>
      <p:sp>
        <p:nvSpPr>
          <p:cNvPr id="8" name="Segnaposto contenuto 7">
            <a:extLst>
              <a:ext uri="{FF2B5EF4-FFF2-40B4-BE49-F238E27FC236}">
                <a16:creationId xmlns:a16="http://schemas.microsoft.com/office/drawing/2014/main" id="{C4A87BA4-E31A-FD4F-82C4-840B8063D343}"/>
              </a:ext>
            </a:extLst>
          </p:cNvPr>
          <p:cNvSpPr>
            <a:spLocks noGrp="1"/>
          </p:cNvSpPr>
          <p:nvPr>
            <p:ph sz="quarter" idx="4"/>
          </p:nvPr>
        </p:nvSpPr>
        <p:spPr>
          <a:xfrm>
            <a:off x="3779912" y="1342291"/>
            <a:ext cx="4980167" cy="4967029"/>
          </a:xfrm>
        </p:spPr>
        <p:txBody>
          <a:bodyPr>
            <a:normAutofit fontScale="40000" lnSpcReduction="20000"/>
          </a:bodyPr>
          <a:lstStyle/>
          <a:p>
            <a:pPr marL="109728" indent="0">
              <a:buNone/>
            </a:pPr>
            <a:endParaRPr lang="it-IT" dirty="0"/>
          </a:p>
          <a:p>
            <a:pPr>
              <a:lnSpc>
                <a:spcPct val="120000"/>
              </a:lnSpc>
            </a:pPr>
            <a:r>
              <a:rPr lang="it-IT" sz="2900" dirty="0"/>
              <a:t>Riguardo alla tardività in materia di procedimento disciplinare, va ricordato che il principio dell'immediatezza della contestazione mira, da un lato, ad assicurare al lavoratore incolpato il diritto di difesa nella sua effettività, così da consentirgli il pronto allestimento del materiale difensivo per poter contrastare più efficacemente il contenuto degli addebiti, e, dall'altro, a tutelare il legittimo affidamento del prestatore - in relazione al carattere facoltativo dell'esercizio del potere disciplinare, nella cui esplicazione il datore di lavoro deve comportarsi in conformità ai canoni della buona fede - sulla mancanza di connotazioni disciplinari del fatto incriminabile; con la conseguenza che, ove la contestazione sia tardiva, si realizza una preclusione all'esercizio del relativo potere e l'invalidità della sanzione irrogata. Il concetto di tempestività della contestazione deve essere inteso in senso relativo, potendo essere compatibile con un intervallo necessario, in relazione al caso concreto e alla complessità dell'organizzazione del datore di lavoro, per un adeguato accertamento e una precisa valutazione dei fatti. </a:t>
            </a:r>
          </a:p>
          <a:p>
            <a:pPr>
              <a:lnSpc>
                <a:spcPct val="120000"/>
              </a:lnSpc>
            </a:pPr>
            <a:r>
              <a:rPr lang="it-IT" sz="2900" dirty="0"/>
              <a:t>La contestazione in data 11.8.2017 non è tardiva avuto riguardo alla circostanza che, solo con ricezione di lettera in data 26.7.2017, la ricorrente ha avuto nozione dei danni arrecati dalla condotta </a:t>
            </a:r>
            <a:r>
              <a:rPr lang="it-IT" sz="2200" dirty="0"/>
              <a:t>di M.C..</a:t>
            </a:r>
          </a:p>
          <a:p>
            <a:endParaRPr lang="it-IT" dirty="0"/>
          </a:p>
        </p:txBody>
      </p:sp>
    </p:spTree>
    <p:extLst>
      <p:ext uri="{BB962C8B-B14F-4D97-AF65-F5344CB8AC3E}">
        <p14:creationId xmlns:p14="http://schemas.microsoft.com/office/powerpoint/2010/main" val="1285575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84951" y="692696"/>
            <a:ext cx="8229600" cy="1066800"/>
          </a:xfrm>
        </p:spPr>
        <p:txBody>
          <a:bodyPr>
            <a:normAutofit/>
          </a:bodyPr>
          <a:lstStyle/>
          <a:p>
            <a:r>
              <a:rPr lang="fr-FR" sz="3200" dirty="0" err="1"/>
              <a:t>Cass</a:t>
            </a:r>
            <a:r>
              <a:rPr lang="fr-FR" sz="3200" dirty="0"/>
              <a:t>. civ., </a:t>
            </a:r>
            <a:r>
              <a:rPr lang="fr-FR" sz="3200" dirty="0" err="1"/>
              <a:t>sez</a:t>
            </a:r>
            <a:r>
              <a:rPr lang="fr-FR" sz="3200" dirty="0"/>
              <a:t>. lav., 15-12-2005, n. 27679.</a:t>
            </a:r>
            <a:endParaRPr lang="it-IT" sz="3200" dirty="0"/>
          </a:p>
        </p:txBody>
      </p:sp>
      <p:sp>
        <p:nvSpPr>
          <p:cNvPr id="4" name="Rettangolo 3"/>
          <p:cNvSpPr/>
          <p:nvPr/>
        </p:nvSpPr>
        <p:spPr>
          <a:xfrm>
            <a:off x="251520" y="2204864"/>
            <a:ext cx="8568952" cy="3970318"/>
          </a:xfrm>
          <a:prstGeom prst="rect">
            <a:avLst/>
          </a:prstGeom>
        </p:spPr>
        <p:txBody>
          <a:bodyPr wrap="square">
            <a:spAutoFit/>
          </a:bodyPr>
          <a:lstStyle/>
          <a:p>
            <a:r>
              <a:rPr lang="it-IT" dirty="0"/>
              <a:t>In relazione ai </a:t>
            </a:r>
            <a:r>
              <a:rPr lang="it-IT" b="1" dirty="0"/>
              <a:t>principi di immediatezza della contestazione disciplinare e di tempestività della successiva irrogazione della sanzione, entrambi da intendersi in senso relativo</a:t>
            </a:r>
            <a:r>
              <a:rPr lang="it-IT" dirty="0"/>
              <a:t>, va esente da vizi la sentenza che abbia escluso nel caso concreto che l’intervallo di tempo trascorso tra il verificarsi del fatto ascritto al dipendente e la relativa contestazione attestasse la mancanza di interesse del datore di lavoro all’esercizio della facoltà di recesso in una fattispecie in cui questi, avendo emesso un ordine di trasferimento del dipendente a fronte del quale il dipendente aveva rifiutato l’adempimento ed istaurato un procedimento cautelare inteso ad accertare l’illegittimità del trasferimento, abbia preferito attendere l’esito del ricorso per poi, dopo aver verificato, attraverso la cognizione sommaria del procedimento ex art. 700 </a:t>
            </a:r>
            <a:r>
              <a:rPr lang="it-IT" dirty="0" err="1"/>
              <a:t>c.p.c.</a:t>
            </a:r>
            <a:r>
              <a:rPr lang="it-IT" dirty="0"/>
              <a:t> esauritosi in suo favore, la legittimità del trasferimento rifiutato dal dipendente, immediatamente (il giorno dopo) contestare l’infrazione costituente giusta causa del licenziamento e, quindi, provvedere all’irrogazione della sanzione espulsiva.</a:t>
            </a:r>
          </a:p>
        </p:txBody>
      </p:sp>
    </p:spTree>
    <p:extLst>
      <p:ext uri="{BB962C8B-B14F-4D97-AF65-F5344CB8AC3E}">
        <p14:creationId xmlns:p14="http://schemas.microsoft.com/office/powerpoint/2010/main" val="2047595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FE23FE-0AC2-AC48-BAE4-575C33AA4A76}"/>
              </a:ext>
            </a:extLst>
          </p:cNvPr>
          <p:cNvSpPr>
            <a:spLocks noGrp="1"/>
          </p:cNvSpPr>
          <p:nvPr>
            <p:ph type="title"/>
          </p:nvPr>
        </p:nvSpPr>
        <p:spPr>
          <a:xfrm>
            <a:off x="453614" y="836712"/>
            <a:ext cx="8229600" cy="1066800"/>
          </a:xfrm>
        </p:spPr>
        <p:txBody>
          <a:bodyPr>
            <a:normAutofit/>
          </a:bodyPr>
          <a:lstStyle/>
          <a:p>
            <a:r>
              <a:rPr lang="it-IT" sz="2700" dirty="0"/>
              <a:t>Il datore di lavoro non può omettere l'audizione del lavoratore che ne abbia fatto espressa richiesta </a:t>
            </a:r>
            <a:endParaRPr lang="it-IT" dirty="0"/>
          </a:p>
        </p:txBody>
      </p:sp>
      <p:sp>
        <p:nvSpPr>
          <p:cNvPr id="3" name="Segnaposto contenuto 2">
            <a:extLst>
              <a:ext uri="{FF2B5EF4-FFF2-40B4-BE49-F238E27FC236}">
                <a16:creationId xmlns:a16="http://schemas.microsoft.com/office/drawing/2014/main" id="{F187DCB9-1C04-CE4C-83E3-599A55AE0E16}"/>
              </a:ext>
            </a:extLst>
          </p:cNvPr>
          <p:cNvSpPr>
            <a:spLocks noGrp="1"/>
          </p:cNvSpPr>
          <p:nvPr>
            <p:ph idx="1"/>
          </p:nvPr>
        </p:nvSpPr>
        <p:spPr>
          <a:xfrm>
            <a:off x="457200" y="1903512"/>
            <a:ext cx="8229600" cy="4671024"/>
          </a:xfrm>
        </p:spPr>
        <p:txBody>
          <a:bodyPr>
            <a:normAutofit fontScale="92500" lnSpcReduction="20000"/>
          </a:bodyPr>
          <a:lstStyle/>
          <a:p>
            <a:pPr marL="109728" indent="0">
              <a:buNone/>
            </a:pPr>
            <a:r>
              <a:rPr lang="it-IT" dirty="0"/>
              <a:t>Corte appello sez. lav. - Milano, 10/02/2020, n. 1683 </a:t>
            </a:r>
          </a:p>
          <a:p>
            <a:endParaRPr lang="it-IT" dirty="0"/>
          </a:p>
          <a:p>
            <a:pPr marL="109728" indent="0" algn="just">
              <a:buNone/>
            </a:pPr>
            <a:r>
              <a:rPr lang="it-IT" dirty="0"/>
              <a:t>A norma dell'art. 7 statuto dei lavoratori, il datore di lavoro che intenda adottare una sanzione disciplinare nei confronti del dipendente </a:t>
            </a:r>
            <a:r>
              <a:rPr lang="it-IT" u="sng" dirty="0"/>
              <a:t>non può omettere l'audizione del lavoratore</a:t>
            </a:r>
            <a:r>
              <a:rPr lang="it-IT" dirty="0"/>
              <a:t> incolpato il quale, </a:t>
            </a:r>
            <a:r>
              <a:rPr lang="it-IT" u="sng" dirty="0"/>
              <a:t>ancorché abbia inviato una compiuta difesa scritta</a:t>
            </a:r>
            <a:r>
              <a:rPr lang="it-IT" dirty="0"/>
              <a:t>, ne abbia fatto espressa richiesta, ma tale volontà deve essere comunicata in termini univoci, a tutela dell'affida-mento del datore di lavoro (non si esprime in termini univoci il lavoratore che, nella sua difesa scritta, chieda di essere ascoltato “per ogni ulteriore chiarimento dovesse necessitare”). </a:t>
            </a:r>
          </a:p>
          <a:p>
            <a:endParaRPr lang="it-IT" dirty="0"/>
          </a:p>
          <a:p>
            <a:endParaRPr lang="it-IT" dirty="0"/>
          </a:p>
        </p:txBody>
      </p:sp>
    </p:spTree>
    <p:extLst>
      <p:ext uri="{BB962C8B-B14F-4D97-AF65-F5344CB8AC3E}">
        <p14:creationId xmlns:p14="http://schemas.microsoft.com/office/powerpoint/2010/main" val="1665437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036D26-9596-6D4B-A92A-6CE3628C5084}"/>
              </a:ext>
            </a:extLst>
          </p:cNvPr>
          <p:cNvSpPr>
            <a:spLocks noGrp="1"/>
          </p:cNvSpPr>
          <p:nvPr>
            <p:ph type="title"/>
          </p:nvPr>
        </p:nvSpPr>
        <p:spPr>
          <a:xfrm>
            <a:off x="323528" y="548680"/>
            <a:ext cx="7859216" cy="1066800"/>
          </a:xfrm>
        </p:spPr>
        <p:txBody>
          <a:bodyPr>
            <a:normAutofit/>
          </a:bodyPr>
          <a:lstStyle/>
          <a:p>
            <a:r>
              <a:rPr lang="it-IT" sz="2400" dirty="0"/>
              <a:t>I fatti contestati devono coincidere con quelli che fondano la sanzione</a:t>
            </a:r>
          </a:p>
        </p:txBody>
      </p:sp>
      <p:sp>
        <p:nvSpPr>
          <p:cNvPr id="3" name="Segnaposto contenuto 2">
            <a:extLst>
              <a:ext uri="{FF2B5EF4-FFF2-40B4-BE49-F238E27FC236}">
                <a16:creationId xmlns:a16="http://schemas.microsoft.com/office/drawing/2014/main" id="{BF7F8092-701E-564A-8172-EF5C1CC8D53A}"/>
              </a:ext>
            </a:extLst>
          </p:cNvPr>
          <p:cNvSpPr>
            <a:spLocks noGrp="1"/>
          </p:cNvSpPr>
          <p:nvPr>
            <p:ph idx="1"/>
          </p:nvPr>
        </p:nvSpPr>
        <p:spPr>
          <a:xfrm>
            <a:off x="323528" y="1615480"/>
            <a:ext cx="8363272" cy="4959056"/>
          </a:xfrm>
        </p:spPr>
        <p:txBody>
          <a:bodyPr>
            <a:normAutofit fontScale="55000" lnSpcReduction="20000"/>
          </a:bodyPr>
          <a:lstStyle/>
          <a:p>
            <a:pPr marL="109728" indent="0">
              <a:lnSpc>
                <a:spcPct val="120000"/>
              </a:lnSpc>
              <a:buNone/>
            </a:pPr>
            <a:r>
              <a:rPr lang="it-IT" sz="3300" dirty="0"/>
              <a:t>Cassazione civile sez. lav. - 10/02/2020, n. 3079 </a:t>
            </a:r>
          </a:p>
          <a:p>
            <a:pPr marL="109728" indent="0">
              <a:lnSpc>
                <a:spcPct val="120000"/>
              </a:lnSpc>
              <a:buNone/>
            </a:pPr>
            <a:endParaRPr lang="it-IT" dirty="0"/>
          </a:p>
          <a:p>
            <a:pPr marL="109728" indent="0">
              <a:lnSpc>
                <a:spcPct val="120000"/>
              </a:lnSpc>
              <a:buNone/>
            </a:pPr>
            <a:r>
              <a:rPr lang="it-IT" dirty="0"/>
              <a:t>In tema di licenziamento disciplinare, la </a:t>
            </a:r>
            <a:r>
              <a:rPr lang="it-IT" u="sng" dirty="0"/>
              <a:t>necessaria correlazione dell'addebito con la sanzione deve essere garantita e presidiata, in chiave di tutela dell'esigenza difensiva del lavoratore</a:t>
            </a:r>
            <a:r>
              <a:rPr lang="it-IT" dirty="0"/>
              <a:t>, anche in sede giudiziale, ove le condotte in contestazione sulle quali è incentrato l'esame del giudice di merito non devono nella sostanza fattuale differire da quelle poste a fondamento della sanzione espulsiva, pena lo sconfinamento dei poteri del giudice in ambito riservato alla scelta del datore di lavoro. (Nella specie, la S.C. ha cassato la sentenza con cui il giudice di merito - a fronte di una condotta del lavoratore sanzionata dal datore con il licenziamento con preavviso, previsto, ai sensi dell'art. 54, comma 5, </a:t>
            </a:r>
            <a:r>
              <a:rPr lang="it-IT" dirty="0" err="1"/>
              <a:t>lett</a:t>
            </a:r>
            <a:r>
              <a:rPr lang="it-IT" dirty="0"/>
              <a:t>. c), del </a:t>
            </a:r>
            <a:r>
              <a:rPr lang="it-IT" dirty="0" err="1"/>
              <a:t>c.c.n.l.</a:t>
            </a:r>
            <a:r>
              <a:rPr lang="it-IT" dirty="0"/>
              <a:t> per il personale non dirigente di Poste Italiane, per l'ipotesi di "inosservanza di leggi o di regolamenti o degli obblighi di servizio con gravi danni alla società o a terzi" - </a:t>
            </a:r>
            <a:r>
              <a:rPr lang="it-IT" b="1" dirty="0"/>
              <a:t>aveva applicato di ufficio</a:t>
            </a:r>
            <a:r>
              <a:rPr lang="it-IT" dirty="0"/>
              <a:t>, una volta esclusa la prova del danno concreto e ritenuto che il dipendente avesse comunque pregiudicato l'immagine e la reputazione del datore, la sanzione disciplinare del licenziamento senza preavviso ex art. 54, comma 6, </a:t>
            </a:r>
            <a:r>
              <a:rPr lang="it-IT" dirty="0" err="1"/>
              <a:t>lett</a:t>
            </a:r>
            <a:r>
              <a:rPr lang="it-IT" dirty="0"/>
              <a:t>. c), del predetto </a:t>
            </a:r>
            <a:r>
              <a:rPr lang="it-IT" dirty="0" err="1"/>
              <a:t>c.c.n.l.</a:t>
            </a:r>
            <a:r>
              <a:rPr lang="it-IT" dirty="0"/>
              <a:t>, prevista per l'ipotesi di "violazioni dolose di leggi o regolamenti o dei doveri di ufficio che possano arrecare o abbiano arrecato forte pregiudizio alla Società o a terzi"). </a:t>
            </a:r>
          </a:p>
          <a:p>
            <a:endParaRPr lang="it-IT" dirty="0"/>
          </a:p>
          <a:p>
            <a:endParaRPr lang="it-IT" dirty="0"/>
          </a:p>
        </p:txBody>
      </p:sp>
    </p:spTree>
    <p:extLst>
      <p:ext uri="{BB962C8B-B14F-4D97-AF65-F5344CB8AC3E}">
        <p14:creationId xmlns:p14="http://schemas.microsoft.com/office/powerpoint/2010/main" val="2859124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1143000"/>
            <a:ext cx="8229600" cy="701824"/>
          </a:xfrm>
        </p:spPr>
        <p:txBody>
          <a:bodyPr/>
          <a:lstStyle/>
          <a:p>
            <a:pPr eaLnBrk="1" hangingPunct="1"/>
            <a:r>
              <a:rPr lang="it-IT" dirty="0">
                <a:solidFill>
                  <a:srgbClr val="FF0000"/>
                </a:solidFill>
              </a:rPr>
              <a:t>Comma 4 – Le sanzioni </a:t>
            </a:r>
          </a:p>
        </p:txBody>
      </p:sp>
      <p:sp>
        <p:nvSpPr>
          <p:cNvPr id="14339" name="Rectangle 3"/>
          <p:cNvSpPr>
            <a:spLocks noGrp="1" noChangeArrowheads="1"/>
          </p:cNvSpPr>
          <p:nvPr>
            <p:ph idx="1"/>
          </p:nvPr>
        </p:nvSpPr>
        <p:spPr/>
        <p:txBody>
          <a:bodyPr/>
          <a:lstStyle/>
          <a:p>
            <a:pPr algn="just" eaLnBrk="1" hangingPunct="1">
              <a:buFont typeface="Wingdings" pitchFamily="2" charset="2"/>
              <a:buNone/>
            </a:pPr>
            <a:r>
              <a:rPr lang="it-IT"/>
              <a:t>   </a:t>
            </a:r>
            <a:r>
              <a:rPr lang="it-IT">
                <a:solidFill>
                  <a:srgbClr val="0000FF"/>
                </a:solidFill>
              </a:rPr>
              <a:t>Fermo restando quanto disposto dalla L. 15 luglio 1966, n. 604, non possono essere disposte sanzioni disciplinari che comportino mutamenti definitivi del rapporto di lavoro; inoltre la multa non può essere disposta per un importo superiore a quattro ore della retribuzione base e la sospensione dal servizio e dalla retribuzione per più di dieci giorni.</a:t>
            </a:r>
          </a:p>
          <a:p>
            <a:pPr algn="just" eaLnBrk="1" hangingPunct="1">
              <a:buFont typeface="Wingdings" pitchFamily="2" charset="2"/>
              <a:buNone/>
            </a:pPr>
            <a:endParaRPr lang="it-IT">
              <a:solidFill>
                <a:srgbClr val="0000FF"/>
              </a:solidFill>
            </a:endParaRPr>
          </a:p>
          <a:p>
            <a:pPr eaLnBrk="1" hangingPunct="1"/>
            <a:endParaRPr lang="it-IT">
              <a:solidFill>
                <a:srgbClr val="0000FF"/>
              </a:solidFill>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eaLnBrk="1" hangingPunct="1"/>
            <a:r>
              <a:rPr lang="it-IT" sz="3400" dirty="0">
                <a:solidFill>
                  <a:srgbClr val="FF0000"/>
                </a:solidFill>
              </a:rPr>
              <a:t>Le sanzioni applicabili</a:t>
            </a:r>
          </a:p>
        </p:txBody>
      </p:sp>
      <p:sp>
        <p:nvSpPr>
          <p:cNvPr id="15363" name="Rectangle 3"/>
          <p:cNvSpPr>
            <a:spLocks noGrp="1" noChangeArrowheads="1"/>
          </p:cNvSpPr>
          <p:nvPr>
            <p:ph idx="1"/>
          </p:nvPr>
        </p:nvSpPr>
        <p:spPr/>
        <p:txBody>
          <a:bodyPr/>
          <a:lstStyle/>
          <a:p>
            <a:pPr eaLnBrk="1" hangingPunct="1"/>
            <a:r>
              <a:rPr lang="it-IT" sz="2400" dirty="0"/>
              <a:t>Rimprovero verbale o scritto</a:t>
            </a:r>
          </a:p>
          <a:p>
            <a:pPr eaLnBrk="1" hangingPunct="1"/>
            <a:r>
              <a:rPr lang="it-IT" sz="2400" dirty="0"/>
              <a:t>Multa (</a:t>
            </a:r>
            <a:r>
              <a:rPr lang="it-IT" sz="2400" dirty="0" err="1"/>
              <a:t>max</a:t>
            </a:r>
            <a:r>
              <a:rPr lang="it-IT" sz="2400" dirty="0"/>
              <a:t> 4 ore)</a:t>
            </a:r>
          </a:p>
          <a:p>
            <a:pPr eaLnBrk="1" hangingPunct="1"/>
            <a:r>
              <a:rPr lang="it-IT" sz="2400" dirty="0"/>
              <a:t>Sospensione (</a:t>
            </a:r>
            <a:r>
              <a:rPr lang="it-IT" sz="2400" dirty="0" err="1"/>
              <a:t>max</a:t>
            </a:r>
            <a:r>
              <a:rPr lang="it-IT" sz="2400" dirty="0"/>
              <a:t> 10 giorni)</a:t>
            </a:r>
          </a:p>
          <a:p>
            <a:pPr eaLnBrk="1" hangingPunct="1"/>
            <a:r>
              <a:rPr lang="it-IT" sz="2400" dirty="0"/>
              <a:t>In via interpretativa:</a:t>
            </a:r>
          </a:p>
          <a:p>
            <a:pPr lvl="2" eaLnBrk="1" hangingPunct="1"/>
            <a:r>
              <a:rPr lang="it-IT" sz="2400" dirty="0"/>
              <a:t>Licenziamento disciplinare</a:t>
            </a:r>
          </a:p>
          <a:p>
            <a:pPr lvl="2" eaLnBrk="1" hangingPunct="1"/>
            <a:r>
              <a:rPr lang="it-IT" sz="2400" dirty="0"/>
              <a:t> </a:t>
            </a:r>
            <a:r>
              <a:rPr lang="it-IT" sz="2400" dirty="0">
                <a:solidFill>
                  <a:srgbClr val="FF0000"/>
                </a:solidFill>
              </a:rPr>
              <a:t>?</a:t>
            </a:r>
            <a:r>
              <a:rPr lang="it-IT" sz="2400" dirty="0"/>
              <a:t> Trasferimento disciplinare e per incompatibilità ambientale </a:t>
            </a:r>
            <a:r>
              <a:rPr lang="it-IT" sz="2400" dirty="0">
                <a:solidFill>
                  <a:srgbClr val="FF0000"/>
                </a:solidFill>
              </a:rPr>
              <a:t>?</a:t>
            </a:r>
          </a:p>
          <a:p>
            <a:pPr eaLnBrk="1" hangingPunct="1"/>
            <a:r>
              <a:rPr lang="it-IT" sz="2400" dirty="0">
                <a:solidFill>
                  <a:srgbClr val="FF0000"/>
                </a:solidFill>
              </a:rPr>
              <a:t>Sono vietati i mutamenti definitivi del rapporto di lavoro (es. mutamento di mansioni)</a:t>
            </a:r>
          </a:p>
          <a:p>
            <a:pPr lvl="1" eaLnBrk="1" hangingPunct="1"/>
            <a:endParaRPr lang="it-IT" sz="2400" dirty="0">
              <a:solidFill>
                <a:srgbClr val="FF0000"/>
              </a:solidFill>
            </a:endParaRPr>
          </a:p>
          <a:p>
            <a:pPr eaLnBrk="1" hangingPunct="1"/>
            <a:endParaRPr lang="it-IT" dirty="0">
              <a:solidFill>
                <a:srgbClr val="FF0000"/>
              </a:solidFill>
            </a:endParaRPr>
          </a:p>
          <a:p>
            <a:pPr eaLnBrk="1" hangingPunct="1"/>
            <a:endParaRPr lang="it-IT" dirty="0"/>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after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15363">
                                            <p:txEl>
                                              <p:pRg st="0" end="0"/>
                                            </p:txEl>
                                          </p:spTgt>
                                        </p:tgtEl>
                                        <p:attrNameLst>
                                          <p:attrName>ppt_x</p:attrName>
                                          <p:attrName>ppt_y</p:attrName>
                                        </p:attrNameLst>
                                      </p:cBhvr>
                                    </p:animMotion>
                                    <p:animRot by="1500000">
                                      <p:cBhvr>
                                        <p:cTn id="7" dur="125" fill="hold">
                                          <p:stCondLst>
                                            <p:cond delay="0"/>
                                          </p:stCondLst>
                                        </p:cTn>
                                        <p:tgtEl>
                                          <p:spTgt spid="15363">
                                            <p:txEl>
                                              <p:pRg st="0" end="0"/>
                                            </p:txEl>
                                          </p:spTgt>
                                        </p:tgtEl>
                                        <p:attrNameLst>
                                          <p:attrName>r</p:attrName>
                                        </p:attrNameLst>
                                      </p:cBhvr>
                                    </p:animRot>
                                    <p:animRot by="-1500000">
                                      <p:cBhvr>
                                        <p:cTn id="8" dur="125" fill="hold">
                                          <p:stCondLst>
                                            <p:cond delay="125"/>
                                          </p:stCondLst>
                                        </p:cTn>
                                        <p:tgtEl>
                                          <p:spTgt spid="15363">
                                            <p:txEl>
                                              <p:pRg st="0" end="0"/>
                                            </p:txEl>
                                          </p:spTgt>
                                        </p:tgtEl>
                                        <p:attrNameLst>
                                          <p:attrName>r</p:attrName>
                                        </p:attrNameLst>
                                      </p:cBhvr>
                                    </p:animRot>
                                    <p:animRot by="-1500000">
                                      <p:cBhvr>
                                        <p:cTn id="9" dur="125" fill="hold">
                                          <p:stCondLst>
                                            <p:cond delay="250"/>
                                          </p:stCondLst>
                                        </p:cTn>
                                        <p:tgtEl>
                                          <p:spTgt spid="15363">
                                            <p:txEl>
                                              <p:pRg st="0" end="0"/>
                                            </p:txEl>
                                          </p:spTgt>
                                        </p:tgtEl>
                                        <p:attrNameLst>
                                          <p:attrName>r</p:attrName>
                                        </p:attrNameLst>
                                      </p:cBhvr>
                                    </p:animRot>
                                    <p:animRot by="1500000">
                                      <p:cBhvr>
                                        <p:cTn id="10" dur="125" fill="hold">
                                          <p:stCondLst>
                                            <p:cond delay="375"/>
                                          </p:stCondLst>
                                        </p:cTn>
                                        <p:tgtEl>
                                          <p:spTgt spid="15363">
                                            <p:txEl>
                                              <p:pRg st="0" end="0"/>
                                            </p:txEl>
                                          </p:spTgt>
                                        </p:tgtEl>
                                        <p:attrNameLst>
                                          <p:attrName>r</p:attrName>
                                        </p:attrNameLst>
                                      </p:cBhvr>
                                    </p:animRot>
                                  </p:childTnLst>
                                </p:cTn>
                              </p:par>
                            </p:childTnLst>
                          </p:cTn>
                        </p:par>
                        <p:par>
                          <p:cTn id="11" fill="hold">
                            <p:stCondLst>
                              <p:cond delay="1700"/>
                            </p:stCondLst>
                            <p:childTnLst>
                              <p:par>
                                <p:cTn id="12" presetID="34" presetClass="emph" presetSubtype="0" fill="hold" grpId="0" nodeType="afterEffect">
                                  <p:stCondLst>
                                    <p:cond delay="0"/>
                                  </p:stCondLst>
                                  <p:iterate type="lt">
                                    <p:tmPct val="10000"/>
                                  </p:iterate>
                                  <p:childTnLst>
                                    <p:animMotion origin="layout" path="M 0.0 0.0 L 0.0 -0.07213" pathEditMode="relative" ptsTypes="">
                                      <p:cBhvr>
                                        <p:cTn id="13" dur="250" accel="50000" decel="50000" autoRev="1" fill="hold">
                                          <p:stCondLst>
                                            <p:cond delay="0"/>
                                          </p:stCondLst>
                                        </p:cTn>
                                        <p:tgtEl>
                                          <p:spTgt spid="15363">
                                            <p:txEl>
                                              <p:pRg st="1" end="1"/>
                                            </p:txEl>
                                          </p:spTgt>
                                        </p:tgtEl>
                                        <p:attrNameLst>
                                          <p:attrName>ppt_x</p:attrName>
                                          <p:attrName>ppt_y</p:attrName>
                                        </p:attrNameLst>
                                      </p:cBhvr>
                                    </p:animMotion>
                                    <p:animRot by="1500000">
                                      <p:cBhvr>
                                        <p:cTn id="14" dur="125" fill="hold">
                                          <p:stCondLst>
                                            <p:cond delay="0"/>
                                          </p:stCondLst>
                                        </p:cTn>
                                        <p:tgtEl>
                                          <p:spTgt spid="15363">
                                            <p:txEl>
                                              <p:pRg st="1" end="1"/>
                                            </p:txEl>
                                          </p:spTgt>
                                        </p:tgtEl>
                                        <p:attrNameLst>
                                          <p:attrName>r</p:attrName>
                                        </p:attrNameLst>
                                      </p:cBhvr>
                                    </p:animRot>
                                    <p:animRot by="-1500000">
                                      <p:cBhvr>
                                        <p:cTn id="15" dur="125" fill="hold">
                                          <p:stCondLst>
                                            <p:cond delay="125"/>
                                          </p:stCondLst>
                                        </p:cTn>
                                        <p:tgtEl>
                                          <p:spTgt spid="15363">
                                            <p:txEl>
                                              <p:pRg st="1" end="1"/>
                                            </p:txEl>
                                          </p:spTgt>
                                        </p:tgtEl>
                                        <p:attrNameLst>
                                          <p:attrName>r</p:attrName>
                                        </p:attrNameLst>
                                      </p:cBhvr>
                                    </p:animRot>
                                    <p:animRot by="-1500000">
                                      <p:cBhvr>
                                        <p:cTn id="16" dur="125" fill="hold">
                                          <p:stCondLst>
                                            <p:cond delay="250"/>
                                          </p:stCondLst>
                                        </p:cTn>
                                        <p:tgtEl>
                                          <p:spTgt spid="15363">
                                            <p:txEl>
                                              <p:pRg st="1" end="1"/>
                                            </p:txEl>
                                          </p:spTgt>
                                        </p:tgtEl>
                                        <p:attrNameLst>
                                          <p:attrName>r</p:attrName>
                                        </p:attrNameLst>
                                      </p:cBhvr>
                                    </p:animRot>
                                    <p:animRot by="1500000">
                                      <p:cBhvr>
                                        <p:cTn id="17" dur="125" fill="hold">
                                          <p:stCondLst>
                                            <p:cond delay="375"/>
                                          </p:stCondLst>
                                        </p:cTn>
                                        <p:tgtEl>
                                          <p:spTgt spid="15363">
                                            <p:txEl>
                                              <p:pRg st="1" end="1"/>
                                            </p:txEl>
                                          </p:spTgt>
                                        </p:tgtEl>
                                        <p:attrNameLst>
                                          <p:attrName>r</p:attrName>
                                        </p:attrNameLst>
                                      </p:cBhvr>
                                    </p:animRot>
                                  </p:childTnLst>
                                </p:cTn>
                              </p:par>
                            </p:childTnLst>
                          </p:cTn>
                        </p:par>
                        <p:par>
                          <p:cTn id="18" fill="hold">
                            <p:stCondLst>
                              <p:cond delay="2850"/>
                            </p:stCondLst>
                            <p:childTnLst>
                              <p:par>
                                <p:cTn id="19" presetID="34" presetClass="emph" presetSubtype="0" fill="hold" grpId="0" nodeType="afterEffect">
                                  <p:stCondLst>
                                    <p:cond delay="0"/>
                                  </p:stCondLst>
                                  <p:iterate type="lt">
                                    <p:tmPct val="10000"/>
                                  </p:iterate>
                                  <p:childTnLst>
                                    <p:animMotion origin="layout" path="M 0.0 0.0 L 0.0 -0.07213" pathEditMode="relative" ptsTypes="">
                                      <p:cBhvr>
                                        <p:cTn id="20" dur="250" accel="50000" decel="50000" autoRev="1" fill="hold">
                                          <p:stCondLst>
                                            <p:cond delay="0"/>
                                          </p:stCondLst>
                                        </p:cTn>
                                        <p:tgtEl>
                                          <p:spTgt spid="15363">
                                            <p:txEl>
                                              <p:pRg st="2" end="2"/>
                                            </p:txEl>
                                          </p:spTgt>
                                        </p:tgtEl>
                                        <p:attrNameLst>
                                          <p:attrName>ppt_x</p:attrName>
                                          <p:attrName>ppt_y</p:attrName>
                                        </p:attrNameLst>
                                      </p:cBhvr>
                                    </p:animMotion>
                                    <p:animRot by="1500000">
                                      <p:cBhvr>
                                        <p:cTn id="21" dur="125" fill="hold">
                                          <p:stCondLst>
                                            <p:cond delay="0"/>
                                          </p:stCondLst>
                                        </p:cTn>
                                        <p:tgtEl>
                                          <p:spTgt spid="15363">
                                            <p:txEl>
                                              <p:pRg st="2" end="2"/>
                                            </p:txEl>
                                          </p:spTgt>
                                        </p:tgtEl>
                                        <p:attrNameLst>
                                          <p:attrName>r</p:attrName>
                                        </p:attrNameLst>
                                      </p:cBhvr>
                                    </p:animRot>
                                    <p:animRot by="-1500000">
                                      <p:cBhvr>
                                        <p:cTn id="22" dur="125" fill="hold">
                                          <p:stCondLst>
                                            <p:cond delay="125"/>
                                          </p:stCondLst>
                                        </p:cTn>
                                        <p:tgtEl>
                                          <p:spTgt spid="15363">
                                            <p:txEl>
                                              <p:pRg st="2" end="2"/>
                                            </p:txEl>
                                          </p:spTgt>
                                        </p:tgtEl>
                                        <p:attrNameLst>
                                          <p:attrName>r</p:attrName>
                                        </p:attrNameLst>
                                      </p:cBhvr>
                                    </p:animRot>
                                    <p:animRot by="-1500000">
                                      <p:cBhvr>
                                        <p:cTn id="23" dur="125" fill="hold">
                                          <p:stCondLst>
                                            <p:cond delay="250"/>
                                          </p:stCondLst>
                                        </p:cTn>
                                        <p:tgtEl>
                                          <p:spTgt spid="15363">
                                            <p:txEl>
                                              <p:pRg st="2" end="2"/>
                                            </p:txEl>
                                          </p:spTgt>
                                        </p:tgtEl>
                                        <p:attrNameLst>
                                          <p:attrName>r</p:attrName>
                                        </p:attrNameLst>
                                      </p:cBhvr>
                                    </p:animRot>
                                    <p:animRot by="1500000">
                                      <p:cBhvr>
                                        <p:cTn id="24" dur="125" fill="hold">
                                          <p:stCondLst>
                                            <p:cond delay="375"/>
                                          </p:stCondLst>
                                        </p:cTn>
                                        <p:tgtEl>
                                          <p:spTgt spid="15363">
                                            <p:txEl>
                                              <p:pRg st="2" end="2"/>
                                            </p:txEl>
                                          </p:spTgt>
                                        </p:tgtEl>
                                        <p:attrNameLst>
                                          <p:attrName>r</p:attrName>
                                        </p:attrNameLst>
                                      </p:cBhvr>
                                    </p:animRot>
                                  </p:childTnLst>
                                </p:cTn>
                              </p:par>
                            </p:childTnLst>
                          </p:cTn>
                        </p:par>
                        <p:par>
                          <p:cTn id="25" fill="hold">
                            <p:stCondLst>
                              <p:cond delay="4500"/>
                            </p:stCondLst>
                            <p:childTnLst>
                              <p:par>
                                <p:cTn id="26" presetID="34" presetClass="emph" presetSubtype="0" fill="hold" grpId="0" nodeType="afterEffect">
                                  <p:stCondLst>
                                    <p:cond delay="0"/>
                                  </p:stCondLst>
                                  <p:iterate type="lt">
                                    <p:tmPct val="10000"/>
                                  </p:iterate>
                                  <p:childTnLst>
                                    <p:animMotion origin="layout" path="M 0.0 0.0 L 0.0 -0.07213" pathEditMode="relative" ptsTypes="">
                                      <p:cBhvr>
                                        <p:cTn id="27" dur="250" accel="50000" decel="50000" autoRev="1" fill="hold">
                                          <p:stCondLst>
                                            <p:cond delay="0"/>
                                          </p:stCondLst>
                                        </p:cTn>
                                        <p:tgtEl>
                                          <p:spTgt spid="15363">
                                            <p:txEl>
                                              <p:pRg st="3" end="3"/>
                                            </p:txEl>
                                          </p:spTgt>
                                        </p:tgtEl>
                                        <p:attrNameLst>
                                          <p:attrName>ppt_x</p:attrName>
                                          <p:attrName>ppt_y</p:attrName>
                                        </p:attrNameLst>
                                      </p:cBhvr>
                                    </p:animMotion>
                                    <p:animRot by="1500000">
                                      <p:cBhvr>
                                        <p:cTn id="28" dur="125" fill="hold">
                                          <p:stCondLst>
                                            <p:cond delay="0"/>
                                          </p:stCondLst>
                                        </p:cTn>
                                        <p:tgtEl>
                                          <p:spTgt spid="15363">
                                            <p:txEl>
                                              <p:pRg st="3" end="3"/>
                                            </p:txEl>
                                          </p:spTgt>
                                        </p:tgtEl>
                                        <p:attrNameLst>
                                          <p:attrName>r</p:attrName>
                                        </p:attrNameLst>
                                      </p:cBhvr>
                                    </p:animRot>
                                    <p:animRot by="-1500000">
                                      <p:cBhvr>
                                        <p:cTn id="29" dur="125" fill="hold">
                                          <p:stCondLst>
                                            <p:cond delay="125"/>
                                          </p:stCondLst>
                                        </p:cTn>
                                        <p:tgtEl>
                                          <p:spTgt spid="15363">
                                            <p:txEl>
                                              <p:pRg st="3" end="3"/>
                                            </p:txEl>
                                          </p:spTgt>
                                        </p:tgtEl>
                                        <p:attrNameLst>
                                          <p:attrName>r</p:attrName>
                                        </p:attrNameLst>
                                      </p:cBhvr>
                                    </p:animRot>
                                    <p:animRot by="-1500000">
                                      <p:cBhvr>
                                        <p:cTn id="30" dur="125" fill="hold">
                                          <p:stCondLst>
                                            <p:cond delay="250"/>
                                          </p:stCondLst>
                                        </p:cTn>
                                        <p:tgtEl>
                                          <p:spTgt spid="15363">
                                            <p:txEl>
                                              <p:pRg st="3" end="3"/>
                                            </p:txEl>
                                          </p:spTgt>
                                        </p:tgtEl>
                                        <p:attrNameLst>
                                          <p:attrName>r</p:attrName>
                                        </p:attrNameLst>
                                      </p:cBhvr>
                                    </p:animRot>
                                    <p:animRot by="1500000">
                                      <p:cBhvr>
                                        <p:cTn id="31" dur="125" fill="hold">
                                          <p:stCondLst>
                                            <p:cond delay="375"/>
                                          </p:stCondLst>
                                        </p:cTn>
                                        <p:tgtEl>
                                          <p:spTgt spid="15363">
                                            <p:txEl>
                                              <p:pRg st="3" end="3"/>
                                            </p:txEl>
                                          </p:spTgt>
                                        </p:tgtEl>
                                        <p:attrNameLst>
                                          <p:attrName>r</p:attrName>
                                        </p:attrNameLst>
                                      </p:cBhvr>
                                    </p:animRot>
                                  </p:childTnLst>
                                </p:cTn>
                              </p:par>
                            </p:childTnLst>
                          </p:cTn>
                        </p:par>
                        <p:par>
                          <p:cTn id="32" fill="hold">
                            <p:stCondLst>
                              <p:cond delay="5950"/>
                            </p:stCondLst>
                            <p:childTnLst>
                              <p:par>
                                <p:cTn id="33" presetID="34" presetClass="emph" presetSubtype="0" fill="hold" grpId="0" nodeType="afterEffect">
                                  <p:stCondLst>
                                    <p:cond delay="0"/>
                                  </p:stCondLst>
                                  <p:iterate type="lt">
                                    <p:tmPct val="10000"/>
                                  </p:iterate>
                                  <p:childTnLst>
                                    <p:animMotion origin="layout" path="M 0.0 0.0 L 0.0 -0.07213" pathEditMode="relative" ptsTypes="">
                                      <p:cBhvr>
                                        <p:cTn id="34" dur="250" accel="50000" decel="50000" autoRev="1" fill="hold">
                                          <p:stCondLst>
                                            <p:cond delay="0"/>
                                          </p:stCondLst>
                                        </p:cTn>
                                        <p:tgtEl>
                                          <p:spTgt spid="15363">
                                            <p:txEl>
                                              <p:pRg st="4" end="4"/>
                                            </p:txEl>
                                          </p:spTgt>
                                        </p:tgtEl>
                                        <p:attrNameLst>
                                          <p:attrName>ppt_x</p:attrName>
                                          <p:attrName>ppt_y</p:attrName>
                                        </p:attrNameLst>
                                      </p:cBhvr>
                                    </p:animMotion>
                                    <p:animRot by="1500000">
                                      <p:cBhvr>
                                        <p:cTn id="35" dur="125" fill="hold">
                                          <p:stCondLst>
                                            <p:cond delay="0"/>
                                          </p:stCondLst>
                                        </p:cTn>
                                        <p:tgtEl>
                                          <p:spTgt spid="15363">
                                            <p:txEl>
                                              <p:pRg st="4" end="4"/>
                                            </p:txEl>
                                          </p:spTgt>
                                        </p:tgtEl>
                                        <p:attrNameLst>
                                          <p:attrName>r</p:attrName>
                                        </p:attrNameLst>
                                      </p:cBhvr>
                                    </p:animRot>
                                    <p:animRot by="-1500000">
                                      <p:cBhvr>
                                        <p:cTn id="36" dur="125" fill="hold">
                                          <p:stCondLst>
                                            <p:cond delay="125"/>
                                          </p:stCondLst>
                                        </p:cTn>
                                        <p:tgtEl>
                                          <p:spTgt spid="15363">
                                            <p:txEl>
                                              <p:pRg st="4" end="4"/>
                                            </p:txEl>
                                          </p:spTgt>
                                        </p:tgtEl>
                                        <p:attrNameLst>
                                          <p:attrName>r</p:attrName>
                                        </p:attrNameLst>
                                      </p:cBhvr>
                                    </p:animRot>
                                    <p:animRot by="-1500000">
                                      <p:cBhvr>
                                        <p:cTn id="37" dur="125" fill="hold">
                                          <p:stCondLst>
                                            <p:cond delay="250"/>
                                          </p:stCondLst>
                                        </p:cTn>
                                        <p:tgtEl>
                                          <p:spTgt spid="15363">
                                            <p:txEl>
                                              <p:pRg st="4" end="4"/>
                                            </p:txEl>
                                          </p:spTgt>
                                        </p:tgtEl>
                                        <p:attrNameLst>
                                          <p:attrName>r</p:attrName>
                                        </p:attrNameLst>
                                      </p:cBhvr>
                                    </p:animRot>
                                    <p:animRot by="1500000">
                                      <p:cBhvr>
                                        <p:cTn id="38" dur="125" fill="hold">
                                          <p:stCondLst>
                                            <p:cond delay="375"/>
                                          </p:stCondLst>
                                        </p:cTn>
                                        <p:tgtEl>
                                          <p:spTgt spid="15363">
                                            <p:txEl>
                                              <p:pRg st="4" end="4"/>
                                            </p:txEl>
                                          </p:spTgt>
                                        </p:tgtEl>
                                        <p:attrNameLst>
                                          <p:attrName>r</p:attrName>
                                        </p:attrNameLst>
                                      </p:cBhvr>
                                    </p:animRot>
                                  </p:childTnLst>
                                </p:cTn>
                              </p:par>
                            </p:childTnLst>
                          </p:cTn>
                        </p:par>
                        <p:par>
                          <p:cTn id="39" fill="hold">
                            <p:stCondLst>
                              <p:cond delay="7650"/>
                            </p:stCondLst>
                            <p:childTnLst>
                              <p:par>
                                <p:cTn id="40" presetID="34" presetClass="emph" presetSubtype="0" fill="hold" grpId="0" nodeType="afterEffect">
                                  <p:stCondLst>
                                    <p:cond delay="0"/>
                                  </p:stCondLst>
                                  <p:iterate type="lt">
                                    <p:tmPct val="10000"/>
                                  </p:iterate>
                                  <p:childTnLst>
                                    <p:animMotion origin="layout" path="M 0.0 0.0 L 0.0 -0.07213" pathEditMode="relative" ptsTypes="">
                                      <p:cBhvr>
                                        <p:cTn id="41" dur="250" accel="50000" decel="50000" autoRev="1" fill="hold">
                                          <p:stCondLst>
                                            <p:cond delay="0"/>
                                          </p:stCondLst>
                                        </p:cTn>
                                        <p:tgtEl>
                                          <p:spTgt spid="15363">
                                            <p:txEl>
                                              <p:pRg st="5" end="5"/>
                                            </p:txEl>
                                          </p:spTgt>
                                        </p:tgtEl>
                                        <p:attrNameLst>
                                          <p:attrName>ppt_x</p:attrName>
                                          <p:attrName>ppt_y</p:attrName>
                                        </p:attrNameLst>
                                      </p:cBhvr>
                                    </p:animMotion>
                                    <p:animRot by="1500000">
                                      <p:cBhvr>
                                        <p:cTn id="42" dur="125" fill="hold">
                                          <p:stCondLst>
                                            <p:cond delay="0"/>
                                          </p:stCondLst>
                                        </p:cTn>
                                        <p:tgtEl>
                                          <p:spTgt spid="15363">
                                            <p:txEl>
                                              <p:pRg st="5" end="5"/>
                                            </p:txEl>
                                          </p:spTgt>
                                        </p:tgtEl>
                                        <p:attrNameLst>
                                          <p:attrName>r</p:attrName>
                                        </p:attrNameLst>
                                      </p:cBhvr>
                                    </p:animRot>
                                    <p:animRot by="-1500000">
                                      <p:cBhvr>
                                        <p:cTn id="43" dur="125" fill="hold">
                                          <p:stCondLst>
                                            <p:cond delay="125"/>
                                          </p:stCondLst>
                                        </p:cTn>
                                        <p:tgtEl>
                                          <p:spTgt spid="15363">
                                            <p:txEl>
                                              <p:pRg st="5" end="5"/>
                                            </p:txEl>
                                          </p:spTgt>
                                        </p:tgtEl>
                                        <p:attrNameLst>
                                          <p:attrName>r</p:attrName>
                                        </p:attrNameLst>
                                      </p:cBhvr>
                                    </p:animRot>
                                    <p:animRot by="-1500000">
                                      <p:cBhvr>
                                        <p:cTn id="44" dur="125" fill="hold">
                                          <p:stCondLst>
                                            <p:cond delay="250"/>
                                          </p:stCondLst>
                                        </p:cTn>
                                        <p:tgtEl>
                                          <p:spTgt spid="15363">
                                            <p:txEl>
                                              <p:pRg st="5" end="5"/>
                                            </p:txEl>
                                          </p:spTgt>
                                        </p:tgtEl>
                                        <p:attrNameLst>
                                          <p:attrName>r</p:attrName>
                                        </p:attrNameLst>
                                      </p:cBhvr>
                                    </p:animRot>
                                    <p:animRot by="1500000">
                                      <p:cBhvr>
                                        <p:cTn id="45" dur="125" fill="hold">
                                          <p:stCondLst>
                                            <p:cond delay="375"/>
                                          </p:stCondLst>
                                        </p:cTn>
                                        <p:tgtEl>
                                          <p:spTgt spid="15363">
                                            <p:txEl>
                                              <p:pRg st="5" end="5"/>
                                            </p:txEl>
                                          </p:spTgt>
                                        </p:tgtEl>
                                        <p:attrNameLst>
                                          <p:attrName>r</p:attrName>
                                        </p:attrNameLst>
                                      </p:cBhvr>
                                    </p:animRot>
                                  </p:childTnLst>
                                </p:cTn>
                              </p:par>
                            </p:childTnLst>
                          </p:cTn>
                        </p:par>
                        <p:par>
                          <p:cTn id="46" fill="hold">
                            <p:stCondLst>
                              <p:cond delay="10900"/>
                            </p:stCondLst>
                            <p:childTnLst>
                              <p:par>
                                <p:cTn id="47" presetID="34" presetClass="emph" presetSubtype="0" fill="hold" grpId="0" nodeType="afterEffect">
                                  <p:stCondLst>
                                    <p:cond delay="0"/>
                                  </p:stCondLst>
                                  <p:iterate type="lt">
                                    <p:tmPct val="10000"/>
                                  </p:iterate>
                                  <p:childTnLst>
                                    <p:animMotion origin="layout" path="M 0.0 0.0 L 0.0 -0.07213" pathEditMode="relative" ptsTypes="">
                                      <p:cBhvr>
                                        <p:cTn id="48" dur="250" accel="50000" decel="50000" autoRev="1" fill="hold">
                                          <p:stCondLst>
                                            <p:cond delay="0"/>
                                          </p:stCondLst>
                                        </p:cTn>
                                        <p:tgtEl>
                                          <p:spTgt spid="15363">
                                            <p:txEl>
                                              <p:pRg st="6" end="6"/>
                                            </p:txEl>
                                          </p:spTgt>
                                        </p:tgtEl>
                                        <p:attrNameLst>
                                          <p:attrName>ppt_x</p:attrName>
                                          <p:attrName>ppt_y</p:attrName>
                                        </p:attrNameLst>
                                      </p:cBhvr>
                                    </p:animMotion>
                                    <p:animRot by="1500000">
                                      <p:cBhvr>
                                        <p:cTn id="49" dur="125" fill="hold">
                                          <p:stCondLst>
                                            <p:cond delay="0"/>
                                          </p:stCondLst>
                                        </p:cTn>
                                        <p:tgtEl>
                                          <p:spTgt spid="15363">
                                            <p:txEl>
                                              <p:pRg st="6" end="6"/>
                                            </p:txEl>
                                          </p:spTgt>
                                        </p:tgtEl>
                                        <p:attrNameLst>
                                          <p:attrName>r</p:attrName>
                                        </p:attrNameLst>
                                      </p:cBhvr>
                                    </p:animRot>
                                    <p:animRot by="-1500000">
                                      <p:cBhvr>
                                        <p:cTn id="50" dur="125" fill="hold">
                                          <p:stCondLst>
                                            <p:cond delay="125"/>
                                          </p:stCondLst>
                                        </p:cTn>
                                        <p:tgtEl>
                                          <p:spTgt spid="15363">
                                            <p:txEl>
                                              <p:pRg st="6" end="6"/>
                                            </p:txEl>
                                          </p:spTgt>
                                        </p:tgtEl>
                                        <p:attrNameLst>
                                          <p:attrName>r</p:attrName>
                                        </p:attrNameLst>
                                      </p:cBhvr>
                                    </p:animRot>
                                    <p:animRot by="-1500000">
                                      <p:cBhvr>
                                        <p:cTn id="51" dur="125" fill="hold">
                                          <p:stCondLst>
                                            <p:cond delay="250"/>
                                          </p:stCondLst>
                                        </p:cTn>
                                        <p:tgtEl>
                                          <p:spTgt spid="15363">
                                            <p:txEl>
                                              <p:pRg st="6" end="6"/>
                                            </p:txEl>
                                          </p:spTgt>
                                        </p:tgtEl>
                                        <p:attrNameLst>
                                          <p:attrName>r</p:attrName>
                                        </p:attrNameLst>
                                      </p:cBhvr>
                                    </p:animRot>
                                    <p:animRot by="1500000">
                                      <p:cBhvr>
                                        <p:cTn id="52" dur="125" fill="hold">
                                          <p:stCondLst>
                                            <p:cond delay="375"/>
                                          </p:stCondLst>
                                        </p:cTn>
                                        <p:tgtEl>
                                          <p:spTgt spid="15363">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4679504" y="3068960"/>
            <a:ext cx="4320480" cy="3416320"/>
          </a:xfrm>
          <a:prstGeom prst="rect">
            <a:avLst/>
          </a:prstGeom>
        </p:spPr>
        <p:txBody>
          <a:bodyPr wrap="square">
            <a:spAutoFit/>
          </a:bodyPr>
          <a:lstStyle/>
          <a:p>
            <a:pPr algn="r"/>
            <a:r>
              <a:rPr lang="fr-FR" b="1" dirty="0" err="1"/>
              <a:t>Cass</a:t>
            </a:r>
            <a:r>
              <a:rPr lang="fr-FR" b="1" dirty="0"/>
              <a:t>. civ., </a:t>
            </a:r>
            <a:r>
              <a:rPr lang="fr-FR" b="1" dirty="0" err="1"/>
              <a:t>sez</a:t>
            </a:r>
            <a:r>
              <a:rPr lang="fr-FR" b="1" dirty="0"/>
              <a:t>. lav., 06-07-2011, n. 14875</a:t>
            </a:r>
            <a:r>
              <a:rPr lang="fr-FR" dirty="0"/>
              <a:t>.</a:t>
            </a:r>
          </a:p>
          <a:p>
            <a:pPr algn="r"/>
            <a:r>
              <a:rPr lang="it-IT" dirty="0"/>
              <a:t>È legittimo, anche se non preceduto da procedimento disciplinare, il trasferimento di sede volto a prevenire disfunzioni connesse alla permanenza del dipendente in quell’ambiente di lavoro, giacché esso non riveste natura disciplinare, ma si riconnette a ragioni, nella fattispecie obiettivamente riscontrate, correlate al regolare funzionamento dell’attività aziendale.</a:t>
            </a:r>
          </a:p>
        </p:txBody>
      </p:sp>
      <p:sp>
        <p:nvSpPr>
          <p:cNvPr id="6" name="Rettangolo 5"/>
          <p:cNvSpPr/>
          <p:nvPr/>
        </p:nvSpPr>
        <p:spPr>
          <a:xfrm>
            <a:off x="107504" y="2348879"/>
            <a:ext cx="4572000" cy="2585323"/>
          </a:xfrm>
          <a:prstGeom prst="rect">
            <a:avLst/>
          </a:prstGeom>
        </p:spPr>
        <p:txBody>
          <a:bodyPr>
            <a:spAutoFit/>
          </a:bodyPr>
          <a:lstStyle/>
          <a:p>
            <a:pPr algn="l"/>
            <a:r>
              <a:rPr lang="it-IT" b="1" dirty="0" err="1"/>
              <a:t>Cass</a:t>
            </a:r>
            <a:r>
              <a:rPr lang="it-IT" b="1" dirty="0"/>
              <a:t>. civ., sez. lav., 27-06-1998, n. 6383</a:t>
            </a:r>
            <a:r>
              <a:rPr lang="it-IT" dirty="0"/>
              <a:t>.</a:t>
            </a:r>
          </a:p>
          <a:p>
            <a:pPr algn="l"/>
            <a:r>
              <a:rPr lang="it-IT" dirty="0"/>
              <a:t>La previsione, ad opera della contrattazione collettiva, del trasferimento del lavoratore come sanzione disciplinare non è di per sé in contrasto con il divieto, contenuto nell’art. 7 l. n. 300/1970, di disporre sanzioni disciplinari che comportino un mutamento definitivo del rapporto di lavoro.</a:t>
            </a:r>
          </a:p>
        </p:txBody>
      </p:sp>
      <p:sp>
        <p:nvSpPr>
          <p:cNvPr id="7" name="Rettangolo 6"/>
          <p:cNvSpPr/>
          <p:nvPr/>
        </p:nvSpPr>
        <p:spPr>
          <a:xfrm>
            <a:off x="395536" y="827821"/>
            <a:ext cx="8496944" cy="1200329"/>
          </a:xfrm>
          <a:prstGeom prst="rect">
            <a:avLst/>
          </a:prstGeom>
        </p:spPr>
        <p:txBody>
          <a:bodyPr wrap="square">
            <a:spAutoFit/>
          </a:bodyPr>
          <a:lstStyle/>
          <a:p>
            <a:r>
              <a:rPr lang="it-IT" b="1" u="sng" dirty="0"/>
              <a:t>P. Milano, 30-03-1989</a:t>
            </a:r>
            <a:r>
              <a:rPr lang="it-IT" dirty="0"/>
              <a:t>.</a:t>
            </a:r>
          </a:p>
          <a:p>
            <a:r>
              <a:rPr lang="it-IT" dirty="0"/>
              <a:t>Il trasferimento disposto per motivi disciplinari è illegittimo per violazione dell’art. 7 s. l., che vieta l’irrogazione di sanzioni disciplinari che comportino mutamenti definitivi del rapporto di lavoro.</a:t>
            </a:r>
          </a:p>
        </p:txBody>
      </p:sp>
      <p:sp>
        <p:nvSpPr>
          <p:cNvPr id="8" name="Mezza cornice 7"/>
          <p:cNvSpPr/>
          <p:nvPr/>
        </p:nvSpPr>
        <p:spPr>
          <a:xfrm>
            <a:off x="4572000" y="2492896"/>
            <a:ext cx="4176464" cy="1728192"/>
          </a:xfrm>
          <a:prstGeom prst="halfFrame">
            <a:avLst>
              <a:gd name="adj1" fmla="val 16498"/>
              <a:gd name="adj2" fmla="val 124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0" name="Mezza cornice 9"/>
          <p:cNvSpPr/>
          <p:nvPr/>
        </p:nvSpPr>
        <p:spPr>
          <a:xfrm rot="16200000">
            <a:off x="1187624" y="-171400"/>
            <a:ext cx="1440160" cy="3600400"/>
          </a:xfrm>
          <a:prstGeom prst="halfFrame">
            <a:avLst>
              <a:gd name="adj1" fmla="val 16138"/>
              <a:gd name="adj2" fmla="val 169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3870802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1CD5CA-01E1-4948-8536-F7C5FBFB4F26}"/>
              </a:ext>
            </a:extLst>
          </p:cNvPr>
          <p:cNvSpPr>
            <a:spLocks noGrp="1"/>
          </p:cNvSpPr>
          <p:nvPr>
            <p:ph type="title"/>
          </p:nvPr>
        </p:nvSpPr>
        <p:spPr/>
        <p:txBody>
          <a:bodyPr>
            <a:normAutofit fontScale="90000"/>
          </a:bodyPr>
          <a:lstStyle/>
          <a:p>
            <a:r>
              <a:rPr lang="it-IT" dirty="0"/>
              <a:t>Le sanzioni sono stabilite nel codice disciplinare</a:t>
            </a:r>
          </a:p>
        </p:txBody>
      </p:sp>
      <p:sp>
        <p:nvSpPr>
          <p:cNvPr id="3" name="Rettangolo 2">
            <a:extLst>
              <a:ext uri="{FF2B5EF4-FFF2-40B4-BE49-F238E27FC236}">
                <a16:creationId xmlns:a16="http://schemas.microsoft.com/office/drawing/2014/main" id="{CBEC511C-47B7-9C44-A013-741CE12C502B}"/>
              </a:ext>
            </a:extLst>
          </p:cNvPr>
          <p:cNvSpPr/>
          <p:nvPr/>
        </p:nvSpPr>
        <p:spPr>
          <a:xfrm>
            <a:off x="1079612" y="2636912"/>
            <a:ext cx="6984776" cy="3139321"/>
          </a:xfrm>
          <a:prstGeom prst="rect">
            <a:avLst/>
          </a:prstGeom>
        </p:spPr>
        <p:txBody>
          <a:bodyPr wrap="square">
            <a:spAutoFit/>
          </a:bodyPr>
          <a:lstStyle/>
          <a:p>
            <a:pPr algn="l"/>
            <a:r>
              <a:rPr lang="it-IT" b="1" dirty="0"/>
              <a:t>Tribunale , </a:t>
            </a:r>
            <a:r>
              <a:rPr lang="it-IT" b="1" dirty="0" err="1"/>
              <a:t>Forli'</a:t>
            </a:r>
            <a:r>
              <a:rPr lang="it-IT" b="1" dirty="0"/>
              <a:t> , sez. lav. , 06/03/2018 , n. 92</a:t>
            </a:r>
          </a:p>
          <a:p>
            <a:pPr algn="l"/>
            <a:r>
              <a:rPr lang="it-IT" dirty="0"/>
              <a:t>Se il rilievo del carattere sproporzionato della sanzione disciplinare espulsiva può essere compiuto d'ufficio in quanto il giudice, dopotutto, deve fare applicazione di clausole legali (artt. 2118 e 2119), così che l'accertamento in questione discende dalla necessità di fare corretta applicazione, in concreto, di dette clausole, </a:t>
            </a:r>
            <a:r>
              <a:rPr lang="it-IT" i="1" u="sng" dirty="0"/>
              <a:t>nel caso delle sanzioni conservative tale accertamento è precluso in mancanza di rituale eccezione che ponga il giudice nella condizione di conoscere e valutare i presupposti di applicabilità della sanzione prescelta. [perché di individuazione contrattuale]</a:t>
            </a:r>
          </a:p>
        </p:txBody>
      </p:sp>
    </p:spTree>
    <p:extLst>
      <p:ext uri="{BB962C8B-B14F-4D97-AF65-F5344CB8AC3E}">
        <p14:creationId xmlns:p14="http://schemas.microsoft.com/office/powerpoint/2010/main" val="1658729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27588" y="679858"/>
            <a:ext cx="2341777" cy="5593808"/>
          </a:xfrm>
        </p:spPr>
        <p:txBody>
          <a:bodyPr vert="vert270">
            <a:normAutofit/>
          </a:bodyPr>
          <a:lstStyle/>
          <a:p>
            <a:pPr algn="ctr"/>
            <a:r>
              <a:rPr lang="it-IT" sz="3600" dirty="0"/>
              <a:t>Art. 2106 c.c. criterio di proporzionalità fra infrazione e sanzione</a:t>
            </a:r>
            <a:endParaRPr lang="it-IT" sz="3600" dirty="0">
              <a:solidFill>
                <a:srgbClr val="000066"/>
              </a:solidFill>
            </a:endParaRPr>
          </a:p>
        </p:txBody>
      </p:sp>
      <p:sp>
        <p:nvSpPr>
          <p:cNvPr id="12291" name="Rectangle 3"/>
          <p:cNvSpPr>
            <a:spLocks noGrp="1" noChangeArrowheads="1"/>
          </p:cNvSpPr>
          <p:nvPr>
            <p:ph idx="1"/>
          </p:nvPr>
        </p:nvSpPr>
        <p:spPr>
          <a:xfrm>
            <a:off x="457200" y="5085184"/>
            <a:ext cx="8229600" cy="1489352"/>
          </a:xfrm>
        </p:spPr>
        <p:txBody>
          <a:bodyPr>
            <a:normAutofit/>
          </a:bodyPr>
          <a:lstStyle/>
          <a:p>
            <a:pPr eaLnBrk="1" hangingPunct="1"/>
            <a:endParaRPr lang="it-IT" dirty="0"/>
          </a:p>
          <a:p>
            <a:pPr eaLnBrk="1" hangingPunct="1"/>
            <a:endParaRPr lang="it-IT" dirty="0"/>
          </a:p>
          <a:p>
            <a:pPr eaLnBrk="1" hangingPunct="1">
              <a:buFont typeface="Wingdings" pitchFamily="2" charset="2"/>
              <a:buNone/>
            </a:pPr>
            <a:r>
              <a:rPr lang="it-IT" dirty="0"/>
              <a:t>   </a:t>
            </a:r>
          </a:p>
        </p:txBody>
      </p:sp>
      <p:sp>
        <p:nvSpPr>
          <p:cNvPr id="2" name="Rettangolo 1"/>
          <p:cNvSpPr/>
          <p:nvPr/>
        </p:nvSpPr>
        <p:spPr>
          <a:xfrm>
            <a:off x="3635896" y="3429000"/>
            <a:ext cx="4572000" cy="2308324"/>
          </a:xfrm>
          <a:prstGeom prst="rect">
            <a:avLst/>
          </a:prstGeom>
        </p:spPr>
        <p:txBody>
          <a:bodyPr>
            <a:spAutoFit/>
          </a:bodyPr>
          <a:lstStyle/>
          <a:p>
            <a:r>
              <a:rPr lang="it-IT" sz="2400" dirty="0">
                <a:solidFill>
                  <a:srgbClr val="3333CC"/>
                </a:solidFill>
              </a:rPr>
              <a:t>L'inosservanza delle disposizioni contenute nei due articoli precedenti può dar luogo all'applicazione di sanzioni disciplinari, secondo la gravità dell'infrazione</a:t>
            </a:r>
          </a:p>
        </p:txBody>
      </p:sp>
      <p:pic>
        <p:nvPicPr>
          <p:cNvPr id="5" name="Immagine 4">
            <a:extLst>
              <a:ext uri="{FF2B5EF4-FFF2-40B4-BE49-F238E27FC236}">
                <a16:creationId xmlns:a16="http://schemas.microsoft.com/office/drawing/2014/main" id="{30748A33-CE3E-994F-8F08-BF9F31F430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51007" y="833466"/>
            <a:ext cx="2341777" cy="2049055"/>
          </a:xfrm>
          <a:prstGeom prst="rect">
            <a:avLst/>
          </a:prstGeom>
        </p:spPr>
      </p:pic>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6" presetClass="entr" presetSubtype="0" fill="hold" grpId="0" nodeType="after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animEffect transition="in" filter="wipe(down)">
                                      <p:cBhvr>
                                        <p:cTn id="11" dur="580">
                                          <p:stCondLst>
                                            <p:cond delay="0"/>
                                          </p:stCondLst>
                                        </p:cTn>
                                        <p:tgtEl>
                                          <p:spTgt spid="12291">
                                            <p:txEl>
                                              <p:pRg st="2" end="2"/>
                                            </p:txEl>
                                          </p:spTgt>
                                        </p:tgtEl>
                                      </p:cBhvr>
                                    </p:animEffect>
                                    <p:anim calcmode="lin" valueType="num">
                                      <p:cBhvr>
                                        <p:cTn id="12" dur="1822" tmFilter="0,0; 0.14,0.36; 0.43,0.73; 0.71,0.91; 1.0,1.0">
                                          <p:stCondLst>
                                            <p:cond delay="0"/>
                                          </p:stCondLst>
                                        </p:cTn>
                                        <p:tgtEl>
                                          <p:spTgt spid="12291">
                                            <p:txEl>
                                              <p:pRg st="2" end="2"/>
                                            </p:txEl>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12291">
                                            <p:txEl>
                                              <p:pRg st="2" end="2"/>
                                            </p:txEl>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12291">
                                            <p:txEl>
                                              <p:pRg st="2" end="2"/>
                                            </p:txEl>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12291">
                                            <p:txEl>
                                              <p:pRg st="2" end="2"/>
                                            </p:txEl>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12291">
                                            <p:txEl>
                                              <p:pRg st="2" end="2"/>
                                            </p:txEl>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12291">
                                            <p:txEl>
                                              <p:pRg st="2" end="2"/>
                                            </p:txEl>
                                          </p:spTgt>
                                        </p:tgtEl>
                                      </p:cBhvr>
                                      <p:to x="100000" y="60000"/>
                                    </p:animScale>
                                    <p:animScale>
                                      <p:cBhvr>
                                        <p:cTn id="18" dur="166" decel="50000">
                                          <p:stCondLst>
                                            <p:cond delay="676"/>
                                          </p:stCondLst>
                                        </p:cTn>
                                        <p:tgtEl>
                                          <p:spTgt spid="12291">
                                            <p:txEl>
                                              <p:pRg st="2" end="2"/>
                                            </p:txEl>
                                          </p:spTgt>
                                        </p:tgtEl>
                                      </p:cBhvr>
                                      <p:to x="100000" y="100000"/>
                                    </p:animScale>
                                    <p:animScale>
                                      <p:cBhvr>
                                        <p:cTn id="19" dur="26">
                                          <p:stCondLst>
                                            <p:cond delay="1312"/>
                                          </p:stCondLst>
                                        </p:cTn>
                                        <p:tgtEl>
                                          <p:spTgt spid="12291">
                                            <p:txEl>
                                              <p:pRg st="2" end="2"/>
                                            </p:txEl>
                                          </p:spTgt>
                                        </p:tgtEl>
                                      </p:cBhvr>
                                      <p:to x="100000" y="80000"/>
                                    </p:animScale>
                                    <p:animScale>
                                      <p:cBhvr>
                                        <p:cTn id="20" dur="166" decel="50000">
                                          <p:stCondLst>
                                            <p:cond delay="1338"/>
                                          </p:stCondLst>
                                        </p:cTn>
                                        <p:tgtEl>
                                          <p:spTgt spid="12291">
                                            <p:txEl>
                                              <p:pRg st="2" end="2"/>
                                            </p:txEl>
                                          </p:spTgt>
                                        </p:tgtEl>
                                      </p:cBhvr>
                                      <p:to x="100000" y="100000"/>
                                    </p:animScale>
                                    <p:animScale>
                                      <p:cBhvr>
                                        <p:cTn id="21" dur="26">
                                          <p:stCondLst>
                                            <p:cond delay="1642"/>
                                          </p:stCondLst>
                                        </p:cTn>
                                        <p:tgtEl>
                                          <p:spTgt spid="12291">
                                            <p:txEl>
                                              <p:pRg st="2" end="2"/>
                                            </p:txEl>
                                          </p:spTgt>
                                        </p:tgtEl>
                                      </p:cBhvr>
                                      <p:to x="100000" y="90000"/>
                                    </p:animScale>
                                    <p:animScale>
                                      <p:cBhvr>
                                        <p:cTn id="22" dur="166" decel="50000">
                                          <p:stCondLst>
                                            <p:cond delay="1668"/>
                                          </p:stCondLst>
                                        </p:cTn>
                                        <p:tgtEl>
                                          <p:spTgt spid="12291">
                                            <p:txEl>
                                              <p:pRg st="2" end="2"/>
                                            </p:txEl>
                                          </p:spTgt>
                                        </p:tgtEl>
                                      </p:cBhvr>
                                      <p:to x="100000" y="100000"/>
                                    </p:animScale>
                                    <p:animScale>
                                      <p:cBhvr>
                                        <p:cTn id="23" dur="26">
                                          <p:stCondLst>
                                            <p:cond delay="1808"/>
                                          </p:stCondLst>
                                        </p:cTn>
                                        <p:tgtEl>
                                          <p:spTgt spid="12291">
                                            <p:txEl>
                                              <p:pRg st="2" end="2"/>
                                            </p:txEl>
                                          </p:spTgt>
                                        </p:tgtEl>
                                      </p:cBhvr>
                                      <p:to x="100000" y="95000"/>
                                    </p:animScale>
                                    <p:animScale>
                                      <p:cBhvr>
                                        <p:cTn id="24" dur="166" decel="50000">
                                          <p:stCondLst>
                                            <p:cond delay="1834"/>
                                          </p:stCondLst>
                                        </p:cTn>
                                        <p:tgtEl>
                                          <p:spTgt spid="12291">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42A20CB8-C0F2-8A4E-9500-AB0C52CAB88E}"/>
              </a:ext>
            </a:extLst>
          </p:cNvPr>
          <p:cNvSpPr/>
          <p:nvPr/>
        </p:nvSpPr>
        <p:spPr>
          <a:xfrm>
            <a:off x="457200" y="908720"/>
            <a:ext cx="8229600" cy="5355312"/>
          </a:xfrm>
          <a:prstGeom prst="rect">
            <a:avLst/>
          </a:prstGeom>
        </p:spPr>
        <p:txBody>
          <a:bodyPr wrap="square">
            <a:spAutoFit/>
          </a:bodyPr>
          <a:lstStyle/>
          <a:p>
            <a:pPr algn="just"/>
            <a:r>
              <a:rPr lang="it-IT" dirty="0"/>
              <a:t>CCNL Metalmeccanici:</a:t>
            </a:r>
          </a:p>
          <a:p>
            <a:pPr algn="just"/>
            <a:endParaRPr lang="it-IT" dirty="0"/>
          </a:p>
          <a:p>
            <a:pPr algn="just"/>
            <a:r>
              <a:rPr lang="it-IT" dirty="0"/>
              <a:t>Art. 9. – Ammonizioni scritte, multe e sospensioni.</a:t>
            </a:r>
          </a:p>
          <a:p>
            <a:pPr algn="just"/>
            <a:r>
              <a:rPr lang="it-IT" dirty="0"/>
              <a:t>Incorre nei provvedimenti di ammonizione scritta, multa o sospensione il lavoratore che:</a:t>
            </a:r>
          </a:p>
          <a:p>
            <a:pPr algn="just"/>
            <a:r>
              <a:rPr lang="it-IT" dirty="0"/>
              <a:t>a) Non si presenti al lavoro o abbandoni il proprio posto di lavoro senza giustificato motivo oppure non giustifichi l’assenza entro il giorno successivo a quello dell’inizio dell’assenza stessa salvo il caso di impedimento giustificato;</a:t>
            </a:r>
          </a:p>
          <a:p>
            <a:pPr algn="just"/>
            <a:r>
              <a:rPr lang="it-IT" dirty="0"/>
              <a:t>b) senza giustificato motivo ritardi l’inizio del lavoro o lo sospenda o ne anticipi la cessazione;</a:t>
            </a:r>
          </a:p>
          <a:p>
            <a:pPr algn="just"/>
            <a:r>
              <a:rPr lang="it-IT" dirty="0"/>
              <a:t>c)compia lieve insubordinazione nei confronti dei superiori;</a:t>
            </a:r>
          </a:p>
          <a:p>
            <a:pPr algn="just"/>
            <a:r>
              <a:rPr lang="it-IT" dirty="0"/>
              <a:t>d) Esegua negligentemente o con voluta lentezza il lavoro affidatogli;</a:t>
            </a:r>
          </a:p>
          <a:p>
            <a:pPr algn="just"/>
            <a:r>
              <a:rPr lang="it-IT" dirty="0"/>
              <a:t>e) per disattenzione o negligenza guasti il materiale dello stabilimento o il materiale in lavorazione;</a:t>
            </a:r>
          </a:p>
          <a:p>
            <a:pPr algn="just"/>
            <a:r>
              <a:rPr lang="it-IT" dirty="0" err="1"/>
              <a:t>f</a:t>
            </a:r>
            <a:r>
              <a:rPr lang="it-IT" dirty="0"/>
              <a:t>) venga trovato in stato di manifesta ubriachezza, durante l’orario di lavoro;</a:t>
            </a:r>
          </a:p>
          <a:p>
            <a:pPr algn="just"/>
            <a:endParaRPr lang="it-IT" dirty="0"/>
          </a:p>
          <a:p>
            <a:pPr algn="just"/>
            <a:endParaRPr lang="it-IT" dirty="0"/>
          </a:p>
          <a:p>
            <a:pPr algn="just"/>
            <a:endParaRPr lang="it-IT" dirty="0"/>
          </a:p>
          <a:p>
            <a:pPr algn="just"/>
            <a:r>
              <a:rPr lang="it-IT" dirty="0"/>
              <a:t>			…. Segue….</a:t>
            </a:r>
          </a:p>
        </p:txBody>
      </p:sp>
    </p:spTree>
    <p:extLst>
      <p:ext uri="{BB962C8B-B14F-4D97-AF65-F5344CB8AC3E}">
        <p14:creationId xmlns:p14="http://schemas.microsoft.com/office/powerpoint/2010/main" val="3626372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799241AE-46F2-6C4B-9C7F-8002653133D0}"/>
              </a:ext>
            </a:extLst>
          </p:cNvPr>
          <p:cNvSpPr/>
          <p:nvPr/>
        </p:nvSpPr>
        <p:spPr>
          <a:xfrm>
            <a:off x="791580" y="1412776"/>
            <a:ext cx="7560840" cy="4247317"/>
          </a:xfrm>
          <a:prstGeom prst="rect">
            <a:avLst/>
          </a:prstGeom>
        </p:spPr>
        <p:txBody>
          <a:bodyPr wrap="square">
            <a:spAutoFit/>
          </a:bodyPr>
          <a:lstStyle/>
          <a:p>
            <a:pPr algn="just"/>
            <a:r>
              <a:rPr lang="it-IT" dirty="0"/>
              <a:t>g) Fuori dell’azienda compia, per conto terzi, lavoro di pertinenza dell’azienda stessa;</a:t>
            </a:r>
          </a:p>
          <a:p>
            <a:pPr algn="just"/>
            <a:r>
              <a:rPr lang="it-IT" dirty="0"/>
              <a:t>h) contravvenga al divieto di fumare, laddove questo esista e sia indicato con apposito cartello;</a:t>
            </a:r>
          </a:p>
          <a:p>
            <a:pPr algn="just"/>
            <a:r>
              <a:rPr lang="it-IT" dirty="0"/>
              <a:t>i)esegua entro l’officina dell’azienda lavori di lieve entità per conto proprio o di terzi, fuori dell’orario di lavoro e senza sottrazione di materiale dell’azienda, con uso di attrezzature dell’azienda stessa;</a:t>
            </a:r>
          </a:p>
          <a:p>
            <a:pPr algn="just"/>
            <a:r>
              <a:rPr lang="it-IT" dirty="0"/>
              <a:t>l) in altro modo trasgredisca l’osservanza del presente Contratto o commetta qualsiasi mancanza che porti pregiudizio alla disciplina, alla morale, all’igiene ed alla sicurezza dello stabilimento.</a:t>
            </a:r>
          </a:p>
          <a:p>
            <a:pPr algn="just"/>
            <a:r>
              <a:rPr lang="it-IT" dirty="0"/>
              <a:t>L’ammonizione verrà applicata per le mancanze di minor rilievo; la multa e la sospensione per quelle di maggior rilievo.</a:t>
            </a:r>
          </a:p>
          <a:p>
            <a:pPr algn="just"/>
            <a:r>
              <a:rPr lang="it-IT" dirty="0"/>
              <a:t>L’importo delle multe che non costituiscono risarcimento di danni è devoluto alle esistenti istituzioni assistenziali e previdenziali di carattere aziendale o, in mancanza di queste, alla Cassa mutua malattia.</a:t>
            </a:r>
          </a:p>
        </p:txBody>
      </p:sp>
    </p:spTree>
    <p:extLst>
      <p:ext uri="{BB962C8B-B14F-4D97-AF65-F5344CB8AC3E}">
        <p14:creationId xmlns:p14="http://schemas.microsoft.com/office/powerpoint/2010/main" val="37620995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2" name="Picture 4" descr="C:\Users\user\AppData\Local\Microsoft\Windows\Temporary Internet Files\Content.IE5\7O6PE66V\MP90030963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8972" y="2348880"/>
            <a:ext cx="4643507" cy="3312368"/>
          </a:xfrm>
          <a:prstGeom prst="rect">
            <a:avLst/>
          </a:prstGeom>
          <a:noFill/>
          <a:extLst>
            <a:ext uri="{909E8E84-426E-40DD-AFC4-6F175D3DCCD1}">
              <a14:hiddenFill xmlns:a14="http://schemas.microsoft.com/office/drawing/2010/main">
                <a:solidFill>
                  <a:srgbClr val="FFFFFF"/>
                </a:solidFill>
              </a14:hiddenFill>
            </a:ext>
          </a:extLst>
        </p:spPr>
      </p:pic>
      <p:sp>
        <p:nvSpPr>
          <p:cNvPr id="17410" name="Rectangle 2"/>
          <p:cNvSpPr>
            <a:spLocks noGrp="1" noChangeArrowheads="1"/>
          </p:cNvSpPr>
          <p:nvPr>
            <p:ph type="title"/>
          </p:nvPr>
        </p:nvSpPr>
        <p:spPr>
          <a:xfrm>
            <a:off x="457200" y="836712"/>
            <a:ext cx="8229600" cy="1066800"/>
          </a:xfrm>
        </p:spPr>
        <p:txBody>
          <a:bodyPr>
            <a:normAutofit fontScale="90000"/>
          </a:bodyPr>
          <a:lstStyle/>
          <a:p>
            <a:pPr eaLnBrk="1" hangingPunct="1"/>
            <a:r>
              <a:rPr lang="it-IT" dirty="0">
                <a:solidFill>
                  <a:srgbClr val="FF0000"/>
                </a:solidFill>
              </a:rPr>
              <a:t>Co. 5, periodo di raffreddamento o termini minimi di difesa?</a:t>
            </a:r>
          </a:p>
        </p:txBody>
      </p:sp>
      <p:sp>
        <p:nvSpPr>
          <p:cNvPr id="17411" name="Rectangle 3"/>
          <p:cNvSpPr>
            <a:spLocks noGrp="1" noChangeArrowheads="1"/>
          </p:cNvSpPr>
          <p:nvPr>
            <p:ph idx="1"/>
          </p:nvPr>
        </p:nvSpPr>
        <p:spPr>
          <a:xfrm>
            <a:off x="251520" y="2249424"/>
            <a:ext cx="3600399" cy="2705065"/>
          </a:xfrm>
        </p:spPr>
        <p:txBody>
          <a:bodyPr>
            <a:normAutofit fontScale="77500" lnSpcReduction="20000"/>
          </a:bodyPr>
          <a:lstStyle/>
          <a:p>
            <a:pPr algn="just" eaLnBrk="1" hangingPunct="1">
              <a:buFont typeface="Wingdings" pitchFamily="2" charset="2"/>
              <a:buNone/>
            </a:pPr>
            <a:r>
              <a:rPr lang="it-IT" dirty="0"/>
              <a:t>   </a:t>
            </a:r>
            <a:r>
              <a:rPr lang="it-IT" dirty="0">
                <a:solidFill>
                  <a:srgbClr val="993366"/>
                </a:solidFill>
              </a:rPr>
              <a:t>In ogni caso, i provvedi-menti disciplinari più gravi del rimprovero verbale non possono es- sere applicati prima che siano trascorsi cinque giorni dalla </a:t>
            </a:r>
            <a:r>
              <a:rPr lang="it-IT" dirty="0" err="1">
                <a:solidFill>
                  <a:srgbClr val="993366"/>
                </a:solidFill>
              </a:rPr>
              <a:t>contestazio</a:t>
            </a:r>
            <a:r>
              <a:rPr lang="it-IT" dirty="0">
                <a:solidFill>
                  <a:srgbClr val="993366"/>
                </a:solidFill>
              </a:rPr>
              <a:t>-ne per iscritto del fatto che vi ha dato causa.</a:t>
            </a:r>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7412"/>
                                        </p:tgtEl>
                                        <p:attrNameLst>
                                          <p:attrName>style.visibility</p:attrName>
                                        </p:attrNameLst>
                                      </p:cBhvr>
                                      <p:to>
                                        <p:strVal val="visible"/>
                                      </p:to>
                                    </p:set>
                                    <p:anim calcmode="lin" valueType="num">
                                      <p:cBhvr>
                                        <p:cTn id="7" dur="500" fill="hold"/>
                                        <p:tgtEl>
                                          <p:spTgt spid="17412"/>
                                        </p:tgtEl>
                                        <p:attrNameLst>
                                          <p:attrName>ppt_w</p:attrName>
                                        </p:attrNameLst>
                                      </p:cBhvr>
                                      <p:tavLst>
                                        <p:tav tm="0">
                                          <p:val>
                                            <p:fltVal val="0"/>
                                          </p:val>
                                        </p:tav>
                                        <p:tav tm="100000">
                                          <p:val>
                                            <p:strVal val="#ppt_w"/>
                                          </p:val>
                                        </p:tav>
                                      </p:tavLst>
                                    </p:anim>
                                    <p:anim calcmode="lin" valueType="num">
                                      <p:cBhvr>
                                        <p:cTn id="8" dur="500" fill="hold"/>
                                        <p:tgtEl>
                                          <p:spTgt spid="17412"/>
                                        </p:tgtEl>
                                        <p:attrNameLst>
                                          <p:attrName>ppt_h</p:attrName>
                                        </p:attrNameLst>
                                      </p:cBhvr>
                                      <p:tavLst>
                                        <p:tav tm="0">
                                          <p:val>
                                            <p:fltVal val="0"/>
                                          </p:val>
                                        </p:tav>
                                        <p:tav tm="100000">
                                          <p:val>
                                            <p:strVal val="#ppt_h"/>
                                          </p:val>
                                        </p:tav>
                                      </p:tavLst>
                                    </p:anim>
                                    <p:animEffect transition="in" filter="fade">
                                      <p:cBhvr>
                                        <p:cTn id="9" dur="500"/>
                                        <p:tgtEl>
                                          <p:spTgt spid="17412"/>
                                        </p:tgtEl>
                                      </p:cBhvr>
                                    </p:animEffect>
                                  </p:childTnLst>
                                </p:cTn>
                              </p:par>
                            </p:childTnLst>
                          </p:cTn>
                        </p:par>
                        <p:par>
                          <p:cTn id="10" fill="hold">
                            <p:stCondLst>
                              <p:cond delay="500"/>
                            </p:stCondLst>
                            <p:childTnLst>
                              <p:par>
                                <p:cTn id="11" presetID="6" presetClass="emph" presetSubtype="0" fill="hold" nodeType="afterEffect">
                                  <p:stCondLst>
                                    <p:cond delay="0"/>
                                  </p:stCondLst>
                                  <p:childTnLst>
                                    <p:animScale>
                                      <p:cBhvr>
                                        <p:cTn id="12" dur="2000" fill="hold"/>
                                        <p:tgtEl>
                                          <p:spTgt spid="17412"/>
                                        </p:tgtEl>
                                      </p:cBhvr>
                                      <p:by x="150000" y="150000"/>
                                    </p:animScale>
                                  </p:childTnLst>
                                </p:cTn>
                              </p:par>
                            </p:childTnLst>
                          </p:cTn>
                        </p:par>
                        <p:par>
                          <p:cTn id="13" fill="hold">
                            <p:stCondLst>
                              <p:cond delay="2500"/>
                            </p:stCondLst>
                            <p:childTnLst>
                              <p:par>
                                <p:cTn id="14" presetID="30" presetClass="emph" presetSubtype="0" fill="hold" nodeType="afterEffect">
                                  <p:stCondLst>
                                    <p:cond delay="0"/>
                                  </p:stCondLst>
                                  <p:childTnLst>
                                    <p:animClr clrSpc="hsl" dir="cw">
                                      <p:cBhvr override="childStyle">
                                        <p:cTn id="15" dur="500" fill="hold"/>
                                        <p:tgtEl>
                                          <p:spTgt spid="17411">
                                            <p:txEl>
                                              <p:pRg st="0" end="0"/>
                                            </p:txEl>
                                          </p:spTgt>
                                        </p:tgtEl>
                                        <p:attrNameLst>
                                          <p:attrName>style.color</p:attrName>
                                        </p:attrNameLst>
                                      </p:cBhvr>
                                      <p:by>
                                        <p:hsl h="0" s="12549" l="25098"/>
                                      </p:by>
                                    </p:animClr>
                                    <p:animClr clrSpc="hsl" dir="cw">
                                      <p:cBhvr>
                                        <p:cTn id="16" dur="500" fill="hold"/>
                                        <p:tgtEl>
                                          <p:spTgt spid="17411">
                                            <p:txEl>
                                              <p:pRg st="0" end="0"/>
                                            </p:txEl>
                                          </p:spTgt>
                                        </p:tgtEl>
                                        <p:attrNameLst>
                                          <p:attrName>fillcolor</p:attrName>
                                        </p:attrNameLst>
                                      </p:cBhvr>
                                      <p:by>
                                        <p:hsl h="0" s="12549" l="25098"/>
                                      </p:by>
                                    </p:animClr>
                                    <p:animClr clrSpc="hsl" dir="cw">
                                      <p:cBhvr>
                                        <p:cTn id="17" dur="500" fill="hold"/>
                                        <p:tgtEl>
                                          <p:spTgt spid="17411">
                                            <p:txEl>
                                              <p:pRg st="0" end="0"/>
                                            </p:txEl>
                                          </p:spTgt>
                                        </p:tgtEl>
                                        <p:attrNameLst>
                                          <p:attrName>stroke.color</p:attrName>
                                        </p:attrNameLst>
                                      </p:cBhvr>
                                      <p:by>
                                        <p:hsl h="0" s="12549" l="25098"/>
                                      </p:by>
                                    </p:animClr>
                                    <p:set>
                                      <p:cBhvr>
                                        <p:cTn id="18" dur="500" fill="hold"/>
                                        <p:tgtEl>
                                          <p:spTgt spid="17411">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02B668-581D-2748-B2BE-564C6A42B7F0}"/>
              </a:ext>
            </a:extLst>
          </p:cNvPr>
          <p:cNvSpPr>
            <a:spLocks noGrp="1"/>
          </p:cNvSpPr>
          <p:nvPr>
            <p:ph type="title"/>
          </p:nvPr>
        </p:nvSpPr>
        <p:spPr/>
        <p:txBody>
          <a:bodyPr>
            <a:normAutofit fontScale="90000"/>
          </a:bodyPr>
          <a:lstStyle/>
          <a:p>
            <a:r>
              <a:rPr lang="it-IT" dirty="0" err="1"/>
              <a:t>Cass</a:t>
            </a:r>
            <a:r>
              <a:rPr lang="it-IT" dirty="0"/>
              <a:t>. </a:t>
            </a:r>
            <a:r>
              <a:rPr lang="it-IT" dirty="0" err="1"/>
              <a:t>Sez.un</a:t>
            </a:r>
            <a:r>
              <a:rPr lang="it-IT" dirty="0"/>
              <a:t>. 2003, n.6900; s.u.1994, n.3965.</a:t>
            </a:r>
          </a:p>
        </p:txBody>
      </p:sp>
      <p:sp>
        <p:nvSpPr>
          <p:cNvPr id="3" name="Segnaposto contenuto 2">
            <a:extLst>
              <a:ext uri="{FF2B5EF4-FFF2-40B4-BE49-F238E27FC236}">
                <a16:creationId xmlns:a16="http://schemas.microsoft.com/office/drawing/2014/main" id="{0214CEB4-C375-E647-AAFF-6A4DB3F38A4D}"/>
              </a:ext>
            </a:extLst>
          </p:cNvPr>
          <p:cNvSpPr>
            <a:spLocks noGrp="1"/>
          </p:cNvSpPr>
          <p:nvPr>
            <p:ph idx="1"/>
          </p:nvPr>
        </p:nvSpPr>
        <p:spPr/>
        <p:txBody>
          <a:bodyPr/>
          <a:lstStyle/>
          <a:p>
            <a:pPr marL="109728" indent="0">
              <a:buNone/>
            </a:pPr>
            <a:r>
              <a:rPr lang="it-IT" dirty="0"/>
              <a:t>«Si deve escludere, in assenza di qualsiasi dato testuale, che la previsione di uno spazio temporale tra contestazione ed irrogazione della sanzione sia stata ispirata, oltre che dalla finalità di garantire al lavoratore il diritto di presentare le proprie giustificazioni, anche dall’intento di consentire al datore di lavoro un’effettiva ponderazione in ordine al provvedimento da adottare ed un possibile ripensamento»</a:t>
            </a:r>
          </a:p>
        </p:txBody>
      </p:sp>
    </p:spTree>
    <p:extLst>
      <p:ext uri="{BB962C8B-B14F-4D97-AF65-F5344CB8AC3E}">
        <p14:creationId xmlns:p14="http://schemas.microsoft.com/office/powerpoint/2010/main" val="38388141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CC9C3D-0A18-8749-909C-45AE03F7A8B8}"/>
              </a:ext>
            </a:extLst>
          </p:cNvPr>
          <p:cNvSpPr>
            <a:spLocks noGrp="1"/>
          </p:cNvSpPr>
          <p:nvPr>
            <p:ph type="title"/>
          </p:nvPr>
        </p:nvSpPr>
        <p:spPr/>
        <p:txBody>
          <a:bodyPr>
            <a:normAutofit fontScale="90000"/>
          </a:bodyPr>
          <a:lstStyle/>
          <a:p>
            <a:r>
              <a:rPr lang="it-IT" i="1" dirty="0" err="1"/>
              <a:t>Cass</a:t>
            </a:r>
            <a:r>
              <a:rPr lang="it-IT" i="1" dirty="0"/>
              <a:t>. civ., sez. lav., 12-11-2015, n. 23140</a:t>
            </a:r>
            <a:r>
              <a:rPr lang="it-IT" dirty="0"/>
              <a:t>. </a:t>
            </a:r>
          </a:p>
        </p:txBody>
      </p:sp>
      <p:sp>
        <p:nvSpPr>
          <p:cNvPr id="3" name="Segnaposto contenuto 2">
            <a:extLst>
              <a:ext uri="{FF2B5EF4-FFF2-40B4-BE49-F238E27FC236}">
                <a16:creationId xmlns:a16="http://schemas.microsoft.com/office/drawing/2014/main" id="{8205B34D-782B-994C-B6E5-DE7C31DDF00B}"/>
              </a:ext>
            </a:extLst>
          </p:cNvPr>
          <p:cNvSpPr>
            <a:spLocks noGrp="1"/>
          </p:cNvSpPr>
          <p:nvPr>
            <p:ph idx="1"/>
          </p:nvPr>
        </p:nvSpPr>
        <p:spPr/>
        <p:txBody>
          <a:bodyPr/>
          <a:lstStyle/>
          <a:p>
            <a:r>
              <a:rPr lang="it-IT" dirty="0"/>
              <a:t>Il termine di cinque giorni dalla contestazione dell'addebito di cui all'art. 7, 5o comma, </a:t>
            </a:r>
            <a:r>
              <a:rPr lang="it-IT" dirty="0" err="1"/>
              <a:t>stat</a:t>
            </a:r>
            <a:r>
              <a:rPr lang="it-IT" dirty="0"/>
              <a:t>. lav., non ha per il lavoratore natura </a:t>
            </a:r>
            <a:r>
              <a:rPr lang="it-IT" dirty="0" err="1"/>
              <a:t>decadenziale</a:t>
            </a:r>
            <a:r>
              <a:rPr lang="it-IT" dirty="0"/>
              <a:t> della facoltà di richiedere l'audizione a difesa, sicché è illegittima la sanzione disciplinare che sia stata comminata ignorando la richiesta presentata oltre detto termine ma prima dell'adozione del provvedimento disciplinare. </a:t>
            </a:r>
          </a:p>
        </p:txBody>
      </p:sp>
    </p:spTree>
    <p:extLst>
      <p:ext uri="{BB962C8B-B14F-4D97-AF65-F5344CB8AC3E}">
        <p14:creationId xmlns:p14="http://schemas.microsoft.com/office/powerpoint/2010/main" val="20681883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310A7C-D791-F443-A948-A5A6D4A93107}"/>
              </a:ext>
            </a:extLst>
          </p:cNvPr>
          <p:cNvSpPr>
            <a:spLocks noGrp="1"/>
          </p:cNvSpPr>
          <p:nvPr>
            <p:ph type="title"/>
          </p:nvPr>
        </p:nvSpPr>
        <p:spPr>
          <a:xfrm>
            <a:off x="430735" y="908720"/>
            <a:ext cx="8229600" cy="413792"/>
          </a:xfrm>
        </p:spPr>
        <p:txBody>
          <a:bodyPr>
            <a:noAutofit/>
          </a:bodyPr>
          <a:lstStyle/>
          <a:p>
            <a:r>
              <a:rPr lang="it-IT" sz="3200" i="1" dirty="0" err="1"/>
              <a:t>Cass</a:t>
            </a:r>
            <a:r>
              <a:rPr lang="it-IT" sz="3200" i="1" dirty="0"/>
              <a:t>., sez. lav., 17-02-2015, n. 3129 </a:t>
            </a:r>
            <a:endParaRPr lang="it-IT" sz="3200" dirty="0"/>
          </a:p>
        </p:txBody>
      </p:sp>
      <p:sp>
        <p:nvSpPr>
          <p:cNvPr id="3" name="Segnaposto contenuto 2">
            <a:extLst>
              <a:ext uri="{FF2B5EF4-FFF2-40B4-BE49-F238E27FC236}">
                <a16:creationId xmlns:a16="http://schemas.microsoft.com/office/drawing/2014/main" id="{4A436980-60AB-AD49-B723-440EC56A42F8}"/>
              </a:ext>
            </a:extLst>
          </p:cNvPr>
          <p:cNvSpPr>
            <a:spLocks noGrp="1"/>
          </p:cNvSpPr>
          <p:nvPr>
            <p:ph idx="1"/>
          </p:nvPr>
        </p:nvSpPr>
        <p:spPr>
          <a:xfrm>
            <a:off x="457200" y="1484784"/>
            <a:ext cx="8229600" cy="5089752"/>
          </a:xfrm>
        </p:spPr>
        <p:txBody>
          <a:bodyPr>
            <a:normAutofit fontScale="70000" lnSpcReduction="20000"/>
          </a:bodyPr>
          <a:lstStyle/>
          <a:p>
            <a:pPr>
              <a:lnSpc>
                <a:spcPct val="120000"/>
              </a:lnSpc>
            </a:pPr>
            <a:r>
              <a:rPr lang="it-IT" dirty="0"/>
              <a:t>Il termine di cinque giorni dalla contestazione dell'addebito di cui all'art. 7, 5o comma, l. 20 maggio 1970 n. 300, prima della cui scadenza è preclusa la possibilità di irrogazione della sanzione disciplinare, è funzionale soltanto ad esigenze di tutela dell'incolpato, mentre deve escludersi, in difetto di qualsiasi dato testuale, che la previsione di tale spazio temporale sia stata ispirata anche dall'intento di consentire al datore di lavoro un'effettiva ponderazione in ordine al provvedimento da adottare ed un possibile ripensamento; </a:t>
            </a:r>
            <a:r>
              <a:rPr lang="it-IT" u="sng" dirty="0"/>
              <a:t>ne consegue che il provvedimento disciplinare può essere legittimamente irrogato anche prima della scadenza del termine suddetto, allorché il lavoratore abbia esercitato pienamente il proprio diritto di difesa facendo pervenire al datore di lavoro le proprie giustificazioni, senza manifestare alcuna esplicita riserva di ulteriori produzioni documentali o motivazioni difensive. </a:t>
            </a:r>
          </a:p>
          <a:p>
            <a:pPr>
              <a:lnSpc>
                <a:spcPct val="120000"/>
              </a:lnSpc>
            </a:pPr>
            <a:endParaRPr lang="it-IT" dirty="0"/>
          </a:p>
        </p:txBody>
      </p:sp>
    </p:spTree>
    <p:extLst>
      <p:ext uri="{BB962C8B-B14F-4D97-AF65-F5344CB8AC3E}">
        <p14:creationId xmlns:p14="http://schemas.microsoft.com/office/powerpoint/2010/main" val="18564882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8B547E-43FD-9241-B641-C5F24B5FC198}"/>
              </a:ext>
            </a:extLst>
          </p:cNvPr>
          <p:cNvSpPr>
            <a:spLocks noGrp="1"/>
          </p:cNvSpPr>
          <p:nvPr>
            <p:ph type="title"/>
          </p:nvPr>
        </p:nvSpPr>
        <p:spPr/>
        <p:txBody>
          <a:bodyPr>
            <a:normAutofit fontScale="90000"/>
          </a:bodyPr>
          <a:lstStyle/>
          <a:p>
            <a:r>
              <a:rPr lang="it-IT" i="1" dirty="0" err="1"/>
              <a:t>Cass</a:t>
            </a:r>
            <a:r>
              <a:rPr lang="it-IT" i="1" dirty="0"/>
              <a:t>. civ., sez. lav., 09-05-2012, n. 7096</a:t>
            </a:r>
            <a:endParaRPr lang="it-IT" dirty="0"/>
          </a:p>
        </p:txBody>
      </p:sp>
      <p:sp>
        <p:nvSpPr>
          <p:cNvPr id="3" name="Segnaposto contenuto 2">
            <a:extLst>
              <a:ext uri="{FF2B5EF4-FFF2-40B4-BE49-F238E27FC236}">
                <a16:creationId xmlns:a16="http://schemas.microsoft.com/office/drawing/2014/main" id="{7F31C98C-B6B5-4844-B26F-1EE04450B7B3}"/>
              </a:ext>
            </a:extLst>
          </p:cNvPr>
          <p:cNvSpPr>
            <a:spLocks noGrp="1"/>
          </p:cNvSpPr>
          <p:nvPr>
            <p:ph idx="1"/>
          </p:nvPr>
        </p:nvSpPr>
        <p:spPr/>
        <p:txBody>
          <a:bodyPr>
            <a:normAutofit fontScale="92500" lnSpcReduction="10000"/>
          </a:bodyPr>
          <a:lstStyle/>
          <a:p>
            <a:r>
              <a:rPr lang="it-IT" dirty="0"/>
              <a:t>L'art. 7, 5 comma, l. n. 300 del 1970 individua il termine entro il quale le eventuali difese del lavoratore </a:t>
            </a:r>
            <a:r>
              <a:rPr lang="it-IT" b="1" dirty="0"/>
              <a:t>devono pervenire </a:t>
            </a:r>
            <a:r>
              <a:rPr lang="it-IT" dirty="0"/>
              <a:t>al datore di lavoro, termine che non può ritenersi rispettato quando, pur avendo il lavoratore inviato le proprie istanze (nella specie, per il differimento dell'audizione) prima del suo decorso, </a:t>
            </a:r>
            <a:r>
              <a:rPr lang="it-IT" b="1" dirty="0"/>
              <a:t>la ricezione </a:t>
            </a:r>
            <a:r>
              <a:rPr lang="it-IT" dirty="0"/>
              <a:t>delle richieste e controdeduzioni - che hanno natura di atto unilaterale recettizio e producono i loro effetti solo dal momento in cui pervengono al destinatario - avvenga in data successiva. </a:t>
            </a:r>
          </a:p>
          <a:p>
            <a:endParaRPr lang="it-IT" dirty="0"/>
          </a:p>
        </p:txBody>
      </p:sp>
    </p:spTree>
    <p:extLst>
      <p:ext uri="{BB962C8B-B14F-4D97-AF65-F5344CB8AC3E}">
        <p14:creationId xmlns:p14="http://schemas.microsoft.com/office/powerpoint/2010/main" val="22123332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it-IT" dirty="0">
                <a:solidFill>
                  <a:srgbClr val="FF0000"/>
                </a:solidFill>
              </a:rPr>
              <a:t>Co.9, la recidiva</a:t>
            </a:r>
          </a:p>
        </p:txBody>
      </p:sp>
      <p:sp>
        <p:nvSpPr>
          <p:cNvPr id="18435" name="Rectangle 3"/>
          <p:cNvSpPr>
            <a:spLocks noGrp="1" noChangeArrowheads="1"/>
          </p:cNvSpPr>
          <p:nvPr>
            <p:ph idx="1"/>
          </p:nvPr>
        </p:nvSpPr>
        <p:spPr>
          <a:xfrm>
            <a:off x="179512" y="2249424"/>
            <a:ext cx="4104456" cy="4325112"/>
          </a:xfrm>
        </p:spPr>
        <p:txBody>
          <a:bodyPr>
            <a:normAutofit/>
          </a:bodyPr>
          <a:lstStyle/>
          <a:p>
            <a:pPr algn="just" eaLnBrk="1" hangingPunct="1">
              <a:buFont typeface="Wingdings" pitchFamily="2" charset="2"/>
              <a:buNone/>
            </a:pPr>
            <a:r>
              <a:rPr lang="it-IT" dirty="0"/>
              <a:t>   </a:t>
            </a:r>
          </a:p>
          <a:p>
            <a:pPr algn="just" eaLnBrk="1" hangingPunct="1">
              <a:buFont typeface="Wingdings" pitchFamily="2" charset="2"/>
              <a:buNone/>
            </a:pPr>
            <a:r>
              <a:rPr lang="it-IT" dirty="0">
                <a:solidFill>
                  <a:srgbClr val="FF9900"/>
                </a:solidFill>
              </a:rPr>
              <a:t>Non può tenersi conto ad alcun effetto delle sanzioni disciplinari decorsi due anni dalla loro applicazione</a:t>
            </a:r>
          </a:p>
        </p:txBody>
      </p:sp>
      <p:pic>
        <p:nvPicPr>
          <p:cNvPr id="3" name="Immagine 2" descr="Immagine che contiene tavolo, dilegno, sedendo, piccolo&#10;&#10;Descrizione generata automaticamente">
            <a:extLst>
              <a:ext uri="{FF2B5EF4-FFF2-40B4-BE49-F238E27FC236}">
                <a16:creationId xmlns:a16="http://schemas.microsoft.com/office/drawing/2014/main" id="{0BD1FBD0-76BA-CA4C-852F-E80D0579F6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6986" y="2564904"/>
            <a:ext cx="3267422" cy="245689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7D089C-EA7D-C549-92E4-45EA74D1A17D}"/>
              </a:ext>
            </a:extLst>
          </p:cNvPr>
          <p:cNvSpPr>
            <a:spLocks noGrp="1"/>
          </p:cNvSpPr>
          <p:nvPr>
            <p:ph type="title"/>
          </p:nvPr>
        </p:nvSpPr>
        <p:spPr>
          <a:xfrm>
            <a:off x="457200" y="1143000"/>
            <a:ext cx="8229600" cy="701824"/>
          </a:xfrm>
        </p:spPr>
        <p:txBody>
          <a:bodyPr>
            <a:normAutofit fontScale="90000"/>
          </a:bodyPr>
          <a:lstStyle/>
          <a:p>
            <a:r>
              <a:rPr lang="it-IT" sz="3600" dirty="0"/>
              <a:t>Cassazione sez. lav. - 10/06/2019, n. 15566 </a:t>
            </a:r>
            <a:endParaRPr lang="it-IT" dirty="0"/>
          </a:p>
        </p:txBody>
      </p:sp>
      <p:sp>
        <p:nvSpPr>
          <p:cNvPr id="3" name="Segnaposto contenuto 2">
            <a:extLst>
              <a:ext uri="{FF2B5EF4-FFF2-40B4-BE49-F238E27FC236}">
                <a16:creationId xmlns:a16="http://schemas.microsoft.com/office/drawing/2014/main" id="{94DB6BB2-CD0E-BC49-8600-31B12A29E0EB}"/>
              </a:ext>
            </a:extLst>
          </p:cNvPr>
          <p:cNvSpPr>
            <a:spLocks noGrp="1"/>
          </p:cNvSpPr>
          <p:nvPr>
            <p:ph idx="1"/>
          </p:nvPr>
        </p:nvSpPr>
        <p:spPr>
          <a:xfrm>
            <a:off x="457200" y="2141349"/>
            <a:ext cx="8229600" cy="4325112"/>
          </a:xfrm>
        </p:spPr>
        <p:txBody>
          <a:bodyPr>
            <a:normAutofit fontScale="77500" lnSpcReduction="20000"/>
          </a:bodyPr>
          <a:lstStyle/>
          <a:p>
            <a:pPr marL="109728" indent="0">
              <a:buNone/>
            </a:pPr>
            <a:endParaRPr lang="it-IT" dirty="0"/>
          </a:p>
          <a:p>
            <a:r>
              <a:rPr lang="it-IT" dirty="0"/>
              <a:t>La preventiva </a:t>
            </a:r>
            <a:r>
              <a:rPr lang="it-IT" u="sng" dirty="0"/>
              <a:t>contestazione </a:t>
            </a:r>
            <a:r>
              <a:rPr lang="it-IT" dirty="0"/>
              <a:t>dell'addebito al lavoratore incolpato </a:t>
            </a:r>
            <a:r>
              <a:rPr lang="it-IT" u="sng" dirty="0"/>
              <a:t>deve riguardare</a:t>
            </a:r>
            <a:r>
              <a:rPr lang="it-IT" dirty="0"/>
              <a:t>, a pena di nullità della sanzione o del licenziamento disciplinare, </a:t>
            </a:r>
            <a:r>
              <a:rPr lang="it-IT" u="sng" dirty="0"/>
              <a:t>anche la recidiva</a:t>
            </a:r>
            <a:r>
              <a:rPr lang="it-IT" dirty="0"/>
              <a:t>, o comunque i precedenti disciplinari che la integrano, </a:t>
            </a:r>
            <a:r>
              <a:rPr lang="it-IT" u="sng" dirty="0"/>
              <a:t>ove questa rappresenti elemento costitutivo della mancanza addebitata e non già mero criterio di determinazione della sanzione ad essa proporzionata;</a:t>
            </a:r>
            <a:r>
              <a:rPr lang="it-IT" dirty="0"/>
              <a:t> la completezza e la validità della contestazione non possono peraltro essere escluse per il semplice fatto che nella formulazione della contestazione il riferimento ai precedenti disciplinari non sia accompagnato dall'espressione tecnica "recidiva", rilevando poi ai fini della indispensabile precisione della contestazione dei fatti addebitati anche il riferimento a precedenti comunicazioni scritte al lavoratore. </a:t>
            </a:r>
          </a:p>
          <a:p>
            <a:endParaRPr lang="it-IT" dirty="0"/>
          </a:p>
          <a:p>
            <a:endParaRPr lang="it-IT" dirty="0"/>
          </a:p>
        </p:txBody>
      </p:sp>
    </p:spTree>
    <p:extLst>
      <p:ext uri="{BB962C8B-B14F-4D97-AF65-F5344CB8AC3E}">
        <p14:creationId xmlns:p14="http://schemas.microsoft.com/office/powerpoint/2010/main" val="18070223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C709E5A-4A77-E84B-A18A-291AF107776D}"/>
              </a:ext>
            </a:extLst>
          </p:cNvPr>
          <p:cNvSpPr>
            <a:spLocks noGrp="1"/>
          </p:cNvSpPr>
          <p:nvPr>
            <p:ph idx="1"/>
          </p:nvPr>
        </p:nvSpPr>
        <p:spPr/>
        <p:txBody>
          <a:bodyPr/>
          <a:lstStyle/>
          <a:p>
            <a:r>
              <a:rPr lang="it-IT" dirty="0"/>
              <a:t>La recidiva può essere:</a:t>
            </a:r>
          </a:p>
          <a:p>
            <a:pPr lvl="1"/>
            <a:r>
              <a:rPr lang="it-IT" dirty="0"/>
              <a:t>Elemento costitutivo della mancanza disciplinare</a:t>
            </a:r>
          </a:p>
          <a:p>
            <a:pPr lvl="1"/>
            <a:r>
              <a:rPr lang="it-IT" dirty="0"/>
              <a:t>Criterio di determinazione della sanzione</a:t>
            </a:r>
          </a:p>
          <a:p>
            <a:pPr lvl="1"/>
            <a:endParaRPr lang="it-IT" dirty="0"/>
          </a:p>
        </p:txBody>
      </p:sp>
    </p:spTree>
    <p:extLst>
      <p:ext uri="{BB962C8B-B14F-4D97-AF65-F5344CB8AC3E}">
        <p14:creationId xmlns:p14="http://schemas.microsoft.com/office/powerpoint/2010/main" val="4020324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22CEF4-0182-C948-B49B-4AD6A45D8ECF}"/>
              </a:ext>
            </a:extLst>
          </p:cNvPr>
          <p:cNvSpPr>
            <a:spLocks noGrp="1"/>
          </p:cNvSpPr>
          <p:nvPr>
            <p:ph type="title"/>
          </p:nvPr>
        </p:nvSpPr>
        <p:spPr>
          <a:xfrm>
            <a:off x="467544" y="620688"/>
            <a:ext cx="4690864" cy="432048"/>
          </a:xfrm>
        </p:spPr>
        <p:txBody>
          <a:bodyPr>
            <a:noAutofit/>
          </a:bodyPr>
          <a:lstStyle/>
          <a:p>
            <a:r>
              <a:rPr lang="it-IT" sz="2800" dirty="0" err="1"/>
              <a:t>Trib.Roma</a:t>
            </a:r>
            <a:r>
              <a:rPr lang="it-IT" sz="2800" dirty="0"/>
              <a:t>, 10/02/2020</a:t>
            </a:r>
          </a:p>
        </p:txBody>
      </p:sp>
      <p:sp>
        <p:nvSpPr>
          <p:cNvPr id="3" name="Segnaposto contenuto 2">
            <a:extLst>
              <a:ext uri="{FF2B5EF4-FFF2-40B4-BE49-F238E27FC236}">
                <a16:creationId xmlns:a16="http://schemas.microsoft.com/office/drawing/2014/main" id="{F5F0DE28-C9EE-8940-B3ED-CE100EF24F10}"/>
              </a:ext>
            </a:extLst>
          </p:cNvPr>
          <p:cNvSpPr>
            <a:spLocks noGrp="1"/>
          </p:cNvSpPr>
          <p:nvPr>
            <p:ph idx="1"/>
          </p:nvPr>
        </p:nvSpPr>
        <p:spPr>
          <a:xfrm>
            <a:off x="323528" y="1052736"/>
            <a:ext cx="8640960" cy="5521800"/>
          </a:xfrm>
        </p:spPr>
        <p:txBody>
          <a:bodyPr>
            <a:noAutofit/>
          </a:bodyPr>
          <a:lstStyle/>
          <a:p>
            <a:endParaRPr lang="it-IT" sz="2000" dirty="0"/>
          </a:p>
          <a:p>
            <a:pPr marL="109728" indent="0">
              <a:lnSpc>
                <a:spcPct val="120000"/>
              </a:lnSpc>
              <a:buNone/>
            </a:pPr>
            <a:r>
              <a:rPr lang="it-IT" sz="2000" dirty="0">
                <a:latin typeface="Times" pitchFamily="2" charset="0"/>
              </a:rPr>
              <a:t>Il comportamento di appropriazione, dal frigorifero del reparto, di una bottiglia di spremuta d'arancio rossa del valore di Euro 1,95, non integra una giusta causa o un giustificato motivo soggettivo di licenziamento; infatti, nell'ambito del principio contenuto nell'art. 2106 c.c. di </a:t>
            </a:r>
            <a:r>
              <a:rPr lang="it-IT" sz="2000" b="1" dirty="0">
                <a:latin typeface="Times" pitchFamily="2" charset="0"/>
              </a:rPr>
              <a:t>proporzionalità o adeguatezza della sanzione irrogata rispetto alla gravità </a:t>
            </a:r>
            <a:r>
              <a:rPr lang="it-IT" sz="2000" dirty="0">
                <a:latin typeface="Times" pitchFamily="2" charset="0"/>
              </a:rPr>
              <a:t>del fatto addebitato al lavoratore, l'adozione della sanzione disciplinare del licenziamento deve essere limitata ai soli casi di maggiore gravità, ossia a quelli in cui il fatto sia così grave da ledere, in maniera irrimediabile, il vincolo fiduciario, che costituisce il fondamento del rapporto di lavoro stesso, impedendone la prosecuzione. In effetti, anche alla stregua della </a:t>
            </a:r>
            <a:r>
              <a:rPr lang="it-IT" sz="2000" i="1" dirty="0" err="1">
                <a:latin typeface="Times" pitchFamily="2" charset="0"/>
              </a:rPr>
              <a:t>communis</a:t>
            </a:r>
            <a:r>
              <a:rPr lang="it-IT" sz="2000" i="1" dirty="0">
                <a:latin typeface="Times" pitchFamily="2" charset="0"/>
              </a:rPr>
              <a:t> </a:t>
            </a:r>
            <a:r>
              <a:rPr lang="it-IT" sz="2000" i="1" dirty="0" err="1">
                <a:latin typeface="Times" pitchFamily="2" charset="0"/>
              </a:rPr>
              <a:t>opinio</a:t>
            </a:r>
            <a:r>
              <a:rPr lang="it-IT" sz="2000" dirty="0">
                <a:latin typeface="Times" pitchFamily="2" charset="0"/>
              </a:rPr>
              <a:t>, è piuttosto arduo accettare che dall'appropriazione indebita di una bottiglia di spremuta di arancio del valore di Euro 1.95 possa conseguire de plano la perdita irreversibile del proprio posto di lavoro, costituente una insostituibile fonte di reddito per il sostentamento proprio e della propria famiglia. </a:t>
            </a:r>
          </a:p>
        </p:txBody>
      </p:sp>
    </p:spTree>
    <p:extLst>
      <p:ext uri="{BB962C8B-B14F-4D97-AF65-F5344CB8AC3E}">
        <p14:creationId xmlns:p14="http://schemas.microsoft.com/office/powerpoint/2010/main" val="24523717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ergamena 2 7"/>
          <p:cNvSpPr/>
          <p:nvPr/>
        </p:nvSpPr>
        <p:spPr>
          <a:xfrm>
            <a:off x="4716016" y="5373216"/>
            <a:ext cx="3528392" cy="1008112"/>
          </a:xfrm>
          <a:prstGeom prst="horizont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Ovale 3"/>
          <p:cNvSpPr/>
          <p:nvPr/>
        </p:nvSpPr>
        <p:spPr>
          <a:xfrm>
            <a:off x="0" y="1988840"/>
            <a:ext cx="5364088" cy="37444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458" name="Rectangle 2"/>
          <p:cNvSpPr>
            <a:spLocks noGrp="1" noChangeArrowheads="1"/>
          </p:cNvSpPr>
          <p:nvPr>
            <p:ph type="title"/>
          </p:nvPr>
        </p:nvSpPr>
        <p:spPr>
          <a:xfrm>
            <a:off x="107504" y="692696"/>
            <a:ext cx="8229600" cy="1066800"/>
          </a:xfrm>
        </p:spPr>
        <p:txBody>
          <a:bodyPr/>
          <a:lstStyle/>
          <a:p>
            <a:pPr eaLnBrk="1" hangingPunct="1"/>
            <a:r>
              <a:rPr lang="it-IT" dirty="0">
                <a:solidFill>
                  <a:srgbClr val="FF0000"/>
                </a:solidFill>
              </a:rPr>
              <a:t>La procedura speciale</a:t>
            </a:r>
          </a:p>
        </p:txBody>
      </p:sp>
      <p:sp>
        <p:nvSpPr>
          <p:cNvPr id="19459" name="Rectangle 3"/>
          <p:cNvSpPr>
            <a:spLocks noGrp="1" noChangeArrowheads="1"/>
          </p:cNvSpPr>
          <p:nvPr>
            <p:ph idx="1"/>
          </p:nvPr>
        </p:nvSpPr>
        <p:spPr>
          <a:xfrm>
            <a:off x="179512" y="2708920"/>
            <a:ext cx="4896544" cy="2304256"/>
          </a:xfrm>
        </p:spPr>
        <p:txBody>
          <a:bodyPr>
            <a:normAutofit/>
          </a:bodyPr>
          <a:lstStyle/>
          <a:p>
            <a:pPr algn="just" eaLnBrk="1" hangingPunct="1"/>
            <a:r>
              <a:rPr lang="it-IT" dirty="0">
                <a:solidFill>
                  <a:srgbClr val="FFFF00"/>
                </a:solidFill>
              </a:rPr>
              <a:t>In via arbitrale entro 20 giorni dalla comminazione; sospensione della sanzione fino alla definizione del giudizio</a:t>
            </a:r>
          </a:p>
          <a:p>
            <a:pPr eaLnBrk="1" hangingPunct="1">
              <a:buFont typeface="Wingdings" pitchFamily="2" charset="2"/>
              <a:buNone/>
            </a:pPr>
            <a:endParaRPr lang="it-IT" dirty="0"/>
          </a:p>
        </p:txBody>
      </p:sp>
      <p:sp>
        <p:nvSpPr>
          <p:cNvPr id="2" name="CasellaDiTesto 1"/>
          <p:cNvSpPr txBox="1"/>
          <p:nvPr/>
        </p:nvSpPr>
        <p:spPr>
          <a:xfrm>
            <a:off x="4716016" y="1956543"/>
            <a:ext cx="4059445" cy="523220"/>
          </a:xfrm>
          <a:prstGeom prst="rect">
            <a:avLst/>
          </a:prstGeom>
          <a:noFill/>
        </p:spPr>
        <p:txBody>
          <a:bodyPr wrap="none" rtlCol="0">
            <a:spAutoFit/>
          </a:bodyPr>
          <a:lstStyle/>
          <a:p>
            <a:pPr marL="365760" lvl="0" indent="-256032" algn="l" fontAlgn="auto">
              <a:spcBef>
                <a:spcPts val="300"/>
              </a:spcBef>
              <a:spcAft>
                <a:spcPts val="0"/>
              </a:spcAft>
              <a:buClr>
                <a:srgbClr val="A04DA3"/>
              </a:buClr>
            </a:pPr>
            <a:r>
              <a:rPr lang="it-IT" sz="2800" dirty="0">
                <a:solidFill>
                  <a:prstClr val="black"/>
                </a:solidFill>
                <a:latin typeface="Georgia"/>
                <a:cs typeface="+mn-cs"/>
              </a:rPr>
              <a:t>Impugnazione sanzione</a:t>
            </a:r>
          </a:p>
        </p:txBody>
      </p:sp>
      <p:sp>
        <p:nvSpPr>
          <p:cNvPr id="3" name="CasellaDiTesto 2"/>
          <p:cNvSpPr txBox="1"/>
          <p:nvPr/>
        </p:nvSpPr>
        <p:spPr>
          <a:xfrm>
            <a:off x="4830405" y="5589240"/>
            <a:ext cx="2813911" cy="523220"/>
          </a:xfrm>
          <a:prstGeom prst="rect">
            <a:avLst/>
          </a:prstGeom>
          <a:noFill/>
        </p:spPr>
        <p:txBody>
          <a:bodyPr wrap="none" rtlCol="0">
            <a:spAutoFit/>
          </a:bodyPr>
          <a:lstStyle/>
          <a:p>
            <a:pPr marL="109728" lvl="0" algn="r" fontAlgn="auto">
              <a:spcBef>
                <a:spcPts val="300"/>
              </a:spcBef>
              <a:spcAft>
                <a:spcPts val="0"/>
              </a:spcAft>
              <a:buClr>
                <a:srgbClr val="A04DA3"/>
              </a:buClr>
            </a:pPr>
            <a:r>
              <a:rPr lang="it-IT" sz="2800" dirty="0">
                <a:solidFill>
                  <a:srgbClr val="FF0000"/>
                </a:solidFill>
                <a:latin typeface="Georgia"/>
                <a:cs typeface="+mn-cs"/>
              </a:rPr>
              <a:t>In via giudiziale</a:t>
            </a:r>
          </a:p>
        </p:txBody>
      </p:sp>
      <p:sp>
        <p:nvSpPr>
          <p:cNvPr id="6" name="Freccia circolare a sinistra 5"/>
          <p:cNvSpPr/>
          <p:nvPr/>
        </p:nvSpPr>
        <p:spPr>
          <a:xfrm rot="1050288">
            <a:off x="5533303" y="2559829"/>
            <a:ext cx="798409" cy="1282855"/>
          </a:xfrm>
          <a:prstGeom prst="curvedLeftArrow">
            <a:avLst>
              <a:gd name="adj1" fmla="val 49519"/>
              <a:gd name="adj2" fmla="val 62024"/>
              <a:gd name="adj3" fmla="val 51391"/>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7" name="Freccia in giù 6"/>
          <p:cNvSpPr/>
          <p:nvPr/>
        </p:nvSpPr>
        <p:spPr>
          <a:xfrm>
            <a:off x="7236296" y="2708920"/>
            <a:ext cx="576064" cy="259228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9459">
                                            <p:txEl>
                                              <p:pRg st="0" end="0"/>
                                            </p:txEl>
                                          </p:spTgt>
                                        </p:tgtEl>
                                        <p:attrNameLst>
                                          <p:attrName>style.visibility</p:attrName>
                                        </p:attrNameLst>
                                      </p:cBhvr>
                                      <p:to>
                                        <p:strVal val="visible"/>
                                      </p:to>
                                    </p:set>
                                    <p:animEffect transition="in" filter="fade">
                                      <p:cBhvr>
                                        <p:cTn id="15" dur="500"/>
                                        <p:tgtEl>
                                          <p:spTgt spid="19459">
                                            <p:txEl>
                                              <p:pRg st="0" end="0"/>
                                            </p:txEl>
                                          </p:spTgt>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childTnLst>
                          </p:cTn>
                        </p:par>
                        <p:par>
                          <p:cTn id="22" fill="hold">
                            <p:stCondLst>
                              <p:cond delay="2000"/>
                            </p:stCondLst>
                            <p:childTnLst>
                              <p:par>
                                <p:cTn id="23" presetID="10" presetClass="entr" presetSubtype="0"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P spid="19459" grpId="0" build="p"/>
      <p:bldP spid="3" grpId="0"/>
      <p:bldP spid="6" grpId="0" animBg="1"/>
      <p:bldP spid="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79512" y="620688"/>
            <a:ext cx="8229600" cy="1066800"/>
          </a:xfrm>
        </p:spPr>
        <p:txBody>
          <a:bodyPr/>
          <a:lstStyle/>
          <a:p>
            <a:pPr eaLnBrk="1" hangingPunct="1"/>
            <a:r>
              <a:rPr lang="it-IT" dirty="0"/>
              <a:t>Potere disciplinare</a:t>
            </a:r>
          </a:p>
        </p:txBody>
      </p:sp>
      <p:sp>
        <p:nvSpPr>
          <p:cNvPr id="20483" name="Rectangle 3"/>
          <p:cNvSpPr>
            <a:spLocks noGrp="1" noChangeArrowheads="1"/>
          </p:cNvSpPr>
          <p:nvPr>
            <p:ph idx="1"/>
          </p:nvPr>
        </p:nvSpPr>
        <p:spPr>
          <a:xfrm>
            <a:off x="539552" y="1916832"/>
            <a:ext cx="8229600" cy="4789487"/>
          </a:xfrm>
        </p:spPr>
        <p:txBody>
          <a:bodyPr/>
          <a:lstStyle/>
          <a:p>
            <a:pPr algn="just" eaLnBrk="1" hangingPunct="1">
              <a:lnSpc>
                <a:spcPct val="90000"/>
              </a:lnSpc>
              <a:buFont typeface="Wingdings" pitchFamily="2" charset="2"/>
              <a:buNone/>
            </a:pPr>
            <a:r>
              <a:rPr lang="it-IT" sz="2400" dirty="0"/>
              <a:t>   Il signor Dormicchia il giorno 30 agosto, al rientro dalle vacanze, arriva con un’ora e mezza di ritardo sul posto di lavoro. La direzione del personale gli contesta il ritardo tramite posta aziendale il 5 settembre. Nella lettera è altresì indicato che, sulla base del codice disciplinare (che i lavoratori possono visionare su richiesta della stessa direzione del personale), la società datrice di lavoro ha deciso di irrogare al signor Dormicchia una multa pari a 4 ore di retribuzione. Quali vizi procedurali possono ravvisarsi nel caso di specie?</a:t>
            </a:r>
          </a:p>
          <a:p>
            <a:pPr algn="just" eaLnBrk="1" hangingPunct="1">
              <a:lnSpc>
                <a:spcPct val="90000"/>
              </a:lnSpc>
              <a:buFont typeface="Wingdings" pitchFamily="2" charset="2"/>
              <a:buNone/>
            </a:pPr>
            <a:endParaRPr lang="it-IT" sz="2400" dirty="0"/>
          </a:p>
          <a:p>
            <a:pPr algn="just" eaLnBrk="1" hangingPunct="1">
              <a:lnSpc>
                <a:spcPct val="90000"/>
              </a:lnSpc>
              <a:buFont typeface="Wingdings" pitchFamily="2" charset="2"/>
              <a:buNone/>
            </a:pPr>
            <a:r>
              <a:rPr lang="it-IT" sz="1600" dirty="0">
                <a:latin typeface="Franklin Gothic Medium" pitchFamily="34" charset="0"/>
              </a:rPr>
              <a:t>       </a:t>
            </a:r>
            <a:r>
              <a:rPr lang="it-IT" sz="1600" dirty="0" err="1">
                <a:latin typeface="Franklin Gothic Medium" pitchFamily="34" charset="0"/>
              </a:rPr>
              <a:t>Ballestrero</a:t>
            </a:r>
            <a:r>
              <a:rPr lang="it-IT" sz="1600" dirty="0">
                <a:latin typeface="Franklin Gothic Medium" pitchFamily="34" charset="0"/>
              </a:rPr>
              <a:t>, De Simone,</a:t>
            </a:r>
            <a:r>
              <a:rPr lang="it-IT" sz="1600" dirty="0">
                <a:latin typeface="Bodoni MT Black" pitchFamily="18" charset="0"/>
              </a:rPr>
              <a:t> </a:t>
            </a:r>
            <a:r>
              <a:rPr lang="it-IT" sz="1600" i="1" dirty="0">
                <a:latin typeface="Franklin Gothic Medium" pitchFamily="34" charset="0"/>
              </a:rPr>
              <a:t>Diritto del lavoro, domande e percorsi di risposta</a:t>
            </a:r>
            <a:r>
              <a:rPr lang="it-IT" sz="1600" dirty="0">
                <a:latin typeface="Franklin Gothic Medium" pitchFamily="34" charset="0"/>
              </a:rPr>
              <a:t>, Milano, </a:t>
            </a:r>
            <a:r>
              <a:rPr lang="it-IT" sz="1600" dirty="0" err="1">
                <a:latin typeface="Franklin Gothic Medium" pitchFamily="34" charset="0"/>
              </a:rPr>
              <a:t>Giuffrè</a:t>
            </a:r>
            <a:r>
              <a:rPr lang="it-IT" sz="1600" dirty="0">
                <a:latin typeface="Franklin Gothic Medium" pitchFamily="34" charset="0"/>
              </a:rPr>
              <a:t>.</a:t>
            </a:r>
          </a:p>
          <a:p>
            <a:pPr algn="just" eaLnBrk="1" hangingPunct="1">
              <a:lnSpc>
                <a:spcPct val="90000"/>
              </a:lnSpc>
              <a:buFont typeface="Wingdings" pitchFamily="2" charset="2"/>
              <a:buNone/>
            </a:pPr>
            <a:endParaRPr lang="it-IT" sz="1600" dirty="0"/>
          </a:p>
          <a:p>
            <a:pPr algn="just" eaLnBrk="1" hangingPunct="1">
              <a:lnSpc>
                <a:spcPct val="90000"/>
              </a:lnSpc>
              <a:buFont typeface="Wingdings" pitchFamily="2" charset="2"/>
              <a:buNone/>
            </a:pPr>
            <a:endParaRPr lang="it-IT"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3EB156-F0D7-2240-AD85-D06CFC22131E}"/>
              </a:ext>
            </a:extLst>
          </p:cNvPr>
          <p:cNvSpPr>
            <a:spLocks noGrp="1"/>
          </p:cNvSpPr>
          <p:nvPr>
            <p:ph type="title"/>
          </p:nvPr>
        </p:nvSpPr>
        <p:spPr/>
        <p:txBody>
          <a:bodyPr>
            <a:normAutofit fontScale="90000"/>
          </a:bodyPr>
          <a:lstStyle/>
          <a:p>
            <a:r>
              <a:rPr lang="it-IT" dirty="0"/>
              <a:t>Corte appello sez. lav. - Milano, 29/11/2019, n. 1494 </a:t>
            </a:r>
            <a:br>
              <a:rPr lang="it-IT" dirty="0"/>
            </a:br>
            <a:endParaRPr lang="it-IT" dirty="0"/>
          </a:p>
        </p:txBody>
      </p:sp>
      <p:sp>
        <p:nvSpPr>
          <p:cNvPr id="3" name="Segnaposto contenuto 2">
            <a:extLst>
              <a:ext uri="{FF2B5EF4-FFF2-40B4-BE49-F238E27FC236}">
                <a16:creationId xmlns:a16="http://schemas.microsoft.com/office/drawing/2014/main" id="{63AC08B2-24C6-5D43-A489-AEF7A2E67556}"/>
              </a:ext>
            </a:extLst>
          </p:cNvPr>
          <p:cNvSpPr>
            <a:spLocks noGrp="1"/>
          </p:cNvSpPr>
          <p:nvPr>
            <p:ph idx="1"/>
          </p:nvPr>
        </p:nvSpPr>
        <p:spPr/>
        <p:txBody>
          <a:bodyPr>
            <a:normAutofit fontScale="70000" lnSpcReduction="20000"/>
          </a:bodyPr>
          <a:lstStyle/>
          <a:p>
            <a:pPr marL="109728" indent="0">
              <a:lnSpc>
                <a:spcPct val="120000"/>
              </a:lnSpc>
              <a:buNone/>
            </a:pPr>
            <a:r>
              <a:rPr lang="it-IT" dirty="0"/>
              <a:t>Un licenziamento per giusta causa, non diversamente da uno per giustificato motivo soggettivo, </a:t>
            </a:r>
            <a:r>
              <a:rPr lang="it-IT" b="1" dirty="0"/>
              <a:t>che non sia preceduto da alcuna contestazione disciplinare dell'addebito </a:t>
            </a:r>
            <a:r>
              <a:rPr lang="it-IT" dirty="0"/>
              <a:t>fatto valere quale fondamento della causa risolutoria, non è riducibile ad atto negoziale intaccato da un difetto formale (quello della mancanza di un suo antecedente presupposto). Infatti il recesso impartito senza la previa contestazione degli addebiti prevista dall'art. 7 L. 300/1970 è privo di giustificazione sotto il profilo dell'insussistenza del fatto così come espressa dal secondo comma dell'art. 3 </a:t>
            </a:r>
            <a:r>
              <a:rPr lang="it-IT" dirty="0" err="1"/>
              <a:t>D.Lgs.</a:t>
            </a:r>
            <a:r>
              <a:rPr lang="it-IT" dirty="0"/>
              <a:t> n. 23/2015, ove in esordio si dice esclusivamente nelle ipotesi di licenziamento per giustificato motivo soggettivo o per giusta causa in cui sia direttamente dimostrata in giudizio l'insussistenza del fatto materiale contestato. </a:t>
            </a:r>
          </a:p>
          <a:p>
            <a:endParaRPr lang="it-IT" dirty="0"/>
          </a:p>
          <a:p>
            <a:endParaRPr lang="it-IT" dirty="0"/>
          </a:p>
        </p:txBody>
      </p:sp>
    </p:spTree>
    <p:extLst>
      <p:ext uri="{BB962C8B-B14F-4D97-AF65-F5344CB8AC3E}">
        <p14:creationId xmlns:p14="http://schemas.microsoft.com/office/powerpoint/2010/main" val="2066447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A00D64-DCE7-D34E-B12C-F95228191BE9}"/>
              </a:ext>
            </a:extLst>
          </p:cNvPr>
          <p:cNvSpPr>
            <a:spLocks noGrp="1"/>
          </p:cNvSpPr>
          <p:nvPr>
            <p:ph type="title"/>
          </p:nvPr>
        </p:nvSpPr>
        <p:spPr/>
        <p:txBody>
          <a:bodyPr>
            <a:normAutofit fontScale="90000"/>
          </a:bodyPr>
          <a:lstStyle/>
          <a:p>
            <a:r>
              <a:rPr lang="it-IT" dirty="0"/>
              <a:t>Tribunale sez. lav. - Modena, 29/11/2019, n. 349 </a:t>
            </a:r>
            <a:br>
              <a:rPr lang="it-IT" dirty="0"/>
            </a:br>
            <a:endParaRPr lang="it-IT" dirty="0"/>
          </a:p>
        </p:txBody>
      </p:sp>
      <p:sp>
        <p:nvSpPr>
          <p:cNvPr id="3" name="Segnaposto contenuto 2">
            <a:extLst>
              <a:ext uri="{FF2B5EF4-FFF2-40B4-BE49-F238E27FC236}">
                <a16:creationId xmlns:a16="http://schemas.microsoft.com/office/drawing/2014/main" id="{F462085C-2F3F-304C-942D-789A32285601}"/>
              </a:ext>
            </a:extLst>
          </p:cNvPr>
          <p:cNvSpPr>
            <a:spLocks noGrp="1"/>
          </p:cNvSpPr>
          <p:nvPr>
            <p:ph idx="1"/>
          </p:nvPr>
        </p:nvSpPr>
        <p:spPr/>
        <p:txBody>
          <a:bodyPr>
            <a:normAutofit/>
          </a:bodyPr>
          <a:lstStyle/>
          <a:p>
            <a:pPr marL="109728" indent="0">
              <a:buNone/>
            </a:pPr>
            <a:r>
              <a:rPr lang="it-IT" dirty="0"/>
              <a:t>Il provvedimento espulsivo è viziato qualora il datore di lavoro </a:t>
            </a:r>
            <a:r>
              <a:rPr lang="it-IT" u="sng" dirty="0"/>
              <a:t>non rispetti le garanzie dettate in favore del lavoratore consistenti nella preventiva contestazione di addebito e nella assegnazione di un termine a difesa per le giustificazioni scritte</a:t>
            </a:r>
            <a:r>
              <a:rPr lang="it-IT" dirty="0"/>
              <a:t>. Deve quindi dichiararsi l’illegittimità del licenziamento intimato con effetto immediato, senza l’assegnazione di un termine a difesa . </a:t>
            </a:r>
          </a:p>
          <a:p>
            <a:endParaRPr lang="it-IT" dirty="0"/>
          </a:p>
        </p:txBody>
      </p:sp>
    </p:spTree>
    <p:extLst>
      <p:ext uri="{BB962C8B-B14F-4D97-AF65-F5344CB8AC3E}">
        <p14:creationId xmlns:p14="http://schemas.microsoft.com/office/powerpoint/2010/main" val="4866934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33D660-FDD6-B240-8695-EE74049E70A2}"/>
              </a:ext>
            </a:extLst>
          </p:cNvPr>
          <p:cNvSpPr>
            <a:spLocks noGrp="1"/>
          </p:cNvSpPr>
          <p:nvPr>
            <p:ph type="title"/>
          </p:nvPr>
        </p:nvSpPr>
        <p:spPr>
          <a:xfrm>
            <a:off x="457200" y="620688"/>
            <a:ext cx="3106688" cy="792088"/>
          </a:xfrm>
        </p:spPr>
        <p:txBody>
          <a:bodyPr/>
          <a:lstStyle/>
          <a:p>
            <a:r>
              <a:rPr lang="it-IT" dirty="0"/>
              <a:t>Problema:</a:t>
            </a:r>
          </a:p>
        </p:txBody>
      </p:sp>
      <p:sp>
        <p:nvSpPr>
          <p:cNvPr id="3" name="Segnaposto contenuto 2">
            <a:extLst>
              <a:ext uri="{FF2B5EF4-FFF2-40B4-BE49-F238E27FC236}">
                <a16:creationId xmlns:a16="http://schemas.microsoft.com/office/drawing/2014/main" id="{8689AB45-A039-5043-ADD2-E2ED0BA7649E}"/>
              </a:ext>
            </a:extLst>
          </p:cNvPr>
          <p:cNvSpPr>
            <a:spLocks noGrp="1"/>
          </p:cNvSpPr>
          <p:nvPr>
            <p:ph idx="1"/>
          </p:nvPr>
        </p:nvSpPr>
        <p:spPr>
          <a:xfrm>
            <a:off x="457200" y="1556792"/>
            <a:ext cx="8229600" cy="4896544"/>
          </a:xfrm>
        </p:spPr>
        <p:txBody>
          <a:bodyPr>
            <a:normAutofit fontScale="85000" lnSpcReduction="20000"/>
          </a:bodyPr>
          <a:lstStyle/>
          <a:p>
            <a:r>
              <a:rPr lang="it-IT" dirty="0"/>
              <a:t>Il signor </a:t>
            </a:r>
            <a:r>
              <a:rPr lang="it-IT" dirty="0" err="1"/>
              <a:t>Furbicchio</a:t>
            </a:r>
            <a:r>
              <a:rPr lang="it-IT" dirty="0"/>
              <a:t>, dipendente di una impresa di servizi di sicurezza informatica, viene sorpreso nel tentativo di accedere a file riservati. Comportamento che integra gli estremi di reato e che determina una irrimediabile rottura del rapporto di fiducia. L’amministratore vorrebbe procedere all’immediato licenziamento ma un amico lo avverte del pericolo che, così operando, l’atto potrebbe essere qualificato illegittimo perché non segue la procedura disciplinare. L’amministratore ribatte che, se consente l’accesso al lavoratore per altri 5 giorni, necessari a completare l’iter del procedimento disciplinare, </a:t>
            </a:r>
            <a:r>
              <a:rPr lang="it-IT" dirty="0" err="1"/>
              <a:t>Furbicchio</a:t>
            </a:r>
            <a:r>
              <a:rPr lang="it-IT" dirty="0"/>
              <a:t> riuscirà a violare il sistema e determinare un danno irrimediabile all’azienda. Che suggerimento possiamo dare all’amministratore affinché possa tutela la sua azienda senza ledere i diritti di difesa di </a:t>
            </a:r>
            <a:r>
              <a:rPr lang="it-IT" dirty="0" err="1"/>
              <a:t>Furbicchio</a:t>
            </a:r>
            <a:r>
              <a:rPr lang="it-IT" dirty="0"/>
              <a:t>?</a:t>
            </a:r>
          </a:p>
        </p:txBody>
      </p:sp>
    </p:spTree>
    <p:extLst>
      <p:ext uri="{BB962C8B-B14F-4D97-AF65-F5344CB8AC3E}">
        <p14:creationId xmlns:p14="http://schemas.microsoft.com/office/powerpoint/2010/main" val="24051093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9DDCDB-FC46-7841-A7CF-6FDB96C095F9}"/>
              </a:ext>
            </a:extLst>
          </p:cNvPr>
          <p:cNvSpPr>
            <a:spLocks noGrp="1"/>
          </p:cNvSpPr>
          <p:nvPr>
            <p:ph type="title"/>
          </p:nvPr>
        </p:nvSpPr>
        <p:spPr/>
        <p:txBody>
          <a:bodyPr>
            <a:normAutofit fontScale="90000"/>
          </a:bodyPr>
          <a:lstStyle/>
          <a:p>
            <a:r>
              <a:rPr lang="it-IT" dirty="0"/>
              <a:t>Tribunale sez. lav. - Perugia, 26/11/2019, n. 282 </a:t>
            </a:r>
            <a:br>
              <a:rPr lang="it-IT" dirty="0"/>
            </a:br>
            <a:endParaRPr lang="it-IT" dirty="0"/>
          </a:p>
        </p:txBody>
      </p:sp>
      <p:sp>
        <p:nvSpPr>
          <p:cNvPr id="3" name="Segnaposto contenuto 2">
            <a:extLst>
              <a:ext uri="{FF2B5EF4-FFF2-40B4-BE49-F238E27FC236}">
                <a16:creationId xmlns:a16="http://schemas.microsoft.com/office/drawing/2014/main" id="{6E775BAE-521B-EB4B-B5F6-C2521896BB18}"/>
              </a:ext>
            </a:extLst>
          </p:cNvPr>
          <p:cNvSpPr>
            <a:spLocks noGrp="1"/>
          </p:cNvSpPr>
          <p:nvPr>
            <p:ph idx="1"/>
          </p:nvPr>
        </p:nvSpPr>
        <p:spPr/>
        <p:txBody>
          <a:bodyPr>
            <a:normAutofit fontScale="77500" lnSpcReduction="20000"/>
          </a:bodyPr>
          <a:lstStyle/>
          <a:p>
            <a:pPr marL="109728" indent="0">
              <a:lnSpc>
                <a:spcPct val="120000"/>
              </a:lnSpc>
              <a:buNone/>
            </a:pPr>
            <a:r>
              <a:rPr lang="it-IT" dirty="0"/>
              <a:t>La sospensione cautelare, istituto diverso dalla sospensione disciplinare, anche se non prevista dalla specifica disciplina legale o contrattuale del rapporto, costituisce legittima espressione del potere organizzativo e direttivo del datore di lavoro per assicurare lo svolgimento ordinato ed efficiente dell'attività aziendale in pendenza dell'accertamento di possibili responsabilità disciplinari o penali del dipendente, per il tempo necessario all'esaurimento del procedimento in sede penale o disciplinare. Consegue che alla sospensione cautelare non trova applicazione l'art. 7 della legge n. 300 del 1970, che procedimentalizza l'esercizio del (solo) potere disciplinare del datore di lavoro. </a:t>
            </a:r>
          </a:p>
          <a:p>
            <a:endParaRPr lang="it-IT" dirty="0"/>
          </a:p>
          <a:p>
            <a:endParaRPr lang="it-IT" dirty="0"/>
          </a:p>
        </p:txBody>
      </p:sp>
    </p:spTree>
    <p:extLst>
      <p:ext uri="{BB962C8B-B14F-4D97-AF65-F5344CB8AC3E}">
        <p14:creationId xmlns:p14="http://schemas.microsoft.com/office/powerpoint/2010/main" val="24940931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58DA2F-B145-0B41-A027-E121773EDF6B}"/>
              </a:ext>
            </a:extLst>
          </p:cNvPr>
          <p:cNvSpPr>
            <a:spLocks noGrp="1"/>
          </p:cNvSpPr>
          <p:nvPr>
            <p:ph type="title"/>
          </p:nvPr>
        </p:nvSpPr>
        <p:spPr/>
        <p:txBody>
          <a:bodyPr/>
          <a:lstStyle/>
          <a:p>
            <a:r>
              <a:rPr lang="it-IT" dirty="0"/>
              <a:t>Sanzione disciplinare e non solo</a:t>
            </a:r>
          </a:p>
        </p:txBody>
      </p:sp>
      <p:sp>
        <p:nvSpPr>
          <p:cNvPr id="3" name="Segnaposto contenuto 2">
            <a:extLst>
              <a:ext uri="{FF2B5EF4-FFF2-40B4-BE49-F238E27FC236}">
                <a16:creationId xmlns:a16="http://schemas.microsoft.com/office/drawing/2014/main" id="{55FEB526-CAE4-734B-85F9-AFAD461356FD}"/>
              </a:ext>
            </a:extLst>
          </p:cNvPr>
          <p:cNvSpPr>
            <a:spLocks noGrp="1"/>
          </p:cNvSpPr>
          <p:nvPr>
            <p:ph idx="1"/>
          </p:nvPr>
        </p:nvSpPr>
        <p:spPr>
          <a:xfrm>
            <a:off x="457200" y="2249424"/>
            <a:ext cx="8229600" cy="2398777"/>
          </a:xfrm>
        </p:spPr>
        <p:txBody>
          <a:bodyPr/>
          <a:lstStyle/>
          <a:p>
            <a:r>
              <a:rPr lang="it-IT" dirty="0"/>
              <a:t>Conservativa/espulsiva</a:t>
            </a:r>
          </a:p>
          <a:p>
            <a:r>
              <a:rPr lang="it-IT" dirty="0"/>
              <a:t>Eccezione di inadempimento – non pagamento della retribuzione</a:t>
            </a:r>
          </a:p>
          <a:p>
            <a:r>
              <a:rPr lang="it-IT" dirty="0"/>
              <a:t>Risarcimento del danno</a:t>
            </a:r>
          </a:p>
        </p:txBody>
      </p:sp>
    </p:spTree>
    <p:extLst>
      <p:ext uri="{BB962C8B-B14F-4D97-AF65-F5344CB8AC3E}">
        <p14:creationId xmlns:p14="http://schemas.microsoft.com/office/powerpoint/2010/main" val="1604782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dirty="0" err="1"/>
              <a:t>Cass</a:t>
            </a:r>
            <a:r>
              <a:rPr lang="fr-FR" dirty="0"/>
              <a:t>. civ., </a:t>
            </a:r>
            <a:r>
              <a:rPr lang="fr-FR" dirty="0" err="1"/>
              <a:t>sez</a:t>
            </a:r>
            <a:r>
              <a:rPr lang="fr-FR" dirty="0"/>
              <a:t>. lav., 11-10-2012, n. 17353</a:t>
            </a:r>
            <a:endParaRPr lang="it-IT" dirty="0"/>
          </a:p>
        </p:txBody>
      </p:sp>
      <p:sp>
        <p:nvSpPr>
          <p:cNvPr id="3" name="Rettangolo 2"/>
          <p:cNvSpPr/>
          <p:nvPr/>
        </p:nvSpPr>
        <p:spPr>
          <a:xfrm>
            <a:off x="457200" y="2636912"/>
            <a:ext cx="7139136" cy="3785652"/>
          </a:xfrm>
          <a:prstGeom prst="rect">
            <a:avLst/>
          </a:prstGeom>
        </p:spPr>
        <p:txBody>
          <a:bodyPr wrap="square">
            <a:spAutoFit/>
          </a:bodyPr>
          <a:lstStyle/>
          <a:p>
            <a:pPr algn="just"/>
            <a:r>
              <a:rPr lang="it-IT" sz="2000" dirty="0"/>
              <a:t>Nel contratto di lavoro - ove le prestazioni sono corrispettive, in quanto all’obbligo di lavorare dell’una corrisponde l’obbligo di remunerazione dell’altra </a:t>
            </a:r>
            <a:r>
              <a:rPr lang="it-IT" sz="2000" b="1" dirty="0"/>
              <a:t>- ciascuna parte può valersi dell’eccezione di inadempimento prevista dall’art 1460 c.c</a:t>
            </a:r>
            <a:r>
              <a:rPr lang="it-IT" sz="2000" dirty="0"/>
              <a:t>., dovendosi escludere che alla inadempienza del lavoratore il datore di lavoro possa reagire solo con sanzioni disciplinari o, al limite, con il licenziamento, oppure col rifiuto di ricevere la prestazione parziale a norma dell’art 1181 c.c. e con la richiesta di risarcimento; ne consegue che, nel caso di inadempimento della prestazione lavorativa </a:t>
            </a:r>
            <a:r>
              <a:rPr lang="it-IT" sz="2000" b="1" dirty="0"/>
              <a:t>il datore di lavoro non è tenuto al pagamento delle retribuzioni</a:t>
            </a:r>
            <a:r>
              <a:rPr lang="it-IT" sz="2000" dirty="0"/>
              <a:t> ove ricorrano le condizioni dell’art. 1460 </a:t>
            </a:r>
            <a:r>
              <a:rPr lang="it-IT" sz="2000" dirty="0" err="1"/>
              <a:t>c.c</a:t>
            </a:r>
            <a:endParaRPr lang="it-IT" sz="2000" dirty="0"/>
          </a:p>
        </p:txBody>
      </p:sp>
    </p:spTree>
    <p:extLst>
      <p:ext uri="{BB962C8B-B14F-4D97-AF65-F5344CB8AC3E}">
        <p14:creationId xmlns:p14="http://schemas.microsoft.com/office/powerpoint/2010/main" val="9926187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DD308F-33B6-DD4D-844E-B31C4C096315}"/>
              </a:ext>
            </a:extLst>
          </p:cNvPr>
          <p:cNvSpPr>
            <a:spLocks noGrp="1"/>
          </p:cNvSpPr>
          <p:nvPr>
            <p:ph type="title"/>
          </p:nvPr>
        </p:nvSpPr>
        <p:spPr>
          <a:xfrm>
            <a:off x="251520" y="548680"/>
            <a:ext cx="5194920" cy="557808"/>
          </a:xfrm>
        </p:spPr>
        <p:txBody>
          <a:bodyPr/>
          <a:lstStyle/>
          <a:p>
            <a:r>
              <a:rPr lang="it-IT" sz="2400" dirty="0"/>
              <a:t>E se il lavoratore è stato arrestato?</a:t>
            </a:r>
            <a:endParaRPr lang="it-IT" dirty="0"/>
          </a:p>
        </p:txBody>
      </p:sp>
      <p:sp>
        <p:nvSpPr>
          <p:cNvPr id="3" name="Rettangolo 2">
            <a:extLst>
              <a:ext uri="{FF2B5EF4-FFF2-40B4-BE49-F238E27FC236}">
                <a16:creationId xmlns:a16="http://schemas.microsoft.com/office/drawing/2014/main" id="{3B4F4A23-781E-C14B-A57C-04A1BEFE1E4F}"/>
              </a:ext>
            </a:extLst>
          </p:cNvPr>
          <p:cNvSpPr/>
          <p:nvPr/>
        </p:nvSpPr>
        <p:spPr>
          <a:xfrm>
            <a:off x="647564" y="1340768"/>
            <a:ext cx="7848872" cy="4524315"/>
          </a:xfrm>
          <a:prstGeom prst="rect">
            <a:avLst/>
          </a:prstGeom>
        </p:spPr>
        <p:txBody>
          <a:bodyPr wrap="square">
            <a:spAutoFit/>
          </a:bodyPr>
          <a:lstStyle/>
          <a:p>
            <a:r>
              <a:rPr lang="it-IT" dirty="0"/>
              <a:t>Tribunale sez. lav. - Latina, 07/10/2019, n. 1291 </a:t>
            </a:r>
          </a:p>
          <a:p>
            <a:pPr algn="just"/>
            <a:r>
              <a:rPr lang="it-IT" dirty="0"/>
              <a:t>Lo stato di detenzione anche preventiva del dipendente </a:t>
            </a:r>
            <a:r>
              <a:rPr lang="it-IT" u="sng" dirty="0"/>
              <a:t>per fatti estranei allo svolgimento del rapporto di lavoro </a:t>
            </a:r>
            <a:r>
              <a:rPr lang="it-IT" dirty="0"/>
              <a:t>non costituisce un inadempimento agli obblighi contrattuali e, quindi, non rappresenta una giusta causa di licenziamento ex art. 2119 c.c., né un giustificato motivo soggettivo. Al contrario, la carcerazione preventiva del lavoratore per fatti estranei allo svolgimento del rapporto di lavoro</a:t>
            </a:r>
            <a:r>
              <a:rPr lang="it-IT" i="1" dirty="0"/>
              <a:t>, integra un fatto oggettivo determinante una sopravvenuta impossibilità temporanea della prestazione lavorativa</a:t>
            </a:r>
            <a:r>
              <a:rPr lang="it-IT" dirty="0"/>
              <a:t>, in relazione alla quale la persistenza o meno nel datore di lavoro di un </a:t>
            </a:r>
            <a:r>
              <a:rPr lang="it-IT" b="1" dirty="0"/>
              <a:t>interesse apprezzabile a ricevere le ulteriori prestazioni del lavoratore detenuto deve essere valutata alla stregua di criteri oggettivi</a:t>
            </a:r>
            <a:r>
              <a:rPr lang="it-IT" dirty="0"/>
              <a:t>, riconducibili a quelli fissati nell'ultima parte dell'art. 3 della legge n. 604 del 1966. Discende da ciò che le assenze dovute alla detenzione non possono considerarsi ingiustificate posto che l'assenza dal luogo di lavoro non è manifestazione di una negligenza del dipendente, bensì la concretizzazione di una situazione oggettiva, sebbene temporanea. </a:t>
            </a:r>
          </a:p>
        </p:txBody>
      </p:sp>
    </p:spTree>
    <p:extLst>
      <p:ext uri="{BB962C8B-B14F-4D97-AF65-F5344CB8AC3E}">
        <p14:creationId xmlns:p14="http://schemas.microsoft.com/office/powerpoint/2010/main" val="1918481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5F304C-E87A-5B40-A2BE-6D9DA2455F51}"/>
              </a:ext>
            </a:extLst>
          </p:cNvPr>
          <p:cNvSpPr>
            <a:spLocks noGrp="1"/>
          </p:cNvSpPr>
          <p:nvPr>
            <p:ph type="title"/>
          </p:nvPr>
        </p:nvSpPr>
        <p:spPr>
          <a:xfrm>
            <a:off x="683568" y="692696"/>
            <a:ext cx="4114800" cy="485800"/>
          </a:xfrm>
        </p:spPr>
        <p:txBody>
          <a:bodyPr>
            <a:normAutofit fontScale="90000"/>
          </a:bodyPr>
          <a:lstStyle/>
          <a:p>
            <a:r>
              <a:rPr lang="it-IT" sz="2700" dirty="0"/>
              <a:t>Art. 7. Sanzioni disciplinari.</a:t>
            </a:r>
            <a:endParaRPr lang="it-IT" dirty="0"/>
          </a:p>
        </p:txBody>
      </p:sp>
      <p:sp>
        <p:nvSpPr>
          <p:cNvPr id="3" name="Segnaposto contenuto 2">
            <a:extLst>
              <a:ext uri="{FF2B5EF4-FFF2-40B4-BE49-F238E27FC236}">
                <a16:creationId xmlns:a16="http://schemas.microsoft.com/office/drawing/2014/main" id="{77932111-44F5-6B4A-BEC8-4A7FD4539C82}"/>
              </a:ext>
            </a:extLst>
          </p:cNvPr>
          <p:cNvSpPr>
            <a:spLocks noGrp="1"/>
          </p:cNvSpPr>
          <p:nvPr>
            <p:ph idx="1"/>
          </p:nvPr>
        </p:nvSpPr>
        <p:spPr>
          <a:xfrm>
            <a:off x="323528" y="1178496"/>
            <a:ext cx="8363272" cy="5396040"/>
          </a:xfrm>
        </p:spPr>
        <p:txBody>
          <a:bodyPr>
            <a:normAutofit fontScale="92500"/>
          </a:bodyPr>
          <a:lstStyle/>
          <a:p>
            <a:pPr marL="338328" indent="-228600" algn="just">
              <a:buFont typeface="+mj-lt"/>
              <a:buAutoNum type="arabicPeriod"/>
            </a:pPr>
            <a:r>
              <a:rPr lang="it-IT" sz="1200" dirty="0"/>
              <a:t>Le norme disciplinari relative alle sanzioni, alle infrazioni in relazione alle quali ciascuna di esse può essere applicata ed alle procedure di contestazione delle stesse, devono essere portate a conoscenza dei lavoratori mediante affissione in luogo accessibile a tutti. Esse devono applicare quanto in materia è stabilito da accordi e contratti di lavoro ove esistano.</a:t>
            </a:r>
          </a:p>
          <a:p>
            <a:pPr marL="338328" indent="-228600" algn="just">
              <a:buFont typeface="+mj-lt"/>
              <a:buAutoNum type="arabicPeriod"/>
            </a:pPr>
            <a:endParaRPr lang="it-IT" sz="1200" dirty="0"/>
          </a:p>
          <a:p>
            <a:pPr marL="338328" indent="-228600" algn="just">
              <a:buFont typeface="+mj-lt"/>
              <a:buAutoNum type="arabicPeriod"/>
            </a:pPr>
            <a:r>
              <a:rPr lang="it-IT" sz="1200" dirty="0"/>
              <a:t>Il datore di lavoro non può adottare alcun provvedimento disciplinare nei confronti del lavoratore senza avergli preventivamente contestato l'addebito e senza averlo sentito a sua difesa.</a:t>
            </a:r>
          </a:p>
          <a:p>
            <a:pPr marL="338328" indent="-228600" algn="just">
              <a:buFont typeface="+mj-lt"/>
              <a:buAutoNum type="arabicPeriod"/>
            </a:pPr>
            <a:endParaRPr lang="it-IT" sz="1200" dirty="0"/>
          </a:p>
          <a:p>
            <a:pPr marL="338328" indent="-228600" algn="just">
              <a:buFont typeface="+mj-lt"/>
              <a:buAutoNum type="arabicPeriod"/>
            </a:pPr>
            <a:r>
              <a:rPr lang="it-IT" sz="1200" dirty="0"/>
              <a:t>Il lavoratore potrà farsi assistere da un rappresentante dell'associazione sindacale cui aderisce o conferisce mandato.</a:t>
            </a:r>
          </a:p>
          <a:p>
            <a:pPr marL="338328" indent="-228600" algn="just">
              <a:buFont typeface="+mj-lt"/>
              <a:buAutoNum type="arabicPeriod"/>
            </a:pPr>
            <a:endParaRPr lang="it-IT" sz="1200" dirty="0"/>
          </a:p>
          <a:p>
            <a:pPr marL="338328" indent="-228600" algn="just">
              <a:buFont typeface="+mj-lt"/>
              <a:buAutoNum type="arabicPeriod"/>
            </a:pPr>
            <a:r>
              <a:rPr lang="it-IT" sz="1200" dirty="0"/>
              <a:t>Fermo restando quanto disposto dalla legge 15 luglio 1966, n. 604, non possono essere disposte sanzioni disciplinari che comportino mutamenti definitivi del rapporto di lavoro; inoltre la multa non può essere disposta per un importo superiore a quattro ore della retribuzione base e la sospensione dal servizio e dalla retribuzione per più di dieci giorni.</a:t>
            </a:r>
          </a:p>
          <a:p>
            <a:pPr marL="338328" indent="-228600" algn="just">
              <a:buFont typeface="+mj-lt"/>
              <a:buAutoNum type="arabicPeriod"/>
            </a:pPr>
            <a:endParaRPr lang="it-IT" sz="1200" dirty="0"/>
          </a:p>
          <a:p>
            <a:pPr marL="338328" indent="-228600" algn="just">
              <a:buFont typeface="+mj-lt"/>
              <a:buAutoNum type="arabicPeriod"/>
            </a:pPr>
            <a:r>
              <a:rPr lang="it-IT" sz="1200" dirty="0"/>
              <a:t>In ogni caso, i provvedimenti disciplinari più gravi del rimprovero verbale non possono essere applicati prima che siano trascorsi cinque giorni dalla contestazione per iscritto del fatto che vi ha dato causa.</a:t>
            </a:r>
          </a:p>
          <a:p>
            <a:pPr marL="338328" indent="-228600" algn="just">
              <a:buFont typeface="+mj-lt"/>
              <a:buAutoNum type="arabicPeriod"/>
            </a:pPr>
            <a:endParaRPr lang="it-IT" sz="1200" dirty="0"/>
          </a:p>
          <a:p>
            <a:pPr marL="338328" indent="-228600" algn="just">
              <a:buFont typeface="+mj-lt"/>
              <a:buAutoNum type="arabicPeriod"/>
            </a:pPr>
            <a:r>
              <a:rPr lang="it-IT" sz="1200" dirty="0"/>
              <a:t>Salvo analoghe procedure previste dai contratti collettivi di lavoro e ferma restando la facoltà di adire l'autorità giudiziaria, il lavoratore al quale sia stata applicata una sanzione disciplinare può promuovere, nei venti giorni successivi, anche per mezzo dell'associazione alla quale sia iscritto ovvero conferisca mandato, la costituzione, tramite l'ufficio provinciale del lavoro e della massima occupazione, di un collegio di conciliazione ed arbitrato composto da un rappresentante di ciascuna delle parti e da un terzo membro scelto di comune accordo o, in difetto di accordo, nominato dal direttore dell'ufficio del lavoro. La sanzione disciplinare resta sospesa fino alla pronuncia da parte del collegio.</a:t>
            </a:r>
          </a:p>
          <a:p>
            <a:pPr marL="338328" indent="-228600" algn="just">
              <a:buFont typeface="+mj-lt"/>
              <a:buAutoNum type="arabicPeriod"/>
            </a:pPr>
            <a:endParaRPr lang="it-IT" sz="1200" dirty="0"/>
          </a:p>
          <a:p>
            <a:pPr marL="338328" indent="-228600" algn="just">
              <a:buFont typeface="+mj-lt"/>
              <a:buAutoNum type="arabicPeriod"/>
            </a:pPr>
            <a:r>
              <a:rPr lang="it-IT" sz="1200" dirty="0"/>
              <a:t>Qualora il datore di lavoro non provveda, entro dieci giorni dall'invito rivoltogli dall'ufficio del lavoro, a nominare il proprio rappresentante in seno al collegio di cui al comma precedente, la sanzione disciplinare non ha effetto. Se il datore di lavoro adisce l'autorità giudiziaria, la sanzione disciplinare resta sospesa fino alla definizione del giudizio.</a:t>
            </a:r>
          </a:p>
          <a:p>
            <a:pPr marL="338328" indent="-228600" algn="just">
              <a:buFont typeface="+mj-lt"/>
              <a:buAutoNum type="arabicPeriod"/>
            </a:pPr>
            <a:endParaRPr lang="it-IT" sz="1200" dirty="0"/>
          </a:p>
          <a:p>
            <a:pPr marL="338328" indent="-228600" algn="just">
              <a:buFont typeface="+mj-lt"/>
              <a:buAutoNum type="arabicPeriod"/>
            </a:pPr>
            <a:r>
              <a:rPr lang="it-IT" sz="1200" dirty="0"/>
              <a:t>Non può tenersi conto ad alcun effetto delle sanzioni disciplinari decorsi due anni dalla loro applicazione.</a:t>
            </a:r>
          </a:p>
        </p:txBody>
      </p:sp>
    </p:spTree>
    <p:extLst>
      <p:ext uri="{BB962C8B-B14F-4D97-AF65-F5344CB8AC3E}">
        <p14:creationId xmlns:p14="http://schemas.microsoft.com/office/powerpoint/2010/main" val="1546069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hangingPunct="1"/>
            <a:r>
              <a:rPr lang="it-IT" dirty="0">
                <a:solidFill>
                  <a:srgbClr val="FF0000"/>
                </a:solidFill>
              </a:rPr>
              <a:t>Art. 7, Co.1 – Il codice disciplinare</a:t>
            </a:r>
          </a:p>
        </p:txBody>
      </p:sp>
      <p:sp>
        <p:nvSpPr>
          <p:cNvPr id="13315" name="Rectangle 3"/>
          <p:cNvSpPr>
            <a:spLocks noGrp="1" noChangeArrowheads="1"/>
          </p:cNvSpPr>
          <p:nvPr>
            <p:ph sz="half" idx="1"/>
          </p:nvPr>
        </p:nvSpPr>
        <p:spPr>
          <a:xfrm>
            <a:off x="457200" y="2249425"/>
            <a:ext cx="4038600" cy="3339816"/>
          </a:xfrm>
        </p:spPr>
        <p:txBody>
          <a:bodyPr>
            <a:normAutofit/>
          </a:bodyPr>
          <a:lstStyle/>
          <a:p>
            <a:pPr algn="just" eaLnBrk="1" hangingPunct="1">
              <a:lnSpc>
                <a:spcPct val="90000"/>
              </a:lnSpc>
              <a:buFont typeface="Wingdings" pitchFamily="2" charset="2"/>
              <a:buNone/>
            </a:pPr>
            <a:r>
              <a:rPr lang="it-IT" sz="1900" dirty="0">
                <a:solidFill>
                  <a:schemeClr val="accent6">
                    <a:lumMod val="50000"/>
                  </a:schemeClr>
                </a:solidFill>
              </a:rPr>
              <a:t>     Le norme disciplinari relative alle sanzioni, alle infrazioni in relazione alle quali ciascuna di esse può essere applicata ed alle procedure di contestazione delle stesse, </a:t>
            </a:r>
            <a:r>
              <a:rPr lang="it-IT" sz="1900" b="1" u="sng" dirty="0">
                <a:solidFill>
                  <a:schemeClr val="accent6">
                    <a:lumMod val="50000"/>
                  </a:schemeClr>
                </a:solidFill>
              </a:rPr>
              <a:t>devono essere portate a conoscenza dei lavoratori mediante affissione in luogo accessibile a tutti</a:t>
            </a:r>
            <a:r>
              <a:rPr lang="it-IT" sz="1900" dirty="0">
                <a:solidFill>
                  <a:schemeClr val="accent6">
                    <a:lumMod val="50000"/>
                  </a:schemeClr>
                </a:solidFill>
              </a:rPr>
              <a:t>. Esse devono applicare quanto in materia è stabilito da accordi e contratti di lavoro ove esistano.</a:t>
            </a:r>
          </a:p>
          <a:p>
            <a:pPr algn="just" eaLnBrk="1" hangingPunct="1">
              <a:lnSpc>
                <a:spcPct val="90000"/>
              </a:lnSpc>
              <a:buFont typeface="Wingdings" pitchFamily="2" charset="2"/>
              <a:buNone/>
            </a:pPr>
            <a:endParaRPr lang="it-IT" sz="2400" dirty="0">
              <a:solidFill>
                <a:schemeClr val="accent6">
                  <a:lumMod val="50000"/>
                </a:schemeClr>
              </a:solidFill>
            </a:endParaRPr>
          </a:p>
          <a:p>
            <a:pPr eaLnBrk="1" hangingPunct="1">
              <a:lnSpc>
                <a:spcPct val="90000"/>
              </a:lnSpc>
            </a:pPr>
            <a:endParaRPr lang="it-IT" sz="2400" dirty="0">
              <a:solidFill>
                <a:srgbClr val="669900"/>
              </a:solidFill>
            </a:endParaRPr>
          </a:p>
        </p:txBody>
      </p:sp>
      <p:sp>
        <p:nvSpPr>
          <p:cNvPr id="2" name="Segnaposto contenuto 1">
            <a:extLst>
              <a:ext uri="{FF2B5EF4-FFF2-40B4-BE49-F238E27FC236}">
                <a16:creationId xmlns:a16="http://schemas.microsoft.com/office/drawing/2014/main" id="{B3D3036D-A8EA-CD42-BA09-F145DE4BFA41}"/>
              </a:ext>
            </a:extLst>
          </p:cNvPr>
          <p:cNvSpPr>
            <a:spLocks noGrp="1"/>
          </p:cNvSpPr>
          <p:nvPr>
            <p:ph sz="half" idx="2"/>
          </p:nvPr>
        </p:nvSpPr>
        <p:spPr>
          <a:xfrm>
            <a:off x="4648200" y="2719944"/>
            <a:ext cx="4038600" cy="2398777"/>
          </a:xfrm>
        </p:spPr>
        <p:txBody>
          <a:bodyPr>
            <a:normAutofit/>
          </a:bodyPr>
          <a:lstStyle/>
          <a:p>
            <a:pPr algn="just">
              <a:lnSpc>
                <a:spcPct val="90000"/>
              </a:lnSpc>
              <a:buNone/>
            </a:pPr>
            <a:r>
              <a:rPr lang="it-IT" dirty="0">
                <a:solidFill>
                  <a:schemeClr val="accent6">
                    <a:lumMod val="50000"/>
                  </a:schemeClr>
                </a:solidFill>
              </a:rPr>
              <a:t> Il codice disciplinare contiene:</a:t>
            </a:r>
          </a:p>
          <a:p>
            <a:pPr algn="just">
              <a:lnSpc>
                <a:spcPct val="90000"/>
              </a:lnSpc>
            </a:pPr>
            <a:r>
              <a:rPr lang="it-IT" dirty="0">
                <a:solidFill>
                  <a:schemeClr val="accent6">
                    <a:lumMod val="50000"/>
                  </a:schemeClr>
                </a:solidFill>
              </a:rPr>
              <a:t>Infrazioni</a:t>
            </a:r>
          </a:p>
          <a:p>
            <a:pPr algn="just">
              <a:lnSpc>
                <a:spcPct val="90000"/>
              </a:lnSpc>
            </a:pPr>
            <a:r>
              <a:rPr lang="it-IT" dirty="0">
                <a:solidFill>
                  <a:schemeClr val="accent6">
                    <a:lumMod val="50000"/>
                  </a:schemeClr>
                </a:solidFill>
              </a:rPr>
              <a:t>Sanzioni</a:t>
            </a:r>
          </a:p>
          <a:p>
            <a:pPr algn="just">
              <a:lnSpc>
                <a:spcPct val="90000"/>
              </a:lnSpc>
            </a:pPr>
            <a:r>
              <a:rPr lang="it-IT" dirty="0">
                <a:solidFill>
                  <a:schemeClr val="accent6">
                    <a:lumMod val="50000"/>
                  </a:schemeClr>
                </a:solidFill>
              </a:rPr>
              <a:t>Procedure di contestazione</a:t>
            </a:r>
          </a:p>
          <a:p>
            <a:pPr marL="109728" indent="0" algn="just">
              <a:lnSpc>
                <a:spcPct val="90000"/>
              </a:lnSpc>
              <a:buNone/>
            </a:pPr>
            <a:endParaRPr lang="it-IT" dirty="0">
              <a:solidFill>
                <a:schemeClr val="accent6">
                  <a:lumMod val="50000"/>
                </a:schemeClr>
              </a:solidFill>
            </a:endParaRPr>
          </a:p>
          <a:p>
            <a:pPr algn="just">
              <a:lnSpc>
                <a:spcPct val="90000"/>
              </a:lnSpc>
              <a:buFont typeface="Wingdings" pitchFamily="2" charset="2"/>
              <a:buChar char="v"/>
            </a:pPr>
            <a:r>
              <a:rPr lang="it-IT" i="1" dirty="0">
                <a:solidFill>
                  <a:schemeClr val="accent6">
                    <a:lumMod val="50000"/>
                  </a:schemeClr>
                </a:solidFill>
              </a:rPr>
              <a:t>Nulla </a:t>
            </a:r>
            <a:r>
              <a:rPr lang="it-IT" i="1" dirty="0" err="1">
                <a:solidFill>
                  <a:schemeClr val="accent6">
                    <a:lumMod val="50000"/>
                  </a:schemeClr>
                </a:solidFill>
              </a:rPr>
              <a:t>poena</a:t>
            </a:r>
            <a:r>
              <a:rPr lang="it-IT" i="1" dirty="0">
                <a:solidFill>
                  <a:schemeClr val="accent6">
                    <a:lumMod val="50000"/>
                  </a:schemeClr>
                </a:solidFill>
              </a:rPr>
              <a:t> sine </a:t>
            </a:r>
            <a:r>
              <a:rPr lang="it-IT" i="1" dirty="0" err="1">
                <a:solidFill>
                  <a:schemeClr val="accent6">
                    <a:lumMod val="50000"/>
                  </a:schemeClr>
                </a:solidFill>
              </a:rPr>
              <a:t>lege</a:t>
            </a:r>
            <a:r>
              <a:rPr lang="it-IT" i="1" dirty="0">
                <a:solidFill>
                  <a:schemeClr val="accent6">
                    <a:lumMod val="50000"/>
                  </a:schemeClr>
                </a:solidFill>
              </a:rPr>
              <a:t>.</a:t>
            </a:r>
          </a:p>
          <a:p>
            <a:pPr algn="just">
              <a:lnSpc>
                <a:spcPct val="90000"/>
              </a:lnSpc>
              <a:buFont typeface="Wingdings" pitchFamily="2" charset="2"/>
              <a:buChar char="v"/>
            </a:pPr>
            <a:r>
              <a:rPr lang="it-IT" i="1" dirty="0">
                <a:solidFill>
                  <a:schemeClr val="accent6">
                    <a:lumMod val="50000"/>
                  </a:schemeClr>
                </a:solidFill>
              </a:rPr>
              <a:t>Conoscibilità della legge.</a:t>
            </a:r>
            <a:endParaRPr lang="it-IT" i="1"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grpId="0" nodeType="clickEffect">
                                  <p:stCondLst>
                                    <p:cond delay="0"/>
                                  </p:stCondLst>
                                  <p:childTnLst>
                                    <p:animClr clrSpc="hsl" dir="cw">
                                      <p:cBhvr override="childStyle">
                                        <p:cTn id="6" dur="500" fill="hold"/>
                                        <p:tgtEl>
                                          <p:spTgt spid="13315">
                                            <p:txEl>
                                              <p:pRg st="0" end="0"/>
                                            </p:txEl>
                                          </p:spTgt>
                                        </p:tgtEl>
                                        <p:attrNameLst>
                                          <p:attrName>style.color</p:attrName>
                                        </p:attrNameLst>
                                      </p:cBhvr>
                                      <p:by>
                                        <p:hsl h="7200000" s="0" l="0"/>
                                      </p:by>
                                    </p:animClr>
                                    <p:animClr clrSpc="hsl" dir="cw">
                                      <p:cBhvr>
                                        <p:cTn id="7" dur="500" fill="hold"/>
                                        <p:tgtEl>
                                          <p:spTgt spid="13315">
                                            <p:txEl>
                                              <p:pRg st="0" end="0"/>
                                            </p:txEl>
                                          </p:spTgt>
                                        </p:tgtEl>
                                        <p:attrNameLst>
                                          <p:attrName>fillcolor</p:attrName>
                                        </p:attrNameLst>
                                      </p:cBhvr>
                                      <p:by>
                                        <p:hsl h="7200000" s="0" l="0"/>
                                      </p:by>
                                    </p:animClr>
                                    <p:animClr clrSpc="hsl" dir="cw">
                                      <p:cBhvr>
                                        <p:cTn id="8" dur="500" fill="hold"/>
                                        <p:tgtEl>
                                          <p:spTgt spid="13315">
                                            <p:txEl>
                                              <p:pRg st="0" end="0"/>
                                            </p:txEl>
                                          </p:spTgt>
                                        </p:tgtEl>
                                        <p:attrNameLst>
                                          <p:attrName>stroke.color</p:attrName>
                                        </p:attrNameLst>
                                      </p:cBhvr>
                                      <p:by>
                                        <p:hsl h="7200000" s="0" l="0"/>
                                      </p:by>
                                    </p:animClr>
                                    <p:set>
                                      <p:cBhvr>
                                        <p:cTn id="9" dur="500" fill="hold"/>
                                        <p:tgtEl>
                                          <p:spTgt spid="13315">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764704"/>
            <a:ext cx="5122912" cy="629816"/>
          </a:xfrm>
        </p:spPr>
        <p:txBody>
          <a:bodyPr>
            <a:normAutofit fontScale="90000"/>
          </a:bodyPr>
          <a:lstStyle/>
          <a:p>
            <a:r>
              <a:rPr lang="it-IT" dirty="0"/>
              <a:t>T. Milano, 02-09-2005</a:t>
            </a:r>
          </a:p>
        </p:txBody>
      </p:sp>
      <p:sp>
        <p:nvSpPr>
          <p:cNvPr id="3" name="Segnaposto contenuto 2"/>
          <p:cNvSpPr>
            <a:spLocks noGrp="1"/>
          </p:cNvSpPr>
          <p:nvPr>
            <p:ph idx="1"/>
          </p:nvPr>
        </p:nvSpPr>
        <p:spPr>
          <a:xfrm>
            <a:off x="323528" y="1628800"/>
            <a:ext cx="8229600" cy="2259696"/>
          </a:xfrm>
        </p:spPr>
        <p:txBody>
          <a:bodyPr>
            <a:normAutofit fontScale="92500"/>
          </a:bodyPr>
          <a:lstStyle/>
          <a:p>
            <a:pPr marL="109728" indent="0">
              <a:buNone/>
            </a:pPr>
            <a:r>
              <a:rPr lang="it-IT" dirty="0"/>
              <a:t>L’affissione al codice disciplinare - la cui mancanza determina, ai sensi dell’art. 7, 1º comma, l. 20 maggio 1970 n. 300, l’illegittimità del licenziamento - non può essere sostituita dalla mera consegna del codice o del </a:t>
            </a:r>
            <a:r>
              <a:rPr lang="it-IT" dirty="0" err="1"/>
              <a:t>c.c.n.l.</a:t>
            </a:r>
            <a:r>
              <a:rPr lang="it-IT" dirty="0"/>
              <a:t> al lavoratore.</a:t>
            </a:r>
          </a:p>
        </p:txBody>
      </p:sp>
      <p:sp>
        <p:nvSpPr>
          <p:cNvPr id="4" name="Freccia destra 3">
            <a:extLst>
              <a:ext uri="{FF2B5EF4-FFF2-40B4-BE49-F238E27FC236}">
                <a16:creationId xmlns:a16="http://schemas.microsoft.com/office/drawing/2014/main" id="{9304A822-734D-2F4B-A08B-A16F04369EF0}"/>
              </a:ext>
            </a:extLst>
          </p:cNvPr>
          <p:cNvSpPr/>
          <p:nvPr/>
        </p:nvSpPr>
        <p:spPr>
          <a:xfrm>
            <a:off x="539552" y="4941168"/>
            <a:ext cx="1800200"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CasellaDiTesto 4">
            <a:extLst>
              <a:ext uri="{FF2B5EF4-FFF2-40B4-BE49-F238E27FC236}">
                <a16:creationId xmlns:a16="http://schemas.microsoft.com/office/drawing/2014/main" id="{D71E2BBD-855E-844E-A37B-E5D63FAF674E}"/>
              </a:ext>
            </a:extLst>
          </p:cNvPr>
          <p:cNvSpPr txBox="1"/>
          <p:nvPr/>
        </p:nvSpPr>
        <p:spPr>
          <a:xfrm>
            <a:off x="2997286" y="4595538"/>
            <a:ext cx="5536054" cy="1477328"/>
          </a:xfrm>
          <a:prstGeom prst="rect">
            <a:avLst/>
          </a:prstGeom>
          <a:noFill/>
        </p:spPr>
        <p:txBody>
          <a:bodyPr wrap="square" rtlCol="0">
            <a:spAutoFit/>
          </a:bodyPr>
          <a:lstStyle/>
          <a:p>
            <a:pPr algn="l"/>
            <a:r>
              <a:rPr lang="it-IT" dirty="0"/>
              <a:t>Nella PA «La pubblicazione sul </a:t>
            </a:r>
            <a:r>
              <a:rPr lang="it-IT" b="1" dirty="0"/>
              <a:t>sito istituzionale  </a:t>
            </a:r>
            <a:r>
              <a:rPr lang="it-IT" dirty="0"/>
              <a:t>dell'amministrazione del codice disciplinare, recante l'indicazione delle predette infrazioni e relative sanzioni, </a:t>
            </a:r>
            <a:r>
              <a:rPr lang="it-IT" b="1" dirty="0"/>
              <a:t>equivale</a:t>
            </a:r>
            <a:r>
              <a:rPr lang="it-IT" dirty="0"/>
              <a:t> a tutti gli effetti alla sua affissione all'ingresso della sede di lavoro».</a:t>
            </a:r>
          </a:p>
        </p:txBody>
      </p:sp>
    </p:spTree>
    <p:extLst>
      <p:ext uri="{BB962C8B-B14F-4D97-AF65-F5344CB8AC3E}">
        <p14:creationId xmlns:p14="http://schemas.microsoft.com/office/powerpoint/2010/main" val="3786866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ADA3CBC-201C-3E4E-A120-5BAC1B28C023}"/>
              </a:ext>
            </a:extLst>
          </p:cNvPr>
          <p:cNvSpPr>
            <a:spLocks noGrp="1"/>
          </p:cNvSpPr>
          <p:nvPr>
            <p:ph idx="1"/>
          </p:nvPr>
        </p:nvSpPr>
        <p:spPr>
          <a:xfrm>
            <a:off x="457200" y="2249424"/>
            <a:ext cx="8229600" cy="1683632"/>
          </a:xfrm>
        </p:spPr>
        <p:txBody>
          <a:bodyPr>
            <a:normAutofit fontScale="85000" lnSpcReduction="10000"/>
          </a:bodyPr>
          <a:lstStyle/>
          <a:p>
            <a:pPr marL="109728" indent="0">
              <a:buNone/>
            </a:pPr>
            <a:r>
              <a:rPr lang="it-IT" dirty="0"/>
              <a:t>Il «minimo etico»:</a:t>
            </a:r>
          </a:p>
          <a:p>
            <a:pPr marL="109728" indent="0">
              <a:lnSpc>
                <a:spcPct val="110000"/>
              </a:lnSpc>
              <a:buNone/>
            </a:pPr>
            <a:r>
              <a:rPr lang="it-IT" dirty="0"/>
              <a:t>Le violazioni integranti reato o mancato rispetto di regole basilari di vita civile </a:t>
            </a:r>
            <a:r>
              <a:rPr lang="it-IT" u="sng" dirty="0"/>
              <a:t>non devono </a:t>
            </a:r>
            <a:r>
              <a:rPr lang="it-IT" dirty="0"/>
              <a:t>essere </a:t>
            </a:r>
            <a:r>
              <a:rPr lang="it-IT" u="sng" dirty="0"/>
              <a:t>(= non è necessario che siano) </a:t>
            </a:r>
            <a:r>
              <a:rPr lang="it-IT" dirty="0"/>
              <a:t>previste, né pubblicizzate nel codice disciplinare </a:t>
            </a:r>
          </a:p>
          <a:p>
            <a:pPr marL="109728" indent="0">
              <a:buNone/>
            </a:pPr>
            <a:endParaRPr lang="it-IT" dirty="0"/>
          </a:p>
        </p:txBody>
      </p:sp>
    </p:spTree>
    <p:extLst>
      <p:ext uri="{BB962C8B-B14F-4D97-AF65-F5344CB8AC3E}">
        <p14:creationId xmlns:p14="http://schemas.microsoft.com/office/powerpoint/2010/main" val="2660327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70AB19-A429-C943-8B3F-658A51A7B291}"/>
              </a:ext>
            </a:extLst>
          </p:cNvPr>
          <p:cNvSpPr>
            <a:spLocks noGrp="1"/>
          </p:cNvSpPr>
          <p:nvPr>
            <p:ph type="title"/>
          </p:nvPr>
        </p:nvSpPr>
        <p:spPr>
          <a:xfrm>
            <a:off x="251520" y="404664"/>
            <a:ext cx="5112568" cy="773832"/>
          </a:xfrm>
        </p:spPr>
        <p:txBody>
          <a:bodyPr>
            <a:normAutofit/>
          </a:bodyPr>
          <a:lstStyle/>
          <a:p>
            <a:r>
              <a:rPr lang="it-IT" sz="2400" dirty="0" err="1"/>
              <a:t>Trib</a:t>
            </a:r>
            <a:r>
              <a:rPr lang="it-IT" sz="2400" dirty="0"/>
              <a:t> Salerno, 17/12/2019, n. 2925 </a:t>
            </a:r>
          </a:p>
        </p:txBody>
      </p:sp>
      <p:sp>
        <p:nvSpPr>
          <p:cNvPr id="3" name="Segnaposto contenuto 2">
            <a:extLst>
              <a:ext uri="{FF2B5EF4-FFF2-40B4-BE49-F238E27FC236}">
                <a16:creationId xmlns:a16="http://schemas.microsoft.com/office/drawing/2014/main" id="{A81E251F-C4C0-2647-A69F-3C9588306E08}"/>
              </a:ext>
            </a:extLst>
          </p:cNvPr>
          <p:cNvSpPr>
            <a:spLocks noGrp="1"/>
          </p:cNvSpPr>
          <p:nvPr>
            <p:ph idx="1"/>
          </p:nvPr>
        </p:nvSpPr>
        <p:spPr>
          <a:xfrm>
            <a:off x="457200" y="1268760"/>
            <a:ext cx="8229600" cy="4824536"/>
          </a:xfrm>
        </p:spPr>
        <p:txBody>
          <a:bodyPr>
            <a:normAutofit fontScale="70000" lnSpcReduction="20000"/>
          </a:bodyPr>
          <a:lstStyle/>
          <a:p>
            <a:pPr marL="109728" indent="0">
              <a:buNone/>
            </a:pPr>
            <a:endParaRPr lang="it-IT" dirty="0"/>
          </a:p>
          <a:p>
            <a:pPr marL="109728" indent="0" algn="just">
              <a:buNone/>
            </a:pPr>
            <a:r>
              <a:rPr lang="it-IT" dirty="0"/>
              <a:t>La L. n. 300 del 1970, art. 7, comma 1, prescrive l'affissione </a:t>
            </a:r>
            <a:r>
              <a:rPr lang="it-IT" b="1" dirty="0"/>
              <a:t>in luogo visibile a tutti</a:t>
            </a:r>
            <a:r>
              <a:rPr lang="it-IT" dirty="0"/>
              <a:t> delle norme disciplinari vigenti all'interno dell'impresa e ha per scopo di </a:t>
            </a:r>
            <a:r>
              <a:rPr lang="it-IT" b="1" dirty="0"/>
              <a:t>rendere conoscibili </a:t>
            </a:r>
            <a:r>
              <a:rPr lang="it-IT" dirty="0"/>
              <a:t>a tutti i lavoratori non soltanto le singole fattispecie di illecito ma anche le relative sanzioni, in modo che ciascun lavoratore conosca non solo i comportamenti a cui è astretto ma anche le conseguenze delle violazioni, necessariamente proporzionate alla gravità di esse. Ciò comporta che </a:t>
            </a:r>
            <a:r>
              <a:rPr lang="it-IT" b="1" dirty="0"/>
              <a:t>le violazioni integranti un reato </a:t>
            </a:r>
            <a:r>
              <a:rPr lang="it-IT" dirty="0"/>
              <a:t>o la violazione delle regole elementari della vita civile o una </a:t>
            </a:r>
            <a:r>
              <a:rPr lang="it-IT" dirty="0" err="1"/>
              <a:t>inesecuzione</a:t>
            </a:r>
            <a:r>
              <a:rPr lang="it-IT" dirty="0"/>
              <a:t> della prestazione lavorativa di non lieve rilevanza comportano, </a:t>
            </a:r>
            <a:r>
              <a:rPr lang="it-IT" b="1" dirty="0"/>
              <a:t>quale giustificato motivo o giusta causa di licenziamento</a:t>
            </a:r>
            <a:r>
              <a:rPr lang="it-IT" dirty="0"/>
              <a:t>, la sanzione del licenziamento ai sensi della legge (L. 15 luglio 1966, n. 604, art. 1 e art. 2119 cod. civ.), </a:t>
            </a:r>
            <a:r>
              <a:rPr lang="it-IT" b="1" dirty="0"/>
              <a:t>onde non è necessaria la previsione nel codice disciplinare e la relativa affissione</a:t>
            </a:r>
            <a:r>
              <a:rPr lang="it-IT" dirty="0"/>
              <a:t>. Quanto al pubblico impiego, il </a:t>
            </a:r>
            <a:r>
              <a:rPr lang="it-IT" dirty="0" err="1"/>
              <a:t>D.Lgs.</a:t>
            </a:r>
            <a:r>
              <a:rPr lang="it-IT" dirty="0"/>
              <a:t> n. 165 del 2001, art. 55, commi 1 e 2, stabilisce l'applicabilità della L. 20 maggio 1970, n. 300, a prescindere dal numero dei dipendenti, mentre il successivo art. 59, comma 2, prevede specificamente l'applicazione dell'art. 7 legge citata. </a:t>
            </a:r>
          </a:p>
        </p:txBody>
      </p:sp>
    </p:spTree>
    <p:extLst>
      <p:ext uri="{BB962C8B-B14F-4D97-AF65-F5344CB8AC3E}">
        <p14:creationId xmlns:p14="http://schemas.microsoft.com/office/powerpoint/2010/main" val="66269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48680"/>
            <a:ext cx="8229600" cy="1066800"/>
          </a:xfrm>
        </p:spPr>
        <p:txBody>
          <a:bodyPr>
            <a:normAutofit fontScale="90000"/>
          </a:bodyPr>
          <a:lstStyle/>
          <a:p>
            <a:r>
              <a:rPr lang="fr-FR" sz="3200" dirty="0" err="1"/>
              <a:t>Cass</a:t>
            </a:r>
            <a:r>
              <a:rPr lang="fr-FR" sz="3200" dirty="0"/>
              <a:t>., 27-01-2011, n. 1926.</a:t>
            </a:r>
            <a:br>
              <a:rPr lang="fr-FR" sz="3200" dirty="0"/>
            </a:br>
            <a:r>
              <a:rPr lang="fr-FR" sz="3200" dirty="0" err="1"/>
              <a:t>Cass</a:t>
            </a:r>
            <a:r>
              <a:rPr lang="fr-FR" sz="3200" dirty="0"/>
              <a:t>., 19/08/2019, n. 2147 (il </a:t>
            </a:r>
            <a:r>
              <a:rPr lang="fr-FR" sz="3200" dirty="0" err="1"/>
              <a:t>minimo</a:t>
            </a:r>
            <a:r>
              <a:rPr lang="fr-FR" sz="3200" dirty="0"/>
              <a:t> </a:t>
            </a:r>
            <a:r>
              <a:rPr lang="fr-FR" sz="3200" dirty="0" err="1"/>
              <a:t>etico</a:t>
            </a:r>
            <a:r>
              <a:rPr lang="fr-FR" sz="3200" dirty="0"/>
              <a:t>)</a:t>
            </a:r>
            <a:endParaRPr lang="it-IT" sz="3200" dirty="0"/>
          </a:p>
        </p:txBody>
      </p:sp>
      <p:sp>
        <p:nvSpPr>
          <p:cNvPr id="4" name="Rettangolo 3"/>
          <p:cNvSpPr/>
          <p:nvPr/>
        </p:nvSpPr>
        <p:spPr>
          <a:xfrm>
            <a:off x="457200" y="1632462"/>
            <a:ext cx="8229600" cy="4154984"/>
          </a:xfrm>
          <a:prstGeom prst="rect">
            <a:avLst/>
          </a:prstGeom>
        </p:spPr>
        <p:txBody>
          <a:bodyPr wrap="square">
            <a:spAutoFit/>
          </a:bodyPr>
          <a:lstStyle/>
          <a:p>
            <a:pPr algn="just"/>
            <a:r>
              <a:rPr lang="it-IT" sz="2400" dirty="0">
                <a:latin typeface="+mn-lt"/>
              </a:rPr>
              <a:t>Anche relativamente alle </a:t>
            </a:r>
            <a:r>
              <a:rPr lang="it-IT" sz="2400" b="1" dirty="0">
                <a:latin typeface="+mn-lt"/>
              </a:rPr>
              <a:t>sanzioni disciplinari conservative </a:t>
            </a:r>
            <a:r>
              <a:rPr lang="it-IT" sz="2400" dirty="0">
                <a:latin typeface="+mn-lt"/>
              </a:rPr>
              <a:t>- </a:t>
            </a:r>
            <a:r>
              <a:rPr lang="it-IT" sz="2400" u="sng" dirty="0">
                <a:latin typeface="+mn-lt"/>
              </a:rPr>
              <a:t>e non per le sole sanzioni espulsive </a:t>
            </a:r>
            <a:r>
              <a:rPr lang="it-IT" sz="2400" dirty="0">
                <a:latin typeface="+mn-lt"/>
              </a:rPr>
              <a:t>- deve ritenersi che, in tutti i casi nei quali il comportamento sanzionatorio sia immediatamente percepibile dal lavoratore come illecito, perché contrario al c.d. minimo etico o a norme di rilevanza penale, non sia necessario provvedere alla affissione del codice disciplinare, in quanto il lavoratore ben può rendersi conto, anche al di là di una analitica predeterminazione dei comportamenti vietati e delle relative sanzioni da parte del codice disciplinare, della illiceità della propria condotta</a:t>
            </a:r>
            <a:r>
              <a:rPr lang="it-IT" dirty="0">
                <a:latin typeface="Arial Rounded MT Bold" pitchFamily="34" charset="0"/>
              </a:rPr>
              <a:t>.</a:t>
            </a:r>
          </a:p>
        </p:txBody>
      </p:sp>
    </p:spTree>
    <p:extLst>
      <p:ext uri="{BB962C8B-B14F-4D97-AF65-F5344CB8AC3E}">
        <p14:creationId xmlns:p14="http://schemas.microsoft.com/office/powerpoint/2010/main" val="19320774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monto">
  <a:themeElements>
    <a:clrScheme name="Tramont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Tramont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Tramont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3175</TotalTime>
  <Words>4566</Words>
  <Application>Microsoft Macintosh PowerPoint</Application>
  <PresentationFormat>Presentazione su schermo (4:3)</PresentationFormat>
  <Paragraphs>156</Paragraphs>
  <Slides>38</Slides>
  <Notes>0</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38</vt:i4>
      </vt:variant>
    </vt:vector>
  </HeadingPairs>
  <TitlesOfParts>
    <vt:vector size="48" baseType="lpstr">
      <vt:lpstr>Arial</vt:lpstr>
      <vt:lpstr>Arial Rounded MT Bold</vt:lpstr>
      <vt:lpstr>Bodoni MT Black</vt:lpstr>
      <vt:lpstr>Franklin Gothic Medium</vt:lpstr>
      <vt:lpstr>Georgia</vt:lpstr>
      <vt:lpstr>Times</vt:lpstr>
      <vt:lpstr>Trebuchet MS</vt:lpstr>
      <vt:lpstr>Wingdings</vt:lpstr>
      <vt:lpstr>Wingdings 2</vt:lpstr>
      <vt:lpstr>Tramonto</vt:lpstr>
      <vt:lpstr>Il Potere disciplinare</vt:lpstr>
      <vt:lpstr>Art. 2106 c.c. criterio di proporzionalità fra infrazione e sanzione</vt:lpstr>
      <vt:lpstr>Trib.Roma, 10/02/2020</vt:lpstr>
      <vt:lpstr>Art. 7. Sanzioni disciplinari.</vt:lpstr>
      <vt:lpstr>Art. 7, Co.1 – Il codice disciplinare</vt:lpstr>
      <vt:lpstr>T. Milano, 02-09-2005</vt:lpstr>
      <vt:lpstr>Presentazione standard di PowerPoint</vt:lpstr>
      <vt:lpstr>Trib Salerno, 17/12/2019, n. 2925 </vt:lpstr>
      <vt:lpstr>Cass., 27-01-2011, n. 1926. Cass., 19/08/2019, n. 2147 (il minimo etico)</vt:lpstr>
      <vt:lpstr>La contestazione, co.2</vt:lpstr>
      <vt:lpstr>Gent.mo Sig. Robert Parr, con la presente le si contesta il comportamento da lei tenuto con la clientela nella scorsa settimana e che appare lesivo degli interessi della società. Pertanto le chiediamo di produrre eventuali giustificazioni entro cinque giorni.</vt:lpstr>
      <vt:lpstr>La tempestività</vt:lpstr>
      <vt:lpstr>Cass. civ., sez. lav., 15-12-2005, n. 27679.</vt:lpstr>
      <vt:lpstr>Il datore di lavoro non può omettere l'audizione del lavoratore che ne abbia fatto espressa richiesta </vt:lpstr>
      <vt:lpstr>I fatti contestati devono coincidere con quelli che fondano la sanzione</vt:lpstr>
      <vt:lpstr>Comma 4 – Le sanzioni </vt:lpstr>
      <vt:lpstr>Le sanzioni applicabili</vt:lpstr>
      <vt:lpstr>Presentazione standard di PowerPoint</vt:lpstr>
      <vt:lpstr>Le sanzioni sono stabilite nel codice disciplinare</vt:lpstr>
      <vt:lpstr>Presentazione standard di PowerPoint</vt:lpstr>
      <vt:lpstr>Presentazione standard di PowerPoint</vt:lpstr>
      <vt:lpstr>Co. 5, periodo di raffreddamento o termini minimi di difesa?</vt:lpstr>
      <vt:lpstr>Cass. Sez.un. 2003, n.6900; s.u.1994, n.3965.</vt:lpstr>
      <vt:lpstr>Cass. civ., sez. lav., 12-11-2015, n. 23140. </vt:lpstr>
      <vt:lpstr>Cass., sez. lav., 17-02-2015, n. 3129 </vt:lpstr>
      <vt:lpstr>Cass. civ., sez. lav., 09-05-2012, n. 7096</vt:lpstr>
      <vt:lpstr>Co.9, la recidiva</vt:lpstr>
      <vt:lpstr>Cassazione sez. lav. - 10/06/2019, n. 15566 </vt:lpstr>
      <vt:lpstr>Presentazione standard di PowerPoint</vt:lpstr>
      <vt:lpstr>La procedura speciale</vt:lpstr>
      <vt:lpstr>Potere disciplinare</vt:lpstr>
      <vt:lpstr>Corte appello sez. lav. - Milano, 29/11/2019, n. 1494  </vt:lpstr>
      <vt:lpstr>Tribunale sez. lav. - Modena, 29/11/2019, n. 349  </vt:lpstr>
      <vt:lpstr>Problema:</vt:lpstr>
      <vt:lpstr>Tribunale sez. lav. - Perugia, 26/11/2019, n. 282  </vt:lpstr>
      <vt:lpstr>Sanzione disciplinare e non solo</vt:lpstr>
      <vt:lpstr>Cass. civ., sez. lav., 11-10-2012, n. 17353</vt:lpstr>
      <vt:lpstr>E se il lavoratore è stato arrestato?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POTERE DIRETTIVO DEL DATORE DI LAVORO E I SUOI LIMITI</dc:title>
  <dc:creator>renga</dc:creator>
  <cp:lastModifiedBy>Alberto Avio</cp:lastModifiedBy>
  <cp:revision>107</cp:revision>
  <dcterms:created xsi:type="dcterms:W3CDTF">2007-03-10T14:05:22Z</dcterms:created>
  <dcterms:modified xsi:type="dcterms:W3CDTF">2020-12-04T09:52:37Z</dcterms:modified>
</cp:coreProperties>
</file>