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30"/>
  </p:notesMasterIdLst>
  <p:sldIdLst>
    <p:sldId id="256" r:id="rId2"/>
    <p:sldId id="257" r:id="rId3"/>
    <p:sldId id="278" r:id="rId4"/>
    <p:sldId id="258" r:id="rId5"/>
    <p:sldId id="279" r:id="rId6"/>
    <p:sldId id="259" r:id="rId7"/>
    <p:sldId id="260" r:id="rId8"/>
    <p:sldId id="261" r:id="rId9"/>
    <p:sldId id="262" r:id="rId10"/>
    <p:sldId id="280" r:id="rId11"/>
    <p:sldId id="281" r:id="rId12"/>
    <p:sldId id="282" r:id="rId13"/>
    <p:sldId id="283"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314"/>
    <p:restoredTop sz="50000"/>
  </p:normalViewPr>
  <p:slideViewPr>
    <p:cSldViewPr snapToGrid="0" snapToObjects="1">
      <p:cViewPr varScale="1">
        <p:scale>
          <a:sx n="85" d="100"/>
          <a:sy n="85" d="100"/>
        </p:scale>
        <p:origin x="200"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72379-DEB0-FB47-A101-6709759571FB}" type="datetimeFigureOut">
              <a:rPr lang="it-IT" smtClean="0"/>
              <a:t>14/12/20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F8A30-EFF7-EA4B-98A5-CE207EF87CFF}" type="slidenum">
              <a:rPr lang="it-IT" smtClean="0"/>
              <a:t>‹N›</a:t>
            </a:fld>
            <a:endParaRPr lang="it-IT"/>
          </a:p>
        </p:txBody>
      </p:sp>
    </p:spTree>
    <p:extLst>
      <p:ext uri="{BB962C8B-B14F-4D97-AF65-F5344CB8AC3E}">
        <p14:creationId xmlns:p14="http://schemas.microsoft.com/office/powerpoint/2010/main" val="91479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CDF4DAD-5A42-AF40-AF76-F009460F9D25}" type="slidenum">
              <a:rPr lang="it-IT" smtClean="0"/>
              <a:t>4</a:t>
            </a:fld>
            <a:endParaRPr lang="it-IT"/>
          </a:p>
        </p:txBody>
      </p:sp>
    </p:spTree>
    <p:extLst>
      <p:ext uri="{BB962C8B-B14F-4D97-AF65-F5344CB8AC3E}">
        <p14:creationId xmlns:p14="http://schemas.microsoft.com/office/powerpoint/2010/main" val="2113879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a:t>Fare clic per modificare stile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C0178886-BCCB-7A4E-8F8E-B52C769F2D65}" type="datetimeFigureOut">
              <a:rPr lang="it-IT" smtClean="0"/>
              <a:t>14/12/20</a:t>
            </a:fld>
            <a:endParaRPr lang="it-IT"/>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it-IT"/>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78B43EC7-76D0-8A4D-8475-6EE14758F23C}" type="slidenum">
              <a:rPr lang="it-IT" smtClean="0"/>
              <a:t>‹N›</a:t>
            </a:fld>
            <a:endParaRPr lang="it-IT"/>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3588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a:t>Fare clic per modificare stile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0178886-BCCB-7A4E-8F8E-B52C769F2D65}" type="datetimeFigureOut">
              <a:rPr lang="it-IT" smtClean="0"/>
              <a:t>14/12/20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174520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a:t>Fare clic per modificare stile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0178886-BCCB-7A4E-8F8E-B52C769F2D65}" type="datetimeFigureOut">
              <a:rPr lang="it-IT" smtClean="0"/>
              <a:t>14/12/20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1254346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a:t>Fare clic per modificare stile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0178886-BCCB-7A4E-8F8E-B52C769F2D65}" type="datetimeFigureOut">
              <a:rPr lang="it-IT" smtClean="0"/>
              <a:t>14/12/20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8B43EC7-76D0-8A4D-8475-6EE14758F23C}" type="slidenum">
              <a:rPr lang="it-IT" smtClean="0"/>
              <a:t>‹N›</a:t>
            </a:fld>
            <a:endParaRPr lang="it-IT"/>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94936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a:t>Fare clic per modificare stile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0178886-BCCB-7A4E-8F8E-B52C769F2D65}" type="datetimeFigureOut">
              <a:rPr lang="it-IT" smtClean="0"/>
              <a:t>14/12/20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1600757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a:t>Fare clic per modificare stile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C0178886-BCCB-7A4E-8F8E-B52C769F2D65}" type="datetimeFigureOut">
              <a:rPr lang="it-IT" smtClean="0"/>
              <a:t>14/12/20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262055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a:t>Fare clic per modificare stile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Trascinare l'immagine su un segnaposto o fare clic sull'icona per aggiungerla</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C0178886-BCCB-7A4E-8F8E-B52C769F2D65}" type="datetimeFigureOut">
              <a:rPr lang="it-IT" smtClean="0"/>
              <a:t>14/12/20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2022522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a:t>Fare clic per modificare stile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0178886-BCCB-7A4E-8F8E-B52C769F2D65}" type="datetimeFigureOut">
              <a:rPr lang="it-IT" smtClean="0"/>
              <a:t>14/12/20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11765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a:t>Fare clic per modificare stile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0178886-BCCB-7A4E-8F8E-B52C769F2D65}" type="datetimeFigureOut">
              <a:rPr lang="it-IT" smtClean="0"/>
              <a:t>14/12/20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17179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0178886-BCCB-7A4E-8F8E-B52C769F2D65}" type="datetimeFigureOut">
              <a:rPr lang="it-IT" smtClean="0"/>
              <a:t>14/12/20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153107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a:t>Fare clic per modificare stile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0178886-BCCB-7A4E-8F8E-B52C769F2D65}" type="datetimeFigureOut">
              <a:rPr lang="it-IT" smtClean="0"/>
              <a:t>14/12/20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1690148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a:t>Fare clic per modificare stile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0178886-BCCB-7A4E-8F8E-B52C769F2D65}" type="datetimeFigureOut">
              <a:rPr lang="it-IT" smtClean="0"/>
              <a:t>14/12/20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155688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a:t>Fare clic per modificare stile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Content Placeholder 3"/>
          <p:cNvSpPr>
            <a:spLocks noGrp="1"/>
          </p:cNvSpPr>
          <p:nvPr>
            <p:ph sz="quarter" idx="13"/>
          </p:nvPr>
        </p:nvSpPr>
        <p:spPr>
          <a:xfrm>
            <a:off x="685802" y="2861733"/>
            <a:ext cx="5088712" cy="251285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3" name="Content Placeholder 5"/>
          <p:cNvSpPr>
            <a:spLocks noGrp="1"/>
          </p:cNvSpPr>
          <p:nvPr>
            <p:ph sz="quarter" idx="14"/>
          </p:nvPr>
        </p:nvSpPr>
        <p:spPr>
          <a:xfrm>
            <a:off x="5993969" y="2861733"/>
            <a:ext cx="5088713" cy="2512852"/>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0178886-BCCB-7A4E-8F8E-B52C769F2D65}" type="datetimeFigureOut">
              <a:rPr lang="it-IT" smtClean="0"/>
              <a:t>14/12/20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161338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dirty="0"/>
          </a:p>
        </p:txBody>
      </p:sp>
      <p:sp>
        <p:nvSpPr>
          <p:cNvPr id="3" name="Date Placeholder 2"/>
          <p:cNvSpPr>
            <a:spLocks noGrp="1"/>
          </p:cNvSpPr>
          <p:nvPr>
            <p:ph type="dt" sz="half" idx="10"/>
          </p:nvPr>
        </p:nvSpPr>
        <p:spPr/>
        <p:txBody>
          <a:bodyPr/>
          <a:lstStyle/>
          <a:p>
            <a:fld id="{C0178886-BCCB-7A4E-8F8E-B52C769F2D65}" type="datetimeFigureOut">
              <a:rPr lang="it-IT" smtClean="0"/>
              <a:t>14/12/20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2105992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78886-BCCB-7A4E-8F8E-B52C769F2D65}" type="datetimeFigureOut">
              <a:rPr lang="it-IT" smtClean="0"/>
              <a:t>14/12/20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59399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a:t>Fare clic per modificare stile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0178886-BCCB-7A4E-8F8E-B52C769F2D65}" type="datetimeFigureOut">
              <a:rPr lang="it-IT" smtClean="0"/>
              <a:t>14/12/20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169113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a:t>Fare clic per modificare stile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0178886-BCCB-7A4E-8F8E-B52C769F2D65}" type="datetimeFigureOut">
              <a:rPr lang="it-IT" smtClean="0"/>
              <a:t>14/12/20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8B43EC7-76D0-8A4D-8475-6EE14758F23C}" type="slidenum">
              <a:rPr lang="it-IT" smtClean="0"/>
              <a:t>‹N›</a:t>
            </a:fld>
            <a:endParaRPr lang="it-IT"/>
          </a:p>
        </p:txBody>
      </p:sp>
    </p:spTree>
    <p:extLst>
      <p:ext uri="{BB962C8B-B14F-4D97-AF65-F5344CB8AC3E}">
        <p14:creationId xmlns:p14="http://schemas.microsoft.com/office/powerpoint/2010/main" val="91125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a:t>Fare clic per modificare stile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0178886-BCCB-7A4E-8F8E-B52C769F2D65}" type="datetimeFigureOut">
              <a:rPr lang="it-IT" smtClean="0"/>
              <a:t>14/12/20</a:t>
            </a:fld>
            <a:endParaRPr lang="it-IT"/>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it-IT"/>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78B43EC7-76D0-8A4D-8475-6EE14758F23C}" type="slidenum">
              <a:rPr lang="it-IT" smtClean="0"/>
              <a:t>‹N›</a:t>
            </a:fld>
            <a:endParaRPr lang="it-IT"/>
          </a:p>
        </p:txBody>
      </p:sp>
    </p:spTree>
    <p:extLst>
      <p:ext uri="{BB962C8B-B14F-4D97-AF65-F5344CB8AC3E}">
        <p14:creationId xmlns:p14="http://schemas.microsoft.com/office/powerpoint/2010/main" val="61290340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I contratti non standard</a:t>
            </a:r>
          </a:p>
        </p:txBody>
      </p:sp>
      <p:sp>
        <p:nvSpPr>
          <p:cNvPr id="3" name="Sottotitolo 2"/>
          <p:cNvSpPr>
            <a:spLocks noGrp="1"/>
          </p:cNvSpPr>
          <p:nvPr>
            <p:ph type="subTitle" idx="1"/>
          </p:nvPr>
        </p:nvSpPr>
        <p:spPr/>
        <p:txBody>
          <a:bodyPr/>
          <a:lstStyle/>
          <a:p>
            <a:r>
              <a:rPr lang="it-IT" dirty="0"/>
              <a:t>Flessibilità e moltiplicazione dei contratti</a:t>
            </a:r>
          </a:p>
        </p:txBody>
      </p:sp>
    </p:spTree>
    <p:extLst>
      <p:ext uri="{BB962C8B-B14F-4D97-AF65-F5344CB8AC3E}">
        <p14:creationId xmlns:p14="http://schemas.microsoft.com/office/powerpoint/2010/main" val="1260376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685800" y="164892"/>
            <a:ext cx="10394707" cy="5209693"/>
          </a:xfrm>
        </p:spPr>
        <p:txBody>
          <a:bodyPr>
            <a:normAutofit/>
          </a:bodyPr>
          <a:lstStyle/>
          <a:p>
            <a:r>
              <a:rPr lang="it-IT" dirty="0"/>
              <a:t>2. Il contratto di lavoro intermittente può in ogni caso essere concluso con soggetti con meno di 24 anni di età, purché le prestazioni lavorative siano svolte entro il venticinquesimo anno, e con più di 55 anni.  </a:t>
            </a:r>
          </a:p>
          <a:p>
            <a:r>
              <a:rPr lang="it-IT" dirty="0"/>
              <a:t>3. In ogni caso, con l'eccezione dei settori del turismo, dei pubblici esercizi e dello spettacolo, il contratto di lavoro intermittente è ammesso, per ciascun lavoratore con il medesimo datore di lavoro, per un periodo complessivamente non superiore a quattrocento giornate di effettivo lavoro nell'arco di tre anni solari. In caso di superamento del predetto periodo il relativo rapporto si trasforma in un rapporto di lavoro a tempo pieno e indeterminato.  </a:t>
            </a:r>
          </a:p>
          <a:p>
            <a:endParaRPr lang="it-IT" dirty="0"/>
          </a:p>
        </p:txBody>
      </p:sp>
    </p:spTree>
    <p:extLst>
      <p:ext uri="{BB962C8B-B14F-4D97-AF65-F5344CB8AC3E}">
        <p14:creationId xmlns:p14="http://schemas.microsoft.com/office/powerpoint/2010/main" val="197854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3"/>
          </p:nvPr>
        </p:nvSpPr>
        <p:spPr/>
        <p:txBody>
          <a:bodyPr/>
          <a:lstStyle/>
          <a:p>
            <a:r>
              <a:rPr lang="it-IT" dirty="0"/>
              <a:t>4. Nei periodi in cui non ne viene utilizzata la prestazione il lavoratore intermittente non matura alcun trattamento economico e normativo, salvo che abbia garantito al datore di lavoro la propria disponibilità a rispondere alle chiamate, nel qual caso gli spetta l'indennità di disponibilità di cui all'articolo 16.  </a:t>
            </a:r>
          </a:p>
          <a:p>
            <a:r>
              <a:rPr lang="it-IT" dirty="0"/>
              <a:t>5. Le disposizioni della presente sezione non trovano applicazione ai rapporti di lavoro alle dipendenze delle pubbliche amministrazioni.  </a:t>
            </a:r>
          </a:p>
          <a:p>
            <a:pPr marL="0" indent="0">
              <a:buNone/>
            </a:pPr>
            <a:endParaRPr lang="it-IT" dirty="0"/>
          </a:p>
        </p:txBody>
      </p:sp>
    </p:spTree>
    <p:extLst>
      <p:ext uri="{BB962C8B-B14F-4D97-AF65-F5344CB8AC3E}">
        <p14:creationId xmlns:p14="http://schemas.microsoft.com/office/powerpoint/2010/main" val="1842627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685800" y="179882"/>
            <a:ext cx="10394707" cy="5194703"/>
          </a:xfrm>
        </p:spPr>
        <p:txBody>
          <a:bodyPr>
            <a:normAutofit fontScale="62500" lnSpcReduction="20000"/>
          </a:bodyPr>
          <a:lstStyle/>
          <a:p>
            <a:r>
              <a:rPr lang="it-IT" dirty="0"/>
              <a:t>Art. 15 Forma e comunicazioni </a:t>
            </a:r>
          </a:p>
          <a:p>
            <a:pPr marL="0" indent="0">
              <a:buNone/>
            </a:pPr>
            <a:r>
              <a:rPr lang="it-IT" dirty="0">
                <a:latin typeface="Arial" charset="0"/>
                <a:ea typeface="Arial" charset="0"/>
                <a:cs typeface="Arial" charset="0"/>
              </a:rPr>
              <a:t>1. Il contratto di lavoro intermittente </a:t>
            </a:r>
            <a:r>
              <a:rPr lang="it-IT" dirty="0" err="1">
                <a:latin typeface="Arial" charset="0"/>
                <a:ea typeface="Arial" charset="0"/>
                <a:cs typeface="Arial" charset="0"/>
              </a:rPr>
              <a:t>e'</a:t>
            </a:r>
            <a:r>
              <a:rPr lang="it-IT" dirty="0">
                <a:latin typeface="Arial" charset="0"/>
                <a:ea typeface="Arial" charset="0"/>
                <a:cs typeface="Arial" charset="0"/>
              </a:rPr>
              <a:t> stipulato in forma scritta ai fini della prova dei seguenti elementi: </a:t>
            </a:r>
          </a:p>
          <a:p>
            <a:pPr marL="0" indent="0">
              <a:buNone/>
            </a:pPr>
            <a:r>
              <a:rPr lang="it-IT" dirty="0">
                <a:latin typeface="Arial" charset="0"/>
                <a:ea typeface="Arial" charset="0"/>
                <a:cs typeface="Arial" charset="0"/>
              </a:rPr>
              <a:t>a) durata e ipotesi, oggettive o soggettive, che consentono la stipulazione del contratto a norma dell'articolo 13; </a:t>
            </a:r>
          </a:p>
          <a:p>
            <a:pPr marL="0" indent="0">
              <a:buNone/>
            </a:pPr>
            <a:r>
              <a:rPr lang="it-IT" dirty="0">
                <a:latin typeface="Arial" charset="0"/>
                <a:ea typeface="Arial" charset="0"/>
                <a:cs typeface="Arial" charset="0"/>
              </a:rPr>
              <a:t>b) luogo e </a:t>
            </a:r>
            <a:r>
              <a:rPr lang="it-IT" dirty="0" err="1">
                <a:latin typeface="Arial" charset="0"/>
                <a:ea typeface="Arial" charset="0"/>
                <a:cs typeface="Arial" charset="0"/>
              </a:rPr>
              <a:t>modalita'</a:t>
            </a:r>
            <a:r>
              <a:rPr lang="it-IT" dirty="0">
                <a:latin typeface="Arial" charset="0"/>
                <a:ea typeface="Arial" charset="0"/>
                <a:cs typeface="Arial" charset="0"/>
              </a:rPr>
              <a:t> della </a:t>
            </a:r>
            <a:r>
              <a:rPr lang="it-IT" dirty="0" err="1">
                <a:latin typeface="Arial" charset="0"/>
                <a:ea typeface="Arial" charset="0"/>
                <a:cs typeface="Arial" charset="0"/>
              </a:rPr>
              <a:t>disponibilita'</a:t>
            </a:r>
            <a:r>
              <a:rPr lang="it-IT" dirty="0">
                <a:latin typeface="Arial" charset="0"/>
                <a:ea typeface="Arial" charset="0"/>
                <a:cs typeface="Arial" charset="0"/>
              </a:rPr>
              <a:t>, eventualmente garantita dal lavoratore, e del relativo preavviso di chiamata del lavoratore, che non </a:t>
            </a:r>
            <a:r>
              <a:rPr lang="it-IT" dirty="0" err="1">
                <a:latin typeface="Arial" charset="0"/>
                <a:ea typeface="Arial" charset="0"/>
                <a:cs typeface="Arial" charset="0"/>
              </a:rPr>
              <a:t>puo'</a:t>
            </a:r>
            <a:r>
              <a:rPr lang="it-IT" dirty="0">
                <a:latin typeface="Arial" charset="0"/>
                <a:ea typeface="Arial" charset="0"/>
                <a:cs typeface="Arial" charset="0"/>
              </a:rPr>
              <a:t> essere inferiore a un giorno lavorativo; </a:t>
            </a:r>
          </a:p>
          <a:p>
            <a:pPr marL="0" indent="0">
              <a:buNone/>
            </a:pPr>
            <a:r>
              <a:rPr lang="it-IT" dirty="0">
                <a:latin typeface="Arial" charset="0"/>
                <a:ea typeface="Arial" charset="0"/>
                <a:cs typeface="Arial" charset="0"/>
              </a:rPr>
              <a:t>c) trattamento economico e normativo spettante al lavoratore per la prestazione eseguita e relativa </a:t>
            </a:r>
            <a:r>
              <a:rPr lang="it-IT" dirty="0" err="1">
                <a:latin typeface="Arial" charset="0"/>
                <a:ea typeface="Arial" charset="0"/>
                <a:cs typeface="Arial" charset="0"/>
              </a:rPr>
              <a:t>indennita'</a:t>
            </a:r>
            <a:r>
              <a:rPr lang="it-IT" dirty="0">
                <a:latin typeface="Arial" charset="0"/>
                <a:ea typeface="Arial" charset="0"/>
                <a:cs typeface="Arial" charset="0"/>
              </a:rPr>
              <a:t> di </a:t>
            </a:r>
            <a:r>
              <a:rPr lang="it-IT" dirty="0" err="1">
                <a:latin typeface="Arial" charset="0"/>
                <a:ea typeface="Arial" charset="0"/>
                <a:cs typeface="Arial" charset="0"/>
              </a:rPr>
              <a:t>disponibilita'</a:t>
            </a:r>
            <a:r>
              <a:rPr lang="it-IT" dirty="0">
                <a:latin typeface="Arial" charset="0"/>
                <a:ea typeface="Arial" charset="0"/>
                <a:cs typeface="Arial" charset="0"/>
              </a:rPr>
              <a:t>, ove prevista; </a:t>
            </a:r>
          </a:p>
          <a:p>
            <a:pPr marL="0" indent="0">
              <a:buNone/>
            </a:pPr>
            <a:r>
              <a:rPr lang="it-IT" dirty="0">
                <a:latin typeface="Arial" charset="0"/>
                <a:ea typeface="Arial" charset="0"/>
                <a:cs typeface="Arial" charset="0"/>
              </a:rPr>
              <a:t>d) forme e </a:t>
            </a:r>
            <a:r>
              <a:rPr lang="it-IT" dirty="0" err="1">
                <a:latin typeface="Arial" charset="0"/>
                <a:ea typeface="Arial" charset="0"/>
                <a:cs typeface="Arial" charset="0"/>
              </a:rPr>
              <a:t>modalita'</a:t>
            </a:r>
            <a:r>
              <a:rPr lang="it-IT" dirty="0">
                <a:latin typeface="Arial" charset="0"/>
                <a:ea typeface="Arial" charset="0"/>
                <a:cs typeface="Arial" charset="0"/>
              </a:rPr>
              <a:t>, con cui il datore di lavoro </a:t>
            </a:r>
            <a:r>
              <a:rPr lang="it-IT" dirty="0" err="1">
                <a:latin typeface="Arial" charset="0"/>
                <a:ea typeface="Arial" charset="0"/>
                <a:cs typeface="Arial" charset="0"/>
              </a:rPr>
              <a:t>e'</a:t>
            </a:r>
            <a:r>
              <a:rPr lang="it-IT" dirty="0">
                <a:latin typeface="Arial" charset="0"/>
                <a:ea typeface="Arial" charset="0"/>
                <a:cs typeface="Arial" charset="0"/>
              </a:rPr>
              <a:t> legittimato a richiedere l'esecuzione della prestazione di lavoro, </a:t>
            </a:r>
            <a:r>
              <a:rPr lang="it-IT" dirty="0" err="1">
                <a:latin typeface="Arial" charset="0"/>
                <a:ea typeface="Arial" charset="0"/>
                <a:cs typeface="Arial" charset="0"/>
              </a:rPr>
              <a:t>nonche</a:t>
            </a:r>
            <a:r>
              <a:rPr lang="it-IT" dirty="0">
                <a:latin typeface="Arial" charset="0"/>
                <a:ea typeface="Arial" charset="0"/>
                <a:cs typeface="Arial" charset="0"/>
              </a:rPr>
              <a:t>' </a:t>
            </a:r>
            <a:r>
              <a:rPr lang="it-IT" dirty="0" err="1">
                <a:latin typeface="Arial" charset="0"/>
                <a:ea typeface="Arial" charset="0"/>
                <a:cs typeface="Arial" charset="0"/>
              </a:rPr>
              <a:t>modalita'</a:t>
            </a:r>
            <a:r>
              <a:rPr lang="it-IT" dirty="0">
                <a:latin typeface="Arial" charset="0"/>
                <a:ea typeface="Arial" charset="0"/>
                <a:cs typeface="Arial" charset="0"/>
              </a:rPr>
              <a:t> di rilevazione della prestazione; </a:t>
            </a:r>
          </a:p>
          <a:p>
            <a:pPr marL="0" indent="0">
              <a:buNone/>
            </a:pPr>
            <a:r>
              <a:rPr lang="it-IT" dirty="0">
                <a:latin typeface="Arial" charset="0"/>
                <a:ea typeface="Arial" charset="0"/>
                <a:cs typeface="Arial" charset="0"/>
              </a:rPr>
              <a:t>e) tempi e </a:t>
            </a:r>
            <a:r>
              <a:rPr lang="it-IT" dirty="0" err="1">
                <a:latin typeface="Arial" charset="0"/>
                <a:ea typeface="Arial" charset="0"/>
                <a:cs typeface="Arial" charset="0"/>
              </a:rPr>
              <a:t>modalita'</a:t>
            </a:r>
            <a:r>
              <a:rPr lang="it-IT" dirty="0">
                <a:latin typeface="Arial" charset="0"/>
                <a:ea typeface="Arial" charset="0"/>
                <a:cs typeface="Arial" charset="0"/>
              </a:rPr>
              <a:t> di pagamento della retribuzione e della </a:t>
            </a:r>
            <a:r>
              <a:rPr lang="it-IT" dirty="0" err="1">
                <a:latin typeface="Arial" charset="0"/>
                <a:ea typeface="Arial" charset="0"/>
                <a:cs typeface="Arial" charset="0"/>
              </a:rPr>
              <a:t>indennita'</a:t>
            </a:r>
            <a:r>
              <a:rPr lang="it-IT" dirty="0">
                <a:latin typeface="Arial" charset="0"/>
                <a:ea typeface="Arial" charset="0"/>
                <a:cs typeface="Arial" charset="0"/>
              </a:rPr>
              <a:t> di </a:t>
            </a:r>
            <a:r>
              <a:rPr lang="it-IT" dirty="0" err="1">
                <a:latin typeface="Arial" charset="0"/>
                <a:ea typeface="Arial" charset="0"/>
                <a:cs typeface="Arial" charset="0"/>
              </a:rPr>
              <a:t>disponibilita'</a:t>
            </a:r>
            <a:r>
              <a:rPr lang="it-IT" dirty="0">
                <a:latin typeface="Arial" charset="0"/>
                <a:ea typeface="Arial" charset="0"/>
                <a:cs typeface="Arial" charset="0"/>
              </a:rPr>
              <a:t>;</a:t>
            </a:r>
          </a:p>
          <a:p>
            <a:pPr marL="0" indent="0">
              <a:buNone/>
            </a:pPr>
            <a:r>
              <a:rPr lang="it-IT" dirty="0">
                <a:latin typeface="Arial" charset="0"/>
                <a:ea typeface="Arial" charset="0"/>
                <a:cs typeface="Arial" charset="0"/>
              </a:rPr>
              <a:t> </a:t>
            </a:r>
            <a:r>
              <a:rPr lang="it-IT" dirty="0" err="1">
                <a:latin typeface="Arial" charset="0"/>
                <a:ea typeface="Arial" charset="0"/>
                <a:cs typeface="Arial" charset="0"/>
              </a:rPr>
              <a:t>f</a:t>
            </a:r>
            <a:r>
              <a:rPr lang="it-IT" dirty="0">
                <a:latin typeface="Arial" charset="0"/>
                <a:ea typeface="Arial" charset="0"/>
                <a:cs typeface="Arial" charset="0"/>
              </a:rPr>
              <a:t>) misure di sicurezza necessarie in relazione al tipo di </a:t>
            </a:r>
            <a:r>
              <a:rPr lang="it-IT" dirty="0" err="1">
                <a:latin typeface="Arial" charset="0"/>
                <a:ea typeface="Arial" charset="0"/>
                <a:cs typeface="Arial" charset="0"/>
              </a:rPr>
              <a:t>attivita'</a:t>
            </a:r>
            <a:r>
              <a:rPr lang="it-IT" dirty="0">
                <a:latin typeface="Arial" charset="0"/>
                <a:ea typeface="Arial" charset="0"/>
                <a:cs typeface="Arial" charset="0"/>
              </a:rPr>
              <a:t> dedotta in contratto. </a:t>
            </a:r>
          </a:p>
          <a:p>
            <a:pPr marL="0" indent="0">
              <a:buNone/>
            </a:pPr>
            <a:r>
              <a:rPr lang="it-IT" dirty="0">
                <a:latin typeface="Arial" charset="0"/>
                <a:ea typeface="Arial" charset="0"/>
                <a:cs typeface="Arial" charset="0"/>
              </a:rPr>
              <a:t>2. Fatte salve le previsioni </a:t>
            </a:r>
            <a:r>
              <a:rPr lang="it-IT" dirty="0" err="1">
                <a:latin typeface="Arial" charset="0"/>
                <a:ea typeface="Arial" charset="0"/>
                <a:cs typeface="Arial" charset="0"/>
              </a:rPr>
              <a:t>piu'</a:t>
            </a:r>
            <a:r>
              <a:rPr lang="it-IT" dirty="0">
                <a:latin typeface="Arial" charset="0"/>
                <a:ea typeface="Arial" charset="0"/>
                <a:cs typeface="Arial" charset="0"/>
              </a:rPr>
              <a:t> favorevoli dei contratti collettivi, il datore di lavoro </a:t>
            </a:r>
            <a:r>
              <a:rPr lang="it-IT" dirty="0" err="1">
                <a:latin typeface="Arial" charset="0"/>
                <a:ea typeface="Arial" charset="0"/>
                <a:cs typeface="Arial" charset="0"/>
              </a:rPr>
              <a:t>e'</a:t>
            </a:r>
            <a:r>
              <a:rPr lang="it-IT" dirty="0">
                <a:latin typeface="Arial" charset="0"/>
                <a:ea typeface="Arial" charset="0"/>
                <a:cs typeface="Arial" charset="0"/>
              </a:rPr>
              <a:t> tenuto a informare con cadenza annuale le rappresentanze sindacali aziendali o la rappresentanza sindacale unitaria sull'andamento del ricorso al contratto di lavoro intermittente. </a:t>
            </a:r>
          </a:p>
          <a:p>
            <a:pPr marL="0" indent="0">
              <a:buNone/>
            </a:pPr>
            <a:r>
              <a:rPr lang="it-IT" dirty="0">
                <a:latin typeface="Arial" charset="0"/>
                <a:ea typeface="Arial" charset="0"/>
                <a:cs typeface="Arial" charset="0"/>
              </a:rPr>
              <a:t>3. Prima dell'inizio della prestazione lavorativa o di un ciclo integrato di prestazioni di durata non superiore a trenta giorni, il datore di lavoro </a:t>
            </a:r>
            <a:r>
              <a:rPr lang="it-IT" dirty="0" err="1">
                <a:latin typeface="Arial" charset="0"/>
                <a:ea typeface="Arial" charset="0"/>
                <a:cs typeface="Arial" charset="0"/>
              </a:rPr>
              <a:t>e'</a:t>
            </a:r>
            <a:r>
              <a:rPr lang="it-IT" dirty="0">
                <a:latin typeface="Arial" charset="0"/>
                <a:ea typeface="Arial" charset="0"/>
                <a:cs typeface="Arial" charset="0"/>
              </a:rPr>
              <a:t> tenuto a comunicarne la durata alla direzione territoriale del lavoro competente per territorio, mediante sms o posta elettronica. </a:t>
            </a:r>
          </a:p>
          <a:p>
            <a:endParaRPr lang="it-IT" dirty="0"/>
          </a:p>
        </p:txBody>
      </p:sp>
    </p:spTree>
    <p:extLst>
      <p:ext uri="{BB962C8B-B14F-4D97-AF65-F5344CB8AC3E}">
        <p14:creationId xmlns:p14="http://schemas.microsoft.com/office/powerpoint/2010/main" val="919809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685800" y="194872"/>
            <a:ext cx="10394707" cy="5179713"/>
          </a:xfrm>
        </p:spPr>
        <p:txBody>
          <a:bodyPr>
            <a:normAutofit fontScale="70000" lnSpcReduction="20000"/>
          </a:bodyPr>
          <a:lstStyle/>
          <a:p>
            <a:pPr marL="0" indent="0">
              <a:buNone/>
            </a:pPr>
            <a:r>
              <a:rPr lang="it-IT" dirty="0"/>
              <a:t>  Art. 16     </a:t>
            </a:r>
            <a:r>
              <a:rPr lang="it-IT" dirty="0" err="1"/>
              <a:t>Indennita'</a:t>
            </a:r>
            <a:r>
              <a:rPr lang="it-IT" dirty="0"/>
              <a:t> di </a:t>
            </a:r>
            <a:r>
              <a:rPr lang="it-IT" dirty="0" err="1"/>
              <a:t>disponibilita'</a:t>
            </a:r>
            <a:r>
              <a:rPr lang="it-IT" dirty="0"/>
              <a:t>     </a:t>
            </a:r>
          </a:p>
          <a:p>
            <a:r>
              <a:rPr lang="it-IT" dirty="0"/>
              <a:t>1. La misura </a:t>
            </a:r>
            <a:r>
              <a:rPr lang="it-IT" dirty="0" err="1"/>
              <a:t>dell'indennita'</a:t>
            </a:r>
            <a:r>
              <a:rPr lang="it-IT" dirty="0"/>
              <a:t> mensile di </a:t>
            </a:r>
            <a:r>
              <a:rPr lang="it-IT" dirty="0" err="1"/>
              <a:t>disponibilita'</a:t>
            </a:r>
            <a:r>
              <a:rPr lang="it-IT" dirty="0"/>
              <a:t>, divisibile in quote orarie, </a:t>
            </a:r>
            <a:r>
              <a:rPr lang="it-IT" dirty="0" err="1"/>
              <a:t>e'</a:t>
            </a:r>
            <a:r>
              <a:rPr lang="it-IT" dirty="0"/>
              <a:t> determinata dai contratti collettivi e non </a:t>
            </a:r>
            <a:r>
              <a:rPr lang="it-IT" dirty="0" err="1"/>
              <a:t>e'</a:t>
            </a:r>
            <a:r>
              <a:rPr lang="it-IT" dirty="0"/>
              <a:t> comunque inferiore all'importo fissato con decreto del Ministro del lavoro e delle politiche sociali, sentite le associazioni sindacali comparativamente </a:t>
            </a:r>
            <a:r>
              <a:rPr lang="it-IT" dirty="0" err="1"/>
              <a:t>piu'</a:t>
            </a:r>
            <a:r>
              <a:rPr lang="it-IT" dirty="0"/>
              <a:t> rappresentative sul piano nazionale.   </a:t>
            </a:r>
          </a:p>
          <a:p>
            <a:r>
              <a:rPr lang="it-IT" dirty="0"/>
              <a:t>2. </a:t>
            </a:r>
            <a:r>
              <a:rPr lang="it-IT" dirty="0" err="1"/>
              <a:t>L'indennita'</a:t>
            </a:r>
            <a:r>
              <a:rPr lang="it-IT" dirty="0"/>
              <a:t> di </a:t>
            </a:r>
            <a:r>
              <a:rPr lang="it-IT" dirty="0" err="1"/>
              <a:t>disponibilita'</a:t>
            </a:r>
            <a:r>
              <a:rPr lang="it-IT" dirty="0"/>
              <a:t> </a:t>
            </a:r>
            <a:r>
              <a:rPr lang="it-IT" dirty="0" err="1"/>
              <a:t>e'</a:t>
            </a:r>
            <a:r>
              <a:rPr lang="it-IT" dirty="0"/>
              <a:t> esclusa dal computo di ogni istituto di legge o di contratto collettivo.   </a:t>
            </a:r>
          </a:p>
          <a:p>
            <a:r>
              <a:rPr lang="it-IT" dirty="0"/>
              <a:t>3. </a:t>
            </a:r>
            <a:r>
              <a:rPr lang="it-IT" dirty="0" err="1"/>
              <a:t>L'indennita'</a:t>
            </a:r>
            <a:r>
              <a:rPr lang="it-IT" dirty="0"/>
              <a:t> di </a:t>
            </a:r>
            <a:r>
              <a:rPr lang="it-IT" dirty="0" err="1"/>
              <a:t>disponibilita'</a:t>
            </a:r>
            <a:r>
              <a:rPr lang="it-IT" dirty="0"/>
              <a:t> </a:t>
            </a:r>
            <a:r>
              <a:rPr lang="it-IT" dirty="0" err="1"/>
              <a:t>e'</a:t>
            </a:r>
            <a:r>
              <a:rPr lang="it-IT" dirty="0"/>
              <a:t> assoggettata a contribuzione previdenziale per il suo effettivo ammontare, in deroga alla normativa in materia di minimale contributivo.   </a:t>
            </a:r>
          </a:p>
          <a:p>
            <a:r>
              <a:rPr lang="it-IT" dirty="0"/>
              <a:t>4. In caso di malattia o di altro evento che gli renda temporaneamente impossibile rispondere alla chiamata, il lavoratore </a:t>
            </a:r>
            <a:r>
              <a:rPr lang="it-IT" dirty="0" err="1"/>
              <a:t>e'</a:t>
            </a:r>
            <a:r>
              <a:rPr lang="it-IT" dirty="0"/>
              <a:t> tenuto a informarne tempestivamente il datore di lavoro, specificando la durata dell'impedimento, durante il quale non matura il diritto </a:t>
            </a:r>
            <a:r>
              <a:rPr lang="it-IT" dirty="0" err="1"/>
              <a:t>all'indennita'</a:t>
            </a:r>
            <a:r>
              <a:rPr lang="it-IT" dirty="0"/>
              <a:t> di </a:t>
            </a:r>
            <a:r>
              <a:rPr lang="it-IT" dirty="0" err="1"/>
              <a:t>disponibilita'</a:t>
            </a:r>
            <a:r>
              <a:rPr lang="it-IT" dirty="0"/>
              <a:t>. Ove non provveda all'adempimento di cui al periodo precedente, il lavoratore perde il diritto </a:t>
            </a:r>
            <a:r>
              <a:rPr lang="it-IT" dirty="0" err="1"/>
              <a:t>all'indennita'</a:t>
            </a:r>
            <a:r>
              <a:rPr lang="it-IT" dirty="0"/>
              <a:t> per un periodo di quindici giorni, salvo diversa previsione del contratto individuale.   </a:t>
            </a:r>
          </a:p>
          <a:p>
            <a:r>
              <a:rPr lang="it-IT" dirty="0"/>
              <a:t>5. Il rifiuto ingiustificato di rispondere alla chiamata </a:t>
            </a:r>
            <a:r>
              <a:rPr lang="it-IT" dirty="0" err="1"/>
              <a:t>puo'</a:t>
            </a:r>
            <a:r>
              <a:rPr lang="it-IT" dirty="0"/>
              <a:t> costituire motivo di licenziamento e comportare la restituzione della quota di </a:t>
            </a:r>
            <a:r>
              <a:rPr lang="it-IT" dirty="0" err="1"/>
              <a:t>indennita'</a:t>
            </a:r>
            <a:r>
              <a:rPr lang="it-IT" dirty="0"/>
              <a:t> di </a:t>
            </a:r>
            <a:r>
              <a:rPr lang="it-IT" dirty="0" err="1"/>
              <a:t>disponibilita'</a:t>
            </a:r>
            <a:r>
              <a:rPr lang="it-IT" dirty="0"/>
              <a:t> riferita al periodo successivo al rifiuto.   </a:t>
            </a:r>
          </a:p>
          <a:p>
            <a:r>
              <a:rPr lang="it-IT" dirty="0"/>
              <a:t>6. Con decreto del Ministro del lavoro e delle politiche sociali, di concerto con il Ministro dell'economia e delle finanze, </a:t>
            </a:r>
            <a:r>
              <a:rPr lang="it-IT" dirty="0" err="1"/>
              <a:t>e'</a:t>
            </a:r>
            <a:r>
              <a:rPr lang="it-IT" dirty="0"/>
              <a:t> stabilita la misura della retribuzione convenzionale in riferimento alla quale il lavoratore intermittente </a:t>
            </a:r>
            <a:r>
              <a:rPr lang="it-IT" dirty="0" err="1"/>
              <a:t>puo'</a:t>
            </a:r>
            <a:r>
              <a:rPr lang="it-IT" dirty="0"/>
              <a:t> versare la differenza contributiva per i periodi in cui ha percepito una retribuzione inferiore a quella convenzionale ovvero ha usufruito </a:t>
            </a:r>
            <a:r>
              <a:rPr lang="it-IT" dirty="0" err="1"/>
              <a:t>dell'indennita'</a:t>
            </a:r>
            <a:r>
              <a:rPr lang="it-IT" dirty="0"/>
              <a:t> di </a:t>
            </a:r>
            <a:r>
              <a:rPr lang="it-IT" dirty="0" err="1"/>
              <a:t>disponibilita'</a:t>
            </a:r>
            <a:r>
              <a:rPr lang="it-IT" dirty="0"/>
              <a:t> fino a concorrenza del medesimo importo.    </a:t>
            </a:r>
          </a:p>
          <a:p>
            <a:endParaRPr lang="it-IT" dirty="0"/>
          </a:p>
        </p:txBody>
      </p:sp>
    </p:spTree>
    <p:extLst>
      <p:ext uri="{BB962C8B-B14F-4D97-AF65-F5344CB8AC3E}">
        <p14:creationId xmlns:p14="http://schemas.microsoft.com/office/powerpoint/2010/main" val="896046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2279576" y="620688"/>
            <a:ext cx="7543800" cy="2375520"/>
          </a:xfrm>
        </p:spPr>
        <p:txBody>
          <a:bodyPr/>
          <a:lstStyle/>
          <a:p>
            <a:pPr eaLnBrk="1" hangingPunct="1"/>
            <a:r>
              <a:rPr lang="it-IT" dirty="0"/>
              <a:t>I contratti formativi</a:t>
            </a:r>
          </a:p>
        </p:txBody>
      </p:sp>
      <p:sp>
        <p:nvSpPr>
          <p:cNvPr id="24579" name="Rectangle 3"/>
          <p:cNvSpPr>
            <a:spLocks noGrp="1" noChangeArrowheads="1"/>
          </p:cNvSpPr>
          <p:nvPr>
            <p:ph type="subTitle" idx="1"/>
          </p:nvPr>
        </p:nvSpPr>
        <p:spPr>
          <a:xfrm>
            <a:off x="2797175" y="3729039"/>
            <a:ext cx="6400800" cy="1074737"/>
          </a:xfrm>
        </p:spPr>
        <p:txBody>
          <a:bodyPr/>
          <a:lstStyle/>
          <a:p>
            <a:pPr eaLnBrk="1" hangingPunct="1"/>
            <a:endParaRPr lang="it-IT" dirty="0"/>
          </a:p>
        </p:txBody>
      </p:sp>
    </p:spTree>
    <p:extLst>
      <p:ext uri="{BB962C8B-B14F-4D97-AF65-F5344CB8AC3E}">
        <p14:creationId xmlns:p14="http://schemas.microsoft.com/office/powerpoint/2010/main" val="156964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76400" y="620689"/>
            <a:ext cx="6781800" cy="854397"/>
          </a:xfrm>
        </p:spPr>
        <p:txBody>
          <a:bodyPr>
            <a:normAutofit/>
          </a:bodyPr>
          <a:lstStyle/>
          <a:p>
            <a:pPr eaLnBrk="1" hangingPunct="1"/>
            <a:r>
              <a:rPr lang="it-IT" sz="3600" dirty="0"/>
              <a:t>La formazione “vecchio stampo”</a:t>
            </a:r>
          </a:p>
        </p:txBody>
      </p:sp>
      <p:sp>
        <p:nvSpPr>
          <p:cNvPr id="43011" name="Rectangle 3"/>
          <p:cNvSpPr>
            <a:spLocks noGrp="1" noChangeArrowheads="1"/>
          </p:cNvSpPr>
          <p:nvPr>
            <p:ph sz="quarter" idx="13"/>
          </p:nvPr>
        </p:nvSpPr>
        <p:spPr>
          <a:xfrm>
            <a:off x="2502620" y="1428887"/>
            <a:ext cx="3413001" cy="972815"/>
          </a:xfrm>
        </p:spPr>
        <p:txBody>
          <a:bodyPr/>
          <a:lstStyle/>
          <a:p>
            <a:pPr eaLnBrk="1" hangingPunct="1"/>
            <a:r>
              <a:rPr lang="it-IT" dirty="0"/>
              <a:t>L’apprendistato </a:t>
            </a:r>
          </a:p>
        </p:txBody>
      </p:sp>
      <p:sp>
        <p:nvSpPr>
          <p:cNvPr id="43012" name="AutoShape 4"/>
          <p:cNvSpPr>
            <a:spLocks noChangeArrowheads="1"/>
          </p:cNvSpPr>
          <p:nvPr/>
        </p:nvSpPr>
        <p:spPr bwMode="auto">
          <a:xfrm>
            <a:off x="5486400" y="1915294"/>
            <a:ext cx="914400" cy="381000"/>
          </a:xfrm>
          <a:prstGeom prst="rightArrow">
            <a:avLst>
              <a:gd name="adj1" fmla="val 50000"/>
              <a:gd name="adj2" fmla="val 60000"/>
            </a:avLst>
          </a:prstGeom>
          <a:solidFill>
            <a:schemeClr val="accent1"/>
          </a:solidFill>
          <a:ln w="9525">
            <a:solidFill>
              <a:schemeClr val="tx1"/>
            </a:solidFill>
            <a:miter lim="800000"/>
            <a:headEnd/>
            <a:tailEnd/>
          </a:ln>
        </p:spPr>
        <p:txBody>
          <a:bodyPr wrap="none" anchor="ctr"/>
          <a:lstStyle/>
          <a:p>
            <a:endParaRPr lang="it-IT"/>
          </a:p>
        </p:txBody>
      </p:sp>
      <p:sp>
        <p:nvSpPr>
          <p:cNvPr id="43013" name="Text Box 5"/>
          <p:cNvSpPr txBox="1">
            <a:spLocks noChangeArrowheads="1"/>
          </p:cNvSpPr>
          <p:nvPr/>
        </p:nvSpPr>
        <p:spPr bwMode="auto">
          <a:xfrm>
            <a:off x="6629400" y="1700808"/>
            <a:ext cx="3200400" cy="1938992"/>
          </a:xfrm>
          <a:prstGeom prst="rect">
            <a:avLst/>
          </a:prstGeom>
          <a:noFill/>
          <a:ln w="38100">
            <a:solidFill>
              <a:srgbClr val="FF99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it-IT" dirty="0">
                <a:latin typeface="Comic Sans MS" pitchFamily="66" charset="0"/>
              </a:rPr>
              <a:t>Disciplina del 1955, modifiche nel 1968, 1987, 1997, 2003, 2008, 2011, 2012, 2015.</a:t>
            </a:r>
          </a:p>
        </p:txBody>
      </p:sp>
      <p:sp>
        <p:nvSpPr>
          <p:cNvPr id="43014" name="AutoShape 6"/>
          <p:cNvSpPr>
            <a:spLocks noChangeArrowheads="1"/>
          </p:cNvSpPr>
          <p:nvPr/>
        </p:nvSpPr>
        <p:spPr bwMode="auto">
          <a:xfrm rot="5400000">
            <a:off x="3236119" y="2541564"/>
            <a:ext cx="976313" cy="485775"/>
          </a:xfrm>
          <a:custGeom>
            <a:avLst/>
            <a:gdLst>
              <a:gd name="T0" fmla="*/ 33723975 w 21600"/>
              <a:gd name="T1" fmla="*/ 0 h 21600"/>
              <a:gd name="T2" fmla="*/ 0 w 21600"/>
              <a:gd name="T3" fmla="*/ 5462449 h 21600"/>
              <a:gd name="T4" fmla="*/ 33723975 w 21600"/>
              <a:gd name="T5" fmla="*/ 10924876 h 21600"/>
              <a:gd name="T6" fmla="*/ 44129027 w 21600"/>
              <a:gd name="T7" fmla="*/ 5462449 h 21600"/>
              <a:gd name="T8" fmla="*/ 17694720 60000 65536"/>
              <a:gd name="T9" fmla="*/ 11796480 60000 65536"/>
              <a:gd name="T10" fmla="*/ 5898240 60000 65536"/>
              <a:gd name="T11" fmla="*/ 0 60000 65536"/>
              <a:gd name="T12" fmla="*/ 3375 w 21600"/>
              <a:gd name="T13" fmla="*/ 5718 h 21600"/>
              <a:gd name="T14" fmla="*/ 19203 w 21600"/>
              <a:gd name="T15" fmla="*/ 15882 h 21600"/>
            </a:gdLst>
            <a:ahLst/>
            <a:cxnLst>
              <a:cxn ang="T8">
                <a:pos x="T0" y="T1"/>
              </a:cxn>
              <a:cxn ang="T9">
                <a:pos x="T2" y="T3"/>
              </a:cxn>
              <a:cxn ang="T10">
                <a:pos x="T4" y="T5"/>
              </a:cxn>
              <a:cxn ang="T11">
                <a:pos x="T6" y="T7"/>
              </a:cxn>
            </a:cxnLst>
            <a:rect l="T12" t="T13" r="T14" b="T15"/>
            <a:pathLst>
              <a:path w="21600" h="21600">
                <a:moveTo>
                  <a:pt x="16507" y="0"/>
                </a:moveTo>
                <a:lnTo>
                  <a:pt x="16507" y="5718"/>
                </a:lnTo>
                <a:lnTo>
                  <a:pt x="3375" y="5718"/>
                </a:lnTo>
                <a:lnTo>
                  <a:pt x="3375" y="15882"/>
                </a:lnTo>
                <a:lnTo>
                  <a:pt x="16507" y="15882"/>
                </a:lnTo>
                <a:lnTo>
                  <a:pt x="16507" y="21600"/>
                </a:lnTo>
                <a:lnTo>
                  <a:pt x="21600" y="10800"/>
                </a:lnTo>
                <a:close/>
              </a:path>
              <a:path w="21600" h="21600">
                <a:moveTo>
                  <a:pt x="1350" y="5718"/>
                </a:moveTo>
                <a:lnTo>
                  <a:pt x="1350" y="15882"/>
                </a:lnTo>
                <a:lnTo>
                  <a:pt x="2700" y="15882"/>
                </a:lnTo>
                <a:lnTo>
                  <a:pt x="2700" y="5718"/>
                </a:lnTo>
                <a:close/>
              </a:path>
              <a:path w="21600" h="21600">
                <a:moveTo>
                  <a:pt x="0" y="5718"/>
                </a:moveTo>
                <a:lnTo>
                  <a:pt x="0" y="15882"/>
                </a:lnTo>
                <a:lnTo>
                  <a:pt x="675" y="15882"/>
                </a:lnTo>
                <a:lnTo>
                  <a:pt x="675" y="5718"/>
                </a:lnTo>
                <a:close/>
              </a:path>
            </a:pathLst>
          </a:custGeom>
          <a:solidFill>
            <a:schemeClr val="accent1"/>
          </a:solidFill>
          <a:ln w="9525">
            <a:solidFill>
              <a:schemeClr val="tx1"/>
            </a:solidFill>
            <a:miter lim="800000"/>
            <a:headEnd/>
            <a:tailEnd/>
          </a:ln>
        </p:spPr>
        <p:txBody>
          <a:bodyPr wrap="none" anchor="ctr"/>
          <a:lstStyle/>
          <a:p>
            <a:endParaRPr lang="it-IT"/>
          </a:p>
        </p:txBody>
      </p:sp>
      <p:sp>
        <p:nvSpPr>
          <p:cNvPr id="43015" name="Text Box 7"/>
          <p:cNvSpPr txBox="1">
            <a:spLocks noChangeArrowheads="1"/>
          </p:cNvSpPr>
          <p:nvPr/>
        </p:nvSpPr>
        <p:spPr bwMode="auto">
          <a:xfrm>
            <a:off x="1676400" y="3356992"/>
            <a:ext cx="4495800" cy="26860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it-IT" dirty="0">
                <a:latin typeface="Trebuchet MS" pitchFamily="34" charset="0"/>
              </a:rPr>
              <a:t>Durata: da 6 mesi a 4 anni</a:t>
            </a:r>
          </a:p>
          <a:p>
            <a:pPr eaLnBrk="1" hangingPunct="1">
              <a:spcBef>
                <a:spcPct val="50000"/>
              </a:spcBef>
            </a:pPr>
            <a:r>
              <a:rPr kumimoji="0" lang="it-IT" dirty="0">
                <a:latin typeface="Trebuchet MS" pitchFamily="34" charset="0"/>
              </a:rPr>
              <a:t> per soggetti tra i 15 ed i 24/26/28 anni</a:t>
            </a:r>
          </a:p>
          <a:p>
            <a:pPr eaLnBrk="1" hangingPunct="1">
              <a:spcBef>
                <a:spcPct val="50000"/>
              </a:spcBef>
            </a:pPr>
            <a:r>
              <a:rPr kumimoji="0" lang="it-IT" dirty="0">
                <a:latin typeface="Trebuchet MS" pitchFamily="34" charset="0"/>
              </a:rPr>
              <a:t>Addestramento professionale (dal 1997: formazione esterna; dal 1998 tutor)</a:t>
            </a:r>
          </a:p>
        </p:txBody>
      </p:sp>
      <p:sp>
        <p:nvSpPr>
          <p:cNvPr id="43016" name="Text Box 8"/>
          <p:cNvSpPr txBox="1">
            <a:spLocks noChangeArrowheads="1"/>
          </p:cNvSpPr>
          <p:nvPr/>
        </p:nvSpPr>
        <p:spPr bwMode="auto">
          <a:xfrm>
            <a:off x="6781800" y="3733801"/>
            <a:ext cx="3429000" cy="1590675"/>
          </a:xfrm>
          <a:prstGeom prst="rect">
            <a:avLst/>
          </a:prstGeom>
          <a:noFill/>
          <a:ln w="38100">
            <a:solidFill>
              <a:srgbClr val="0033CC"/>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it-IT">
                <a:latin typeface="Monotype Corsiva" pitchFamily="66" charset="0"/>
              </a:rPr>
              <a:t>Il primo e tipico strumento formativo strutturato sul modello medievale della bottega artigiane</a:t>
            </a:r>
          </a:p>
        </p:txBody>
      </p:sp>
    </p:spTree>
    <p:extLst>
      <p:ext uri="{BB962C8B-B14F-4D97-AF65-F5344CB8AC3E}">
        <p14:creationId xmlns:p14="http://schemas.microsoft.com/office/powerpoint/2010/main" val="1380345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17" presetClass="entr" presetSubtype="8" fill="hold" grpId="0" nodeType="afterEffect">
                                  <p:stCondLst>
                                    <p:cond delay="1000"/>
                                  </p:stCondLst>
                                  <p:childTnLst>
                                    <p:set>
                                      <p:cBhvr>
                                        <p:cTn id="11" dur="1" fill="hold">
                                          <p:stCondLst>
                                            <p:cond delay="0"/>
                                          </p:stCondLst>
                                        </p:cTn>
                                        <p:tgtEl>
                                          <p:spTgt spid="43012"/>
                                        </p:tgtEl>
                                        <p:attrNameLst>
                                          <p:attrName>style.visibility</p:attrName>
                                        </p:attrNameLst>
                                      </p:cBhvr>
                                      <p:to>
                                        <p:strVal val="visible"/>
                                      </p:to>
                                    </p:set>
                                    <p:anim calcmode="lin" valueType="num">
                                      <p:cBhvr>
                                        <p:cTn id="12" dur="500" fill="hold"/>
                                        <p:tgtEl>
                                          <p:spTgt spid="43012"/>
                                        </p:tgtEl>
                                        <p:attrNameLst>
                                          <p:attrName>ppt_x</p:attrName>
                                        </p:attrNameLst>
                                      </p:cBhvr>
                                      <p:tavLst>
                                        <p:tav tm="0">
                                          <p:val>
                                            <p:strVal val="#ppt_x-#ppt_w/2"/>
                                          </p:val>
                                        </p:tav>
                                        <p:tav tm="100000">
                                          <p:val>
                                            <p:strVal val="#ppt_x"/>
                                          </p:val>
                                        </p:tav>
                                      </p:tavLst>
                                    </p:anim>
                                    <p:anim calcmode="lin" valueType="num">
                                      <p:cBhvr>
                                        <p:cTn id="13" dur="500" fill="hold"/>
                                        <p:tgtEl>
                                          <p:spTgt spid="43012"/>
                                        </p:tgtEl>
                                        <p:attrNameLst>
                                          <p:attrName>ppt_y</p:attrName>
                                        </p:attrNameLst>
                                      </p:cBhvr>
                                      <p:tavLst>
                                        <p:tav tm="0">
                                          <p:val>
                                            <p:strVal val="#ppt_y"/>
                                          </p:val>
                                        </p:tav>
                                        <p:tav tm="100000">
                                          <p:val>
                                            <p:strVal val="#ppt_y"/>
                                          </p:val>
                                        </p:tav>
                                      </p:tavLst>
                                    </p:anim>
                                    <p:anim calcmode="lin" valueType="num">
                                      <p:cBhvr>
                                        <p:cTn id="14" dur="500" fill="hold"/>
                                        <p:tgtEl>
                                          <p:spTgt spid="43012"/>
                                        </p:tgtEl>
                                        <p:attrNameLst>
                                          <p:attrName>ppt_w</p:attrName>
                                        </p:attrNameLst>
                                      </p:cBhvr>
                                      <p:tavLst>
                                        <p:tav tm="0">
                                          <p:val>
                                            <p:fltVal val="0"/>
                                          </p:val>
                                        </p:tav>
                                        <p:tav tm="100000">
                                          <p:val>
                                            <p:strVal val="#ppt_w"/>
                                          </p:val>
                                        </p:tav>
                                      </p:tavLst>
                                    </p:anim>
                                    <p:anim calcmode="lin" valueType="num">
                                      <p:cBhvr>
                                        <p:cTn id="15" dur="500" fill="hold"/>
                                        <p:tgtEl>
                                          <p:spTgt spid="43012"/>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4000"/>
                            </p:stCondLst>
                            <p:childTnLst>
                              <p:par>
                                <p:cTn id="17" presetID="14" presetClass="entr" presetSubtype="10" fill="hold" grpId="0" nodeType="afterEffect">
                                  <p:stCondLst>
                                    <p:cond delay="2000"/>
                                  </p:stCondLst>
                                  <p:childTnLst>
                                    <p:set>
                                      <p:cBhvr>
                                        <p:cTn id="18" dur="1" fill="hold">
                                          <p:stCondLst>
                                            <p:cond delay="0"/>
                                          </p:stCondLst>
                                        </p:cTn>
                                        <p:tgtEl>
                                          <p:spTgt spid="43013"/>
                                        </p:tgtEl>
                                        <p:attrNameLst>
                                          <p:attrName>style.visibility</p:attrName>
                                        </p:attrNameLst>
                                      </p:cBhvr>
                                      <p:to>
                                        <p:strVal val="visible"/>
                                      </p:to>
                                    </p:set>
                                    <p:animEffect transition="in" filter="randombar(horizontal)">
                                      <p:cBhvr>
                                        <p:cTn id="19" dur="500"/>
                                        <p:tgtEl>
                                          <p:spTgt spid="43013"/>
                                        </p:tgtEl>
                                      </p:cBhvr>
                                    </p:animEffect>
                                  </p:childTnLst>
                                </p:cTn>
                              </p:par>
                            </p:childTnLst>
                          </p:cTn>
                        </p:par>
                        <p:par>
                          <p:cTn id="20" fill="hold" nodeType="afterGroup">
                            <p:stCondLst>
                              <p:cond delay="6500"/>
                            </p:stCondLst>
                            <p:childTnLst>
                              <p:par>
                                <p:cTn id="21" presetID="17" presetClass="entr" presetSubtype="1" fill="hold" grpId="0" nodeType="afterEffect">
                                  <p:stCondLst>
                                    <p:cond delay="1000"/>
                                  </p:stCondLst>
                                  <p:childTnLst>
                                    <p:set>
                                      <p:cBhvr>
                                        <p:cTn id="22" dur="1" fill="hold">
                                          <p:stCondLst>
                                            <p:cond delay="0"/>
                                          </p:stCondLst>
                                        </p:cTn>
                                        <p:tgtEl>
                                          <p:spTgt spid="43014"/>
                                        </p:tgtEl>
                                        <p:attrNameLst>
                                          <p:attrName>style.visibility</p:attrName>
                                        </p:attrNameLst>
                                      </p:cBhvr>
                                      <p:to>
                                        <p:strVal val="visible"/>
                                      </p:to>
                                    </p:set>
                                    <p:anim calcmode="lin" valueType="num">
                                      <p:cBhvr>
                                        <p:cTn id="23" dur="500" fill="hold"/>
                                        <p:tgtEl>
                                          <p:spTgt spid="43014"/>
                                        </p:tgtEl>
                                        <p:attrNameLst>
                                          <p:attrName>ppt_x</p:attrName>
                                        </p:attrNameLst>
                                      </p:cBhvr>
                                      <p:tavLst>
                                        <p:tav tm="0">
                                          <p:val>
                                            <p:strVal val="#ppt_x"/>
                                          </p:val>
                                        </p:tav>
                                        <p:tav tm="100000">
                                          <p:val>
                                            <p:strVal val="#ppt_x"/>
                                          </p:val>
                                        </p:tav>
                                      </p:tavLst>
                                    </p:anim>
                                    <p:anim calcmode="lin" valueType="num">
                                      <p:cBhvr>
                                        <p:cTn id="24" dur="500" fill="hold"/>
                                        <p:tgtEl>
                                          <p:spTgt spid="43014"/>
                                        </p:tgtEl>
                                        <p:attrNameLst>
                                          <p:attrName>ppt_y</p:attrName>
                                        </p:attrNameLst>
                                      </p:cBhvr>
                                      <p:tavLst>
                                        <p:tav tm="0">
                                          <p:val>
                                            <p:strVal val="#ppt_y-#ppt_h/2"/>
                                          </p:val>
                                        </p:tav>
                                        <p:tav tm="100000">
                                          <p:val>
                                            <p:strVal val="#ppt_y"/>
                                          </p:val>
                                        </p:tav>
                                      </p:tavLst>
                                    </p:anim>
                                    <p:anim calcmode="lin" valueType="num">
                                      <p:cBhvr>
                                        <p:cTn id="25" dur="500" fill="hold"/>
                                        <p:tgtEl>
                                          <p:spTgt spid="43014"/>
                                        </p:tgtEl>
                                        <p:attrNameLst>
                                          <p:attrName>ppt_w</p:attrName>
                                        </p:attrNameLst>
                                      </p:cBhvr>
                                      <p:tavLst>
                                        <p:tav tm="0">
                                          <p:val>
                                            <p:strVal val="#ppt_w"/>
                                          </p:val>
                                        </p:tav>
                                        <p:tav tm="100000">
                                          <p:val>
                                            <p:strVal val="#ppt_w"/>
                                          </p:val>
                                        </p:tav>
                                      </p:tavLst>
                                    </p:anim>
                                    <p:anim calcmode="lin" valueType="num">
                                      <p:cBhvr>
                                        <p:cTn id="26" dur="500" fill="hold"/>
                                        <p:tgtEl>
                                          <p:spTgt spid="43014"/>
                                        </p:tgtEl>
                                        <p:attrNameLst>
                                          <p:attrName>ppt_h</p:attrName>
                                        </p:attrNameLst>
                                      </p:cBhvr>
                                      <p:tavLst>
                                        <p:tav tm="0">
                                          <p:val>
                                            <p:fltVal val="0"/>
                                          </p:val>
                                        </p:tav>
                                        <p:tav tm="100000">
                                          <p:val>
                                            <p:strVal val="#ppt_h"/>
                                          </p:val>
                                        </p:tav>
                                      </p:tavLst>
                                    </p:anim>
                                  </p:childTnLst>
                                </p:cTn>
                              </p:par>
                            </p:childTnLst>
                          </p:cTn>
                        </p:par>
                        <p:par>
                          <p:cTn id="27" fill="hold" nodeType="afterGroup">
                            <p:stCondLst>
                              <p:cond delay="8000"/>
                            </p:stCondLst>
                            <p:childTnLst>
                              <p:par>
                                <p:cTn id="28" presetID="15" presetClass="entr" presetSubtype="0" fill="hold" grpId="0" nodeType="afterEffect">
                                  <p:stCondLst>
                                    <p:cond delay="1000"/>
                                  </p:stCondLst>
                                  <p:childTnLst>
                                    <p:set>
                                      <p:cBhvr>
                                        <p:cTn id="29" dur="1" fill="hold">
                                          <p:stCondLst>
                                            <p:cond delay="0"/>
                                          </p:stCondLst>
                                        </p:cTn>
                                        <p:tgtEl>
                                          <p:spTgt spid="43015"/>
                                        </p:tgtEl>
                                        <p:attrNameLst>
                                          <p:attrName>style.visibility</p:attrName>
                                        </p:attrNameLst>
                                      </p:cBhvr>
                                      <p:to>
                                        <p:strVal val="visible"/>
                                      </p:to>
                                    </p:set>
                                    <p:anim calcmode="lin" valueType="num">
                                      <p:cBhvr>
                                        <p:cTn id="30" dur="1000" fill="hold"/>
                                        <p:tgtEl>
                                          <p:spTgt spid="43015"/>
                                        </p:tgtEl>
                                        <p:attrNameLst>
                                          <p:attrName>ppt_w</p:attrName>
                                        </p:attrNameLst>
                                      </p:cBhvr>
                                      <p:tavLst>
                                        <p:tav tm="0">
                                          <p:val>
                                            <p:fltVal val="0"/>
                                          </p:val>
                                        </p:tav>
                                        <p:tav tm="100000">
                                          <p:val>
                                            <p:strVal val="#ppt_w"/>
                                          </p:val>
                                        </p:tav>
                                      </p:tavLst>
                                    </p:anim>
                                    <p:anim calcmode="lin" valueType="num">
                                      <p:cBhvr>
                                        <p:cTn id="31" dur="1000" fill="hold"/>
                                        <p:tgtEl>
                                          <p:spTgt spid="43015"/>
                                        </p:tgtEl>
                                        <p:attrNameLst>
                                          <p:attrName>ppt_h</p:attrName>
                                        </p:attrNameLst>
                                      </p:cBhvr>
                                      <p:tavLst>
                                        <p:tav tm="0">
                                          <p:val>
                                            <p:fltVal val="0"/>
                                          </p:val>
                                        </p:tav>
                                        <p:tav tm="100000">
                                          <p:val>
                                            <p:strVal val="#ppt_h"/>
                                          </p:val>
                                        </p:tav>
                                      </p:tavLst>
                                    </p:anim>
                                    <p:anim calcmode="lin" valueType="num">
                                      <p:cBhvr>
                                        <p:cTn id="32" dur="1000" fill="hold"/>
                                        <p:tgtEl>
                                          <p:spTgt spid="4301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43015"/>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10000"/>
                            </p:stCondLst>
                            <p:childTnLst>
                              <p:par>
                                <p:cTn id="35" presetID="9" presetClass="entr" presetSubtype="0" fill="hold" grpId="0" nodeType="afterEffect">
                                  <p:stCondLst>
                                    <p:cond delay="4000"/>
                                  </p:stCondLst>
                                  <p:iterate type="wd">
                                    <p:tmPct val="100000"/>
                                  </p:iterate>
                                  <p:childTnLst>
                                    <p:set>
                                      <p:cBhvr>
                                        <p:cTn id="36" dur="1" fill="hold">
                                          <p:stCondLst>
                                            <p:cond delay="0"/>
                                          </p:stCondLst>
                                        </p:cTn>
                                        <p:tgtEl>
                                          <p:spTgt spid="43016"/>
                                        </p:tgtEl>
                                        <p:attrNameLst>
                                          <p:attrName>style.visibility</p:attrName>
                                        </p:attrNameLst>
                                      </p:cBhvr>
                                      <p:to>
                                        <p:strVal val="visible"/>
                                      </p:to>
                                    </p:set>
                                    <p:animEffect transition="in" filter="dissolve">
                                      <p:cBhvr>
                                        <p:cTn id="37" dur="3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advAuto="2000"/>
      <p:bldP spid="43012" grpId="0" animBg="1"/>
      <p:bldP spid="43013" grpId="0" animBg="1" autoUpdateAnimBg="0"/>
      <p:bldP spid="43014" grpId="0" animBg="1"/>
      <p:bldP spid="43015" grpId="0" animBg="1" autoUpdateAnimBg="0"/>
      <p:bldP spid="4301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
          <p:cNvSpPr>
            <a:spLocks noChangeArrowheads="1"/>
          </p:cNvSpPr>
          <p:nvPr/>
        </p:nvSpPr>
        <p:spPr bwMode="auto">
          <a:xfrm>
            <a:off x="7696200" y="4038600"/>
            <a:ext cx="2133600" cy="8382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651" name="Oval 3"/>
          <p:cNvSpPr>
            <a:spLocks noChangeArrowheads="1"/>
          </p:cNvSpPr>
          <p:nvPr/>
        </p:nvSpPr>
        <p:spPr bwMode="auto">
          <a:xfrm>
            <a:off x="4038600" y="4191000"/>
            <a:ext cx="2819400" cy="10668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652" name="Oval 4"/>
          <p:cNvSpPr>
            <a:spLocks noChangeArrowheads="1"/>
          </p:cNvSpPr>
          <p:nvPr/>
        </p:nvSpPr>
        <p:spPr bwMode="auto">
          <a:xfrm>
            <a:off x="5257800" y="2667000"/>
            <a:ext cx="2819400" cy="10668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653" name="Oval 5"/>
          <p:cNvSpPr>
            <a:spLocks noChangeArrowheads="1"/>
          </p:cNvSpPr>
          <p:nvPr/>
        </p:nvSpPr>
        <p:spPr bwMode="auto">
          <a:xfrm>
            <a:off x="3124200" y="3276600"/>
            <a:ext cx="1447800" cy="7620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654" name="Rectangle 6"/>
          <p:cNvSpPr>
            <a:spLocks noGrp="1" noChangeArrowheads="1"/>
          </p:cNvSpPr>
          <p:nvPr>
            <p:ph type="title"/>
          </p:nvPr>
        </p:nvSpPr>
        <p:spPr>
          <a:xfrm>
            <a:off x="1770063" y="1066800"/>
            <a:ext cx="7772400" cy="1143000"/>
          </a:xfrm>
        </p:spPr>
        <p:txBody>
          <a:bodyPr>
            <a:normAutofit fontScale="90000"/>
          </a:bodyPr>
          <a:lstStyle/>
          <a:p>
            <a:pPr eaLnBrk="1" hangingPunct="1"/>
            <a:r>
              <a:rPr lang="it-IT"/>
              <a:t>Il “nuovo” concetto di interrelazione scuola-lavoro</a:t>
            </a:r>
          </a:p>
        </p:txBody>
      </p:sp>
      <p:sp>
        <p:nvSpPr>
          <p:cNvPr id="27655" name="Text Box 7"/>
          <p:cNvSpPr txBox="1">
            <a:spLocks noChangeArrowheads="1"/>
          </p:cNvSpPr>
          <p:nvPr/>
        </p:nvSpPr>
        <p:spPr bwMode="auto">
          <a:xfrm>
            <a:off x="3336925" y="3462338"/>
            <a:ext cx="106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a:latin typeface="Tahoma" pitchFamily="34" charset="0"/>
              </a:rPr>
              <a:t>Scuola</a:t>
            </a:r>
          </a:p>
        </p:txBody>
      </p:sp>
      <p:sp>
        <p:nvSpPr>
          <p:cNvPr id="27656" name="Text Box 8"/>
          <p:cNvSpPr txBox="1">
            <a:spLocks noChangeArrowheads="1"/>
          </p:cNvSpPr>
          <p:nvPr/>
        </p:nvSpPr>
        <p:spPr bwMode="auto">
          <a:xfrm>
            <a:off x="5546725" y="2971800"/>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a:latin typeface="Tahoma" pitchFamily="34" charset="0"/>
              </a:rPr>
              <a:t>Tirocinio/stage</a:t>
            </a:r>
          </a:p>
        </p:txBody>
      </p:sp>
      <p:sp>
        <p:nvSpPr>
          <p:cNvPr id="27657" name="Text Box 9"/>
          <p:cNvSpPr txBox="1">
            <a:spLocks noChangeArrowheads="1"/>
          </p:cNvSpPr>
          <p:nvPr/>
        </p:nvSpPr>
        <p:spPr bwMode="auto">
          <a:xfrm>
            <a:off x="4403725" y="4529138"/>
            <a:ext cx="204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a:latin typeface="Tahoma" pitchFamily="34" charset="0"/>
              </a:rPr>
              <a:t>Apprendistato</a:t>
            </a:r>
          </a:p>
        </p:txBody>
      </p:sp>
      <p:sp>
        <p:nvSpPr>
          <p:cNvPr id="27658" name="Text Box 10"/>
          <p:cNvSpPr txBox="1">
            <a:spLocks noChangeArrowheads="1"/>
          </p:cNvSpPr>
          <p:nvPr/>
        </p:nvSpPr>
        <p:spPr bwMode="auto">
          <a:xfrm>
            <a:off x="8207376" y="4191000"/>
            <a:ext cx="1089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a:latin typeface="Tahoma" pitchFamily="34" charset="0"/>
              </a:rPr>
              <a:t>Lavoro</a:t>
            </a:r>
          </a:p>
        </p:txBody>
      </p:sp>
      <p:cxnSp>
        <p:nvCxnSpPr>
          <p:cNvPr id="27659" name="AutoShape 11"/>
          <p:cNvCxnSpPr>
            <a:cxnSpLocks noChangeShapeType="1"/>
            <a:stCxn id="27655" idx="2"/>
            <a:endCxn id="27657" idx="1"/>
          </p:cNvCxnSpPr>
          <p:nvPr/>
        </p:nvCxnSpPr>
        <p:spPr bwMode="auto">
          <a:xfrm>
            <a:off x="3867151" y="3919538"/>
            <a:ext cx="536575" cy="838200"/>
          </a:xfrm>
          <a:prstGeom prst="straightConnector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60" name="AutoShape 12"/>
          <p:cNvCxnSpPr>
            <a:cxnSpLocks noChangeShapeType="1"/>
            <a:stCxn id="27656" idx="2"/>
            <a:endCxn id="27650" idx="1"/>
          </p:cNvCxnSpPr>
          <p:nvPr/>
        </p:nvCxnSpPr>
        <p:spPr bwMode="auto">
          <a:xfrm rot="16200000" flipH="1">
            <a:off x="6953250" y="3105150"/>
            <a:ext cx="731838" cy="1379538"/>
          </a:xfrm>
          <a:prstGeom prst="bentConnector3">
            <a:avLst>
              <a:gd name="adj1" fmla="val 41648"/>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cxnSp>
      <p:cxnSp>
        <p:nvCxnSpPr>
          <p:cNvPr id="27661" name="AutoShape 13"/>
          <p:cNvCxnSpPr>
            <a:cxnSpLocks noChangeShapeType="1"/>
          </p:cNvCxnSpPr>
          <p:nvPr/>
        </p:nvCxnSpPr>
        <p:spPr bwMode="auto">
          <a:xfrm flipV="1">
            <a:off x="4572000" y="3200400"/>
            <a:ext cx="685800" cy="457200"/>
          </a:xfrm>
          <a:prstGeom prst="straightConnector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62" name="AutoShape 14"/>
          <p:cNvCxnSpPr>
            <a:cxnSpLocks noChangeShapeType="1"/>
            <a:stCxn id="27651" idx="4"/>
            <a:endCxn id="27650" idx="4"/>
          </p:cNvCxnSpPr>
          <p:nvPr/>
        </p:nvCxnSpPr>
        <p:spPr bwMode="auto">
          <a:xfrm rot="5400000" flipH="1" flipV="1">
            <a:off x="6915150" y="3409950"/>
            <a:ext cx="381000" cy="3314700"/>
          </a:xfrm>
          <a:prstGeom prst="bentConnector3">
            <a:avLst>
              <a:gd name="adj1" fmla="val -60000"/>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13840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3"/>
          <p:cNvSpPr>
            <a:spLocks noChangeArrowheads="1"/>
          </p:cNvSpPr>
          <p:nvPr/>
        </p:nvSpPr>
        <p:spPr bwMode="auto">
          <a:xfrm>
            <a:off x="7010400" y="3962400"/>
            <a:ext cx="2819400" cy="1219200"/>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it-IT"/>
          </a:p>
        </p:txBody>
      </p:sp>
      <p:sp>
        <p:nvSpPr>
          <p:cNvPr id="28676" name="AutoShape 4"/>
          <p:cNvSpPr>
            <a:spLocks noChangeArrowheads="1"/>
          </p:cNvSpPr>
          <p:nvPr/>
        </p:nvSpPr>
        <p:spPr bwMode="auto">
          <a:xfrm>
            <a:off x="6096000" y="2057400"/>
            <a:ext cx="3505200" cy="2057400"/>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it-IT"/>
          </a:p>
        </p:txBody>
      </p:sp>
      <p:sp>
        <p:nvSpPr>
          <p:cNvPr id="28677" name="Rectangle 5"/>
          <p:cNvSpPr>
            <a:spLocks noGrp="1" noChangeArrowheads="1"/>
          </p:cNvSpPr>
          <p:nvPr>
            <p:ph type="title"/>
          </p:nvPr>
        </p:nvSpPr>
        <p:spPr>
          <a:xfrm>
            <a:off x="1991544" y="2996953"/>
            <a:ext cx="3672408" cy="1114425"/>
          </a:xfrm>
        </p:spPr>
        <p:txBody>
          <a:bodyPr/>
          <a:lstStyle/>
          <a:p>
            <a:pPr eaLnBrk="1" hangingPunct="1"/>
            <a:r>
              <a:rPr lang="it-IT" dirty="0"/>
              <a:t>Il tirocinio</a:t>
            </a:r>
          </a:p>
        </p:txBody>
      </p:sp>
      <p:sp>
        <p:nvSpPr>
          <p:cNvPr id="28678" name="Text Box 6"/>
          <p:cNvSpPr txBox="1">
            <a:spLocks noChangeArrowheads="1"/>
          </p:cNvSpPr>
          <p:nvPr/>
        </p:nvSpPr>
        <p:spPr bwMode="auto">
          <a:xfrm>
            <a:off x="3200400" y="2133601"/>
            <a:ext cx="2082800"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a:latin typeface="Tahoma" pitchFamily="34" charset="0"/>
              </a:rPr>
              <a:t>Il praticantato</a:t>
            </a:r>
          </a:p>
        </p:txBody>
      </p:sp>
      <p:sp>
        <p:nvSpPr>
          <p:cNvPr id="28679" name="Text Box 7"/>
          <p:cNvSpPr txBox="1">
            <a:spLocks noChangeArrowheads="1"/>
          </p:cNvSpPr>
          <p:nvPr/>
        </p:nvSpPr>
        <p:spPr bwMode="auto">
          <a:xfrm>
            <a:off x="4876800" y="1143001"/>
            <a:ext cx="3481388"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a:latin typeface="Tahoma" pitchFamily="34" charset="0"/>
              </a:rPr>
              <a:t>Il tirocinio ex l.196/1997</a:t>
            </a:r>
          </a:p>
        </p:txBody>
      </p:sp>
      <p:sp>
        <p:nvSpPr>
          <p:cNvPr id="28681" name="Text Box 9"/>
          <p:cNvSpPr txBox="1">
            <a:spLocks noChangeArrowheads="1"/>
          </p:cNvSpPr>
          <p:nvPr/>
        </p:nvSpPr>
        <p:spPr bwMode="auto">
          <a:xfrm>
            <a:off x="6384926" y="2362201"/>
            <a:ext cx="30638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sz="1800">
                <a:latin typeface="Comic Sans MS" pitchFamily="66" charset="0"/>
              </a:rPr>
              <a:t>Adolescenti o giovani regolarmente iscritti a un ciclo di studi (universitario o scolastico di ogni ordine e grado)</a:t>
            </a:r>
          </a:p>
        </p:txBody>
      </p:sp>
      <p:sp>
        <p:nvSpPr>
          <p:cNvPr id="28682" name="Text Box 10"/>
          <p:cNvSpPr txBox="1">
            <a:spLocks noChangeArrowheads="1"/>
          </p:cNvSpPr>
          <p:nvPr/>
        </p:nvSpPr>
        <p:spPr bwMode="auto">
          <a:xfrm>
            <a:off x="7162800" y="4267200"/>
            <a:ext cx="2743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sz="1800">
                <a:latin typeface="Comic Sans MS" pitchFamily="66" charset="0"/>
              </a:rPr>
              <a:t>A fini orientativi e di addestramento pratico</a:t>
            </a:r>
          </a:p>
        </p:txBody>
      </p:sp>
      <p:sp>
        <p:nvSpPr>
          <p:cNvPr id="2" name="CasellaDiTesto 1"/>
          <p:cNvSpPr txBox="1"/>
          <p:nvPr/>
        </p:nvSpPr>
        <p:spPr>
          <a:xfrm>
            <a:off x="2423592" y="5085185"/>
            <a:ext cx="2469972" cy="646331"/>
          </a:xfrm>
          <a:prstGeom prst="rect">
            <a:avLst/>
          </a:prstGeom>
          <a:noFill/>
          <a:ln w="63500" cap="rnd" cmpd="sng">
            <a:gradFill>
              <a:gsLst>
                <a:gs pos="0">
                  <a:srgbClr val="0070C0"/>
                </a:gs>
                <a:gs pos="50000">
                  <a:schemeClr val="accent1">
                    <a:tint val="44500"/>
                    <a:satMod val="160000"/>
                  </a:schemeClr>
                </a:gs>
                <a:gs pos="100000">
                  <a:schemeClr val="accent1">
                    <a:tint val="23500"/>
                    <a:satMod val="160000"/>
                  </a:schemeClr>
                </a:gs>
              </a:gsLst>
              <a:lin ang="5400000" scaled="0"/>
            </a:gradFill>
            <a:bevel/>
          </a:ln>
        </p:spPr>
        <p:txBody>
          <a:bodyPr wrap="none" rtlCol="0">
            <a:spAutoFit/>
          </a:bodyPr>
          <a:lstStyle/>
          <a:p>
            <a:r>
              <a:rPr lang="it-IT" dirty="0"/>
              <a:t>Modifiche 2011, 2012:</a:t>
            </a:r>
          </a:p>
          <a:p>
            <a:r>
              <a:rPr lang="it-IT" dirty="0"/>
              <a:t>Le competenze regionali</a:t>
            </a:r>
          </a:p>
        </p:txBody>
      </p:sp>
    </p:spTree>
    <p:extLst>
      <p:ext uri="{BB962C8B-B14F-4D97-AF65-F5344CB8AC3E}">
        <p14:creationId xmlns:p14="http://schemas.microsoft.com/office/powerpoint/2010/main" val="511031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L’apprendistato</a:t>
            </a:r>
          </a:p>
        </p:txBody>
      </p:sp>
      <p:sp>
        <p:nvSpPr>
          <p:cNvPr id="4" name="Segnaposto contenuto 3"/>
          <p:cNvSpPr>
            <a:spLocks noGrp="1"/>
          </p:cNvSpPr>
          <p:nvPr>
            <p:ph sz="quarter" idx="13"/>
          </p:nvPr>
        </p:nvSpPr>
        <p:spPr/>
        <p:txBody>
          <a:bodyPr/>
          <a:lstStyle/>
          <a:p>
            <a:r>
              <a:rPr lang="it-IT" dirty="0"/>
              <a:t>L'apprendistato è un contratto di lavoro </a:t>
            </a:r>
            <a:r>
              <a:rPr lang="it-IT" b="1" dirty="0"/>
              <a:t>a tempo indeterminato </a:t>
            </a:r>
            <a:r>
              <a:rPr lang="it-IT" dirty="0"/>
              <a:t>finalizzato alla formazione e alla occupazione dei giovani.</a:t>
            </a:r>
          </a:p>
          <a:p>
            <a:r>
              <a:rPr lang="it-IT" dirty="0"/>
              <a:t>L’unico contratto di avviamento al lavoro / formativo </a:t>
            </a:r>
          </a:p>
          <a:p>
            <a:r>
              <a:rPr lang="it-IT" dirty="0"/>
              <a:t>Minimo 6 mesi (salvo lavori stagionali: CCNL)</a:t>
            </a:r>
          </a:p>
          <a:p>
            <a:r>
              <a:rPr lang="it-IT" dirty="0"/>
              <a:t>Le aziende con +50 dipendenti possono effettuare contratti di apprendistato se hanno assunto almeno il 20% degli apprendisti già formati; rapporto apprendisti/dipendenti </a:t>
            </a:r>
            <a:r>
              <a:rPr lang="it-IT" dirty="0" err="1"/>
              <a:t>max</a:t>
            </a:r>
            <a:r>
              <a:rPr lang="it-IT" dirty="0"/>
              <a:t> 3:2 (per – di 10 </a:t>
            </a:r>
            <a:r>
              <a:rPr lang="it-IT" dirty="0" err="1"/>
              <a:t>dip</a:t>
            </a:r>
            <a:r>
              <a:rPr lang="it-IT" dirty="0"/>
              <a:t>. 1:1).</a:t>
            </a:r>
          </a:p>
        </p:txBody>
      </p:sp>
    </p:spTree>
    <p:extLst>
      <p:ext uri="{BB962C8B-B14F-4D97-AF65-F5344CB8AC3E}">
        <p14:creationId xmlns:p14="http://schemas.microsoft.com/office/powerpoint/2010/main" val="1127232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752600" y="2438400"/>
            <a:ext cx="4038600" cy="1143000"/>
          </a:xfrm>
        </p:spPr>
        <p:txBody>
          <a:bodyPr>
            <a:normAutofit fontScale="90000"/>
          </a:bodyPr>
          <a:lstStyle/>
          <a:p>
            <a:pPr eaLnBrk="1" hangingPunct="1"/>
            <a:r>
              <a:rPr lang="it-IT"/>
              <a:t>Gli apprendistati</a:t>
            </a:r>
          </a:p>
        </p:txBody>
      </p:sp>
      <p:sp>
        <p:nvSpPr>
          <p:cNvPr id="29699" name="Text Box 3"/>
          <p:cNvSpPr txBox="1">
            <a:spLocks noChangeArrowheads="1"/>
          </p:cNvSpPr>
          <p:nvPr/>
        </p:nvSpPr>
        <p:spPr bwMode="auto">
          <a:xfrm>
            <a:off x="3162300" y="835402"/>
            <a:ext cx="678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r>
              <a:rPr lang="it-IT" dirty="0">
                <a:latin typeface="Arial" panose="020B0604020202020204" pitchFamily="34" charset="0"/>
                <a:cs typeface="Arial" panose="020B0604020202020204" pitchFamily="34" charset="0"/>
              </a:rPr>
              <a:t>Apprendistato per la qualifica e il diploma professionale, il diploma di istruzione secondaria superiore e il certificato di specializzazione tecnica superiore</a:t>
            </a:r>
          </a:p>
        </p:txBody>
      </p:sp>
      <p:sp>
        <p:nvSpPr>
          <p:cNvPr id="29700" name="Text Box 4"/>
          <p:cNvSpPr txBox="1">
            <a:spLocks noChangeArrowheads="1"/>
          </p:cNvSpPr>
          <p:nvPr/>
        </p:nvSpPr>
        <p:spPr bwMode="auto">
          <a:xfrm>
            <a:off x="2879725" y="36147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endParaRPr kumimoji="0" lang="it-IT">
              <a:latin typeface="Tahoma" pitchFamily="34" charset="0"/>
            </a:endParaRPr>
          </a:p>
        </p:txBody>
      </p:sp>
      <p:sp>
        <p:nvSpPr>
          <p:cNvPr id="29701" name="Text Box 5"/>
          <p:cNvSpPr txBox="1">
            <a:spLocks noChangeArrowheads="1"/>
          </p:cNvSpPr>
          <p:nvPr/>
        </p:nvSpPr>
        <p:spPr bwMode="auto">
          <a:xfrm>
            <a:off x="7010400" y="2828836"/>
            <a:ext cx="3124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it-IT" dirty="0">
                <a:latin typeface="Arial" pitchFamily="34" charset="0"/>
                <a:cs typeface="Arial" pitchFamily="34" charset="0"/>
              </a:rPr>
              <a:t>contratto   di   apprendistato   professionalizzante</a:t>
            </a:r>
            <a:endParaRPr kumimoji="0" lang="it-IT" dirty="0">
              <a:latin typeface="Tahoma" pitchFamily="34" charset="0"/>
            </a:endParaRPr>
          </a:p>
        </p:txBody>
      </p:sp>
      <p:sp>
        <p:nvSpPr>
          <p:cNvPr id="29702" name="Text Box 6"/>
          <p:cNvSpPr txBox="1">
            <a:spLocks noChangeArrowheads="1"/>
          </p:cNvSpPr>
          <p:nvPr/>
        </p:nvSpPr>
        <p:spPr bwMode="auto">
          <a:xfrm>
            <a:off x="2963862" y="3876586"/>
            <a:ext cx="3352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dirty="0">
                <a:latin typeface="Arial" pitchFamily="34" charset="0"/>
                <a:cs typeface="Arial" pitchFamily="34" charset="0"/>
              </a:rPr>
              <a:t>contratto  di apprendistato di alta formazione e ricerca.</a:t>
            </a:r>
            <a:endParaRPr kumimoji="0" lang="it-IT" dirty="0">
              <a:latin typeface="Tahoma" pitchFamily="34" charset="0"/>
            </a:endParaRPr>
          </a:p>
        </p:txBody>
      </p:sp>
      <p:sp>
        <p:nvSpPr>
          <p:cNvPr id="29703" name="WordArt 7"/>
          <p:cNvSpPr>
            <a:spLocks noChangeArrowheads="1" noChangeShapeType="1" noTextEdit="1"/>
          </p:cNvSpPr>
          <p:nvPr/>
        </p:nvSpPr>
        <p:spPr bwMode="auto">
          <a:xfrm>
            <a:off x="2667000" y="1333500"/>
            <a:ext cx="304800" cy="647700"/>
          </a:xfrm>
          <a:prstGeom prst="rect">
            <a:avLst/>
          </a:prstGeom>
        </p:spPr>
        <p:txBody>
          <a:bodyPr wrap="none" fromWordArt="1">
            <a:prstTxWarp prst="textPlain">
              <a:avLst>
                <a:gd name="adj" fmla="val 50000"/>
              </a:avLst>
            </a:prstTxWarp>
          </a:bodyPr>
          <a:lstStyle/>
          <a:p>
            <a:pPr algn="ctr"/>
            <a:r>
              <a:rPr lang="it-IT" sz="3600" kern="10">
                <a:ln w="9525">
                  <a:solidFill>
                    <a:srgbClr val="000000"/>
                  </a:solidFill>
                  <a:round/>
                  <a:headEnd/>
                  <a:tailEnd/>
                </a:ln>
                <a:solidFill>
                  <a:srgbClr val="FFFFFF"/>
                </a:solidFill>
                <a:latin typeface="Arial Black"/>
              </a:rPr>
              <a:t>1</a:t>
            </a:r>
          </a:p>
        </p:txBody>
      </p:sp>
      <p:sp>
        <p:nvSpPr>
          <p:cNvPr id="29704" name="WordArt 8"/>
          <p:cNvSpPr>
            <a:spLocks noChangeArrowheads="1" noChangeShapeType="1" noTextEdit="1"/>
          </p:cNvSpPr>
          <p:nvPr/>
        </p:nvSpPr>
        <p:spPr bwMode="auto">
          <a:xfrm>
            <a:off x="6553200" y="3105150"/>
            <a:ext cx="304800" cy="647700"/>
          </a:xfrm>
          <a:prstGeom prst="rect">
            <a:avLst/>
          </a:prstGeom>
        </p:spPr>
        <p:txBody>
          <a:bodyPr wrap="none" fromWordArt="1">
            <a:prstTxWarp prst="textPlain">
              <a:avLst>
                <a:gd name="adj" fmla="val 50000"/>
              </a:avLst>
            </a:prstTxWarp>
          </a:bodyPr>
          <a:lstStyle/>
          <a:p>
            <a:pPr algn="ctr"/>
            <a:r>
              <a:rPr lang="it-IT" sz="3600" kern="10">
                <a:ln w="9525">
                  <a:solidFill>
                    <a:srgbClr val="000000"/>
                  </a:solidFill>
                  <a:round/>
                  <a:headEnd/>
                  <a:tailEnd/>
                </a:ln>
                <a:solidFill>
                  <a:srgbClr val="FFFFFF"/>
                </a:solidFill>
                <a:latin typeface="Arial Black"/>
              </a:rPr>
              <a:t>2</a:t>
            </a:r>
          </a:p>
        </p:txBody>
      </p:sp>
      <p:sp>
        <p:nvSpPr>
          <p:cNvPr id="29705" name="WordArt 9"/>
          <p:cNvSpPr>
            <a:spLocks noChangeArrowheads="1" noChangeShapeType="1" noTextEdit="1"/>
          </p:cNvSpPr>
          <p:nvPr/>
        </p:nvSpPr>
        <p:spPr bwMode="auto">
          <a:xfrm>
            <a:off x="2362200" y="4152900"/>
            <a:ext cx="304800" cy="647700"/>
          </a:xfrm>
          <a:prstGeom prst="rect">
            <a:avLst/>
          </a:prstGeom>
        </p:spPr>
        <p:txBody>
          <a:bodyPr wrap="none" fromWordArt="1">
            <a:prstTxWarp prst="textPlain">
              <a:avLst>
                <a:gd name="adj" fmla="val 50000"/>
              </a:avLst>
            </a:prstTxWarp>
          </a:bodyPr>
          <a:lstStyle/>
          <a:p>
            <a:pPr algn="ctr"/>
            <a:r>
              <a:rPr lang="it-IT" sz="3600" kern="10">
                <a:ln w="9525">
                  <a:solidFill>
                    <a:srgbClr val="000000"/>
                  </a:solidFill>
                  <a:round/>
                  <a:headEnd/>
                  <a:tailEnd/>
                </a:ln>
                <a:solidFill>
                  <a:srgbClr val="FFFFFF"/>
                </a:solidFill>
                <a:latin typeface="Arial Black"/>
              </a:rPr>
              <a:t>3</a:t>
            </a:r>
          </a:p>
        </p:txBody>
      </p:sp>
    </p:spTree>
    <p:extLst>
      <p:ext uri="{BB962C8B-B14F-4D97-AF65-F5344CB8AC3E}">
        <p14:creationId xmlns:p14="http://schemas.microsoft.com/office/powerpoint/2010/main" val="29159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Dlgs</a:t>
            </a:r>
            <a:r>
              <a:rPr lang="it-IT" dirty="0"/>
              <a:t>. 81/ 2015</a:t>
            </a:r>
          </a:p>
        </p:txBody>
      </p:sp>
      <p:sp>
        <p:nvSpPr>
          <p:cNvPr id="3" name="Segnaposto contenuto 2"/>
          <p:cNvSpPr>
            <a:spLocks noGrp="1"/>
          </p:cNvSpPr>
          <p:nvPr>
            <p:ph sz="quarter" idx="13"/>
          </p:nvPr>
        </p:nvSpPr>
        <p:spPr/>
        <p:txBody>
          <a:bodyPr>
            <a:normAutofit lnSpcReduction="10000"/>
          </a:bodyPr>
          <a:lstStyle/>
          <a:p>
            <a:r>
              <a:rPr lang="it-IT" dirty="0"/>
              <a:t>Part –time: artt.4-12</a:t>
            </a:r>
          </a:p>
          <a:p>
            <a:r>
              <a:rPr lang="it-IT" dirty="0"/>
              <a:t>Intermittente: artt.13-18</a:t>
            </a:r>
          </a:p>
          <a:p>
            <a:r>
              <a:rPr lang="it-IT" dirty="0"/>
              <a:t>Tempo determinato: artt.19-29</a:t>
            </a:r>
          </a:p>
          <a:p>
            <a:r>
              <a:rPr lang="it-IT" dirty="0"/>
              <a:t>Somministrazione: artt.20-40</a:t>
            </a:r>
          </a:p>
          <a:p>
            <a:r>
              <a:rPr lang="it-IT" dirty="0"/>
              <a:t>Apprendistato: artt.41-47</a:t>
            </a:r>
          </a:p>
          <a:p>
            <a:r>
              <a:rPr lang="it-IT" dirty="0"/>
              <a:t>(accessorio)</a:t>
            </a:r>
          </a:p>
          <a:p>
            <a:r>
              <a:rPr lang="it-IT" dirty="0"/>
              <a:t>Coordinato e continuativo (art.2; 52-54)</a:t>
            </a:r>
          </a:p>
        </p:txBody>
      </p:sp>
    </p:spTree>
    <p:extLst>
      <p:ext uri="{BB962C8B-B14F-4D97-AF65-F5344CB8AC3E}">
        <p14:creationId xmlns:p14="http://schemas.microsoft.com/office/powerpoint/2010/main" val="196569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Un nuovo tipo di apprendistato?</a:t>
            </a:r>
          </a:p>
        </p:txBody>
      </p:sp>
      <p:sp>
        <p:nvSpPr>
          <p:cNvPr id="3" name="Segnaposto contenuto 2"/>
          <p:cNvSpPr>
            <a:spLocks noGrp="1"/>
          </p:cNvSpPr>
          <p:nvPr>
            <p:ph sz="quarter" idx="13"/>
          </p:nvPr>
        </p:nvSpPr>
        <p:spPr/>
        <p:txBody>
          <a:bodyPr/>
          <a:lstStyle/>
          <a:p>
            <a:r>
              <a:rPr lang="it-IT" dirty="0"/>
              <a:t>L’apprendistato può avvenire anche all’interno di un contratto di somministrazione a tempo indeterminato</a:t>
            </a:r>
          </a:p>
          <a:p>
            <a:r>
              <a:rPr lang="it-IT" dirty="0"/>
              <a:t>Per lavoratori in mobilità, a prescindere dall’età anagrafica per qualificazione o riqualificazione professionale</a:t>
            </a:r>
          </a:p>
        </p:txBody>
      </p:sp>
    </p:spTree>
    <p:extLst>
      <p:ext uri="{BB962C8B-B14F-4D97-AF65-F5344CB8AC3E}">
        <p14:creationId xmlns:p14="http://schemas.microsoft.com/office/powerpoint/2010/main" val="213498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76400" y="692696"/>
            <a:ext cx="5263615" cy="2520280"/>
          </a:xfrm>
        </p:spPr>
        <p:txBody>
          <a:bodyPr>
            <a:noAutofit/>
          </a:bodyPr>
          <a:lstStyle/>
          <a:p>
            <a:r>
              <a:rPr lang="it-IT" sz="2800" dirty="0">
                <a:latin typeface="Monotype Corsiva" panose="03010101010201010101" pitchFamily="66" charset="0"/>
              </a:rPr>
              <a:t>Apprendistato per la qualifica e il diploma professionale, il diploma di istruzione secondaria superiore e il certificato di specializzazione tecnica superiore</a:t>
            </a:r>
            <a:endParaRPr lang="it-IT" sz="3200" i="1" dirty="0">
              <a:latin typeface="Monotype Corsiva" pitchFamily="66" charset="0"/>
            </a:endParaRPr>
          </a:p>
        </p:txBody>
      </p:sp>
      <p:sp>
        <p:nvSpPr>
          <p:cNvPr id="30723" name="Text Box 3"/>
          <p:cNvSpPr txBox="1">
            <a:spLocks noChangeArrowheads="1"/>
          </p:cNvSpPr>
          <p:nvPr/>
        </p:nvSpPr>
        <p:spPr bwMode="auto">
          <a:xfrm>
            <a:off x="8152251" y="577640"/>
            <a:ext cx="228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dirty="0">
                <a:solidFill>
                  <a:srgbClr val="0033CC"/>
                </a:solidFill>
                <a:latin typeface="Tahoma" pitchFamily="34" charset="0"/>
              </a:rPr>
              <a:t>Da 15 anni a 25</a:t>
            </a:r>
          </a:p>
        </p:txBody>
      </p:sp>
      <p:sp>
        <p:nvSpPr>
          <p:cNvPr id="30724" name="Text Box 4"/>
          <p:cNvSpPr txBox="1">
            <a:spLocks noChangeArrowheads="1"/>
          </p:cNvSpPr>
          <p:nvPr/>
        </p:nvSpPr>
        <p:spPr bwMode="auto">
          <a:xfrm>
            <a:off x="7233186" y="1767880"/>
            <a:ext cx="3200400" cy="193899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dirty="0">
                <a:solidFill>
                  <a:srgbClr val="FF0000"/>
                </a:solidFill>
                <a:latin typeface="Tahoma" pitchFamily="34" charset="0"/>
              </a:rPr>
              <a:t>Minimo 6 mesi Max 3/4 anni (5 </a:t>
            </a:r>
            <a:r>
              <a:rPr kumimoji="0" lang="it-IT" dirty="0" err="1">
                <a:solidFill>
                  <a:srgbClr val="FF0000"/>
                </a:solidFill>
                <a:latin typeface="Tahoma" pitchFamily="34" charset="0"/>
              </a:rPr>
              <a:t>artig</a:t>
            </a:r>
            <a:r>
              <a:rPr kumimoji="0" lang="it-IT" dirty="0">
                <a:solidFill>
                  <a:srgbClr val="FF0000"/>
                </a:solidFill>
                <a:latin typeface="Tahoma" pitchFamily="34" charset="0"/>
              </a:rPr>
              <a:t>.) finalizzato al conseguimento di una qualifica professionale</a:t>
            </a:r>
          </a:p>
        </p:txBody>
      </p:sp>
      <p:sp>
        <p:nvSpPr>
          <p:cNvPr id="30725" name="Text Box 5"/>
          <p:cNvSpPr txBox="1">
            <a:spLocks noChangeArrowheads="1"/>
          </p:cNvSpPr>
          <p:nvPr/>
        </p:nvSpPr>
        <p:spPr bwMode="auto">
          <a:xfrm>
            <a:off x="2209800" y="3861048"/>
            <a:ext cx="784664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r>
              <a:rPr lang="it-IT" sz="2000" dirty="0"/>
              <a:t>il piano formativo individuale </a:t>
            </a:r>
            <a:r>
              <a:rPr lang="it-IT" sz="2000" dirty="0" err="1"/>
              <a:t>e'</a:t>
            </a:r>
            <a:r>
              <a:rPr lang="it-IT" sz="2000" dirty="0"/>
              <a:t> predisposto dalla istituzione formativa  con il coinvolgimento dell'impresa.</a:t>
            </a:r>
            <a:endParaRPr kumimoji="0" lang="it-IT" sz="2000" dirty="0">
              <a:solidFill>
                <a:srgbClr val="CC00CC"/>
              </a:solidFill>
              <a:latin typeface="Arial" pitchFamily="34" charset="0"/>
              <a:cs typeface="Arial" pitchFamily="34" charset="0"/>
            </a:endParaRPr>
          </a:p>
          <a:p>
            <a:pPr eaLnBrk="1" hangingPunct="1"/>
            <a:r>
              <a:rPr kumimoji="0" lang="it-IT" sz="2000" dirty="0">
                <a:solidFill>
                  <a:srgbClr val="CC00CC"/>
                </a:solidFill>
                <a:latin typeface="Arial" pitchFamily="34" charset="0"/>
                <a:cs typeface="Arial" pitchFamily="34" charset="0"/>
              </a:rPr>
              <a:t>Con decreto del Ministro del </a:t>
            </a:r>
            <a:r>
              <a:rPr kumimoji="0" lang="it-IT" sz="2000" dirty="0" err="1">
                <a:solidFill>
                  <a:srgbClr val="CC00CC"/>
                </a:solidFill>
                <a:latin typeface="Arial" pitchFamily="34" charset="0"/>
                <a:cs typeface="Arial" pitchFamily="34" charset="0"/>
              </a:rPr>
              <a:t>lavoro,di</a:t>
            </a:r>
            <a:r>
              <a:rPr kumimoji="0" lang="it-IT" sz="2000" dirty="0">
                <a:solidFill>
                  <a:srgbClr val="CC00CC"/>
                </a:solidFill>
                <a:latin typeface="Arial" pitchFamily="34" charset="0"/>
                <a:cs typeface="Arial" pitchFamily="34" charset="0"/>
              </a:rPr>
              <a:t> concerto con il MIUR e del MEF, previa intesa in sede di Conferenza permanente Stato – Regioni, sono definiti gli standard formativi dell'apprendistato, che costituiscono livelli essenziali delle prestazioni </a:t>
            </a:r>
            <a:endParaRPr kumimoji="0" lang="it-IT" sz="2000" dirty="0">
              <a:latin typeface="Tahoma" pitchFamily="34" charset="0"/>
            </a:endParaRPr>
          </a:p>
        </p:txBody>
      </p:sp>
      <p:sp>
        <p:nvSpPr>
          <p:cNvPr id="30726" name="Line 6"/>
          <p:cNvSpPr>
            <a:spLocks noChangeShapeType="1"/>
          </p:cNvSpPr>
          <p:nvPr/>
        </p:nvSpPr>
        <p:spPr bwMode="auto">
          <a:xfrm>
            <a:off x="8077200" y="548680"/>
            <a:ext cx="0" cy="1219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30727" name="Line 7"/>
          <p:cNvSpPr>
            <a:spLocks noChangeShapeType="1"/>
          </p:cNvSpPr>
          <p:nvPr/>
        </p:nvSpPr>
        <p:spPr bwMode="auto">
          <a:xfrm flipH="1">
            <a:off x="7086600" y="1700808"/>
            <a:ext cx="990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30728" name="Line 8"/>
          <p:cNvSpPr>
            <a:spLocks noChangeShapeType="1"/>
          </p:cNvSpPr>
          <p:nvPr/>
        </p:nvSpPr>
        <p:spPr bwMode="auto">
          <a:xfrm>
            <a:off x="7086600" y="1700808"/>
            <a:ext cx="0" cy="1676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30729" name="Line 9"/>
          <p:cNvSpPr>
            <a:spLocks noChangeShapeType="1"/>
          </p:cNvSpPr>
          <p:nvPr/>
        </p:nvSpPr>
        <p:spPr bwMode="auto">
          <a:xfrm flipH="1">
            <a:off x="1905000" y="3429000"/>
            <a:ext cx="5181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it-IT"/>
          </a:p>
        </p:txBody>
      </p:sp>
      <p:sp>
        <p:nvSpPr>
          <p:cNvPr id="30730" name="Line 10"/>
          <p:cNvSpPr>
            <a:spLocks noChangeShapeType="1"/>
          </p:cNvSpPr>
          <p:nvPr/>
        </p:nvSpPr>
        <p:spPr bwMode="auto">
          <a:xfrm>
            <a:off x="1905000" y="3472408"/>
            <a:ext cx="0" cy="1828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it-IT"/>
          </a:p>
        </p:txBody>
      </p:sp>
    </p:spTree>
    <p:extLst>
      <p:ext uri="{BB962C8B-B14F-4D97-AF65-F5344CB8AC3E}">
        <p14:creationId xmlns:p14="http://schemas.microsoft.com/office/powerpoint/2010/main" val="1967632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667000" y="620688"/>
            <a:ext cx="3048000" cy="1569660"/>
          </a:xfrm>
          <a:prstGeom prst="rect">
            <a:avLst/>
          </a:prstGeom>
          <a:noFill/>
          <a:ln w="9525">
            <a:noFill/>
            <a:miter lim="800000"/>
            <a:headEnd/>
            <a:tailEnd/>
          </a:ln>
          <a:effectLst/>
        </p:spPr>
        <p:txBody>
          <a:bodyPr>
            <a:spAutoFit/>
          </a:bodyPr>
          <a:lstStyle/>
          <a:p>
            <a:pPr>
              <a:spcBef>
                <a:spcPct val="50000"/>
              </a:spcBef>
              <a:defRPr/>
            </a:pPr>
            <a:r>
              <a:rPr lang="it-IT" sz="3200" dirty="0">
                <a:solidFill>
                  <a:srgbClr val="008000"/>
                </a:solidFill>
                <a:effectLst>
                  <a:outerShdw blurRad="38100" dist="38100" dir="2700000" algn="tl">
                    <a:srgbClr val="C0C0C0"/>
                  </a:outerShdw>
                </a:effectLst>
                <a:latin typeface="Monotype Corsiva" pitchFamily="66" charset="0"/>
                <a:cs typeface="Arial" pitchFamily="34" charset="0"/>
              </a:rPr>
              <a:t>Contratto   di   apprendistato   professionalizzante</a:t>
            </a:r>
          </a:p>
        </p:txBody>
      </p:sp>
      <p:sp>
        <p:nvSpPr>
          <p:cNvPr id="32771" name="Text Box 3"/>
          <p:cNvSpPr txBox="1">
            <a:spLocks noChangeArrowheads="1"/>
          </p:cNvSpPr>
          <p:nvPr/>
        </p:nvSpPr>
        <p:spPr bwMode="auto">
          <a:xfrm>
            <a:off x="7696200" y="1066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it-IT">
                <a:solidFill>
                  <a:srgbClr val="FF0000"/>
                </a:solidFill>
                <a:latin typeface="Tahoma" pitchFamily="34" charset="0"/>
              </a:rPr>
              <a:t>Età:</a:t>
            </a:r>
            <a:r>
              <a:rPr kumimoji="0" lang="it-IT">
                <a:latin typeface="Tahoma" pitchFamily="34" charset="0"/>
              </a:rPr>
              <a:t> 18-29 </a:t>
            </a:r>
          </a:p>
        </p:txBody>
      </p:sp>
      <p:sp>
        <p:nvSpPr>
          <p:cNvPr id="32772" name="Text Box 4"/>
          <p:cNvSpPr txBox="1">
            <a:spLocks noChangeArrowheads="1"/>
          </p:cNvSpPr>
          <p:nvPr/>
        </p:nvSpPr>
        <p:spPr bwMode="auto">
          <a:xfrm>
            <a:off x="6712060" y="2708920"/>
            <a:ext cx="3962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dirty="0">
                <a:solidFill>
                  <a:srgbClr val="FF0000"/>
                </a:solidFill>
                <a:latin typeface="Tahoma" pitchFamily="34" charset="0"/>
              </a:rPr>
              <a:t>Scopo:</a:t>
            </a:r>
            <a:r>
              <a:rPr kumimoji="0" lang="it-IT" dirty="0">
                <a:latin typeface="Tahoma" pitchFamily="34" charset="0"/>
              </a:rPr>
              <a:t> conseguimento di una qualificazione professionale ai fini contrattuali</a:t>
            </a:r>
          </a:p>
        </p:txBody>
      </p:sp>
      <p:sp>
        <p:nvSpPr>
          <p:cNvPr id="32773" name="Text Box 5"/>
          <p:cNvSpPr txBox="1">
            <a:spLocks noChangeArrowheads="1"/>
          </p:cNvSpPr>
          <p:nvPr/>
        </p:nvSpPr>
        <p:spPr bwMode="auto">
          <a:xfrm>
            <a:off x="7691438" y="1600200"/>
            <a:ext cx="2595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a:solidFill>
                  <a:srgbClr val="FF0000"/>
                </a:solidFill>
                <a:latin typeface="Tahoma" pitchFamily="34" charset="0"/>
              </a:rPr>
              <a:t>Durata:</a:t>
            </a:r>
            <a:r>
              <a:rPr kumimoji="0" lang="it-IT">
                <a:latin typeface="Tahoma" pitchFamily="34" charset="0"/>
              </a:rPr>
              <a:t> 2 - 6 anni</a:t>
            </a:r>
          </a:p>
        </p:txBody>
      </p:sp>
      <p:sp>
        <p:nvSpPr>
          <p:cNvPr id="32774" name="Text Box 6"/>
          <p:cNvSpPr txBox="1">
            <a:spLocks noChangeArrowheads="1"/>
          </p:cNvSpPr>
          <p:nvPr/>
        </p:nvSpPr>
        <p:spPr bwMode="auto">
          <a:xfrm>
            <a:off x="1812926" y="2708920"/>
            <a:ext cx="4816475" cy="3416320"/>
          </a:xfrm>
          <a:prstGeom prst="rect">
            <a:avLst/>
          </a:prstGeom>
          <a:noFill/>
          <a:ln w="38100">
            <a:pattFill prst="sphere">
              <a:fgClr>
                <a:srgbClr val="0033CC"/>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dirty="0">
                <a:solidFill>
                  <a:srgbClr val="FF0000"/>
                </a:solidFill>
                <a:latin typeface="Arial" pitchFamily="34" charset="0"/>
                <a:cs typeface="Arial" pitchFamily="34" charset="0"/>
              </a:rPr>
              <a:t>è integrata, nei limiti delle risorse annualmente disponibili, dalla offerta formativa pubblica, interna o esterna alla azienda, finalizzata alla acquisizione di competenze di base e trasversali per un monte complessivo non superiore a centoventi ore per la durata del triennio e disciplinata dalle regioni </a:t>
            </a:r>
            <a:endParaRPr kumimoji="0" lang="it-IT" dirty="0">
              <a:solidFill>
                <a:srgbClr val="0033CC"/>
              </a:solidFill>
              <a:latin typeface="Tahoma" pitchFamily="34" charset="0"/>
            </a:endParaRPr>
          </a:p>
        </p:txBody>
      </p:sp>
    </p:spTree>
    <p:extLst>
      <p:ext uri="{BB962C8B-B14F-4D97-AF65-F5344CB8AC3E}">
        <p14:creationId xmlns:p14="http://schemas.microsoft.com/office/powerpoint/2010/main" val="1916283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0" y="-32627024"/>
            <a:ext cx="4572000" cy="22929354"/>
          </a:xfrm>
          <a:prstGeom prst="rect">
            <a:avLst/>
          </a:prstGeom>
        </p:spPr>
        <p:txBody>
          <a:bodyPr>
            <a:spAutoFit/>
          </a:bodyPr>
          <a:lstStyle/>
          <a:p>
            <a:pPr algn="just"/>
            <a:r>
              <a:rPr lang="nb-NO" sz="1400" dirty="0">
                <a:solidFill>
                  <a:srgbClr val="343434"/>
                </a:solidFill>
              </a:rPr>
              <a:t>Art. 45 </a:t>
            </a:r>
          </a:p>
          <a:p>
            <a:pPr algn="just"/>
            <a:r>
              <a:rPr lang="nb-NO" sz="1400" dirty="0">
                <a:solidFill>
                  <a:srgbClr val="343434"/>
                </a:solidFill>
              </a:rPr>
              <a:t> </a:t>
            </a:r>
          </a:p>
          <a:p>
            <a:pPr algn="just"/>
            <a:r>
              <a:rPr lang="nb-NO" sz="1400" dirty="0">
                <a:solidFill>
                  <a:srgbClr val="343434"/>
                </a:solidFill>
              </a:rPr>
              <a:t>            </a:t>
            </a:r>
            <a:r>
              <a:rPr lang="nb-NO" sz="1400" dirty="0" err="1">
                <a:solidFill>
                  <a:srgbClr val="343434"/>
                </a:solidFill>
              </a:rPr>
              <a:t>Apprendistato</a:t>
            </a:r>
            <a:r>
              <a:rPr lang="nb-NO" sz="1400" dirty="0">
                <a:solidFill>
                  <a:srgbClr val="343434"/>
                </a:solidFill>
              </a:rPr>
              <a:t> di </a:t>
            </a:r>
            <a:r>
              <a:rPr lang="nb-NO" sz="1400" dirty="0" err="1">
                <a:solidFill>
                  <a:srgbClr val="343434"/>
                </a:solidFill>
              </a:rPr>
              <a:t>alta</a:t>
            </a:r>
            <a:r>
              <a:rPr lang="nb-NO" sz="1400" dirty="0">
                <a:solidFill>
                  <a:srgbClr val="343434"/>
                </a:solidFill>
              </a:rPr>
              <a:t> </a:t>
            </a:r>
            <a:r>
              <a:rPr lang="nb-NO" sz="1400" dirty="0" err="1">
                <a:solidFill>
                  <a:srgbClr val="343434"/>
                </a:solidFill>
              </a:rPr>
              <a:t>formazione</a:t>
            </a:r>
            <a:r>
              <a:rPr lang="nb-NO" sz="1400" dirty="0">
                <a:solidFill>
                  <a:srgbClr val="343434"/>
                </a:solidFill>
              </a:rPr>
              <a:t> e di </a:t>
            </a:r>
            <a:r>
              <a:rPr lang="nb-NO" sz="1400" dirty="0" err="1">
                <a:solidFill>
                  <a:srgbClr val="343434"/>
                </a:solidFill>
              </a:rPr>
              <a:t>ricerca</a:t>
            </a:r>
            <a:r>
              <a:rPr lang="nb-NO" sz="1400" dirty="0">
                <a:solidFill>
                  <a:srgbClr val="343434"/>
                </a:solidFill>
              </a:rPr>
              <a:t> </a:t>
            </a:r>
          </a:p>
          <a:p>
            <a:pPr algn="just"/>
            <a:r>
              <a:rPr lang="nb-NO" sz="1400" dirty="0">
                <a:solidFill>
                  <a:srgbClr val="343434"/>
                </a:solidFill>
              </a:rPr>
              <a:t> </a:t>
            </a:r>
          </a:p>
          <a:p>
            <a:pPr algn="just"/>
            <a:r>
              <a:rPr lang="nb-NO" sz="1400" dirty="0">
                <a:solidFill>
                  <a:srgbClr val="343434"/>
                </a:solidFill>
              </a:rPr>
              <a:t>  1. </a:t>
            </a:r>
            <a:r>
              <a:rPr lang="nb-NO" sz="1400" dirty="0" err="1">
                <a:solidFill>
                  <a:srgbClr val="343434"/>
                </a:solidFill>
              </a:rPr>
              <a:t>Possono</a:t>
            </a:r>
            <a:r>
              <a:rPr lang="nb-NO" sz="1400" dirty="0">
                <a:solidFill>
                  <a:srgbClr val="343434"/>
                </a:solidFill>
              </a:rPr>
              <a:t> </a:t>
            </a:r>
            <a:r>
              <a:rPr lang="nb-NO" sz="1400" dirty="0" err="1">
                <a:solidFill>
                  <a:srgbClr val="343434"/>
                </a:solidFill>
              </a:rPr>
              <a:t>essere</a:t>
            </a:r>
            <a:r>
              <a:rPr lang="nb-NO" sz="1400" dirty="0">
                <a:solidFill>
                  <a:srgbClr val="343434"/>
                </a:solidFill>
              </a:rPr>
              <a:t> </a:t>
            </a:r>
            <a:r>
              <a:rPr lang="nb-NO" sz="1400" dirty="0" err="1">
                <a:solidFill>
                  <a:srgbClr val="343434"/>
                </a:solidFill>
              </a:rPr>
              <a:t>assunti</a:t>
            </a:r>
            <a:r>
              <a:rPr lang="nb-NO" sz="1400" dirty="0">
                <a:solidFill>
                  <a:srgbClr val="343434"/>
                </a:solidFill>
              </a:rPr>
              <a:t> in tutti i </a:t>
            </a:r>
            <a:r>
              <a:rPr lang="nb-NO" sz="1400" dirty="0" err="1">
                <a:solidFill>
                  <a:srgbClr val="343434"/>
                </a:solidFill>
              </a:rPr>
              <a:t>settori</a:t>
            </a:r>
            <a:r>
              <a:rPr lang="nb-NO" sz="1400" dirty="0">
                <a:solidFill>
                  <a:srgbClr val="343434"/>
                </a:solidFill>
              </a:rPr>
              <a:t> di </a:t>
            </a:r>
            <a:r>
              <a:rPr lang="nb-NO" sz="1400" dirty="0" err="1">
                <a:solidFill>
                  <a:srgbClr val="343434"/>
                </a:solidFill>
              </a:rPr>
              <a:t>attivita</a:t>
            </a:r>
            <a:r>
              <a:rPr lang="nb-NO" sz="1400" dirty="0">
                <a:solidFill>
                  <a:srgbClr val="343434"/>
                </a:solidFill>
              </a:rPr>
              <a:t>', </a:t>
            </a:r>
            <a:r>
              <a:rPr lang="nb-NO" sz="1400" dirty="0" err="1">
                <a:solidFill>
                  <a:srgbClr val="343434"/>
                </a:solidFill>
              </a:rPr>
              <a:t>pubblici</a:t>
            </a:r>
            <a:endParaRPr lang="nb-NO" sz="1400" dirty="0">
              <a:solidFill>
                <a:srgbClr val="343434"/>
              </a:solidFill>
            </a:endParaRPr>
          </a:p>
          <a:p>
            <a:pPr algn="just"/>
            <a:r>
              <a:rPr lang="nb-NO" sz="1400" dirty="0">
                <a:solidFill>
                  <a:srgbClr val="343434"/>
                </a:solidFill>
              </a:rPr>
              <a:t>o </a:t>
            </a:r>
            <a:r>
              <a:rPr lang="nb-NO" sz="1400" dirty="0" err="1">
                <a:solidFill>
                  <a:srgbClr val="343434"/>
                </a:solidFill>
              </a:rPr>
              <a:t>privati</a:t>
            </a:r>
            <a:r>
              <a:rPr lang="nb-NO" sz="1400" dirty="0">
                <a:solidFill>
                  <a:srgbClr val="343434"/>
                </a:solidFill>
              </a:rPr>
              <a:t>, con </a:t>
            </a:r>
            <a:r>
              <a:rPr lang="nb-NO" sz="1400" dirty="0" err="1">
                <a:solidFill>
                  <a:srgbClr val="343434"/>
                </a:solidFill>
              </a:rPr>
              <a:t>contratto</a:t>
            </a:r>
            <a:r>
              <a:rPr lang="nb-NO" sz="1400" dirty="0">
                <a:solidFill>
                  <a:srgbClr val="343434"/>
                </a:solidFill>
              </a:rPr>
              <a:t> di </a:t>
            </a:r>
            <a:r>
              <a:rPr lang="nb-NO" sz="1400" dirty="0" err="1">
                <a:solidFill>
                  <a:srgbClr val="343434"/>
                </a:solidFill>
              </a:rPr>
              <a:t>apprendistato</a:t>
            </a:r>
            <a:r>
              <a:rPr lang="nb-NO" sz="1400" dirty="0">
                <a:solidFill>
                  <a:srgbClr val="343434"/>
                </a:solidFill>
              </a:rPr>
              <a:t>  per  il  </a:t>
            </a:r>
            <a:r>
              <a:rPr lang="nb-NO" sz="1400" dirty="0" err="1">
                <a:solidFill>
                  <a:srgbClr val="343434"/>
                </a:solidFill>
              </a:rPr>
              <a:t>conseguimento</a:t>
            </a:r>
            <a:r>
              <a:rPr lang="nb-NO" sz="1400" dirty="0">
                <a:solidFill>
                  <a:srgbClr val="343434"/>
                </a:solidFill>
              </a:rPr>
              <a:t>  di</a:t>
            </a:r>
          </a:p>
          <a:p>
            <a:pPr algn="just"/>
            <a:r>
              <a:rPr lang="nb-NO" sz="1400" dirty="0" err="1">
                <a:solidFill>
                  <a:srgbClr val="343434"/>
                </a:solidFill>
              </a:rPr>
              <a:t>titoli</a:t>
            </a:r>
            <a:r>
              <a:rPr lang="nb-NO" sz="1400" dirty="0">
                <a:solidFill>
                  <a:srgbClr val="343434"/>
                </a:solidFill>
              </a:rPr>
              <a:t> di studio </a:t>
            </a:r>
            <a:r>
              <a:rPr lang="nb-NO" sz="1400" dirty="0" err="1">
                <a:solidFill>
                  <a:srgbClr val="343434"/>
                </a:solidFill>
              </a:rPr>
              <a:t>universitari</a:t>
            </a:r>
            <a:r>
              <a:rPr lang="nb-NO" sz="1400" dirty="0">
                <a:solidFill>
                  <a:srgbClr val="343434"/>
                </a:solidFill>
              </a:rPr>
              <a:t> e </a:t>
            </a:r>
            <a:r>
              <a:rPr lang="nb-NO" sz="1400" dirty="0" err="1">
                <a:solidFill>
                  <a:srgbClr val="343434"/>
                </a:solidFill>
              </a:rPr>
              <a:t>della</a:t>
            </a:r>
            <a:r>
              <a:rPr lang="nb-NO" sz="1400" dirty="0">
                <a:solidFill>
                  <a:srgbClr val="343434"/>
                </a:solidFill>
              </a:rPr>
              <a:t>  </a:t>
            </a:r>
            <a:r>
              <a:rPr lang="nb-NO" sz="1400" dirty="0" err="1">
                <a:solidFill>
                  <a:srgbClr val="343434"/>
                </a:solidFill>
              </a:rPr>
              <a:t>alta</a:t>
            </a:r>
            <a:r>
              <a:rPr lang="nb-NO" sz="1400" dirty="0">
                <a:solidFill>
                  <a:srgbClr val="343434"/>
                </a:solidFill>
              </a:rPr>
              <a:t>  </a:t>
            </a:r>
            <a:r>
              <a:rPr lang="nb-NO" sz="1400" dirty="0" err="1">
                <a:solidFill>
                  <a:srgbClr val="343434"/>
                </a:solidFill>
              </a:rPr>
              <a:t>formazione</a:t>
            </a:r>
            <a:r>
              <a:rPr lang="nb-NO" sz="1400" dirty="0">
                <a:solidFill>
                  <a:srgbClr val="343434"/>
                </a:solidFill>
              </a:rPr>
              <a:t>,  </a:t>
            </a:r>
            <a:r>
              <a:rPr lang="nb-NO" sz="1400" dirty="0" err="1">
                <a:solidFill>
                  <a:srgbClr val="343434"/>
                </a:solidFill>
              </a:rPr>
              <a:t>compresi</a:t>
            </a:r>
            <a:r>
              <a:rPr lang="nb-NO" sz="1400" dirty="0">
                <a:solidFill>
                  <a:srgbClr val="343434"/>
                </a:solidFill>
              </a:rPr>
              <a:t>  i</a:t>
            </a:r>
          </a:p>
          <a:p>
            <a:pPr algn="just"/>
            <a:r>
              <a:rPr lang="nb-NO" sz="1400" dirty="0" err="1">
                <a:solidFill>
                  <a:srgbClr val="343434"/>
                </a:solidFill>
              </a:rPr>
              <a:t>dottorati</a:t>
            </a:r>
            <a:r>
              <a:rPr lang="nb-NO" sz="1400" dirty="0">
                <a:solidFill>
                  <a:srgbClr val="343434"/>
                </a:solidFill>
              </a:rPr>
              <a:t> di </a:t>
            </a:r>
            <a:r>
              <a:rPr lang="nb-NO" sz="1400" dirty="0" err="1">
                <a:solidFill>
                  <a:srgbClr val="343434"/>
                </a:solidFill>
              </a:rPr>
              <a:t>ricerca</a:t>
            </a:r>
            <a:r>
              <a:rPr lang="nb-NO" sz="1400" dirty="0">
                <a:solidFill>
                  <a:srgbClr val="343434"/>
                </a:solidFill>
              </a:rPr>
              <a:t>, i </a:t>
            </a:r>
            <a:r>
              <a:rPr lang="nb-NO" sz="1400" dirty="0" err="1">
                <a:solidFill>
                  <a:srgbClr val="343434"/>
                </a:solidFill>
              </a:rPr>
              <a:t>diplomi</a:t>
            </a:r>
            <a:r>
              <a:rPr lang="nb-NO" sz="1400" dirty="0">
                <a:solidFill>
                  <a:srgbClr val="343434"/>
                </a:solidFill>
              </a:rPr>
              <a:t> </a:t>
            </a:r>
            <a:r>
              <a:rPr lang="nb-NO" sz="1400" dirty="0" err="1">
                <a:solidFill>
                  <a:srgbClr val="343434"/>
                </a:solidFill>
              </a:rPr>
              <a:t>relativi</a:t>
            </a:r>
            <a:r>
              <a:rPr lang="nb-NO" sz="1400" dirty="0">
                <a:solidFill>
                  <a:srgbClr val="343434"/>
                </a:solidFill>
              </a:rPr>
              <a:t> ai </a:t>
            </a:r>
            <a:r>
              <a:rPr lang="nb-NO" sz="1400" dirty="0" err="1">
                <a:solidFill>
                  <a:srgbClr val="343434"/>
                </a:solidFill>
              </a:rPr>
              <a:t>percorsi</a:t>
            </a:r>
            <a:r>
              <a:rPr lang="nb-NO" sz="1400" dirty="0">
                <a:solidFill>
                  <a:srgbClr val="343434"/>
                </a:solidFill>
              </a:rPr>
              <a:t>  </a:t>
            </a:r>
            <a:r>
              <a:rPr lang="nb-NO" sz="1400" dirty="0" err="1">
                <a:solidFill>
                  <a:srgbClr val="343434"/>
                </a:solidFill>
              </a:rPr>
              <a:t>degli</a:t>
            </a:r>
            <a:r>
              <a:rPr lang="nb-NO" sz="1400" dirty="0">
                <a:solidFill>
                  <a:srgbClr val="343434"/>
                </a:solidFill>
              </a:rPr>
              <a:t>  </a:t>
            </a:r>
            <a:r>
              <a:rPr lang="nb-NO" sz="1400" dirty="0" err="1">
                <a:solidFill>
                  <a:srgbClr val="343434"/>
                </a:solidFill>
              </a:rPr>
              <a:t>istituti</a:t>
            </a:r>
            <a:endParaRPr lang="nb-NO" sz="1400" dirty="0">
              <a:solidFill>
                <a:srgbClr val="343434"/>
              </a:solidFill>
            </a:endParaRPr>
          </a:p>
          <a:p>
            <a:pPr algn="just"/>
            <a:r>
              <a:rPr lang="nb-NO" sz="1400" dirty="0" err="1">
                <a:solidFill>
                  <a:srgbClr val="343434"/>
                </a:solidFill>
              </a:rPr>
              <a:t>tecnici</a:t>
            </a:r>
            <a:r>
              <a:rPr lang="nb-NO" sz="1400" dirty="0">
                <a:solidFill>
                  <a:srgbClr val="343434"/>
                </a:solidFill>
              </a:rPr>
              <a:t> </a:t>
            </a:r>
            <a:r>
              <a:rPr lang="nb-NO" sz="1400" dirty="0" err="1">
                <a:solidFill>
                  <a:srgbClr val="343434"/>
                </a:solidFill>
              </a:rPr>
              <a:t>superiori</a:t>
            </a:r>
            <a:r>
              <a:rPr lang="nb-NO" sz="1400" dirty="0">
                <a:solidFill>
                  <a:srgbClr val="343434"/>
                </a:solidFill>
              </a:rPr>
              <a:t> di </a:t>
            </a:r>
            <a:r>
              <a:rPr lang="nb-NO" sz="1400" dirty="0" err="1">
                <a:solidFill>
                  <a:srgbClr val="343434"/>
                </a:solidFill>
              </a:rPr>
              <a:t>cui</a:t>
            </a:r>
            <a:r>
              <a:rPr lang="nb-NO" sz="1400" dirty="0">
                <a:solidFill>
                  <a:srgbClr val="343434"/>
                </a:solidFill>
              </a:rPr>
              <a:t> </a:t>
            </a:r>
            <a:r>
              <a:rPr lang="nb-NO" sz="1400" dirty="0" err="1">
                <a:solidFill>
                  <a:srgbClr val="343434"/>
                </a:solidFill>
              </a:rPr>
              <a:t>all'articolo</a:t>
            </a:r>
            <a:r>
              <a:rPr lang="nb-NO" sz="1400" dirty="0">
                <a:solidFill>
                  <a:srgbClr val="343434"/>
                </a:solidFill>
              </a:rPr>
              <a:t> 7 del  </a:t>
            </a:r>
            <a:r>
              <a:rPr lang="nb-NO" sz="1400" dirty="0" err="1">
                <a:solidFill>
                  <a:srgbClr val="343434"/>
                </a:solidFill>
              </a:rPr>
              <a:t>decreto</a:t>
            </a:r>
            <a:r>
              <a:rPr lang="nb-NO" sz="1400" dirty="0">
                <a:solidFill>
                  <a:srgbClr val="343434"/>
                </a:solidFill>
              </a:rPr>
              <a:t>  del  </a:t>
            </a:r>
            <a:r>
              <a:rPr lang="nb-NO" sz="1400" dirty="0" err="1">
                <a:solidFill>
                  <a:srgbClr val="343434"/>
                </a:solidFill>
              </a:rPr>
              <a:t>Presidente</a:t>
            </a:r>
            <a:endParaRPr lang="nb-NO" sz="1400" dirty="0">
              <a:solidFill>
                <a:srgbClr val="343434"/>
              </a:solidFill>
            </a:endParaRPr>
          </a:p>
          <a:p>
            <a:pPr algn="just"/>
            <a:r>
              <a:rPr lang="nb-NO" sz="1400" dirty="0">
                <a:solidFill>
                  <a:srgbClr val="343434"/>
                </a:solidFill>
              </a:rPr>
              <a:t>del </a:t>
            </a:r>
            <a:r>
              <a:rPr lang="nb-NO" sz="1400" dirty="0" err="1">
                <a:solidFill>
                  <a:srgbClr val="343434"/>
                </a:solidFill>
              </a:rPr>
              <a:t>Consiglio</a:t>
            </a:r>
            <a:r>
              <a:rPr lang="nb-NO" sz="1400" dirty="0">
                <a:solidFill>
                  <a:srgbClr val="343434"/>
                </a:solidFill>
              </a:rPr>
              <a:t> </a:t>
            </a:r>
            <a:r>
              <a:rPr lang="nb-NO" sz="1400" dirty="0" err="1">
                <a:solidFill>
                  <a:srgbClr val="343434"/>
                </a:solidFill>
              </a:rPr>
              <a:t>dei</a:t>
            </a:r>
            <a:r>
              <a:rPr lang="nb-NO" sz="1400" dirty="0">
                <a:solidFill>
                  <a:srgbClr val="343434"/>
                </a:solidFill>
              </a:rPr>
              <a:t> </a:t>
            </a:r>
            <a:r>
              <a:rPr lang="nb-NO" sz="1400" dirty="0" err="1">
                <a:solidFill>
                  <a:srgbClr val="343434"/>
                </a:solidFill>
              </a:rPr>
              <a:t>ministri</a:t>
            </a:r>
            <a:r>
              <a:rPr lang="nb-NO" sz="1400" dirty="0">
                <a:solidFill>
                  <a:srgbClr val="343434"/>
                </a:solidFill>
              </a:rPr>
              <a:t> 25 </a:t>
            </a:r>
            <a:r>
              <a:rPr lang="nb-NO" sz="1400" dirty="0" err="1">
                <a:solidFill>
                  <a:srgbClr val="343434"/>
                </a:solidFill>
              </a:rPr>
              <a:t>gennaio</a:t>
            </a:r>
            <a:r>
              <a:rPr lang="nb-NO" sz="1400" dirty="0">
                <a:solidFill>
                  <a:srgbClr val="343434"/>
                </a:solidFill>
              </a:rPr>
              <a:t> 2008, per </a:t>
            </a:r>
            <a:r>
              <a:rPr lang="nb-NO" sz="1400" dirty="0" err="1">
                <a:solidFill>
                  <a:srgbClr val="343434"/>
                </a:solidFill>
              </a:rPr>
              <a:t>attivita</a:t>
            </a:r>
            <a:r>
              <a:rPr lang="nb-NO" sz="1400" dirty="0">
                <a:solidFill>
                  <a:srgbClr val="343434"/>
                </a:solidFill>
              </a:rPr>
              <a:t>' di </a:t>
            </a:r>
            <a:r>
              <a:rPr lang="nb-NO" sz="1400" dirty="0" err="1">
                <a:solidFill>
                  <a:srgbClr val="343434"/>
                </a:solidFill>
              </a:rPr>
              <a:t>ricerca</a:t>
            </a:r>
            <a:r>
              <a:rPr lang="nb-NO" sz="1400" dirty="0">
                <a:solidFill>
                  <a:srgbClr val="343434"/>
                </a:solidFill>
              </a:rPr>
              <a:t>,</a:t>
            </a:r>
          </a:p>
          <a:p>
            <a:pPr algn="just"/>
            <a:r>
              <a:rPr lang="nb-NO" sz="1400" dirty="0" err="1">
                <a:solidFill>
                  <a:srgbClr val="343434"/>
                </a:solidFill>
              </a:rPr>
              <a:t>nonche</a:t>
            </a:r>
            <a:r>
              <a:rPr lang="nb-NO" sz="1400" dirty="0">
                <a:solidFill>
                  <a:srgbClr val="343434"/>
                </a:solidFill>
              </a:rPr>
              <a:t>'  per  il  </a:t>
            </a:r>
            <a:r>
              <a:rPr lang="nb-NO" sz="1400" dirty="0" err="1">
                <a:solidFill>
                  <a:srgbClr val="343434"/>
                </a:solidFill>
              </a:rPr>
              <a:t>praticantato</a:t>
            </a:r>
            <a:r>
              <a:rPr lang="nb-NO" sz="1400" dirty="0">
                <a:solidFill>
                  <a:srgbClr val="343434"/>
                </a:solidFill>
              </a:rPr>
              <a:t>   per   </a:t>
            </a:r>
            <a:r>
              <a:rPr lang="nb-NO" sz="1400" dirty="0" err="1">
                <a:solidFill>
                  <a:srgbClr val="343434"/>
                </a:solidFill>
              </a:rPr>
              <a:t>l'accesso</a:t>
            </a:r>
            <a:r>
              <a:rPr lang="nb-NO" sz="1400" dirty="0">
                <a:solidFill>
                  <a:srgbClr val="343434"/>
                </a:solidFill>
              </a:rPr>
              <a:t>   alle   </a:t>
            </a:r>
            <a:r>
              <a:rPr lang="nb-NO" sz="1400" dirty="0" err="1">
                <a:solidFill>
                  <a:srgbClr val="343434"/>
                </a:solidFill>
              </a:rPr>
              <a:t>professioni</a:t>
            </a:r>
            <a:endParaRPr lang="nb-NO" sz="1400" dirty="0">
              <a:solidFill>
                <a:srgbClr val="343434"/>
              </a:solidFill>
            </a:endParaRPr>
          </a:p>
          <a:p>
            <a:pPr algn="just"/>
            <a:r>
              <a:rPr lang="nb-NO" sz="1400" dirty="0" err="1">
                <a:solidFill>
                  <a:srgbClr val="343434"/>
                </a:solidFill>
              </a:rPr>
              <a:t>ordinistiche</a:t>
            </a:r>
            <a:r>
              <a:rPr lang="nb-NO" sz="1400" dirty="0">
                <a:solidFill>
                  <a:srgbClr val="343434"/>
                </a:solidFill>
              </a:rPr>
              <a:t>, i </a:t>
            </a:r>
            <a:r>
              <a:rPr lang="nb-NO" sz="1400" dirty="0" err="1">
                <a:solidFill>
                  <a:srgbClr val="343434"/>
                </a:solidFill>
              </a:rPr>
              <a:t>soggetti</a:t>
            </a:r>
            <a:r>
              <a:rPr lang="nb-NO" sz="1400" dirty="0">
                <a:solidFill>
                  <a:srgbClr val="343434"/>
                </a:solidFill>
              </a:rPr>
              <a:t> di eta' </a:t>
            </a:r>
            <a:r>
              <a:rPr lang="nb-NO" sz="1400" dirty="0" err="1">
                <a:solidFill>
                  <a:srgbClr val="343434"/>
                </a:solidFill>
              </a:rPr>
              <a:t>compresa</a:t>
            </a:r>
            <a:r>
              <a:rPr lang="nb-NO" sz="1400" dirty="0">
                <a:solidFill>
                  <a:srgbClr val="343434"/>
                </a:solidFill>
              </a:rPr>
              <a:t> </a:t>
            </a:r>
            <a:r>
              <a:rPr lang="nb-NO" sz="1400" dirty="0" err="1">
                <a:solidFill>
                  <a:srgbClr val="343434"/>
                </a:solidFill>
              </a:rPr>
              <a:t>tra</a:t>
            </a:r>
            <a:r>
              <a:rPr lang="nb-NO" sz="1400" dirty="0">
                <a:solidFill>
                  <a:srgbClr val="343434"/>
                </a:solidFill>
              </a:rPr>
              <a:t> i 18 e  i  29  </a:t>
            </a:r>
            <a:r>
              <a:rPr lang="nb-NO" sz="1400" dirty="0" err="1">
                <a:solidFill>
                  <a:srgbClr val="343434"/>
                </a:solidFill>
              </a:rPr>
              <a:t>anni</a:t>
            </a:r>
            <a:r>
              <a:rPr lang="nb-NO" sz="1400" dirty="0">
                <a:solidFill>
                  <a:srgbClr val="343434"/>
                </a:solidFill>
              </a:rPr>
              <a:t>  in</a:t>
            </a:r>
          </a:p>
          <a:p>
            <a:pPr algn="just"/>
            <a:r>
              <a:rPr lang="nb-NO" sz="1400" dirty="0" err="1">
                <a:solidFill>
                  <a:srgbClr val="343434"/>
                </a:solidFill>
              </a:rPr>
              <a:t>possesso</a:t>
            </a:r>
            <a:r>
              <a:rPr lang="nb-NO" sz="1400" dirty="0">
                <a:solidFill>
                  <a:srgbClr val="343434"/>
                </a:solidFill>
              </a:rPr>
              <a:t> di diploma  di  </a:t>
            </a:r>
            <a:r>
              <a:rPr lang="nb-NO" sz="1400" dirty="0" err="1">
                <a:solidFill>
                  <a:srgbClr val="343434"/>
                </a:solidFill>
              </a:rPr>
              <a:t>istruzione</a:t>
            </a:r>
            <a:r>
              <a:rPr lang="nb-NO" sz="1400" dirty="0">
                <a:solidFill>
                  <a:srgbClr val="343434"/>
                </a:solidFill>
              </a:rPr>
              <a:t>  </a:t>
            </a:r>
            <a:r>
              <a:rPr lang="nb-NO" sz="1400" dirty="0" err="1">
                <a:solidFill>
                  <a:srgbClr val="343434"/>
                </a:solidFill>
              </a:rPr>
              <a:t>secondaria</a:t>
            </a:r>
            <a:r>
              <a:rPr lang="nb-NO" sz="1400" dirty="0">
                <a:solidFill>
                  <a:srgbClr val="343434"/>
                </a:solidFill>
              </a:rPr>
              <a:t>  </a:t>
            </a:r>
            <a:r>
              <a:rPr lang="nb-NO" sz="1400" dirty="0" err="1">
                <a:solidFill>
                  <a:srgbClr val="343434"/>
                </a:solidFill>
              </a:rPr>
              <a:t>superiore</a:t>
            </a:r>
            <a:r>
              <a:rPr lang="nb-NO" sz="1400" dirty="0">
                <a:solidFill>
                  <a:srgbClr val="343434"/>
                </a:solidFill>
              </a:rPr>
              <a:t>  o  di  </a:t>
            </a:r>
            <a:r>
              <a:rPr lang="nb-NO" sz="1400" dirty="0" err="1">
                <a:solidFill>
                  <a:srgbClr val="343434"/>
                </a:solidFill>
              </a:rPr>
              <a:t>un</a:t>
            </a:r>
            <a:endParaRPr lang="nb-NO" sz="1400" dirty="0">
              <a:solidFill>
                <a:srgbClr val="343434"/>
              </a:solidFill>
            </a:endParaRPr>
          </a:p>
          <a:p>
            <a:pPr algn="just"/>
            <a:r>
              <a:rPr lang="nb-NO" sz="1400" dirty="0">
                <a:solidFill>
                  <a:srgbClr val="343434"/>
                </a:solidFill>
              </a:rPr>
              <a:t>diploma  </a:t>
            </a:r>
            <a:r>
              <a:rPr lang="nb-NO" sz="1400" dirty="0" err="1">
                <a:solidFill>
                  <a:srgbClr val="343434"/>
                </a:solidFill>
              </a:rPr>
              <a:t>professionale</a:t>
            </a:r>
            <a:r>
              <a:rPr lang="nb-NO" sz="1400" dirty="0">
                <a:solidFill>
                  <a:srgbClr val="343434"/>
                </a:solidFill>
              </a:rPr>
              <a:t>  </a:t>
            </a:r>
            <a:r>
              <a:rPr lang="nb-NO" sz="1400" dirty="0" err="1">
                <a:solidFill>
                  <a:srgbClr val="343434"/>
                </a:solidFill>
              </a:rPr>
              <a:t>conseguito</a:t>
            </a:r>
            <a:r>
              <a:rPr lang="nb-NO" sz="1400" dirty="0">
                <a:solidFill>
                  <a:srgbClr val="343434"/>
                </a:solidFill>
              </a:rPr>
              <a:t>  nei  </a:t>
            </a:r>
            <a:r>
              <a:rPr lang="nb-NO" sz="1400" dirty="0" err="1">
                <a:solidFill>
                  <a:srgbClr val="343434"/>
                </a:solidFill>
              </a:rPr>
              <a:t>percorsi</a:t>
            </a:r>
            <a:r>
              <a:rPr lang="nb-NO" sz="1400" dirty="0">
                <a:solidFill>
                  <a:srgbClr val="343434"/>
                </a:solidFill>
              </a:rPr>
              <a:t>  di  </a:t>
            </a:r>
            <a:r>
              <a:rPr lang="nb-NO" sz="1400" dirty="0" err="1">
                <a:solidFill>
                  <a:srgbClr val="343434"/>
                </a:solidFill>
              </a:rPr>
              <a:t>istruzione</a:t>
            </a:r>
            <a:r>
              <a:rPr lang="nb-NO" sz="1400" dirty="0">
                <a:solidFill>
                  <a:srgbClr val="343434"/>
                </a:solidFill>
              </a:rPr>
              <a:t>   e</a:t>
            </a:r>
          </a:p>
          <a:p>
            <a:pPr algn="just"/>
            <a:r>
              <a:rPr lang="nb-NO" sz="1400" dirty="0" err="1">
                <a:solidFill>
                  <a:srgbClr val="343434"/>
                </a:solidFill>
              </a:rPr>
              <a:t>formazione</a:t>
            </a:r>
            <a:r>
              <a:rPr lang="nb-NO" sz="1400" dirty="0">
                <a:solidFill>
                  <a:srgbClr val="343434"/>
                </a:solidFill>
              </a:rPr>
              <a:t>   </a:t>
            </a:r>
            <a:r>
              <a:rPr lang="nb-NO" sz="1400" dirty="0" err="1">
                <a:solidFill>
                  <a:srgbClr val="343434"/>
                </a:solidFill>
              </a:rPr>
              <a:t>professionale</a:t>
            </a:r>
            <a:r>
              <a:rPr lang="nb-NO" sz="1400" dirty="0">
                <a:solidFill>
                  <a:srgbClr val="343434"/>
                </a:solidFill>
              </a:rPr>
              <a:t>   </a:t>
            </a:r>
            <a:r>
              <a:rPr lang="nb-NO" sz="1400" dirty="0" err="1">
                <a:solidFill>
                  <a:srgbClr val="343434"/>
                </a:solidFill>
              </a:rPr>
              <a:t>integrato</a:t>
            </a:r>
            <a:r>
              <a:rPr lang="nb-NO" sz="1400" dirty="0">
                <a:solidFill>
                  <a:srgbClr val="343434"/>
                </a:solidFill>
              </a:rPr>
              <a:t>   da   </a:t>
            </a:r>
            <a:r>
              <a:rPr lang="nb-NO" sz="1400" dirty="0" err="1">
                <a:solidFill>
                  <a:srgbClr val="343434"/>
                </a:solidFill>
              </a:rPr>
              <a:t>un</a:t>
            </a:r>
            <a:r>
              <a:rPr lang="nb-NO" sz="1400" dirty="0">
                <a:solidFill>
                  <a:srgbClr val="343434"/>
                </a:solidFill>
              </a:rPr>
              <a:t>    </a:t>
            </a:r>
            <a:r>
              <a:rPr lang="nb-NO" sz="1400" dirty="0" err="1">
                <a:solidFill>
                  <a:srgbClr val="343434"/>
                </a:solidFill>
              </a:rPr>
              <a:t>certificato</a:t>
            </a:r>
            <a:r>
              <a:rPr lang="nb-NO" sz="1400" dirty="0">
                <a:solidFill>
                  <a:srgbClr val="343434"/>
                </a:solidFill>
              </a:rPr>
              <a:t>    di</a:t>
            </a:r>
          </a:p>
          <a:p>
            <a:pPr algn="just"/>
            <a:r>
              <a:rPr lang="nb-NO" sz="1400" dirty="0" err="1">
                <a:solidFill>
                  <a:srgbClr val="343434"/>
                </a:solidFill>
              </a:rPr>
              <a:t>specializzazione</a:t>
            </a:r>
            <a:r>
              <a:rPr lang="nb-NO" sz="1400" dirty="0">
                <a:solidFill>
                  <a:srgbClr val="343434"/>
                </a:solidFill>
              </a:rPr>
              <a:t>  </a:t>
            </a:r>
            <a:r>
              <a:rPr lang="nb-NO" sz="1400" dirty="0" err="1">
                <a:solidFill>
                  <a:srgbClr val="343434"/>
                </a:solidFill>
              </a:rPr>
              <a:t>tecnica</a:t>
            </a:r>
            <a:r>
              <a:rPr lang="nb-NO" sz="1400" dirty="0">
                <a:solidFill>
                  <a:srgbClr val="343434"/>
                </a:solidFill>
              </a:rPr>
              <a:t>  </a:t>
            </a:r>
            <a:r>
              <a:rPr lang="nb-NO" sz="1400" dirty="0" err="1">
                <a:solidFill>
                  <a:srgbClr val="343434"/>
                </a:solidFill>
              </a:rPr>
              <a:t>superiore</a:t>
            </a:r>
            <a:r>
              <a:rPr lang="nb-NO" sz="1400" dirty="0">
                <a:solidFill>
                  <a:srgbClr val="343434"/>
                </a:solidFill>
              </a:rPr>
              <a:t>  o  del  diploma  di   </a:t>
            </a:r>
            <a:r>
              <a:rPr lang="nb-NO" sz="1400" dirty="0" err="1">
                <a:solidFill>
                  <a:srgbClr val="343434"/>
                </a:solidFill>
              </a:rPr>
              <a:t>maturita</a:t>
            </a:r>
            <a:r>
              <a:rPr lang="nb-NO" sz="1400" dirty="0">
                <a:solidFill>
                  <a:srgbClr val="343434"/>
                </a:solidFill>
              </a:rPr>
              <a:t>'</a:t>
            </a:r>
          </a:p>
          <a:p>
            <a:pPr algn="just"/>
            <a:r>
              <a:rPr lang="nb-NO" sz="1400" dirty="0" err="1">
                <a:solidFill>
                  <a:srgbClr val="343434"/>
                </a:solidFill>
              </a:rPr>
              <a:t>professionale</a:t>
            </a:r>
            <a:r>
              <a:rPr lang="nb-NO" sz="1400" dirty="0">
                <a:solidFill>
                  <a:srgbClr val="343434"/>
                </a:solidFill>
              </a:rPr>
              <a:t> </a:t>
            </a:r>
            <a:r>
              <a:rPr lang="nb-NO" sz="1400" dirty="0" err="1">
                <a:solidFill>
                  <a:srgbClr val="343434"/>
                </a:solidFill>
              </a:rPr>
              <a:t>all'esito</a:t>
            </a:r>
            <a:r>
              <a:rPr lang="nb-NO" sz="1400" dirty="0">
                <a:solidFill>
                  <a:srgbClr val="343434"/>
                </a:solidFill>
              </a:rPr>
              <a:t> del corso </a:t>
            </a:r>
            <a:r>
              <a:rPr lang="nb-NO" sz="1400" dirty="0" err="1">
                <a:solidFill>
                  <a:srgbClr val="343434"/>
                </a:solidFill>
              </a:rPr>
              <a:t>annuale</a:t>
            </a:r>
            <a:r>
              <a:rPr lang="nb-NO" sz="1400" dirty="0">
                <a:solidFill>
                  <a:srgbClr val="343434"/>
                </a:solidFill>
              </a:rPr>
              <a:t> </a:t>
            </a:r>
            <a:r>
              <a:rPr lang="nb-NO" sz="1400" dirty="0" err="1">
                <a:solidFill>
                  <a:srgbClr val="343434"/>
                </a:solidFill>
              </a:rPr>
              <a:t>integrativo</a:t>
            </a:r>
            <a:r>
              <a:rPr lang="nb-NO" sz="1400" dirty="0">
                <a:solidFill>
                  <a:srgbClr val="343434"/>
                </a:solidFill>
              </a:rPr>
              <a:t>. </a:t>
            </a:r>
          </a:p>
          <a:p>
            <a:pPr algn="just"/>
            <a:r>
              <a:rPr lang="nb-NO" sz="1400" dirty="0">
                <a:solidFill>
                  <a:srgbClr val="343434"/>
                </a:solidFill>
              </a:rPr>
              <a:t>  2. Il </a:t>
            </a:r>
            <a:r>
              <a:rPr lang="nb-NO" sz="1400" dirty="0" err="1">
                <a:solidFill>
                  <a:srgbClr val="343434"/>
                </a:solidFill>
              </a:rPr>
              <a:t>datore</a:t>
            </a:r>
            <a:r>
              <a:rPr lang="nb-NO" sz="1400" dirty="0">
                <a:solidFill>
                  <a:srgbClr val="343434"/>
                </a:solidFill>
              </a:rPr>
              <a:t> di </a:t>
            </a:r>
            <a:r>
              <a:rPr lang="nb-NO" sz="1400" dirty="0" err="1">
                <a:solidFill>
                  <a:srgbClr val="343434"/>
                </a:solidFill>
              </a:rPr>
              <a:t>lavoro</a:t>
            </a:r>
            <a:r>
              <a:rPr lang="nb-NO" sz="1400" dirty="0">
                <a:solidFill>
                  <a:srgbClr val="343434"/>
                </a:solidFill>
              </a:rPr>
              <a:t> </a:t>
            </a:r>
            <a:r>
              <a:rPr lang="nb-NO" sz="1400" dirty="0" err="1">
                <a:solidFill>
                  <a:srgbClr val="343434"/>
                </a:solidFill>
              </a:rPr>
              <a:t>che</a:t>
            </a:r>
            <a:r>
              <a:rPr lang="nb-NO" sz="1400" dirty="0">
                <a:solidFill>
                  <a:srgbClr val="343434"/>
                </a:solidFill>
              </a:rPr>
              <a:t> </a:t>
            </a:r>
            <a:r>
              <a:rPr lang="nb-NO" sz="1400" dirty="0" err="1">
                <a:solidFill>
                  <a:srgbClr val="343434"/>
                </a:solidFill>
              </a:rPr>
              <a:t>intende</a:t>
            </a:r>
            <a:r>
              <a:rPr lang="nb-NO" sz="1400" dirty="0">
                <a:solidFill>
                  <a:srgbClr val="343434"/>
                </a:solidFill>
              </a:rPr>
              <a:t> </a:t>
            </a:r>
            <a:r>
              <a:rPr lang="nb-NO" sz="1400" dirty="0" err="1">
                <a:solidFill>
                  <a:srgbClr val="343434"/>
                </a:solidFill>
              </a:rPr>
              <a:t>stipulare</a:t>
            </a:r>
            <a:r>
              <a:rPr lang="nb-NO" sz="1400" dirty="0">
                <a:solidFill>
                  <a:srgbClr val="343434"/>
                </a:solidFill>
              </a:rPr>
              <a:t> </a:t>
            </a:r>
            <a:r>
              <a:rPr lang="nb-NO" sz="1400" dirty="0" err="1">
                <a:solidFill>
                  <a:srgbClr val="343434"/>
                </a:solidFill>
              </a:rPr>
              <a:t>un</a:t>
            </a:r>
            <a:r>
              <a:rPr lang="nb-NO" sz="1400" dirty="0">
                <a:solidFill>
                  <a:srgbClr val="343434"/>
                </a:solidFill>
              </a:rPr>
              <a:t> </a:t>
            </a:r>
            <a:r>
              <a:rPr lang="nb-NO" sz="1400" dirty="0" err="1">
                <a:solidFill>
                  <a:srgbClr val="343434"/>
                </a:solidFill>
              </a:rPr>
              <a:t>contratto</a:t>
            </a:r>
            <a:r>
              <a:rPr lang="nb-NO" sz="1400" dirty="0">
                <a:solidFill>
                  <a:srgbClr val="343434"/>
                </a:solidFill>
              </a:rPr>
              <a:t> di </a:t>
            </a:r>
            <a:r>
              <a:rPr lang="nb-NO" sz="1400" dirty="0" err="1">
                <a:solidFill>
                  <a:srgbClr val="343434"/>
                </a:solidFill>
              </a:rPr>
              <a:t>cui</a:t>
            </a:r>
            <a:r>
              <a:rPr lang="nb-NO" sz="1400" dirty="0">
                <a:solidFill>
                  <a:srgbClr val="343434"/>
                </a:solidFill>
              </a:rPr>
              <a:t> al</a:t>
            </a:r>
          </a:p>
          <a:p>
            <a:pPr algn="just"/>
            <a:r>
              <a:rPr lang="nb-NO" sz="1400" dirty="0" err="1">
                <a:solidFill>
                  <a:srgbClr val="343434"/>
                </a:solidFill>
              </a:rPr>
              <a:t>comma</a:t>
            </a:r>
            <a:r>
              <a:rPr lang="nb-NO" sz="1400" dirty="0">
                <a:solidFill>
                  <a:srgbClr val="343434"/>
                </a:solidFill>
              </a:rPr>
              <a:t> 1 </a:t>
            </a:r>
            <a:r>
              <a:rPr lang="nb-NO" sz="1400" dirty="0" err="1">
                <a:solidFill>
                  <a:srgbClr val="343434"/>
                </a:solidFill>
              </a:rPr>
              <a:t>sottoscrive</a:t>
            </a:r>
            <a:r>
              <a:rPr lang="nb-NO" sz="1400" dirty="0">
                <a:solidFill>
                  <a:srgbClr val="343434"/>
                </a:solidFill>
              </a:rPr>
              <a:t> </a:t>
            </a:r>
            <a:r>
              <a:rPr lang="nb-NO" sz="1400" dirty="0" err="1">
                <a:solidFill>
                  <a:srgbClr val="343434"/>
                </a:solidFill>
              </a:rPr>
              <a:t>un</a:t>
            </a:r>
            <a:r>
              <a:rPr lang="nb-NO" sz="1400" dirty="0">
                <a:solidFill>
                  <a:srgbClr val="343434"/>
                </a:solidFill>
              </a:rPr>
              <a:t> </a:t>
            </a:r>
            <a:r>
              <a:rPr lang="nb-NO" sz="1400" dirty="0" err="1">
                <a:solidFill>
                  <a:srgbClr val="343434"/>
                </a:solidFill>
              </a:rPr>
              <a:t>protocollo</a:t>
            </a:r>
            <a:r>
              <a:rPr lang="nb-NO" sz="1400" dirty="0">
                <a:solidFill>
                  <a:srgbClr val="343434"/>
                </a:solidFill>
              </a:rPr>
              <a:t> con </a:t>
            </a:r>
            <a:r>
              <a:rPr lang="nb-NO" sz="1400" dirty="0" err="1">
                <a:solidFill>
                  <a:srgbClr val="343434"/>
                </a:solidFill>
              </a:rPr>
              <a:t>l'istituzione</a:t>
            </a:r>
            <a:r>
              <a:rPr lang="nb-NO" sz="1400" dirty="0">
                <a:solidFill>
                  <a:srgbClr val="343434"/>
                </a:solidFill>
              </a:rPr>
              <a:t> </a:t>
            </a:r>
            <a:r>
              <a:rPr lang="nb-NO" sz="1400" dirty="0" err="1">
                <a:solidFill>
                  <a:srgbClr val="343434"/>
                </a:solidFill>
              </a:rPr>
              <a:t>formativa</a:t>
            </a:r>
            <a:r>
              <a:rPr lang="nb-NO" sz="1400" dirty="0">
                <a:solidFill>
                  <a:srgbClr val="343434"/>
                </a:solidFill>
              </a:rPr>
              <a:t>  a  </a:t>
            </a:r>
            <a:r>
              <a:rPr lang="nb-NO" sz="1400" dirty="0" err="1">
                <a:solidFill>
                  <a:srgbClr val="343434"/>
                </a:solidFill>
              </a:rPr>
              <a:t>cui</a:t>
            </a:r>
            <a:endParaRPr lang="nb-NO" sz="1400" dirty="0">
              <a:solidFill>
                <a:srgbClr val="343434"/>
              </a:solidFill>
            </a:endParaRPr>
          </a:p>
          <a:p>
            <a:pPr algn="just"/>
            <a:r>
              <a:rPr lang="nb-NO" sz="1400" dirty="0">
                <a:solidFill>
                  <a:srgbClr val="343434"/>
                </a:solidFill>
              </a:rPr>
              <a:t>lo </a:t>
            </a:r>
            <a:r>
              <a:rPr lang="nb-NO" sz="1400" dirty="0" err="1">
                <a:solidFill>
                  <a:srgbClr val="343434"/>
                </a:solidFill>
              </a:rPr>
              <a:t>studente</a:t>
            </a:r>
            <a:r>
              <a:rPr lang="nb-NO" sz="1400" dirty="0">
                <a:solidFill>
                  <a:srgbClr val="343434"/>
                </a:solidFill>
              </a:rPr>
              <a:t> e' </a:t>
            </a:r>
            <a:r>
              <a:rPr lang="nb-NO" sz="1400" dirty="0" err="1">
                <a:solidFill>
                  <a:srgbClr val="343434"/>
                </a:solidFill>
              </a:rPr>
              <a:t>iscritto</a:t>
            </a:r>
            <a:r>
              <a:rPr lang="nb-NO" sz="1400" dirty="0">
                <a:solidFill>
                  <a:srgbClr val="343434"/>
                </a:solidFill>
              </a:rPr>
              <a:t> o con </a:t>
            </a:r>
            <a:r>
              <a:rPr lang="nb-NO" sz="1400" dirty="0" err="1">
                <a:solidFill>
                  <a:srgbClr val="343434"/>
                </a:solidFill>
              </a:rPr>
              <a:t>l'ente</a:t>
            </a:r>
            <a:r>
              <a:rPr lang="nb-NO" sz="1400" dirty="0">
                <a:solidFill>
                  <a:srgbClr val="343434"/>
                </a:solidFill>
              </a:rPr>
              <a:t> di </a:t>
            </a:r>
            <a:r>
              <a:rPr lang="nb-NO" sz="1400" dirty="0" err="1">
                <a:solidFill>
                  <a:srgbClr val="343434"/>
                </a:solidFill>
              </a:rPr>
              <a:t>ricerca</a:t>
            </a:r>
            <a:r>
              <a:rPr lang="nb-NO" sz="1400" dirty="0">
                <a:solidFill>
                  <a:srgbClr val="343434"/>
                </a:solidFill>
              </a:rPr>
              <a:t>,  </a:t>
            </a:r>
            <a:r>
              <a:rPr lang="nb-NO" sz="1400" dirty="0" err="1">
                <a:solidFill>
                  <a:srgbClr val="343434"/>
                </a:solidFill>
              </a:rPr>
              <a:t>che</a:t>
            </a:r>
            <a:r>
              <a:rPr lang="nb-NO" sz="1400" dirty="0">
                <a:solidFill>
                  <a:srgbClr val="343434"/>
                </a:solidFill>
              </a:rPr>
              <a:t>  </a:t>
            </a:r>
            <a:r>
              <a:rPr lang="nb-NO" sz="1400" dirty="0" err="1">
                <a:solidFill>
                  <a:srgbClr val="343434"/>
                </a:solidFill>
              </a:rPr>
              <a:t>stabilisce</a:t>
            </a:r>
            <a:r>
              <a:rPr lang="nb-NO" sz="1400" dirty="0">
                <a:solidFill>
                  <a:srgbClr val="343434"/>
                </a:solidFill>
              </a:rPr>
              <a:t>  la</a:t>
            </a:r>
          </a:p>
          <a:p>
            <a:pPr algn="just"/>
            <a:r>
              <a:rPr lang="nb-NO" sz="1400" dirty="0" err="1">
                <a:solidFill>
                  <a:srgbClr val="343434"/>
                </a:solidFill>
              </a:rPr>
              <a:t>durata</a:t>
            </a:r>
            <a:r>
              <a:rPr lang="nb-NO" sz="1400" dirty="0">
                <a:solidFill>
                  <a:srgbClr val="343434"/>
                </a:solidFill>
              </a:rPr>
              <a:t> e le </a:t>
            </a:r>
            <a:r>
              <a:rPr lang="nb-NO" sz="1400" dirty="0" err="1">
                <a:solidFill>
                  <a:srgbClr val="343434"/>
                </a:solidFill>
              </a:rPr>
              <a:t>modalita</a:t>
            </a:r>
            <a:r>
              <a:rPr lang="nb-NO" sz="1400" dirty="0">
                <a:solidFill>
                  <a:srgbClr val="343434"/>
                </a:solidFill>
              </a:rPr>
              <a:t>', </a:t>
            </a:r>
            <a:r>
              <a:rPr lang="nb-NO" sz="1400" dirty="0" err="1">
                <a:solidFill>
                  <a:srgbClr val="343434"/>
                </a:solidFill>
              </a:rPr>
              <a:t>anche</a:t>
            </a:r>
            <a:r>
              <a:rPr lang="nb-NO" sz="1400" dirty="0">
                <a:solidFill>
                  <a:srgbClr val="343434"/>
                </a:solidFill>
              </a:rPr>
              <a:t> </a:t>
            </a:r>
            <a:r>
              <a:rPr lang="nb-NO" sz="1400" dirty="0" err="1">
                <a:solidFill>
                  <a:srgbClr val="343434"/>
                </a:solidFill>
              </a:rPr>
              <a:t>temporali</a:t>
            </a:r>
            <a:r>
              <a:rPr lang="nb-NO" sz="1400" dirty="0">
                <a:solidFill>
                  <a:srgbClr val="343434"/>
                </a:solidFill>
              </a:rPr>
              <a:t>, </a:t>
            </a:r>
            <a:r>
              <a:rPr lang="nb-NO" sz="1400" dirty="0" err="1">
                <a:solidFill>
                  <a:srgbClr val="343434"/>
                </a:solidFill>
              </a:rPr>
              <a:t>della</a:t>
            </a:r>
            <a:r>
              <a:rPr lang="nb-NO" sz="1400" dirty="0">
                <a:solidFill>
                  <a:srgbClr val="343434"/>
                </a:solidFill>
              </a:rPr>
              <a:t> </a:t>
            </a:r>
            <a:r>
              <a:rPr lang="nb-NO" sz="1400" dirty="0" err="1">
                <a:solidFill>
                  <a:srgbClr val="343434"/>
                </a:solidFill>
              </a:rPr>
              <a:t>formazione</a:t>
            </a:r>
            <a:r>
              <a:rPr lang="nb-NO" sz="1400" dirty="0">
                <a:solidFill>
                  <a:srgbClr val="343434"/>
                </a:solidFill>
              </a:rPr>
              <a:t> a </a:t>
            </a:r>
            <a:r>
              <a:rPr lang="nb-NO" sz="1400" dirty="0" err="1">
                <a:solidFill>
                  <a:srgbClr val="343434"/>
                </a:solidFill>
              </a:rPr>
              <a:t>carico</a:t>
            </a:r>
            <a:r>
              <a:rPr lang="nb-NO" sz="1400" dirty="0">
                <a:solidFill>
                  <a:srgbClr val="343434"/>
                </a:solidFill>
              </a:rPr>
              <a:t> del</a:t>
            </a:r>
          </a:p>
          <a:p>
            <a:pPr algn="just"/>
            <a:r>
              <a:rPr lang="nb-NO" sz="1400" dirty="0" err="1">
                <a:solidFill>
                  <a:srgbClr val="343434"/>
                </a:solidFill>
              </a:rPr>
              <a:t>datore</a:t>
            </a:r>
            <a:r>
              <a:rPr lang="nb-NO" sz="1400" dirty="0">
                <a:solidFill>
                  <a:srgbClr val="343434"/>
                </a:solidFill>
              </a:rPr>
              <a:t> di </a:t>
            </a:r>
            <a:r>
              <a:rPr lang="nb-NO" sz="1400" dirty="0" err="1">
                <a:solidFill>
                  <a:srgbClr val="343434"/>
                </a:solidFill>
              </a:rPr>
              <a:t>lavoro</a:t>
            </a:r>
            <a:r>
              <a:rPr lang="nb-NO" sz="1400" dirty="0">
                <a:solidFill>
                  <a:srgbClr val="343434"/>
                </a:solidFill>
              </a:rPr>
              <a:t>, secondo lo </a:t>
            </a:r>
            <a:r>
              <a:rPr lang="nb-NO" sz="1400" dirty="0" err="1">
                <a:solidFill>
                  <a:srgbClr val="343434"/>
                </a:solidFill>
              </a:rPr>
              <a:t>schema</a:t>
            </a:r>
            <a:r>
              <a:rPr lang="nb-NO" sz="1400" dirty="0">
                <a:solidFill>
                  <a:srgbClr val="343434"/>
                </a:solidFill>
              </a:rPr>
              <a:t> </a:t>
            </a:r>
            <a:r>
              <a:rPr lang="nb-NO" sz="1400" dirty="0" err="1">
                <a:solidFill>
                  <a:srgbClr val="343434"/>
                </a:solidFill>
              </a:rPr>
              <a:t>definito</a:t>
            </a:r>
            <a:r>
              <a:rPr lang="nb-NO" sz="1400" dirty="0">
                <a:solidFill>
                  <a:srgbClr val="343434"/>
                </a:solidFill>
              </a:rPr>
              <a:t> con il  </a:t>
            </a:r>
            <a:r>
              <a:rPr lang="nb-NO" sz="1400" dirty="0" err="1">
                <a:solidFill>
                  <a:srgbClr val="343434"/>
                </a:solidFill>
              </a:rPr>
              <a:t>decreto</a:t>
            </a:r>
            <a:r>
              <a:rPr lang="nb-NO" sz="1400" dirty="0">
                <a:solidFill>
                  <a:srgbClr val="343434"/>
                </a:solidFill>
              </a:rPr>
              <a:t>  di  </a:t>
            </a:r>
            <a:r>
              <a:rPr lang="nb-NO" sz="1400" dirty="0" err="1">
                <a:solidFill>
                  <a:srgbClr val="343434"/>
                </a:solidFill>
              </a:rPr>
              <a:t>cui</a:t>
            </a:r>
            <a:endParaRPr lang="nb-NO" sz="1400" dirty="0">
              <a:solidFill>
                <a:srgbClr val="343434"/>
              </a:solidFill>
            </a:endParaRPr>
          </a:p>
          <a:p>
            <a:pPr algn="just"/>
            <a:r>
              <a:rPr lang="nb-NO" sz="1400" dirty="0" err="1">
                <a:solidFill>
                  <a:srgbClr val="343434"/>
                </a:solidFill>
              </a:rPr>
              <a:t>all'articolo</a:t>
            </a:r>
            <a:r>
              <a:rPr lang="nb-NO" sz="1400" dirty="0">
                <a:solidFill>
                  <a:srgbClr val="343434"/>
                </a:solidFill>
              </a:rPr>
              <a:t>  46,  </a:t>
            </a:r>
            <a:r>
              <a:rPr lang="nb-NO" sz="1400" dirty="0" err="1">
                <a:solidFill>
                  <a:srgbClr val="343434"/>
                </a:solidFill>
              </a:rPr>
              <a:t>comma</a:t>
            </a:r>
            <a:r>
              <a:rPr lang="nb-NO" sz="1400" dirty="0">
                <a:solidFill>
                  <a:srgbClr val="343434"/>
                </a:solidFill>
              </a:rPr>
              <a:t>  1.  Il  </a:t>
            </a:r>
            <a:r>
              <a:rPr lang="nb-NO" sz="1400" dirty="0" err="1">
                <a:solidFill>
                  <a:srgbClr val="343434"/>
                </a:solidFill>
              </a:rPr>
              <a:t>suddetto</a:t>
            </a:r>
            <a:r>
              <a:rPr lang="nb-NO" sz="1400" dirty="0">
                <a:solidFill>
                  <a:srgbClr val="343434"/>
                </a:solidFill>
              </a:rPr>
              <a:t>   </a:t>
            </a:r>
            <a:r>
              <a:rPr lang="nb-NO" sz="1400" dirty="0" err="1">
                <a:solidFill>
                  <a:srgbClr val="343434"/>
                </a:solidFill>
              </a:rPr>
              <a:t>protocollo</a:t>
            </a:r>
            <a:r>
              <a:rPr lang="nb-NO" sz="1400" dirty="0">
                <a:solidFill>
                  <a:srgbClr val="343434"/>
                </a:solidFill>
              </a:rPr>
              <a:t>   </a:t>
            </a:r>
            <a:r>
              <a:rPr lang="nb-NO" sz="1400" dirty="0" err="1">
                <a:solidFill>
                  <a:srgbClr val="343434"/>
                </a:solidFill>
              </a:rPr>
              <a:t>stabilisce</a:t>
            </a:r>
            <a:r>
              <a:rPr lang="nb-NO" sz="1400" dirty="0">
                <a:solidFill>
                  <a:srgbClr val="343434"/>
                </a:solidFill>
              </a:rPr>
              <a:t>,</a:t>
            </a:r>
          </a:p>
          <a:p>
            <a:pPr algn="just"/>
            <a:r>
              <a:rPr lang="nb-NO" sz="1400" dirty="0" err="1">
                <a:solidFill>
                  <a:srgbClr val="343434"/>
                </a:solidFill>
              </a:rPr>
              <a:t>altresi</a:t>
            </a:r>
            <a:r>
              <a:rPr lang="nb-NO" sz="1400" dirty="0">
                <a:solidFill>
                  <a:srgbClr val="343434"/>
                </a:solidFill>
              </a:rPr>
              <a:t>', il </a:t>
            </a:r>
            <a:r>
              <a:rPr lang="nb-NO" sz="1400" dirty="0" err="1">
                <a:solidFill>
                  <a:srgbClr val="343434"/>
                </a:solidFill>
              </a:rPr>
              <a:t>numero</a:t>
            </a:r>
            <a:r>
              <a:rPr lang="nb-NO" sz="1400" dirty="0">
                <a:solidFill>
                  <a:srgbClr val="343434"/>
                </a:solidFill>
              </a:rPr>
              <a:t> </a:t>
            </a:r>
            <a:r>
              <a:rPr lang="nb-NO" sz="1400" dirty="0" err="1">
                <a:solidFill>
                  <a:srgbClr val="343434"/>
                </a:solidFill>
              </a:rPr>
              <a:t>dei</a:t>
            </a:r>
            <a:r>
              <a:rPr lang="nb-NO" sz="1400" dirty="0">
                <a:solidFill>
                  <a:srgbClr val="343434"/>
                </a:solidFill>
              </a:rPr>
              <a:t> </a:t>
            </a:r>
            <a:r>
              <a:rPr lang="nb-NO" sz="1400" dirty="0" err="1">
                <a:solidFill>
                  <a:srgbClr val="343434"/>
                </a:solidFill>
              </a:rPr>
              <a:t>crediti</a:t>
            </a:r>
            <a:r>
              <a:rPr lang="nb-NO" sz="1400" dirty="0">
                <a:solidFill>
                  <a:srgbClr val="343434"/>
                </a:solidFill>
              </a:rPr>
              <a:t> </a:t>
            </a:r>
            <a:r>
              <a:rPr lang="nb-NO" sz="1400" dirty="0" err="1">
                <a:solidFill>
                  <a:srgbClr val="343434"/>
                </a:solidFill>
              </a:rPr>
              <a:t>formativi</a:t>
            </a:r>
            <a:r>
              <a:rPr lang="nb-NO" sz="1400" dirty="0">
                <a:solidFill>
                  <a:srgbClr val="343434"/>
                </a:solidFill>
              </a:rPr>
              <a:t>  </a:t>
            </a:r>
            <a:r>
              <a:rPr lang="nb-NO" sz="1400" dirty="0" err="1">
                <a:solidFill>
                  <a:srgbClr val="343434"/>
                </a:solidFill>
              </a:rPr>
              <a:t>riconoscibili</a:t>
            </a:r>
            <a:r>
              <a:rPr lang="nb-NO" sz="1400" dirty="0">
                <a:solidFill>
                  <a:srgbClr val="343434"/>
                </a:solidFill>
              </a:rPr>
              <a:t>  a  </a:t>
            </a:r>
            <a:r>
              <a:rPr lang="nb-NO" sz="1400" dirty="0" err="1">
                <a:solidFill>
                  <a:srgbClr val="343434"/>
                </a:solidFill>
              </a:rPr>
              <a:t>ciascuno</a:t>
            </a:r>
            <a:endParaRPr lang="nb-NO" sz="1400" dirty="0">
              <a:solidFill>
                <a:srgbClr val="343434"/>
              </a:solidFill>
            </a:endParaRPr>
          </a:p>
          <a:p>
            <a:pPr algn="just"/>
            <a:r>
              <a:rPr lang="nb-NO" sz="1400" dirty="0" err="1">
                <a:solidFill>
                  <a:srgbClr val="343434"/>
                </a:solidFill>
              </a:rPr>
              <a:t>studente</a:t>
            </a:r>
            <a:r>
              <a:rPr lang="nb-NO" sz="1400" dirty="0">
                <a:solidFill>
                  <a:srgbClr val="343434"/>
                </a:solidFill>
              </a:rPr>
              <a:t> per la </a:t>
            </a:r>
            <a:r>
              <a:rPr lang="nb-NO" sz="1400" dirty="0" err="1">
                <a:solidFill>
                  <a:srgbClr val="343434"/>
                </a:solidFill>
              </a:rPr>
              <a:t>formazione</a:t>
            </a:r>
            <a:r>
              <a:rPr lang="nb-NO" sz="1400" dirty="0">
                <a:solidFill>
                  <a:srgbClr val="343434"/>
                </a:solidFill>
              </a:rPr>
              <a:t> a </a:t>
            </a:r>
            <a:r>
              <a:rPr lang="nb-NO" sz="1400" dirty="0" err="1">
                <a:solidFill>
                  <a:srgbClr val="343434"/>
                </a:solidFill>
              </a:rPr>
              <a:t>carico</a:t>
            </a:r>
            <a:r>
              <a:rPr lang="nb-NO" sz="1400" dirty="0">
                <a:solidFill>
                  <a:srgbClr val="343434"/>
                </a:solidFill>
              </a:rPr>
              <a:t> del </a:t>
            </a:r>
            <a:r>
              <a:rPr lang="nb-NO" sz="1400" dirty="0" err="1">
                <a:solidFill>
                  <a:srgbClr val="343434"/>
                </a:solidFill>
              </a:rPr>
              <a:t>datore</a:t>
            </a:r>
            <a:r>
              <a:rPr lang="nb-NO" sz="1400" dirty="0">
                <a:solidFill>
                  <a:srgbClr val="343434"/>
                </a:solidFill>
              </a:rPr>
              <a:t> di </a:t>
            </a:r>
            <a:r>
              <a:rPr lang="nb-NO" sz="1400" dirty="0" err="1">
                <a:solidFill>
                  <a:srgbClr val="343434"/>
                </a:solidFill>
              </a:rPr>
              <a:t>lavoro</a:t>
            </a:r>
            <a:r>
              <a:rPr lang="nb-NO" sz="1400" dirty="0">
                <a:solidFill>
                  <a:srgbClr val="343434"/>
                </a:solidFill>
              </a:rPr>
              <a:t>  in  </a:t>
            </a:r>
            <a:r>
              <a:rPr lang="nb-NO" sz="1400" dirty="0" err="1">
                <a:solidFill>
                  <a:srgbClr val="343434"/>
                </a:solidFill>
              </a:rPr>
              <a:t>ragione</a:t>
            </a:r>
            <a:endParaRPr lang="nb-NO" sz="1400" dirty="0">
              <a:solidFill>
                <a:srgbClr val="343434"/>
              </a:solidFill>
            </a:endParaRPr>
          </a:p>
          <a:p>
            <a:pPr algn="just"/>
            <a:r>
              <a:rPr lang="nb-NO" sz="1400" dirty="0">
                <a:solidFill>
                  <a:srgbClr val="343434"/>
                </a:solidFill>
              </a:rPr>
              <a:t>del </a:t>
            </a:r>
            <a:r>
              <a:rPr lang="nb-NO" sz="1400" dirty="0" err="1">
                <a:solidFill>
                  <a:srgbClr val="343434"/>
                </a:solidFill>
              </a:rPr>
              <a:t>numero</a:t>
            </a:r>
            <a:r>
              <a:rPr lang="nb-NO" sz="1400" dirty="0">
                <a:solidFill>
                  <a:srgbClr val="343434"/>
                </a:solidFill>
              </a:rPr>
              <a:t> di ore di </a:t>
            </a:r>
            <a:r>
              <a:rPr lang="nb-NO" sz="1400" dirty="0" err="1">
                <a:solidFill>
                  <a:srgbClr val="343434"/>
                </a:solidFill>
              </a:rPr>
              <a:t>formazione</a:t>
            </a:r>
            <a:r>
              <a:rPr lang="nb-NO" sz="1400" dirty="0">
                <a:solidFill>
                  <a:srgbClr val="343434"/>
                </a:solidFill>
              </a:rPr>
              <a:t> </a:t>
            </a:r>
            <a:r>
              <a:rPr lang="nb-NO" sz="1400" dirty="0" err="1">
                <a:solidFill>
                  <a:srgbClr val="343434"/>
                </a:solidFill>
              </a:rPr>
              <a:t>svolte</a:t>
            </a:r>
            <a:r>
              <a:rPr lang="nb-NO" sz="1400" dirty="0">
                <a:solidFill>
                  <a:srgbClr val="343434"/>
                </a:solidFill>
              </a:rPr>
              <a:t> in </a:t>
            </a:r>
            <a:r>
              <a:rPr lang="nb-NO" sz="1400" dirty="0" err="1">
                <a:solidFill>
                  <a:srgbClr val="343434"/>
                </a:solidFill>
              </a:rPr>
              <a:t>azienda</a:t>
            </a:r>
            <a:r>
              <a:rPr lang="nb-NO" sz="1400" dirty="0">
                <a:solidFill>
                  <a:srgbClr val="343434"/>
                </a:solidFill>
              </a:rPr>
              <a:t>, </a:t>
            </a:r>
            <a:r>
              <a:rPr lang="nb-NO" sz="1400" dirty="0" err="1">
                <a:solidFill>
                  <a:srgbClr val="343434"/>
                </a:solidFill>
              </a:rPr>
              <a:t>anche</a:t>
            </a:r>
            <a:r>
              <a:rPr lang="nb-NO" sz="1400" dirty="0">
                <a:solidFill>
                  <a:srgbClr val="343434"/>
                </a:solidFill>
              </a:rPr>
              <a:t> in </a:t>
            </a:r>
            <a:r>
              <a:rPr lang="nb-NO" sz="1400" dirty="0" err="1">
                <a:solidFill>
                  <a:srgbClr val="343434"/>
                </a:solidFill>
              </a:rPr>
              <a:t>deroga</a:t>
            </a:r>
            <a:r>
              <a:rPr lang="nb-NO" sz="1400" dirty="0">
                <a:solidFill>
                  <a:srgbClr val="343434"/>
                </a:solidFill>
              </a:rPr>
              <a:t> al</a:t>
            </a:r>
          </a:p>
          <a:p>
            <a:pPr algn="just"/>
            <a:r>
              <a:rPr lang="nb-NO" sz="1400" dirty="0" err="1">
                <a:solidFill>
                  <a:srgbClr val="343434"/>
                </a:solidFill>
              </a:rPr>
              <a:t>limite</a:t>
            </a:r>
            <a:r>
              <a:rPr lang="nb-NO" sz="1400" dirty="0">
                <a:solidFill>
                  <a:srgbClr val="343434"/>
                </a:solidFill>
              </a:rPr>
              <a:t> di </a:t>
            </a:r>
            <a:r>
              <a:rPr lang="nb-NO" sz="1400" dirty="0" err="1">
                <a:solidFill>
                  <a:srgbClr val="343434"/>
                </a:solidFill>
              </a:rPr>
              <a:t>cui</a:t>
            </a:r>
            <a:r>
              <a:rPr lang="nb-NO" sz="1400" dirty="0">
                <a:solidFill>
                  <a:srgbClr val="343434"/>
                </a:solidFill>
              </a:rPr>
              <a:t> </a:t>
            </a:r>
            <a:r>
              <a:rPr lang="nb-NO" sz="1400" dirty="0" err="1">
                <a:solidFill>
                  <a:srgbClr val="343434"/>
                </a:solidFill>
              </a:rPr>
              <a:t>all'articolo</a:t>
            </a:r>
            <a:r>
              <a:rPr lang="nb-NO" sz="1400" dirty="0">
                <a:solidFill>
                  <a:srgbClr val="343434"/>
                </a:solidFill>
              </a:rPr>
              <a:t> 2, </a:t>
            </a:r>
            <a:r>
              <a:rPr lang="nb-NO" sz="1400" dirty="0" err="1">
                <a:solidFill>
                  <a:srgbClr val="343434"/>
                </a:solidFill>
              </a:rPr>
              <a:t>comma</a:t>
            </a:r>
            <a:r>
              <a:rPr lang="nb-NO" sz="1400" dirty="0">
                <a:solidFill>
                  <a:srgbClr val="343434"/>
                </a:solidFill>
              </a:rPr>
              <a:t> 147, del </a:t>
            </a:r>
            <a:r>
              <a:rPr lang="nb-NO" sz="1400" dirty="0" err="1">
                <a:solidFill>
                  <a:srgbClr val="343434"/>
                </a:solidFill>
              </a:rPr>
              <a:t>decreto</a:t>
            </a:r>
            <a:r>
              <a:rPr lang="nb-NO" sz="1400" dirty="0">
                <a:solidFill>
                  <a:srgbClr val="343434"/>
                </a:solidFill>
              </a:rPr>
              <a:t>-legge 3  </a:t>
            </a:r>
            <a:r>
              <a:rPr lang="nb-NO" sz="1400" dirty="0" err="1">
                <a:solidFill>
                  <a:srgbClr val="343434"/>
                </a:solidFill>
              </a:rPr>
              <a:t>ottobre</a:t>
            </a:r>
            <a:endParaRPr lang="nb-NO" sz="1400" dirty="0">
              <a:solidFill>
                <a:srgbClr val="343434"/>
              </a:solidFill>
            </a:endParaRPr>
          </a:p>
          <a:p>
            <a:pPr algn="just"/>
            <a:r>
              <a:rPr lang="nb-NO" sz="1400" dirty="0">
                <a:solidFill>
                  <a:srgbClr val="343434"/>
                </a:solidFill>
              </a:rPr>
              <a:t>2006, n. 262, </a:t>
            </a:r>
            <a:r>
              <a:rPr lang="nb-NO" sz="1400" dirty="0" err="1">
                <a:solidFill>
                  <a:srgbClr val="343434"/>
                </a:solidFill>
              </a:rPr>
              <a:t>convertito</a:t>
            </a:r>
            <a:r>
              <a:rPr lang="nb-NO" sz="1400" dirty="0">
                <a:solidFill>
                  <a:srgbClr val="343434"/>
                </a:solidFill>
              </a:rPr>
              <a:t>, con </a:t>
            </a:r>
            <a:r>
              <a:rPr lang="nb-NO" sz="1400" dirty="0" err="1">
                <a:solidFill>
                  <a:srgbClr val="343434"/>
                </a:solidFill>
              </a:rPr>
              <a:t>modificazioni</a:t>
            </a:r>
            <a:r>
              <a:rPr lang="nb-NO" sz="1400" dirty="0">
                <a:solidFill>
                  <a:srgbClr val="343434"/>
                </a:solidFill>
              </a:rPr>
              <a:t>, </a:t>
            </a:r>
            <a:r>
              <a:rPr lang="nb-NO" sz="1400" dirty="0" err="1">
                <a:solidFill>
                  <a:srgbClr val="343434"/>
                </a:solidFill>
              </a:rPr>
              <a:t>dalla</a:t>
            </a:r>
            <a:r>
              <a:rPr lang="nb-NO" sz="1400" dirty="0">
                <a:solidFill>
                  <a:srgbClr val="343434"/>
                </a:solidFill>
              </a:rPr>
              <a:t> legge 24  </a:t>
            </a:r>
            <a:r>
              <a:rPr lang="nb-NO" sz="1400" dirty="0" err="1">
                <a:solidFill>
                  <a:srgbClr val="343434"/>
                </a:solidFill>
              </a:rPr>
              <a:t>novembre</a:t>
            </a:r>
            <a:endParaRPr lang="nb-NO" sz="1400" dirty="0">
              <a:solidFill>
                <a:srgbClr val="343434"/>
              </a:solidFill>
            </a:endParaRPr>
          </a:p>
          <a:p>
            <a:pPr algn="just"/>
            <a:r>
              <a:rPr lang="nb-NO" sz="1400" dirty="0">
                <a:solidFill>
                  <a:srgbClr val="343434"/>
                </a:solidFill>
              </a:rPr>
              <a:t>2006, n. 286. I </a:t>
            </a:r>
            <a:r>
              <a:rPr lang="nb-NO" sz="1400" dirty="0" err="1">
                <a:solidFill>
                  <a:srgbClr val="343434"/>
                </a:solidFill>
              </a:rPr>
              <a:t>principi</a:t>
            </a:r>
            <a:r>
              <a:rPr lang="nb-NO" sz="1400" dirty="0">
                <a:solidFill>
                  <a:srgbClr val="343434"/>
                </a:solidFill>
              </a:rPr>
              <a:t> e le </a:t>
            </a:r>
            <a:r>
              <a:rPr lang="nb-NO" sz="1400" dirty="0" err="1">
                <a:solidFill>
                  <a:srgbClr val="343434"/>
                </a:solidFill>
              </a:rPr>
              <a:t>modalita</a:t>
            </a:r>
            <a:r>
              <a:rPr lang="nb-NO" sz="1400" dirty="0">
                <a:solidFill>
                  <a:srgbClr val="343434"/>
                </a:solidFill>
              </a:rPr>
              <a:t>' di </a:t>
            </a:r>
            <a:r>
              <a:rPr lang="nb-NO" sz="1400" dirty="0" err="1">
                <a:solidFill>
                  <a:srgbClr val="343434"/>
                </a:solidFill>
              </a:rPr>
              <a:t>attribuzione</a:t>
            </a:r>
            <a:r>
              <a:rPr lang="nb-NO" sz="1400" dirty="0">
                <a:solidFill>
                  <a:srgbClr val="343434"/>
                </a:solidFill>
              </a:rPr>
              <a:t>  </a:t>
            </a:r>
            <a:r>
              <a:rPr lang="nb-NO" sz="1400" dirty="0" err="1">
                <a:solidFill>
                  <a:srgbClr val="343434"/>
                </a:solidFill>
              </a:rPr>
              <a:t>dei</a:t>
            </a:r>
            <a:r>
              <a:rPr lang="nb-NO" sz="1400" dirty="0">
                <a:solidFill>
                  <a:srgbClr val="343434"/>
                </a:solidFill>
              </a:rPr>
              <a:t>  </a:t>
            </a:r>
            <a:r>
              <a:rPr lang="nb-NO" sz="1400" dirty="0" err="1">
                <a:solidFill>
                  <a:srgbClr val="343434"/>
                </a:solidFill>
              </a:rPr>
              <a:t>crediti</a:t>
            </a:r>
            <a:endParaRPr lang="nb-NO" sz="1400" dirty="0">
              <a:solidFill>
                <a:srgbClr val="343434"/>
              </a:solidFill>
            </a:endParaRPr>
          </a:p>
          <a:p>
            <a:pPr algn="just"/>
            <a:r>
              <a:rPr lang="nb-NO" sz="1400" dirty="0" err="1">
                <a:solidFill>
                  <a:srgbClr val="343434"/>
                </a:solidFill>
              </a:rPr>
              <a:t>formativi</a:t>
            </a:r>
            <a:r>
              <a:rPr lang="nb-NO" sz="1400" dirty="0">
                <a:solidFill>
                  <a:srgbClr val="343434"/>
                </a:solidFill>
              </a:rPr>
              <a:t> </a:t>
            </a:r>
            <a:r>
              <a:rPr lang="nb-NO" sz="1400" dirty="0" err="1">
                <a:solidFill>
                  <a:srgbClr val="343434"/>
                </a:solidFill>
              </a:rPr>
              <a:t>sono</a:t>
            </a:r>
            <a:r>
              <a:rPr lang="nb-NO" sz="1400" dirty="0">
                <a:solidFill>
                  <a:srgbClr val="343434"/>
                </a:solidFill>
              </a:rPr>
              <a:t> </a:t>
            </a:r>
            <a:r>
              <a:rPr lang="nb-NO" sz="1400" dirty="0" err="1">
                <a:solidFill>
                  <a:srgbClr val="343434"/>
                </a:solidFill>
              </a:rPr>
              <a:t>definiti</a:t>
            </a:r>
            <a:r>
              <a:rPr lang="nb-NO" sz="1400" dirty="0">
                <a:solidFill>
                  <a:srgbClr val="343434"/>
                </a:solidFill>
              </a:rPr>
              <a:t> con il </a:t>
            </a:r>
            <a:r>
              <a:rPr lang="nb-NO" sz="1400" dirty="0" err="1">
                <a:solidFill>
                  <a:srgbClr val="343434"/>
                </a:solidFill>
              </a:rPr>
              <a:t>decreto</a:t>
            </a:r>
            <a:r>
              <a:rPr lang="nb-NO" sz="1400" dirty="0">
                <a:solidFill>
                  <a:srgbClr val="343434"/>
                </a:solidFill>
              </a:rPr>
              <a:t> di </a:t>
            </a:r>
            <a:r>
              <a:rPr lang="nb-NO" sz="1400" dirty="0" err="1">
                <a:solidFill>
                  <a:srgbClr val="343434"/>
                </a:solidFill>
              </a:rPr>
              <a:t>cui</a:t>
            </a:r>
            <a:r>
              <a:rPr lang="nb-NO" sz="1400" dirty="0">
                <a:solidFill>
                  <a:srgbClr val="343434"/>
                </a:solidFill>
              </a:rPr>
              <a:t> </a:t>
            </a:r>
            <a:r>
              <a:rPr lang="nb-NO" sz="1400" dirty="0" err="1">
                <a:solidFill>
                  <a:srgbClr val="343434"/>
                </a:solidFill>
              </a:rPr>
              <a:t>all'articolo</a:t>
            </a:r>
            <a:r>
              <a:rPr lang="nb-NO" sz="1400" dirty="0">
                <a:solidFill>
                  <a:srgbClr val="343434"/>
                </a:solidFill>
              </a:rPr>
              <a:t> 46,  </a:t>
            </a:r>
            <a:r>
              <a:rPr lang="nb-NO" sz="1400" dirty="0" err="1">
                <a:solidFill>
                  <a:srgbClr val="343434"/>
                </a:solidFill>
              </a:rPr>
              <a:t>comma</a:t>
            </a:r>
            <a:endParaRPr lang="nb-NO" sz="1400" dirty="0">
              <a:solidFill>
                <a:srgbClr val="343434"/>
              </a:solidFill>
            </a:endParaRPr>
          </a:p>
          <a:p>
            <a:pPr algn="just"/>
            <a:r>
              <a:rPr lang="nb-NO" sz="1400" dirty="0">
                <a:solidFill>
                  <a:srgbClr val="343434"/>
                </a:solidFill>
              </a:rPr>
              <a:t>1. La  </a:t>
            </a:r>
            <a:r>
              <a:rPr lang="nb-NO" sz="1400" dirty="0" err="1">
                <a:solidFill>
                  <a:srgbClr val="343434"/>
                </a:solidFill>
              </a:rPr>
              <a:t>formazione</a:t>
            </a:r>
            <a:r>
              <a:rPr lang="nb-NO" sz="1400" dirty="0">
                <a:solidFill>
                  <a:srgbClr val="343434"/>
                </a:solidFill>
              </a:rPr>
              <a:t>  </a:t>
            </a:r>
            <a:r>
              <a:rPr lang="nb-NO" sz="1400" dirty="0" err="1">
                <a:solidFill>
                  <a:srgbClr val="343434"/>
                </a:solidFill>
              </a:rPr>
              <a:t>esterna</a:t>
            </a:r>
            <a:r>
              <a:rPr lang="nb-NO" sz="1400" dirty="0">
                <a:solidFill>
                  <a:srgbClr val="343434"/>
                </a:solidFill>
              </a:rPr>
              <a:t>  </a:t>
            </a:r>
            <a:r>
              <a:rPr lang="nb-NO" sz="1400" dirty="0" err="1">
                <a:solidFill>
                  <a:srgbClr val="343434"/>
                </a:solidFill>
              </a:rPr>
              <a:t>all'azienda</a:t>
            </a:r>
            <a:r>
              <a:rPr lang="nb-NO" sz="1400" dirty="0">
                <a:solidFill>
                  <a:srgbClr val="343434"/>
                </a:solidFill>
              </a:rPr>
              <a:t>  e'  </a:t>
            </a:r>
            <a:r>
              <a:rPr lang="nb-NO" sz="1400" dirty="0" err="1">
                <a:solidFill>
                  <a:srgbClr val="343434"/>
                </a:solidFill>
              </a:rPr>
              <a:t>svolta</a:t>
            </a:r>
            <a:r>
              <a:rPr lang="nb-NO" sz="1400" dirty="0">
                <a:solidFill>
                  <a:srgbClr val="343434"/>
                </a:solidFill>
              </a:rPr>
              <a:t>  </a:t>
            </a:r>
            <a:r>
              <a:rPr lang="nb-NO" sz="1400" dirty="0" err="1">
                <a:solidFill>
                  <a:srgbClr val="343434"/>
                </a:solidFill>
              </a:rPr>
              <a:t>nell'istituzione</a:t>
            </a:r>
            <a:endParaRPr lang="nb-NO" sz="1400" dirty="0">
              <a:solidFill>
                <a:srgbClr val="343434"/>
              </a:solidFill>
            </a:endParaRPr>
          </a:p>
          <a:p>
            <a:pPr algn="just"/>
            <a:r>
              <a:rPr lang="nb-NO" sz="1400" dirty="0" err="1">
                <a:solidFill>
                  <a:srgbClr val="343434"/>
                </a:solidFill>
              </a:rPr>
              <a:t>formativa</a:t>
            </a:r>
            <a:r>
              <a:rPr lang="nb-NO" sz="1400" dirty="0">
                <a:solidFill>
                  <a:srgbClr val="343434"/>
                </a:solidFill>
              </a:rPr>
              <a:t> a </a:t>
            </a:r>
            <a:r>
              <a:rPr lang="nb-NO" sz="1400" dirty="0" err="1">
                <a:solidFill>
                  <a:srgbClr val="343434"/>
                </a:solidFill>
              </a:rPr>
              <a:t>cui</a:t>
            </a:r>
            <a:r>
              <a:rPr lang="nb-NO" sz="1400" dirty="0">
                <a:solidFill>
                  <a:srgbClr val="343434"/>
                </a:solidFill>
              </a:rPr>
              <a:t> lo </a:t>
            </a:r>
            <a:r>
              <a:rPr lang="nb-NO" sz="1400" dirty="0" err="1">
                <a:solidFill>
                  <a:srgbClr val="343434"/>
                </a:solidFill>
              </a:rPr>
              <a:t>studente</a:t>
            </a:r>
            <a:r>
              <a:rPr lang="nb-NO" sz="1400" dirty="0">
                <a:solidFill>
                  <a:srgbClr val="343434"/>
                </a:solidFill>
              </a:rPr>
              <a:t> e' </a:t>
            </a:r>
            <a:r>
              <a:rPr lang="nb-NO" sz="1400" dirty="0" err="1">
                <a:solidFill>
                  <a:srgbClr val="343434"/>
                </a:solidFill>
              </a:rPr>
              <a:t>iscritto</a:t>
            </a:r>
            <a:r>
              <a:rPr lang="nb-NO" sz="1400" dirty="0">
                <a:solidFill>
                  <a:srgbClr val="343434"/>
                </a:solidFill>
              </a:rPr>
              <a:t> e nei </a:t>
            </a:r>
            <a:r>
              <a:rPr lang="nb-NO" sz="1400" dirty="0" err="1">
                <a:solidFill>
                  <a:srgbClr val="343434"/>
                </a:solidFill>
              </a:rPr>
              <a:t>percorsi</a:t>
            </a:r>
            <a:r>
              <a:rPr lang="nb-NO" sz="1400" dirty="0">
                <a:solidFill>
                  <a:srgbClr val="343434"/>
                </a:solidFill>
              </a:rPr>
              <a:t> di  </a:t>
            </a:r>
            <a:r>
              <a:rPr lang="nb-NO" sz="1400" dirty="0" err="1">
                <a:solidFill>
                  <a:srgbClr val="343434"/>
                </a:solidFill>
              </a:rPr>
              <a:t>istruzione</a:t>
            </a:r>
            <a:endParaRPr lang="nb-NO" sz="1400" dirty="0">
              <a:solidFill>
                <a:srgbClr val="343434"/>
              </a:solidFill>
            </a:endParaRPr>
          </a:p>
          <a:p>
            <a:pPr algn="just"/>
            <a:r>
              <a:rPr lang="nb-NO" sz="1400" dirty="0" err="1">
                <a:solidFill>
                  <a:srgbClr val="343434"/>
                </a:solidFill>
              </a:rPr>
              <a:t>tecnica</a:t>
            </a:r>
            <a:r>
              <a:rPr lang="nb-NO" sz="1400" dirty="0">
                <a:solidFill>
                  <a:srgbClr val="343434"/>
                </a:solidFill>
              </a:rPr>
              <a:t> </a:t>
            </a:r>
            <a:r>
              <a:rPr lang="nb-NO" sz="1400" dirty="0" err="1">
                <a:solidFill>
                  <a:srgbClr val="343434"/>
                </a:solidFill>
              </a:rPr>
              <a:t>superiore</a:t>
            </a:r>
            <a:r>
              <a:rPr lang="nb-NO" sz="1400" dirty="0">
                <a:solidFill>
                  <a:srgbClr val="343434"/>
                </a:solidFill>
              </a:rPr>
              <a:t> e non </a:t>
            </a:r>
            <a:r>
              <a:rPr lang="nb-NO" sz="1400" dirty="0" err="1">
                <a:solidFill>
                  <a:srgbClr val="343434"/>
                </a:solidFill>
              </a:rPr>
              <a:t>puo</a:t>
            </a:r>
            <a:r>
              <a:rPr lang="nb-NO" sz="1400" dirty="0">
                <a:solidFill>
                  <a:srgbClr val="343434"/>
                </a:solidFill>
              </a:rPr>
              <a:t>', di </a:t>
            </a:r>
            <a:r>
              <a:rPr lang="nb-NO" sz="1400" dirty="0" err="1">
                <a:solidFill>
                  <a:srgbClr val="343434"/>
                </a:solidFill>
              </a:rPr>
              <a:t>norma</a:t>
            </a:r>
            <a:r>
              <a:rPr lang="nb-NO" sz="1400" dirty="0">
                <a:solidFill>
                  <a:srgbClr val="343434"/>
                </a:solidFill>
              </a:rPr>
              <a:t>, </a:t>
            </a:r>
            <a:r>
              <a:rPr lang="nb-NO" sz="1400" dirty="0" err="1">
                <a:solidFill>
                  <a:srgbClr val="343434"/>
                </a:solidFill>
              </a:rPr>
              <a:t>essere</a:t>
            </a:r>
            <a:r>
              <a:rPr lang="nb-NO" sz="1400" dirty="0">
                <a:solidFill>
                  <a:srgbClr val="343434"/>
                </a:solidFill>
              </a:rPr>
              <a:t> </a:t>
            </a:r>
            <a:r>
              <a:rPr lang="nb-NO" sz="1400" dirty="0" err="1">
                <a:solidFill>
                  <a:srgbClr val="343434"/>
                </a:solidFill>
              </a:rPr>
              <a:t>superiore</a:t>
            </a:r>
            <a:r>
              <a:rPr lang="nb-NO" sz="1400" dirty="0">
                <a:solidFill>
                  <a:srgbClr val="343434"/>
                </a:solidFill>
              </a:rPr>
              <a:t>  al  60  per</a:t>
            </a:r>
          </a:p>
          <a:p>
            <a:pPr algn="just"/>
            <a:r>
              <a:rPr lang="nb-NO" sz="1400" dirty="0" err="1">
                <a:solidFill>
                  <a:srgbClr val="343434"/>
                </a:solidFill>
              </a:rPr>
              <a:t>cento</a:t>
            </a:r>
            <a:r>
              <a:rPr lang="nb-NO" sz="1400" dirty="0">
                <a:solidFill>
                  <a:srgbClr val="343434"/>
                </a:solidFill>
              </a:rPr>
              <a:t> </a:t>
            </a:r>
            <a:r>
              <a:rPr lang="nb-NO" sz="1400" dirty="0" err="1">
                <a:solidFill>
                  <a:srgbClr val="343434"/>
                </a:solidFill>
              </a:rPr>
              <a:t>dell'orario</a:t>
            </a:r>
            <a:r>
              <a:rPr lang="nb-NO" sz="1400" dirty="0">
                <a:solidFill>
                  <a:srgbClr val="343434"/>
                </a:solidFill>
              </a:rPr>
              <a:t> </a:t>
            </a:r>
            <a:r>
              <a:rPr lang="nb-NO" sz="1400" dirty="0" err="1">
                <a:solidFill>
                  <a:srgbClr val="343434"/>
                </a:solidFill>
              </a:rPr>
              <a:t>ordinamentale</a:t>
            </a:r>
            <a:r>
              <a:rPr lang="nb-NO" sz="1400" dirty="0">
                <a:solidFill>
                  <a:srgbClr val="343434"/>
                </a:solidFill>
              </a:rPr>
              <a:t>. </a:t>
            </a:r>
          </a:p>
          <a:p>
            <a:pPr algn="just"/>
            <a:r>
              <a:rPr lang="nb-NO" sz="1400" dirty="0">
                <a:solidFill>
                  <a:srgbClr val="343434"/>
                </a:solidFill>
              </a:rPr>
              <a:t>  3. Per le ore di </a:t>
            </a:r>
            <a:r>
              <a:rPr lang="nb-NO" sz="1400" dirty="0" err="1">
                <a:solidFill>
                  <a:srgbClr val="343434"/>
                </a:solidFill>
              </a:rPr>
              <a:t>formazione</a:t>
            </a:r>
            <a:r>
              <a:rPr lang="nb-NO" sz="1400" dirty="0">
                <a:solidFill>
                  <a:srgbClr val="343434"/>
                </a:solidFill>
              </a:rPr>
              <a:t> </a:t>
            </a:r>
            <a:r>
              <a:rPr lang="nb-NO" sz="1400" dirty="0" err="1">
                <a:solidFill>
                  <a:srgbClr val="343434"/>
                </a:solidFill>
              </a:rPr>
              <a:t>svolte</a:t>
            </a:r>
            <a:r>
              <a:rPr lang="nb-NO" sz="1400" dirty="0">
                <a:solidFill>
                  <a:srgbClr val="343434"/>
                </a:solidFill>
              </a:rPr>
              <a:t> </a:t>
            </a:r>
            <a:r>
              <a:rPr lang="nb-NO" sz="1400" dirty="0" err="1">
                <a:solidFill>
                  <a:srgbClr val="343434"/>
                </a:solidFill>
              </a:rPr>
              <a:t>nella</a:t>
            </a:r>
            <a:r>
              <a:rPr lang="nb-NO" sz="1400" dirty="0">
                <a:solidFill>
                  <a:srgbClr val="343434"/>
                </a:solidFill>
              </a:rPr>
              <a:t> </a:t>
            </a:r>
            <a:r>
              <a:rPr lang="nb-NO" sz="1400" dirty="0" err="1">
                <a:solidFill>
                  <a:srgbClr val="343434"/>
                </a:solidFill>
              </a:rPr>
              <a:t>istituzione</a:t>
            </a:r>
            <a:r>
              <a:rPr lang="nb-NO" sz="1400" dirty="0">
                <a:solidFill>
                  <a:srgbClr val="343434"/>
                </a:solidFill>
              </a:rPr>
              <a:t>  </a:t>
            </a:r>
            <a:r>
              <a:rPr lang="nb-NO" sz="1400" dirty="0" err="1">
                <a:solidFill>
                  <a:srgbClr val="343434"/>
                </a:solidFill>
              </a:rPr>
              <a:t>formativa</a:t>
            </a:r>
            <a:r>
              <a:rPr lang="nb-NO" sz="1400" dirty="0">
                <a:solidFill>
                  <a:srgbClr val="343434"/>
                </a:solidFill>
              </a:rPr>
              <a:t>  il</a:t>
            </a:r>
          </a:p>
          <a:p>
            <a:pPr algn="just"/>
            <a:r>
              <a:rPr lang="nb-NO" sz="1400" dirty="0" err="1">
                <a:solidFill>
                  <a:srgbClr val="343434"/>
                </a:solidFill>
              </a:rPr>
              <a:t>datore</a:t>
            </a:r>
            <a:r>
              <a:rPr lang="nb-NO" sz="1400" dirty="0">
                <a:solidFill>
                  <a:srgbClr val="343434"/>
                </a:solidFill>
              </a:rPr>
              <a:t> di </a:t>
            </a:r>
            <a:r>
              <a:rPr lang="nb-NO" sz="1400" dirty="0" err="1">
                <a:solidFill>
                  <a:srgbClr val="343434"/>
                </a:solidFill>
              </a:rPr>
              <a:t>lavoro</a:t>
            </a:r>
            <a:r>
              <a:rPr lang="nb-NO" sz="1400" dirty="0">
                <a:solidFill>
                  <a:srgbClr val="343434"/>
                </a:solidFill>
              </a:rPr>
              <a:t> e' </a:t>
            </a:r>
            <a:r>
              <a:rPr lang="nb-NO" sz="1400" dirty="0" err="1">
                <a:solidFill>
                  <a:srgbClr val="343434"/>
                </a:solidFill>
              </a:rPr>
              <a:t>esonerato</a:t>
            </a:r>
            <a:r>
              <a:rPr lang="nb-NO" sz="1400" dirty="0">
                <a:solidFill>
                  <a:srgbClr val="343434"/>
                </a:solidFill>
              </a:rPr>
              <a:t> da </a:t>
            </a:r>
            <a:r>
              <a:rPr lang="nb-NO" sz="1400" dirty="0" err="1">
                <a:solidFill>
                  <a:srgbClr val="343434"/>
                </a:solidFill>
              </a:rPr>
              <a:t>ogni</a:t>
            </a:r>
            <a:r>
              <a:rPr lang="nb-NO" sz="1400" dirty="0">
                <a:solidFill>
                  <a:srgbClr val="343434"/>
                </a:solidFill>
              </a:rPr>
              <a:t> </a:t>
            </a:r>
            <a:r>
              <a:rPr lang="nb-NO" sz="1400" dirty="0" err="1">
                <a:solidFill>
                  <a:srgbClr val="343434"/>
                </a:solidFill>
              </a:rPr>
              <a:t>obbligo</a:t>
            </a:r>
            <a:r>
              <a:rPr lang="nb-NO" sz="1400" dirty="0">
                <a:solidFill>
                  <a:srgbClr val="343434"/>
                </a:solidFill>
              </a:rPr>
              <a:t> </a:t>
            </a:r>
            <a:r>
              <a:rPr lang="nb-NO" sz="1400" dirty="0" err="1">
                <a:solidFill>
                  <a:srgbClr val="343434"/>
                </a:solidFill>
              </a:rPr>
              <a:t>retributivo</a:t>
            </a:r>
            <a:r>
              <a:rPr lang="nb-NO" sz="1400" dirty="0">
                <a:solidFill>
                  <a:srgbClr val="343434"/>
                </a:solidFill>
              </a:rPr>
              <a:t>. Per le ore</a:t>
            </a:r>
          </a:p>
          <a:p>
            <a:pPr algn="just"/>
            <a:r>
              <a:rPr lang="nb-NO" sz="1400" dirty="0">
                <a:solidFill>
                  <a:srgbClr val="343434"/>
                </a:solidFill>
              </a:rPr>
              <a:t>di </a:t>
            </a:r>
            <a:r>
              <a:rPr lang="nb-NO" sz="1400" dirty="0" err="1">
                <a:solidFill>
                  <a:srgbClr val="343434"/>
                </a:solidFill>
              </a:rPr>
              <a:t>formazione</a:t>
            </a:r>
            <a:r>
              <a:rPr lang="nb-NO" sz="1400" dirty="0">
                <a:solidFill>
                  <a:srgbClr val="343434"/>
                </a:solidFill>
              </a:rPr>
              <a:t> a </a:t>
            </a:r>
            <a:r>
              <a:rPr lang="nb-NO" sz="1400" dirty="0" err="1">
                <a:solidFill>
                  <a:srgbClr val="343434"/>
                </a:solidFill>
              </a:rPr>
              <a:t>carico</a:t>
            </a:r>
            <a:r>
              <a:rPr lang="nb-NO" sz="1400" dirty="0">
                <a:solidFill>
                  <a:srgbClr val="343434"/>
                </a:solidFill>
              </a:rPr>
              <a:t>  del  </a:t>
            </a:r>
            <a:r>
              <a:rPr lang="nb-NO" sz="1400" dirty="0" err="1">
                <a:solidFill>
                  <a:srgbClr val="343434"/>
                </a:solidFill>
              </a:rPr>
              <a:t>datore</a:t>
            </a:r>
            <a:r>
              <a:rPr lang="nb-NO" sz="1400" dirty="0">
                <a:solidFill>
                  <a:srgbClr val="343434"/>
                </a:solidFill>
              </a:rPr>
              <a:t>  di  </a:t>
            </a:r>
            <a:r>
              <a:rPr lang="nb-NO" sz="1400" dirty="0" err="1">
                <a:solidFill>
                  <a:srgbClr val="343434"/>
                </a:solidFill>
              </a:rPr>
              <a:t>lavoro</a:t>
            </a:r>
            <a:r>
              <a:rPr lang="nb-NO" sz="1400" dirty="0">
                <a:solidFill>
                  <a:srgbClr val="343434"/>
                </a:solidFill>
              </a:rPr>
              <a:t>  e'  </a:t>
            </a:r>
            <a:r>
              <a:rPr lang="nb-NO" sz="1400" dirty="0" err="1">
                <a:solidFill>
                  <a:srgbClr val="343434"/>
                </a:solidFill>
              </a:rPr>
              <a:t>riconosciuta</a:t>
            </a:r>
            <a:r>
              <a:rPr lang="nb-NO" sz="1400" dirty="0">
                <a:solidFill>
                  <a:srgbClr val="343434"/>
                </a:solidFill>
              </a:rPr>
              <a:t>  al</a:t>
            </a:r>
          </a:p>
          <a:p>
            <a:pPr algn="just"/>
            <a:r>
              <a:rPr lang="nb-NO" sz="1400" dirty="0" err="1">
                <a:solidFill>
                  <a:srgbClr val="343434"/>
                </a:solidFill>
              </a:rPr>
              <a:t>lavoratore</a:t>
            </a:r>
            <a:r>
              <a:rPr lang="nb-NO" sz="1400" dirty="0">
                <a:solidFill>
                  <a:srgbClr val="343434"/>
                </a:solidFill>
              </a:rPr>
              <a:t> </a:t>
            </a:r>
            <a:r>
              <a:rPr lang="nb-NO" sz="1400" dirty="0" err="1">
                <a:solidFill>
                  <a:srgbClr val="343434"/>
                </a:solidFill>
              </a:rPr>
              <a:t>una</a:t>
            </a:r>
            <a:r>
              <a:rPr lang="nb-NO" sz="1400" dirty="0">
                <a:solidFill>
                  <a:srgbClr val="343434"/>
                </a:solidFill>
              </a:rPr>
              <a:t> </a:t>
            </a:r>
            <a:r>
              <a:rPr lang="nb-NO" sz="1400" dirty="0" err="1">
                <a:solidFill>
                  <a:srgbClr val="343434"/>
                </a:solidFill>
              </a:rPr>
              <a:t>retribuzione</a:t>
            </a:r>
            <a:r>
              <a:rPr lang="nb-NO" sz="1400" dirty="0">
                <a:solidFill>
                  <a:srgbClr val="343434"/>
                </a:solidFill>
              </a:rPr>
              <a:t> pari al 10 per </a:t>
            </a:r>
            <a:r>
              <a:rPr lang="nb-NO" sz="1400" dirty="0" err="1">
                <a:solidFill>
                  <a:srgbClr val="343434"/>
                </a:solidFill>
              </a:rPr>
              <a:t>cento</a:t>
            </a:r>
            <a:r>
              <a:rPr lang="nb-NO" sz="1400" dirty="0">
                <a:solidFill>
                  <a:srgbClr val="343434"/>
                </a:solidFill>
              </a:rPr>
              <a:t> di  </a:t>
            </a:r>
            <a:r>
              <a:rPr lang="nb-NO" sz="1400" dirty="0" err="1">
                <a:solidFill>
                  <a:srgbClr val="343434"/>
                </a:solidFill>
              </a:rPr>
              <a:t>quella</a:t>
            </a:r>
            <a:r>
              <a:rPr lang="nb-NO" sz="1400" dirty="0">
                <a:solidFill>
                  <a:srgbClr val="343434"/>
                </a:solidFill>
              </a:rPr>
              <a:t>  </a:t>
            </a:r>
            <a:r>
              <a:rPr lang="nb-NO" sz="1400" dirty="0" err="1">
                <a:solidFill>
                  <a:srgbClr val="343434"/>
                </a:solidFill>
              </a:rPr>
              <a:t>che</a:t>
            </a:r>
            <a:r>
              <a:rPr lang="nb-NO" sz="1400" dirty="0">
                <a:solidFill>
                  <a:srgbClr val="343434"/>
                </a:solidFill>
              </a:rPr>
              <a:t>  gli</a:t>
            </a:r>
          </a:p>
          <a:p>
            <a:pPr algn="just"/>
            <a:r>
              <a:rPr lang="nb-NO" sz="1400" dirty="0" err="1">
                <a:solidFill>
                  <a:srgbClr val="343434"/>
                </a:solidFill>
              </a:rPr>
              <a:t>sarebbe</a:t>
            </a:r>
            <a:r>
              <a:rPr lang="nb-NO" sz="1400" dirty="0">
                <a:solidFill>
                  <a:srgbClr val="343434"/>
                </a:solidFill>
              </a:rPr>
              <a:t> </a:t>
            </a:r>
            <a:r>
              <a:rPr lang="nb-NO" sz="1400" dirty="0" err="1">
                <a:solidFill>
                  <a:srgbClr val="343434"/>
                </a:solidFill>
              </a:rPr>
              <a:t>dovuta</a:t>
            </a:r>
            <a:r>
              <a:rPr lang="nb-NO" sz="1400" dirty="0">
                <a:solidFill>
                  <a:srgbClr val="343434"/>
                </a:solidFill>
              </a:rPr>
              <a:t>. </a:t>
            </a:r>
            <a:r>
              <a:rPr lang="nb-NO" sz="1400" dirty="0" err="1">
                <a:solidFill>
                  <a:srgbClr val="343434"/>
                </a:solidFill>
              </a:rPr>
              <a:t>Sono</a:t>
            </a:r>
            <a:r>
              <a:rPr lang="nb-NO" sz="1400" dirty="0">
                <a:solidFill>
                  <a:srgbClr val="343434"/>
                </a:solidFill>
              </a:rPr>
              <a:t> fatte salve le diverse </a:t>
            </a:r>
            <a:r>
              <a:rPr lang="nb-NO" sz="1400" dirty="0" err="1">
                <a:solidFill>
                  <a:srgbClr val="343434"/>
                </a:solidFill>
              </a:rPr>
              <a:t>previsioni</a:t>
            </a:r>
            <a:r>
              <a:rPr lang="nb-NO" sz="1400" dirty="0">
                <a:solidFill>
                  <a:srgbClr val="343434"/>
                </a:solidFill>
              </a:rPr>
              <a:t> </a:t>
            </a:r>
            <a:r>
              <a:rPr lang="nb-NO" sz="1400" dirty="0" err="1">
                <a:solidFill>
                  <a:srgbClr val="343434"/>
                </a:solidFill>
              </a:rPr>
              <a:t>dei</a:t>
            </a:r>
            <a:r>
              <a:rPr lang="nb-NO" sz="1400" dirty="0">
                <a:solidFill>
                  <a:srgbClr val="343434"/>
                </a:solidFill>
              </a:rPr>
              <a:t>  </a:t>
            </a:r>
            <a:r>
              <a:rPr lang="nb-NO" sz="1400" dirty="0" err="1">
                <a:solidFill>
                  <a:srgbClr val="343434"/>
                </a:solidFill>
              </a:rPr>
              <a:t>contratti</a:t>
            </a:r>
            <a:endParaRPr lang="nb-NO" sz="1400" dirty="0">
              <a:solidFill>
                <a:srgbClr val="343434"/>
              </a:solidFill>
            </a:endParaRPr>
          </a:p>
          <a:p>
            <a:pPr algn="just"/>
            <a:r>
              <a:rPr lang="nb-NO" sz="1400" dirty="0" err="1">
                <a:solidFill>
                  <a:srgbClr val="343434"/>
                </a:solidFill>
              </a:rPr>
              <a:t>collettivi</a:t>
            </a:r>
            <a:r>
              <a:rPr lang="nb-NO" sz="1400" dirty="0">
                <a:solidFill>
                  <a:srgbClr val="343434"/>
                </a:solidFill>
              </a:rPr>
              <a:t>. </a:t>
            </a:r>
          </a:p>
          <a:p>
            <a:pPr algn="just"/>
            <a:r>
              <a:rPr lang="nb-NO" sz="1400" dirty="0">
                <a:solidFill>
                  <a:srgbClr val="343434"/>
                </a:solidFill>
              </a:rPr>
              <a:t>  4. La </a:t>
            </a:r>
            <a:r>
              <a:rPr lang="nb-NO" sz="1400" dirty="0" err="1">
                <a:solidFill>
                  <a:srgbClr val="343434"/>
                </a:solidFill>
              </a:rPr>
              <a:t>regolamentazione</a:t>
            </a:r>
            <a:r>
              <a:rPr lang="nb-NO" sz="1400" dirty="0">
                <a:solidFill>
                  <a:srgbClr val="343434"/>
                </a:solidFill>
              </a:rPr>
              <a:t> e la </a:t>
            </a:r>
            <a:r>
              <a:rPr lang="nb-NO" sz="1400" dirty="0" err="1">
                <a:solidFill>
                  <a:srgbClr val="343434"/>
                </a:solidFill>
              </a:rPr>
              <a:t>durata</a:t>
            </a:r>
            <a:r>
              <a:rPr lang="nb-NO" sz="1400" dirty="0">
                <a:solidFill>
                  <a:srgbClr val="343434"/>
                </a:solidFill>
              </a:rPr>
              <a:t> del </a:t>
            </a:r>
            <a:r>
              <a:rPr lang="nb-NO" sz="1400" dirty="0" err="1">
                <a:solidFill>
                  <a:srgbClr val="343434"/>
                </a:solidFill>
              </a:rPr>
              <a:t>periodo</a:t>
            </a:r>
            <a:r>
              <a:rPr lang="nb-NO" sz="1400" dirty="0">
                <a:solidFill>
                  <a:srgbClr val="343434"/>
                </a:solidFill>
              </a:rPr>
              <a:t> di </a:t>
            </a:r>
            <a:r>
              <a:rPr lang="nb-NO" sz="1400" dirty="0" err="1">
                <a:solidFill>
                  <a:srgbClr val="343434"/>
                </a:solidFill>
              </a:rPr>
              <a:t>apprendistato</a:t>
            </a:r>
            <a:r>
              <a:rPr lang="nb-NO" sz="1400" dirty="0">
                <a:solidFill>
                  <a:srgbClr val="343434"/>
                </a:solidFill>
              </a:rPr>
              <a:t> per</a:t>
            </a:r>
          </a:p>
          <a:p>
            <a:pPr algn="just"/>
            <a:r>
              <a:rPr lang="nb-NO" sz="1400" dirty="0" err="1">
                <a:solidFill>
                  <a:srgbClr val="343434"/>
                </a:solidFill>
              </a:rPr>
              <a:t>attivita</a:t>
            </a:r>
            <a:r>
              <a:rPr lang="nb-NO" sz="1400" dirty="0">
                <a:solidFill>
                  <a:srgbClr val="343434"/>
                </a:solidFill>
              </a:rPr>
              <a:t>' di </a:t>
            </a:r>
            <a:r>
              <a:rPr lang="nb-NO" sz="1400" dirty="0" err="1">
                <a:solidFill>
                  <a:srgbClr val="343434"/>
                </a:solidFill>
              </a:rPr>
              <a:t>ricerca</a:t>
            </a:r>
            <a:r>
              <a:rPr lang="nb-NO" sz="1400" dirty="0">
                <a:solidFill>
                  <a:srgbClr val="343434"/>
                </a:solidFill>
              </a:rPr>
              <a:t> o per </a:t>
            </a:r>
            <a:r>
              <a:rPr lang="nb-NO" sz="1400" dirty="0" err="1">
                <a:solidFill>
                  <a:srgbClr val="343434"/>
                </a:solidFill>
              </a:rPr>
              <a:t>percorsi</a:t>
            </a:r>
            <a:r>
              <a:rPr lang="nb-NO" sz="1400" dirty="0">
                <a:solidFill>
                  <a:srgbClr val="343434"/>
                </a:solidFill>
              </a:rPr>
              <a:t> di  </a:t>
            </a:r>
            <a:r>
              <a:rPr lang="nb-NO" sz="1400" dirty="0" err="1">
                <a:solidFill>
                  <a:srgbClr val="343434"/>
                </a:solidFill>
              </a:rPr>
              <a:t>alta</a:t>
            </a:r>
            <a:r>
              <a:rPr lang="nb-NO" sz="1400" dirty="0">
                <a:solidFill>
                  <a:srgbClr val="343434"/>
                </a:solidFill>
              </a:rPr>
              <a:t>  </a:t>
            </a:r>
            <a:r>
              <a:rPr lang="nb-NO" sz="1400" dirty="0" err="1">
                <a:solidFill>
                  <a:srgbClr val="343434"/>
                </a:solidFill>
              </a:rPr>
              <a:t>formazione</a:t>
            </a:r>
            <a:r>
              <a:rPr lang="nb-NO" sz="1400" dirty="0">
                <a:solidFill>
                  <a:srgbClr val="343434"/>
                </a:solidFill>
              </a:rPr>
              <a:t>  e'  </a:t>
            </a:r>
            <a:r>
              <a:rPr lang="nb-NO" sz="1400" dirty="0" err="1">
                <a:solidFill>
                  <a:srgbClr val="343434"/>
                </a:solidFill>
              </a:rPr>
              <a:t>rimessa</a:t>
            </a:r>
            <a:endParaRPr lang="nb-NO" sz="1400" dirty="0">
              <a:solidFill>
                <a:srgbClr val="343434"/>
              </a:solidFill>
            </a:endParaRPr>
          </a:p>
          <a:p>
            <a:pPr algn="just"/>
            <a:r>
              <a:rPr lang="nb-NO" sz="1400" dirty="0">
                <a:solidFill>
                  <a:srgbClr val="343434"/>
                </a:solidFill>
              </a:rPr>
              <a:t>alle </a:t>
            </a:r>
            <a:r>
              <a:rPr lang="nb-NO" sz="1400" dirty="0" err="1">
                <a:solidFill>
                  <a:srgbClr val="343434"/>
                </a:solidFill>
              </a:rPr>
              <a:t>regioni</a:t>
            </a:r>
            <a:r>
              <a:rPr lang="nb-NO" sz="1400" dirty="0">
                <a:solidFill>
                  <a:srgbClr val="343434"/>
                </a:solidFill>
              </a:rPr>
              <a:t> e alle </a:t>
            </a:r>
            <a:r>
              <a:rPr lang="nb-NO" sz="1400" dirty="0" err="1">
                <a:solidFill>
                  <a:srgbClr val="343434"/>
                </a:solidFill>
              </a:rPr>
              <a:t>province</a:t>
            </a:r>
            <a:r>
              <a:rPr lang="nb-NO" sz="1400" dirty="0">
                <a:solidFill>
                  <a:srgbClr val="343434"/>
                </a:solidFill>
              </a:rPr>
              <a:t> autonome di Trento e Bolzano, per i soli</a:t>
            </a:r>
          </a:p>
          <a:p>
            <a:pPr algn="just"/>
            <a:r>
              <a:rPr lang="nb-NO" sz="1400" dirty="0" err="1">
                <a:solidFill>
                  <a:srgbClr val="343434"/>
                </a:solidFill>
              </a:rPr>
              <a:t>profili</a:t>
            </a:r>
            <a:r>
              <a:rPr lang="nb-NO" sz="1400" dirty="0">
                <a:solidFill>
                  <a:srgbClr val="343434"/>
                </a:solidFill>
              </a:rPr>
              <a:t> </a:t>
            </a:r>
            <a:r>
              <a:rPr lang="nb-NO" sz="1400" dirty="0" err="1">
                <a:solidFill>
                  <a:srgbClr val="343434"/>
                </a:solidFill>
              </a:rPr>
              <a:t>che</a:t>
            </a:r>
            <a:r>
              <a:rPr lang="nb-NO" sz="1400" dirty="0">
                <a:solidFill>
                  <a:srgbClr val="343434"/>
                </a:solidFill>
              </a:rPr>
              <a:t> </a:t>
            </a:r>
            <a:r>
              <a:rPr lang="nb-NO" sz="1400" dirty="0" err="1">
                <a:solidFill>
                  <a:srgbClr val="343434"/>
                </a:solidFill>
              </a:rPr>
              <a:t>attengono</a:t>
            </a:r>
            <a:r>
              <a:rPr lang="nb-NO" sz="1400" dirty="0">
                <a:solidFill>
                  <a:srgbClr val="343434"/>
                </a:solidFill>
              </a:rPr>
              <a:t> alla </a:t>
            </a:r>
            <a:r>
              <a:rPr lang="nb-NO" sz="1400" dirty="0" err="1">
                <a:solidFill>
                  <a:srgbClr val="343434"/>
                </a:solidFill>
              </a:rPr>
              <a:t>formazione</a:t>
            </a:r>
            <a:r>
              <a:rPr lang="nb-NO" sz="1400" dirty="0">
                <a:solidFill>
                  <a:srgbClr val="343434"/>
                </a:solidFill>
              </a:rPr>
              <a:t>, in </a:t>
            </a:r>
            <a:r>
              <a:rPr lang="nb-NO" sz="1400" dirty="0" err="1">
                <a:solidFill>
                  <a:srgbClr val="343434"/>
                </a:solidFill>
              </a:rPr>
              <a:t>accordo</a:t>
            </a:r>
            <a:r>
              <a:rPr lang="nb-NO" sz="1400" dirty="0">
                <a:solidFill>
                  <a:srgbClr val="343434"/>
                </a:solidFill>
              </a:rPr>
              <a:t> con le </a:t>
            </a:r>
            <a:r>
              <a:rPr lang="nb-NO" sz="1400" dirty="0" err="1">
                <a:solidFill>
                  <a:srgbClr val="343434"/>
                </a:solidFill>
              </a:rPr>
              <a:t>associazioni</a:t>
            </a:r>
            <a:endParaRPr lang="nb-NO" sz="1400" dirty="0">
              <a:solidFill>
                <a:srgbClr val="343434"/>
              </a:solidFill>
            </a:endParaRPr>
          </a:p>
          <a:p>
            <a:pPr algn="just"/>
            <a:r>
              <a:rPr lang="nb-NO" sz="1400" dirty="0" err="1">
                <a:solidFill>
                  <a:srgbClr val="343434"/>
                </a:solidFill>
              </a:rPr>
              <a:t>territoriali</a:t>
            </a:r>
            <a:r>
              <a:rPr lang="nb-NO" sz="1400" dirty="0">
                <a:solidFill>
                  <a:srgbClr val="343434"/>
                </a:solidFill>
              </a:rPr>
              <a:t> </a:t>
            </a:r>
            <a:r>
              <a:rPr lang="nb-NO" sz="1400" dirty="0" err="1">
                <a:solidFill>
                  <a:srgbClr val="343434"/>
                </a:solidFill>
              </a:rPr>
              <a:t>dei</a:t>
            </a:r>
            <a:r>
              <a:rPr lang="nb-NO" sz="1400" dirty="0">
                <a:solidFill>
                  <a:srgbClr val="343434"/>
                </a:solidFill>
              </a:rPr>
              <a:t> </a:t>
            </a:r>
            <a:r>
              <a:rPr lang="nb-NO" sz="1400" dirty="0" err="1">
                <a:solidFill>
                  <a:srgbClr val="343434"/>
                </a:solidFill>
              </a:rPr>
              <a:t>datori</a:t>
            </a:r>
            <a:r>
              <a:rPr lang="nb-NO" sz="1400" dirty="0">
                <a:solidFill>
                  <a:srgbClr val="343434"/>
                </a:solidFill>
              </a:rPr>
              <a:t> di </a:t>
            </a:r>
            <a:r>
              <a:rPr lang="nb-NO" sz="1400" dirty="0" err="1">
                <a:solidFill>
                  <a:srgbClr val="343434"/>
                </a:solidFill>
              </a:rPr>
              <a:t>lavoro</a:t>
            </a:r>
            <a:r>
              <a:rPr lang="nb-NO" sz="1400" dirty="0">
                <a:solidFill>
                  <a:srgbClr val="343434"/>
                </a:solidFill>
              </a:rPr>
              <a:t> e </a:t>
            </a:r>
            <a:r>
              <a:rPr lang="nb-NO" sz="1400" dirty="0" err="1">
                <a:solidFill>
                  <a:srgbClr val="343434"/>
                </a:solidFill>
              </a:rPr>
              <a:t>dei</a:t>
            </a:r>
            <a:r>
              <a:rPr lang="nb-NO" sz="1400" dirty="0">
                <a:solidFill>
                  <a:srgbClr val="343434"/>
                </a:solidFill>
              </a:rPr>
              <a:t>  </a:t>
            </a:r>
            <a:r>
              <a:rPr lang="nb-NO" sz="1400" dirty="0" err="1">
                <a:solidFill>
                  <a:srgbClr val="343434"/>
                </a:solidFill>
              </a:rPr>
              <a:t>lavoratori</a:t>
            </a:r>
            <a:r>
              <a:rPr lang="nb-NO" sz="1400" dirty="0">
                <a:solidFill>
                  <a:srgbClr val="343434"/>
                </a:solidFill>
              </a:rPr>
              <a:t>  </a:t>
            </a:r>
            <a:r>
              <a:rPr lang="nb-NO" sz="1400" dirty="0" err="1">
                <a:solidFill>
                  <a:srgbClr val="343434"/>
                </a:solidFill>
              </a:rPr>
              <a:t>comparativamente</a:t>
            </a:r>
            <a:endParaRPr lang="nb-NO" sz="1400" dirty="0">
              <a:solidFill>
                <a:srgbClr val="343434"/>
              </a:solidFill>
            </a:endParaRPr>
          </a:p>
          <a:p>
            <a:pPr algn="just"/>
            <a:r>
              <a:rPr lang="nb-NO" sz="1400" dirty="0">
                <a:solidFill>
                  <a:srgbClr val="343434"/>
                </a:solidFill>
              </a:rPr>
              <a:t>piu'  </a:t>
            </a:r>
            <a:r>
              <a:rPr lang="nb-NO" sz="1400" dirty="0" err="1">
                <a:solidFill>
                  <a:srgbClr val="343434"/>
                </a:solidFill>
              </a:rPr>
              <a:t>rappresentative</a:t>
            </a:r>
            <a:r>
              <a:rPr lang="nb-NO" sz="1400" dirty="0">
                <a:solidFill>
                  <a:srgbClr val="343434"/>
                </a:solidFill>
              </a:rPr>
              <a:t>  sul  piano  </a:t>
            </a:r>
            <a:r>
              <a:rPr lang="nb-NO" sz="1400" dirty="0" err="1">
                <a:solidFill>
                  <a:srgbClr val="343434"/>
                </a:solidFill>
              </a:rPr>
              <a:t>nazionale</a:t>
            </a:r>
            <a:r>
              <a:rPr lang="nb-NO" sz="1400" dirty="0">
                <a:solidFill>
                  <a:srgbClr val="343434"/>
                </a:solidFill>
              </a:rPr>
              <a:t>,  le  </a:t>
            </a:r>
            <a:r>
              <a:rPr lang="nb-NO" sz="1400" dirty="0" err="1">
                <a:solidFill>
                  <a:srgbClr val="343434"/>
                </a:solidFill>
              </a:rPr>
              <a:t>universita</a:t>
            </a:r>
            <a:r>
              <a:rPr lang="nb-NO" sz="1400" dirty="0">
                <a:solidFill>
                  <a:srgbClr val="343434"/>
                </a:solidFill>
              </a:rPr>
              <a:t>',   gli</a:t>
            </a:r>
          </a:p>
          <a:p>
            <a:pPr algn="just"/>
            <a:r>
              <a:rPr lang="nb-NO" sz="1400" dirty="0" err="1">
                <a:solidFill>
                  <a:srgbClr val="343434"/>
                </a:solidFill>
              </a:rPr>
              <a:t>istituti</a:t>
            </a:r>
            <a:r>
              <a:rPr lang="nb-NO" sz="1400" dirty="0">
                <a:solidFill>
                  <a:srgbClr val="343434"/>
                </a:solidFill>
              </a:rPr>
              <a:t> </a:t>
            </a:r>
            <a:r>
              <a:rPr lang="nb-NO" sz="1400" dirty="0" err="1">
                <a:solidFill>
                  <a:srgbClr val="343434"/>
                </a:solidFill>
              </a:rPr>
              <a:t>tecnici</a:t>
            </a:r>
            <a:r>
              <a:rPr lang="nb-NO" sz="1400" dirty="0">
                <a:solidFill>
                  <a:srgbClr val="343434"/>
                </a:solidFill>
              </a:rPr>
              <a:t> </a:t>
            </a:r>
            <a:r>
              <a:rPr lang="nb-NO" sz="1400" dirty="0" err="1">
                <a:solidFill>
                  <a:srgbClr val="343434"/>
                </a:solidFill>
              </a:rPr>
              <a:t>superiori</a:t>
            </a:r>
            <a:r>
              <a:rPr lang="nb-NO" sz="1400" dirty="0">
                <a:solidFill>
                  <a:srgbClr val="343434"/>
                </a:solidFill>
              </a:rPr>
              <a:t> e le  altre  </a:t>
            </a:r>
            <a:r>
              <a:rPr lang="nb-NO" sz="1400" dirty="0" err="1">
                <a:solidFill>
                  <a:srgbClr val="343434"/>
                </a:solidFill>
              </a:rPr>
              <a:t>istituzioni</a:t>
            </a:r>
            <a:r>
              <a:rPr lang="nb-NO" sz="1400" dirty="0">
                <a:solidFill>
                  <a:srgbClr val="343434"/>
                </a:solidFill>
              </a:rPr>
              <a:t>  formative  o  di</a:t>
            </a:r>
          </a:p>
          <a:p>
            <a:pPr algn="just"/>
            <a:r>
              <a:rPr lang="nb-NO" sz="1400" dirty="0" err="1">
                <a:solidFill>
                  <a:srgbClr val="343434"/>
                </a:solidFill>
              </a:rPr>
              <a:t>ricerca</a:t>
            </a:r>
            <a:r>
              <a:rPr lang="nb-NO" sz="1400" dirty="0">
                <a:solidFill>
                  <a:srgbClr val="343434"/>
                </a:solidFill>
              </a:rPr>
              <a:t> </a:t>
            </a:r>
            <a:r>
              <a:rPr lang="nb-NO" sz="1400" dirty="0" err="1">
                <a:solidFill>
                  <a:srgbClr val="343434"/>
                </a:solidFill>
              </a:rPr>
              <a:t>comprese</a:t>
            </a:r>
            <a:r>
              <a:rPr lang="nb-NO" sz="1400" dirty="0">
                <a:solidFill>
                  <a:srgbClr val="343434"/>
                </a:solidFill>
              </a:rPr>
              <a:t> </a:t>
            </a:r>
            <a:r>
              <a:rPr lang="nb-NO" sz="1400" dirty="0" err="1">
                <a:solidFill>
                  <a:srgbClr val="343434"/>
                </a:solidFill>
              </a:rPr>
              <a:t>quelle</a:t>
            </a:r>
            <a:r>
              <a:rPr lang="nb-NO" sz="1400" dirty="0">
                <a:solidFill>
                  <a:srgbClr val="343434"/>
                </a:solidFill>
              </a:rPr>
              <a:t> in </a:t>
            </a:r>
            <a:r>
              <a:rPr lang="nb-NO" sz="1400" dirty="0" err="1">
                <a:solidFill>
                  <a:srgbClr val="343434"/>
                </a:solidFill>
              </a:rPr>
              <a:t>possesso</a:t>
            </a:r>
            <a:r>
              <a:rPr lang="nb-NO" sz="1400" dirty="0">
                <a:solidFill>
                  <a:srgbClr val="343434"/>
                </a:solidFill>
              </a:rPr>
              <a:t> di  </a:t>
            </a:r>
            <a:r>
              <a:rPr lang="nb-NO" sz="1400" dirty="0" err="1">
                <a:solidFill>
                  <a:srgbClr val="343434"/>
                </a:solidFill>
              </a:rPr>
              <a:t>riconoscimento</a:t>
            </a:r>
            <a:r>
              <a:rPr lang="nb-NO" sz="1400" dirty="0">
                <a:solidFill>
                  <a:srgbClr val="343434"/>
                </a:solidFill>
              </a:rPr>
              <a:t>  </a:t>
            </a:r>
            <a:r>
              <a:rPr lang="nb-NO" sz="1400" dirty="0" err="1">
                <a:solidFill>
                  <a:srgbClr val="343434"/>
                </a:solidFill>
              </a:rPr>
              <a:t>istituzionale</a:t>
            </a:r>
            <a:endParaRPr lang="nb-NO" sz="1400" dirty="0">
              <a:solidFill>
                <a:srgbClr val="343434"/>
              </a:solidFill>
            </a:endParaRPr>
          </a:p>
          <a:p>
            <a:pPr algn="just"/>
            <a:r>
              <a:rPr lang="nb-NO" sz="1400" dirty="0">
                <a:solidFill>
                  <a:srgbClr val="343434"/>
                </a:solidFill>
              </a:rPr>
              <a:t>di  </a:t>
            </a:r>
            <a:r>
              <a:rPr lang="nb-NO" sz="1400" dirty="0" err="1">
                <a:solidFill>
                  <a:srgbClr val="343434"/>
                </a:solidFill>
              </a:rPr>
              <a:t>rilevanza</a:t>
            </a:r>
            <a:r>
              <a:rPr lang="nb-NO" sz="1400" dirty="0">
                <a:solidFill>
                  <a:srgbClr val="343434"/>
                </a:solidFill>
              </a:rPr>
              <a:t>  </a:t>
            </a:r>
            <a:r>
              <a:rPr lang="nb-NO" sz="1400" dirty="0" err="1">
                <a:solidFill>
                  <a:srgbClr val="343434"/>
                </a:solidFill>
              </a:rPr>
              <a:t>nazionale</a:t>
            </a:r>
            <a:r>
              <a:rPr lang="nb-NO" sz="1400" dirty="0">
                <a:solidFill>
                  <a:srgbClr val="343434"/>
                </a:solidFill>
              </a:rPr>
              <a:t>  o  regionale  e  </a:t>
            </a:r>
            <a:r>
              <a:rPr lang="nb-NO" sz="1400" dirty="0" err="1">
                <a:solidFill>
                  <a:srgbClr val="343434"/>
                </a:solidFill>
              </a:rPr>
              <a:t>aventi</a:t>
            </a:r>
            <a:r>
              <a:rPr lang="nb-NO" sz="1400" dirty="0">
                <a:solidFill>
                  <a:srgbClr val="343434"/>
                </a:solidFill>
              </a:rPr>
              <a:t>  </a:t>
            </a:r>
            <a:r>
              <a:rPr lang="nb-NO" sz="1400" dirty="0" err="1">
                <a:solidFill>
                  <a:srgbClr val="343434"/>
                </a:solidFill>
              </a:rPr>
              <a:t>come</a:t>
            </a:r>
            <a:r>
              <a:rPr lang="nb-NO" sz="1400" dirty="0">
                <a:solidFill>
                  <a:srgbClr val="343434"/>
                </a:solidFill>
              </a:rPr>
              <a:t>  </a:t>
            </a:r>
            <a:r>
              <a:rPr lang="nb-NO" sz="1400" dirty="0" err="1">
                <a:solidFill>
                  <a:srgbClr val="343434"/>
                </a:solidFill>
              </a:rPr>
              <a:t>oggetto</a:t>
            </a:r>
            <a:r>
              <a:rPr lang="nb-NO" sz="1400" dirty="0">
                <a:solidFill>
                  <a:srgbClr val="343434"/>
                </a:solidFill>
              </a:rPr>
              <a:t>   la</a:t>
            </a:r>
          </a:p>
          <a:p>
            <a:pPr algn="just"/>
            <a:r>
              <a:rPr lang="nb-NO" sz="1400" dirty="0" err="1">
                <a:solidFill>
                  <a:srgbClr val="343434"/>
                </a:solidFill>
              </a:rPr>
              <a:t>promozione</a:t>
            </a:r>
            <a:r>
              <a:rPr lang="nb-NO" sz="1400" dirty="0">
                <a:solidFill>
                  <a:srgbClr val="343434"/>
                </a:solidFill>
              </a:rPr>
              <a:t>  </a:t>
            </a:r>
            <a:r>
              <a:rPr lang="nb-NO" sz="1400" dirty="0" err="1">
                <a:solidFill>
                  <a:srgbClr val="343434"/>
                </a:solidFill>
              </a:rPr>
              <a:t>delle</a:t>
            </a:r>
            <a:r>
              <a:rPr lang="nb-NO" sz="1400" dirty="0">
                <a:solidFill>
                  <a:srgbClr val="343434"/>
                </a:solidFill>
              </a:rPr>
              <a:t>  </a:t>
            </a:r>
            <a:r>
              <a:rPr lang="nb-NO" sz="1400" dirty="0" err="1">
                <a:solidFill>
                  <a:srgbClr val="343434"/>
                </a:solidFill>
              </a:rPr>
              <a:t>attivita</a:t>
            </a:r>
            <a:r>
              <a:rPr lang="nb-NO" sz="1400" dirty="0">
                <a:solidFill>
                  <a:srgbClr val="343434"/>
                </a:solidFill>
              </a:rPr>
              <a:t>'  </a:t>
            </a:r>
            <a:r>
              <a:rPr lang="nb-NO" sz="1400" dirty="0" err="1">
                <a:solidFill>
                  <a:srgbClr val="343434"/>
                </a:solidFill>
              </a:rPr>
              <a:t>imprenditoriali</a:t>
            </a:r>
            <a:r>
              <a:rPr lang="nb-NO" sz="1400" dirty="0">
                <a:solidFill>
                  <a:srgbClr val="343434"/>
                </a:solidFill>
              </a:rPr>
              <a:t>,  del   </a:t>
            </a:r>
            <a:r>
              <a:rPr lang="nb-NO" sz="1400" dirty="0" err="1">
                <a:solidFill>
                  <a:srgbClr val="343434"/>
                </a:solidFill>
              </a:rPr>
              <a:t>lavoro</a:t>
            </a:r>
            <a:r>
              <a:rPr lang="nb-NO" sz="1400" dirty="0">
                <a:solidFill>
                  <a:srgbClr val="343434"/>
                </a:solidFill>
              </a:rPr>
              <a:t>,   </a:t>
            </a:r>
            <a:r>
              <a:rPr lang="nb-NO" sz="1400" dirty="0" err="1">
                <a:solidFill>
                  <a:srgbClr val="343434"/>
                </a:solidFill>
              </a:rPr>
              <a:t>della</a:t>
            </a:r>
            <a:endParaRPr lang="nb-NO" sz="1400" dirty="0">
              <a:solidFill>
                <a:srgbClr val="343434"/>
              </a:solidFill>
            </a:endParaRPr>
          </a:p>
          <a:p>
            <a:pPr algn="just"/>
            <a:r>
              <a:rPr lang="nb-NO" sz="1400" dirty="0" err="1">
                <a:solidFill>
                  <a:srgbClr val="343434"/>
                </a:solidFill>
              </a:rPr>
              <a:t>formazione</a:t>
            </a:r>
            <a:r>
              <a:rPr lang="nb-NO" sz="1400" dirty="0">
                <a:solidFill>
                  <a:srgbClr val="343434"/>
                </a:solidFill>
              </a:rPr>
              <a:t>, </a:t>
            </a:r>
            <a:r>
              <a:rPr lang="nb-NO" sz="1400" dirty="0" err="1">
                <a:solidFill>
                  <a:srgbClr val="343434"/>
                </a:solidFill>
              </a:rPr>
              <a:t>della</a:t>
            </a:r>
            <a:r>
              <a:rPr lang="nb-NO" sz="1400" dirty="0">
                <a:solidFill>
                  <a:srgbClr val="343434"/>
                </a:solidFill>
              </a:rPr>
              <a:t> </a:t>
            </a:r>
            <a:r>
              <a:rPr lang="nb-NO" sz="1400" dirty="0" err="1">
                <a:solidFill>
                  <a:srgbClr val="343434"/>
                </a:solidFill>
              </a:rPr>
              <a:t>innovazione</a:t>
            </a:r>
            <a:r>
              <a:rPr lang="nb-NO" sz="1400" dirty="0">
                <a:solidFill>
                  <a:srgbClr val="343434"/>
                </a:solidFill>
              </a:rPr>
              <a:t> e del </a:t>
            </a:r>
            <a:r>
              <a:rPr lang="nb-NO" sz="1400" dirty="0" err="1">
                <a:solidFill>
                  <a:srgbClr val="343434"/>
                </a:solidFill>
              </a:rPr>
              <a:t>trasferimento</a:t>
            </a:r>
            <a:r>
              <a:rPr lang="nb-NO" sz="1400" dirty="0">
                <a:solidFill>
                  <a:srgbClr val="343434"/>
                </a:solidFill>
              </a:rPr>
              <a:t> </a:t>
            </a:r>
            <a:r>
              <a:rPr lang="nb-NO" sz="1400" dirty="0" err="1">
                <a:solidFill>
                  <a:srgbClr val="343434"/>
                </a:solidFill>
              </a:rPr>
              <a:t>tecnologico</a:t>
            </a:r>
            <a:r>
              <a:rPr lang="nb-NO" sz="1400" dirty="0">
                <a:solidFill>
                  <a:srgbClr val="343434"/>
                </a:solidFill>
              </a:rPr>
              <a:t>. </a:t>
            </a:r>
          </a:p>
          <a:p>
            <a:pPr algn="just"/>
            <a:r>
              <a:rPr lang="nb-NO" sz="1400" dirty="0">
                <a:solidFill>
                  <a:srgbClr val="343434"/>
                </a:solidFill>
              </a:rPr>
              <a:t>  5. In </a:t>
            </a:r>
            <a:r>
              <a:rPr lang="nb-NO" sz="1400" dirty="0" err="1">
                <a:solidFill>
                  <a:srgbClr val="343434"/>
                </a:solidFill>
              </a:rPr>
              <a:t>assenza</a:t>
            </a:r>
            <a:r>
              <a:rPr lang="nb-NO" sz="1400" dirty="0">
                <a:solidFill>
                  <a:srgbClr val="343434"/>
                </a:solidFill>
              </a:rPr>
              <a:t> </a:t>
            </a:r>
            <a:r>
              <a:rPr lang="nb-NO" sz="1400" dirty="0" err="1">
                <a:solidFill>
                  <a:srgbClr val="343434"/>
                </a:solidFill>
              </a:rPr>
              <a:t>delle</a:t>
            </a:r>
            <a:r>
              <a:rPr lang="nb-NO" sz="1400" dirty="0">
                <a:solidFill>
                  <a:srgbClr val="343434"/>
                </a:solidFill>
              </a:rPr>
              <a:t> </a:t>
            </a:r>
            <a:r>
              <a:rPr lang="nb-NO" sz="1400" dirty="0" err="1">
                <a:solidFill>
                  <a:srgbClr val="343434"/>
                </a:solidFill>
              </a:rPr>
              <a:t>regolamentazioni</a:t>
            </a:r>
            <a:r>
              <a:rPr lang="nb-NO" sz="1400" dirty="0">
                <a:solidFill>
                  <a:srgbClr val="343434"/>
                </a:solidFill>
              </a:rPr>
              <a:t> </a:t>
            </a:r>
            <a:r>
              <a:rPr lang="nb-NO" sz="1400" dirty="0" err="1">
                <a:solidFill>
                  <a:srgbClr val="343434"/>
                </a:solidFill>
              </a:rPr>
              <a:t>regionali</a:t>
            </a:r>
            <a:r>
              <a:rPr lang="nb-NO" sz="1400" dirty="0">
                <a:solidFill>
                  <a:srgbClr val="343434"/>
                </a:solidFill>
              </a:rPr>
              <a:t> di </a:t>
            </a:r>
            <a:r>
              <a:rPr lang="nb-NO" sz="1400" dirty="0" err="1">
                <a:solidFill>
                  <a:srgbClr val="343434"/>
                </a:solidFill>
              </a:rPr>
              <a:t>cui</a:t>
            </a:r>
            <a:r>
              <a:rPr lang="nb-NO" sz="1400" dirty="0">
                <a:solidFill>
                  <a:srgbClr val="343434"/>
                </a:solidFill>
              </a:rPr>
              <a:t> al  </a:t>
            </a:r>
            <a:r>
              <a:rPr lang="nb-NO" sz="1400" dirty="0" err="1">
                <a:solidFill>
                  <a:srgbClr val="343434"/>
                </a:solidFill>
              </a:rPr>
              <a:t>comma</a:t>
            </a:r>
            <a:r>
              <a:rPr lang="nb-NO" sz="1400" dirty="0">
                <a:solidFill>
                  <a:srgbClr val="343434"/>
                </a:solidFill>
              </a:rPr>
              <a:t>  4,</a:t>
            </a:r>
          </a:p>
          <a:p>
            <a:pPr algn="just"/>
            <a:r>
              <a:rPr lang="nb-NO" sz="1400" dirty="0" err="1">
                <a:solidFill>
                  <a:srgbClr val="343434"/>
                </a:solidFill>
              </a:rPr>
              <a:t>l'attivazione</a:t>
            </a:r>
            <a:r>
              <a:rPr lang="nb-NO" sz="1400" dirty="0">
                <a:solidFill>
                  <a:srgbClr val="343434"/>
                </a:solidFill>
              </a:rPr>
              <a:t> </a:t>
            </a:r>
            <a:r>
              <a:rPr lang="nb-NO" sz="1400" dirty="0" err="1">
                <a:solidFill>
                  <a:srgbClr val="343434"/>
                </a:solidFill>
              </a:rPr>
              <a:t>dell'apprendistato</a:t>
            </a:r>
            <a:r>
              <a:rPr lang="nb-NO" sz="1400" dirty="0">
                <a:solidFill>
                  <a:srgbClr val="343434"/>
                </a:solidFill>
              </a:rPr>
              <a:t> di </a:t>
            </a:r>
            <a:r>
              <a:rPr lang="nb-NO" sz="1400" dirty="0" err="1">
                <a:solidFill>
                  <a:srgbClr val="343434"/>
                </a:solidFill>
              </a:rPr>
              <a:t>alta</a:t>
            </a:r>
            <a:r>
              <a:rPr lang="nb-NO" sz="1400" dirty="0">
                <a:solidFill>
                  <a:srgbClr val="343434"/>
                </a:solidFill>
              </a:rPr>
              <a:t> </a:t>
            </a:r>
            <a:r>
              <a:rPr lang="nb-NO" sz="1400" dirty="0" err="1">
                <a:solidFill>
                  <a:srgbClr val="343434"/>
                </a:solidFill>
              </a:rPr>
              <a:t>formazione</a:t>
            </a:r>
            <a:r>
              <a:rPr lang="nb-NO" sz="1400" dirty="0">
                <a:solidFill>
                  <a:srgbClr val="343434"/>
                </a:solidFill>
              </a:rPr>
              <a:t> e di  </a:t>
            </a:r>
            <a:r>
              <a:rPr lang="nb-NO" sz="1400" dirty="0" err="1">
                <a:solidFill>
                  <a:srgbClr val="343434"/>
                </a:solidFill>
              </a:rPr>
              <a:t>ricerca</a:t>
            </a:r>
            <a:r>
              <a:rPr lang="nb-NO" sz="1400" dirty="0">
                <a:solidFill>
                  <a:srgbClr val="343434"/>
                </a:solidFill>
              </a:rPr>
              <a:t>  e'</a:t>
            </a:r>
          </a:p>
          <a:p>
            <a:pPr algn="just"/>
            <a:r>
              <a:rPr lang="nb-NO" sz="1400" dirty="0" err="1">
                <a:solidFill>
                  <a:srgbClr val="343434"/>
                </a:solidFill>
              </a:rPr>
              <a:t>rimessa</a:t>
            </a:r>
            <a:r>
              <a:rPr lang="nb-NO" sz="1400" dirty="0">
                <a:solidFill>
                  <a:srgbClr val="343434"/>
                </a:solidFill>
              </a:rPr>
              <a:t> ad </a:t>
            </a:r>
            <a:r>
              <a:rPr lang="nb-NO" sz="1400" dirty="0" err="1">
                <a:solidFill>
                  <a:srgbClr val="343434"/>
                </a:solidFill>
              </a:rPr>
              <a:t>apposite</a:t>
            </a:r>
            <a:r>
              <a:rPr lang="nb-NO" sz="1400" dirty="0">
                <a:solidFill>
                  <a:srgbClr val="343434"/>
                </a:solidFill>
              </a:rPr>
              <a:t>  </a:t>
            </a:r>
            <a:r>
              <a:rPr lang="nb-NO" sz="1400" dirty="0" err="1">
                <a:solidFill>
                  <a:srgbClr val="343434"/>
                </a:solidFill>
              </a:rPr>
              <a:t>convenzioni</a:t>
            </a:r>
            <a:r>
              <a:rPr lang="nb-NO" sz="1400" dirty="0">
                <a:solidFill>
                  <a:srgbClr val="343434"/>
                </a:solidFill>
              </a:rPr>
              <a:t>  </a:t>
            </a:r>
            <a:r>
              <a:rPr lang="nb-NO" sz="1400" dirty="0" err="1">
                <a:solidFill>
                  <a:srgbClr val="343434"/>
                </a:solidFill>
              </a:rPr>
              <a:t>stipulate</a:t>
            </a:r>
            <a:r>
              <a:rPr lang="nb-NO" sz="1400" dirty="0">
                <a:solidFill>
                  <a:srgbClr val="343434"/>
                </a:solidFill>
              </a:rPr>
              <a:t>  </a:t>
            </a:r>
            <a:r>
              <a:rPr lang="nb-NO" sz="1400" dirty="0" err="1">
                <a:solidFill>
                  <a:srgbClr val="343434"/>
                </a:solidFill>
              </a:rPr>
              <a:t>dai</a:t>
            </a:r>
            <a:r>
              <a:rPr lang="nb-NO" sz="1400" dirty="0">
                <a:solidFill>
                  <a:srgbClr val="343434"/>
                </a:solidFill>
              </a:rPr>
              <a:t>  </a:t>
            </a:r>
            <a:r>
              <a:rPr lang="nb-NO" sz="1400" dirty="0" err="1">
                <a:solidFill>
                  <a:srgbClr val="343434"/>
                </a:solidFill>
              </a:rPr>
              <a:t>singoli</a:t>
            </a:r>
            <a:r>
              <a:rPr lang="nb-NO" sz="1400" dirty="0">
                <a:solidFill>
                  <a:srgbClr val="343434"/>
                </a:solidFill>
              </a:rPr>
              <a:t>  </a:t>
            </a:r>
            <a:r>
              <a:rPr lang="nb-NO" sz="1400" dirty="0" err="1">
                <a:solidFill>
                  <a:srgbClr val="343434"/>
                </a:solidFill>
              </a:rPr>
              <a:t>datori</a:t>
            </a:r>
            <a:r>
              <a:rPr lang="nb-NO" sz="1400" dirty="0">
                <a:solidFill>
                  <a:srgbClr val="343434"/>
                </a:solidFill>
              </a:rPr>
              <a:t>  di</a:t>
            </a:r>
          </a:p>
          <a:p>
            <a:pPr algn="just"/>
            <a:r>
              <a:rPr lang="nb-NO" sz="1400" dirty="0" err="1">
                <a:solidFill>
                  <a:srgbClr val="343434"/>
                </a:solidFill>
              </a:rPr>
              <a:t>lavoro</a:t>
            </a:r>
            <a:r>
              <a:rPr lang="nb-NO" sz="1400" dirty="0">
                <a:solidFill>
                  <a:srgbClr val="343434"/>
                </a:solidFill>
              </a:rPr>
              <a:t> o </a:t>
            </a:r>
            <a:r>
              <a:rPr lang="nb-NO" sz="1400" dirty="0" err="1">
                <a:solidFill>
                  <a:srgbClr val="343434"/>
                </a:solidFill>
              </a:rPr>
              <a:t>dalle</a:t>
            </a:r>
            <a:r>
              <a:rPr lang="nb-NO" sz="1400" dirty="0">
                <a:solidFill>
                  <a:srgbClr val="343434"/>
                </a:solidFill>
              </a:rPr>
              <a:t> </a:t>
            </a:r>
            <a:r>
              <a:rPr lang="nb-NO" sz="1400" dirty="0" err="1">
                <a:solidFill>
                  <a:srgbClr val="343434"/>
                </a:solidFill>
              </a:rPr>
              <a:t>loro</a:t>
            </a:r>
            <a:r>
              <a:rPr lang="nb-NO" sz="1400" dirty="0">
                <a:solidFill>
                  <a:srgbClr val="343434"/>
                </a:solidFill>
              </a:rPr>
              <a:t> </a:t>
            </a:r>
            <a:r>
              <a:rPr lang="nb-NO" sz="1400" dirty="0" err="1">
                <a:solidFill>
                  <a:srgbClr val="343434"/>
                </a:solidFill>
              </a:rPr>
              <a:t>associazioni</a:t>
            </a:r>
            <a:r>
              <a:rPr lang="nb-NO" sz="1400" dirty="0">
                <a:solidFill>
                  <a:srgbClr val="343434"/>
                </a:solidFill>
              </a:rPr>
              <a:t> con  le  </a:t>
            </a:r>
            <a:r>
              <a:rPr lang="nb-NO" sz="1400" dirty="0" err="1">
                <a:solidFill>
                  <a:srgbClr val="343434"/>
                </a:solidFill>
              </a:rPr>
              <a:t>universita</a:t>
            </a:r>
            <a:r>
              <a:rPr lang="nb-NO" sz="1400" dirty="0">
                <a:solidFill>
                  <a:srgbClr val="343434"/>
                </a:solidFill>
              </a:rPr>
              <a:t>',  gli  </a:t>
            </a:r>
            <a:r>
              <a:rPr lang="nb-NO" sz="1400" dirty="0" err="1">
                <a:solidFill>
                  <a:srgbClr val="343434"/>
                </a:solidFill>
              </a:rPr>
              <a:t>istituti</a:t>
            </a:r>
            <a:endParaRPr lang="nb-NO" sz="1400" dirty="0">
              <a:solidFill>
                <a:srgbClr val="343434"/>
              </a:solidFill>
            </a:endParaRPr>
          </a:p>
          <a:p>
            <a:pPr algn="just"/>
            <a:r>
              <a:rPr lang="nb-NO" sz="1400" dirty="0" err="1">
                <a:solidFill>
                  <a:srgbClr val="343434"/>
                </a:solidFill>
              </a:rPr>
              <a:t>tecnici</a:t>
            </a:r>
            <a:r>
              <a:rPr lang="nb-NO" sz="1400" dirty="0">
                <a:solidFill>
                  <a:srgbClr val="343434"/>
                </a:solidFill>
              </a:rPr>
              <a:t> </a:t>
            </a:r>
            <a:r>
              <a:rPr lang="nb-NO" sz="1400" dirty="0" err="1">
                <a:solidFill>
                  <a:srgbClr val="343434"/>
                </a:solidFill>
              </a:rPr>
              <a:t>superiori</a:t>
            </a:r>
            <a:r>
              <a:rPr lang="nb-NO" sz="1400" dirty="0">
                <a:solidFill>
                  <a:srgbClr val="343434"/>
                </a:solidFill>
              </a:rPr>
              <a:t> e le altre </a:t>
            </a:r>
            <a:r>
              <a:rPr lang="nb-NO" sz="1400" dirty="0" err="1">
                <a:solidFill>
                  <a:srgbClr val="343434"/>
                </a:solidFill>
              </a:rPr>
              <a:t>istituzioni</a:t>
            </a:r>
            <a:r>
              <a:rPr lang="nb-NO" sz="1400" dirty="0">
                <a:solidFill>
                  <a:srgbClr val="343434"/>
                </a:solidFill>
              </a:rPr>
              <a:t> formative o  di  </a:t>
            </a:r>
            <a:r>
              <a:rPr lang="nb-NO" sz="1400" dirty="0" err="1">
                <a:solidFill>
                  <a:srgbClr val="343434"/>
                </a:solidFill>
              </a:rPr>
              <a:t>ricerca</a:t>
            </a:r>
            <a:r>
              <a:rPr lang="nb-NO" sz="1400" dirty="0">
                <a:solidFill>
                  <a:srgbClr val="343434"/>
                </a:solidFill>
              </a:rPr>
              <a:t>  di</a:t>
            </a:r>
          </a:p>
          <a:p>
            <a:pPr algn="just"/>
            <a:r>
              <a:rPr lang="nb-NO" sz="1400" dirty="0" err="1">
                <a:solidFill>
                  <a:srgbClr val="343434"/>
                </a:solidFill>
              </a:rPr>
              <a:t>cui</a:t>
            </a:r>
            <a:r>
              <a:rPr lang="nb-NO" sz="1400" dirty="0">
                <a:solidFill>
                  <a:srgbClr val="343434"/>
                </a:solidFill>
              </a:rPr>
              <a:t> al </a:t>
            </a:r>
            <a:r>
              <a:rPr lang="nb-NO" sz="1400" dirty="0" err="1">
                <a:solidFill>
                  <a:srgbClr val="343434"/>
                </a:solidFill>
              </a:rPr>
              <a:t>comma</a:t>
            </a:r>
            <a:r>
              <a:rPr lang="nb-NO" sz="1400" dirty="0">
                <a:solidFill>
                  <a:srgbClr val="343434"/>
                </a:solidFill>
              </a:rPr>
              <a:t> 4, senza </a:t>
            </a:r>
            <a:r>
              <a:rPr lang="nb-NO" sz="1400" dirty="0" err="1">
                <a:solidFill>
                  <a:srgbClr val="343434"/>
                </a:solidFill>
              </a:rPr>
              <a:t>nuovi</a:t>
            </a:r>
            <a:r>
              <a:rPr lang="nb-NO" sz="1400" dirty="0">
                <a:solidFill>
                  <a:srgbClr val="343434"/>
                </a:solidFill>
              </a:rPr>
              <a:t> o </a:t>
            </a:r>
            <a:r>
              <a:rPr lang="nb-NO" sz="1400" dirty="0" err="1">
                <a:solidFill>
                  <a:srgbClr val="343434"/>
                </a:solidFill>
              </a:rPr>
              <a:t>maggiori</a:t>
            </a:r>
            <a:r>
              <a:rPr lang="nb-NO" sz="1400" dirty="0">
                <a:solidFill>
                  <a:srgbClr val="343434"/>
                </a:solidFill>
              </a:rPr>
              <a:t> </a:t>
            </a:r>
            <a:r>
              <a:rPr lang="nb-NO" sz="1400" dirty="0" err="1">
                <a:solidFill>
                  <a:srgbClr val="343434"/>
                </a:solidFill>
              </a:rPr>
              <a:t>oneri</a:t>
            </a:r>
            <a:r>
              <a:rPr lang="nb-NO" sz="1400" dirty="0">
                <a:solidFill>
                  <a:srgbClr val="343434"/>
                </a:solidFill>
              </a:rPr>
              <a:t> a </a:t>
            </a:r>
            <a:r>
              <a:rPr lang="nb-NO" sz="1400" dirty="0" err="1">
                <a:solidFill>
                  <a:srgbClr val="343434"/>
                </a:solidFill>
              </a:rPr>
              <a:t>carico</a:t>
            </a:r>
            <a:r>
              <a:rPr lang="nb-NO" sz="1400" dirty="0">
                <a:solidFill>
                  <a:srgbClr val="343434"/>
                </a:solidFill>
              </a:rPr>
              <a:t>  </a:t>
            </a:r>
            <a:r>
              <a:rPr lang="nb-NO" sz="1400" dirty="0" err="1">
                <a:solidFill>
                  <a:srgbClr val="343434"/>
                </a:solidFill>
              </a:rPr>
              <a:t>della</a:t>
            </a:r>
            <a:r>
              <a:rPr lang="nb-NO" sz="1400" dirty="0">
                <a:solidFill>
                  <a:srgbClr val="343434"/>
                </a:solidFill>
              </a:rPr>
              <a:t>  </a:t>
            </a:r>
            <a:r>
              <a:rPr lang="nb-NO" sz="1400" dirty="0" err="1">
                <a:solidFill>
                  <a:srgbClr val="343434"/>
                </a:solidFill>
              </a:rPr>
              <a:t>finanza</a:t>
            </a:r>
            <a:endParaRPr lang="nb-NO" sz="1400" dirty="0">
              <a:solidFill>
                <a:srgbClr val="343434"/>
              </a:solidFill>
            </a:endParaRPr>
          </a:p>
          <a:p>
            <a:pPr algn="just"/>
            <a:r>
              <a:rPr lang="nb-NO" sz="1400" dirty="0" err="1">
                <a:solidFill>
                  <a:srgbClr val="343434"/>
                </a:solidFill>
              </a:rPr>
              <a:t>pubblica</a:t>
            </a:r>
            <a:r>
              <a:rPr lang="nb-NO" sz="1400" dirty="0">
                <a:solidFill>
                  <a:srgbClr val="343434"/>
                </a:solidFill>
              </a:rPr>
              <a:t>. </a:t>
            </a:r>
            <a:endParaRPr lang="it-IT" sz="1400" dirty="0"/>
          </a:p>
        </p:txBody>
      </p:sp>
      <p:sp>
        <p:nvSpPr>
          <p:cNvPr id="3" name="Rettangolo 2"/>
          <p:cNvSpPr/>
          <p:nvPr/>
        </p:nvSpPr>
        <p:spPr>
          <a:xfrm>
            <a:off x="1991544" y="908720"/>
            <a:ext cx="8208912" cy="2862322"/>
          </a:xfrm>
          <a:prstGeom prst="rect">
            <a:avLst/>
          </a:prstGeom>
        </p:spPr>
        <p:txBody>
          <a:bodyPr wrap="square">
            <a:spAutoFit/>
          </a:bodyPr>
          <a:lstStyle/>
          <a:p>
            <a:r>
              <a:rPr lang="it-IT" dirty="0">
                <a:solidFill>
                  <a:srgbClr val="343434"/>
                </a:solidFill>
                <a:latin typeface="Calibri" charset="0"/>
                <a:ea typeface="Calibri" charset="0"/>
                <a:cs typeface="Courier" charset="0"/>
              </a:rPr>
              <a:t>Art. 45     Apprendistato di alta formazione e di ricerca    </a:t>
            </a:r>
            <a:endParaRPr lang="it-IT" sz="2000" dirty="0">
              <a:latin typeface="Calibri" charset="0"/>
              <a:ea typeface="Calibri" charset="0"/>
              <a:cs typeface="Times New Roman" charset="0"/>
            </a:endParaRPr>
          </a:p>
          <a:p>
            <a:r>
              <a:rPr lang="it-IT" dirty="0">
                <a:solidFill>
                  <a:srgbClr val="343434"/>
                </a:solidFill>
                <a:latin typeface="Calibri" charset="0"/>
                <a:ea typeface="Calibri" charset="0"/>
                <a:cs typeface="Courier" charset="0"/>
              </a:rPr>
              <a:t>1. Possono essere assunti in tutti i settori di attività, pubblici o privati, con contratto di apprendistato per il conseguimento di titoli di studio universitari e della alta formazione, compresi i dottorati di ricerca, i diplomi relativi ai percorsi degli istituti tecnici superiori, per attività di ricerca nonché per il praticantato per l'accesso alle professioni </a:t>
            </a:r>
            <a:r>
              <a:rPr lang="it-IT" dirty="0" err="1">
                <a:solidFill>
                  <a:srgbClr val="343434"/>
                </a:solidFill>
                <a:latin typeface="Calibri" charset="0"/>
                <a:ea typeface="Calibri" charset="0"/>
                <a:cs typeface="Courier" charset="0"/>
              </a:rPr>
              <a:t>ordinistiche</a:t>
            </a:r>
            <a:r>
              <a:rPr lang="it-IT" dirty="0">
                <a:solidFill>
                  <a:srgbClr val="343434"/>
                </a:solidFill>
                <a:latin typeface="Calibri" charset="0"/>
                <a:ea typeface="Calibri" charset="0"/>
                <a:cs typeface="Courier" charset="0"/>
              </a:rPr>
              <a:t>, i soggetti di età compresa tra i 18 e i 29 anni in possesso di diploma di istruzione secondaria superiore o di un diploma professionale conseguito nei percorsi di istruzione e formazione professionale integrato da un certificato di specializzazione tecnica superiore o del diploma di maturità professionale all'esito del corso annuale integrativo.   </a:t>
            </a:r>
            <a:endParaRPr lang="it-IT" sz="2000" dirty="0">
              <a:latin typeface="Calibri" charset="0"/>
              <a:ea typeface="Calibri" charset="0"/>
              <a:cs typeface="Times New Roman" charset="0"/>
            </a:endParaRPr>
          </a:p>
        </p:txBody>
      </p:sp>
    </p:spTree>
    <p:extLst>
      <p:ext uri="{BB962C8B-B14F-4D97-AF65-F5344CB8AC3E}">
        <p14:creationId xmlns:p14="http://schemas.microsoft.com/office/powerpoint/2010/main" val="1164446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91544" y="476673"/>
            <a:ext cx="8208912" cy="3139321"/>
          </a:xfrm>
          <a:prstGeom prst="rect">
            <a:avLst/>
          </a:prstGeom>
        </p:spPr>
        <p:txBody>
          <a:bodyPr wrap="square">
            <a:spAutoFit/>
          </a:bodyPr>
          <a:lstStyle/>
          <a:p>
            <a:r>
              <a:rPr lang="it-IT" dirty="0">
                <a:solidFill>
                  <a:srgbClr val="343434"/>
                </a:solidFill>
                <a:latin typeface="Calibri" charset="0"/>
                <a:ea typeface="Calibri" charset="0"/>
                <a:cs typeface="Courier" charset="0"/>
              </a:rPr>
              <a:t>2. Il datore di lavoro che intende stipulare un contratto di cui al comma 1 sottoscrive un protocollo con l'istituzione formativa a cui lo studente è iscritto o con l'ente di ricerca, che stabilisce la durata e le modalità, anche temporali, della formazione a carico del datore di lavoro, secondo lo schema definito con il decreto di cui all'articolo 46, comma 1. Il suddetto protocollo stabilisce, altresì, il numero dei crediti formativi riconoscibili a ciascuno studente per la formazione a carico del datore di lavoro in ragione del numero di ore di formazione svolte in azienda. I principi e le modalità di attribuzione dei crediti formativi sono definiti con il decreto di cui all'articolo 46, comma 1. La formazione esterna all'azienda </a:t>
            </a:r>
            <a:r>
              <a:rPr lang="it-IT" dirty="0" err="1">
                <a:solidFill>
                  <a:srgbClr val="343434"/>
                </a:solidFill>
                <a:latin typeface="Calibri" charset="0"/>
                <a:ea typeface="Calibri" charset="0"/>
                <a:cs typeface="Courier" charset="0"/>
              </a:rPr>
              <a:t>e'</a:t>
            </a:r>
            <a:r>
              <a:rPr lang="it-IT" dirty="0">
                <a:solidFill>
                  <a:srgbClr val="343434"/>
                </a:solidFill>
                <a:latin typeface="Calibri" charset="0"/>
                <a:ea typeface="Calibri" charset="0"/>
                <a:cs typeface="Courier" charset="0"/>
              </a:rPr>
              <a:t> svolta nell'istituzione formativa a cui lo studente è iscritto e nei percorsi di istruzione tecnica superiore e non può, di norma, essere superiore al 60 per cento dell'orario ordinamentale.   </a:t>
            </a:r>
            <a:endParaRPr lang="it-IT" sz="2000" dirty="0">
              <a:latin typeface="Calibri" charset="0"/>
              <a:ea typeface="Calibri" charset="0"/>
              <a:cs typeface="Times New Roman" charset="0"/>
            </a:endParaRPr>
          </a:p>
        </p:txBody>
      </p:sp>
    </p:spTree>
    <p:extLst>
      <p:ext uri="{BB962C8B-B14F-4D97-AF65-F5344CB8AC3E}">
        <p14:creationId xmlns:p14="http://schemas.microsoft.com/office/powerpoint/2010/main" val="832270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23592" y="1536174"/>
            <a:ext cx="5958408" cy="1754326"/>
          </a:xfrm>
          <a:prstGeom prst="rect">
            <a:avLst/>
          </a:prstGeom>
        </p:spPr>
        <p:txBody>
          <a:bodyPr wrap="square">
            <a:spAutoFit/>
          </a:bodyPr>
          <a:lstStyle/>
          <a:p>
            <a:r>
              <a:rPr lang="it-IT" dirty="0">
                <a:solidFill>
                  <a:srgbClr val="343434"/>
                </a:solidFill>
                <a:latin typeface="Calibri" charset="0"/>
                <a:ea typeface="Calibri" charset="0"/>
                <a:cs typeface="Courier" charset="0"/>
              </a:rPr>
              <a:t>3. Per le ore di formazione svolte nella istituzione formativa il datore di lavoro è esonerato da ogni obbligo retributivo. Per le ore di formazione a carico del datore di lavoro è riconosciuta al lavoratore una retribuzione pari al 10 per cento di quella che gli sarebbe dovuta. Sono fatte salve le diverse previsioni dei contratti collettivi.   </a:t>
            </a:r>
            <a:endParaRPr lang="it-IT" sz="2000" dirty="0">
              <a:latin typeface="Calibri" charset="0"/>
              <a:ea typeface="Calibri" charset="0"/>
              <a:cs typeface="Times New Roman" charset="0"/>
            </a:endParaRPr>
          </a:p>
        </p:txBody>
      </p:sp>
    </p:spTree>
    <p:extLst>
      <p:ext uri="{BB962C8B-B14F-4D97-AF65-F5344CB8AC3E}">
        <p14:creationId xmlns:p14="http://schemas.microsoft.com/office/powerpoint/2010/main" val="1409821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91544" y="1556792"/>
            <a:ext cx="8568952" cy="4093428"/>
          </a:xfrm>
          <a:prstGeom prst="rect">
            <a:avLst/>
          </a:prstGeom>
        </p:spPr>
        <p:txBody>
          <a:bodyPr wrap="square">
            <a:spAutoFit/>
          </a:bodyPr>
          <a:lstStyle/>
          <a:p>
            <a:r>
              <a:rPr lang="it-IT" sz="2000" dirty="0">
                <a:solidFill>
                  <a:srgbClr val="343434"/>
                </a:solidFill>
                <a:latin typeface="Calibri" charset="0"/>
                <a:ea typeface="Calibri" charset="0"/>
                <a:cs typeface="Courier" charset="0"/>
              </a:rPr>
              <a:t>4. La regolamentazione e la durata del periodo di apprendistato per attività di ricerca o per percorsi di alta formazione è rimessa alle regioni, per i soli profili che attengono alla formazione, in accordo con le OO.SS. territoriali comparativamente più rappresentative sul piano nazionale, le università, gli istituti tecnici superiori e le altre istituzioni formative o di ricerca comprese quelle in possesso di riconoscimento istituzionale di rilevanza nazionale o regionale e aventi come oggetto la promozione delle attività imprenditoriali, del lavoro, della formazione, della innovazione e del trasferimento tecnologico.   </a:t>
            </a:r>
            <a:endParaRPr lang="it-IT" dirty="0">
              <a:latin typeface="Calibri" charset="0"/>
              <a:ea typeface="Calibri" charset="0"/>
              <a:cs typeface="Times New Roman" charset="0"/>
            </a:endParaRPr>
          </a:p>
          <a:p>
            <a:r>
              <a:rPr lang="it-IT" sz="2000" dirty="0">
                <a:solidFill>
                  <a:srgbClr val="343434"/>
                </a:solidFill>
                <a:latin typeface="Calibri" charset="0"/>
                <a:ea typeface="Calibri" charset="0"/>
                <a:cs typeface="Courier" charset="0"/>
              </a:rPr>
              <a:t>5. In assenza delle regolamentazioni regionali di cui al comma 4, l'attivazione dell'apprendistato di alta formazione e di ricerca è rimessa ad apposite convenzioni stipulate dai singoli datori di lavoro o dalle loro associazioni con le università, gli istituti tecnici superiori e le altre istituzioni formative o di ricerca, senza nuovi o maggiori oneri a carico della finanza pubblica.</a:t>
            </a:r>
            <a:r>
              <a:rPr lang="it-IT" sz="2000" dirty="0">
                <a:latin typeface="Calibri" charset="0"/>
                <a:ea typeface="Calibri" charset="0"/>
                <a:cs typeface="Times New Roman" charset="0"/>
              </a:rPr>
              <a:t> </a:t>
            </a:r>
            <a:endParaRPr lang="it-IT" dirty="0">
              <a:latin typeface="Calibri" charset="0"/>
              <a:ea typeface="Calibri" charset="0"/>
              <a:cs typeface="Times New Roman" charset="0"/>
            </a:endParaRPr>
          </a:p>
        </p:txBody>
      </p:sp>
    </p:spTree>
    <p:extLst>
      <p:ext uri="{BB962C8B-B14F-4D97-AF65-F5344CB8AC3E}">
        <p14:creationId xmlns:p14="http://schemas.microsoft.com/office/powerpoint/2010/main" val="1684654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660526" y="1219201"/>
            <a:ext cx="5426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dirty="0">
                <a:latin typeface="Monotype Corsiva" pitchFamily="66" charset="0"/>
                <a:cs typeface="Arial" pitchFamily="34" charset="0"/>
              </a:rPr>
              <a:t>Contratto  di Apprendistato di alta formazione e di ricerca</a:t>
            </a:r>
          </a:p>
        </p:txBody>
      </p:sp>
      <p:sp>
        <p:nvSpPr>
          <p:cNvPr id="33795" name="Text Box 3"/>
          <p:cNvSpPr txBox="1">
            <a:spLocks noChangeArrowheads="1"/>
          </p:cNvSpPr>
          <p:nvPr/>
        </p:nvSpPr>
        <p:spPr bwMode="auto">
          <a:xfrm>
            <a:off x="8213726" y="1328738"/>
            <a:ext cx="1598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a:solidFill>
                  <a:srgbClr val="008000"/>
                </a:solidFill>
                <a:latin typeface="Tahoma" pitchFamily="34" charset="0"/>
              </a:rPr>
              <a:t>Età:</a:t>
            </a:r>
            <a:r>
              <a:rPr kumimoji="0" lang="it-IT">
                <a:latin typeface="Tahoma" pitchFamily="34" charset="0"/>
              </a:rPr>
              <a:t> 18-29</a:t>
            </a:r>
          </a:p>
        </p:txBody>
      </p:sp>
      <p:sp>
        <p:nvSpPr>
          <p:cNvPr id="33796" name="Text Box 4"/>
          <p:cNvSpPr txBox="1">
            <a:spLocks noChangeArrowheads="1"/>
          </p:cNvSpPr>
          <p:nvPr/>
        </p:nvSpPr>
        <p:spPr bwMode="auto">
          <a:xfrm>
            <a:off x="6400801" y="2286000"/>
            <a:ext cx="39782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it-IT" dirty="0">
                <a:solidFill>
                  <a:srgbClr val="008000"/>
                </a:solidFill>
                <a:latin typeface="Tahoma" pitchFamily="34" charset="0"/>
              </a:rPr>
              <a:t>Scopo:</a:t>
            </a:r>
            <a:r>
              <a:rPr kumimoji="0" lang="it-IT" dirty="0">
                <a:latin typeface="Tahoma" pitchFamily="34" charset="0"/>
              </a:rPr>
              <a:t> </a:t>
            </a:r>
            <a:r>
              <a:rPr kumimoji="0" lang="it-IT" dirty="0">
                <a:latin typeface="Arial" pitchFamily="34" charset="0"/>
                <a:cs typeface="Arial" pitchFamily="34" charset="0"/>
              </a:rPr>
              <a:t>conseguimento di titoli di studio universitari e della alta formazione, compresi i dottorati di ricerca, i diplomi relativi ai percorsi degli istituti tecnici superiori, per attività di ricerca, nonché per il praticantato per l'accesso alle professioni </a:t>
            </a:r>
            <a:r>
              <a:rPr kumimoji="0" lang="it-IT" dirty="0" err="1">
                <a:latin typeface="Arial" pitchFamily="34" charset="0"/>
                <a:cs typeface="Arial" pitchFamily="34" charset="0"/>
              </a:rPr>
              <a:t>ordinistiche</a:t>
            </a:r>
            <a:endParaRPr kumimoji="0" lang="it-IT" dirty="0">
              <a:latin typeface="Arial" pitchFamily="34" charset="0"/>
              <a:cs typeface="Arial" pitchFamily="34" charset="0"/>
            </a:endParaRPr>
          </a:p>
        </p:txBody>
      </p:sp>
      <p:sp>
        <p:nvSpPr>
          <p:cNvPr id="2" name="CasellaDiTesto 1"/>
          <p:cNvSpPr txBox="1"/>
          <p:nvPr/>
        </p:nvSpPr>
        <p:spPr>
          <a:xfrm>
            <a:off x="1991544" y="2655332"/>
            <a:ext cx="3456384" cy="1754326"/>
          </a:xfrm>
          <a:prstGeom prst="rect">
            <a:avLst/>
          </a:prstGeom>
          <a:noFill/>
        </p:spPr>
        <p:txBody>
          <a:bodyPr wrap="square" rtlCol="0">
            <a:spAutoFit/>
          </a:bodyPr>
          <a:lstStyle/>
          <a:p>
            <a:r>
              <a:rPr lang="it-IT" dirty="0">
                <a:solidFill>
                  <a:srgbClr val="00B0F0"/>
                </a:solidFill>
                <a:latin typeface="Bauhaus 93" pitchFamily="82" charset="0"/>
              </a:rPr>
              <a:t>Gli aspetti formativi sono rimessi alle regioni in accordo con le </a:t>
            </a:r>
            <a:r>
              <a:rPr lang="it-IT" dirty="0" err="1">
                <a:solidFill>
                  <a:srgbClr val="00B0F0"/>
                </a:solidFill>
                <a:latin typeface="Bauhaus 93" pitchFamily="82" charset="0"/>
              </a:rPr>
              <a:t>oo.ss</a:t>
            </a:r>
            <a:r>
              <a:rPr lang="it-IT" dirty="0">
                <a:solidFill>
                  <a:srgbClr val="00B0F0"/>
                </a:solidFill>
                <a:latin typeface="Bauhaus 93" pitchFamily="82" charset="0"/>
              </a:rPr>
              <a:t> per la ricerca o alta formazione; protocollo con l’istituzione formativa negli altri casi.</a:t>
            </a:r>
          </a:p>
        </p:txBody>
      </p:sp>
    </p:spTree>
    <p:extLst>
      <p:ext uri="{BB962C8B-B14F-4D97-AF65-F5344CB8AC3E}">
        <p14:creationId xmlns:p14="http://schemas.microsoft.com/office/powerpoint/2010/main" val="1566989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0" y="4941168"/>
            <a:ext cx="6781800" cy="1231032"/>
          </a:xfrm>
        </p:spPr>
        <p:txBody>
          <a:bodyPr/>
          <a:lstStyle/>
          <a:p>
            <a:pPr eaLnBrk="1" hangingPunct="1"/>
            <a:r>
              <a:rPr lang="it-IT" dirty="0"/>
              <a:t>Apprendistato </a:t>
            </a:r>
          </a:p>
        </p:txBody>
      </p:sp>
      <p:sp>
        <p:nvSpPr>
          <p:cNvPr id="31747" name="Rectangle 3"/>
          <p:cNvSpPr>
            <a:spLocks noGrp="1" noChangeArrowheads="1"/>
          </p:cNvSpPr>
          <p:nvPr>
            <p:ph sz="quarter" idx="13"/>
          </p:nvPr>
        </p:nvSpPr>
        <p:spPr>
          <a:xfrm>
            <a:off x="2207568" y="692696"/>
            <a:ext cx="7772400" cy="4608512"/>
          </a:xfrm>
        </p:spPr>
        <p:txBody>
          <a:bodyPr>
            <a:normAutofit fontScale="77500" lnSpcReduction="20000"/>
          </a:bodyPr>
          <a:lstStyle/>
          <a:p>
            <a:pPr eaLnBrk="1" hangingPunct="1">
              <a:lnSpc>
                <a:spcPct val="90000"/>
              </a:lnSpc>
            </a:pPr>
            <a:r>
              <a:rPr lang="it-IT" sz="2600" dirty="0">
                <a:latin typeface="Berlin Sans FB" pitchFamily="34" charset="0"/>
              </a:rPr>
              <a:t>Formazione esterna o interna alla azienda</a:t>
            </a:r>
          </a:p>
          <a:p>
            <a:pPr eaLnBrk="1" hangingPunct="1">
              <a:lnSpc>
                <a:spcPct val="90000"/>
              </a:lnSpc>
            </a:pPr>
            <a:r>
              <a:rPr lang="it-IT" sz="2600" dirty="0">
                <a:latin typeface="Berlin Sans FB" pitchFamily="34" charset="0"/>
              </a:rPr>
              <a:t>Registrazione della formazione</a:t>
            </a:r>
          </a:p>
          <a:p>
            <a:pPr eaLnBrk="1" hangingPunct="1">
              <a:lnSpc>
                <a:spcPct val="90000"/>
              </a:lnSpc>
            </a:pPr>
            <a:r>
              <a:rPr lang="it-IT" sz="2600" dirty="0">
                <a:latin typeface="Berlin Sans FB" pitchFamily="34" charset="0"/>
              </a:rPr>
              <a:t>Presenza di tutore aziendale con formazione e competenze adeguate</a:t>
            </a:r>
          </a:p>
          <a:p>
            <a:pPr eaLnBrk="1" hangingPunct="1">
              <a:lnSpc>
                <a:spcPct val="90000"/>
              </a:lnSpc>
            </a:pPr>
            <a:r>
              <a:rPr lang="it-IT" sz="2600" dirty="0">
                <a:latin typeface="Berlin Sans FB" pitchFamily="34" charset="0"/>
              </a:rPr>
              <a:t>Contratto scritto, patto di prova e piano formativo individuale (in forma sintetica)</a:t>
            </a:r>
          </a:p>
          <a:p>
            <a:pPr eaLnBrk="1" hangingPunct="1">
              <a:lnSpc>
                <a:spcPct val="90000"/>
              </a:lnSpc>
            </a:pPr>
            <a:r>
              <a:rPr lang="it-IT" sz="2600" dirty="0">
                <a:latin typeface="Berlin Sans FB" pitchFamily="34" charset="0"/>
              </a:rPr>
              <a:t>Contratto a tempo indeterminato, ma:</a:t>
            </a:r>
          </a:p>
          <a:p>
            <a:pPr lvl="1">
              <a:lnSpc>
                <a:spcPct val="90000"/>
              </a:lnSpc>
            </a:pPr>
            <a:r>
              <a:rPr lang="it-IT" sz="2600" dirty="0">
                <a:latin typeface="Berlin Sans FB" pitchFamily="34" charset="0"/>
              </a:rPr>
              <a:t>Divieto di recesso anticipato </a:t>
            </a:r>
            <a:r>
              <a:rPr lang="it-IT" sz="2600" i="1" dirty="0">
                <a:latin typeface="Berlin Sans FB" pitchFamily="34" charset="0"/>
              </a:rPr>
              <a:t>per le parti</a:t>
            </a:r>
            <a:r>
              <a:rPr lang="it-IT" sz="2600" dirty="0">
                <a:latin typeface="Berlin Sans FB" pitchFamily="34" charset="0"/>
              </a:rPr>
              <a:t> senza </a:t>
            </a:r>
            <a:r>
              <a:rPr lang="it-IT" sz="2600" dirty="0" err="1">
                <a:latin typeface="Berlin Sans FB" pitchFamily="34" charset="0"/>
              </a:rPr>
              <a:t>g.c.</a:t>
            </a:r>
            <a:r>
              <a:rPr lang="it-IT" sz="2600" dirty="0">
                <a:latin typeface="Berlin Sans FB" pitchFamily="34" charset="0"/>
              </a:rPr>
              <a:t> o </a:t>
            </a:r>
            <a:r>
              <a:rPr lang="it-IT" sz="2600" dirty="0" err="1">
                <a:latin typeface="Berlin Sans FB" pitchFamily="34" charset="0"/>
              </a:rPr>
              <a:t>g.m.</a:t>
            </a:r>
            <a:endParaRPr lang="it-IT" sz="2600" dirty="0">
              <a:latin typeface="Berlin Sans FB" pitchFamily="34" charset="0"/>
            </a:endParaRPr>
          </a:p>
          <a:p>
            <a:pPr lvl="1">
              <a:lnSpc>
                <a:spcPct val="90000"/>
              </a:lnSpc>
            </a:pPr>
            <a:r>
              <a:rPr lang="it-IT" sz="2600" dirty="0">
                <a:latin typeface="Berlin Sans FB" pitchFamily="34" charset="0"/>
              </a:rPr>
              <a:t>Recesso ex 2118 al termine della formazione</a:t>
            </a:r>
          </a:p>
          <a:p>
            <a:pPr lvl="1">
              <a:lnSpc>
                <a:spcPct val="90000"/>
              </a:lnSpc>
            </a:pPr>
            <a:r>
              <a:rPr lang="it-IT" sz="2600" dirty="0">
                <a:latin typeface="Berlin Sans FB" pitchFamily="34" charset="0"/>
              </a:rPr>
              <a:t>Nell’apprendistato per il raggiungimento di un titolo di studio è giustificato motivo il mancato raggiungimento dell’obiettivo </a:t>
            </a:r>
          </a:p>
          <a:p>
            <a:pPr>
              <a:lnSpc>
                <a:spcPct val="90000"/>
              </a:lnSpc>
            </a:pPr>
            <a:r>
              <a:rPr lang="it-IT" sz="2600" dirty="0">
                <a:latin typeface="Berlin Sans FB" pitchFamily="34" charset="0"/>
              </a:rPr>
              <a:t>Inquadramento fino a due livelli inferiore rispetto alla qualifica (o retribuzione inferiore)</a:t>
            </a:r>
          </a:p>
          <a:p>
            <a:pPr>
              <a:lnSpc>
                <a:spcPct val="90000"/>
              </a:lnSpc>
            </a:pPr>
            <a:r>
              <a:rPr lang="it-IT" sz="2600" dirty="0">
                <a:latin typeface="Berlin Sans FB" pitchFamily="34" charset="0"/>
              </a:rPr>
              <a:t>Tutela previdenziale compresa la </a:t>
            </a:r>
            <a:r>
              <a:rPr lang="it-IT" sz="2600" dirty="0" err="1">
                <a:latin typeface="Berlin Sans FB" pitchFamily="34" charset="0"/>
              </a:rPr>
              <a:t>NASpI</a:t>
            </a:r>
            <a:endParaRPr lang="it-IT" dirty="0"/>
          </a:p>
        </p:txBody>
      </p:sp>
    </p:spTree>
    <p:extLst>
      <p:ext uri="{BB962C8B-B14F-4D97-AF65-F5344CB8AC3E}">
        <p14:creationId xmlns:p14="http://schemas.microsoft.com/office/powerpoint/2010/main" val="180205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625" y="226519"/>
            <a:ext cx="10396882" cy="867763"/>
          </a:xfrm>
        </p:spPr>
        <p:txBody>
          <a:bodyPr>
            <a:normAutofit fontScale="90000"/>
          </a:bodyPr>
          <a:lstStyle/>
          <a:p>
            <a:r>
              <a:rPr lang="it-IT" sz="4400" dirty="0"/>
              <a:t>Evoluzione storica dei contratti a termine</a:t>
            </a:r>
            <a:endParaRPr lang="it-IT" dirty="0"/>
          </a:p>
        </p:txBody>
      </p:sp>
      <p:sp>
        <p:nvSpPr>
          <p:cNvPr id="3" name="Segnaposto contenuto 2"/>
          <p:cNvSpPr>
            <a:spLocks noGrp="1"/>
          </p:cNvSpPr>
          <p:nvPr>
            <p:ph sz="quarter" idx="13"/>
          </p:nvPr>
        </p:nvSpPr>
        <p:spPr>
          <a:xfrm>
            <a:off x="685800" y="1199214"/>
            <a:ext cx="10394707" cy="4175372"/>
          </a:xfrm>
        </p:spPr>
        <p:txBody>
          <a:bodyPr>
            <a:normAutofit/>
          </a:bodyPr>
          <a:lstStyle/>
          <a:p>
            <a:r>
              <a:rPr lang="it-IT" dirty="0"/>
              <a:t>La legge 230 del 1962</a:t>
            </a:r>
          </a:p>
          <a:p>
            <a:r>
              <a:rPr lang="it-IT" dirty="0"/>
              <a:t>Il contratto a termine in un ambiente senza limiti di licenziamento</a:t>
            </a:r>
          </a:p>
          <a:p>
            <a:r>
              <a:rPr lang="it-IT" dirty="0"/>
              <a:t>La tutela limitativa dei licenziamenti, i licenziamenti impossibili e la tipologia dei </a:t>
            </a:r>
            <a:r>
              <a:rPr lang="it-IT" dirty="0" err="1"/>
              <a:t>ct</a:t>
            </a:r>
            <a:endParaRPr lang="it-IT" dirty="0"/>
          </a:p>
          <a:p>
            <a:r>
              <a:rPr lang="it-IT" dirty="0"/>
              <a:t>Dagli anni ‘70 alla legge n.56 del 1987</a:t>
            </a:r>
          </a:p>
          <a:p>
            <a:r>
              <a:rPr lang="it-IT" dirty="0"/>
              <a:t>L’utilizzo alternativo del contratto a termine (</a:t>
            </a:r>
            <a:r>
              <a:rPr lang="it-IT" dirty="0" err="1"/>
              <a:t>vd</a:t>
            </a:r>
            <a:r>
              <a:rPr lang="it-IT" dirty="0"/>
              <a:t>. Formazione e lavoro)</a:t>
            </a:r>
          </a:p>
          <a:p>
            <a:r>
              <a:rPr lang="it-IT" dirty="0"/>
              <a:t>La stagione della flessibilità. La l.196/1997</a:t>
            </a:r>
          </a:p>
          <a:p>
            <a:r>
              <a:rPr lang="it-IT" dirty="0"/>
              <a:t>La direttiva comunitaria</a:t>
            </a:r>
          </a:p>
          <a:p>
            <a:r>
              <a:rPr lang="it-IT" dirty="0"/>
              <a:t>La normativa successiva fino al d.lgs.81/2015 e le modifiche del d.l.87/2018</a:t>
            </a:r>
          </a:p>
        </p:txBody>
      </p:sp>
    </p:spTree>
    <p:extLst>
      <p:ext uri="{BB962C8B-B14F-4D97-AF65-F5344CB8AC3E}">
        <p14:creationId xmlns:p14="http://schemas.microsoft.com/office/powerpoint/2010/main" val="166813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quarter" idx="13"/>
          </p:nvPr>
        </p:nvSpPr>
        <p:spPr>
          <a:xfrm>
            <a:off x="1633927" y="209862"/>
            <a:ext cx="9818557" cy="5091346"/>
          </a:xfrm>
          <a:noFill/>
        </p:spPr>
        <p:txBody>
          <a:bodyPr vert="horz" lIns="92075" tIns="46038" rIns="92075" bIns="46038" rtlCol="0">
            <a:normAutofit fontScale="70000" lnSpcReduction="20000"/>
          </a:bodyPr>
          <a:lstStyle/>
          <a:p>
            <a:pPr eaLnBrk="1" hangingPunct="1"/>
            <a:r>
              <a:rPr lang="it-IT" dirty="0">
                <a:latin typeface="Arial" panose="020B0604020202020204" pitchFamily="34" charset="0"/>
                <a:cs typeface="Arial" panose="020B0604020202020204" pitchFamily="34" charset="0"/>
              </a:rPr>
              <a:t>Il superamento della necessità temporanea</a:t>
            </a:r>
          </a:p>
          <a:p>
            <a:pPr eaLnBrk="1" hangingPunct="1"/>
            <a:r>
              <a:rPr lang="it-IT" dirty="0">
                <a:latin typeface="Arial" panose="020B0604020202020204" pitchFamily="34" charset="0"/>
                <a:cs typeface="Arial" panose="020B0604020202020204" pitchFamily="34" charset="0"/>
              </a:rPr>
              <a:t>E’ possibile apporre un termine per qualsiasi tipo di mansione. Durata </a:t>
            </a:r>
            <a:r>
              <a:rPr lang="it-IT" dirty="0" err="1">
                <a:latin typeface="Arial" panose="020B0604020202020204" pitchFamily="34" charset="0"/>
                <a:cs typeface="Arial" panose="020B0604020202020204" pitchFamily="34" charset="0"/>
              </a:rPr>
              <a:t>max</a:t>
            </a:r>
            <a:r>
              <a:rPr lang="it-IT" dirty="0">
                <a:latin typeface="Arial" panose="020B0604020202020204" pitchFamily="34" charset="0"/>
                <a:cs typeface="Arial" panose="020B0604020202020204" pitchFamily="34" charset="0"/>
              </a:rPr>
              <a:t> 12 mesi  (nel 2015:36+12)</a:t>
            </a:r>
          </a:p>
          <a:p>
            <a:r>
              <a:rPr lang="it-IT" dirty="0">
                <a:latin typeface="Arial" panose="020B0604020202020204" pitchFamily="34" charset="0"/>
                <a:cs typeface="Arial" panose="020B0604020202020204" pitchFamily="34" charset="0"/>
              </a:rPr>
              <a:t>+ 12mesi in presenza di almeno una delle seguenti condizioni:</a:t>
            </a:r>
          </a:p>
          <a:p>
            <a:pPr lvl="1"/>
            <a:r>
              <a:rPr lang="it-IT" dirty="0">
                <a:latin typeface="Arial" panose="020B0604020202020204" pitchFamily="34" charset="0"/>
                <a:cs typeface="Arial" panose="020B0604020202020204" pitchFamily="34" charset="0"/>
              </a:rPr>
              <a:t>a) esigenze temporanee e oggettive, estranee all'ordinaria attività, ovvero esigenze di sostituzione di altri lavoratori;</a:t>
            </a:r>
          </a:p>
          <a:p>
            <a:pPr lvl="1"/>
            <a:r>
              <a:rPr lang="it-IT" dirty="0">
                <a:latin typeface="Arial" panose="020B0604020202020204" pitchFamily="34" charset="0"/>
                <a:cs typeface="Arial" panose="020B0604020202020204" pitchFamily="34" charset="0"/>
              </a:rPr>
              <a:t>b) esigenze connesse a incrementi temporanei, significativi e non programmabili, dell'attività ordinaria</a:t>
            </a:r>
          </a:p>
          <a:p>
            <a:pPr lvl="1"/>
            <a:r>
              <a:rPr lang="it-IT" dirty="0">
                <a:latin typeface="Arial" panose="020B0604020202020204" pitchFamily="34" charset="0"/>
                <a:cs typeface="Arial" panose="020B0604020202020204" pitchFamily="34" charset="0"/>
              </a:rPr>
              <a:t>+ 12 mesi di fronte all’ITL</a:t>
            </a:r>
          </a:p>
          <a:p>
            <a:pPr eaLnBrk="1" hangingPunct="1"/>
            <a:r>
              <a:rPr lang="it-IT" dirty="0">
                <a:latin typeface="Arial" panose="020B0604020202020204" pitchFamily="34" charset="0"/>
                <a:cs typeface="Arial" panose="020B0604020202020204" pitchFamily="34" charset="0"/>
              </a:rPr>
              <a:t>Atto scritto</a:t>
            </a:r>
          </a:p>
          <a:p>
            <a:pPr eaLnBrk="1" hangingPunct="1"/>
            <a:r>
              <a:rPr lang="it-IT" dirty="0">
                <a:latin typeface="Arial" panose="020B0604020202020204" pitchFamily="34" charset="0"/>
                <a:cs typeface="Arial" panose="020B0604020202020204" pitchFamily="34" charset="0"/>
              </a:rPr>
              <a:t>Max 4 proroghe del contratto (nel biennio, quindi contratti semestrali o anche meno)</a:t>
            </a:r>
          </a:p>
          <a:p>
            <a:r>
              <a:rPr lang="it-IT" dirty="0">
                <a:latin typeface="Arial" panose="020B0604020202020204" pitchFamily="34" charset="0"/>
                <a:cs typeface="Arial" panose="020B0604020202020204" pitchFamily="34" charset="0"/>
              </a:rPr>
              <a:t>Prosecuzione del rapporto; il rapporto può proseguire fino a 30/50 gg. (+/- 6 mesi) con maggiorazione retributiva(+20% fino a 10gg; 40%oltre); oltre: conversione ex </a:t>
            </a:r>
            <a:r>
              <a:rPr lang="it-IT" dirty="0" err="1">
                <a:latin typeface="Arial" panose="020B0604020202020204" pitchFamily="34" charset="0"/>
                <a:cs typeface="Arial" panose="020B0604020202020204" pitchFamily="34" charset="0"/>
              </a:rPr>
              <a:t>nunc</a:t>
            </a:r>
            <a:endParaRPr lang="it-IT" dirty="0">
              <a:latin typeface="Arial" panose="020B0604020202020204" pitchFamily="34" charset="0"/>
              <a:cs typeface="Arial" panose="020B0604020202020204" pitchFamily="34" charset="0"/>
            </a:endParaRPr>
          </a:p>
          <a:p>
            <a:pPr eaLnBrk="1" hangingPunct="1"/>
            <a:r>
              <a:rPr lang="it-IT" dirty="0">
                <a:latin typeface="Arial" panose="020B0604020202020204" pitchFamily="34" charset="0"/>
                <a:cs typeface="Arial" panose="020B0604020202020204" pitchFamily="34" charset="0"/>
              </a:rPr>
              <a:t>Successione dei contratti: dopo 10/20 gg. salvo deroghe CCNL</a:t>
            </a:r>
          </a:p>
          <a:p>
            <a:pPr eaLnBrk="1" hangingPunct="1"/>
            <a:r>
              <a:rPr lang="it-IT" dirty="0">
                <a:latin typeface="Arial" panose="020B0604020202020204" pitchFamily="34" charset="0"/>
                <a:cs typeface="Arial" panose="020B0604020202020204" pitchFamily="34" charset="0"/>
              </a:rPr>
              <a:t>Diritto di precedenza (contratti &gt;6mesi) per le assunzioni (stesse mansioni, entro 12 mesi)</a:t>
            </a:r>
          </a:p>
          <a:p>
            <a:pPr eaLnBrk="1" hangingPunct="1"/>
            <a:r>
              <a:rPr lang="it-IT" dirty="0">
                <a:latin typeface="Arial" panose="020B0604020202020204" pitchFamily="34" charset="0"/>
                <a:cs typeface="Arial" panose="020B0604020202020204" pitchFamily="34" charset="0"/>
              </a:rPr>
              <a:t>Impugnazione entro 120 gg. (azione entro 180 gg.)// indennizzo 2,5-12 mensilità omnicomprensiva</a:t>
            </a:r>
          </a:p>
        </p:txBody>
      </p:sp>
    </p:spTree>
    <p:extLst>
      <p:ext uri="{BB962C8B-B14F-4D97-AF65-F5344CB8AC3E}">
        <p14:creationId xmlns:p14="http://schemas.microsoft.com/office/powerpoint/2010/main" val="114522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Contratto a termine e </a:t>
            </a:r>
            <a:r>
              <a:rPr lang="it-IT" dirty="0" err="1"/>
              <a:t>pa</a:t>
            </a:r>
            <a:endParaRPr lang="it-IT" dirty="0"/>
          </a:p>
        </p:txBody>
      </p:sp>
      <p:sp>
        <p:nvSpPr>
          <p:cNvPr id="3" name="Segnaposto contenuto 2"/>
          <p:cNvSpPr>
            <a:spLocks noGrp="1"/>
          </p:cNvSpPr>
          <p:nvPr>
            <p:ph sz="quarter" idx="13"/>
          </p:nvPr>
        </p:nvSpPr>
        <p:spPr>
          <a:xfrm>
            <a:off x="685800" y="2063397"/>
            <a:ext cx="10394707" cy="2313732"/>
          </a:xfrm>
        </p:spPr>
        <p:txBody>
          <a:bodyPr/>
          <a:lstStyle/>
          <a:p>
            <a:r>
              <a:rPr lang="it-IT" dirty="0"/>
              <a:t>L’art.36 tu 165/2001</a:t>
            </a:r>
          </a:p>
          <a:p>
            <a:r>
              <a:rPr lang="it-IT" dirty="0"/>
              <a:t>Il problema della sanzione in caso di utilizzo abusivo ed il pensiero della </a:t>
            </a:r>
            <a:r>
              <a:rPr lang="it-IT" dirty="0" err="1"/>
              <a:t>cgue</a:t>
            </a:r>
            <a:endParaRPr lang="it-IT" dirty="0"/>
          </a:p>
          <a:p>
            <a:r>
              <a:rPr lang="it-IT" dirty="0"/>
              <a:t>La soluzione italiana</a:t>
            </a:r>
          </a:p>
        </p:txBody>
      </p:sp>
    </p:spTree>
    <p:extLst>
      <p:ext uri="{BB962C8B-B14F-4D97-AF65-F5344CB8AC3E}">
        <p14:creationId xmlns:p14="http://schemas.microsoft.com/office/powerpoint/2010/main" val="111254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it-IT"/>
              <a:t>Il contratto part-time</a:t>
            </a:r>
          </a:p>
        </p:txBody>
      </p:sp>
      <p:sp>
        <p:nvSpPr>
          <p:cNvPr id="22531" name="Rectangle 3"/>
          <p:cNvSpPr>
            <a:spLocks noGrp="1" noChangeArrowheads="1"/>
          </p:cNvSpPr>
          <p:nvPr>
            <p:ph sz="quarter" idx="13"/>
          </p:nvPr>
        </p:nvSpPr>
        <p:spPr>
          <a:xfrm>
            <a:off x="2112342" y="1837765"/>
            <a:ext cx="7543800" cy="3031232"/>
          </a:xfrm>
          <a:noFill/>
        </p:spPr>
        <p:txBody>
          <a:bodyPr vert="horz" lIns="92075" tIns="46038" rIns="92075" bIns="46038" rtlCol="0">
            <a:normAutofit/>
          </a:bodyPr>
          <a:lstStyle/>
          <a:p>
            <a:pPr eaLnBrk="1" hangingPunct="1"/>
            <a:r>
              <a:rPr lang="it-IT" dirty="0"/>
              <a:t>Cos’è il part-time: orizzontale, verticale, misto.</a:t>
            </a:r>
          </a:p>
          <a:p>
            <a:pPr eaLnBrk="1" hangingPunct="1"/>
            <a:r>
              <a:rPr lang="it-IT" dirty="0"/>
              <a:t>Clausole elastiche e clausole di flessibilità</a:t>
            </a:r>
          </a:p>
          <a:p>
            <a:pPr eaLnBrk="1" hangingPunct="1"/>
            <a:r>
              <a:rPr lang="it-IT" dirty="0"/>
              <a:t>Tendenziale disfavore</a:t>
            </a:r>
          </a:p>
        </p:txBody>
      </p:sp>
    </p:spTree>
    <p:extLst>
      <p:ext uri="{BB962C8B-B14F-4D97-AF65-F5344CB8AC3E}">
        <p14:creationId xmlns:p14="http://schemas.microsoft.com/office/powerpoint/2010/main" val="447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lavoro supplementare</a:t>
            </a:r>
          </a:p>
        </p:txBody>
      </p:sp>
      <p:sp>
        <p:nvSpPr>
          <p:cNvPr id="3" name="Segnaposto contenuto 2"/>
          <p:cNvSpPr>
            <a:spLocks noGrp="1"/>
          </p:cNvSpPr>
          <p:nvPr>
            <p:ph sz="quarter" idx="13"/>
          </p:nvPr>
        </p:nvSpPr>
        <p:spPr/>
        <p:txBody>
          <a:bodyPr>
            <a:normAutofit lnSpcReduction="10000"/>
          </a:bodyPr>
          <a:lstStyle/>
          <a:p>
            <a:r>
              <a:rPr lang="it-IT" dirty="0"/>
              <a:t>Nel caso in cui il contratto collettivo applicato al rapporto di lavoro non disciplini il lavoro supplementare, il datore di lavoro può richiedere al lavoratore lo svolgimento di prestazioni di lavoro supplementare in misura non superiore al 25 per cento delle ore di lavoro settimanali concordate. In tale ipotesi, il lavoratore può rifiutare lo svolgimento del lavoro supplementare ove giustificato da comprovate esigenze lavorative, di salute, familiari o di formazione professionale. Il lavoro supplementare è retribuito con una maggiorazione del 15 per cento della retribuzione oraria globale di fatto, comprensiva dell'incidenza della retribuzione delle ore supplementari sugli istituti retributivi indiretti e differiti</a:t>
            </a:r>
          </a:p>
        </p:txBody>
      </p:sp>
    </p:spTree>
    <p:extLst>
      <p:ext uri="{BB962C8B-B14F-4D97-AF65-F5344CB8AC3E}">
        <p14:creationId xmlns:p14="http://schemas.microsoft.com/office/powerpoint/2010/main" val="8338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Clausole elastiche</a:t>
            </a:r>
          </a:p>
        </p:txBody>
      </p:sp>
      <p:sp>
        <p:nvSpPr>
          <p:cNvPr id="3" name="Segnaposto contenuto 2"/>
          <p:cNvSpPr>
            <a:spLocks noGrp="1"/>
          </p:cNvSpPr>
          <p:nvPr>
            <p:ph sz="quarter" idx="13"/>
          </p:nvPr>
        </p:nvSpPr>
        <p:spPr/>
        <p:txBody>
          <a:bodyPr>
            <a:normAutofit/>
          </a:bodyPr>
          <a:lstStyle/>
          <a:p>
            <a:pPr algn="just"/>
            <a:r>
              <a:rPr lang="it-IT" dirty="0"/>
              <a:t>Nel caso di variazione temporale della prestazione o variazione in aumento il prestatore di lavoro ha diritto a un preavviso di due giorni lavorativi, fatte salve le diverse intese tra le parti, nonché a specifiche compensazioni, nella misura ovvero nelle forme determinate dai contratti collettivi</a:t>
            </a:r>
          </a:p>
          <a:p>
            <a:pPr algn="just"/>
            <a:r>
              <a:rPr lang="it-IT" dirty="0"/>
              <a:t>Nel caso in cui il contratto collettivo  applicato  al  rapporto non disciplini le clausole elastiche queste possono  essere  pattuite per iscritto dalle parti </a:t>
            </a:r>
            <a:r>
              <a:rPr lang="it-IT" b="1" i="1" dirty="0"/>
              <a:t>avanti alle commissioni  di  certificazione.</a:t>
            </a:r>
          </a:p>
        </p:txBody>
      </p:sp>
    </p:spTree>
    <p:extLst>
      <p:ext uri="{BB962C8B-B14F-4D97-AF65-F5344CB8AC3E}">
        <p14:creationId xmlns:p14="http://schemas.microsoft.com/office/powerpoint/2010/main" val="122696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Lavoro intermittente</a:t>
            </a:r>
          </a:p>
        </p:txBody>
      </p:sp>
      <p:sp>
        <p:nvSpPr>
          <p:cNvPr id="3" name="Segnaposto contenuto 2"/>
          <p:cNvSpPr>
            <a:spLocks noGrp="1"/>
          </p:cNvSpPr>
          <p:nvPr>
            <p:ph sz="quarter" idx="13"/>
          </p:nvPr>
        </p:nvSpPr>
        <p:spPr>
          <a:xfrm>
            <a:off x="685800" y="1663908"/>
            <a:ext cx="10394707" cy="4676931"/>
          </a:xfrm>
        </p:spPr>
        <p:txBody>
          <a:bodyPr/>
          <a:lstStyle/>
          <a:p>
            <a:r>
              <a:rPr lang="it-IT" dirty="0"/>
              <a:t>Definizione e casi di ricorso al lavoro intermittente   </a:t>
            </a:r>
          </a:p>
          <a:p>
            <a:r>
              <a:rPr lang="it-IT" dirty="0"/>
              <a:t>1. Il contratto di lavoro intermittente è il contratto, anche a tempo determinato, mediante il quale un lavoratore si pone a disposizione di un datore di lavoro che ne può utilizzare la prestazione lavorativa in modo discontinuo o intermittente secondo le esigenze individuate dai contratti collettivi, anche con riferimento alla possibilità di svolgere le prestazioni in periodi predeterminati nell'arco della settimana, del mese o dell'anno. In mancanza di contratto collettivo, i casi di utilizzo del lavoro intermittente sono individuati con decreto del Ministro del lavoro e delle politiche sociali.  </a:t>
            </a:r>
          </a:p>
          <a:p>
            <a:endParaRPr lang="it-IT" dirty="0"/>
          </a:p>
        </p:txBody>
      </p:sp>
    </p:spTree>
    <p:extLst>
      <p:ext uri="{BB962C8B-B14F-4D97-AF65-F5344CB8AC3E}">
        <p14:creationId xmlns:p14="http://schemas.microsoft.com/office/powerpoint/2010/main" val="13975485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Evento">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Evento">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174</TotalTime>
  <Words>3190</Words>
  <Application>Microsoft Macintosh PowerPoint</Application>
  <PresentationFormat>Widescreen</PresentationFormat>
  <Paragraphs>193</Paragraphs>
  <Slides>28</Slides>
  <Notes>1</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28</vt:i4>
      </vt:variant>
    </vt:vector>
  </HeadingPairs>
  <TitlesOfParts>
    <vt:vector size="40" baseType="lpstr">
      <vt:lpstr>Arial</vt:lpstr>
      <vt:lpstr>Arial Black</vt:lpstr>
      <vt:lpstr>Bauhaus 93</vt:lpstr>
      <vt:lpstr>Berlin Sans FB</vt:lpstr>
      <vt:lpstr>Calibri</vt:lpstr>
      <vt:lpstr>Comic Sans MS</vt:lpstr>
      <vt:lpstr>Impact</vt:lpstr>
      <vt:lpstr>Monotype Corsiva</vt:lpstr>
      <vt:lpstr>Tahoma</vt:lpstr>
      <vt:lpstr>Times New Roman</vt:lpstr>
      <vt:lpstr>Trebuchet MS</vt:lpstr>
      <vt:lpstr>Evento</vt:lpstr>
      <vt:lpstr>I contratti non standard</vt:lpstr>
      <vt:lpstr>Dlgs. 81/ 2015</vt:lpstr>
      <vt:lpstr>Evoluzione storica dei contratti a termine</vt:lpstr>
      <vt:lpstr>Presentazione standard di PowerPoint</vt:lpstr>
      <vt:lpstr>Contratto a termine e pa</vt:lpstr>
      <vt:lpstr>Il contratto part-time</vt:lpstr>
      <vt:lpstr>Il lavoro supplementare</vt:lpstr>
      <vt:lpstr>Clausole elastiche</vt:lpstr>
      <vt:lpstr>Lavoro intermittente</vt:lpstr>
      <vt:lpstr>Presentazione standard di PowerPoint</vt:lpstr>
      <vt:lpstr>Presentazione standard di PowerPoint</vt:lpstr>
      <vt:lpstr>Presentazione standard di PowerPoint</vt:lpstr>
      <vt:lpstr>Presentazione standard di PowerPoint</vt:lpstr>
      <vt:lpstr>I contratti formativi</vt:lpstr>
      <vt:lpstr>La formazione “vecchio stampo”</vt:lpstr>
      <vt:lpstr>Il “nuovo” concetto di interrelazione scuola-lavoro</vt:lpstr>
      <vt:lpstr>Il tirocinio</vt:lpstr>
      <vt:lpstr>L’apprendistato</vt:lpstr>
      <vt:lpstr>Gli apprendistati</vt:lpstr>
      <vt:lpstr>Un nuovo tipo di apprendistato?</vt:lpstr>
      <vt:lpstr>Apprendistato per la qualifica e il diploma professionale, il diploma di istruzione secondaria superiore e il certificato di specializzazione tecnica superiore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Apprendistato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contratti non standard</dc:title>
  <dc:creator>Utente di Microsoft Office</dc:creator>
  <cp:lastModifiedBy>Alberto Avio</cp:lastModifiedBy>
  <cp:revision>11</cp:revision>
  <dcterms:created xsi:type="dcterms:W3CDTF">2017-04-09T20:23:08Z</dcterms:created>
  <dcterms:modified xsi:type="dcterms:W3CDTF">2020-12-14T07:47:49Z</dcterms:modified>
</cp:coreProperties>
</file>