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60" r:id="rId3"/>
    <p:sldId id="258" r:id="rId4"/>
    <p:sldId id="294" r:id="rId5"/>
    <p:sldId id="262" r:id="rId6"/>
    <p:sldId id="282" r:id="rId7"/>
    <p:sldId id="276" r:id="rId8"/>
    <p:sldId id="279" r:id="rId9"/>
    <p:sldId id="261" r:id="rId10"/>
    <p:sldId id="295" r:id="rId11"/>
    <p:sldId id="292" r:id="rId12"/>
    <p:sldId id="291" r:id="rId13"/>
    <p:sldId id="290" r:id="rId14"/>
    <p:sldId id="263" r:id="rId15"/>
    <p:sldId id="273" r:id="rId16"/>
    <p:sldId id="283" r:id="rId17"/>
    <p:sldId id="274" r:id="rId18"/>
    <p:sldId id="275" r:id="rId19"/>
    <p:sldId id="278" r:id="rId20"/>
    <p:sldId id="287" r:id="rId21"/>
    <p:sldId id="284" r:id="rId22"/>
    <p:sldId id="277" r:id="rId23"/>
    <p:sldId id="272" r:id="rId24"/>
    <p:sldId id="280" r:id="rId25"/>
    <p:sldId id="286" r:id="rId26"/>
    <p:sldId id="289" r:id="rId27"/>
    <p:sldId id="281" r:id="rId28"/>
    <p:sldId id="285" r:id="rId29"/>
    <p:sldId id="288" r:id="rId30"/>
  </p:sldIdLst>
  <p:sldSz cx="9144000" cy="6858000" type="screen4x3"/>
  <p:notesSz cx="6858000" cy="9144000"/>
  <p:defaultTextStyle>
    <a:defPPr>
      <a:defRPr lang="it-IT"/>
    </a:defPPr>
    <a:lvl1pPr algn="l" rtl="0" fontAlgn="base">
      <a:spcBef>
        <a:spcPct val="0"/>
      </a:spcBef>
      <a:spcAft>
        <a:spcPct val="0"/>
      </a:spcAft>
      <a:defRPr kumimoji="1" sz="2400" kern="1200">
        <a:solidFill>
          <a:schemeClr val="tx1"/>
        </a:solidFill>
        <a:latin typeface="Arial Narrow" pitchFamily="34" charset="0"/>
        <a:ea typeface="+mn-ea"/>
        <a:cs typeface="+mn-cs"/>
      </a:defRPr>
    </a:lvl1pPr>
    <a:lvl2pPr marL="457200" algn="l" rtl="0" fontAlgn="base">
      <a:spcBef>
        <a:spcPct val="0"/>
      </a:spcBef>
      <a:spcAft>
        <a:spcPct val="0"/>
      </a:spcAft>
      <a:defRPr kumimoji="1" sz="2400" kern="1200">
        <a:solidFill>
          <a:schemeClr val="tx1"/>
        </a:solidFill>
        <a:latin typeface="Arial Narrow" pitchFamily="34" charset="0"/>
        <a:ea typeface="+mn-ea"/>
        <a:cs typeface="+mn-cs"/>
      </a:defRPr>
    </a:lvl2pPr>
    <a:lvl3pPr marL="914400" algn="l" rtl="0" fontAlgn="base">
      <a:spcBef>
        <a:spcPct val="0"/>
      </a:spcBef>
      <a:spcAft>
        <a:spcPct val="0"/>
      </a:spcAft>
      <a:defRPr kumimoji="1" sz="2400" kern="1200">
        <a:solidFill>
          <a:schemeClr val="tx1"/>
        </a:solidFill>
        <a:latin typeface="Arial Narrow" pitchFamily="34" charset="0"/>
        <a:ea typeface="+mn-ea"/>
        <a:cs typeface="+mn-cs"/>
      </a:defRPr>
    </a:lvl3pPr>
    <a:lvl4pPr marL="1371600" algn="l" rtl="0" fontAlgn="base">
      <a:spcBef>
        <a:spcPct val="0"/>
      </a:spcBef>
      <a:spcAft>
        <a:spcPct val="0"/>
      </a:spcAft>
      <a:defRPr kumimoji="1" sz="2400" kern="1200">
        <a:solidFill>
          <a:schemeClr val="tx1"/>
        </a:solidFill>
        <a:latin typeface="Arial Narrow" pitchFamily="34" charset="0"/>
        <a:ea typeface="+mn-ea"/>
        <a:cs typeface="+mn-cs"/>
      </a:defRPr>
    </a:lvl4pPr>
    <a:lvl5pPr marL="1828800" algn="l" rtl="0" fontAlgn="base">
      <a:spcBef>
        <a:spcPct val="0"/>
      </a:spcBef>
      <a:spcAft>
        <a:spcPct val="0"/>
      </a:spcAft>
      <a:defRPr kumimoji="1" sz="2400" kern="1200">
        <a:solidFill>
          <a:schemeClr val="tx1"/>
        </a:solidFill>
        <a:latin typeface="Arial Narrow" pitchFamily="34" charset="0"/>
        <a:ea typeface="+mn-ea"/>
        <a:cs typeface="+mn-cs"/>
      </a:defRPr>
    </a:lvl5pPr>
    <a:lvl6pPr marL="2286000" algn="l" defTabSz="914400" rtl="0" eaLnBrk="1" latinLnBrk="0" hangingPunct="1">
      <a:defRPr kumimoji="1" sz="2400" kern="1200">
        <a:solidFill>
          <a:schemeClr val="tx1"/>
        </a:solidFill>
        <a:latin typeface="Arial Narrow" pitchFamily="34" charset="0"/>
        <a:ea typeface="+mn-ea"/>
        <a:cs typeface="+mn-cs"/>
      </a:defRPr>
    </a:lvl6pPr>
    <a:lvl7pPr marL="2743200" algn="l" defTabSz="914400" rtl="0" eaLnBrk="1" latinLnBrk="0" hangingPunct="1">
      <a:defRPr kumimoji="1" sz="2400" kern="1200">
        <a:solidFill>
          <a:schemeClr val="tx1"/>
        </a:solidFill>
        <a:latin typeface="Arial Narrow" pitchFamily="34" charset="0"/>
        <a:ea typeface="+mn-ea"/>
        <a:cs typeface="+mn-cs"/>
      </a:defRPr>
    </a:lvl7pPr>
    <a:lvl8pPr marL="3200400" algn="l" defTabSz="914400" rtl="0" eaLnBrk="1" latinLnBrk="0" hangingPunct="1">
      <a:defRPr kumimoji="1" sz="2400" kern="1200">
        <a:solidFill>
          <a:schemeClr val="tx1"/>
        </a:solidFill>
        <a:latin typeface="Arial Narrow" pitchFamily="34" charset="0"/>
        <a:ea typeface="+mn-ea"/>
        <a:cs typeface="+mn-cs"/>
      </a:defRPr>
    </a:lvl8pPr>
    <a:lvl9pPr marL="3657600" algn="l" defTabSz="914400" rtl="0" eaLnBrk="1" latinLnBrk="0" hangingPunct="1">
      <a:defRPr kumimoji="1" sz="2400" kern="1200">
        <a:solidFill>
          <a:schemeClr val="tx1"/>
        </a:solidFill>
        <a:latin typeface="Arial Narrow"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275"/>
    <p:restoredTop sz="90859"/>
  </p:normalViewPr>
  <p:slideViewPr>
    <p:cSldViewPr>
      <p:cViewPr varScale="1">
        <p:scale>
          <a:sx n="98" d="100"/>
          <a:sy n="98" d="100"/>
        </p:scale>
        <p:origin x="1008" y="1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6146" name="Freeform 2"/>
          <p:cNvSpPr>
            <a:spLocks/>
          </p:cNvSpPr>
          <p:nvPr/>
        </p:nvSpPr>
        <p:spPr bwMode="hidden">
          <a:xfrm>
            <a:off x="-11113" y="1836738"/>
            <a:ext cx="2268538" cy="2709862"/>
          </a:xfrm>
          <a:custGeom>
            <a:avLst/>
            <a:gdLst>
              <a:gd name="T0" fmla="*/ 808 w 1429"/>
              <a:gd name="T1" fmla="*/ 283 h 1707"/>
              <a:gd name="T2" fmla="*/ 673 w 1429"/>
              <a:gd name="T3" fmla="*/ 252 h 1707"/>
              <a:gd name="T4" fmla="*/ 654 w 1429"/>
              <a:gd name="T5" fmla="*/ 0 h 1707"/>
              <a:gd name="T6" fmla="*/ 488 w 1429"/>
              <a:gd name="T7" fmla="*/ 13 h 1707"/>
              <a:gd name="T8" fmla="*/ 476 w 1429"/>
              <a:gd name="T9" fmla="*/ 252 h 1707"/>
              <a:gd name="T10" fmla="*/ 365 w 1429"/>
              <a:gd name="T11" fmla="*/ 290 h 1707"/>
              <a:gd name="T12" fmla="*/ 206 w 1429"/>
              <a:gd name="T13" fmla="*/ 86 h 1707"/>
              <a:gd name="T14" fmla="*/ 95 w 1429"/>
              <a:gd name="T15" fmla="*/ 148 h 1707"/>
              <a:gd name="T16" fmla="*/ 200 w 1429"/>
              <a:gd name="T17" fmla="*/ 376 h 1707"/>
              <a:gd name="T18" fmla="*/ 126 w 1429"/>
              <a:gd name="T19" fmla="*/ 450 h 1707"/>
              <a:gd name="T20" fmla="*/ 0 w 1429"/>
              <a:gd name="T21" fmla="*/ 423 h 1707"/>
              <a:gd name="T22" fmla="*/ 0 w 1429"/>
              <a:gd name="T23" fmla="*/ 1273 h 1707"/>
              <a:gd name="T24" fmla="*/ 101 w 1429"/>
              <a:gd name="T25" fmla="*/ 1226 h 1707"/>
              <a:gd name="T26" fmla="*/ 181 w 1429"/>
              <a:gd name="T27" fmla="*/ 1306 h 1707"/>
              <a:gd name="T28" fmla="*/ 70 w 1429"/>
              <a:gd name="T29" fmla="*/ 1509 h 1707"/>
              <a:gd name="T30" fmla="*/ 175 w 1429"/>
              <a:gd name="T31" fmla="*/ 1596 h 1707"/>
              <a:gd name="T32" fmla="*/ 365 w 1429"/>
              <a:gd name="T33" fmla="*/ 1411 h 1707"/>
              <a:gd name="T34" fmla="*/ 476 w 1429"/>
              <a:gd name="T35" fmla="*/ 1448 h 1707"/>
              <a:gd name="T36" fmla="*/ 501 w 1429"/>
              <a:gd name="T37" fmla="*/ 1700 h 1707"/>
              <a:gd name="T38" fmla="*/ 667 w 1429"/>
              <a:gd name="T39" fmla="*/ 1707 h 1707"/>
              <a:gd name="T40" fmla="*/ 685 w 1429"/>
              <a:gd name="T41" fmla="*/ 1442 h 1707"/>
              <a:gd name="T42" fmla="*/ 826 w 1429"/>
              <a:gd name="T43" fmla="*/ 1405 h 1707"/>
              <a:gd name="T44" fmla="*/ 993 w 1429"/>
              <a:gd name="T45" fmla="*/ 1590 h 1707"/>
              <a:gd name="T46" fmla="*/ 1103 w 1429"/>
              <a:gd name="T47" fmla="*/ 1522 h 1707"/>
              <a:gd name="T48" fmla="*/ 993 w 1429"/>
              <a:gd name="T49" fmla="*/ 1300 h 1707"/>
              <a:gd name="T50" fmla="*/ 1067 w 1429"/>
              <a:gd name="T51" fmla="*/ 1207 h 1707"/>
              <a:gd name="T52" fmla="*/ 1288 w 1429"/>
              <a:gd name="T53" fmla="*/ 1312 h 1707"/>
              <a:gd name="T54" fmla="*/ 1355 w 1429"/>
              <a:gd name="T55" fmla="*/ 1196 h 1707"/>
              <a:gd name="T56" fmla="*/ 1153 w 1429"/>
              <a:gd name="T57" fmla="*/ 1047 h 1707"/>
              <a:gd name="T58" fmla="*/ 1177 w 1429"/>
              <a:gd name="T59" fmla="*/ 918 h 1707"/>
              <a:gd name="T60" fmla="*/ 1429 w 1429"/>
              <a:gd name="T61" fmla="*/ 894 h 1707"/>
              <a:gd name="T62" fmla="*/ 1423 w 1429"/>
              <a:gd name="T63" fmla="*/ 764 h 1707"/>
              <a:gd name="T64" fmla="*/ 1171 w 1429"/>
              <a:gd name="T65" fmla="*/ 727 h 1707"/>
              <a:gd name="T66" fmla="*/ 1146 w 1429"/>
              <a:gd name="T67" fmla="*/ 629 h 1707"/>
              <a:gd name="T68" fmla="*/ 1349 w 1429"/>
              <a:gd name="T69" fmla="*/ 487 h 1707"/>
              <a:gd name="T70" fmla="*/ 1282 w 1429"/>
              <a:gd name="T71" fmla="*/ 370 h 1707"/>
              <a:gd name="T72" fmla="*/ 1054 w 1429"/>
              <a:gd name="T73" fmla="*/ 462 h 1707"/>
              <a:gd name="T74" fmla="*/ 980 w 1429"/>
              <a:gd name="T75" fmla="*/ 388 h 1707"/>
              <a:gd name="T76" fmla="*/ 1097 w 1429"/>
              <a:gd name="T77" fmla="*/ 173 h 1707"/>
              <a:gd name="T78" fmla="*/ 986 w 1429"/>
              <a:gd name="T79" fmla="*/ 105 h 1707"/>
              <a:gd name="T80" fmla="*/ 808 w 1429"/>
              <a:gd name="T81" fmla="*/ 283 h 17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429" h="1707">
                <a:moveTo>
                  <a:pt x="808" y="283"/>
                </a:moveTo>
                <a:lnTo>
                  <a:pt x="673" y="252"/>
                </a:lnTo>
                <a:lnTo>
                  <a:pt x="654" y="0"/>
                </a:lnTo>
                <a:lnTo>
                  <a:pt x="488" y="13"/>
                </a:lnTo>
                <a:lnTo>
                  <a:pt x="476" y="252"/>
                </a:lnTo>
                <a:lnTo>
                  <a:pt x="365" y="290"/>
                </a:lnTo>
                <a:lnTo>
                  <a:pt x="206" y="86"/>
                </a:lnTo>
                <a:lnTo>
                  <a:pt x="95" y="148"/>
                </a:lnTo>
                <a:lnTo>
                  <a:pt x="200" y="376"/>
                </a:lnTo>
                <a:lnTo>
                  <a:pt x="126" y="450"/>
                </a:lnTo>
                <a:lnTo>
                  <a:pt x="0" y="423"/>
                </a:lnTo>
                <a:lnTo>
                  <a:pt x="0" y="1273"/>
                </a:lnTo>
                <a:lnTo>
                  <a:pt x="101" y="1226"/>
                </a:lnTo>
                <a:lnTo>
                  <a:pt x="181" y="1306"/>
                </a:lnTo>
                <a:lnTo>
                  <a:pt x="70" y="1509"/>
                </a:lnTo>
                <a:lnTo>
                  <a:pt x="175" y="1596"/>
                </a:lnTo>
                <a:lnTo>
                  <a:pt x="365" y="1411"/>
                </a:lnTo>
                <a:lnTo>
                  <a:pt x="476" y="1448"/>
                </a:lnTo>
                <a:lnTo>
                  <a:pt x="501" y="1700"/>
                </a:lnTo>
                <a:lnTo>
                  <a:pt x="667" y="1707"/>
                </a:lnTo>
                <a:lnTo>
                  <a:pt x="685" y="1442"/>
                </a:lnTo>
                <a:lnTo>
                  <a:pt x="826" y="1405"/>
                </a:lnTo>
                <a:lnTo>
                  <a:pt x="993" y="1590"/>
                </a:lnTo>
                <a:lnTo>
                  <a:pt x="1103" y="1522"/>
                </a:lnTo>
                <a:lnTo>
                  <a:pt x="993" y="1300"/>
                </a:lnTo>
                <a:lnTo>
                  <a:pt x="1067" y="1207"/>
                </a:lnTo>
                <a:lnTo>
                  <a:pt x="1288" y="1312"/>
                </a:lnTo>
                <a:lnTo>
                  <a:pt x="1355" y="1196"/>
                </a:lnTo>
                <a:lnTo>
                  <a:pt x="1153" y="1047"/>
                </a:lnTo>
                <a:lnTo>
                  <a:pt x="1177" y="918"/>
                </a:lnTo>
                <a:lnTo>
                  <a:pt x="1429" y="894"/>
                </a:lnTo>
                <a:lnTo>
                  <a:pt x="1423" y="764"/>
                </a:lnTo>
                <a:lnTo>
                  <a:pt x="1171" y="727"/>
                </a:lnTo>
                <a:lnTo>
                  <a:pt x="1146" y="629"/>
                </a:lnTo>
                <a:lnTo>
                  <a:pt x="1349" y="487"/>
                </a:lnTo>
                <a:lnTo>
                  <a:pt x="1282" y="370"/>
                </a:lnTo>
                <a:lnTo>
                  <a:pt x="1054" y="462"/>
                </a:lnTo>
                <a:lnTo>
                  <a:pt x="980" y="388"/>
                </a:lnTo>
                <a:lnTo>
                  <a:pt x="1097" y="173"/>
                </a:lnTo>
                <a:lnTo>
                  <a:pt x="986" y="105"/>
                </a:lnTo>
                <a:lnTo>
                  <a:pt x="808" y="283"/>
                </a:lnTo>
                <a:close/>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6147" name="Freeform 3"/>
          <p:cNvSpPr>
            <a:spLocks/>
          </p:cNvSpPr>
          <p:nvPr/>
        </p:nvSpPr>
        <p:spPr bwMode="hidden">
          <a:xfrm>
            <a:off x="107950" y="15875"/>
            <a:ext cx="838200" cy="787400"/>
          </a:xfrm>
          <a:custGeom>
            <a:avLst/>
            <a:gdLst>
              <a:gd name="T0" fmla="*/ 335 w 528"/>
              <a:gd name="T1" fmla="*/ 56 h 496"/>
              <a:gd name="T2" fmla="*/ 293 w 528"/>
              <a:gd name="T3" fmla="*/ 46 h 496"/>
              <a:gd name="T4" fmla="*/ 288 w 528"/>
              <a:gd name="T5" fmla="*/ 0 h 496"/>
              <a:gd name="T6" fmla="*/ 238 w 528"/>
              <a:gd name="T7" fmla="*/ 0 h 496"/>
              <a:gd name="T8" fmla="*/ 232 w 528"/>
              <a:gd name="T9" fmla="*/ 46 h 496"/>
              <a:gd name="T10" fmla="*/ 198 w 528"/>
              <a:gd name="T11" fmla="*/ 58 h 496"/>
              <a:gd name="T12" fmla="*/ 146 w 528"/>
              <a:gd name="T13" fmla="*/ 0 h 496"/>
              <a:gd name="T14" fmla="*/ 114 w 528"/>
              <a:gd name="T15" fmla="*/ 14 h 496"/>
              <a:gd name="T16" fmla="*/ 147 w 528"/>
              <a:gd name="T17" fmla="*/ 84 h 496"/>
              <a:gd name="T18" fmla="*/ 124 w 528"/>
              <a:gd name="T19" fmla="*/ 107 h 496"/>
              <a:gd name="T20" fmla="*/ 50 w 528"/>
              <a:gd name="T21" fmla="*/ 81 h 496"/>
              <a:gd name="T22" fmla="*/ 32 w 528"/>
              <a:gd name="T23" fmla="*/ 109 h 496"/>
              <a:gd name="T24" fmla="*/ 90 w 528"/>
              <a:gd name="T25" fmla="*/ 159 h 496"/>
              <a:gd name="T26" fmla="*/ 80 w 528"/>
              <a:gd name="T27" fmla="*/ 197 h 496"/>
              <a:gd name="T28" fmla="*/ 2 w 528"/>
              <a:gd name="T29" fmla="*/ 202 h 496"/>
              <a:gd name="T30" fmla="*/ 0 w 528"/>
              <a:gd name="T31" fmla="*/ 244 h 496"/>
              <a:gd name="T32" fmla="*/ 80 w 528"/>
              <a:gd name="T33" fmla="*/ 256 h 496"/>
              <a:gd name="T34" fmla="*/ 88 w 528"/>
              <a:gd name="T35" fmla="*/ 292 h 496"/>
              <a:gd name="T36" fmla="*/ 29 w 528"/>
              <a:gd name="T37" fmla="*/ 345 h 496"/>
              <a:gd name="T38" fmla="*/ 50 w 528"/>
              <a:gd name="T39" fmla="*/ 378 h 496"/>
              <a:gd name="T40" fmla="*/ 116 w 528"/>
              <a:gd name="T41" fmla="*/ 347 h 496"/>
              <a:gd name="T42" fmla="*/ 141 w 528"/>
              <a:gd name="T43" fmla="*/ 372 h 496"/>
              <a:gd name="T44" fmla="*/ 107 w 528"/>
              <a:gd name="T45" fmla="*/ 435 h 496"/>
              <a:gd name="T46" fmla="*/ 139 w 528"/>
              <a:gd name="T47" fmla="*/ 462 h 496"/>
              <a:gd name="T48" fmla="*/ 198 w 528"/>
              <a:gd name="T49" fmla="*/ 404 h 496"/>
              <a:gd name="T50" fmla="*/ 232 w 528"/>
              <a:gd name="T51" fmla="*/ 416 h 496"/>
              <a:gd name="T52" fmla="*/ 240 w 528"/>
              <a:gd name="T53" fmla="*/ 494 h 496"/>
              <a:gd name="T54" fmla="*/ 292 w 528"/>
              <a:gd name="T55" fmla="*/ 496 h 496"/>
              <a:gd name="T56" fmla="*/ 297 w 528"/>
              <a:gd name="T57" fmla="*/ 414 h 496"/>
              <a:gd name="T58" fmla="*/ 341 w 528"/>
              <a:gd name="T59" fmla="*/ 403 h 496"/>
              <a:gd name="T60" fmla="*/ 393 w 528"/>
              <a:gd name="T61" fmla="*/ 460 h 496"/>
              <a:gd name="T62" fmla="*/ 427 w 528"/>
              <a:gd name="T63" fmla="*/ 439 h 496"/>
              <a:gd name="T64" fmla="*/ 393 w 528"/>
              <a:gd name="T65" fmla="*/ 370 h 496"/>
              <a:gd name="T66" fmla="*/ 416 w 528"/>
              <a:gd name="T67" fmla="*/ 341 h 496"/>
              <a:gd name="T68" fmla="*/ 484 w 528"/>
              <a:gd name="T69" fmla="*/ 374 h 496"/>
              <a:gd name="T70" fmla="*/ 505 w 528"/>
              <a:gd name="T71" fmla="*/ 338 h 496"/>
              <a:gd name="T72" fmla="*/ 442 w 528"/>
              <a:gd name="T73" fmla="*/ 292 h 496"/>
              <a:gd name="T74" fmla="*/ 450 w 528"/>
              <a:gd name="T75" fmla="*/ 252 h 496"/>
              <a:gd name="T76" fmla="*/ 528 w 528"/>
              <a:gd name="T77" fmla="*/ 244 h 496"/>
              <a:gd name="T78" fmla="*/ 526 w 528"/>
              <a:gd name="T79" fmla="*/ 204 h 496"/>
              <a:gd name="T80" fmla="*/ 448 w 528"/>
              <a:gd name="T81" fmla="*/ 193 h 496"/>
              <a:gd name="T82" fmla="*/ 440 w 528"/>
              <a:gd name="T83" fmla="*/ 162 h 496"/>
              <a:gd name="T84" fmla="*/ 503 w 528"/>
              <a:gd name="T85" fmla="*/ 119 h 496"/>
              <a:gd name="T86" fmla="*/ 482 w 528"/>
              <a:gd name="T87" fmla="*/ 82 h 496"/>
              <a:gd name="T88" fmla="*/ 412 w 528"/>
              <a:gd name="T89" fmla="*/ 111 h 496"/>
              <a:gd name="T90" fmla="*/ 389 w 528"/>
              <a:gd name="T91" fmla="*/ 88 h 496"/>
              <a:gd name="T92" fmla="*/ 425 w 528"/>
              <a:gd name="T93" fmla="*/ 21 h 496"/>
              <a:gd name="T94" fmla="*/ 391 w 528"/>
              <a:gd name="T95" fmla="*/ 0 h 496"/>
              <a:gd name="T96" fmla="*/ 335 w 528"/>
              <a:gd name="T97" fmla="*/ 56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528" h="496">
                <a:moveTo>
                  <a:pt x="335" y="56"/>
                </a:moveTo>
                <a:lnTo>
                  <a:pt x="293" y="46"/>
                </a:lnTo>
                <a:lnTo>
                  <a:pt x="288" y="0"/>
                </a:lnTo>
                <a:lnTo>
                  <a:pt x="238" y="0"/>
                </a:lnTo>
                <a:lnTo>
                  <a:pt x="232" y="46"/>
                </a:lnTo>
                <a:lnTo>
                  <a:pt x="198" y="58"/>
                </a:lnTo>
                <a:lnTo>
                  <a:pt x="146" y="0"/>
                </a:lnTo>
                <a:lnTo>
                  <a:pt x="114" y="14"/>
                </a:lnTo>
                <a:lnTo>
                  <a:pt x="147" y="84"/>
                </a:lnTo>
                <a:lnTo>
                  <a:pt x="124" y="107"/>
                </a:lnTo>
                <a:lnTo>
                  <a:pt x="50" y="81"/>
                </a:lnTo>
                <a:lnTo>
                  <a:pt x="32" y="109"/>
                </a:lnTo>
                <a:lnTo>
                  <a:pt x="90" y="159"/>
                </a:lnTo>
                <a:lnTo>
                  <a:pt x="80" y="197"/>
                </a:lnTo>
                <a:lnTo>
                  <a:pt x="2" y="202"/>
                </a:lnTo>
                <a:lnTo>
                  <a:pt x="0" y="244"/>
                </a:lnTo>
                <a:lnTo>
                  <a:pt x="80" y="256"/>
                </a:lnTo>
                <a:lnTo>
                  <a:pt x="88" y="292"/>
                </a:lnTo>
                <a:lnTo>
                  <a:pt x="29" y="345"/>
                </a:lnTo>
                <a:lnTo>
                  <a:pt x="50" y="378"/>
                </a:lnTo>
                <a:lnTo>
                  <a:pt x="116" y="347"/>
                </a:lnTo>
                <a:lnTo>
                  <a:pt x="141" y="372"/>
                </a:lnTo>
                <a:lnTo>
                  <a:pt x="107" y="435"/>
                </a:lnTo>
                <a:lnTo>
                  <a:pt x="139" y="462"/>
                </a:lnTo>
                <a:lnTo>
                  <a:pt x="198" y="404"/>
                </a:lnTo>
                <a:lnTo>
                  <a:pt x="232" y="416"/>
                </a:lnTo>
                <a:lnTo>
                  <a:pt x="240" y="494"/>
                </a:lnTo>
                <a:lnTo>
                  <a:pt x="292" y="496"/>
                </a:lnTo>
                <a:lnTo>
                  <a:pt x="297" y="414"/>
                </a:lnTo>
                <a:lnTo>
                  <a:pt x="341" y="403"/>
                </a:lnTo>
                <a:lnTo>
                  <a:pt x="393" y="460"/>
                </a:lnTo>
                <a:lnTo>
                  <a:pt x="427" y="439"/>
                </a:lnTo>
                <a:lnTo>
                  <a:pt x="393" y="370"/>
                </a:lnTo>
                <a:lnTo>
                  <a:pt x="416" y="341"/>
                </a:lnTo>
                <a:lnTo>
                  <a:pt x="484" y="374"/>
                </a:lnTo>
                <a:lnTo>
                  <a:pt x="505" y="338"/>
                </a:lnTo>
                <a:lnTo>
                  <a:pt x="442" y="292"/>
                </a:lnTo>
                <a:lnTo>
                  <a:pt x="450" y="252"/>
                </a:lnTo>
                <a:lnTo>
                  <a:pt x="528" y="244"/>
                </a:lnTo>
                <a:lnTo>
                  <a:pt x="526" y="204"/>
                </a:lnTo>
                <a:lnTo>
                  <a:pt x="448" y="193"/>
                </a:lnTo>
                <a:lnTo>
                  <a:pt x="440" y="162"/>
                </a:lnTo>
                <a:lnTo>
                  <a:pt x="503" y="119"/>
                </a:lnTo>
                <a:lnTo>
                  <a:pt x="482" y="82"/>
                </a:lnTo>
                <a:lnTo>
                  <a:pt x="412" y="111"/>
                </a:lnTo>
                <a:lnTo>
                  <a:pt x="389" y="88"/>
                </a:lnTo>
                <a:lnTo>
                  <a:pt x="425" y="21"/>
                </a:lnTo>
                <a:lnTo>
                  <a:pt x="391" y="0"/>
                </a:lnTo>
                <a:lnTo>
                  <a:pt x="335" y="56"/>
                </a:lnTo>
                <a:close/>
              </a:path>
            </a:pathLst>
          </a:custGeom>
          <a:gradFill rotWithShape="0">
            <a:gsLst>
              <a:gs pos="0">
                <a:schemeClr val="accent1"/>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6148" name="Freeform 4"/>
          <p:cNvSpPr>
            <a:spLocks/>
          </p:cNvSpPr>
          <p:nvPr/>
        </p:nvSpPr>
        <p:spPr bwMode="hidden">
          <a:xfrm>
            <a:off x="1192213" y="354013"/>
            <a:ext cx="2266950" cy="2270125"/>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2"/>
              </a:gs>
              <a:gs pos="100000">
                <a:schemeClr val="bg1"/>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6149" name="Freeform 5"/>
          <p:cNvSpPr>
            <a:spLocks/>
          </p:cNvSpPr>
          <p:nvPr/>
        </p:nvSpPr>
        <p:spPr bwMode="hidden">
          <a:xfrm>
            <a:off x="2532063" y="1270000"/>
            <a:ext cx="3670300" cy="3671888"/>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1"/>
              </a:gs>
              <a:gs pos="100000">
                <a:schemeClr val="bg2"/>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6150" name="Freeform 6"/>
          <p:cNvSpPr>
            <a:spLocks/>
          </p:cNvSpPr>
          <p:nvPr/>
        </p:nvSpPr>
        <p:spPr bwMode="hidden">
          <a:xfrm>
            <a:off x="3175" y="4797425"/>
            <a:ext cx="3417888" cy="2097088"/>
          </a:xfrm>
          <a:custGeom>
            <a:avLst/>
            <a:gdLst>
              <a:gd name="T0" fmla="*/ 1368 w 2153"/>
              <a:gd name="T1" fmla="*/ 358 h 1321"/>
              <a:gd name="T2" fmla="*/ 1197 w 2153"/>
              <a:gd name="T3" fmla="*/ 318 h 1321"/>
              <a:gd name="T4" fmla="*/ 1173 w 2153"/>
              <a:gd name="T5" fmla="*/ 0 h 1321"/>
              <a:gd name="T6" fmla="*/ 964 w 2153"/>
              <a:gd name="T7" fmla="*/ 16 h 1321"/>
              <a:gd name="T8" fmla="*/ 948 w 2153"/>
              <a:gd name="T9" fmla="*/ 318 h 1321"/>
              <a:gd name="T10" fmla="*/ 808 w 2153"/>
              <a:gd name="T11" fmla="*/ 366 h 1321"/>
              <a:gd name="T12" fmla="*/ 606 w 2153"/>
              <a:gd name="T13" fmla="*/ 109 h 1321"/>
              <a:gd name="T14" fmla="*/ 467 w 2153"/>
              <a:gd name="T15" fmla="*/ 187 h 1321"/>
              <a:gd name="T16" fmla="*/ 599 w 2153"/>
              <a:gd name="T17" fmla="*/ 474 h 1321"/>
              <a:gd name="T18" fmla="*/ 506 w 2153"/>
              <a:gd name="T19" fmla="*/ 568 h 1321"/>
              <a:gd name="T20" fmla="*/ 202 w 2153"/>
              <a:gd name="T21" fmla="*/ 459 h 1321"/>
              <a:gd name="T22" fmla="*/ 132 w 2153"/>
              <a:gd name="T23" fmla="*/ 576 h 1321"/>
              <a:gd name="T24" fmla="*/ 365 w 2153"/>
              <a:gd name="T25" fmla="*/ 778 h 1321"/>
              <a:gd name="T26" fmla="*/ 327 w 2153"/>
              <a:gd name="T27" fmla="*/ 933 h 1321"/>
              <a:gd name="T28" fmla="*/ 7 w 2153"/>
              <a:gd name="T29" fmla="*/ 956 h 1321"/>
              <a:gd name="T30" fmla="*/ 0 w 2153"/>
              <a:gd name="T31" fmla="*/ 1128 h 1321"/>
              <a:gd name="T32" fmla="*/ 327 w 2153"/>
              <a:gd name="T33" fmla="*/ 1174 h 1321"/>
              <a:gd name="T34" fmla="*/ 358 w 2153"/>
              <a:gd name="T35" fmla="*/ 1321 h 1321"/>
              <a:gd name="T36" fmla="*/ 1804 w 2153"/>
              <a:gd name="T37" fmla="*/ 1321 h 1321"/>
              <a:gd name="T38" fmla="*/ 1835 w 2153"/>
              <a:gd name="T39" fmla="*/ 1158 h 1321"/>
              <a:gd name="T40" fmla="*/ 2153 w 2153"/>
              <a:gd name="T41" fmla="*/ 1128 h 1321"/>
              <a:gd name="T42" fmla="*/ 2146 w 2153"/>
              <a:gd name="T43" fmla="*/ 964 h 1321"/>
              <a:gd name="T44" fmla="*/ 1827 w 2153"/>
              <a:gd name="T45" fmla="*/ 917 h 1321"/>
              <a:gd name="T46" fmla="*/ 1795 w 2153"/>
              <a:gd name="T47" fmla="*/ 793 h 1321"/>
              <a:gd name="T48" fmla="*/ 2052 w 2153"/>
              <a:gd name="T49" fmla="*/ 615 h 1321"/>
              <a:gd name="T50" fmla="*/ 1967 w 2153"/>
              <a:gd name="T51" fmla="*/ 467 h 1321"/>
              <a:gd name="T52" fmla="*/ 1679 w 2153"/>
              <a:gd name="T53" fmla="*/ 583 h 1321"/>
              <a:gd name="T54" fmla="*/ 1586 w 2153"/>
              <a:gd name="T55" fmla="*/ 490 h 1321"/>
              <a:gd name="T56" fmla="*/ 1733 w 2153"/>
              <a:gd name="T57" fmla="*/ 218 h 1321"/>
              <a:gd name="T58" fmla="*/ 1593 w 2153"/>
              <a:gd name="T59" fmla="*/ 132 h 1321"/>
              <a:gd name="T60" fmla="*/ 1368 w 2153"/>
              <a:gd name="T61" fmla="*/ 358 h 1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153" h="1321">
                <a:moveTo>
                  <a:pt x="1368" y="358"/>
                </a:moveTo>
                <a:lnTo>
                  <a:pt x="1197" y="318"/>
                </a:lnTo>
                <a:lnTo>
                  <a:pt x="1173" y="0"/>
                </a:lnTo>
                <a:lnTo>
                  <a:pt x="964" y="16"/>
                </a:lnTo>
                <a:lnTo>
                  <a:pt x="948" y="318"/>
                </a:lnTo>
                <a:lnTo>
                  <a:pt x="808" y="366"/>
                </a:lnTo>
                <a:lnTo>
                  <a:pt x="606" y="109"/>
                </a:lnTo>
                <a:lnTo>
                  <a:pt x="467" y="187"/>
                </a:lnTo>
                <a:lnTo>
                  <a:pt x="599" y="474"/>
                </a:lnTo>
                <a:lnTo>
                  <a:pt x="506" y="568"/>
                </a:lnTo>
                <a:lnTo>
                  <a:pt x="202" y="459"/>
                </a:lnTo>
                <a:lnTo>
                  <a:pt x="132" y="576"/>
                </a:lnTo>
                <a:lnTo>
                  <a:pt x="365" y="778"/>
                </a:lnTo>
                <a:lnTo>
                  <a:pt x="327" y="933"/>
                </a:lnTo>
                <a:lnTo>
                  <a:pt x="7" y="956"/>
                </a:lnTo>
                <a:lnTo>
                  <a:pt x="0" y="1128"/>
                </a:lnTo>
                <a:lnTo>
                  <a:pt x="327" y="1174"/>
                </a:lnTo>
                <a:lnTo>
                  <a:pt x="358" y="1321"/>
                </a:lnTo>
                <a:lnTo>
                  <a:pt x="1804" y="1321"/>
                </a:lnTo>
                <a:lnTo>
                  <a:pt x="1835" y="1158"/>
                </a:lnTo>
                <a:lnTo>
                  <a:pt x="2153" y="1128"/>
                </a:lnTo>
                <a:lnTo>
                  <a:pt x="2146" y="964"/>
                </a:lnTo>
                <a:lnTo>
                  <a:pt x="1827" y="917"/>
                </a:lnTo>
                <a:lnTo>
                  <a:pt x="1795" y="793"/>
                </a:lnTo>
                <a:lnTo>
                  <a:pt x="2052" y="615"/>
                </a:lnTo>
                <a:lnTo>
                  <a:pt x="1967" y="467"/>
                </a:lnTo>
                <a:lnTo>
                  <a:pt x="1679" y="583"/>
                </a:lnTo>
                <a:lnTo>
                  <a:pt x="1586" y="490"/>
                </a:lnTo>
                <a:lnTo>
                  <a:pt x="1733" y="218"/>
                </a:lnTo>
                <a:lnTo>
                  <a:pt x="1593" y="132"/>
                </a:lnTo>
                <a:lnTo>
                  <a:pt x="1368" y="358"/>
                </a:lnTo>
                <a:close/>
              </a:path>
            </a:pathLst>
          </a:custGeom>
          <a:solidFill>
            <a:schemeClr val="bg1">
              <a:alpha val="50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6151" name="Freeform 7"/>
          <p:cNvSpPr>
            <a:spLocks/>
          </p:cNvSpPr>
          <p:nvPr/>
        </p:nvSpPr>
        <p:spPr bwMode="hidden">
          <a:xfrm>
            <a:off x="4494213" y="4425950"/>
            <a:ext cx="2263775" cy="2263775"/>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2"/>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6152" name="Freeform 8"/>
          <p:cNvSpPr>
            <a:spLocks/>
          </p:cNvSpPr>
          <p:nvPr/>
        </p:nvSpPr>
        <p:spPr bwMode="hidden">
          <a:xfrm>
            <a:off x="5646738" y="487363"/>
            <a:ext cx="2928937" cy="2930525"/>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1"/>
              </a:gs>
              <a:gs pos="100000">
                <a:schemeClr val="bg2"/>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6153" name="Freeform 9"/>
          <p:cNvSpPr>
            <a:spLocks/>
          </p:cNvSpPr>
          <p:nvPr/>
        </p:nvSpPr>
        <p:spPr bwMode="hidden">
          <a:xfrm>
            <a:off x="7146925" y="2555875"/>
            <a:ext cx="2008188" cy="3997325"/>
          </a:xfrm>
          <a:custGeom>
            <a:avLst/>
            <a:gdLst>
              <a:gd name="T0" fmla="*/ 1265 w 1265"/>
              <a:gd name="T1" fmla="*/ 0 h 2518"/>
              <a:gd name="T2" fmla="*/ 1128 w 1265"/>
              <a:gd name="T3" fmla="*/ 18 h 2518"/>
              <a:gd name="T4" fmla="*/ 1110 w 1265"/>
              <a:gd name="T5" fmla="*/ 372 h 2518"/>
              <a:gd name="T6" fmla="*/ 946 w 1265"/>
              <a:gd name="T7" fmla="*/ 428 h 2518"/>
              <a:gd name="T8" fmla="*/ 710 w 1265"/>
              <a:gd name="T9" fmla="*/ 127 h 2518"/>
              <a:gd name="T10" fmla="*/ 546 w 1265"/>
              <a:gd name="T11" fmla="*/ 219 h 2518"/>
              <a:gd name="T12" fmla="*/ 701 w 1265"/>
              <a:gd name="T13" fmla="*/ 555 h 2518"/>
              <a:gd name="T14" fmla="*/ 592 w 1265"/>
              <a:gd name="T15" fmla="*/ 665 h 2518"/>
              <a:gd name="T16" fmla="*/ 237 w 1265"/>
              <a:gd name="T17" fmla="*/ 537 h 2518"/>
              <a:gd name="T18" fmla="*/ 155 w 1265"/>
              <a:gd name="T19" fmla="*/ 674 h 2518"/>
              <a:gd name="T20" fmla="*/ 427 w 1265"/>
              <a:gd name="T21" fmla="*/ 911 h 2518"/>
              <a:gd name="T22" fmla="*/ 383 w 1265"/>
              <a:gd name="T23" fmla="*/ 1093 h 2518"/>
              <a:gd name="T24" fmla="*/ 9 w 1265"/>
              <a:gd name="T25" fmla="*/ 1121 h 2518"/>
              <a:gd name="T26" fmla="*/ 0 w 1265"/>
              <a:gd name="T27" fmla="*/ 1322 h 2518"/>
              <a:gd name="T28" fmla="*/ 383 w 1265"/>
              <a:gd name="T29" fmla="*/ 1376 h 2518"/>
              <a:gd name="T30" fmla="*/ 419 w 1265"/>
              <a:gd name="T31" fmla="*/ 1549 h 2518"/>
              <a:gd name="T32" fmla="*/ 136 w 1265"/>
              <a:gd name="T33" fmla="*/ 1804 h 2518"/>
              <a:gd name="T34" fmla="*/ 237 w 1265"/>
              <a:gd name="T35" fmla="*/ 1959 h 2518"/>
              <a:gd name="T36" fmla="*/ 555 w 1265"/>
              <a:gd name="T37" fmla="*/ 1813 h 2518"/>
              <a:gd name="T38" fmla="*/ 674 w 1265"/>
              <a:gd name="T39" fmla="*/ 1932 h 2518"/>
              <a:gd name="T40" fmla="*/ 509 w 1265"/>
              <a:gd name="T41" fmla="*/ 2232 h 2518"/>
              <a:gd name="T42" fmla="*/ 664 w 1265"/>
              <a:gd name="T43" fmla="*/ 2360 h 2518"/>
              <a:gd name="T44" fmla="*/ 946 w 1265"/>
              <a:gd name="T45" fmla="*/ 2087 h 2518"/>
              <a:gd name="T46" fmla="*/ 1110 w 1265"/>
              <a:gd name="T47" fmla="*/ 2142 h 2518"/>
              <a:gd name="T48" fmla="*/ 1147 w 1265"/>
              <a:gd name="T49" fmla="*/ 2515 h 2518"/>
              <a:gd name="T50" fmla="*/ 1265 w 1265"/>
              <a:gd name="T51" fmla="*/ 2518 h 2518"/>
              <a:gd name="T52" fmla="*/ 1265 w 1265"/>
              <a:gd name="T53" fmla="*/ 0 h 2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65" h="2518">
                <a:moveTo>
                  <a:pt x="1265" y="0"/>
                </a:moveTo>
                <a:lnTo>
                  <a:pt x="1128" y="18"/>
                </a:lnTo>
                <a:lnTo>
                  <a:pt x="1110" y="372"/>
                </a:lnTo>
                <a:lnTo>
                  <a:pt x="946" y="428"/>
                </a:lnTo>
                <a:lnTo>
                  <a:pt x="710" y="127"/>
                </a:lnTo>
                <a:lnTo>
                  <a:pt x="546" y="219"/>
                </a:lnTo>
                <a:lnTo>
                  <a:pt x="701" y="555"/>
                </a:lnTo>
                <a:lnTo>
                  <a:pt x="592" y="665"/>
                </a:lnTo>
                <a:lnTo>
                  <a:pt x="237" y="537"/>
                </a:lnTo>
                <a:lnTo>
                  <a:pt x="155" y="674"/>
                </a:lnTo>
                <a:lnTo>
                  <a:pt x="427" y="911"/>
                </a:lnTo>
                <a:lnTo>
                  <a:pt x="383" y="1093"/>
                </a:lnTo>
                <a:lnTo>
                  <a:pt x="9" y="1121"/>
                </a:lnTo>
                <a:lnTo>
                  <a:pt x="0" y="1322"/>
                </a:lnTo>
                <a:lnTo>
                  <a:pt x="383" y="1376"/>
                </a:lnTo>
                <a:lnTo>
                  <a:pt x="419" y="1549"/>
                </a:lnTo>
                <a:lnTo>
                  <a:pt x="136" y="1804"/>
                </a:lnTo>
                <a:lnTo>
                  <a:pt x="237" y="1959"/>
                </a:lnTo>
                <a:lnTo>
                  <a:pt x="555" y="1813"/>
                </a:lnTo>
                <a:lnTo>
                  <a:pt x="674" y="1932"/>
                </a:lnTo>
                <a:lnTo>
                  <a:pt x="509" y="2232"/>
                </a:lnTo>
                <a:lnTo>
                  <a:pt x="664" y="2360"/>
                </a:lnTo>
                <a:lnTo>
                  <a:pt x="946" y="2087"/>
                </a:lnTo>
                <a:lnTo>
                  <a:pt x="1110" y="2142"/>
                </a:lnTo>
                <a:lnTo>
                  <a:pt x="1147" y="2515"/>
                </a:lnTo>
                <a:lnTo>
                  <a:pt x="1265" y="2518"/>
                </a:lnTo>
                <a:lnTo>
                  <a:pt x="1265" y="0"/>
                </a:lnTo>
                <a:close/>
              </a:path>
            </a:pathLst>
          </a:custGeom>
          <a:gradFill rotWithShape="0">
            <a:gsLst>
              <a:gs pos="0">
                <a:schemeClr val="bg1"/>
              </a:gs>
              <a:gs pos="100000">
                <a:schemeClr val="accent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6154" name="Freeform 10"/>
          <p:cNvSpPr>
            <a:spLocks/>
          </p:cNvSpPr>
          <p:nvPr/>
        </p:nvSpPr>
        <p:spPr bwMode="hidden">
          <a:xfrm rot="-5400000">
            <a:off x="3977481" y="-853281"/>
            <a:ext cx="1722438" cy="3429000"/>
          </a:xfrm>
          <a:custGeom>
            <a:avLst/>
            <a:gdLst>
              <a:gd name="T0" fmla="*/ 1265 w 1265"/>
              <a:gd name="T1" fmla="*/ 0 h 2518"/>
              <a:gd name="T2" fmla="*/ 1128 w 1265"/>
              <a:gd name="T3" fmla="*/ 18 h 2518"/>
              <a:gd name="T4" fmla="*/ 1110 w 1265"/>
              <a:gd name="T5" fmla="*/ 372 h 2518"/>
              <a:gd name="T6" fmla="*/ 946 w 1265"/>
              <a:gd name="T7" fmla="*/ 428 h 2518"/>
              <a:gd name="T8" fmla="*/ 710 w 1265"/>
              <a:gd name="T9" fmla="*/ 127 h 2518"/>
              <a:gd name="T10" fmla="*/ 546 w 1265"/>
              <a:gd name="T11" fmla="*/ 219 h 2518"/>
              <a:gd name="T12" fmla="*/ 701 w 1265"/>
              <a:gd name="T13" fmla="*/ 555 h 2518"/>
              <a:gd name="T14" fmla="*/ 592 w 1265"/>
              <a:gd name="T15" fmla="*/ 665 h 2518"/>
              <a:gd name="T16" fmla="*/ 237 w 1265"/>
              <a:gd name="T17" fmla="*/ 537 h 2518"/>
              <a:gd name="T18" fmla="*/ 155 w 1265"/>
              <a:gd name="T19" fmla="*/ 674 h 2518"/>
              <a:gd name="T20" fmla="*/ 427 w 1265"/>
              <a:gd name="T21" fmla="*/ 911 h 2518"/>
              <a:gd name="T22" fmla="*/ 383 w 1265"/>
              <a:gd name="T23" fmla="*/ 1093 h 2518"/>
              <a:gd name="T24" fmla="*/ 9 w 1265"/>
              <a:gd name="T25" fmla="*/ 1121 h 2518"/>
              <a:gd name="T26" fmla="*/ 0 w 1265"/>
              <a:gd name="T27" fmla="*/ 1322 h 2518"/>
              <a:gd name="T28" fmla="*/ 383 w 1265"/>
              <a:gd name="T29" fmla="*/ 1376 h 2518"/>
              <a:gd name="T30" fmla="*/ 419 w 1265"/>
              <a:gd name="T31" fmla="*/ 1549 h 2518"/>
              <a:gd name="T32" fmla="*/ 136 w 1265"/>
              <a:gd name="T33" fmla="*/ 1804 h 2518"/>
              <a:gd name="T34" fmla="*/ 237 w 1265"/>
              <a:gd name="T35" fmla="*/ 1959 h 2518"/>
              <a:gd name="T36" fmla="*/ 555 w 1265"/>
              <a:gd name="T37" fmla="*/ 1813 h 2518"/>
              <a:gd name="T38" fmla="*/ 674 w 1265"/>
              <a:gd name="T39" fmla="*/ 1932 h 2518"/>
              <a:gd name="T40" fmla="*/ 509 w 1265"/>
              <a:gd name="T41" fmla="*/ 2232 h 2518"/>
              <a:gd name="T42" fmla="*/ 664 w 1265"/>
              <a:gd name="T43" fmla="*/ 2360 h 2518"/>
              <a:gd name="T44" fmla="*/ 946 w 1265"/>
              <a:gd name="T45" fmla="*/ 2087 h 2518"/>
              <a:gd name="T46" fmla="*/ 1110 w 1265"/>
              <a:gd name="T47" fmla="*/ 2142 h 2518"/>
              <a:gd name="T48" fmla="*/ 1147 w 1265"/>
              <a:gd name="T49" fmla="*/ 2515 h 2518"/>
              <a:gd name="T50" fmla="*/ 1265 w 1265"/>
              <a:gd name="T51" fmla="*/ 2518 h 2518"/>
              <a:gd name="T52" fmla="*/ 1265 w 1265"/>
              <a:gd name="T53" fmla="*/ 0 h 2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65" h="2518">
                <a:moveTo>
                  <a:pt x="1265" y="0"/>
                </a:moveTo>
                <a:lnTo>
                  <a:pt x="1128" y="18"/>
                </a:lnTo>
                <a:lnTo>
                  <a:pt x="1110" y="372"/>
                </a:lnTo>
                <a:lnTo>
                  <a:pt x="946" y="428"/>
                </a:lnTo>
                <a:lnTo>
                  <a:pt x="710" y="127"/>
                </a:lnTo>
                <a:lnTo>
                  <a:pt x="546" y="219"/>
                </a:lnTo>
                <a:lnTo>
                  <a:pt x="701" y="555"/>
                </a:lnTo>
                <a:lnTo>
                  <a:pt x="592" y="665"/>
                </a:lnTo>
                <a:lnTo>
                  <a:pt x="237" y="537"/>
                </a:lnTo>
                <a:lnTo>
                  <a:pt x="155" y="674"/>
                </a:lnTo>
                <a:lnTo>
                  <a:pt x="427" y="911"/>
                </a:lnTo>
                <a:lnTo>
                  <a:pt x="383" y="1093"/>
                </a:lnTo>
                <a:lnTo>
                  <a:pt x="9" y="1121"/>
                </a:lnTo>
                <a:lnTo>
                  <a:pt x="0" y="1322"/>
                </a:lnTo>
                <a:lnTo>
                  <a:pt x="383" y="1376"/>
                </a:lnTo>
                <a:lnTo>
                  <a:pt x="419" y="1549"/>
                </a:lnTo>
                <a:lnTo>
                  <a:pt x="136" y="1804"/>
                </a:lnTo>
                <a:lnTo>
                  <a:pt x="237" y="1959"/>
                </a:lnTo>
                <a:lnTo>
                  <a:pt x="555" y="1813"/>
                </a:lnTo>
                <a:lnTo>
                  <a:pt x="674" y="1932"/>
                </a:lnTo>
                <a:lnTo>
                  <a:pt x="509" y="2232"/>
                </a:lnTo>
                <a:lnTo>
                  <a:pt x="664" y="2360"/>
                </a:lnTo>
                <a:lnTo>
                  <a:pt x="946" y="2087"/>
                </a:lnTo>
                <a:lnTo>
                  <a:pt x="1110" y="2142"/>
                </a:lnTo>
                <a:lnTo>
                  <a:pt x="1147" y="2515"/>
                </a:lnTo>
                <a:lnTo>
                  <a:pt x="1265" y="2518"/>
                </a:lnTo>
                <a:lnTo>
                  <a:pt x="1265" y="0"/>
                </a:lnTo>
                <a:close/>
              </a:path>
            </a:pathLst>
          </a:custGeom>
          <a:gradFill rotWithShape="0">
            <a:gsLst>
              <a:gs pos="0">
                <a:schemeClr val="bg1"/>
              </a:gs>
              <a:gs pos="100000">
                <a:schemeClr val="accent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pic>
        <p:nvPicPr>
          <p:cNvPr id="6155" name="Picture 11" descr="C:\My Documents\bits\Facbann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invGray">
          <a:xfrm>
            <a:off x="3175" y="-3175"/>
            <a:ext cx="803275" cy="6858000"/>
          </a:xfrm>
          <a:prstGeom prst="rect">
            <a:avLst/>
          </a:prstGeom>
          <a:noFill/>
          <a:extLst>
            <a:ext uri="{909E8E84-426E-40DD-AFC4-6F175D3DCCD1}">
              <a14:hiddenFill xmlns:a14="http://schemas.microsoft.com/office/drawing/2010/main">
                <a:solidFill>
                  <a:srgbClr val="FFFFFF"/>
                </a:solidFill>
              </a14:hiddenFill>
            </a:ext>
          </a:extLst>
        </p:spPr>
      </p:pic>
      <p:sp>
        <p:nvSpPr>
          <p:cNvPr id="6156" name="Rectangle 12"/>
          <p:cNvSpPr>
            <a:spLocks noGrp="1" noChangeArrowheads="1"/>
          </p:cNvSpPr>
          <p:nvPr>
            <p:ph type="ctrTitle"/>
          </p:nvPr>
        </p:nvSpPr>
        <p:spPr>
          <a:xfrm>
            <a:off x="1143000" y="2286000"/>
            <a:ext cx="7772400" cy="1143000"/>
          </a:xfrm>
        </p:spPr>
        <p:txBody>
          <a:bodyPr/>
          <a:lstStyle>
            <a:lvl1pPr>
              <a:defRPr/>
            </a:lvl1pPr>
          </a:lstStyle>
          <a:p>
            <a:pPr lvl="0"/>
            <a:r>
              <a:rPr lang="it-IT" altLang="it-IT" noProof="0"/>
              <a:t>Fare clic per modificare lo stile del titolo dello schema</a:t>
            </a:r>
          </a:p>
        </p:txBody>
      </p:sp>
      <p:sp>
        <p:nvSpPr>
          <p:cNvPr id="6157" name="Rectangle 13"/>
          <p:cNvSpPr>
            <a:spLocks noGrp="1" noChangeArrowheads="1"/>
          </p:cNvSpPr>
          <p:nvPr>
            <p:ph type="subTitle" idx="1"/>
          </p:nvPr>
        </p:nvSpPr>
        <p:spPr>
          <a:xfrm>
            <a:off x="2133600" y="4114800"/>
            <a:ext cx="6400800" cy="1752600"/>
          </a:xfrm>
        </p:spPr>
        <p:txBody>
          <a:bodyPr/>
          <a:lstStyle>
            <a:lvl1pPr marL="0" indent="0">
              <a:buFont typeface="Wingdings" pitchFamily="2" charset="2"/>
              <a:buNone/>
              <a:defRPr/>
            </a:lvl1pPr>
          </a:lstStyle>
          <a:p>
            <a:pPr lvl="0"/>
            <a:r>
              <a:rPr lang="it-IT" altLang="it-IT" noProof="0"/>
              <a:t>Fare clic per modificare lo stile del sottotitolo dello schema</a:t>
            </a:r>
          </a:p>
        </p:txBody>
      </p:sp>
      <p:sp>
        <p:nvSpPr>
          <p:cNvPr id="6158" name="Rectangle 14"/>
          <p:cNvSpPr>
            <a:spLocks noGrp="1" noChangeArrowheads="1"/>
          </p:cNvSpPr>
          <p:nvPr>
            <p:ph type="dt" sz="half" idx="2"/>
          </p:nvPr>
        </p:nvSpPr>
        <p:spPr>
          <a:xfrm>
            <a:off x="1143000" y="6248400"/>
            <a:ext cx="1905000" cy="457200"/>
          </a:xfrm>
        </p:spPr>
        <p:txBody>
          <a:bodyPr/>
          <a:lstStyle>
            <a:lvl1pPr>
              <a:defRPr/>
            </a:lvl1pPr>
          </a:lstStyle>
          <a:p>
            <a:endParaRPr lang="it-IT" altLang="it-IT"/>
          </a:p>
        </p:txBody>
      </p:sp>
      <p:sp>
        <p:nvSpPr>
          <p:cNvPr id="6159" name="Rectangle 15"/>
          <p:cNvSpPr>
            <a:spLocks noGrp="1" noChangeArrowheads="1"/>
          </p:cNvSpPr>
          <p:nvPr>
            <p:ph type="ftr" sz="quarter" idx="3"/>
          </p:nvPr>
        </p:nvSpPr>
        <p:spPr>
          <a:xfrm>
            <a:off x="3581400" y="6248400"/>
            <a:ext cx="2895600" cy="457200"/>
          </a:xfrm>
        </p:spPr>
        <p:txBody>
          <a:bodyPr/>
          <a:lstStyle>
            <a:lvl1pPr>
              <a:defRPr/>
            </a:lvl1pPr>
          </a:lstStyle>
          <a:p>
            <a:endParaRPr lang="it-IT" altLang="it-IT"/>
          </a:p>
        </p:txBody>
      </p:sp>
      <p:sp>
        <p:nvSpPr>
          <p:cNvPr id="6160" name="Rectangle 16"/>
          <p:cNvSpPr>
            <a:spLocks noGrp="1" noChangeArrowheads="1"/>
          </p:cNvSpPr>
          <p:nvPr>
            <p:ph type="sldNum" sz="quarter" idx="4"/>
          </p:nvPr>
        </p:nvSpPr>
        <p:spPr>
          <a:xfrm>
            <a:off x="7010400" y="6248400"/>
            <a:ext cx="1905000" cy="457200"/>
          </a:xfrm>
        </p:spPr>
        <p:txBody>
          <a:bodyPr/>
          <a:lstStyle>
            <a:lvl1pPr>
              <a:defRPr/>
            </a:lvl1pPr>
          </a:lstStyle>
          <a:p>
            <a:fld id="{39FE2446-AED2-4DA3-BDA5-DED03C2C6758}" type="slidenum">
              <a:rPr lang="it-IT" altLang="it-IT"/>
              <a:pPr/>
              <a:t>‹N›</a:t>
            </a:fld>
            <a:endParaRPr lang="it-IT" alt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endParaRPr lang="it-IT" altLang="it-IT"/>
          </a:p>
        </p:txBody>
      </p:sp>
      <p:sp>
        <p:nvSpPr>
          <p:cNvPr id="5" name="Segnaposto piè di pagina 4"/>
          <p:cNvSpPr>
            <a:spLocks noGrp="1"/>
          </p:cNvSpPr>
          <p:nvPr>
            <p:ph type="ftr" sz="quarter" idx="11"/>
          </p:nvPr>
        </p:nvSpPr>
        <p:spPr/>
        <p:txBody>
          <a:bodyPr/>
          <a:lstStyle>
            <a:lvl1pPr>
              <a:defRPr/>
            </a:lvl1pPr>
          </a:lstStyle>
          <a:p>
            <a:endParaRPr lang="it-IT" altLang="it-IT"/>
          </a:p>
        </p:txBody>
      </p:sp>
      <p:sp>
        <p:nvSpPr>
          <p:cNvPr id="6" name="Segnaposto numero diapositiva 5"/>
          <p:cNvSpPr>
            <a:spLocks noGrp="1"/>
          </p:cNvSpPr>
          <p:nvPr>
            <p:ph type="sldNum" sz="quarter" idx="12"/>
          </p:nvPr>
        </p:nvSpPr>
        <p:spPr/>
        <p:txBody>
          <a:bodyPr/>
          <a:lstStyle>
            <a:lvl1pPr>
              <a:defRPr/>
            </a:lvl1pPr>
          </a:lstStyle>
          <a:p>
            <a:fld id="{1FC2684C-31FB-4B5E-B45E-EAFA18821F89}" type="slidenum">
              <a:rPr lang="it-IT" altLang="it-IT"/>
              <a:pPr/>
              <a:t>‹N›</a:t>
            </a:fld>
            <a:endParaRPr lang="it-IT" altLang="it-IT"/>
          </a:p>
        </p:txBody>
      </p:sp>
    </p:spTree>
    <p:extLst>
      <p:ext uri="{BB962C8B-B14F-4D97-AF65-F5344CB8AC3E}">
        <p14:creationId xmlns:p14="http://schemas.microsoft.com/office/powerpoint/2010/main" val="2459295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896100" y="304800"/>
            <a:ext cx="1943100" cy="54864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1066800" y="304800"/>
            <a:ext cx="5676900" cy="54864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endParaRPr lang="it-IT" altLang="it-IT"/>
          </a:p>
        </p:txBody>
      </p:sp>
      <p:sp>
        <p:nvSpPr>
          <p:cNvPr id="5" name="Segnaposto piè di pagina 4"/>
          <p:cNvSpPr>
            <a:spLocks noGrp="1"/>
          </p:cNvSpPr>
          <p:nvPr>
            <p:ph type="ftr" sz="quarter" idx="11"/>
          </p:nvPr>
        </p:nvSpPr>
        <p:spPr/>
        <p:txBody>
          <a:bodyPr/>
          <a:lstStyle>
            <a:lvl1pPr>
              <a:defRPr/>
            </a:lvl1pPr>
          </a:lstStyle>
          <a:p>
            <a:endParaRPr lang="it-IT" altLang="it-IT"/>
          </a:p>
        </p:txBody>
      </p:sp>
      <p:sp>
        <p:nvSpPr>
          <p:cNvPr id="6" name="Segnaposto numero diapositiva 5"/>
          <p:cNvSpPr>
            <a:spLocks noGrp="1"/>
          </p:cNvSpPr>
          <p:nvPr>
            <p:ph type="sldNum" sz="quarter" idx="12"/>
          </p:nvPr>
        </p:nvSpPr>
        <p:spPr/>
        <p:txBody>
          <a:bodyPr/>
          <a:lstStyle>
            <a:lvl1pPr>
              <a:defRPr/>
            </a:lvl1pPr>
          </a:lstStyle>
          <a:p>
            <a:fld id="{EC43A777-277A-44AA-9CE9-926D0A347DD3}" type="slidenum">
              <a:rPr lang="it-IT" altLang="it-IT"/>
              <a:pPr/>
              <a:t>‹N›</a:t>
            </a:fld>
            <a:endParaRPr lang="it-IT" altLang="it-IT"/>
          </a:p>
        </p:txBody>
      </p:sp>
    </p:spTree>
    <p:extLst>
      <p:ext uri="{BB962C8B-B14F-4D97-AF65-F5344CB8AC3E}">
        <p14:creationId xmlns:p14="http://schemas.microsoft.com/office/powerpoint/2010/main" val="1904049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endParaRPr lang="it-IT" altLang="it-IT"/>
          </a:p>
        </p:txBody>
      </p:sp>
      <p:sp>
        <p:nvSpPr>
          <p:cNvPr id="5" name="Segnaposto piè di pagina 4"/>
          <p:cNvSpPr>
            <a:spLocks noGrp="1"/>
          </p:cNvSpPr>
          <p:nvPr>
            <p:ph type="ftr" sz="quarter" idx="11"/>
          </p:nvPr>
        </p:nvSpPr>
        <p:spPr/>
        <p:txBody>
          <a:bodyPr/>
          <a:lstStyle>
            <a:lvl1pPr>
              <a:defRPr/>
            </a:lvl1pPr>
          </a:lstStyle>
          <a:p>
            <a:endParaRPr lang="it-IT" altLang="it-IT"/>
          </a:p>
        </p:txBody>
      </p:sp>
      <p:sp>
        <p:nvSpPr>
          <p:cNvPr id="6" name="Segnaposto numero diapositiva 5"/>
          <p:cNvSpPr>
            <a:spLocks noGrp="1"/>
          </p:cNvSpPr>
          <p:nvPr>
            <p:ph type="sldNum" sz="quarter" idx="12"/>
          </p:nvPr>
        </p:nvSpPr>
        <p:spPr/>
        <p:txBody>
          <a:bodyPr/>
          <a:lstStyle>
            <a:lvl1pPr>
              <a:defRPr/>
            </a:lvl1pPr>
          </a:lstStyle>
          <a:p>
            <a:fld id="{8A05D1BF-E13E-4E5E-A20E-03D8E31A5860}" type="slidenum">
              <a:rPr lang="it-IT" altLang="it-IT"/>
              <a:pPr/>
              <a:t>‹N›</a:t>
            </a:fld>
            <a:endParaRPr lang="it-IT" altLang="it-IT"/>
          </a:p>
        </p:txBody>
      </p:sp>
    </p:spTree>
    <p:extLst>
      <p:ext uri="{BB962C8B-B14F-4D97-AF65-F5344CB8AC3E}">
        <p14:creationId xmlns:p14="http://schemas.microsoft.com/office/powerpoint/2010/main" val="215287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lvl1pPr>
              <a:defRPr/>
            </a:lvl1pPr>
          </a:lstStyle>
          <a:p>
            <a:endParaRPr lang="it-IT" altLang="it-IT"/>
          </a:p>
        </p:txBody>
      </p:sp>
      <p:sp>
        <p:nvSpPr>
          <p:cNvPr id="5" name="Segnaposto piè di pagina 4"/>
          <p:cNvSpPr>
            <a:spLocks noGrp="1"/>
          </p:cNvSpPr>
          <p:nvPr>
            <p:ph type="ftr" sz="quarter" idx="11"/>
          </p:nvPr>
        </p:nvSpPr>
        <p:spPr/>
        <p:txBody>
          <a:bodyPr/>
          <a:lstStyle>
            <a:lvl1pPr>
              <a:defRPr/>
            </a:lvl1pPr>
          </a:lstStyle>
          <a:p>
            <a:endParaRPr lang="it-IT" altLang="it-IT"/>
          </a:p>
        </p:txBody>
      </p:sp>
      <p:sp>
        <p:nvSpPr>
          <p:cNvPr id="6" name="Segnaposto numero diapositiva 5"/>
          <p:cNvSpPr>
            <a:spLocks noGrp="1"/>
          </p:cNvSpPr>
          <p:nvPr>
            <p:ph type="sldNum" sz="quarter" idx="12"/>
          </p:nvPr>
        </p:nvSpPr>
        <p:spPr/>
        <p:txBody>
          <a:bodyPr/>
          <a:lstStyle>
            <a:lvl1pPr>
              <a:defRPr/>
            </a:lvl1pPr>
          </a:lstStyle>
          <a:p>
            <a:fld id="{2FCC45D8-F4FF-4B95-A1BB-9C9902827180}" type="slidenum">
              <a:rPr lang="it-IT" altLang="it-IT"/>
              <a:pPr/>
              <a:t>‹N›</a:t>
            </a:fld>
            <a:endParaRPr lang="it-IT" altLang="it-IT"/>
          </a:p>
        </p:txBody>
      </p:sp>
    </p:spTree>
    <p:extLst>
      <p:ext uri="{BB962C8B-B14F-4D97-AF65-F5344CB8AC3E}">
        <p14:creationId xmlns:p14="http://schemas.microsoft.com/office/powerpoint/2010/main" val="4135152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1066800" y="1676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5029200" y="1676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lvl1pPr>
              <a:defRPr/>
            </a:lvl1pPr>
          </a:lstStyle>
          <a:p>
            <a:endParaRPr lang="it-IT" altLang="it-IT"/>
          </a:p>
        </p:txBody>
      </p:sp>
      <p:sp>
        <p:nvSpPr>
          <p:cNvPr id="6" name="Segnaposto piè di pagina 5"/>
          <p:cNvSpPr>
            <a:spLocks noGrp="1"/>
          </p:cNvSpPr>
          <p:nvPr>
            <p:ph type="ftr" sz="quarter" idx="11"/>
          </p:nvPr>
        </p:nvSpPr>
        <p:spPr/>
        <p:txBody>
          <a:bodyPr/>
          <a:lstStyle>
            <a:lvl1pPr>
              <a:defRPr/>
            </a:lvl1pPr>
          </a:lstStyle>
          <a:p>
            <a:endParaRPr lang="it-IT" altLang="it-IT"/>
          </a:p>
        </p:txBody>
      </p:sp>
      <p:sp>
        <p:nvSpPr>
          <p:cNvPr id="7" name="Segnaposto numero diapositiva 6"/>
          <p:cNvSpPr>
            <a:spLocks noGrp="1"/>
          </p:cNvSpPr>
          <p:nvPr>
            <p:ph type="sldNum" sz="quarter" idx="12"/>
          </p:nvPr>
        </p:nvSpPr>
        <p:spPr/>
        <p:txBody>
          <a:bodyPr/>
          <a:lstStyle>
            <a:lvl1pPr>
              <a:defRPr/>
            </a:lvl1pPr>
          </a:lstStyle>
          <a:p>
            <a:fld id="{957333DD-DFE9-4E97-9B19-7A75630920E4}" type="slidenum">
              <a:rPr lang="it-IT" altLang="it-IT"/>
              <a:pPr/>
              <a:t>‹N›</a:t>
            </a:fld>
            <a:endParaRPr lang="it-IT" altLang="it-IT"/>
          </a:p>
        </p:txBody>
      </p:sp>
    </p:spTree>
    <p:extLst>
      <p:ext uri="{BB962C8B-B14F-4D97-AF65-F5344CB8AC3E}">
        <p14:creationId xmlns:p14="http://schemas.microsoft.com/office/powerpoint/2010/main" val="2542598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lvl1pPr>
              <a:defRPr/>
            </a:lvl1pPr>
          </a:lstStyle>
          <a:p>
            <a:endParaRPr lang="it-IT" altLang="it-IT"/>
          </a:p>
        </p:txBody>
      </p:sp>
      <p:sp>
        <p:nvSpPr>
          <p:cNvPr id="8" name="Segnaposto piè di pagina 7"/>
          <p:cNvSpPr>
            <a:spLocks noGrp="1"/>
          </p:cNvSpPr>
          <p:nvPr>
            <p:ph type="ftr" sz="quarter" idx="11"/>
          </p:nvPr>
        </p:nvSpPr>
        <p:spPr/>
        <p:txBody>
          <a:bodyPr/>
          <a:lstStyle>
            <a:lvl1pPr>
              <a:defRPr/>
            </a:lvl1pPr>
          </a:lstStyle>
          <a:p>
            <a:endParaRPr lang="it-IT" altLang="it-IT"/>
          </a:p>
        </p:txBody>
      </p:sp>
      <p:sp>
        <p:nvSpPr>
          <p:cNvPr id="9" name="Segnaposto numero diapositiva 8"/>
          <p:cNvSpPr>
            <a:spLocks noGrp="1"/>
          </p:cNvSpPr>
          <p:nvPr>
            <p:ph type="sldNum" sz="quarter" idx="12"/>
          </p:nvPr>
        </p:nvSpPr>
        <p:spPr/>
        <p:txBody>
          <a:bodyPr/>
          <a:lstStyle>
            <a:lvl1pPr>
              <a:defRPr/>
            </a:lvl1pPr>
          </a:lstStyle>
          <a:p>
            <a:fld id="{0CAAE353-F317-4C8E-BE52-3BEAA4A41D17}" type="slidenum">
              <a:rPr lang="it-IT" altLang="it-IT"/>
              <a:pPr/>
              <a:t>‹N›</a:t>
            </a:fld>
            <a:endParaRPr lang="it-IT" altLang="it-IT"/>
          </a:p>
        </p:txBody>
      </p:sp>
    </p:spTree>
    <p:extLst>
      <p:ext uri="{BB962C8B-B14F-4D97-AF65-F5344CB8AC3E}">
        <p14:creationId xmlns:p14="http://schemas.microsoft.com/office/powerpoint/2010/main" val="3118220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lvl1pPr>
              <a:defRPr/>
            </a:lvl1pPr>
          </a:lstStyle>
          <a:p>
            <a:endParaRPr lang="it-IT" altLang="it-IT"/>
          </a:p>
        </p:txBody>
      </p:sp>
      <p:sp>
        <p:nvSpPr>
          <p:cNvPr id="4" name="Segnaposto piè di pagina 3"/>
          <p:cNvSpPr>
            <a:spLocks noGrp="1"/>
          </p:cNvSpPr>
          <p:nvPr>
            <p:ph type="ftr" sz="quarter" idx="11"/>
          </p:nvPr>
        </p:nvSpPr>
        <p:spPr/>
        <p:txBody>
          <a:bodyPr/>
          <a:lstStyle>
            <a:lvl1pPr>
              <a:defRPr/>
            </a:lvl1pPr>
          </a:lstStyle>
          <a:p>
            <a:endParaRPr lang="it-IT" altLang="it-IT"/>
          </a:p>
        </p:txBody>
      </p:sp>
      <p:sp>
        <p:nvSpPr>
          <p:cNvPr id="5" name="Segnaposto numero diapositiva 4"/>
          <p:cNvSpPr>
            <a:spLocks noGrp="1"/>
          </p:cNvSpPr>
          <p:nvPr>
            <p:ph type="sldNum" sz="quarter" idx="12"/>
          </p:nvPr>
        </p:nvSpPr>
        <p:spPr/>
        <p:txBody>
          <a:bodyPr/>
          <a:lstStyle>
            <a:lvl1pPr>
              <a:defRPr/>
            </a:lvl1pPr>
          </a:lstStyle>
          <a:p>
            <a:fld id="{965F367A-7437-4F06-952C-DD71E17EB33C}" type="slidenum">
              <a:rPr lang="it-IT" altLang="it-IT"/>
              <a:pPr/>
              <a:t>‹N›</a:t>
            </a:fld>
            <a:endParaRPr lang="it-IT" altLang="it-IT"/>
          </a:p>
        </p:txBody>
      </p:sp>
    </p:spTree>
    <p:extLst>
      <p:ext uri="{BB962C8B-B14F-4D97-AF65-F5344CB8AC3E}">
        <p14:creationId xmlns:p14="http://schemas.microsoft.com/office/powerpoint/2010/main" val="40128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lvl1pPr>
              <a:defRPr/>
            </a:lvl1pPr>
          </a:lstStyle>
          <a:p>
            <a:endParaRPr lang="it-IT" altLang="it-IT"/>
          </a:p>
        </p:txBody>
      </p:sp>
      <p:sp>
        <p:nvSpPr>
          <p:cNvPr id="3" name="Segnaposto piè di pagina 2"/>
          <p:cNvSpPr>
            <a:spLocks noGrp="1"/>
          </p:cNvSpPr>
          <p:nvPr>
            <p:ph type="ftr" sz="quarter" idx="11"/>
          </p:nvPr>
        </p:nvSpPr>
        <p:spPr/>
        <p:txBody>
          <a:bodyPr/>
          <a:lstStyle>
            <a:lvl1pPr>
              <a:defRPr/>
            </a:lvl1pPr>
          </a:lstStyle>
          <a:p>
            <a:endParaRPr lang="it-IT" altLang="it-IT"/>
          </a:p>
        </p:txBody>
      </p:sp>
      <p:sp>
        <p:nvSpPr>
          <p:cNvPr id="4" name="Segnaposto numero diapositiva 3"/>
          <p:cNvSpPr>
            <a:spLocks noGrp="1"/>
          </p:cNvSpPr>
          <p:nvPr>
            <p:ph type="sldNum" sz="quarter" idx="12"/>
          </p:nvPr>
        </p:nvSpPr>
        <p:spPr/>
        <p:txBody>
          <a:bodyPr/>
          <a:lstStyle>
            <a:lvl1pPr>
              <a:defRPr/>
            </a:lvl1pPr>
          </a:lstStyle>
          <a:p>
            <a:fld id="{02B190CE-B9C7-4B6C-AA4F-42F30C056573}" type="slidenum">
              <a:rPr lang="it-IT" altLang="it-IT"/>
              <a:pPr/>
              <a:t>‹N›</a:t>
            </a:fld>
            <a:endParaRPr lang="it-IT" altLang="it-IT"/>
          </a:p>
        </p:txBody>
      </p:sp>
    </p:spTree>
    <p:extLst>
      <p:ext uri="{BB962C8B-B14F-4D97-AF65-F5344CB8AC3E}">
        <p14:creationId xmlns:p14="http://schemas.microsoft.com/office/powerpoint/2010/main" val="2872375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lvl1pPr>
              <a:defRPr/>
            </a:lvl1pPr>
          </a:lstStyle>
          <a:p>
            <a:endParaRPr lang="it-IT" altLang="it-IT"/>
          </a:p>
        </p:txBody>
      </p:sp>
      <p:sp>
        <p:nvSpPr>
          <p:cNvPr id="6" name="Segnaposto piè di pagina 5"/>
          <p:cNvSpPr>
            <a:spLocks noGrp="1"/>
          </p:cNvSpPr>
          <p:nvPr>
            <p:ph type="ftr" sz="quarter" idx="11"/>
          </p:nvPr>
        </p:nvSpPr>
        <p:spPr/>
        <p:txBody>
          <a:bodyPr/>
          <a:lstStyle>
            <a:lvl1pPr>
              <a:defRPr/>
            </a:lvl1pPr>
          </a:lstStyle>
          <a:p>
            <a:endParaRPr lang="it-IT" altLang="it-IT"/>
          </a:p>
        </p:txBody>
      </p:sp>
      <p:sp>
        <p:nvSpPr>
          <p:cNvPr id="7" name="Segnaposto numero diapositiva 6"/>
          <p:cNvSpPr>
            <a:spLocks noGrp="1"/>
          </p:cNvSpPr>
          <p:nvPr>
            <p:ph type="sldNum" sz="quarter" idx="12"/>
          </p:nvPr>
        </p:nvSpPr>
        <p:spPr/>
        <p:txBody>
          <a:bodyPr/>
          <a:lstStyle>
            <a:lvl1pPr>
              <a:defRPr/>
            </a:lvl1pPr>
          </a:lstStyle>
          <a:p>
            <a:fld id="{A8A76C6B-BEDF-4230-8D0B-0F3922B598A9}" type="slidenum">
              <a:rPr lang="it-IT" altLang="it-IT"/>
              <a:pPr/>
              <a:t>‹N›</a:t>
            </a:fld>
            <a:endParaRPr lang="it-IT" altLang="it-IT"/>
          </a:p>
        </p:txBody>
      </p:sp>
    </p:spTree>
    <p:extLst>
      <p:ext uri="{BB962C8B-B14F-4D97-AF65-F5344CB8AC3E}">
        <p14:creationId xmlns:p14="http://schemas.microsoft.com/office/powerpoint/2010/main" val="2632073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lvl1pPr>
              <a:defRPr/>
            </a:lvl1pPr>
          </a:lstStyle>
          <a:p>
            <a:endParaRPr lang="it-IT" altLang="it-IT"/>
          </a:p>
        </p:txBody>
      </p:sp>
      <p:sp>
        <p:nvSpPr>
          <p:cNvPr id="6" name="Segnaposto piè di pagina 5"/>
          <p:cNvSpPr>
            <a:spLocks noGrp="1"/>
          </p:cNvSpPr>
          <p:nvPr>
            <p:ph type="ftr" sz="quarter" idx="11"/>
          </p:nvPr>
        </p:nvSpPr>
        <p:spPr/>
        <p:txBody>
          <a:bodyPr/>
          <a:lstStyle>
            <a:lvl1pPr>
              <a:defRPr/>
            </a:lvl1pPr>
          </a:lstStyle>
          <a:p>
            <a:endParaRPr lang="it-IT" altLang="it-IT"/>
          </a:p>
        </p:txBody>
      </p:sp>
      <p:sp>
        <p:nvSpPr>
          <p:cNvPr id="7" name="Segnaposto numero diapositiva 6"/>
          <p:cNvSpPr>
            <a:spLocks noGrp="1"/>
          </p:cNvSpPr>
          <p:nvPr>
            <p:ph type="sldNum" sz="quarter" idx="12"/>
          </p:nvPr>
        </p:nvSpPr>
        <p:spPr/>
        <p:txBody>
          <a:bodyPr/>
          <a:lstStyle>
            <a:lvl1pPr>
              <a:defRPr/>
            </a:lvl1pPr>
          </a:lstStyle>
          <a:p>
            <a:fld id="{CFE08696-17D6-4081-8297-59B783955126}" type="slidenum">
              <a:rPr lang="it-IT" altLang="it-IT"/>
              <a:pPr/>
              <a:t>‹N›</a:t>
            </a:fld>
            <a:endParaRPr lang="it-IT" altLang="it-IT"/>
          </a:p>
        </p:txBody>
      </p:sp>
    </p:spTree>
    <p:extLst>
      <p:ext uri="{BB962C8B-B14F-4D97-AF65-F5344CB8AC3E}">
        <p14:creationId xmlns:p14="http://schemas.microsoft.com/office/powerpoint/2010/main" val="1538952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5400000" scaled="1"/>
        </a:gradFill>
        <a:effectLst/>
      </p:bgPr>
    </p:bg>
    <p:spTree>
      <p:nvGrpSpPr>
        <p:cNvPr id="1" name=""/>
        <p:cNvGrpSpPr/>
        <p:nvPr/>
      </p:nvGrpSpPr>
      <p:grpSpPr>
        <a:xfrm>
          <a:off x="0" y="0"/>
          <a:ext cx="0" cy="0"/>
          <a:chOff x="0" y="0"/>
          <a:chExt cx="0" cy="0"/>
        </a:xfrm>
      </p:grpSpPr>
      <p:sp>
        <p:nvSpPr>
          <p:cNvPr id="5122" name="Freeform 2"/>
          <p:cNvSpPr>
            <a:spLocks/>
          </p:cNvSpPr>
          <p:nvPr/>
        </p:nvSpPr>
        <p:spPr bwMode="hidden">
          <a:xfrm>
            <a:off x="-11113" y="1836738"/>
            <a:ext cx="2268538" cy="2709862"/>
          </a:xfrm>
          <a:custGeom>
            <a:avLst/>
            <a:gdLst>
              <a:gd name="T0" fmla="*/ 808 w 1429"/>
              <a:gd name="T1" fmla="*/ 283 h 1707"/>
              <a:gd name="T2" fmla="*/ 673 w 1429"/>
              <a:gd name="T3" fmla="*/ 252 h 1707"/>
              <a:gd name="T4" fmla="*/ 654 w 1429"/>
              <a:gd name="T5" fmla="*/ 0 h 1707"/>
              <a:gd name="T6" fmla="*/ 488 w 1429"/>
              <a:gd name="T7" fmla="*/ 13 h 1707"/>
              <a:gd name="T8" fmla="*/ 476 w 1429"/>
              <a:gd name="T9" fmla="*/ 252 h 1707"/>
              <a:gd name="T10" fmla="*/ 365 w 1429"/>
              <a:gd name="T11" fmla="*/ 290 h 1707"/>
              <a:gd name="T12" fmla="*/ 206 w 1429"/>
              <a:gd name="T13" fmla="*/ 86 h 1707"/>
              <a:gd name="T14" fmla="*/ 95 w 1429"/>
              <a:gd name="T15" fmla="*/ 148 h 1707"/>
              <a:gd name="T16" fmla="*/ 200 w 1429"/>
              <a:gd name="T17" fmla="*/ 376 h 1707"/>
              <a:gd name="T18" fmla="*/ 126 w 1429"/>
              <a:gd name="T19" fmla="*/ 450 h 1707"/>
              <a:gd name="T20" fmla="*/ 0 w 1429"/>
              <a:gd name="T21" fmla="*/ 423 h 1707"/>
              <a:gd name="T22" fmla="*/ 0 w 1429"/>
              <a:gd name="T23" fmla="*/ 1273 h 1707"/>
              <a:gd name="T24" fmla="*/ 101 w 1429"/>
              <a:gd name="T25" fmla="*/ 1226 h 1707"/>
              <a:gd name="T26" fmla="*/ 181 w 1429"/>
              <a:gd name="T27" fmla="*/ 1306 h 1707"/>
              <a:gd name="T28" fmla="*/ 70 w 1429"/>
              <a:gd name="T29" fmla="*/ 1509 h 1707"/>
              <a:gd name="T30" fmla="*/ 175 w 1429"/>
              <a:gd name="T31" fmla="*/ 1596 h 1707"/>
              <a:gd name="T32" fmla="*/ 365 w 1429"/>
              <a:gd name="T33" fmla="*/ 1411 h 1707"/>
              <a:gd name="T34" fmla="*/ 476 w 1429"/>
              <a:gd name="T35" fmla="*/ 1448 h 1707"/>
              <a:gd name="T36" fmla="*/ 501 w 1429"/>
              <a:gd name="T37" fmla="*/ 1700 h 1707"/>
              <a:gd name="T38" fmla="*/ 667 w 1429"/>
              <a:gd name="T39" fmla="*/ 1707 h 1707"/>
              <a:gd name="T40" fmla="*/ 685 w 1429"/>
              <a:gd name="T41" fmla="*/ 1442 h 1707"/>
              <a:gd name="T42" fmla="*/ 826 w 1429"/>
              <a:gd name="T43" fmla="*/ 1405 h 1707"/>
              <a:gd name="T44" fmla="*/ 993 w 1429"/>
              <a:gd name="T45" fmla="*/ 1590 h 1707"/>
              <a:gd name="T46" fmla="*/ 1103 w 1429"/>
              <a:gd name="T47" fmla="*/ 1522 h 1707"/>
              <a:gd name="T48" fmla="*/ 993 w 1429"/>
              <a:gd name="T49" fmla="*/ 1300 h 1707"/>
              <a:gd name="T50" fmla="*/ 1067 w 1429"/>
              <a:gd name="T51" fmla="*/ 1207 h 1707"/>
              <a:gd name="T52" fmla="*/ 1288 w 1429"/>
              <a:gd name="T53" fmla="*/ 1312 h 1707"/>
              <a:gd name="T54" fmla="*/ 1355 w 1429"/>
              <a:gd name="T55" fmla="*/ 1196 h 1707"/>
              <a:gd name="T56" fmla="*/ 1153 w 1429"/>
              <a:gd name="T57" fmla="*/ 1047 h 1707"/>
              <a:gd name="T58" fmla="*/ 1177 w 1429"/>
              <a:gd name="T59" fmla="*/ 918 h 1707"/>
              <a:gd name="T60" fmla="*/ 1429 w 1429"/>
              <a:gd name="T61" fmla="*/ 894 h 1707"/>
              <a:gd name="T62" fmla="*/ 1423 w 1429"/>
              <a:gd name="T63" fmla="*/ 764 h 1707"/>
              <a:gd name="T64" fmla="*/ 1171 w 1429"/>
              <a:gd name="T65" fmla="*/ 727 h 1707"/>
              <a:gd name="T66" fmla="*/ 1146 w 1429"/>
              <a:gd name="T67" fmla="*/ 629 h 1707"/>
              <a:gd name="T68" fmla="*/ 1349 w 1429"/>
              <a:gd name="T69" fmla="*/ 487 h 1707"/>
              <a:gd name="T70" fmla="*/ 1282 w 1429"/>
              <a:gd name="T71" fmla="*/ 370 h 1707"/>
              <a:gd name="T72" fmla="*/ 1054 w 1429"/>
              <a:gd name="T73" fmla="*/ 462 h 1707"/>
              <a:gd name="T74" fmla="*/ 980 w 1429"/>
              <a:gd name="T75" fmla="*/ 388 h 1707"/>
              <a:gd name="T76" fmla="*/ 1097 w 1429"/>
              <a:gd name="T77" fmla="*/ 173 h 1707"/>
              <a:gd name="T78" fmla="*/ 986 w 1429"/>
              <a:gd name="T79" fmla="*/ 105 h 1707"/>
              <a:gd name="T80" fmla="*/ 808 w 1429"/>
              <a:gd name="T81" fmla="*/ 283 h 17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429" h="1707">
                <a:moveTo>
                  <a:pt x="808" y="283"/>
                </a:moveTo>
                <a:lnTo>
                  <a:pt x="673" y="252"/>
                </a:lnTo>
                <a:lnTo>
                  <a:pt x="654" y="0"/>
                </a:lnTo>
                <a:lnTo>
                  <a:pt x="488" y="13"/>
                </a:lnTo>
                <a:lnTo>
                  <a:pt x="476" y="252"/>
                </a:lnTo>
                <a:lnTo>
                  <a:pt x="365" y="290"/>
                </a:lnTo>
                <a:lnTo>
                  <a:pt x="206" y="86"/>
                </a:lnTo>
                <a:lnTo>
                  <a:pt x="95" y="148"/>
                </a:lnTo>
                <a:lnTo>
                  <a:pt x="200" y="376"/>
                </a:lnTo>
                <a:lnTo>
                  <a:pt x="126" y="450"/>
                </a:lnTo>
                <a:lnTo>
                  <a:pt x="0" y="423"/>
                </a:lnTo>
                <a:lnTo>
                  <a:pt x="0" y="1273"/>
                </a:lnTo>
                <a:lnTo>
                  <a:pt x="101" y="1226"/>
                </a:lnTo>
                <a:lnTo>
                  <a:pt x="181" y="1306"/>
                </a:lnTo>
                <a:lnTo>
                  <a:pt x="70" y="1509"/>
                </a:lnTo>
                <a:lnTo>
                  <a:pt x="175" y="1596"/>
                </a:lnTo>
                <a:lnTo>
                  <a:pt x="365" y="1411"/>
                </a:lnTo>
                <a:lnTo>
                  <a:pt x="476" y="1448"/>
                </a:lnTo>
                <a:lnTo>
                  <a:pt x="501" y="1700"/>
                </a:lnTo>
                <a:lnTo>
                  <a:pt x="667" y="1707"/>
                </a:lnTo>
                <a:lnTo>
                  <a:pt x="685" y="1442"/>
                </a:lnTo>
                <a:lnTo>
                  <a:pt x="826" y="1405"/>
                </a:lnTo>
                <a:lnTo>
                  <a:pt x="993" y="1590"/>
                </a:lnTo>
                <a:lnTo>
                  <a:pt x="1103" y="1522"/>
                </a:lnTo>
                <a:lnTo>
                  <a:pt x="993" y="1300"/>
                </a:lnTo>
                <a:lnTo>
                  <a:pt x="1067" y="1207"/>
                </a:lnTo>
                <a:lnTo>
                  <a:pt x="1288" y="1312"/>
                </a:lnTo>
                <a:lnTo>
                  <a:pt x="1355" y="1196"/>
                </a:lnTo>
                <a:lnTo>
                  <a:pt x="1153" y="1047"/>
                </a:lnTo>
                <a:lnTo>
                  <a:pt x="1177" y="918"/>
                </a:lnTo>
                <a:lnTo>
                  <a:pt x="1429" y="894"/>
                </a:lnTo>
                <a:lnTo>
                  <a:pt x="1423" y="764"/>
                </a:lnTo>
                <a:lnTo>
                  <a:pt x="1171" y="727"/>
                </a:lnTo>
                <a:lnTo>
                  <a:pt x="1146" y="629"/>
                </a:lnTo>
                <a:lnTo>
                  <a:pt x="1349" y="487"/>
                </a:lnTo>
                <a:lnTo>
                  <a:pt x="1282" y="370"/>
                </a:lnTo>
                <a:lnTo>
                  <a:pt x="1054" y="462"/>
                </a:lnTo>
                <a:lnTo>
                  <a:pt x="980" y="388"/>
                </a:lnTo>
                <a:lnTo>
                  <a:pt x="1097" y="173"/>
                </a:lnTo>
                <a:lnTo>
                  <a:pt x="986" y="105"/>
                </a:lnTo>
                <a:lnTo>
                  <a:pt x="808" y="283"/>
                </a:lnTo>
                <a:close/>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123" name="Freeform 3"/>
          <p:cNvSpPr>
            <a:spLocks/>
          </p:cNvSpPr>
          <p:nvPr/>
        </p:nvSpPr>
        <p:spPr bwMode="hidden">
          <a:xfrm>
            <a:off x="107950" y="15875"/>
            <a:ext cx="838200" cy="787400"/>
          </a:xfrm>
          <a:custGeom>
            <a:avLst/>
            <a:gdLst>
              <a:gd name="T0" fmla="*/ 335 w 528"/>
              <a:gd name="T1" fmla="*/ 56 h 496"/>
              <a:gd name="T2" fmla="*/ 293 w 528"/>
              <a:gd name="T3" fmla="*/ 46 h 496"/>
              <a:gd name="T4" fmla="*/ 288 w 528"/>
              <a:gd name="T5" fmla="*/ 0 h 496"/>
              <a:gd name="T6" fmla="*/ 238 w 528"/>
              <a:gd name="T7" fmla="*/ 0 h 496"/>
              <a:gd name="T8" fmla="*/ 232 w 528"/>
              <a:gd name="T9" fmla="*/ 46 h 496"/>
              <a:gd name="T10" fmla="*/ 198 w 528"/>
              <a:gd name="T11" fmla="*/ 58 h 496"/>
              <a:gd name="T12" fmla="*/ 146 w 528"/>
              <a:gd name="T13" fmla="*/ 0 h 496"/>
              <a:gd name="T14" fmla="*/ 114 w 528"/>
              <a:gd name="T15" fmla="*/ 14 h 496"/>
              <a:gd name="T16" fmla="*/ 147 w 528"/>
              <a:gd name="T17" fmla="*/ 84 h 496"/>
              <a:gd name="T18" fmla="*/ 124 w 528"/>
              <a:gd name="T19" fmla="*/ 107 h 496"/>
              <a:gd name="T20" fmla="*/ 50 w 528"/>
              <a:gd name="T21" fmla="*/ 81 h 496"/>
              <a:gd name="T22" fmla="*/ 32 w 528"/>
              <a:gd name="T23" fmla="*/ 109 h 496"/>
              <a:gd name="T24" fmla="*/ 90 w 528"/>
              <a:gd name="T25" fmla="*/ 159 h 496"/>
              <a:gd name="T26" fmla="*/ 80 w 528"/>
              <a:gd name="T27" fmla="*/ 197 h 496"/>
              <a:gd name="T28" fmla="*/ 2 w 528"/>
              <a:gd name="T29" fmla="*/ 202 h 496"/>
              <a:gd name="T30" fmla="*/ 0 w 528"/>
              <a:gd name="T31" fmla="*/ 244 h 496"/>
              <a:gd name="T32" fmla="*/ 80 w 528"/>
              <a:gd name="T33" fmla="*/ 256 h 496"/>
              <a:gd name="T34" fmla="*/ 88 w 528"/>
              <a:gd name="T35" fmla="*/ 292 h 496"/>
              <a:gd name="T36" fmla="*/ 29 w 528"/>
              <a:gd name="T37" fmla="*/ 345 h 496"/>
              <a:gd name="T38" fmla="*/ 50 w 528"/>
              <a:gd name="T39" fmla="*/ 378 h 496"/>
              <a:gd name="T40" fmla="*/ 116 w 528"/>
              <a:gd name="T41" fmla="*/ 347 h 496"/>
              <a:gd name="T42" fmla="*/ 141 w 528"/>
              <a:gd name="T43" fmla="*/ 372 h 496"/>
              <a:gd name="T44" fmla="*/ 107 w 528"/>
              <a:gd name="T45" fmla="*/ 435 h 496"/>
              <a:gd name="T46" fmla="*/ 139 w 528"/>
              <a:gd name="T47" fmla="*/ 462 h 496"/>
              <a:gd name="T48" fmla="*/ 198 w 528"/>
              <a:gd name="T49" fmla="*/ 404 h 496"/>
              <a:gd name="T50" fmla="*/ 232 w 528"/>
              <a:gd name="T51" fmla="*/ 416 h 496"/>
              <a:gd name="T52" fmla="*/ 240 w 528"/>
              <a:gd name="T53" fmla="*/ 494 h 496"/>
              <a:gd name="T54" fmla="*/ 292 w 528"/>
              <a:gd name="T55" fmla="*/ 496 h 496"/>
              <a:gd name="T56" fmla="*/ 297 w 528"/>
              <a:gd name="T57" fmla="*/ 414 h 496"/>
              <a:gd name="T58" fmla="*/ 341 w 528"/>
              <a:gd name="T59" fmla="*/ 403 h 496"/>
              <a:gd name="T60" fmla="*/ 393 w 528"/>
              <a:gd name="T61" fmla="*/ 460 h 496"/>
              <a:gd name="T62" fmla="*/ 427 w 528"/>
              <a:gd name="T63" fmla="*/ 439 h 496"/>
              <a:gd name="T64" fmla="*/ 393 w 528"/>
              <a:gd name="T65" fmla="*/ 370 h 496"/>
              <a:gd name="T66" fmla="*/ 416 w 528"/>
              <a:gd name="T67" fmla="*/ 341 h 496"/>
              <a:gd name="T68" fmla="*/ 484 w 528"/>
              <a:gd name="T69" fmla="*/ 374 h 496"/>
              <a:gd name="T70" fmla="*/ 505 w 528"/>
              <a:gd name="T71" fmla="*/ 338 h 496"/>
              <a:gd name="T72" fmla="*/ 442 w 528"/>
              <a:gd name="T73" fmla="*/ 292 h 496"/>
              <a:gd name="T74" fmla="*/ 450 w 528"/>
              <a:gd name="T75" fmla="*/ 252 h 496"/>
              <a:gd name="T76" fmla="*/ 528 w 528"/>
              <a:gd name="T77" fmla="*/ 244 h 496"/>
              <a:gd name="T78" fmla="*/ 526 w 528"/>
              <a:gd name="T79" fmla="*/ 204 h 496"/>
              <a:gd name="T80" fmla="*/ 448 w 528"/>
              <a:gd name="T81" fmla="*/ 193 h 496"/>
              <a:gd name="T82" fmla="*/ 440 w 528"/>
              <a:gd name="T83" fmla="*/ 162 h 496"/>
              <a:gd name="T84" fmla="*/ 503 w 528"/>
              <a:gd name="T85" fmla="*/ 119 h 496"/>
              <a:gd name="T86" fmla="*/ 482 w 528"/>
              <a:gd name="T87" fmla="*/ 82 h 496"/>
              <a:gd name="T88" fmla="*/ 412 w 528"/>
              <a:gd name="T89" fmla="*/ 111 h 496"/>
              <a:gd name="T90" fmla="*/ 389 w 528"/>
              <a:gd name="T91" fmla="*/ 88 h 496"/>
              <a:gd name="T92" fmla="*/ 425 w 528"/>
              <a:gd name="T93" fmla="*/ 21 h 496"/>
              <a:gd name="T94" fmla="*/ 391 w 528"/>
              <a:gd name="T95" fmla="*/ 0 h 496"/>
              <a:gd name="T96" fmla="*/ 335 w 528"/>
              <a:gd name="T97" fmla="*/ 56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528" h="496">
                <a:moveTo>
                  <a:pt x="335" y="56"/>
                </a:moveTo>
                <a:lnTo>
                  <a:pt x="293" y="46"/>
                </a:lnTo>
                <a:lnTo>
                  <a:pt x="288" y="0"/>
                </a:lnTo>
                <a:lnTo>
                  <a:pt x="238" y="0"/>
                </a:lnTo>
                <a:lnTo>
                  <a:pt x="232" y="46"/>
                </a:lnTo>
                <a:lnTo>
                  <a:pt x="198" y="58"/>
                </a:lnTo>
                <a:lnTo>
                  <a:pt x="146" y="0"/>
                </a:lnTo>
                <a:lnTo>
                  <a:pt x="114" y="14"/>
                </a:lnTo>
                <a:lnTo>
                  <a:pt x="147" y="84"/>
                </a:lnTo>
                <a:lnTo>
                  <a:pt x="124" y="107"/>
                </a:lnTo>
                <a:lnTo>
                  <a:pt x="50" y="81"/>
                </a:lnTo>
                <a:lnTo>
                  <a:pt x="32" y="109"/>
                </a:lnTo>
                <a:lnTo>
                  <a:pt x="90" y="159"/>
                </a:lnTo>
                <a:lnTo>
                  <a:pt x="80" y="197"/>
                </a:lnTo>
                <a:lnTo>
                  <a:pt x="2" y="202"/>
                </a:lnTo>
                <a:lnTo>
                  <a:pt x="0" y="244"/>
                </a:lnTo>
                <a:lnTo>
                  <a:pt x="80" y="256"/>
                </a:lnTo>
                <a:lnTo>
                  <a:pt x="88" y="292"/>
                </a:lnTo>
                <a:lnTo>
                  <a:pt x="29" y="345"/>
                </a:lnTo>
                <a:lnTo>
                  <a:pt x="50" y="378"/>
                </a:lnTo>
                <a:lnTo>
                  <a:pt x="116" y="347"/>
                </a:lnTo>
                <a:lnTo>
                  <a:pt x="141" y="372"/>
                </a:lnTo>
                <a:lnTo>
                  <a:pt x="107" y="435"/>
                </a:lnTo>
                <a:lnTo>
                  <a:pt x="139" y="462"/>
                </a:lnTo>
                <a:lnTo>
                  <a:pt x="198" y="404"/>
                </a:lnTo>
                <a:lnTo>
                  <a:pt x="232" y="416"/>
                </a:lnTo>
                <a:lnTo>
                  <a:pt x="240" y="494"/>
                </a:lnTo>
                <a:lnTo>
                  <a:pt x="292" y="496"/>
                </a:lnTo>
                <a:lnTo>
                  <a:pt x="297" y="414"/>
                </a:lnTo>
                <a:lnTo>
                  <a:pt x="341" y="403"/>
                </a:lnTo>
                <a:lnTo>
                  <a:pt x="393" y="460"/>
                </a:lnTo>
                <a:lnTo>
                  <a:pt x="427" y="439"/>
                </a:lnTo>
                <a:lnTo>
                  <a:pt x="393" y="370"/>
                </a:lnTo>
                <a:lnTo>
                  <a:pt x="416" y="341"/>
                </a:lnTo>
                <a:lnTo>
                  <a:pt x="484" y="374"/>
                </a:lnTo>
                <a:lnTo>
                  <a:pt x="505" y="338"/>
                </a:lnTo>
                <a:lnTo>
                  <a:pt x="442" y="292"/>
                </a:lnTo>
                <a:lnTo>
                  <a:pt x="450" y="252"/>
                </a:lnTo>
                <a:lnTo>
                  <a:pt x="528" y="244"/>
                </a:lnTo>
                <a:lnTo>
                  <a:pt x="526" y="204"/>
                </a:lnTo>
                <a:lnTo>
                  <a:pt x="448" y="193"/>
                </a:lnTo>
                <a:lnTo>
                  <a:pt x="440" y="162"/>
                </a:lnTo>
                <a:lnTo>
                  <a:pt x="503" y="119"/>
                </a:lnTo>
                <a:lnTo>
                  <a:pt x="482" y="82"/>
                </a:lnTo>
                <a:lnTo>
                  <a:pt x="412" y="111"/>
                </a:lnTo>
                <a:lnTo>
                  <a:pt x="389" y="88"/>
                </a:lnTo>
                <a:lnTo>
                  <a:pt x="425" y="21"/>
                </a:lnTo>
                <a:lnTo>
                  <a:pt x="391" y="0"/>
                </a:lnTo>
                <a:lnTo>
                  <a:pt x="335" y="56"/>
                </a:lnTo>
                <a:close/>
              </a:path>
            </a:pathLst>
          </a:custGeom>
          <a:gradFill rotWithShape="0">
            <a:gsLst>
              <a:gs pos="0">
                <a:schemeClr val="accent1"/>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124" name="Freeform 4"/>
          <p:cNvSpPr>
            <a:spLocks/>
          </p:cNvSpPr>
          <p:nvPr/>
        </p:nvSpPr>
        <p:spPr bwMode="hidden">
          <a:xfrm>
            <a:off x="1192213" y="354013"/>
            <a:ext cx="2266950" cy="2270125"/>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2"/>
              </a:gs>
              <a:gs pos="100000">
                <a:schemeClr val="bg1"/>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125" name="Freeform 5"/>
          <p:cNvSpPr>
            <a:spLocks/>
          </p:cNvSpPr>
          <p:nvPr/>
        </p:nvSpPr>
        <p:spPr bwMode="hidden">
          <a:xfrm>
            <a:off x="2532063" y="1270000"/>
            <a:ext cx="3670300" cy="3671888"/>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1"/>
              </a:gs>
              <a:gs pos="100000">
                <a:schemeClr val="bg2"/>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126" name="Freeform 6"/>
          <p:cNvSpPr>
            <a:spLocks/>
          </p:cNvSpPr>
          <p:nvPr/>
        </p:nvSpPr>
        <p:spPr bwMode="hidden">
          <a:xfrm>
            <a:off x="3175" y="4797425"/>
            <a:ext cx="3417888" cy="2097088"/>
          </a:xfrm>
          <a:custGeom>
            <a:avLst/>
            <a:gdLst>
              <a:gd name="T0" fmla="*/ 1368 w 2153"/>
              <a:gd name="T1" fmla="*/ 358 h 1321"/>
              <a:gd name="T2" fmla="*/ 1197 w 2153"/>
              <a:gd name="T3" fmla="*/ 318 h 1321"/>
              <a:gd name="T4" fmla="*/ 1173 w 2153"/>
              <a:gd name="T5" fmla="*/ 0 h 1321"/>
              <a:gd name="T6" fmla="*/ 964 w 2153"/>
              <a:gd name="T7" fmla="*/ 16 h 1321"/>
              <a:gd name="T8" fmla="*/ 948 w 2153"/>
              <a:gd name="T9" fmla="*/ 318 h 1321"/>
              <a:gd name="T10" fmla="*/ 808 w 2153"/>
              <a:gd name="T11" fmla="*/ 366 h 1321"/>
              <a:gd name="T12" fmla="*/ 606 w 2153"/>
              <a:gd name="T13" fmla="*/ 109 h 1321"/>
              <a:gd name="T14" fmla="*/ 467 w 2153"/>
              <a:gd name="T15" fmla="*/ 187 h 1321"/>
              <a:gd name="T16" fmla="*/ 599 w 2153"/>
              <a:gd name="T17" fmla="*/ 474 h 1321"/>
              <a:gd name="T18" fmla="*/ 506 w 2153"/>
              <a:gd name="T19" fmla="*/ 568 h 1321"/>
              <a:gd name="T20" fmla="*/ 202 w 2153"/>
              <a:gd name="T21" fmla="*/ 459 h 1321"/>
              <a:gd name="T22" fmla="*/ 132 w 2153"/>
              <a:gd name="T23" fmla="*/ 576 h 1321"/>
              <a:gd name="T24" fmla="*/ 365 w 2153"/>
              <a:gd name="T25" fmla="*/ 778 h 1321"/>
              <a:gd name="T26" fmla="*/ 327 w 2153"/>
              <a:gd name="T27" fmla="*/ 933 h 1321"/>
              <a:gd name="T28" fmla="*/ 7 w 2153"/>
              <a:gd name="T29" fmla="*/ 956 h 1321"/>
              <a:gd name="T30" fmla="*/ 0 w 2153"/>
              <a:gd name="T31" fmla="*/ 1128 h 1321"/>
              <a:gd name="T32" fmla="*/ 327 w 2153"/>
              <a:gd name="T33" fmla="*/ 1174 h 1321"/>
              <a:gd name="T34" fmla="*/ 358 w 2153"/>
              <a:gd name="T35" fmla="*/ 1321 h 1321"/>
              <a:gd name="T36" fmla="*/ 1804 w 2153"/>
              <a:gd name="T37" fmla="*/ 1321 h 1321"/>
              <a:gd name="T38" fmla="*/ 1835 w 2153"/>
              <a:gd name="T39" fmla="*/ 1158 h 1321"/>
              <a:gd name="T40" fmla="*/ 2153 w 2153"/>
              <a:gd name="T41" fmla="*/ 1128 h 1321"/>
              <a:gd name="T42" fmla="*/ 2146 w 2153"/>
              <a:gd name="T43" fmla="*/ 964 h 1321"/>
              <a:gd name="T44" fmla="*/ 1827 w 2153"/>
              <a:gd name="T45" fmla="*/ 917 h 1321"/>
              <a:gd name="T46" fmla="*/ 1795 w 2153"/>
              <a:gd name="T47" fmla="*/ 793 h 1321"/>
              <a:gd name="T48" fmla="*/ 2052 w 2153"/>
              <a:gd name="T49" fmla="*/ 615 h 1321"/>
              <a:gd name="T50" fmla="*/ 1967 w 2153"/>
              <a:gd name="T51" fmla="*/ 467 h 1321"/>
              <a:gd name="T52" fmla="*/ 1679 w 2153"/>
              <a:gd name="T53" fmla="*/ 583 h 1321"/>
              <a:gd name="T54" fmla="*/ 1586 w 2153"/>
              <a:gd name="T55" fmla="*/ 490 h 1321"/>
              <a:gd name="T56" fmla="*/ 1733 w 2153"/>
              <a:gd name="T57" fmla="*/ 218 h 1321"/>
              <a:gd name="T58" fmla="*/ 1593 w 2153"/>
              <a:gd name="T59" fmla="*/ 132 h 1321"/>
              <a:gd name="T60" fmla="*/ 1368 w 2153"/>
              <a:gd name="T61" fmla="*/ 358 h 1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153" h="1321">
                <a:moveTo>
                  <a:pt x="1368" y="358"/>
                </a:moveTo>
                <a:lnTo>
                  <a:pt x="1197" y="318"/>
                </a:lnTo>
                <a:lnTo>
                  <a:pt x="1173" y="0"/>
                </a:lnTo>
                <a:lnTo>
                  <a:pt x="964" y="16"/>
                </a:lnTo>
                <a:lnTo>
                  <a:pt x="948" y="318"/>
                </a:lnTo>
                <a:lnTo>
                  <a:pt x="808" y="366"/>
                </a:lnTo>
                <a:lnTo>
                  <a:pt x="606" y="109"/>
                </a:lnTo>
                <a:lnTo>
                  <a:pt x="467" y="187"/>
                </a:lnTo>
                <a:lnTo>
                  <a:pt x="599" y="474"/>
                </a:lnTo>
                <a:lnTo>
                  <a:pt x="506" y="568"/>
                </a:lnTo>
                <a:lnTo>
                  <a:pt x="202" y="459"/>
                </a:lnTo>
                <a:lnTo>
                  <a:pt x="132" y="576"/>
                </a:lnTo>
                <a:lnTo>
                  <a:pt x="365" y="778"/>
                </a:lnTo>
                <a:lnTo>
                  <a:pt x="327" y="933"/>
                </a:lnTo>
                <a:lnTo>
                  <a:pt x="7" y="956"/>
                </a:lnTo>
                <a:lnTo>
                  <a:pt x="0" y="1128"/>
                </a:lnTo>
                <a:lnTo>
                  <a:pt x="327" y="1174"/>
                </a:lnTo>
                <a:lnTo>
                  <a:pt x="358" y="1321"/>
                </a:lnTo>
                <a:lnTo>
                  <a:pt x="1804" y="1321"/>
                </a:lnTo>
                <a:lnTo>
                  <a:pt x="1835" y="1158"/>
                </a:lnTo>
                <a:lnTo>
                  <a:pt x="2153" y="1128"/>
                </a:lnTo>
                <a:lnTo>
                  <a:pt x="2146" y="964"/>
                </a:lnTo>
                <a:lnTo>
                  <a:pt x="1827" y="917"/>
                </a:lnTo>
                <a:lnTo>
                  <a:pt x="1795" y="793"/>
                </a:lnTo>
                <a:lnTo>
                  <a:pt x="2052" y="615"/>
                </a:lnTo>
                <a:lnTo>
                  <a:pt x="1967" y="467"/>
                </a:lnTo>
                <a:lnTo>
                  <a:pt x="1679" y="583"/>
                </a:lnTo>
                <a:lnTo>
                  <a:pt x="1586" y="490"/>
                </a:lnTo>
                <a:lnTo>
                  <a:pt x="1733" y="218"/>
                </a:lnTo>
                <a:lnTo>
                  <a:pt x="1593" y="132"/>
                </a:lnTo>
                <a:lnTo>
                  <a:pt x="1368" y="358"/>
                </a:lnTo>
                <a:close/>
              </a:path>
            </a:pathLst>
          </a:custGeom>
          <a:solidFill>
            <a:schemeClr val="bg1">
              <a:alpha val="50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127" name="Freeform 7"/>
          <p:cNvSpPr>
            <a:spLocks/>
          </p:cNvSpPr>
          <p:nvPr/>
        </p:nvSpPr>
        <p:spPr bwMode="hidden">
          <a:xfrm>
            <a:off x="4494213" y="4425950"/>
            <a:ext cx="2263775" cy="2263775"/>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2"/>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128" name="Freeform 8"/>
          <p:cNvSpPr>
            <a:spLocks/>
          </p:cNvSpPr>
          <p:nvPr/>
        </p:nvSpPr>
        <p:spPr bwMode="hidden">
          <a:xfrm>
            <a:off x="5646738" y="487363"/>
            <a:ext cx="2928937" cy="2930525"/>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1"/>
              </a:gs>
              <a:gs pos="100000">
                <a:schemeClr val="bg2"/>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129" name="Freeform 9"/>
          <p:cNvSpPr>
            <a:spLocks/>
          </p:cNvSpPr>
          <p:nvPr/>
        </p:nvSpPr>
        <p:spPr bwMode="hidden">
          <a:xfrm>
            <a:off x="7146925" y="2555875"/>
            <a:ext cx="2008188" cy="3997325"/>
          </a:xfrm>
          <a:custGeom>
            <a:avLst/>
            <a:gdLst>
              <a:gd name="T0" fmla="*/ 1265 w 1265"/>
              <a:gd name="T1" fmla="*/ 0 h 2518"/>
              <a:gd name="T2" fmla="*/ 1128 w 1265"/>
              <a:gd name="T3" fmla="*/ 18 h 2518"/>
              <a:gd name="T4" fmla="*/ 1110 w 1265"/>
              <a:gd name="T5" fmla="*/ 372 h 2518"/>
              <a:gd name="T6" fmla="*/ 946 w 1265"/>
              <a:gd name="T7" fmla="*/ 428 h 2518"/>
              <a:gd name="T8" fmla="*/ 710 w 1265"/>
              <a:gd name="T9" fmla="*/ 127 h 2518"/>
              <a:gd name="T10" fmla="*/ 546 w 1265"/>
              <a:gd name="T11" fmla="*/ 219 h 2518"/>
              <a:gd name="T12" fmla="*/ 701 w 1265"/>
              <a:gd name="T13" fmla="*/ 555 h 2518"/>
              <a:gd name="T14" fmla="*/ 592 w 1265"/>
              <a:gd name="T15" fmla="*/ 665 h 2518"/>
              <a:gd name="T16" fmla="*/ 237 w 1265"/>
              <a:gd name="T17" fmla="*/ 537 h 2518"/>
              <a:gd name="T18" fmla="*/ 155 w 1265"/>
              <a:gd name="T19" fmla="*/ 674 h 2518"/>
              <a:gd name="T20" fmla="*/ 427 w 1265"/>
              <a:gd name="T21" fmla="*/ 911 h 2518"/>
              <a:gd name="T22" fmla="*/ 383 w 1265"/>
              <a:gd name="T23" fmla="*/ 1093 h 2518"/>
              <a:gd name="T24" fmla="*/ 9 w 1265"/>
              <a:gd name="T25" fmla="*/ 1121 h 2518"/>
              <a:gd name="T26" fmla="*/ 0 w 1265"/>
              <a:gd name="T27" fmla="*/ 1322 h 2518"/>
              <a:gd name="T28" fmla="*/ 383 w 1265"/>
              <a:gd name="T29" fmla="*/ 1376 h 2518"/>
              <a:gd name="T30" fmla="*/ 419 w 1265"/>
              <a:gd name="T31" fmla="*/ 1549 h 2518"/>
              <a:gd name="T32" fmla="*/ 136 w 1265"/>
              <a:gd name="T33" fmla="*/ 1804 h 2518"/>
              <a:gd name="T34" fmla="*/ 237 w 1265"/>
              <a:gd name="T35" fmla="*/ 1959 h 2518"/>
              <a:gd name="T36" fmla="*/ 555 w 1265"/>
              <a:gd name="T37" fmla="*/ 1813 h 2518"/>
              <a:gd name="T38" fmla="*/ 674 w 1265"/>
              <a:gd name="T39" fmla="*/ 1932 h 2518"/>
              <a:gd name="T40" fmla="*/ 509 w 1265"/>
              <a:gd name="T41" fmla="*/ 2232 h 2518"/>
              <a:gd name="T42" fmla="*/ 664 w 1265"/>
              <a:gd name="T43" fmla="*/ 2360 h 2518"/>
              <a:gd name="T44" fmla="*/ 946 w 1265"/>
              <a:gd name="T45" fmla="*/ 2087 h 2518"/>
              <a:gd name="T46" fmla="*/ 1110 w 1265"/>
              <a:gd name="T47" fmla="*/ 2142 h 2518"/>
              <a:gd name="T48" fmla="*/ 1147 w 1265"/>
              <a:gd name="T49" fmla="*/ 2515 h 2518"/>
              <a:gd name="T50" fmla="*/ 1265 w 1265"/>
              <a:gd name="T51" fmla="*/ 2518 h 2518"/>
              <a:gd name="T52" fmla="*/ 1265 w 1265"/>
              <a:gd name="T53" fmla="*/ 0 h 2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65" h="2518">
                <a:moveTo>
                  <a:pt x="1265" y="0"/>
                </a:moveTo>
                <a:lnTo>
                  <a:pt x="1128" y="18"/>
                </a:lnTo>
                <a:lnTo>
                  <a:pt x="1110" y="372"/>
                </a:lnTo>
                <a:lnTo>
                  <a:pt x="946" y="428"/>
                </a:lnTo>
                <a:lnTo>
                  <a:pt x="710" y="127"/>
                </a:lnTo>
                <a:lnTo>
                  <a:pt x="546" y="219"/>
                </a:lnTo>
                <a:lnTo>
                  <a:pt x="701" y="555"/>
                </a:lnTo>
                <a:lnTo>
                  <a:pt x="592" y="665"/>
                </a:lnTo>
                <a:lnTo>
                  <a:pt x="237" y="537"/>
                </a:lnTo>
                <a:lnTo>
                  <a:pt x="155" y="674"/>
                </a:lnTo>
                <a:lnTo>
                  <a:pt x="427" y="911"/>
                </a:lnTo>
                <a:lnTo>
                  <a:pt x="383" y="1093"/>
                </a:lnTo>
                <a:lnTo>
                  <a:pt x="9" y="1121"/>
                </a:lnTo>
                <a:lnTo>
                  <a:pt x="0" y="1322"/>
                </a:lnTo>
                <a:lnTo>
                  <a:pt x="383" y="1376"/>
                </a:lnTo>
                <a:lnTo>
                  <a:pt x="419" y="1549"/>
                </a:lnTo>
                <a:lnTo>
                  <a:pt x="136" y="1804"/>
                </a:lnTo>
                <a:lnTo>
                  <a:pt x="237" y="1959"/>
                </a:lnTo>
                <a:lnTo>
                  <a:pt x="555" y="1813"/>
                </a:lnTo>
                <a:lnTo>
                  <a:pt x="674" y="1932"/>
                </a:lnTo>
                <a:lnTo>
                  <a:pt x="509" y="2232"/>
                </a:lnTo>
                <a:lnTo>
                  <a:pt x="664" y="2360"/>
                </a:lnTo>
                <a:lnTo>
                  <a:pt x="946" y="2087"/>
                </a:lnTo>
                <a:lnTo>
                  <a:pt x="1110" y="2142"/>
                </a:lnTo>
                <a:lnTo>
                  <a:pt x="1147" y="2515"/>
                </a:lnTo>
                <a:lnTo>
                  <a:pt x="1265" y="2518"/>
                </a:lnTo>
                <a:lnTo>
                  <a:pt x="1265" y="0"/>
                </a:lnTo>
                <a:close/>
              </a:path>
            </a:pathLst>
          </a:custGeom>
          <a:gradFill rotWithShape="0">
            <a:gsLst>
              <a:gs pos="0">
                <a:schemeClr val="bg1"/>
              </a:gs>
              <a:gs pos="100000">
                <a:schemeClr val="accent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pic>
        <p:nvPicPr>
          <p:cNvPr id="5130" name="Picture 10" descr="C:\My Documents\bits\Facbanna.png"/>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invGray">
          <a:xfrm>
            <a:off x="3175" y="-3175"/>
            <a:ext cx="803275" cy="6858000"/>
          </a:xfrm>
          <a:prstGeom prst="rect">
            <a:avLst/>
          </a:prstGeom>
          <a:noFill/>
          <a:extLst>
            <a:ext uri="{909E8E84-426E-40DD-AFC4-6F175D3DCCD1}">
              <a14:hiddenFill xmlns:a14="http://schemas.microsoft.com/office/drawing/2010/main">
                <a:solidFill>
                  <a:srgbClr val="FFFFFF"/>
                </a:solidFill>
              </a14:hiddenFill>
            </a:ext>
          </a:extLst>
        </p:spPr>
      </p:pic>
      <p:sp>
        <p:nvSpPr>
          <p:cNvPr id="5131" name="Rectangle 11"/>
          <p:cNvSpPr>
            <a:spLocks noGrp="1" noChangeArrowheads="1"/>
          </p:cNvSpPr>
          <p:nvPr>
            <p:ph type="title"/>
          </p:nvPr>
        </p:nvSpPr>
        <p:spPr bwMode="auto">
          <a:xfrm>
            <a:off x="1066800" y="3048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it-IT" altLang="it-IT"/>
              <a:t>Fare clic per modificare lo stile del titolo dello schema</a:t>
            </a:r>
          </a:p>
        </p:txBody>
      </p:sp>
      <p:sp>
        <p:nvSpPr>
          <p:cNvPr id="5132" name="Rectangle 12"/>
          <p:cNvSpPr>
            <a:spLocks noGrp="1" noChangeArrowheads="1"/>
          </p:cNvSpPr>
          <p:nvPr>
            <p:ph type="body" idx="1"/>
          </p:nvPr>
        </p:nvSpPr>
        <p:spPr bwMode="auto">
          <a:xfrm>
            <a:off x="1066800" y="16764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it-IT"/>
              <a:t>Fare clic per modificare gli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5133" name="Rectangle 13"/>
          <p:cNvSpPr>
            <a:spLocks noGrp="1" noChangeArrowheads="1"/>
          </p:cNvSpPr>
          <p:nvPr>
            <p:ph type="dt" sz="half" idx="2"/>
          </p:nvPr>
        </p:nvSpPr>
        <p:spPr bwMode="auto">
          <a:xfrm>
            <a:off x="10668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kumimoji="0" sz="1400">
                <a:solidFill>
                  <a:schemeClr val="tx2"/>
                </a:solidFill>
                <a:latin typeface="+mn-lt"/>
              </a:defRPr>
            </a:lvl1pPr>
          </a:lstStyle>
          <a:p>
            <a:endParaRPr lang="it-IT" altLang="it-IT"/>
          </a:p>
        </p:txBody>
      </p:sp>
      <p:sp>
        <p:nvSpPr>
          <p:cNvPr id="5134" name="Rectangle 14"/>
          <p:cNvSpPr>
            <a:spLocks noGrp="1" noChangeArrowheads="1"/>
          </p:cNvSpPr>
          <p:nvPr>
            <p:ph type="ftr" sz="quarter" idx="3"/>
          </p:nvPr>
        </p:nvSpPr>
        <p:spPr bwMode="auto">
          <a:xfrm>
            <a:off x="3505200" y="63246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kumimoji="0" sz="1400">
                <a:solidFill>
                  <a:schemeClr val="tx2"/>
                </a:solidFill>
                <a:latin typeface="+mn-lt"/>
              </a:defRPr>
            </a:lvl1pPr>
          </a:lstStyle>
          <a:p>
            <a:endParaRPr lang="it-IT" altLang="it-IT"/>
          </a:p>
        </p:txBody>
      </p:sp>
      <p:sp>
        <p:nvSpPr>
          <p:cNvPr id="5135" name="Rectangle 15"/>
          <p:cNvSpPr>
            <a:spLocks noGrp="1" noChangeArrowheads="1"/>
          </p:cNvSpPr>
          <p:nvPr>
            <p:ph type="sldNum" sz="quarter" idx="4"/>
          </p:nvPr>
        </p:nvSpPr>
        <p:spPr bwMode="auto">
          <a:xfrm>
            <a:off x="69342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kumimoji="0" sz="1400">
                <a:solidFill>
                  <a:schemeClr val="tx2"/>
                </a:solidFill>
                <a:latin typeface="+mn-lt"/>
              </a:defRPr>
            </a:lvl1pPr>
          </a:lstStyle>
          <a:p>
            <a:fld id="{F96B7916-9C31-4C84-89BE-F06008FDC0D6}" type="slidenum">
              <a:rPr lang="it-IT" altLang="it-IT"/>
              <a:pPr/>
              <a:t>‹N›</a:t>
            </a:fld>
            <a:endParaRPr lang="it-IT" altLang="it-IT"/>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charset="0"/>
        </a:defRPr>
      </a:lvl2pPr>
      <a:lvl3pPr algn="l" rtl="0" fontAlgn="base">
        <a:spcBef>
          <a:spcPct val="0"/>
        </a:spcBef>
        <a:spcAft>
          <a:spcPct val="0"/>
        </a:spcAft>
        <a:defRPr sz="4400">
          <a:solidFill>
            <a:schemeClr val="tx2"/>
          </a:solidFill>
          <a:latin typeface="Arial" charset="0"/>
        </a:defRPr>
      </a:lvl3pPr>
      <a:lvl4pPr algn="l" rtl="0" fontAlgn="base">
        <a:spcBef>
          <a:spcPct val="0"/>
        </a:spcBef>
        <a:spcAft>
          <a:spcPct val="0"/>
        </a:spcAft>
        <a:defRPr sz="4400">
          <a:solidFill>
            <a:schemeClr val="tx2"/>
          </a:solidFill>
          <a:latin typeface="Arial" charset="0"/>
        </a:defRPr>
      </a:lvl4pPr>
      <a:lvl5pPr algn="l" rtl="0" fontAlgn="base">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lr>
          <a:srgbClr val="FFFF00"/>
        </a:buClr>
        <a:buSzPct val="80000"/>
        <a:buFont typeface="Wingdings" pitchFamily="2" charset="2"/>
        <a:buChar char="®"/>
        <a:defRPr sz="3200">
          <a:solidFill>
            <a:schemeClr val="tx1"/>
          </a:solidFill>
          <a:latin typeface="+mn-lt"/>
          <a:ea typeface="+mn-ea"/>
          <a:cs typeface="+mn-cs"/>
        </a:defRPr>
      </a:lvl1pPr>
      <a:lvl2pPr marL="742950" indent="-285750" algn="l" rtl="0" fontAlgn="base">
        <a:spcBef>
          <a:spcPct val="20000"/>
        </a:spcBef>
        <a:spcAft>
          <a:spcPct val="0"/>
        </a:spcAft>
        <a:buClr>
          <a:srgbClr val="CC0000"/>
        </a:buClr>
        <a:buSzPct val="70000"/>
        <a:buFont typeface="Wingdings" pitchFamily="2" charset="2"/>
        <a:buChar char="®"/>
        <a:defRPr sz="2800">
          <a:solidFill>
            <a:schemeClr val="tx1"/>
          </a:solidFill>
          <a:latin typeface="+mn-lt"/>
        </a:defRPr>
      </a:lvl2pPr>
      <a:lvl3pPr marL="1143000" indent="-228600" algn="l" rtl="0" fontAlgn="base">
        <a:spcBef>
          <a:spcPct val="20000"/>
        </a:spcBef>
        <a:spcAft>
          <a:spcPct val="0"/>
        </a:spcAft>
        <a:buClr>
          <a:srgbClr val="009900"/>
        </a:buClr>
        <a:buSzPct val="60000"/>
        <a:buFont typeface="Wingdings" pitchFamily="2" charset="2"/>
        <a:buChar char="®"/>
        <a:defRPr sz="2400">
          <a:solidFill>
            <a:schemeClr val="tx1"/>
          </a:solidFill>
          <a:latin typeface="+mn-lt"/>
        </a:defRPr>
      </a:lvl3pPr>
      <a:lvl4pPr marL="1600200" indent="-228600" algn="l" rtl="0" fontAlgn="base">
        <a:spcBef>
          <a:spcPct val="20000"/>
        </a:spcBef>
        <a:spcAft>
          <a:spcPct val="0"/>
        </a:spcAft>
        <a:buClr>
          <a:schemeClr val="hlink"/>
        </a:buClr>
        <a:buSzPct val="60000"/>
        <a:buFont typeface="Wingdings" pitchFamily="2" charset="2"/>
        <a:buChar char="l"/>
        <a:defRPr sz="2000">
          <a:solidFill>
            <a:schemeClr val="tx1"/>
          </a:solidFill>
          <a:latin typeface="+mn-lt"/>
        </a:defRPr>
      </a:lvl4pPr>
      <a:lvl5pPr marL="2057400" indent="-228600" algn="l" rtl="0" fontAlgn="base">
        <a:spcBef>
          <a:spcPct val="20000"/>
        </a:spcBef>
        <a:spcAft>
          <a:spcPct val="0"/>
        </a:spcAft>
        <a:buClr>
          <a:schemeClr val="accent2"/>
        </a:buClr>
        <a:buSzPct val="55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accent2"/>
        </a:buClr>
        <a:buSzPct val="5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5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5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55000"/>
        <a:buFont typeface="Wingdings" pitchFamily="2" charset="2"/>
        <a:buChar char="l"/>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it-IT" altLang="it-IT" dirty="0"/>
              <a:t>Il conflitto collettivo</a:t>
            </a:r>
          </a:p>
        </p:txBody>
      </p:sp>
      <p:sp>
        <p:nvSpPr>
          <p:cNvPr id="2051" name="Rectangle 3"/>
          <p:cNvSpPr>
            <a:spLocks noGrp="1" noChangeArrowheads="1"/>
          </p:cNvSpPr>
          <p:nvPr>
            <p:ph type="subTitle" idx="1"/>
          </p:nvPr>
        </p:nvSpPr>
        <p:spPr>
          <a:xfrm>
            <a:off x="1403648" y="4114800"/>
            <a:ext cx="7130752" cy="1474440"/>
          </a:xfrm>
        </p:spPr>
        <p:txBody>
          <a:bodyPr/>
          <a:lstStyle/>
          <a:p>
            <a:pPr algn="r"/>
            <a:r>
              <a:rPr lang="it-IT" altLang="it-IT" sz="2400" dirty="0"/>
              <a:t>Lezione 9 – 30 ottobre 2020</a:t>
            </a:r>
          </a:p>
          <a:p>
            <a:pPr algn="r"/>
            <a:r>
              <a:rPr lang="it-IT" altLang="it-IT" sz="2400" dirty="0"/>
              <a:t>Diritto del Lavoro - Operatore dei servizi giuridici</a:t>
            </a:r>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191E97-9E2F-2843-837F-6D00B3A14805}"/>
              </a:ext>
            </a:extLst>
          </p:cNvPr>
          <p:cNvSpPr>
            <a:spLocks noGrp="1"/>
          </p:cNvSpPr>
          <p:nvPr>
            <p:ph type="title"/>
          </p:nvPr>
        </p:nvSpPr>
        <p:spPr>
          <a:xfrm>
            <a:off x="817240" y="273050"/>
            <a:ext cx="3008313" cy="1162050"/>
          </a:xfrm>
        </p:spPr>
        <p:txBody>
          <a:bodyPr/>
          <a:lstStyle/>
          <a:p>
            <a:r>
              <a:rPr lang="it-IT" dirty="0"/>
              <a:t>Oggetto dello sciopero</a:t>
            </a:r>
          </a:p>
        </p:txBody>
      </p:sp>
      <p:sp>
        <p:nvSpPr>
          <p:cNvPr id="3" name="Segnaposto contenuto 2">
            <a:extLst>
              <a:ext uri="{FF2B5EF4-FFF2-40B4-BE49-F238E27FC236}">
                <a16:creationId xmlns:a16="http://schemas.microsoft.com/office/drawing/2014/main" id="{E17EE0F6-6A58-1847-94D4-8C68F2BF6B07}"/>
              </a:ext>
            </a:extLst>
          </p:cNvPr>
          <p:cNvSpPr>
            <a:spLocks noGrp="1"/>
          </p:cNvSpPr>
          <p:nvPr>
            <p:ph idx="1"/>
          </p:nvPr>
        </p:nvSpPr>
        <p:spPr/>
        <p:txBody>
          <a:bodyPr/>
          <a:lstStyle/>
          <a:p>
            <a:r>
              <a:rPr lang="it-IT" sz="2400" dirty="0"/>
              <a:t>dichiara l'illegittimità costituzionale dell'art. 504 cod. penale nella parte in cui punisce lo sciopero il quale ha lo scopo di costringere l'autorità a dare o ad omettere un provvedimento o lo scopo di influire sulle deliberazioni di essa, a meno che non sia diretto a sovvertire l'ordinamento costituzionale ovvero ad impedire o ostacolare il libero esercizio dei poteri legittimi nei quali si esprime la sovranità popolare.</a:t>
            </a:r>
          </a:p>
        </p:txBody>
      </p:sp>
      <p:sp>
        <p:nvSpPr>
          <p:cNvPr id="4" name="Segnaposto testo 3">
            <a:extLst>
              <a:ext uri="{FF2B5EF4-FFF2-40B4-BE49-F238E27FC236}">
                <a16:creationId xmlns:a16="http://schemas.microsoft.com/office/drawing/2014/main" id="{B1939889-B2A8-5149-99A3-A95CCF21B8D3}"/>
              </a:ext>
            </a:extLst>
          </p:cNvPr>
          <p:cNvSpPr>
            <a:spLocks noGrp="1"/>
          </p:cNvSpPr>
          <p:nvPr>
            <p:ph type="body" sz="half" idx="2"/>
          </p:nvPr>
        </p:nvSpPr>
        <p:spPr>
          <a:xfrm>
            <a:off x="1259632" y="2540062"/>
            <a:ext cx="2565921" cy="1777876"/>
          </a:xfrm>
        </p:spPr>
        <p:txBody>
          <a:bodyPr/>
          <a:lstStyle/>
          <a:p>
            <a:r>
              <a:rPr lang="it-IT" dirty="0"/>
              <a:t>Art.504 </a:t>
            </a:r>
            <a:r>
              <a:rPr lang="it-IT" dirty="0" err="1"/>
              <a:t>cp</a:t>
            </a:r>
            <a:r>
              <a:rPr lang="it-IT" dirty="0"/>
              <a:t>: Coazione della pubblica autorità mediante serrata o sciopero</a:t>
            </a:r>
          </a:p>
          <a:p>
            <a:endParaRPr lang="it-IT" dirty="0"/>
          </a:p>
          <a:p>
            <a:r>
              <a:rPr lang="it-IT" dirty="0"/>
              <a:t>Sent.165 del 1983</a:t>
            </a:r>
          </a:p>
        </p:txBody>
      </p:sp>
    </p:spTree>
    <p:extLst>
      <p:ext uri="{BB962C8B-B14F-4D97-AF65-F5344CB8AC3E}">
        <p14:creationId xmlns:p14="http://schemas.microsoft.com/office/powerpoint/2010/main" val="398257035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racture"/>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85C45F7A-2B9A-4D9A-A537-F349EC64BA47}"/>
              </a:ext>
            </a:extLst>
          </p:cNvPr>
          <p:cNvSpPr>
            <a:spLocks noGrp="1"/>
          </p:cNvSpPr>
          <p:nvPr>
            <p:ph type="title"/>
          </p:nvPr>
        </p:nvSpPr>
        <p:spPr>
          <a:xfrm>
            <a:off x="971600" y="273050"/>
            <a:ext cx="2493913" cy="851694"/>
          </a:xfrm>
        </p:spPr>
        <p:txBody>
          <a:bodyPr/>
          <a:lstStyle/>
          <a:p>
            <a:r>
              <a:rPr lang="en-US" dirty="0"/>
              <a:t>Lo </a:t>
            </a:r>
            <a:r>
              <a:rPr lang="en-US" dirty="0" err="1"/>
              <a:t>sciopero</a:t>
            </a:r>
            <a:r>
              <a:rPr lang="en-US" dirty="0"/>
              <a:t> politico</a:t>
            </a:r>
          </a:p>
        </p:txBody>
      </p:sp>
      <p:sp>
        <p:nvSpPr>
          <p:cNvPr id="4" name="Rettangolo 3">
            <a:extLst>
              <a:ext uri="{FF2B5EF4-FFF2-40B4-BE49-F238E27FC236}">
                <a16:creationId xmlns:a16="http://schemas.microsoft.com/office/drawing/2014/main" id="{DF42B997-D0C8-0346-981B-C914EDE126EB}"/>
              </a:ext>
            </a:extLst>
          </p:cNvPr>
          <p:cNvSpPr/>
          <p:nvPr/>
        </p:nvSpPr>
        <p:spPr bwMode="auto">
          <a:xfrm>
            <a:off x="3637012" y="502443"/>
            <a:ext cx="5111750" cy="5853113"/>
          </a:xfrm>
          <a:prstGeom prst="rect">
            <a:avLst/>
          </a:prstGeom>
          <a:noFill/>
          <a:ln>
            <a:noFill/>
          </a:ln>
          <a:effectLst/>
        </p:spPr>
        <p:txBody>
          <a:bodyPr vert="horz" wrap="square" lIns="91440" tIns="45720" rIns="91440" bIns="45720" numCol="1" anchor="t" anchorCtr="0" compatLnSpc="1">
            <a:prstTxWarp prst="textNoShape">
              <a:avLst/>
            </a:prstTxWarp>
            <a:normAutofit/>
          </a:bodyPr>
          <a:lstStyle/>
          <a:p>
            <a:pPr>
              <a:lnSpc>
                <a:spcPct val="90000"/>
              </a:lnSpc>
              <a:spcBef>
                <a:spcPct val="20000"/>
              </a:spcBef>
              <a:buFont typeface="Wingdings" pitchFamily="2" charset="2"/>
            </a:pPr>
            <a:r>
              <a:rPr lang="it-IT" sz="2700" dirty="0">
                <a:latin typeface="+mn-lt"/>
              </a:rPr>
              <a:t>Tribunale Torino, 20/04/2000</a:t>
            </a:r>
          </a:p>
          <a:p>
            <a:pPr>
              <a:lnSpc>
                <a:spcPct val="90000"/>
              </a:lnSpc>
              <a:spcBef>
                <a:spcPct val="20000"/>
              </a:spcBef>
              <a:buFont typeface="Wingdings" pitchFamily="2" charset="2"/>
            </a:pPr>
            <a:r>
              <a:rPr lang="it-IT" sz="2700" dirty="0">
                <a:latin typeface="+mn-lt"/>
              </a:rPr>
              <a:t>Lo sciopero politico in senso stretto non deve essere inteso come "diritto" tutelato dall'art. 40 </a:t>
            </a:r>
            <a:r>
              <a:rPr lang="it-IT" sz="2700" dirty="0" err="1">
                <a:latin typeface="+mn-lt"/>
              </a:rPr>
              <a:t>cost</a:t>
            </a:r>
            <a:r>
              <a:rPr lang="it-IT" sz="2700" dirty="0">
                <a:latin typeface="+mn-lt"/>
              </a:rPr>
              <a:t>., qual è lo sciopero economico e contrattuale, ma come "libertà". In quanto tale è immune da sanzioni penali, ma non da eventuali "sanzioni civili" </a:t>
            </a:r>
            <a:r>
              <a:rPr lang="it-IT" sz="2700" dirty="0" err="1">
                <a:latin typeface="+mn-lt"/>
              </a:rPr>
              <a:t>nè</a:t>
            </a:r>
            <a:r>
              <a:rPr lang="it-IT" sz="2700" dirty="0">
                <a:latin typeface="+mn-lt"/>
              </a:rPr>
              <a:t> dalle conseguenze previste per l'inadempimento dalle norme di diritto comune, in specie quelle del diritto del lavoro.</a:t>
            </a:r>
          </a:p>
        </p:txBody>
      </p:sp>
      <p:sp>
        <p:nvSpPr>
          <p:cNvPr id="11" name="Text Placeholder 3">
            <a:extLst>
              <a:ext uri="{FF2B5EF4-FFF2-40B4-BE49-F238E27FC236}">
                <a16:creationId xmlns:a16="http://schemas.microsoft.com/office/drawing/2014/main" id="{37A051D2-7E77-4C04-9D7F-87E5D69C4F9B}"/>
              </a:ext>
            </a:extLst>
          </p:cNvPr>
          <p:cNvSpPr>
            <a:spLocks noGrp="1"/>
          </p:cNvSpPr>
          <p:nvPr>
            <p:ph type="body" sz="half" idx="2"/>
          </p:nvPr>
        </p:nvSpPr>
        <p:spPr>
          <a:xfrm>
            <a:off x="971600" y="1484784"/>
            <a:ext cx="2493913" cy="4641379"/>
          </a:xfrm>
        </p:spPr>
        <p:txBody>
          <a:bodyPr/>
          <a:lstStyle/>
          <a:p>
            <a:r>
              <a:rPr lang="en-US" sz="1600" dirty="0" err="1"/>
              <a:t>Gli</a:t>
            </a:r>
            <a:r>
              <a:rPr lang="en-US" sz="1600" dirty="0"/>
              <a:t> </a:t>
            </a:r>
            <a:r>
              <a:rPr lang="en-US" sz="1600" dirty="0" err="1"/>
              <a:t>aspetti</a:t>
            </a:r>
            <a:r>
              <a:rPr lang="en-US" sz="1600" dirty="0"/>
              <a:t> </a:t>
            </a:r>
            <a:r>
              <a:rPr lang="en-US" sz="1600" dirty="0" err="1"/>
              <a:t>pratici</a:t>
            </a:r>
            <a:r>
              <a:rPr lang="en-US" sz="1600" dirty="0"/>
              <a:t> - e </a:t>
            </a:r>
            <a:r>
              <a:rPr lang="en-US" sz="1600" dirty="0" err="1"/>
              <a:t>problematici</a:t>
            </a:r>
            <a:r>
              <a:rPr lang="en-US" sz="1600" dirty="0"/>
              <a:t> – di </a:t>
            </a:r>
            <a:r>
              <a:rPr lang="en-US" sz="1600" dirty="0" err="1"/>
              <a:t>uno</a:t>
            </a:r>
            <a:r>
              <a:rPr lang="en-US" sz="1600" dirty="0"/>
              <a:t> </a:t>
            </a:r>
            <a:r>
              <a:rPr lang="en-US" sz="1600" dirty="0" err="1"/>
              <a:t>sciopero</a:t>
            </a:r>
            <a:r>
              <a:rPr lang="en-US" sz="1600" dirty="0"/>
              <a:t> politico.</a:t>
            </a:r>
          </a:p>
          <a:p>
            <a:endParaRPr lang="en-US" sz="1600" dirty="0"/>
          </a:p>
          <a:p>
            <a:r>
              <a:rPr lang="en-US" sz="1600" dirty="0"/>
              <a:t>Come </a:t>
            </a:r>
            <a:r>
              <a:rPr lang="en-US" sz="1600" dirty="0" err="1"/>
              <a:t>si</a:t>
            </a:r>
            <a:r>
              <a:rPr lang="en-US" sz="1600" dirty="0"/>
              <a:t> </a:t>
            </a:r>
            <a:r>
              <a:rPr lang="en-US" sz="1600" dirty="0" err="1"/>
              <a:t>può</a:t>
            </a:r>
            <a:r>
              <a:rPr lang="en-US" sz="1600" dirty="0"/>
              <a:t> </a:t>
            </a:r>
            <a:r>
              <a:rPr lang="en-US" sz="1600" dirty="0" err="1"/>
              <a:t>comportare</a:t>
            </a:r>
            <a:r>
              <a:rPr lang="en-US" sz="1600" dirty="0"/>
              <a:t> </a:t>
            </a:r>
            <a:r>
              <a:rPr lang="en-US" sz="1600" dirty="0" err="1"/>
              <a:t>il</a:t>
            </a:r>
            <a:r>
              <a:rPr lang="en-US" sz="1600" dirty="0"/>
              <a:t> </a:t>
            </a:r>
            <a:r>
              <a:rPr lang="en-US" sz="1600" dirty="0" err="1"/>
              <a:t>datore</a:t>
            </a:r>
            <a:r>
              <a:rPr lang="en-US" sz="1600" dirty="0"/>
              <a:t> di </a:t>
            </a:r>
            <a:r>
              <a:rPr lang="en-US" sz="1600" dirty="0" err="1"/>
              <a:t>fronte</a:t>
            </a:r>
            <a:r>
              <a:rPr lang="en-US" sz="1600" dirty="0"/>
              <a:t> a </a:t>
            </a:r>
            <a:r>
              <a:rPr lang="en-US" sz="1600" dirty="0" err="1"/>
              <a:t>uno</a:t>
            </a:r>
            <a:r>
              <a:rPr lang="en-US" sz="1600" dirty="0"/>
              <a:t> </a:t>
            </a:r>
            <a:r>
              <a:rPr lang="en-US" sz="1600" dirty="0" err="1"/>
              <a:t>sciopero</a:t>
            </a:r>
            <a:r>
              <a:rPr lang="en-US" sz="1600" dirty="0"/>
              <a:t> </a:t>
            </a:r>
            <a:r>
              <a:rPr lang="en-US" sz="1600" dirty="0" err="1"/>
              <a:t>contro</a:t>
            </a:r>
            <a:r>
              <a:rPr lang="en-US" sz="1600" dirty="0"/>
              <a:t> </a:t>
            </a:r>
            <a:r>
              <a:rPr lang="en-US" sz="1600" dirty="0" err="1"/>
              <a:t>il</a:t>
            </a:r>
            <a:r>
              <a:rPr lang="en-US" sz="1600" dirty="0"/>
              <a:t> </a:t>
            </a:r>
            <a:r>
              <a:rPr lang="en-US" sz="1600" dirty="0" err="1"/>
              <a:t>governo</a:t>
            </a:r>
            <a:r>
              <a:rPr lang="en-US" sz="1600" dirty="0"/>
              <a:t>?</a:t>
            </a:r>
          </a:p>
          <a:p>
            <a:endParaRPr lang="en-US" sz="1600" dirty="0"/>
          </a:p>
          <a:p>
            <a:r>
              <a:rPr lang="en-US" sz="1600" dirty="0" err="1"/>
              <a:t>Orientamenti</a:t>
            </a:r>
            <a:r>
              <a:rPr lang="en-US" sz="1600" dirty="0"/>
              <a:t> </a:t>
            </a:r>
            <a:r>
              <a:rPr lang="en-US" sz="1600" dirty="0" err="1"/>
              <a:t>diversi</a:t>
            </a:r>
            <a:r>
              <a:rPr lang="en-US" sz="1600" dirty="0"/>
              <a:t>:</a:t>
            </a:r>
          </a:p>
        </p:txBody>
      </p:sp>
    </p:spTree>
    <p:extLst>
      <p:ext uri="{BB962C8B-B14F-4D97-AF65-F5344CB8AC3E}">
        <p14:creationId xmlns:p14="http://schemas.microsoft.com/office/powerpoint/2010/main" val="3330708032"/>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2996C9F2-0184-8D44-B0D8-7356504590EA}"/>
              </a:ext>
            </a:extLst>
          </p:cNvPr>
          <p:cNvSpPr/>
          <p:nvPr/>
        </p:nvSpPr>
        <p:spPr>
          <a:xfrm>
            <a:off x="1187624" y="404664"/>
            <a:ext cx="7812360" cy="6370975"/>
          </a:xfrm>
          <a:prstGeom prst="rect">
            <a:avLst/>
          </a:prstGeom>
        </p:spPr>
        <p:txBody>
          <a:bodyPr wrap="square">
            <a:spAutoFit/>
          </a:bodyPr>
          <a:lstStyle/>
          <a:p>
            <a:r>
              <a:rPr lang="it-IT" dirty="0"/>
              <a:t>Tribunale Milano, 29/05/2000</a:t>
            </a:r>
          </a:p>
          <a:p>
            <a:endParaRPr lang="it-IT" dirty="0"/>
          </a:p>
          <a:p>
            <a:r>
              <a:rPr lang="it-IT" dirty="0"/>
              <a:t>Secondo il quadro delineato dalla Corte costituzionale nella sentenza n. 290 del 1974, lo sciopero politico in senso stretto - che non ha, cioè, carattere economico - non costituisce un diritto soggettivo, ma rappresenta una pura e semplice libertà costituzionalmente riconosciuta, il cui esercizio non esime il lavoratore dalla responsabilità contrattuale per la mancata prestazione lavorativa. </a:t>
            </a:r>
            <a:r>
              <a:rPr lang="it-IT" b="1" u="sng" dirty="0"/>
              <a:t>Tuttavia, non sempre è ravvisabile in concreto una netta distinzione tra sciopero economico e sciopero politico</a:t>
            </a:r>
            <a:r>
              <a:rPr lang="it-IT" u="sng" dirty="0"/>
              <a:t>,</a:t>
            </a:r>
            <a:r>
              <a:rPr lang="it-IT" dirty="0"/>
              <a:t> dal momento che anche quest'ultimo, nel contestare l'indirizzo politico generale, ben può essere diretto a tutelare gli interessi collettivi dei lavoratori; </a:t>
            </a:r>
            <a:r>
              <a:rPr lang="it-IT" i="1" dirty="0"/>
              <a:t>ne consegue che non costituisce inadempimento contrattuale sanzionabile disciplinarmente l'astensione dal lavoro attuata per adesione ad uno sciopero politico proclamato da alcune organizzazioni sindacali</a:t>
            </a:r>
            <a:r>
              <a:rPr lang="it-IT" dirty="0"/>
              <a:t>.</a:t>
            </a:r>
          </a:p>
          <a:p>
            <a:endParaRPr lang="it-IT" dirty="0"/>
          </a:p>
        </p:txBody>
      </p:sp>
    </p:spTree>
    <p:extLst>
      <p:ext uri="{BB962C8B-B14F-4D97-AF65-F5344CB8AC3E}">
        <p14:creationId xmlns:p14="http://schemas.microsoft.com/office/powerpoint/2010/main" val="4046456270"/>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FA569CD-0BD5-4300-BF61-C3BCB4F80208}"/>
              </a:ext>
            </a:extLst>
          </p:cNvPr>
          <p:cNvSpPr>
            <a:spLocks noGrp="1"/>
          </p:cNvSpPr>
          <p:nvPr>
            <p:ph type="title"/>
          </p:nvPr>
        </p:nvSpPr>
        <p:spPr>
          <a:xfrm>
            <a:off x="992759" y="603453"/>
            <a:ext cx="2565921" cy="707678"/>
          </a:xfrm>
        </p:spPr>
        <p:txBody>
          <a:bodyPr/>
          <a:lstStyle/>
          <a:p>
            <a:r>
              <a:rPr lang="en-US" dirty="0"/>
              <a:t>Per </a:t>
            </a:r>
            <a:r>
              <a:rPr lang="en-US" dirty="0" err="1"/>
              <a:t>ricapitolare</a:t>
            </a:r>
            <a:endParaRPr lang="en-US" dirty="0"/>
          </a:p>
        </p:txBody>
      </p:sp>
      <p:sp>
        <p:nvSpPr>
          <p:cNvPr id="3" name="Segnaposto contenuto 2">
            <a:extLst>
              <a:ext uri="{FF2B5EF4-FFF2-40B4-BE49-F238E27FC236}">
                <a16:creationId xmlns:a16="http://schemas.microsoft.com/office/drawing/2014/main" id="{3C6720E1-A2A8-054F-8862-A42A03D74B21}"/>
              </a:ext>
            </a:extLst>
          </p:cNvPr>
          <p:cNvSpPr>
            <a:spLocks noGrp="1"/>
          </p:cNvSpPr>
          <p:nvPr>
            <p:ph idx="1"/>
          </p:nvPr>
        </p:nvSpPr>
        <p:spPr>
          <a:xfrm>
            <a:off x="3995936" y="687408"/>
            <a:ext cx="4813374" cy="5616624"/>
          </a:xfrm>
        </p:spPr>
        <p:txBody>
          <a:bodyPr wrap="square" anchor="t">
            <a:normAutofit/>
          </a:bodyPr>
          <a:lstStyle/>
          <a:p>
            <a:pPr>
              <a:lnSpc>
                <a:spcPct val="90000"/>
              </a:lnSpc>
            </a:pPr>
            <a:r>
              <a:rPr lang="it-IT" sz="2700" dirty="0"/>
              <a:t>Sciopero </a:t>
            </a:r>
            <a:r>
              <a:rPr lang="it-IT" sz="2700" b="1" dirty="0"/>
              <a:t>reato</a:t>
            </a:r>
            <a:r>
              <a:rPr lang="it-IT" sz="2700" dirty="0"/>
              <a:t>: quando è diretto a sovvertire l’ordine costituzionale etc.</a:t>
            </a:r>
          </a:p>
          <a:p>
            <a:pPr>
              <a:lnSpc>
                <a:spcPct val="90000"/>
              </a:lnSpc>
            </a:pPr>
            <a:r>
              <a:rPr lang="it-IT" sz="2700" dirty="0"/>
              <a:t>Sciopero </a:t>
            </a:r>
            <a:r>
              <a:rPr lang="it-IT" sz="2700" b="1" dirty="0"/>
              <a:t>inadempimento</a:t>
            </a:r>
            <a:r>
              <a:rPr lang="it-IT" sz="2700" dirty="0"/>
              <a:t>: quando è qualificabile come sciopero politico «puro», e quindi si esercita una «libertà» ex art.21 </a:t>
            </a:r>
            <a:r>
              <a:rPr lang="it-IT" sz="2700" dirty="0" err="1"/>
              <a:t>cost</a:t>
            </a:r>
            <a:endParaRPr lang="it-IT" sz="2700" dirty="0"/>
          </a:p>
          <a:p>
            <a:pPr>
              <a:lnSpc>
                <a:spcPct val="90000"/>
              </a:lnSpc>
            </a:pPr>
            <a:r>
              <a:rPr lang="it-IT" sz="2700" dirty="0"/>
              <a:t>Sciopero </a:t>
            </a:r>
            <a:r>
              <a:rPr lang="it-IT" sz="2700" b="1" dirty="0"/>
              <a:t>diritto</a:t>
            </a:r>
            <a:r>
              <a:rPr lang="it-IT" sz="2700" dirty="0"/>
              <a:t>: sciopero economico, contrattuale, politico economico. Ex art.40Cost. (perdita della retribuzione ma non inadempimento)</a:t>
            </a:r>
          </a:p>
        </p:txBody>
      </p:sp>
      <p:sp>
        <p:nvSpPr>
          <p:cNvPr id="10" name="Text Placeholder 3">
            <a:extLst>
              <a:ext uri="{FF2B5EF4-FFF2-40B4-BE49-F238E27FC236}">
                <a16:creationId xmlns:a16="http://schemas.microsoft.com/office/drawing/2014/main" id="{BF93CEC6-2511-4FAB-8E0C-5CFDE3855799}"/>
              </a:ext>
            </a:extLst>
          </p:cNvPr>
          <p:cNvSpPr>
            <a:spLocks noGrp="1"/>
          </p:cNvSpPr>
          <p:nvPr>
            <p:ph type="body" sz="half" idx="2"/>
          </p:nvPr>
        </p:nvSpPr>
        <p:spPr>
          <a:xfrm>
            <a:off x="882161" y="3140968"/>
            <a:ext cx="2787116" cy="1080120"/>
          </a:xfrm>
        </p:spPr>
        <p:txBody>
          <a:bodyPr/>
          <a:lstStyle/>
          <a:p>
            <a:r>
              <a:rPr lang="en-US" dirty="0"/>
              <a:t>La ”</a:t>
            </a:r>
            <a:r>
              <a:rPr lang="en-US" dirty="0" err="1"/>
              <a:t>qualificazione</a:t>
            </a:r>
            <a:r>
              <a:rPr lang="en-US" dirty="0"/>
              <a:t>” </a:t>
            </a:r>
            <a:r>
              <a:rPr lang="en-US" dirty="0" err="1"/>
              <a:t>dello</a:t>
            </a:r>
            <a:r>
              <a:rPr lang="en-US" dirty="0"/>
              <a:t> </a:t>
            </a:r>
            <a:r>
              <a:rPr lang="en-US" dirty="0" err="1"/>
              <a:t>sciopero</a:t>
            </a:r>
            <a:r>
              <a:rPr lang="en-US" dirty="0"/>
              <a:t> </a:t>
            </a:r>
            <a:r>
              <a:rPr lang="en-US" dirty="0" err="1"/>
              <a:t>sulla</a:t>
            </a:r>
            <a:r>
              <a:rPr lang="en-US" dirty="0"/>
              <a:t> base del </a:t>
            </a:r>
            <a:r>
              <a:rPr lang="en-US" dirty="0" err="1"/>
              <a:t>motivo</a:t>
            </a:r>
            <a:r>
              <a:rPr lang="en-US" dirty="0"/>
              <a:t> </a:t>
            </a:r>
            <a:r>
              <a:rPr lang="en-US" dirty="0" err="1"/>
              <a:t>sottostante</a:t>
            </a:r>
            <a:endParaRPr lang="en-US" dirty="0"/>
          </a:p>
        </p:txBody>
      </p:sp>
    </p:spTree>
    <p:extLst>
      <p:ext uri="{BB962C8B-B14F-4D97-AF65-F5344CB8AC3E}">
        <p14:creationId xmlns:p14="http://schemas.microsoft.com/office/powerpoint/2010/main" val="426452218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crush"/>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273050"/>
            <a:ext cx="3008313" cy="1162050"/>
          </a:xfrm>
        </p:spPr>
        <p:txBody>
          <a:bodyPr wrap="square" anchor="b">
            <a:normAutofit/>
          </a:bodyPr>
          <a:lstStyle/>
          <a:p>
            <a:r>
              <a:rPr lang="it-IT" altLang="it-IT" dirty="0"/>
              <a:t>I limiti all’</a:t>
            </a:r>
            <a:r>
              <a:rPr lang="it-IT" altLang="it-IT" dirty="0" err="1"/>
              <a:t>eserciziodello</a:t>
            </a:r>
            <a:r>
              <a:rPr lang="it-IT" altLang="it-IT" dirty="0"/>
              <a:t> sciopero</a:t>
            </a:r>
          </a:p>
        </p:txBody>
      </p:sp>
      <p:sp>
        <p:nvSpPr>
          <p:cNvPr id="11267" name="Rectangle 3"/>
          <p:cNvSpPr>
            <a:spLocks noGrp="1" noChangeArrowheads="1"/>
          </p:cNvSpPr>
          <p:nvPr>
            <p:ph idx="1"/>
          </p:nvPr>
        </p:nvSpPr>
        <p:spPr>
          <a:xfrm>
            <a:off x="3575050" y="273050"/>
            <a:ext cx="5111750" cy="5853113"/>
          </a:xfrm>
        </p:spPr>
        <p:txBody>
          <a:bodyPr wrap="square" anchor="t">
            <a:normAutofit/>
          </a:bodyPr>
          <a:lstStyle/>
          <a:p>
            <a:pPr>
              <a:lnSpc>
                <a:spcPct val="90000"/>
              </a:lnSpc>
            </a:pPr>
            <a:r>
              <a:rPr lang="it-IT" altLang="it-IT"/>
              <a:t>Sciopero ad oltranza</a:t>
            </a:r>
          </a:p>
          <a:p>
            <a:pPr>
              <a:lnSpc>
                <a:spcPct val="90000"/>
              </a:lnSpc>
            </a:pPr>
            <a:r>
              <a:rPr lang="it-IT" altLang="it-IT"/>
              <a:t>Sciopero “pignolo”</a:t>
            </a:r>
          </a:p>
          <a:p>
            <a:pPr>
              <a:lnSpc>
                <a:spcPct val="90000"/>
              </a:lnSpc>
            </a:pPr>
            <a:r>
              <a:rPr lang="it-IT" altLang="it-IT"/>
              <a:t>Sciopero articolato</a:t>
            </a:r>
          </a:p>
          <a:p>
            <a:pPr lvl="1">
              <a:lnSpc>
                <a:spcPct val="90000"/>
              </a:lnSpc>
            </a:pPr>
            <a:r>
              <a:rPr lang="it-IT" altLang="it-IT" sz="3200"/>
              <a:t>Sciopero a scacchiera</a:t>
            </a:r>
          </a:p>
          <a:p>
            <a:pPr lvl="1">
              <a:lnSpc>
                <a:spcPct val="90000"/>
              </a:lnSpc>
            </a:pPr>
            <a:r>
              <a:rPr lang="it-IT" altLang="it-IT" sz="3200"/>
              <a:t>Sciopero a singhiozzo</a:t>
            </a:r>
          </a:p>
          <a:p>
            <a:pPr lvl="1">
              <a:lnSpc>
                <a:spcPct val="90000"/>
              </a:lnSpc>
              <a:buFont typeface="Wingdings" pitchFamily="2" charset="2"/>
              <a:buNone/>
            </a:pPr>
            <a:r>
              <a:rPr lang="it-IT" altLang="it-IT" sz="3200"/>
              <a:t>	Danno alla produzione / danno alla produttività. (art.41 e art.4 Cost.) </a:t>
            </a:r>
          </a:p>
          <a:p>
            <a:pPr lvl="1">
              <a:lnSpc>
                <a:spcPct val="90000"/>
              </a:lnSpc>
              <a:buFont typeface="Wingdings" pitchFamily="2" charset="2"/>
              <a:buNone/>
            </a:pPr>
            <a:r>
              <a:rPr lang="it-IT" altLang="it-IT" sz="3200"/>
              <a:t>Possibilità di rifiutare la prestazione</a:t>
            </a:r>
          </a:p>
        </p:txBody>
      </p:sp>
      <p:sp>
        <p:nvSpPr>
          <p:cNvPr id="72" name="Text Placeholder 3">
            <a:extLst>
              <a:ext uri="{FF2B5EF4-FFF2-40B4-BE49-F238E27FC236}">
                <a16:creationId xmlns:a16="http://schemas.microsoft.com/office/drawing/2014/main" id="{0D11C158-4C40-4F23-B37A-E5ABC3FA5AFA}"/>
              </a:ext>
            </a:extLst>
          </p:cNvPr>
          <p:cNvSpPr>
            <a:spLocks noGrp="1"/>
          </p:cNvSpPr>
          <p:nvPr>
            <p:ph type="body" sz="half" idx="2"/>
          </p:nvPr>
        </p:nvSpPr>
        <p:spPr>
          <a:xfrm>
            <a:off x="827584" y="2708920"/>
            <a:ext cx="2747466" cy="1440160"/>
          </a:xfrm>
        </p:spPr>
        <p:txBody>
          <a:bodyPr/>
          <a:lstStyle/>
          <a:p>
            <a:r>
              <a:rPr lang="en-US" dirty="0"/>
              <a:t>Le </a:t>
            </a:r>
            <a:r>
              <a:rPr lang="en-US" dirty="0" err="1"/>
              <a:t>modalità</a:t>
            </a:r>
            <a:r>
              <a:rPr lang="en-US" dirty="0"/>
              <a:t> </a:t>
            </a:r>
            <a:r>
              <a:rPr lang="en-US" dirty="0" err="1"/>
              <a:t>attuative</a:t>
            </a:r>
            <a:r>
              <a:rPr lang="en-US" dirty="0"/>
              <a:t>: </a:t>
            </a:r>
            <a:r>
              <a:rPr lang="en-US" dirty="0" err="1"/>
              <a:t>il</a:t>
            </a:r>
            <a:r>
              <a:rPr lang="en-US" dirty="0"/>
              <a:t> </a:t>
            </a:r>
            <a:r>
              <a:rPr lang="en-US" dirty="0" err="1"/>
              <a:t>maggior</a:t>
            </a:r>
            <a:r>
              <a:rPr lang="en-US" dirty="0"/>
              <a:t> </a:t>
            </a:r>
            <a:r>
              <a:rPr lang="en-US" dirty="0" err="1"/>
              <a:t>danno</a:t>
            </a:r>
            <a:r>
              <a:rPr lang="en-US" dirty="0"/>
              <a:t> </a:t>
            </a:r>
            <a:r>
              <a:rPr lang="en-US" dirty="0" err="1"/>
              <a:t>possibile</a:t>
            </a:r>
            <a:r>
              <a:rPr lang="en-US" dirty="0"/>
              <a:t> al </a:t>
            </a:r>
            <a:r>
              <a:rPr lang="en-US" dirty="0" err="1"/>
              <a:t>datore</a:t>
            </a:r>
            <a:r>
              <a:rPr lang="en-US" dirty="0"/>
              <a:t>, </a:t>
            </a:r>
            <a:r>
              <a:rPr lang="en-US" dirty="0" err="1"/>
              <a:t>il</a:t>
            </a:r>
            <a:r>
              <a:rPr lang="en-US" dirty="0"/>
              <a:t> minor </a:t>
            </a:r>
            <a:r>
              <a:rPr lang="en-US" dirty="0" err="1"/>
              <a:t>danno</a:t>
            </a:r>
            <a:r>
              <a:rPr lang="en-US" dirty="0"/>
              <a:t> possible al </a:t>
            </a:r>
            <a:r>
              <a:rPr lang="en-US" dirty="0" err="1"/>
              <a:t>lavoratore</a:t>
            </a:r>
            <a:r>
              <a:rPr lang="en-US" dirty="0"/>
              <a:t>.</a:t>
            </a:r>
          </a:p>
        </p:txBody>
      </p:sp>
    </p:spTree>
    <p:extLst>
      <p:ext uri="{BB962C8B-B14F-4D97-AF65-F5344CB8AC3E}">
        <p14:creationId xmlns:p14="http://schemas.microsoft.com/office/powerpoint/2010/main" val="89349482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a:t>Cassazione 30 gennaio 1980, n. 711</a:t>
            </a:r>
          </a:p>
        </p:txBody>
      </p:sp>
      <p:sp>
        <p:nvSpPr>
          <p:cNvPr id="3" name="Segnaposto contenuto 2"/>
          <p:cNvSpPr>
            <a:spLocks noGrp="1"/>
          </p:cNvSpPr>
          <p:nvPr>
            <p:ph idx="1"/>
          </p:nvPr>
        </p:nvSpPr>
        <p:spPr/>
        <p:txBody>
          <a:bodyPr/>
          <a:lstStyle/>
          <a:p>
            <a:r>
              <a:rPr lang="it-IT" dirty="0"/>
              <a:t>Differenza tra danno alla produzione e danno alla produttività</a:t>
            </a:r>
          </a:p>
        </p:txBody>
      </p:sp>
    </p:spTree>
    <p:extLst>
      <p:ext uri="{BB962C8B-B14F-4D97-AF65-F5344CB8AC3E}">
        <p14:creationId xmlns:p14="http://schemas.microsoft.com/office/powerpoint/2010/main" val="31613095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043608" y="476672"/>
            <a:ext cx="7704856" cy="5632311"/>
          </a:xfrm>
          <a:prstGeom prst="rect">
            <a:avLst/>
          </a:prstGeom>
        </p:spPr>
        <p:txBody>
          <a:bodyPr wrap="square">
            <a:spAutoFit/>
          </a:bodyPr>
          <a:lstStyle/>
          <a:p>
            <a:pPr>
              <a:spcAft>
                <a:spcPts val="0"/>
              </a:spcAft>
            </a:pPr>
            <a:r>
              <a:rPr lang="it-IT" sz="2000" dirty="0">
                <a:latin typeface="+mn-lt"/>
                <a:ea typeface="Calibri" charset="0"/>
                <a:cs typeface="Times New Roman" charset="0"/>
              </a:rPr>
              <a:t>Non è antisindacale la condotta del datore di lavoro che in presenza di uno sciopero “a singhiozzo” attuato dai lavoratori con modalità tali da rendere inutilizzabili le prestazioni rese negli intervalli tra una sospensione e l'altra dell'attività lavorativa, interrompa l'attività degli impianti produttivi e rifiuti la corresponsione delle retribuzioni, anche se con una modifica del programma di lavorazione l'imprenditore si trovi nelle condizioni di evitare o di limitare i danni agli impianti e alla produzione derivanti dallo sciopero (nella specie, lo sciopero era stato realizzato alternando astensioni dal lavoro di un quarto d'ora a prestazioni lavorative di pari durata, con un calo della produzione del novantuno virgola cinque per cento a fronte di uno scarto fisiologico del quaranta per cento, e il giudice di merito aveva accertato che un opportuno mutamento del programma di lavorazione, consentito dall'ampio preavviso dello sciopero, avrebbe permesso di limitare il calo di produttività).</a:t>
            </a:r>
          </a:p>
          <a:p>
            <a:pPr>
              <a:spcAft>
                <a:spcPts val="0"/>
              </a:spcAft>
            </a:pPr>
            <a:r>
              <a:rPr lang="it-IT" sz="1800" dirty="0" err="1">
                <a:latin typeface="+mn-lt"/>
                <a:ea typeface="Calibri" charset="0"/>
                <a:cs typeface="Times New Roman" charset="0"/>
              </a:rPr>
              <a:t>Cass</a:t>
            </a:r>
            <a:r>
              <a:rPr lang="it-IT" sz="1800" dirty="0">
                <a:latin typeface="+mn-lt"/>
                <a:ea typeface="Calibri" charset="0"/>
                <a:cs typeface="Times New Roman" charset="0"/>
              </a:rPr>
              <a:t>. civ., 07-02-1987, n. 1331.</a:t>
            </a:r>
          </a:p>
          <a:p>
            <a:pPr>
              <a:spcAft>
                <a:spcPts val="0"/>
              </a:spcAft>
            </a:pPr>
            <a:r>
              <a:rPr lang="it-IT" sz="1800" dirty="0" err="1">
                <a:latin typeface="+mn-lt"/>
                <a:ea typeface="Calibri" charset="0"/>
                <a:cs typeface="Times New Roman" charset="0"/>
              </a:rPr>
              <a:t>Soc</a:t>
            </a:r>
            <a:r>
              <a:rPr lang="it-IT" sz="1800" dirty="0">
                <a:latin typeface="+mn-lt"/>
                <a:ea typeface="Calibri" charset="0"/>
                <a:cs typeface="Times New Roman" charset="0"/>
              </a:rPr>
              <a:t>. Zanussi metallurgica c. </a:t>
            </a:r>
            <a:r>
              <a:rPr lang="it-IT" sz="1800" dirty="0" err="1">
                <a:latin typeface="+mn-lt"/>
                <a:ea typeface="Calibri" charset="0"/>
                <a:cs typeface="Times New Roman" charset="0"/>
              </a:rPr>
              <a:t>Flm</a:t>
            </a:r>
            <a:r>
              <a:rPr lang="it-IT" sz="1800" dirty="0">
                <a:latin typeface="+mn-lt"/>
                <a:ea typeface="Calibri" charset="0"/>
                <a:cs typeface="Times New Roman" charset="0"/>
              </a:rPr>
              <a:t>, Foro </a:t>
            </a:r>
            <a:r>
              <a:rPr lang="it-IT" sz="1800" dirty="0" err="1">
                <a:latin typeface="+mn-lt"/>
                <a:ea typeface="Calibri" charset="0"/>
                <a:cs typeface="Times New Roman" charset="0"/>
              </a:rPr>
              <a:t>it</a:t>
            </a:r>
            <a:r>
              <a:rPr lang="it-IT" sz="1800" dirty="0">
                <a:latin typeface="+mn-lt"/>
                <a:ea typeface="Calibri" charset="0"/>
                <a:cs typeface="Times New Roman" charset="0"/>
              </a:rPr>
              <a:t>., 1987, I, 775</a:t>
            </a:r>
          </a:p>
        </p:txBody>
      </p:sp>
    </p:spTree>
    <p:extLst>
      <p:ext uri="{BB962C8B-B14F-4D97-AF65-F5344CB8AC3E}">
        <p14:creationId xmlns:p14="http://schemas.microsoft.com/office/powerpoint/2010/main" val="353526823"/>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000" dirty="0"/>
              <a:t>P. Ferrara, 29-06-1994</a:t>
            </a:r>
          </a:p>
        </p:txBody>
      </p:sp>
      <p:sp>
        <p:nvSpPr>
          <p:cNvPr id="3" name="Segnaposto contenuto 2"/>
          <p:cNvSpPr>
            <a:spLocks noGrp="1"/>
          </p:cNvSpPr>
          <p:nvPr>
            <p:ph idx="1"/>
          </p:nvPr>
        </p:nvSpPr>
        <p:spPr/>
        <p:txBody>
          <a:bodyPr/>
          <a:lstStyle/>
          <a:p>
            <a:r>
              <a:rPr lang="it-IT" sz="2000" dirty="0"/>
              <a:t>Gli scioperi di solidarietà, di cui non viene contestata la legittimità, costituiscono una forma di sciopero fortemente incisiva e, in alcuni casi, di importanza fondamentale per sostenere la posizione di lavoratori oggetto di provvedimenti illegittimi da parte del datore di lavoro; ma nella fattispecie, considerata la causalità esistente fra le agitazioni, attuate con varie modalità, e la risoluzione del contratto di appalto disposta dall’amministrazione delle poste, cui è seguita la chiusura prima della singola unità produttiva interessata poi dell’intera azienda, le agitazioni sono da considerare come atti diretti contro l’organizzazione aziendale; il conseguente danno alla produttività verificatosi rende lo sciopero illegittimo e il danno medesimo risarcibile dai lavoratori.</a:t>
            </a:r>
          </a:p>
        </p:txBody>
      </p:sp>
    </p:spTree>
    <p:extLst>
      <p:ext uri="{BB962C8B-B14F-4D97-AF65-F5344CB8AC3E}">
        <p14:creationId xmlns:p14="http://schemas.microsoft.com/office/powerpoint/2010/main" val="401558884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3250">
        <p15:prstTrans prst="origami"/>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66800" y="188640"/>
            <a:ext cx="7772400" cy="963960"/>
          </a:xfrm>
        </p:spPr>
        <p:txBody>
          <a:bodyPr/>
          <a:lstStyle/>
          <a:p>
            <a:r>
              <a:rPr lang="it-IT" dirty="0"/>
              <a:t>P. Milano, 03-04-1997</a:t>
            </a:r>
          </a:p>
        </p:txBody>
      </p:sp>
      <p:sp>
        <p:nvSpPr>
          <p:cNvPr id="3" name="Segnaposto contenuto 2"/>
          <p:cNvSpPr>
            <a:spLocks noGrp="1"/>
          </p:cNvSpPr>
          <p:nvPr>
            <p:ph idx="1"/>
          </p:nvPr>
        </p:nvSpPr>
        <p:spPr>
          <a:xfrm>
            <a:off x="1066800" y="1340768"/>
            <a:ext cx="7772400" cy="4704928"/>
          </a:xfrm>
        </p:spPr>
        <p:txBody>
          <a:bodyPr/>
          <a:lstStyle/>
          <a:p>
            <a:r>
              <a:rPr lang="it-IT" sz="2000" dirty="0"/>
              <a:t>È inammissibile un’automatica equivalenza tra sciopero «anomalo» e sciopero «illegittimo» al fine di giustificare l’inosservanza da parte del datore di lavoro del proprio obbligo contrattuale di consentire, nel caso di sciopero «a singhiozzo», la prestazione offerta dagli scioperanti nel residuo orario di lavoro non interessato dall’astensione e, a maggior ragione, la normale prestazione contestualmente offerta dai rimanenti lavoratori, restando in ogni caso ferma la necessità di provare volta a volta le ragioni e la misura dell’addotta inutilizzabilità di dette prestazioni e il realizzarsi di un danno alla produttività (sia sotto forma di un abnorme danno alla produzione che sotto forma di rischio per la sicurezza degli e dagli impianti), nonché la congruenza, rispetto a tali dati e rispetto a tutti i lavoratori (o a tutti i settori) coinvolti, della sospensione di rimando decisa dal datore di lavoro.</a:t>
            </a:r>
          </a:p>
        </p:txBody>
      </p:sp>
    </p:spTree>
    <p:extLst>
      <p:ext uri="{BB962C8B-B14F-4D97-AF65-F5344CB8AC3E}">
        <p14:creationId xmlns:p14="http://schemas.microsoft.com/office/powerpoint/2010/main" val="3001607031"/>
      </p:ext>
    </p:extLst>
  </p:cSld>
  <p:clrMapOvr>
    <a:masterClrMapping/>
  </p:clrMapOvr>
  <p:transition spd="slow">
    <p:wheel spokes="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88956" y="323152"/>
            <a:ext cx="3008313" cy="779686"/>
          </a:xfrm>
        </p:spPr>
        <p:txBody>
          <a:bodyPr wrap="square" anchor="b">
            <a:normAutofit/>
          </a:bodyPr>
          <a:lstStyle/>
          <a:p>
            <a:r>
              <a:rPr lang="it-IT" dirty="0"/>
              <a:t>Limiti all’esercizio del diritto sciopero</a:t>
            </a:r>
          </a:p>
        </p:txBody>
      </p:sp>
      <p:sp>
        <p:nvSpPr>
          <p:cNvPr id="3" name="Segnaposto contenuto 2"/>
          <p:cNvSpPr>
            <a:spLocks noGrp="1"/>
          </p:cNvSpPr>
          <p:nvPr>
            <p:ph idx="1"/>
          </p:nvPr>
        </p:nvSpPr>
        <p:spPr>
          <a:xfrm>
            <a:off x="4283968" y="273050"/>
            <a:ext cx="4402832" cy="5853113"/>
          </a:xfrm>
        </p:spPr>
        <p:txBody>
          <a:bodyPr wrap="square" anchor="t">
            <a:normAutofit/>
          </a:bodyPr>
          <a:lstStyle/>
          <a:p>
            <a:pPr>
              <a:lnSpc>
                <a:spcPct val="90000"/>
              </a:lnSpc>
            </a:pPr>
            <a:r>
              <a:rPr lang="it-IT" sz="1500" dirty="0"/>
              <a:t>T. Melfi, 15-07-2011.</a:t>
            </a:r>
          </a:p>
          <a:p>
            <a:pPr>
              <a:lnSpc>
                <a:spcPct val="90000"/>
              </a:lnSpc>
            </a:pPr>
            <a:r>
              <a:rPr lang="it-IT" sz="1500" dirty="0"/>
              <a:t>Non costituisce condotta antisindacale il licenziamento di tre attivisti e militanti sindacali per fatti accaduti durante uno sciopero poiché i comportamenti tenuti dai lavoratori non sono riconducibili al diritto di sciopero, in cui </a:t>
            </a:r>
            <a:r>
              <a:rPr lang="it-IT" sz="1500" b="1" dirty="0"/>
              <a:t>non rientra </a:t>
            </a:r>
            <a:r>
              <a:rPr lang="it-IT" sz="1500" dirty="0"/>
              <a:t>la condotta di chi non si limiti ad un'attività di persuasione degli altri dipendenti per indurli a scioperare, ma ponga in essere concreti </a:t>
            </a:r>
            <a:r>
              <a:rPr lang="it-IT" sz="1500" u="sng" dirty="0"/>
              <a:t>atti nei confronti del personale non aderente all'agitazione o interventi materiali sugli impianti per impedire il funzionamento dell'organizzazione aziendale</a:t>
            </a:r>
            <a:r>
              <a:rPr lang="it-IT" sz="1500" dirty="0"/>
              <a:t>; conseguenza del comportamento illegittimo dei tre lavoratori licenziati è stato il grave danno economico subìto dall'azienda opponente consistito nella mancata produzione di autovetture, gravità da rapportare alla particolare situazione di crisi economica e di difficoltà vissuta dal mercato automobilistico.</a:t>
            </a:r>
          </a:p>
          <a:p>
            <a:pPr>
              <a:lnSpc>
                <a:spcPct val="90000"/>
              </a:lnSpc>
            </a:pPr>
            <a:r>
              <a:rPr lang="it-IT" sz="1500" dirty="0"/>
              <a:t>Cgil c. </a:t>
            </a:r>
            <a:r>
              <a:rPr lang="it-IT" sz="1500" dirty="0" err="1"/>
              <a:t>Soc</a:t>
            </a:r>
            <a:r>
              <a:rPr lang="it-IT" sz="1500" dirty="0"/>
              <a:t>. </a:t>
            </a:r>
            <a:r>
              <a:rPr lang="it-IT" sz="1500" dirty="0" err="1"/>
              <a:t>Sata</a:t>
            </a:r>
            <a:r>
              <a:rPr lang="it-IT" sz="1500" dirty="0"/>
              <a:t> Lavoro giur., 2011, 919, n. FERRARA</a:t>
            </a:r>
          </a:p>
        </p:txBody>
      </p:sp>
      <p:sp>
        <p:nvSpPr>
          <p:cNvPr id="8" name="Text Placeholder 3">
            <a:extLst>
              <a:ext uri="{FF2B5EF4-FFF2-40B4-BE49-F238E27FC236}">
                <a16:creationId xmlns:a16="http://schemas.microsoft.com/office/drawing/2014/main" id="{73831A2D-4240-4007-997D-3A1D8846D84D}"/>
              </a:ext>
            </a:extLst>
          </p:cNvPr>
          <p:cNvSpPr>
            <a:spLocks noGrp="1"/>
          </p:cNvSpPr>
          <p:nvPr>
            <p:ph type="body" sz="half" idx="2"/>
          </p:nvPr>
        </p:nvSpPr>
        <p:spPr>
          <a:xfrm>
            <a:off x="852908" y="1453942"/>
            <a:ext cx="2709937" cy="4691063"/>
          </a:xfrm>
        </p:spPr>
        <p:txBody>
          <a:bodyPr/>
          <a:lstStyle/>
          <a:p>
            <a:r>
              <a:rPr lang="en-US" sz="1600" dirty="0"/>
              <a:t>La </a:t>
            </a:r>
            <a:r>
              <a:rPr lang="en-US" sz="1600" dirty="0" err="1"/>
              <a:t>mancanza</a:t>
            </a:r>
            <a:r>
              <a:rPr lang="en-US" sz="1600" dirty="0"/>
              <a:t> di una </a:t>
            </a:r>
            <a:r>
              <a:rPr lang="en-US" sz="1600" dirty="0" err="1"/>
              <a:t>legge</a:t>
            </a:r>
            <a:r>
              <a:rPr lang="en-US" sz="1600" dirty="0"/>
              <a:t> </a:t>
            </a:r>
            <a:r>
              <a:rPr lang="en-US" sz="1600" dirty="0" err="1"/>
              <a:t>che</a:t>
            </a:r>
            <a:r>
              <a:rPr lang="en-US" sz="1600" dirty="0"/>
              <a:t> </a:t>
            </a:r>
            <a:r>
              <a:rPr lang="en-US" sz="1600" dirty="0" err="1"/>
              <a:t>disciplini</a:t>
            </a:r>
            <a:r>
              <a:rPr lang="en-US" sz="1600" dirty="0"/>
              <a:t> </a:t>
            </a:r>
            <a:r>
              <a:rPr lang="en-US" sz="1600" dirty="0" err="1"/>
              <a:t>l’esercizio</a:t>
            </a:r>
            <a:r>
              <a:rPr lang="en-US" sz="1600" dirty="0"/>
              <a:t> del </a:t>
            </a:r>
            <a:r>
              <a:rPr lang="en-US" sz="1600" dirty="0" err="1"/>
              <a:t>diritto</a:t>
            </a:r>
            <a:r>
              <a:rPr lang="en-US" sz="1600" dirty="0"/>
              <a:t> di </a:t>
            </a:r>
            <a:r>
              <a:rPr lang="en-US" sz="1600" dirty="0" err="1"/>
              <a:t>sciopero</a:t>
            </a:r>
            <a:r>
              <a:rPr lang="en-US" sz="1600" dirty="0"/>
              <a:t> non </a:t>
            </a:r>
            <a:r>
              <a:rPr lang="en-US" sz="1600" dirty="0" err="1"/>
              <a:t>comporta</a:t>
            </a:r>
            <a:r>
              <a:rPr lang="en-US" sz="1600" dirty="0"/>
              <a:t> </a:t>
            </a:r>
            <a:r>
              <a:rPr lang="en-US" sz="1600" dirty="0" err="1"/>
              <a:t>che</a:t>
            </a:r>
            <a:r>
              <a:rPr lang="en-US" sz="1600" dirty="0"/>
              <a:t> le </a:t>
            </a:r>
            <a:r>
              <a:rPr lang="en-US" sz="1600" dirty="0" err="1"/>
              <a:t>persone</a:t>
            </a:r>
            <a:r>
              <a:rPr lang="en-US" sz="1600" dirty="0"/>
              <a:t> </a:t>
            </a:r>
            <a:r>
              <a:rPr lang="en-US" sz="1600" dirty="0" err="1"/>
              <a:t>possano</a:t>
            </a:r>
            <a:r>
              <a:rPr lang="en-US" sz="1600" dirty="0"/>
              <a:t> </a:t>
            </a:r>
            <a:r>
              <a:rPr lang="en-US" sz="1600" dirty="0" err="1"/>
              <a:t>esercitare</a:t>
            </a:r>
            <a:r>
              <a:rPr lang="en-US" sz="1600" dirty="0"/>
              <a:t> lo </a:t>
            </a:r>
            <a:r>
              <a:rPr lang="en-US" sz="1600" dirty="0" err="1"/>
              <a:t>sciopero</a:t>
            </a:r>
            <a:r>
              <a:rPr lang="en-US" sz="1600" dirty="0"/>
              <a:t> senza </a:t>
            </a:r>
            <a:r>
              <a:rPr lang="en-US" sz="1600" dirty="0" err="1"/>
              <a:t>limiti</a:t>
            </a:r>
            <a:r>
              <a:rPr lang="en-US" sz="1600" dirty="0"/>
              <a:t>. </a:t>
            </a:r>
          </a:p>
          <a:p>
            <a:endParaRPr lang="en-US" dirty="0"/>
          </a:p>
          <a:p>
            <a:endParaRPr lang="en-US" dirty="0"/>
          </a:p>
          <a:p>
            <a:r>
              <a:rPr lang="en-US" b="1" dirty="0" err="1"/>
              <a:t>Impedire</a:t>
            </a:r>
            <a:r>
              <a:rPr lang="en-US" b="1" dirty="0"/>
              <a:t> ai “</a:t>
            </a:r>
            <a:r>
              <a:rPr lang="en-US" b="1" dirty="0" err="1"/>
              <a:t>crumiri</a:t>
            </a:r>
            <a:r>
              <a:rPr lang="en-US" b="1" dirty="0"/>
              <a:t>” di </a:t>
            </a:r>
            <a:r>
              <a:rPr lang="en-US" b="1" dirty="0" err="1"/>
              <a:t>lavorare</a:t>
            </a:r>
            <a:r>
              <a:rPr lang="en-US" b="1" dirty="0"/>
              <a:t>: </a:t>
            </a:r>
            <a:r>
              <a:rPr lang="en-US" b="1" dirty="0" err="1"/>
              <a:t>lecito</a:t>
            </a:r>
            <a:r>
              <a:rPr lang="en-US" b="1" dirty="0"/>
              <a:t> o </a:t>
            </a:r>
            <a:r>
              <a:rPr lang="en-US" b="1" dirty="0" err="1"/>
              <a:t>illecito</a:t>
            </a:r>
            <a:r>
              <a:rPr lang="en-US" b="1" dirty="0"/>
              <a:t>?</a:t>
            </a:r>
          </a:p>
        </p:txBody>
      </p:sp>
    </p:spTree>
    <p:extLst>
      <p:ext uri="{BB962C8B-B14F-4D97-AF65-F5344CB8AC3E}">
        <p14:creationId xmlns:p14="http://schemas.microsoft.com/office/powerpoint/2010/main" val="1613049336"/>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it-IT" altLang="it-IT" sz="4000" dirty="0"/>
              <a:t>L’astensione dall’esecuzione della prestazione</a:t>
            </a:r>
          </a:p>
        </p:txBody>
      </p:sp>
      <p:sp>
        <p:nvSpPr>
          <p:cNvPr id="8196" name="Text Box 4"/>
          <p:cNvSpPr txBox="1">
            <a:spLocks noChangeArrowheads="1"/>
          </p:cNvSpPr>
          <p:nvPr/>
        </p:nvSpPr>
        <p:spPr bwMode="auto">
          <a:xfrm>
            <a:off x="2819400" y="1828800"/>
            <a:ext cx="4025900" cy="898525"/>
          </a:xfrm>
          <a:prstGeom prst="rect">
            <a:avLst/>
          </a:prstGeom>
          <a:noFill/>
          <a:ln w="76200">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a:t>Comportamento: non esecuzione </a:t>
            </a:r>
          </a:p>
          <a:p>
            <a:r>
              <a:rPr lang="it-IT" altLang="it-IT"/>
              <a:t>di un obbligo contrattuale</a:t>
            </a:r>
          </a:p>
        </p:txBody>
      </p:sp>
      <p:sp>
        <p:nvSpPr>
          <p:cNvPr id="8198" name="AutoShape 6"/>
          <p:cNvSpPr>
            <a:spLocks noChangeArrowheads="1"/>
          </p:cNvSpPr>
          <p:nvPr/>
        </p:nvSpPr>
        <p:spPr bwMode="auto">
          <a:xfrm>
            <a:off x="4495800" y="2743200"/>
            <a:ext cx="485775" cy="976313"/>
          </a:xfrm>
          <a:prstGeom prst="down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8199" name="Text Box 7"/>
          <p:cNvSpPr txBox="1">
            <a:spLocks noChangeArrowheads="1"/>
          </p:cNvSpPr>
          <p:nvPr/>
        </p:nvSpPr>
        <p:spPr bwMode="auto">
          <a:xfrm>
            <a:off x="3886200" y="3770313"/>
            <a:ext cx="1754188" cy="533400"/>
          </a:xfrm>
          <a:prstGeom prst="rect">
            <a:avLst/>
          </a:prstGeom>
          <a:noFill/>
          <a:ln w="76200">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a:t>conseguenze</a:t>
            </a:r>
          </a:p>
        </p:txBody>
      </p:sp>
      <p:sp>
        <p:nvSpPr>
          <p:cNvPr id="8200" name="AutoShape 8"/>
          <p:cNvSpPr>
            <a:spLocks noChangeArrowheads="1"/>
          </p:cNvSpPr>
          <p:nvPr/>
        </p:nvSpPr>
        <p:spPr bwMode="auto">
          <a:xfrm rot="7854157">
            <a:off x="2926556" y="4664869"/>
            <a:ext cx="976313" cy="485775"/>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8201" name="Text Box 9"/>
          <p:cNvSpPr txBox="1">
            <a:spLocks noChangeArrowheads="1"/>
          </p:cNvSpPr>
          <p:nvPr/>
        </p:nvSpPr>
        <p:spPr bwMode="auto">
          <a:xfrm>
            <a:off x="990600" y="5410200"/>
            <a:ext cx="2005013" cy="533400"/>
          </a:xfrm>
          <a:prstGeom prst="rect">
            <a:avLst/>
          </a:prstGeom>
          <a:noFill/>
          <a:ln w="76200">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a:t>Illecito penale ?</a:t>
            </a:r>
          </a:p>
        </p:txBody>
      </p:sp>
      <p:sp>
        <p:nvSpPr>
          <p:cNvPr id="8202" name="AutoShape 10"/>
          <p:cNvSpPr>
            <a:spLocks noChangeArrowheads="1"/>
          </p:cNvSpPr>
          <p:nvPr/>
        </p:nvSpPr>
        <p:spPr bwMode="auto">
          <a:xfrm rot="5346009">
            <a:off x="4298156" y="4664869"/>
            <a:ext cx="976313" cy="485775"/>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8203" name="Text Box 11"/>
          <p:cNvSpPr txBox="1">
            <a:spLocks noChangeArrowheads="1"/>
          </p:cNvSpPr>
          <p:nvPr/>
        </p:nvSpPr>
        <p:spPr bwMode="auto">
          <a:xfrm>
            <a:off x="3808413" y="5578475"/>
            <a:ext cx="2058987" cy="898525"/>
          </a:xfrm>
          <a:prstGeom prst="rect">
            <a:avLst/>
          </a:prstGeom>
          <a:noFill/>
          <a:ln w="76200">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a:t>Inadempimento </a:t>
            </a:r>
          </a:p>
          <a:p>
            <a:r>
              <a:rPr lang="it-IT" altLang="it-IT"/>
              <a:t>contrattuale?</a:t>
            </a:r>
          </a:p>
        </p:txBody>
      </p:sp>
      <p:sp>
        <p:nvSpPr>
          <p:cNvPr id="8204" name="Text Box 12"/>
          <p:cNvSpPr txBox="1">
            <a:spLocks noChangeArrowheads="1"/>
          </p:cNvSpPr>
          <p:nvPr/>
        </p:nvSpPr>
        <p:spPr bwMode="auto">
          <a:xfrm>
            <a:off x="6934200" y="5181600"/>
            <a:ext cx="1054100" cy="533400"/>
          </a:xfrm>
          <a:prstGeom prst="rect">
            <a:avLst/>
          </a:prstGeom>
          <a:noFill/>
          <a:ln w="76200">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a:t>Diritto?</a:t>
            </a:r>
          </a:p>
        </p:txBody>
      </p:sp>
      <p:sp>
        <p:nvSpPr>
          <p:cNvPr id="8206" name="AutoShape 14"/>
          <p:cNvSpPr>
            <a:spLocks noChangeArrowheads="1"/>
          </p:cNvSpPr>
          <p:nvPr/>
        </p:nvSpPr>
        <p:spPr bwMode="auto">
          <a:xfrm rot="2123068">
            <a:off x="5867400" y="4572000"/>
            <a:ext cx="976313" cy="485775"/>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Tree>
  </p:cSld>
  <p:clrMapOvr>
    <a:masterClrMapping/>
  </p:clrMapOvr>
  <mc:AlternateContent xmlns:mc="http://schemas.openxmlformats.org/markup-compatibility/2006">
    <mc:Choice xmlns:p14="http://schemas.microsoft.com/office/powerpoint/2010/main" Requires="p14">
      <p:transition spd="slow" p14:dur="1600">
        <p14:conveyor dir="l"/>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58EEDA1-B348-CE4B-AE09-AF19F8798BD0}"/>
              </a:ext>
            </a:extLst>
          </p:cNvPr>
          <p:cNvSpPr>
            <a:spLocks noGrp="1"/>
          </p:cNvSpPr>
          <p:nvPr>
            <p:ph type="title"/>
          </p:nvPr>
        </p:nvSpPr>
        <p:spPr>
          <a:xfrm>
            <a:off x="899592" y="273050"/>
            <a:ext cx="2565921" cy="1162050"/>
          </a:xfrm>
        </p:spPr>
        <p:txBody>
          <a:bodyPr wrap="square" anchor="b">
            <a:normAutofit/>
          </a:bodyPr>
          <a:lstStyle/>
          <a:p>
            <a:r>
              <a:rPr lang="it-IT" dirty="0"/>
              <a:t>Limiti allo sciopero</a:t>
            </a:r>
          </a:p>
        </p:txBody>
      </p:sp>
      <p:sp>
        <p:nvSpPr>
          <p:cNvPr id="3" name="Segnaposto contenuto 2">
            <a:extLst>
              <a:ext uri="{FF2B5EF4-FFF2-40B4-BE49-F238E27FC236}">
                <a16:creationId xmlns:a16="http://schemas.microsoft.com/office/drawing/2014/main" id="{5822D889-A1FC-5F4D-AAA8-BE20214D2BE4}"/>
              </a:ext>
            </a:extLst>
          </p:cNvPr>
          <p:cNvSpPr>
            <a:spLocks noGrp="1"/>
          </p:cNvSpPr>
          <p:nvPr>
            <p:ph idx="1"/>
          </p:nvPr>
        </p:nvSpPr>
        <p:spPr>
          <a:xfrm>
            <a:off x="3575050" y="273050"/>
            <a:ext cx="5111750" cy="5853113"/>
          </a:xfrm>
        </p:spPr>
        <p:txBody>
          <a:bodyPr wrap="square" anchor="t">
            <a:normAutofit/>
          </a:bodyPr>
          <a:lstStyle/>
          <a:p>
            <a:pPr>
              <a:lnSpc>
                <a:spcPct val="90000"/>
              </a:lnSpc>
            </a:pPr>
            <a:r>
              <a:rPr lang="it-IT" sz="2200" dirty="0"/>
              <a:t>Consiglio di Stato sez. III - 06/11/2019, n. 7575 </a:t>
            </a:r>
          </a:p>
          <a:p>
            <a:pPr>
              <a:lnSpc>
                <a:spcPct val="90000"/>
              </a:lnSpc>
            </a:pPr>
            <a:r>
              <a:rPr lang="it-IT" sz="2200" dirty="0"/>
              <a:t>Il picchettaggio non può ritenersi attività in sé vietata o pericolosa, qualora sia inteso come quel complesso di attività e metodi posti in essere dagli scioperanti per indurre i lavoratori dissenzienti a non accedere nei luoghi di lavoro per fornire la prestazione lavorativa, rappresentando una forma di legittimo esercizio del diritto di sciopero, purché non avvenga con modalità violente o minacciose tali da condizionare la libertà dei lavoratori non scioperanti o da mettere a repentaglio la pubblica sicurezza. </a:t>
            </a:r>
          </a:p>
          <a:p>
            <a:pPr>
              <a:lnSpc>
                <a:spcPct val="90000"/>
              </a:lnSpc>
            </a:pPr>
            <a:endParaRPr lang="it-IT" sz="2200" dirty="0"/>
          </a:p>
          <a:p>
            <a:pPr>
              <a:lnSpc>
                <a:spcPct val="90000"/>
              </a:lnSpc>
            </a:pPr>
            <a:endParaRPr lang="it-IT" sz="2200" dirty="0"/>
          </a:p>
        </p:txBody>
      </p:sp>
      <p:sp>
        <p:nvSpPr>
          <p:cNvPr id="8" name="Text Placeholder 3">
            <a:extLst>
              <a:ext uri="{FF2B5EF4-FFF2-40B4-BE49-F238E27FC236}">
                <a16:creationId xmlns:a16="http://schemas.microsoft.com/office/drawing/2014/main" id="{02079B2A-4C96-4DC7-A9FD-DB2CF1EFECF8}"/>
              </a:ext>
            </a:extLst>
          </p:cNvPr>
          <p:cNvSpPr>
            <a:spLocks noGrp="1"/>
          </p:cNvSpPr>
          <p:nvPr>
            <p:ph type="body" sz="half" idx="2"/>
          </p:nvPr>
        </p:nvSpPr>
        <p:spPr>
          <a:xfrm>
            <a:off x="899592" y="1435100"/>
            <a:ext cx="2565921" cy="4691063"/>
          </a:xfrm>
        </p:spPr>
        <p:txBody>
          <a:bodyPr/>
          <a:lstStyle/>
          <a:p>
            <a:endParaRPr lang="it-IT" dirty="0"/>
          </a:p>
          <a:p>
            <a:r>
              <a:rPr lang="en-US" b="1" dirty="0" err="1"/>
              <a:t>Impedire</a:t>
            </a:r>
            <a:r>
              <a:rPr lang="en-US" b="1" dirty="0"/>
              <a:t> ai “</a:t>
            </a:r>
            <a:r>
              <a:rPr lang="en-US" b="1" dirty="0" err="1"/>
              <a:t>crumiri</a:t>
            </a:r>
            <a:r>
              <a:rPr lang="en-US" b="1" dirty="0"/>
              <a:t>” di </a:t>
            </a:r>
            <a:r>
              <a:rPr lang="en-US" b="1" dirty="0" err="1"/>
              <a:t>lavorare</a:t>
            </a:r>
            <a:r>
              <a:rPr lang="en-US" b="1" dirty="0"/>
              <a:t>: </a:t>
            </a:r>
            <a:r>
              <a:rPr lang="en-US" b="1" dirty="0" err="1"/>
              <a:t>lecito</a:t>
            </a:r>
            <a:r>
              <a:rPr lang="en-US" b="1" dirty="0"/>
              <a:t> o </a:t>
            </a:r>
            <a:r>
              <a:rPr lang="en-US" b="1" dirty="0" err="1"/>
              <a:t>illecito</a:t>
            </a:r>
            <a:r>
              <a:rPr lang="en-US" b="1" dirty="0"/>
              <a:t>?</a:t>
            </a:r>
          </a:p>
          <a:p>
            <a:endParaRPr lang="it-IT" dirty="0"/>
          </a:p>
          <a:p>
            <a:r>
              <a:rPr lang="it-IT" dirty="0"/>
              <a:t>Picchettaggio: Funzione di vigilanza e controllo esercitata durante gli scioperi da gruppi di lavoratori o da rappresentanti sindacali davanti agli ingressi di stabilimenti industriali per scoraggiare o impedire che i lavoratori dissidenti o assunti per l’occasione vi entrino a prestare la loro opera.</a:t>
            </a:r>
            <a:endParaRPr lang="en-US" dirty="0"/>
          </a:p>
        </p:txBody>
      </p:sp>
    </p:spTree>
    <p:extLst>
      <p:ext uri="{BB962C8B-B14F-4D97-AF65-F5344CB8AC3E}">
        <p14:creationId xmlns:p14="http://schemas.microsoft.com/office/powerpoint/2010/main" val="3158924511"/>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B678A7C-52D5-400E-B115-C34D24AD24E7}"/>
              </a:ext>
            </a:extLst>
          </p:cNvPr>
          <p:cNvSpPr>
            <a:spLocks noGrp="1"/>
          </p:cNvSpPr>
          <p:nvPr>
            <p:ph type="title"/>
          </p:nvPr>
        </p:nvSpPr>
        <p:spPr>
          <a:xfrm>
            <a:off x="827584" y="764704"/>
            <a:ext cx="2637929" cy="779686"/>
          </a:xfrm>
        </p:spPr>
        <p:txBody>
          <a:bodyPr/>
          <a:lstStyle/>
          <a:p>
            <a:r>
              <a:rPr lang="en-US" dirty="0" err="1"/>
              <a:t>Limiti</a:t>
            </a:r>
            <a:r>
              <a:rPr lang="en-US" dirty="0"/>
              <a:t> </a:t>
            </a:r>
            <a:r>
              <a:rPr lang="en-US" dirty="0" err="1"/>
              <a:t>allo</a:t>
            </a:r>
            <a:r>
              <a:rPr lang="en-US" dirty="0"/>
              <a:t> </a:t>
            </a:r>
            <a:r>
              <a:rPr lang="en-US" dirty="0" err="1"/>
              <a:t>sciopero</a:t>
            </a:r>
            <a:endParaRPr lang="en-US" dirty="0"/>
          </a:p>
        </p:txBody>
      </p:sp>
      <p:sp>
        <p:nvSpPr>
          <p:cNvPr id="2" name="Rettangolo 1"/>
          <p:cNvSpPr/>
          <p:nvPr/>
        </p:nvSpPr>
        <p:spPr bwMode="auto">
          <a:xfrm>
            <a:off x="3575050" y="273050"/>
            <a:ext cx="5111750" cy="5853113"/>
          </a:xfrm>
          <a:prstGeom prst="rect">
            <a:avLst/>
          </a:prstGeom>
          <a:noFill/>
          <a:ln>
            <a:noFill/>
          </a:ln>
          <a:effectLst/>
        </p:spPr>
        <p:txBody>
          <a:bodyPr vert="horz" wrap="square" lIns="91440" tIns="45720" rIns="91440" bIns="45720" numCol="1" anchor="t" anchorCtr="0" compatLnSpc="1">
            <a:prstTxWarp prst="textNoShape">
              <a:avLst/>
            </a:prstTxWarp>
            <a:normAutofit/>
          </a:bodyPr>
          <a:lstStyle/>
          <a:p>
            <a:pPr>
              <a:lnSpc>
                <a:spcPct val="90000"/>
              </a:lnSpc>
              <a:spcBef>
                <a:spcPct val="20000"/>
              </a:spcBef>
              <a:buFont typeface="Wingdings" pitchFamily="2" charset="2"/>
            </a:pPr>
            <a:r>
              <a:rPr lang="it-IT" sz="2000" dirty="0" err="1">
                <a:latin typeface="+mn-lt"/>
              </a:rPr>
              <a:t>Cass</a:t>
            </a:r>
            <a:r>
              <a:rPr lang="it-IT" sz="2000" dirty="0">
                <a:latin typeface="+mn-lt"/>
              </a:rPr>
              <a:t>. </a:t>
            </a:r>
            <a:r>
              <a:rPr lang="it-IT" sz="2000" dirty="0" err="1">
                <a:latin typeface="+mn-lt"/>
              </a:rPr>
              <a:t>pen</a:t>
            </a:r>
            <a:r>
              <a:rPr lang="it-IT" sz="2000" dirty="0">
                <a:latin typeface="+mn-lt"/>
              </a:rPr>
              <a:t>., sez. V, 16-10-2015, n. 7084.</a:t>
            </a:r>
          </a:p>
          <a:p>
            <a:pPr>
              <a:lnSpc>
                <a:spcPct val="90000"/>
              </a:lnSpc>
              <a:spcBef>
                <a:spcPct val="20000"/>
              </a:spcBef>
              <a:buFont typeface="Wingdings" pitchFamily="2" charset="2"/>
            </a:pPr>
            <a:r>
              <a:rPr lang="it-IT" sz="2000" dirty="0">
                <a:latin typeface="+mn-lt"/>
              </a:rPr>
              <a:t>L'esercizio di diritti fondamentali, quale quelli di sciopero, riunione e manifestazione del pensiero, non può ritenersi legittimo quando trasmodi in lesione di altri interessi costituzionalmente garantiti, non potendo in tal caso ritenersi applicabile la scriminante di cui all'art. 51 c.p. (fattispecie riferita ai reati di violenza privata ed interruzione di pubblico servizio accertati a carico di uno studente che, nell'ambito di uno “sciopero”, aveva impedito per alcune ore l'accesso alla scuola e lo svolgimento delle consuete attività didattiche ai docenti e ad altri studenti non manifestanti, con corrispondente lesione del diritto allo studio di questi ultimi).</a:t>
            </a:r>
            <a:endParaRPr lang="it-IT" sz="2000" dirty="0">
              <a:effectLst/>
              <a:latin typeface="+mn-lt"/>
            </a:endParaRPr>
          </a:p>
        </p:txBody>
      </p:sp>
      <p:sp>
        <p:nvSpPr>
          <p:cNvPr id="9" name="Text Placeholder 3">
            <a:extLst>
              <a:ext uri="{FF2B5EF4-FFF2-40B4-BE49-F238E27FC236}">
                <a16:creationId xmlns:a16="http://schemas.microsoft.com/office/drawing/2014/main" id="{57A905A9-ACED-4793-B427-849B0EC9546B}"/>
              </a:ext>
            </a:extLst>
          </p:cNvPr>
          <p:cNvSpPr>
            <a:spLocks noGrp="1"/>
          </p:cNvSpPr>
          <p:nvPr>
            <p:ph type="body" sz="half" idx="2"/>
          </p:nvPr>
        </p:nvSpPr>
        <p:spPr>
          <a:xfrm>
            <a:off x="934071" y="2564904"/>
            <a:ext cx="2531442" cy="1993900"/>
          </a:xfrm>
        </p:spPr>
        <p:txBody>
          <a:bodyPr/>
          <a:lstStyle/>
          <a:p>
            <a:r>
              <a:rPr lang="en-US" sz="2000" dirty="0"/>
              <a:t>Il </a:t>
            </a:r>
            <a:r>
              <a:rPr lang="en-US" sz="2000" dirty="0" err="1"/>
              <a:t>contemperamento</a:t>
            </a:r>
            <a:r>
              <a:rPr lang="en-US" sz="2000" dirty="0"/>
              <a:t> </a:t>
            </a:r>
            <a:r>
              <a:rPr lang="en-US" sz="2000" dirty="0" err="1"/>
              <a:t>dei</a:t>
            </a:r>
            <a:r>
              <a:rPr lang="en-US" sz="2000" dirty="0"/>
              <a:t> </a:t>
            </a:r>
            <a:r>
              <a:rPr lang="en-US" sz="2000" dirty="0" err="1"/>
              <a:t>diritti</a:t>
            </a:r>
            <a:r>
              <a:rPr lang="en-US" sz="2000" dirty="0"/>
              <a:t> </a:t>
            </a:r>
            <a:r>
              <a:rPr lang="en-US" sz="2000" dirty="0" err="1"/>
              <a:t>costituzionali</a:t>
            </a:r>
            <a:r>
              <a:rPr lang="en-US" sz="2000" dirty="0"/>
              <a:t>. </a:t>
            </a:r>
          </a:p>
          <a:p>
            <a:r>
              <a:rPr lang="en-US" sz="2000" dirty="0"/>
              <a:t>Il </a:t>
            </a:r>
            <a:r>
              <a:rPr lang="en-US" sz="2000" dirty="0" err="1"/>
              <a:t>diritto</a:t>
            </a:r>
            <a:r>
              <a:rPr lang="en-US" sz="2000" dirty="0"/>
              <a:t> </a:t>
            </a:r>
            <a:r>
              <a:rPr lang="en-US" sz="2000" dirty="0" err="1"/>
              <a:t>allo</a:t>
            </a:r>
            <a:r>
              <a:rPr lang="en-US" sz="2000" dirty="0"/>
              <a:t> studio</a:t>
            </a:r>
          </a:p>
        </p:txBody>
      </p:sp>
    </p:spTree>
    <p:extLst>
      <p:ext uri="{BB962C8B-B14F-4D97-AF65-F5344CB8AC3E}">
        <p14:creationId xmlns:p14="http://schemas.microsoft.com/office/powerpoint/2010/main" val="2066555453"/>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96831" y="273050"/>
            <a:ext cx="2568682" cy="1162050"/>
          </a:xfrm>
        </p:spPr>
        <p:txBody>
          <a:bodyPr wrap="square" anchor="b">
            <a:normAutofit/>
          </a:bodyPr>
          <a:lstStyle/>
          <a:p>
            <a:r>
              <a:rPr lang="it-IT" dirty="0"/>
              <a:t>Limiti all’esercizio del diritto</a:t>
            </a:r>
          </a:p>
        </p:txBody>
      </p:sp>
      <p:sp>
        <p:nvSpPr>
          <p:cNvPr id="3" name="Segnaposto contenuto 2"/>
          <p:cNvSpPr>
            <a:spLocks noGrp="1"/>
          </p:cNvSpPr>
          <p:nvPr>
            <p:ph idx="1"/>
          </p:nvPr>
        </p:nvSpPr>
        <p:spPr>
          <a:xfrm>
            <a:off x="3779912" y="692696"/>
            <a:ext cx="5111750" cy="5100166"/>
          </a:xfrm>
        </p:spPr>
        <p:txBody>
          <a:bodyPr wrap="square" anchor="t">
            <a:normAutofit lnSpcReduction="10000"/>
          </a:bodyPr>
          <a:lstStyle/>
          <a:p>
            <a:pPr marL="0" indent="0" algn="just">
              <a:buNone/>
            </a:pPr>
            <a:r>
              <a:rPr lang="it-IT" sz="1500" dirty="0"/>
              <a:t>Il diritto di sciopero, </a:t>
            </a:r>
            <a:r>
              <a:rPr lang="it-IT" sz="1500" u="sng" dirty="0"/>
              <a:t>quale che sia la sua forma di esercizio e l'entità del danno arrecato</a:t>
            </a:r>
            <a:r>
              <a:rPr lang="it-IT" sz="1500" dirty="0"/>
              <a:t>, non ha altri limiti, attesa la necessaria genericità della sua nozione comune derivante dal precetto costituzionale di cui all'art. 40 </a:t>
            </a:r>
            <a:r>
              <a:rPr lang="it-IT" sz="1500" dirty="0" err="1"/>
              <a:t>cost</a:t>
            </a:r>
            <a:r>
              <a:rPr lang="it-IT" sz="1500" dirty="0"/>
              <a:t>. e la mancanza di una legge attuativa, se non quelli che si rinvengono in norme che tutelano posizioni soggettive concorrenti, su un piano prioritario, come il diritto alla vita o all'incolumità personale, o, quantomeno, su un piano paritario, come il diritto alla libertà di iniziativa economica, sicché esorbitano da tali limiti, e </a:t>
            </a:r>
            <a:r>
              <a:rPr lang="it-IT" sz="1500" b="1" dirty="0"/>
              <a:t>sono illegittime</a:t>
            </a:r>
            <a:r>
              <a:rPr lang="it-IT" sz="1500" dirty="0"/>
              <a:t>, le modalità di attuazione dello sciopero rimesse totalmente agli interessati (nella specie, lasciando nella facoltà del singolo lavoratore quando e per quanto tempo astenersi dal lavoro) senza alcuna predeterminazione, atteso che ne snaturano la forma e la finalità tipicamente collettive, esponendo il datore di lavoro ai pregiudizi derivanti dall'impossibilità di prevenire i rischi alla produttività e all'organizzazione gestionale dell'azienda.</a:t>
            </a:r>
          </a:p>
          <a:p>
            <a:pPr marL="0" indent="0" algn="just">
              <a:buNone/>
            </a:pPr>
            <a:endParaRPr lang="it-IT" sz="1500" dirty="0"/>
          </a:p>
          <a:p>
            <a:pPr>
              <a:lnSpc>
                <a:spcPct val="90000"/>
              </a:lnSpc>
            </a:pPr>
            <a:r>
              <a:rPr lang="it-IT" sz="1400" dirty="0" err="1"/>
              <a:t>Cass</a:t>
            </a:r>
            <a:r>
              <a:rPr lang="it-IT" sz="1400" dirty="0"/>
              <a:t>. civ., sez. lav., 03-12-2015, n. 24653</a:t>
            </a:r>
          </a:p>
          <a:p>
            <a:pPr>
              <a:lnSpc>
                <a:spcPct val="90000"/>
              </a:lnSpc>
            </a:pPr>
            <a:r>
              <a:rPr lang="it-IT" sz="1400" dirty="0"/>
              <a:t>Parti: </a:t>
            </a:r>
            <a:r>
              <a:rPr lang="it-IT" sz="1400" dirty="0" err="1"/>
              <a:t>Soc</a:t>
            </a:r>
            <a:r>
              <a:rPr lang="it-IT" sz="1400" dirty="0"/>
              <a:t>. Esselunga c. C.</a:t>
            </a:r>
          </a:p>
          <a:p>
            <a:pPr>
              <a:lnSpc>
                <a:spcPct val="90000"/>
              </a:lnSpc>
            </a:pPr>
            <a:r>
              <a:rPr lang="it-IT" sz="1400" dirty="0"/>
              <a:t>Notiziario giurisprudenza lav., 2016, 124</a:t>
            </a:r>
          </a:p>
          <a:p>
            <a:pPr>
              <a:lnSpc>
                <a:spcPct val="90000"/>
              </a:lnSpc>
            </a:pPr>
            <a:endParaRPr lang="it-IT" sz="1500" dirty="0"/>
          </a:p>
        </p:txBody>
      </p:sp>
      <p:sp>
        <p:nvSpPr>
          <p:cNvPr id="8" name="Text Placeholder 3">
            <a:extLst>
              <a:ext uri="{FF2B5EF4-FFF2-40B4-BE49-F238E27FC236}">
                <a16:creationId xmlns:a16="http://schemas.microsoft.com/office/drawing/2014/main" id="{7E251C86-9FD6-4477-849D-A8F41FCEFDBC}"/>
              </a:ext>
            </a:extLst>
          </p:cNvPr>
          <p:cNvSpPr>
            <a:spLocks noGrp="1"/>
          </p:cNvSpPr>
          <p:nvPr>
            <p:ph type="body" sz="half" idx="2"/>
          </p:nvPr>
        </p:nvSpPr>
        <p:spPr>
          <a:xfrm>
            <a:off x="896831" y="2180022"/>
            <a:ext cx="2565921" cy="2497956"/>
          </a:xfrm>
        </p:spPr>
        <p:txBody>
          <a:bodyPr/>
          <a:lstStyle/>
          <a:p>
            <a:r>
              <a:rPr lang="en-US" dirty="0"/>
              <a:t>Il </a:t>
            </a:r>
            <a:r>
              <a:rPr lang="en-US" dirty="0" err="1"/>
              <a:t>contemperamento</a:t>
            </a:r>
            <a:r>
              <a:rPr lang="en-US" dirty="0"/>
              <a:t> </a:t>
            </a:r>
            <a:r>
              <a:rPr lang="en-US" dirty="0" err="1"/>
              <a:t>dei</a:t>
            </a:r>
            <a:r>
              <a:rPr lang="en-US" dirty="0"/>
              <a:t> </a:t>
            </a:r>
            <a:r>
              <a:rPr lang="en-US" dirty="0" err="1"/>
              <a:t>diritti</a:t>
            </a:r>
            <a:r>
              <a:rPr lang="en-US" dirty="0"/>
              <a:t> </a:t>
            </a:r>
            <a:r>
              <a:rPr lang="en-US" dirty="0" err="1"/>
              <a:t>costituzionali</a:t>
            </a:r>
            <a:r>
              <a:rPr lang="en-US" dirty="0"/>
              <a:t>. </a:t>
            </a:r>
          </a:p>
          <a:p>
            <a:endParaRPr lang="en-US" dirty="0"/>
          </a:p>
          <a:p>
            <a:r>
              <a:rPr lang="it-IT" dirty="0"/>
              <a:t>il diritto alla libertà di iniziativa economica</a:t>
            </a:r>
            <a:endParaRPr lang="en-US" dirty="0"/>
          </a:p>
          <a:p>
            <a:endParaRPr lang="en-US" dirty="0"/>
          </a:p>
        </p:txBody>
      </p:sp>
    </p:spTree>
    <p:extLst>
      <p:ext uri="{BB962C8B-B14F-4D97-AF65-F5344CB8AC3E}">
        <p14:creationId xmlns:p14="http://schemas.microsoft.com/office/powerpoint/2010/main" val="781695689"/>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it-IT" altLang="it-IT"/>
              <a:t>La serrata</a:t>
            </a:r>
          </a:p>
        </p:txBody>
      </p:sp>
      <p:sp>
        <p:nvSpPr>
          <p:cNvPr id="22531" name="Rectangle 3"/>
          <p:cNvSpPr>
            <a:spLocks noGrp="1" noChangeArrowheads="1"/>
          </p:cNvSpPr>
          <p:nvPr>
            <p:ph type="body" idx="1"/>
          </p:nvPr>
        </p:nvSpPr>
        <p:spPr>
          <a:xfrm>
            <a:off x="1066800" y="2286000"/>
            <a:ext cx="7772400" cy="4114800"/>
          </a:xfrm>
        </p:spPr>
        <p:txBody>
          <a:bodyPr/>
          <a:lstStyle/>
          <a:p>
            <a:r>
              <a:rPr lang="it-IT" altLang="it-IT" dirty="0"/>
              <a:t>La libertà di serrata </a:t>
            </a:r>
            <a:r>
              <a:rPr lang="it-IT" altLang="it-IT" sz="2800" dirty="0"/>
              <a:t>(</a:t>
            </a:r>
            <a:r>
              <a:rPr lang="it-IT" altLang="it-IT" sz="2800" dirty="0" err="1"/>
              <a:t>cass</a:t>
            </a:r>
            <a:r>
              <a:rPr lang="it-IT" altLang="it-IT" sz="2800" dirty="0"/>
              <a:t>. 8 giugno 1953)</a:t>
            </a:r>
            <a:endParaRPr lang="it-IT" altLang="it-IT" dirty="0"/>
          </a:p>
          <a:p>
            <a:r>
              <a:rPr lang="it-IT" altLang="it-IT" dirty="0"/>
              <a:t>Tra inadempimento (mora del creditore) ed impossibilità di ricevere la prestazione</a:t>
            </a:r>
          </a:p>
        </p:txBody>
      </p:sp>
    </p:spTree>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66800" y="332656"/>
            <a:ext cx="7772400" cy="6192688"/>
          </a:xfrm>
        </p:spPr>
        <p:txBody>
          <a:bodyPr/>
          <a:lstStyle/>
          <a:p>
            <a:r>
              <a:rPr lang="it-IT" sz="2000" dirty="0"/>
              <a:t>Lo sciopero, nei fatti, si risolve nella mancata esecuzione in forma collettiva della prestazione lavorativa, con corrispondente perdita della relativa retribuzione; questa mancata esecuzione si estende per una determinata unità di tempo: una giornata di lavoro, più giornate, oppure periodi di tempo inferiori alla giornata, </a:t>
            </a:r>
            <a:r>
              <a:rPr lang="it-IT" sz="2000" b="1" dirty="0"/>
              <a:t>sempre che non si vada oltre quella che viene definita “minima unità tecnico-temporale”</a:t>
            </a:r>
            <a:r>
              <a:rPr lang="it-IT" sz="2000" dirty="0"/>
              <a:t>, al di sotto della quale l'attività lavorativa non ha significato esaurendosi in una erogazione di energie senza scopo; al contrario, ci si colloca al di fuori del diritto di sciopero quando il rifiuto di rendere la prestazione per una data unità di tempo non sia integrale, ma riguardi solo uno o più tra i compiti che il lavoratore è tenuto a svolgere; è il caso del c.d. sciopero delle mansioni, comportamento costantemente ritenuto estraneo al concetto di sciopero e pertanto ritenuto illegittimo dalla giurisprudenza.</a:t>
            </a:r>
          </a:p>
          <a:p>
            <a:r>
              <a:rPr lang="it-IT" sz="1800" dirty="0" err="1"/>
              <a:t>Cass</a:t>
            </a:r>
            <a:r>
              <a:rPr lang="it-IT" sz="1800" dirty="0"/>
              <a:t>. civ., sez. lav., 03-05-2011, n. 9715, Cobas c. </a:t>
            </a:r>
            <a:r>
              <a:rPr lang="it-IT" sz="1800" dirty="0" err="1"/>
              <a:t>Soc</a:t>
            </a:r>
            <a:r>
              <a:rPr lang="it-IT" sz="1800" dirty="0"/>
              <a:t>. poste </a:t>
            </a:r>
            <a:r>
              <a:rPr lang="it-IT" sz="1800" dirty="0" err="1"/>
              <a:t>it</a:t>
            </a:r>
            <a:r>
              <a:rPr lang="it-IT" sz="1800" dirty="0"/>
              <a:t>., </a:t>
            </a:r>
            <a:r>
              <a:rPr lang="it-IT" sz="1800" dirty="0" err="1"/>
              <a:t>Riv</a:t>
            </a:r>
            <a:r>
              <a:rPr lang="it-IT" sz="1800" dirty="0"/>
              <a:t>. giur. lav., 2011, II, 604 (m), n. RAIMONDI</a:t>
            </a:r>
          </a:p>
        </p:txBody>
      </p:sp>
    </p:spTree>
    <p:extLst>
      <p:ext uri="{BB962C8B-B14F-4D97-AF65-F5344CB8AC3E}">
        <p14:creationId xmlns:p14="http://schemas.microsoft.com/office/powerpoint/2010/main" val="86624119"/>
      </p:ext>
    </p:extLst>
  </p:cSld>
  <p:clrMapOvr>
    <a:masterClrMapping/>
  </p:clrMapOvr>
  <p:transition spd="slow">
    <p:comb/>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99592" y="1196752"/>
            <a:ext cx="7848872" cy="5078313"/>
          </a:xfrm>
          <a:prstGeom prst="rect">
            <a:avLst/>
          </a:prstGeom>
        </p:spPr>
        <p:txBody>
          <a:bodyPr wrap="square">
            <a:spAutoFit/>
          </a:bodyPr>
          <a:lstStyle/>
          <a:p>
            <a:pPr>
              <a:spcAft>
                <a:spcPts val="0"/>
              </a:spcAft>
            </a:pPr>
            <a:r>
              <a:rPr lang="it-IT" sz="2000" dirty="0" err="1">
                <a:latin typeface="Calibri" charset="0"/>
                <a:ea typeface="Calibri" charset="0"/>
                <a:cs typeface="Courier New" charset="0"/>
              </a:rPr>
              <a:t>Cass</a:t>
            </a:r>
            <a:r>
              <a:rPr lang="it-IT" sz="2000" dirty="0">
                <a:latin typeface="Calibri" charset="0"/>
                <a:ea typeface="Calibri" charset="0"/>
                <a:cs typeface="Courier New" charset="0"/>
              </a:rPr>
              <a:t>. civ., 07-02-1987, n. 1331.</a:t>
            </a:r>
            <a:endParaRPr lang="it-IT" sz="2000" dirty="0">
              <a:latin typeface="Courier" charset="0"/>
              <a:ea typeface="Calibri" charset="0"/>
              <a:cs typeface="Times New Roman" charset="0"/>
            </a:endParaRPr>
          </a:p>
          <a:p>
            <a:pPr>
              <a:spcAft>
                <a:spcPts val="0"/>
              </a:spcAft>
            </a:pPr>
            <a:r>
              <a:rPr lang="it-IT" sz="2000" dirty="0">
                <a:latin typeface="Calibri" charset="0"/>
                <a:ea typeface="Calibri" charset="0"/>
                <a:cs typeface="Courier New" charset="0"/>
              </a:rPr>
              <a:t>Non è antisindacale la condotta del datore di lavoro che in presenza di uno sciopero “a singhiozzo” attuato dai lavoratori con modalità tali da rendere inutilizzabili le prestazioni rese negli intervalli tra una sospensione e l'altra dell'attività lavorativa, interrompa l'attività degli impianti produttivi e rifiuti la corresponsione delle retribuzioni, anche se con una modifica del programma di lavorazione l'imprenditore si trovi nelle condizioni di evitare o di limitare i danni agli impianti e alla produzione derivanti dallo sciopero (nella specie, lo sciopero era stato realizzato alternando astensioni dal lavoro di un quarto d'ora a prestazioni lavorative di pari durata, con un calo della produzione del novantuno virgola cinque per cento a fronte di uno scarto fisiologico del quaranta per cento, e il giudice di merito aveva accertato che un opportuno mutamento del programma di lavorazione, consentito dall'ampio preavviso dello sciopero, avrebbe permesso di limitare il calo di produttività).</a:t>
            </a:r>
            <a:endParaRPr lang="it-IT" sz="2000" dirty="0">
              <a:latin typeface="Courier" charset="0"/>
              <a:ea typeface="Calibri" charset="0"/>
              <a:cs typeface="Times New Roman" charset="0"/>
            </a:endParaRPr>
          </a:p>
          <a:p>
            <a:pPr>
              <a:spcAft>
                <a:spcPts val="0"/>
              </a:spcAft>
            </a:pPr>
            <a:r>
              <a:rPr lang="it-IT" sz="2000" dirty="0" err="1">
                <a:latin typeface="Calibri" charset="0"/>
                <a:ea typeface="Calibri" charset="0"/>
                <a:cs typeface="Courier New" charset="0"/>
              </a:rPr>
              <a:t>Soc</a:t>
            </a:r>
            <a:r>
              <a:rPr lang="it-IT" sz="2000" dirty="0">
                <a:latin typeface="Calibri" charset="0"/>
                <a:ea typeface="Calibri" charset="0"/>
                <a:cs typeface="Courier New" charset="0"/>
              </a:rPr>
              <a:t>. Zanussi metallurgica c. </a:t>
            </a:r>
            <a:r>
              <a:rPr lang="it-IT" sz="2000" dirty="0" err="1">
                <a:latin typeface="Calibri" charset="0"/>
                <a:ea typeface="Calibri" charset="0"/>
                <a:cs typeface="Courier New" charset="0"/>
              </a:rPr>
              <a:t>Flm</a:t>
            </a:r>
            <a:r>
              <a:rPr lang="it-IT" sz="2000" dirty="0">
                <a:latin typeface="Calibri" charset="0"/>
                <a:ea typeface="Calibri" charset="0"/>
                <a:cs typeface="Courier New" charset="0"/>
              </a:rPr>
              <a:t> Foro </a:t>
            </a:r>
            <a:r>
              <a:rPr lang="it-IT" sz="2000" dirty="0" err="1">
                <a:latin typeface="Calibri" charset="0"/>
                <a:ea typeface="Calibri" charset="0"/>
                <a:cs typeface="Courier New" charset="0"/>
              </a:rPr>
              <a:t>it</a:t>
            </a:r>
            <a:r>
              <a:rPr lang="it-IT" sz="2000" dirty="0">
                <a:latin typeface="Calibri" charset="0"/>
                <a:ea typeface="Calibri" charset="0"/>
                <a:cs typeface="Courier New" charset="0"/>
              </a:rPr>
              <a:t>., 1987, I, 775</a:t>
            </a:r>
            <a:endParaRPr lang="it-IT" dirty="0">
              <a:latin typeface="Courier" charset="0"/>
              <a:ea typeface="Calibri" charset="0"/>
              <a:cs typeface="Times New Roman" charset="0"/>
            </a:endParaRPr>
          </a:p>
        </p:txBody>
      </p:sp>
    </p:spTree>
    <p:extLst>
      <p:ext uri="{BB962C8B-B14F-4D97-AF65-F5344CB8AC3E}">
        <p14:creationId xmlns:p14="http://schemas.microsoft.com/office/powerpoint/2010/main" val="1992261448"/>
      </p:ext>
    </p:extLst>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69604B05-9BCE-6043-865F-1166E6A3CFCA}"/>
              </a:ext>
            </a:extLst>
          </p:cNvPr>
          <p:cNvSpPr/>
          <p:nvPr/>
        </p:nvSpPr>
        <p:spPr>
          <a:xfrm>
            <a:off x="899592" y="836712"/>
            <a:ext cx="8064896" cy="4524315"/>
          </a:xfrm>
          <a:prstGeom prst="rect">
            <a:avLst/>
          </a:prstGeom>
        </p:spPr>
        <p:txBody>
          <a:bodyPr wrap="square">
            <a:spAutoFit/>
          </a:bodyPr>
          <a:lstStyle/>
          <a:p>
            <a:r>
              <a:rPr lang="it-IT" dirty="0"/>
              <a:t>Cassazione civile sez. lav. - 27/05/2019, n. 14419 </a:t>
            </a:r>
          </a:p>
          <a:p>
            <a:endParaRPr lang="it-IT" dirty="0"/>
          </a:p>
          <a:p>
            <a:r>
              <a:rPr lang="it-IT" dirty="0"/>
              <a:t>Il datore non può rifiutare la prestazione del lavoratore, salvo impossibilità oggettiva di riceverla </a:t>
            </a:r>
          </a:p>
          <a:p>
            <a:endParaRPr lang="it-IT" dirty="0"/>
          </a:p>
          <a:p>
            <a:r>
              <a:rPr lang="it-IT" dirty="0"/>
              <a:t>Il rifiuto unilaterale del datore di lavoro di ricevere la prestazione del dipendente a causa dei disagi provocati da uno sciopero in seguito revocato, non fa venire meno il diritto del lavoratore alla prestazione retributiva, a meno che non sia oggettivamente impossibile l'utilizzazione della stessa, a causa di circostanze non imputabili al datore, imprevedibili e non riferibili a carenze organizzative. </a:t>
            </a:r>
          </a:p>
          <a:p>
            <a:endParaRPr lang="it-IT" dirty="0"/>
          </a:p>
        </p:txBody>
      </p:sp>
    </p:spTree>
    <p:extLst>
      <p:ext uri="{BB962C8B-B14F-4D97-AF65-F5344CB8AC3E}">
        <p14:creationId xmlns:p14="http://schemas.microsoft.com/office/powerpoint/2010/main" val="95633144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971600" y="260648"/>
            <a:ext cx="7992888" cy="6278642"/>
          </a:xfrm>
          <a:prstGeom prst="rect">
            <a:avLst/>
          </a:prstGeom>
        </p:spPr>
        <p:txBody>
          <a:bodyPr wrap="square">
            <a:spAutoFit/>
          </a:bodyPr>
          <a:lstStyle/>
          <a:p>
            <a:pPr>
              <a:spcAft>
                <a:spcPts val="0"/>
              </a:spcAft>
            </a:pPr>
            <a:r>
              <a:rPr lang="it-IT" dirty="0">
                <a:latin typeface="+mn-lt"/>
                <a:ea typeface="Calibri" charset="0"/>
                <a:cs typeface="Times New Roman" charset="0"/>
              </a:rPr>
              <a:t>E’ legittimo il diritto di sciopero quale che siano le modalità del suo esercizio, purché non appaia idoneo a pregiudicare irreparabilmente, oltre alla vita e all'incolumità personale, la produttività dell'azienda; incombe sul datore di lavoro l'onere di provare che la serrata seguente è derivata non dalla mera difficoltà, ma da una impossibilità oggettiva di ricevere le prestazioni residue ex art. 1256 c.c.; in caso di mancanza di prova obiettiva deve presumersi l'illegittimità della serrata qualora il datore di lavoro abbia in precedenti casi analoghi, cioè di scioperi avvenuti con la stessa modalità, accettato pacificamente le prestazioni residue dei lavoratori; da ciò discende anche l'illegittimità del mancato pagamento delle retribuzioni per le ore nelle quali i dipendenti hanno offerto le loro prestazioni residue. </a:t>
            </a:r>
            <a:r>
              <a:rPr lang="it-IT" sz="1800" dirty="0">
                <a:latin typeface="+mn-lt"/>
                <a:ea typeface="Calibri" charset="0"/>
                <a:cs typeface="Times New Roman" charset="0"/>
              </a:rPr>
              <a:t>T. Ancona, 20-05-2009, Fiom c. </a:t>
            </a:r>
            <a:r>
              <a:rPr lang="it-IT" sz="1800" dirty="0" err="1">
                <a:latin typeface="+mn-lt"/>
                <a:ea typeface="Calibri" charset="0"/>
                <a:cs typeface="Times New Roman" charset="0"/>
              </a:rPr>
              <a:t>Soc</a:t>
            </a:r>
            <a:r>
              <a:rPr lang="it-IT" sz="1800" dirty="0">
                <a:latin typeface="+mn-lt"/>
                <a:ea typeface="Calibri" charset="0"/>
                <a:cs typeface="Times New Roman" charset="0"/>
              </a:rPr>
              <a:t>. Fincantieri, </a:t>
            </a:r>
            <a:r>
              <a:rPr lang="it-IT" sz="1800" dirty="0" err="1">
                <a:latin typeface="+mn-lt"/>
                <a:ea typeface="Calibri" charset="0"/>
                <a:cs typeface="Times New Roman" charset="0"/>
              </a:rPr>
              <a:t>Riv</a:t>
            </a:r>
            <a:r>
              <a:rPr lang="it-IT" sz="1800" dirty="0">
                <a:latin typeface="+mn-lt"/>
                <a:ea typeface="Calibri" charset="0"/>
                <a:cs typeface="Times New Roman" charset="0"/>
              </a:rPr>
              <a:t>. giur. lav., 2009, II, 863, n. PASCUCCI</a:t>
            </a:r>
          </a:p>
        </p:txBody>
      </p:sp>
    </p:spTree>
    <p:extLst>
      <p:ext uri="{BB962C8B-B14F-4D97-AF65-F5344CB8AC3E}">
        <p14:creationId xmlns:p14="http://schemas.microsoft.com/office/powerpoint/2010/main" val="1468211336"/>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043608" y="1052736"/>
            <a:ext cx="7848872" cy="5078313"/>
          </a:xfrm>
          <a:prstGeom prst="rect">
            <a:avLst/>
          </a:prstGeom>
        </p:spPr>
        <p:txBody>
          <a:bodyPr wrap="square">
            <a:spAutoFit/>
          </a:bodyPr>
          <a:lstStyle/>
          <a:p>
            <a:pPr>
              <a:spcAft>
                <a:spcPts val="0"/>
              </a:spcAft>
            </a:pPr>
            <a:r>
              <a:rPr lang="it-IT" sz="2000" dirty="0" err="1">
                <a:latin typeface="Calibri" charset="0"/>
                <a:ea typeface="Calibri" charset="0"/>
                <a:cs typeface="Courier New" charset="0"/>
              </a:rPr>
              <a:t>Cass</a:t>
            </a:r>
            <a:r>
              <a:rPr lang="it-IT" sz="2000" dirty="0">
                <a:latin typeface="Calibri" charset="0"/>
                <a:ea typeface="Calibri" charset="0"/>
                <a:cs typeface="Courier New" charset="0"/>
              </a:rPr>
              <a:t>. civ., sez. lav., 10-07-2015, n. 14444.</a:t>
            </a:r>
            <a:endParaRPr lang="it-IT" sz="2000" dirty="0">
              <a:latin typeface="Courier" charset="0"/>
              <a:ea typeface="Calibri" charset="0"/>
              <a:cs typeface="Times New Roman" charset="0"/>
            </a:endParaRPr>
          </a:p>
          <a:p>
            <a:pPr>
              <a:spcAft>
                <a:spcPts val="0"/>
              </a:spcAft>
            </a:pPr>
            <a:r>
              <a:rPr lang="it-IT" sz="2000" dirty="0">
                <a:latin typeface="Calibri" charset="0"/>
                <a:ea typeface="Calibri" charset="0"/>
                <a:cs typeface="Courier New" charset="0"/>
              </a:rPr>
              <a:t>Nel caso di proclamazione di uno sciopero da parte delle organizzazioni sindacali di categoria, il datore di lavoro, nell'intento di limitarne le conseguenze dannose, può disporre l'utilizzazione del personale rimasto in servizio</a:t>
            </a:r>
            <a:r>
              <a:rPr lang="it-IT" sz="2000" i="1" dirty="0">
                <a:latin typeface="Calibri" charset="0"/>
                <a:ea typeface="Calibri" charset="0"/>
                <a:cs typeface="Courier New" charset="0"/>
              </a:rPr>
              <a:t>, con l'assegnazione a mansioni inferiori, solo ove tali mansioni siano marginali e funzionalmente accessorie e complementari</a:t>
            </a:r>
            <a:r>
              <a:rPr lang="it-IT" sz="2000" dirty="0">
                <a:latin typeface="Calibri" charset="0"/>
                <a:ea typeface="Calibri" charset="0"/>
                <a:cs typeface="Courier New" charset="0"/>
              </a:rPr>
              <a:t> rispetto a quelle proprie dei lavoratori assegnati, sicché ove tale limite venga disatteso in violazione dell'art. 2103 c.c., la condotta è antisindacale anche se sussiste compatibilità tra le mansioni inferiori e la pregressa professionalità dei sostituti, assicurando detta norma il mantenimento del livello di professionalità acquisito (in applicazione dell'anzidetto principio, la suprema corte ha ritenuto antisindacale l'impiego in un ipermercato di lavoratori con la qualifica di caporeparto e caposettore nelle normali operazioni di vendita e cassa, dovendosi escludere la marginalità di tali funzioni, nonché la loro eccezionalità per il semplice fatto dello sciopero).</a:t>
            </a:r>
            <a:endParaRPr lang="it-IT" sz="2000" dirty="0">
              <a:latin typeface="Courier" charset="0"/>
              <a:ea typeface="Calibri" charset="0"/>
              <a:cs typeface="Times New Roman" charset="0"/>
            </a:endParaRPr>
          </a:p>
          <a:p>
            <a:pPr>
              <a:spcAft>
                <a:spcPts val="0"/>
              </a:spcAft>
            </a:pPr>
            <a:r>
              <a:rPr lang="it-IT" sz="2000" dirty="0">
                <a:latin typeface="Calibri" charset="0"/>
                <a:ea typeface="Calibri" charset="0"/>
                <a:cs typeface="Courier New" charset="0"/>
              </a:rPr>
              <a:t>Parti: </a:t>
            </a:r>
            <a:r>
              <a:rPr lang="it-IT" sz="2000" dirty="0" err="1">
                <a:latin typeface="Calibri" charset="0"/>
                <a:ea typeface="Calibri" charset="0"/>
                <a:cs typeface="Courier New" charset="0"/>
              </a:rPr>
              <a:t>Soc</a:t>
            </a:r>
            <a:r>
              <a:rPr lang="it-IT" sz="2000" dirty="0">
                <a:latin typeface="Calibri" charset="0"/>
                <a:ea typeface="Calibri" charset="0"/>
                <a:cs typeface="Courier New" charset="0"/>
              </a:rPr>
              <a:t>. coop. Adriatica c. </a:t>
            </a:r>
            <a:r>
              <a:rPr lang="it-IT" sz="2000" dirty="0" err="1">
                <a:latin typeface="Calibri" charset="0"/>
                <a:ea typeface="Calibri" charset="0"/>
                <a:cs typeface="Courier New" charset="0"/>
              </a:rPr>
              <a:t>Filcams</a:t>
            </a:r>
            <a:r>
              <a:rPr lang="it-IT" sz="2000" dirty="0">
                <a:latin typeface="Calibri" charset="0"/>
                <a:ea typeface="Calibri" charset="0"/>
                <a:cs typeface="Courier New" charset="0"/>
              </a:rPr>
              <a:t> Cgil</a:t>
            </a:r>
            <a:endParaRPr lang="it-IT" sz="2000" dirty="0">
              <a:effectLst/>
              <a:latin typeface="Courier" charset="0"/>
              <a:ea typeface="Calibri" charset="0"/>
              <a:cs typeface="Times New Roman" charset="0"/>
            </a:endParaRPr>
          </a:p>
        </p:txBody>
      </p:sp>
    </p:spTree>
    <p:extLst>
      <p:ext uri="{BB962C8B-B14F-4D97-AF65-F5344CB8AC3E}">
        <p14:creationId xmlns:p14="http://schemas.microsoft.com/office/powerpoint/2010/main" val="2119306277"/>
      </p:ext>
    </p:extLst>
  </p:cSld>
  <p:clrMapOvr>
    <a:masterClrMapping/>
  </p:clrMapOvr>
  <p:transition spd="slow">
    <p:wip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CF8E9B99-2492-424A-BBD4-2EF5565DA86D}"/>
              </a:ext>
            </a:extLst>
          </p:cNvPr>
          <p:cNvSpPr/>
          <p:nvPr/>
        </p:nvSpPr>
        <p:spPr>
          <a:xfrm>
            <a:off x="899592" y="260648"/>
            <a:ext cx="7848872" cy="6001643"/>
          </a:xfrm>
          <a:prstGeom prst="rect">
            <a:avLst/>
          </a:prstGeom>
        </p:spPr>
        <p:txBody>
          <a:bodyPr wrap="square">
            <a:spAutoFit/>
          </a:bodyPr>
          <a:lstStyle/>
          <a:p>
            <a:r>
              <a:rPr lang="it-IT" dirty="0"/>
              <a:t>Cassazione civile sez. lav. - 01/04/2019, n. 9027 </a:t>
            </a:r>
          </a:p>
          <a:p>
            <a:endParaRPr lang="it-IT" dirty="0"/>
          </a:p>
          <a:p>
            <a:r>
              <a:rPr lang="it-IT" dirty="0"/>
              <a:t>Antisindacale la condotta di Trenitalia che ha utilizzato personale di livello quadro nella sostituzione di macchinisti in sciopero </a:t>
            </a:r>
          </a:p>
          <a:p>
            <a:endParaRPr lang="it-IT" dirty="0"/>
          </a:p>
          <a:p>
            <a:r>
              <a:rPr lang="it-IT" dirty="0"/>
              <a:t>Deve essere confermata l'</a:t>
            </a:r>
            <a:r>
              <a:rPr lang="it-IT" dirty="0" err="1"/>
              <a:t>antisindacalità</a:t>
            </a:r>
            <a:r>
              <a:rPr lang="it-IT" dirty="0"/>
              <a:t> del comportamento tenuto da Trenitalia </a:t>
            </a:r>
            <a:r>
              <a:rPr lang="it-IT" dirty="0" err="1"/>
              <a:t>s.p.a.</a:t>
            </a:r>
            <a:r>
              <a:rPr lang="it-IT" dirty="0"/>
              <a:t> in occasione degli scioperi del 5/6 luglio 2009 e dell'11/12 luglio 2009 per avere la società sostituito numerosi lavoratori con personale di livello superiore, atteso che nell'ambito del contratto l'attività di sostituzione di personale in sciopero non può rientrare tra le attività marginali o eccezionali proprie della qualifica di quadro, in quanto dall'esame delle fonti contrattuali è risultato escluso che un 'quadro' possa condurre un treno o fare una scorta, poiché, per definizione, l'attività descritta non rientra fra le attività marginali e complementari di tale figura professionale. </a:t>
            </a:r>
          </a:p>
          <a:p>
            <a:endParaRPr lang="it-IT" dirty="0"/>
          </a:p>
        </p:txBody>
      </p:sp>
    </p:spTree>
    <p:extLst>
      <p:ext uri="{BB962C8B-B14F-4D97-AF65-F5344CB8AC3E}">
        <p14:creationId xmlns:p14="http://schemas.microsoft.com/office/powerpoint/2010/main" val="772959236"/>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it-IT" altLang="it-IT"/>
              <a:t>Il diritto di sciopero</a:t>
            </a:r>
          </a:p>
        </p:txBody>
      </p:sp>
      <p:sp>
        <p:nvSpPr>
          <p:cNvPr id="4099" name="Text Box 3"/>
          <p:cNvSpPr txBox="1">
            <a:spLocks noChangeArrowheads="1"/>
          </p:cNvSpPr>
          <p:nvPr/>
        </p:nvSpPr>
        <p:spPr bwMode="auto">
          <a:xfrm>
            <a:off x="1422648" y="3092767"/>
            <a:ext cx="6893768"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r>
              <a:rPr kumimoji="0" lang="it-IT" altLang="it-IT" sz="3600" b="1" dirty="0">
                <a:latin typeface="Woodcut" pitchFamily="2" charset="0"/>
              </a:rPr>
              <a:t>Art.40 – Il diritto di sciopero si esercita nell’ambito delle leggi che lo regolano</a:t>
            </a:r>
          </a:p>
        </p:txBody>
      </p:sp>
    </p:spTree>
  </p:cSld>
  <p:clrMapOvr>
    <a:masterClrMapping/>
  </p:clrMapOvr>
  <p:transition spd="med">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E55EC3F-511C-A147-931D-518850F7BCBB}"/>
              </a:ext>
            </a:extLst>
          </p:cNvPr>
          <p:cNvSpPr>
            <a:spLocks noGrp="1"/>
          </p:cNvSpPr>
          <p:nvPr>
            <p:ph type="title"/>
          </p:nvPr>
        </p:nvSpPr>
        <p:spPr>
          <a:xfrm>
            <a:off x="827584" y="273050"/>
            <a:ext cx="2637929" cy="1571774"/>
          </a:xfrm>
        </p:spPr>
        <p:txBody>
          <a:bodyPr vert="horz" wrap="square" lIns="91440" tIns="45720" rIns="91440" bIns="45720" numCol="1" anchor="b" anchorCtr="0" compatLnSpc="1">
            <a:prstTxWarp prst="textNoShape">
              <a:avLst/>
            </a:prstTxWarp>
            <a:normAutofit/>
          </a:bodyPr>
          <a:lstStyle/>
          <a:p>
            <a:pPr>
              <a:lnSpc>
                <a:spcPct val="90000"/>
              </a:lnSpc>
            </a:pPr>
            <a:r>
              <a:rPr lang="it-IT" sz="1900" b="1" dirty="0">
                <a:latin typeface="+mj-lt"/>
                <a:ea typeface="+mj-ea"/>
                <a:cs typeface="+mj-cs"/>
              </a:rPr>
              <a:t>Conseguenze sul piano del rapporto: interruzione del vincolo di </a:t>
            </a:r>
            <a:r>
              <a:rPr lang="it-IT" sz="1900" b="1" dirty="0" err="1">
                <a:latin typeface="+mj-lt"/>
                <a:ea typeface="+mj-ea"/>
                <a:cs typeface="+mj-cs"/>
              </a:rPr>
              <a:t>sinallagmaticità</a:t>
            </a:r>
            <a:endParaRPr lang="it-IT" sz="1900" b="1" dirty="0">
              <a:latin typeface="+mj-lt"/>
              <a:ea typeface="+mj-ea"/>
              <a:cs typeface="+mj-cs"/>
            </a:endParaRPr>
          </a:p>
        </p:txBody>
      </p:sp>
      <p:sp>
        <p:nvSpPr>
          <p:cNvPr id="3" name="Rettangolo 2">
            <a:extLst>
              <a:ext uri="{FF2B5EF4-FFF2-40B4-BE49-F238E27FC236}">
                <a16:creationId xmlns:a16="http://schemas.microsoft.com/office/drawing/2014/main" id="{8A4E037A-CF94-6C47-91BF-E23F1C1C7442}"/>
              </a:ext>
            </a:extLst>
          </p:cNvPr>
          <p:cNvSpPr/>
          <p:nvPr/>
        </p:nvSpPr>
        <p:spPr bwMode="auto">
          <a:xfrm>
            <a:off x="3707904" y="590885"/>
            <a:ext cx="5111750" cy="5676230"/>
          </a:xfrm>
          <a:prstGeom prst="rect">
            <a:avLst/>
          </a:prstGeom>
          <a:noFill/>
          <a:ln>
            <a:noFill/>
          </a:ln>
          <a:effectLst/>
        </p:spPr>
        <p:txBody>
          <a:bodyPr vert="horz" wrap="square" lIns="91440" tIns="45720" rIns="91440" bIns="45720" numCol="1" anchor="t" anchorCtr="0" compatLnSpc="1">
            <a:prstTxWarp prst="textNoShape">
              <a:avLst/>
            </a:prstTxWarp>
            <a:normAutofit/>
          </a:bodyPr>
          <a:lstStyle/>
          <a:p>
            <a:pPr marL="0" indent="0">
              <a:lnSpc>
                <a:spcPct val="90000"/>
              </a:lnSpc>
              <a:spcBef>
                <a:spcPct val="20000"/>
              </a:spcBef>
              <a:buFont typeface="Wingdings" pitchFamily="2" charset="2"/>
              <a:buNone/>
            </a:pPr>
            <a:r>
              <a:rPr lang="it-IT" sz="1600" dirty="0">
                <a:latin typeface="+mn-lt"/>
              </a:rPr>
              <a:t>Con riferimento alle ipotesi in cui il rapporto di lavoro pur in mancanza della prestazione lavorativa non si estingue </a:t>
            </a:r>
            <a:r>
              <a:rPr lang="it-IT" sz="1600" u="sng" dirty="0">
                <a:latin typeface="+mn-lt"/>
              </a:rPr>
              <a:t>ma rimane soltanto sospeso </a:t>
            </a:r>
            <a:r>
              <a:rPr lang="it-IT" sz="1600" dirty="0">
                <a:latin typeface="+mn-lt"/>
              </a:rPr>
              <a:t>è necessario </a:t>
            </a:r>
            <a:r>
              <a:rPr lang="it-IT" sz="1600" b="1" dirty="0">
                <a:latin typeface="+mn-lt"/>
              </a:rPr>
              <a:t>distinguere</a:t>
            </a:r>
            <a:r>
              <a:rPr lang="it-IT" sz="1600" dirty="0">
                <a:latin typeface="+mn-lt"/>
              </a:rPr>
              <a:t> i casi </a:t>
            </a:r>
            <a:r>
              <a:rPr lang="it-IT" sz="1600" u="sng" dirty="0">
                <a:latin typeface="+mn-lt"/>
              </a:rPr>
              <a:t>di impossibilità sopravvenuta della prestazione</a:t>
            </a:r>
            <a:r>
              <a:rPr lang="it-IT" sz="1600" dirty="0">
                <a:latin typeface="+mn-lt"/>
              </a:rPr>
              <a:t> nei quali, in via del tutto eccezionale, il rischio della mancata prestazione si trasferisce sul datore di lavoro (infortunio, malattia, gravidanza e puerperio), il quale resta quindi obbligato a corrispondere la retribuzione, dal caso in cui l'assenza dal lavoro sia dovuta a sciopero. Tale ultimo caso, infatti, </a:t>
            </a:r>
            <a:r>
              <a:rPr lang="it-IT" sz="1600" b="1" dirty="0">
                <a:latin typeface="+mn-lt"/>
              </a:rPr>
              <a:t>pur concretandosi nell'esercizio di un diritto garantito dalla Costituzione</a:t>
            </a:r>
            <a:r>
              <a:rPr lang="it-IT" sz="1600" dirty="0">
                <a:latin typeface="+mn-lt"/>
              </a:rPr>
              <a:t>, non rientra nelle suddette ipotesi eccezionali sicché ad esso si applica la regola generale della </a:t>
            </a:r>
            <a:r>
              <a:rPr lang="it-IT" sz="1600" dirty="0" err="1">
                <a:latin typeface="+mn-lt"/>
              </a:rPr>
              <a:t>sinallagmaticità</a:t>
            </a:r>
            <a:r>
              <a:rPr lang="it-IT" sz="1600" dirty="0">
                <a:latin typeface="+mn-lt"/>
              </a:rPr>
              <a:t> delle prestazioni del rapporto di lavoro che comporta che, </a:t>
            </a:r>
            <a:r>
              <a:rPr lang="it-IT" sz="1600" i="1" dirty="0">
                <a:latin typeface="+mn-lt"/>
              </a:rPr>
              <a:t>a fronte della sospensione dell'obbligazione dei lavoratori aderenti allo sciopero di prestare la propria attività lavorativa, sia sospesa anche l'obbligazione del datore di lavoro di corrispondere la retribuzione.</a:t>
            </a:r>
            <a:r>
              <a:rPr lang="it-IT" sz="1600" dirty="0">
                <a:latin typeface="+mn-lt"/>
              </a:rPr>
              <a:t> Ne </a:t>
            </a:r>
            <a:r>
              <a:rPr lang="it-IT" sz="1600" b="1" dirty="0">
                <a:latin typeface="+mn-lt"/>
              </a:rPr>
              <a:t>consegue</a:t>
            </a:r>
            <a:r>
              <a:rPr lang="it-IT" sz="1600" dirty="0">
                <a:latin typeface="+mn-lt"/>
              </a:rPr>
              <a:t> che, salvo che sia diversamente disposto dalla contrattazione collettiva, anche la tredicesima mensilità, le eventuali ulteriori mensilità aggiuntive e gli altri istituti di retribuzione indiretta o differita devono essere ridotti in misura proporzionale alle giornate di sciopero</a:t>
            </a:r>
          </a:p>
        </p:txBody>
      </p:sp>
      <p:sp>
        <p:nvSpPr>
          <p:cNvPr id="8" name="Text Placeholder 3">
            <a:extLst>
              <a:ext uri="{FF2B5EF4-FFF2-40B4-BE49-F238E27FC236}">
                <a16:creationId xmlns:a16="http://schemas.microsoft.com/office/drawing/2014/main" id="{433AE41B-F090-441B-932E-A308C324EC39}"/>
              </a:ext>
            </a:extLst>
          </p:cNvPr>
          <p:cNvSpPr>
            <a:spLocks noGrp="1"/>
          </p:cNvSpPr>
          <p:nvPr>
            <p:ph type="body" sz="half" idx="2"/>
          </p:nvPr>
        </p:nvSpPr>
        <p:spPr>
          <a:xfrm>
            <a:off x="942590" y="2778720"/>
            <a:ext cx="2531442" cy="841772"/>
          </a:xfrm>
        </p:spPr>
        <p:txBody>
          <a:bodyPr/>
          <a:lstStyle/>
          <a:p>
            <a:r>
              <a:rPr lang="it-IT" dirty="0"/>
              <a:t>Cassazione civile sez. lav., 26/05/2001, n.7196</a:t>
            </a:r>
          </a:p>
          <a:p>
            <a:endParaRPr lang="en-US" dirty="0"/>
          </a:p>
        </p:txBody>
      </p:sp>
    </p:spTree>
    <p:extLst>
      <p:ext uri="{BB962C8B-B14F-4D97-AF65-F5344CB8AC3E}">
        <p14:creationId xmlns:p14="http://schemas.microsoft.com/office/powerpoint/2010/main" val="2310427178"/>
      </p:ext>
    </p:extLst>
  </p:cSld>
  <p:clrMapOvr>
    <a:masterClrMapping/>
  </p:clrMapOvr>
  <p:transition spd="slow">
    <p:cove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7" name="Rectangle 7"/>
          <p:cNvSpPr>
            <a:spLocks noGrp="1" noChangeArrowheads="1"/>
          </p:cNvSpPr>
          <p:nvPr>
            <p:ph type="title"/>
          </p:nvPr>
        </p:nvSpPr>
        <p:spPr>
          <a:xfrm>
            <a:off x="1066800" y="609600"/>
            <a:ext cx="7772400" cy="1752600"/>
          </a:xfrm>
        </p:spPr>
        <p:txBody>
          <a:bodyPr/>
          <a:lstStyle/>
          <a:p>
            <a:r>
              <a:rPr lang="it-IT" altLang="it-IT"/>
              <a:t>Diritto individuale ad esercizio collettivo</a:t>
            </a:r>
          </a:p>
        </p:txBody>
      </p:sp>
      <p:sp>
        <p:nvSpPr>
          <p:cNvPr id="10248" name="Rectangle 8"/>
          <p:cNvSpPr>
            <a:spLocks noGrp="1" noChangeArrowheads="1"/>
          </p:cNvSpPr>
          <p:nvPr>
            <p:ph type="body" idx="1"/>
          </p:nvPr>
        </p:nvSpPr>
        <p:spPr/>
        <p:txBody>
          <a:bodyPr/>
          <a:lstStyle/>
          <a:p>
            <a:endParaRPr lang="it-IT" altLang="it-IT"/>
          </a:p>
          <a:p>
            <a:endParaRPr lang="it-IT" altLang="it-IT"/>
          </a:p>
        </p:txBody>
      </p:sp>
      <p:sp>
        <p:nvSpPr>
          <p:cNvPr id="10244" name="Text Box 4"/>
          <p:cNvSpPr txBox="1">
            <a:spLocks noChangeArrowheads="1"/>
          </p:cNvSpPr>
          <p:nvPr/>
        </p:nvSpPr>
        <p:spPr bwMode="auto">
          <a:xfrm>
            <a:off x="1203325" y="2871788"/>
            <a:ext cx="6472238"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buClr>
                <a:srgbClr val="FF3300"/>
              </a:buClr>
              <a:buFont typeface="Wingdings" pitchFamily="2" charset="2"/>
              <a:buChar char="v"/>
            </a:pPr>
            <a:r>
              <a:rPr lang="it-IT" altLang="it-IT" sz="3600">
                <a:latin typeface="Comic Sans MS" pitchFamily="66" charset="0"/>
              </a:rPr>
              <a:t>Oggetto dello sciopero</a:t>
            </a:r>
          </a:p>
          <a:p>
            <a:pPr>
              <a:buClr>
                <a:srgbClr val="FF3300"/>
              </a:buClr>
              <a:buFont typeface="Wingdings" pitchFamily="2" charset="2"/>
              <a:buChar char="v"/>
            </a:pPr>
            <a:r>
              <a:rPr lang="it-IT" altLang="it-IT" sz="3600">
                <a:latin typeface="Comic Sans MS" pitchFamily="66" charset="0"/>
              </a:rPr>
              <a:t>Indizione dello sciopero</a:t>
            </a:r>
          </a:p>
          <a:p>
            <a:pPr>
              <a:buClr>
                <a:srgbClr val="FF3300"/>
              </a:buClr>
              <a:buFont typeface="Wingdings" pitchFamily="2" charset="2"/>
              <a:buChar char="v"/>
            </a:pPr>
            <a:r>
              <a:rPr lang="it-IT" altLang="it-IT" sz="3600">
                <a:latin typeface="Comic Sans MS" pitchFamily="66" charset="0"/>
              </a:rPr>
              <a:t>Partecipazione allo sciopero</a:t>
            </a: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CCF7C001-E4C8-43A5-8502-37E2F2502405}"/>
              </a:ext>
            </a:extLst>
          </p:cNvPr>
          <p:cNvSpPr>
            <a:spLocks noGrp="1"/>
          </p:cNvSpPr>
          <p:nvPr>
            <p:ph type="title"/>
          </p:nvPr>
        </p:nvSpPr>
        <p:spPr>
          <a:xfrm>
            <a:off x="971600" y="297074"/>
            <a:ext cx="2493913" cy="886420"/>
          </a:xfrm>
        </p:spPr>
        <p:txBody>
          <a:bodyPr/>
          <a:lstStyle/>
          <a:p>
            <a:r>
              <a:rPr lang="en-US" dirty="0" err="1"/>
              <a:t>Indizione</a:t>
            </a:r>
            <a:r>
              <a:rPr lang="en-US" dirty="0"/>
              <a:t> e </a:t>
            </a:r>
            <a:r>
              <a:rPr lang="en-US" dirty="0" err="1"/>
              <a:t>partecipazione</a:t>
            </a:r>
            <a:endParaRPr lang="en-US" dirty="0"/>
          </a:p>
        </p:txBody>
      </p:sp>
      <p:sp>
        <p:nvSpPr>
          <p:cNvPr id="4" name="Rettangolo 3"/>
          <p:cNvSpPr/>
          <p:nvPr/>
        </p:nvSpPr>
        <p:spPr bwMode="auto">
          <a:xfrm>
            <a:off x="3707904" y="620688"/>
            <a:ext cx="4978896" cy="5505475"/>
          </a:xfrm>
          <a:prstGeom prst="rect">
            <a:avLst/>
          </a:prstGeom>
          <a:noFill/>
          <a:ln>
            <a:noFill/>
          </a:ln>
          <a:effectLst/>
        </p:spPr>
        <p:txBody>
          <a:bodyPr vert="horz" wrap="square" lIns="91440" tIns="45720" rIns="91440" bIns="45720" numCol="1" anchor="t" anchorCtr="0" compatLnSpc="1">
            <a:prstTxWarp prst="textNoShape">
              <a:avLst/>
            </a:prstTxWarp>
            <a:normAutofit/>
          </a:bodyPr>
          <a:lstStyle/>
          <a:p>
            <a:pPr>
              <a:lnSpc>
                <a:spcPct val="90000"/>
              </a:lnSpc>
              <a:spcBef>
                <a:spcPct val="20000"/>
              </a:spcBef>
              <a:buFont typeface="Wingdings" pitchFamily="2" charset="2"/>
            </a:pPr>
            <a:r>
              <a:rPr lang="it-IT" sz="2200" dirty="0">
                <a:latin typeface="+mn-lt"/>
              </a:rPr>
              <a:t>È illegittimo il licenziamento irrogato al lavoratore che abbia partecipato ad uno sciopero finalizzato alla tutela dell'interesse collettivo concernente l'orario di lavoro, </a:t>
            </a:r>
            <a:r>
              <a:rPr lang="it-IT" sz="2200" b="1" dirty="0">
                <a:latin typeface="+mn-lt"/>
              </a:rPr>
              <a:t>anche se indetto da 3 lavoratori su 6 dipendenti e comunicato al datore di lavoro nella medesima giornata</a:t>
            </a:r>
            <a:r>
              <a:rPr lang="it-IT" sz="2200" dirty="0">
                <a:latin typeface="+mn-lt"/>
              </a:rPr>
              <a:t>.</a:t>
            </a:r>
          </a:p>
          <a:p>
            <a:pPr>
              <a:lnSpc>
                <a:spcPct val="90000"/>
              </a:lnSpc>
              <a:spcBef>
                <a:spcPct val="20000"/>
              </a:spcBef>
              <a:buFont typeface="Wingdings" pitchFamily="2" charset="2"/>
            </a:pPr>
            <a:endParaRPr lang="it-IT" sz="2200" dirty="0">
              <a:latin typeface="+mn-lt"/>
            </a:endParaRPr>
          </a:p>
          <a:p>
            <a:pPr>
              <a:lnSpc>
                <a:spcPct val="90000"/>
              </a:lnSpc>
              <a:spcBef>
                <a:spcPct val="20000"/>
              </a:spcBef>
              <a:buFont typeface="Wingdings" pitchFamily="2" charset="2"/>
            </a:pPr>
            <a:r>
              <a:rPr lang="it-IT" sz="2000" i="1" dirty="0" err="1">
                <a:latin typeface="+mn-lt"/>
              </a:rPr>
              <a:t>Soc</a:t>
            </a:r>
            <a:r>
              <a:rPr lang="it-IT" sz="2000" i="1" dirty="0">
                <a:latin typeface="+mn-lt"/>
              </a:rPr>
              <a:t>. Ideal Camin c. </a:t>
            </a:r>
            <a:r>
              <a:rPr lang="it-IT" sz="2000" i="1" dirty="0" err="1">
                <a:latin typeface="+mn-lt"/>
              </a:rPr>
              <a:t>Cuccureddu</a:t>
            </a:r>
            <a:r>
              <a:rPr lang="it-IT" sz="2000" i="1" dirty="0">
                <a:latin typeface="+mn-lt"/>
              </a:rPr>
              <a:t>; Foro </a:t>
            </a:r>
            <a:r>
              <a:rPr lang="it-IT" sz="2000" i="1" dirty="0" err="1">
                <a:latin typeface="+mn-lt"/>
              </a:rPr>
              <a:t>it</a:t>
            </a:r>
            <a:r>
              <a:rPr lang="it-IT" sz="2000" i="1" dirty="0">
                <a:latin typeface="+mn-lt"/>
              </a:rPr>
              <a:t>., 2005, I, 2774; Orient. giur. lav., 2004, I, 788; </a:t>
            </a:r>
            <a:r>
              <a:rPr lang="it-IT" sz="2000" i="1" dirty="0" err="1">
                <a:latin typeface="+mn-lt"/>
              </a:rPr>
              <a:t>Riv</a:t>
            </a:r>
            <a:r>
              <a:rPr lang="it-IT" sz="2000" i="1" dirty="0">
                <a:latin typeface="+mn-lt"/>
              </a:rPr>
              <a:t>. giur. lav., 2005, II, 532, n. D'AMORE; Notiziario giurisprudenza lav., 2005, 293</a:t>
            </a:r>
            <a:endParaRPr lang="it-IT" sz="2000" i="1" dirty="0">
              <a:effectLst/>
              <a:latin typeface="+mn-lt"/>
            </a:endParaRPr>
          </a:p>
        </p:txBody>
      </p:sp>
      <p:sp>
        <p:nvSpPr>
          <p:cNvPr id="11" name="Text Placeholder 3">
            <a:extLst>
              <a:ext uri="{FF2B5EF4-FFF2-40B4-BE49-F238E27FC236}">
                <a16:creationId xmlns:a16="http://schemas.microsoft.com/office/drawing/2014/main" id="{9547D994-8201-45A3-A523-70365D25F267}"/>
              </a:ext>
            </a:extLst>
          </p:cNvPr>
          <p:cNvSpPr>
            <a:spLocks noGrp="1"/>
          </p:cNvSpPr>
          <p:nvPr>
            <p:ph type="body" sz="half" idx="2"/>
          </p:nvPr>
        </p:nvSpPr>
        <p:spPr>
          <a:xfrm>
            <a:off x="971600" y="1878620"/>
            <a:ext cx="2493913" cy="2641972"/>
          </a:xfrm>
        </p:spPr>
        <p:txBody>
          <a:bodyPr/>
          <a:lstStyle/>
          <a:p>
            <a:r>
              <a:rPr lang="en-US" dirty="0"/>
              <a:t>E’ </a:t>
            </a:r>
            <a:r>
              <a:rPr lang="it-IT" dirty="0"/>
              <a:t>necessario che lo sciopero sia indetto da un sindacato? Occorre che partecipino allo sciopero un certo numero di persone?</a:t>
            </a:r>
            <a:r>
              <a:rPr lang="en-US" dirty="0"/>
              <a:t> </a:t>
            </a:r>
          </a:p>
          <a:p>
            <a:endParaRPr lang="en-US" dirty="0"/>
          </a:p>
          <a:p>
            <a:r>
              <a:rPr lang="en-US" dirty="0"/>
              <a:t>La </a:t>
            </a:r>
            <a:r>
              <a:rPr lang="en-US" dirty="0" err="1"/>
              <a:t>risposta</a:t>
            </a:r>
            <a:r>
              <a:rPr lang="en-US" dirty="0"/>
              <a:t> </a:t>
            </a:r>
            <a:r>
              <a:rPr lang="en-US" dirty="0" err="1"/>
              <a:t>della</a:t>
            </a:r>
            <a:endParaRPr lang="en-US" dirty="0"/>
          </a:p>
          <a:p>
            <a:r>
              <a:rPr lang="it-IT" dirty="0" err="1"/>
              <a:t>Cass</a:t>
            </a:r>
            <a:r>
              <a:rPr lang="it-IT" dirty="0"/>
              <a:t>. civ., sez. lav., 17-12-2004, n. 23552</a:t>
            </a:r>
            <a:endParaRPr lang="en-US" dirty="0"/>
          </a:p>
        </p:txBody>
      </p:sp>
    </p:spTree>
    <p:extLst>
      <p:ext uri="{BB962C8B-B14F-4D97-AF65-F5344CB8AC3E}">
        <p14:creationId xmlns:p14="http://schemas.microsoft.com/office/powerpoint/2010/main" val="109979297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102432" y="548680"/>
            <a:ext cx="2232248" cy="1656184"/>
          </a:xfrm>
        </p:spPr>
        <p:txBody>
          <a:bodyPr wrap="square" anchor="b">
            <a:normAutofit/>
          </a:bodyPr>
          <a:lstStyle/>
          <a:p>
            <a:r>
              <a:rPr lang="it-IT" dirty="0"/>
              <a:t>Oggetto dello sciopero: l’interesse collettivo</a:t>
            </a:r>
          </a:p>
        </p:txBody>
      </p:sp>
      <p:sp>
        <p:nvSpPr>
          <p:cNvPr id="3" name="Segnaposto contenuto 2"/>
          <p:cNvSpPr>
            <a:spLocks noGrp="1"/>
          </p:cNvSpPr>
          <p:nvPr>
            <p:ph idx="1"/>
          </p:nvPr>
        </p:nvSpPr>
        <p:spPr>
          <a:xfrm>
            <a:off x="3779912" y="273050"/>
            <a:ext cx="4906888" cy="5853113"/>
          </a:xfrm>
        </p:spPr>
        <p:txBody>
          <a:bodyPr wrap="square" anchor="t">
            <a:normAutofit/>
          </a:bodyPr>
          <a:lstStyle/>
          <a:p>
            <a:pPr marL="0" indent="0" algn="just">
              <a:lnSpc>
                <a:spcPct val="90000"/>
              </a:lnSpc>
              <a:buNone/>
            </a:pPr>
            <a:r>
              <a:rPr lang="it-IT" sz="2200" dirty="0"/>
              <a:t>Sussiste l'interesse del datore di lavoro ad agire per l'accertamento negativo della legittimità dell'astensione dal lavoro, proclamata dai rappresentanti sindacali, ove ne sia incerta la </a:t>
            </a:r>
            <a:r>
              <a:rPr lang="it-IT" sz="2200" dirty="0" err="1"/>
              <a:t>qualificabilità</a:t>
            </a:r>
            <a:r>
              <a:rPr lang="it-IT" sz="2200" dirty="0"/>
              <a:t> come sciopero nella sua accezione di astensione </a:t>
            </a:r>
            <a:r>
              <a:rPr lang="it-IT" sz="2200" u="sng" dirty="0"/>
              <a:t>collettiva per finalità di carattere collettivo</a:t>
            </a:r>
            <a:r>
              <a:rPr lang="it-IT" sz="2200" dirty="0"/>
              <a:t> (nella specie, per essersi tradotta in astensioni individuali, tra loro slegate, finalizzate al soddisfacimento di interessi personali o familiari di sospensione della prestazione lavorativa).</a:t>
            </a:r>
          </a:p>
          <a:p>
            <a:pPr marL="0" indent="0">
              <a:lnSpc>
                <a:spcPct val="90000"/>
              </a:lnSpc>
              <a:buNone/>
            </a:pPr>
            <a:endParaRPr lang="it-IT" sz="2200" dirty="0"/>
          </a:p>
          <a:p>
            <a:pPr marL="0" indent="0">
              <a:lnSpc>
                <a:spcPct val="90000"/>
              </a:lnSpc>
              <a:buNone/>
            </a:pPr>
            <a:endParaRPr lang="it-IT" sz="2200" dirty="0"/>
          </a:p>
          <a:p>
            <a:pPr>
              <a:lnSpc>
                <a:spcPct val="90000"/>
              </a:lnSpc>
            </a:pPr>
            <a:r>
              <a:rPr lang="it-IT" sz="1800" i="1" dirty="0"/>
              <a:t>Parti: </a:t>
            </a:r>
            <a:r>
              <a:rPr lang="it-IT" sz="1800" i="1" dirty="0" err="1"/>
              <a:t>Soc</a:t>
            </a:r>
            <a:r>
              <a:rPr lang="it-IT" sz="1800" i="1" dirty="0"/>
              <a:t>. Esselunga c. C.</a:t>
            </a:r>
          </a:p>
          <a:p>
            <a:pPr>
              <a:lnSpc>
                <a:spcPct val="90000"/>
              </a:lnSpc>
            </a:pPr>
            <a:r>
              <a:rPr lang="it-IT" sz="1800" i="1" dirty="0"/>
              <a:t>Notiziario giurisprudenza lav., 2016, 124</a:t>
            </a:r>
          </a:p>
          <a:p>
            <a:pPr>
              <a:lnSpc>
                <a:spcPct val="90000"/>
              </a:lnSpc>
            </a:pPr>
            <a:endParaRPr lang="it-IT" sz="2200" dirty="0"/>
          </a:p>
          <a:p>
            <a:pPr>
              <a:lnSpc>
                <a:spcPct val="90000"/>
              </a:lnSpc>
            </a:pPr>
            <a:endParaRPr lang="it-IT" sz="2200" dirty="0"/>
          </a:p>
        </p:txBody>
      </p:sp>
      <p:sp>
        <p:nvSpPr>
          <p:cNvPr id="8" name="Text Placeholder 3">
            <a:extLst>
              <a:ext uri="{FF2B5EF4-FFF2-40B4-BE49-F238E27FC236}">
                <a16:creationId xmlns:a16="http://schemas.microsoft.com/office/drawing/2014/main" id="{2E3490A0-6522-4A5E-B302-F7765BE99A8A}"/>
              </a:ext>
            </a:extLst>
          </p:cNvPr>
          <p:cNvSpPr>
            <a:spLocks noGrp="1"/>
          </p:cNvSpPr>
          <p:nvPr>
            <p:ph type="body" sz="half" idx="2"/>
          </p:nvPr>
        </p:nvSpPr>
        <p:spPr>
          <a:xfrm>
            <a:off x="1063383" y="2597377"/>
            <a:ext cx="2493913" cy="3506068"/>
          </a:xfrm>
        </p:spPr>
        <p:txBody>
          <a:bodyPr/>
          <a:lstStyle/>
          <a:p>
            <a:endParaRPr lang="it-IT" dirty="0"/>
          </a:p>
          <a:p>
            <a:r>
              <a:rPr lang="it-IT" dirty="0"/>
              <a:t>Se non ho bisogno del sindacato per indire lo sciopero e non c’è necessità di un numero minimo di dipendenti, posso indire uno sciopero quando ho bisogno di assentarmi per motivi personali ma non posso usufruire dei permessi non retribuiti?</a:t>
            </a:r>
          </a:p>
          <a:p>
            <a:endParaRPr lang="it-IT" dirty="0"/>
          </a:p>
          <a:p>
            <a:r>
              <a:rPr lang="it-IT" dirty="0" err="1"/>
              <a:t>Cass</a:t>
            </a:r>
            <a:r>
              <a:rPr lang="it-IT" dirty="0"/>
              <a:t>. civ., sez. lav., 03-12-2015, n. 24653</a:t>
            </a:r>
          </a:p>
          <a:p>
            <a:endParaRPr lang="en-US" dirty="0"/>
          </a:p>
        </p:txBody>
      </p:sp>
    </p:spTree>
    <p:extLst>
      <p:ext uri="{BB962C8B-B14F-4D97-AF65-F5344CB8AC3E}">
        <p14:creationId xmlns:p14="http://schemas.microsoft.com/office/powerpoint/2010/main" val="134434595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02431" y="248912"/>
            <a:ext cx="3008313" cy="1162050"/>
          </a:xfrm>
        </p:spPr>
        <p:txBody>
          <a:bodyPr wrap="square" anchor="b">
            <a:normAutofit/>
          </a:bodyPr>
          <a:lstStyle/>
          <a:p>
            <a:r>
              <a:rPr lang="it-IT" dirty="0"/>
              <a:t>Oggetto dello sciopero: lo sciopero di solidarietà</a:t>
            </a:r>
          </a:p>
        </p:txBody>
      </p:sp>
      <p:sp>
        <p:nvSpPr>
          <p:cNvPr id="3" name="Segnaposto contenuto 2"/>
          <p:cNvSpPr>
            <a:spLocks noGrp="1"/>
          </p:cNvSpPr>
          <p:nvPr>
            <p:ph idx="1"/>
          </p:nvPr>
        </p:nvSpPr>
        <p:spPr>
          <a:xfrm>
            <a:off x="4572000" y="833020"/>
            <a:ext cx="4186808" cy="4524102"/>
          </a:xfrm>
        </p:spPr>
        <p:txBody>
          <a:bodyPr wrap="square" anchor="t">
            <a:normAutofit/>
          </a:bodyPr>
          <a:lstStyle/>
          <a:p>
            <a:pPr marL="0" indent="0">
              <a:lnSpc>
                <a:spcPct val="90000"/>
              </a:lnSpc>
              <a:buNone/>
            </a:pPr>
            <a:r>
              <a:rPr lang="it-IT" sz="2000" dirty="0"/>
              <a:t>L'azione collettiva secondaria rappresenta un elemento accessorio e non essenziale della libertà sindacale; nondimeno, il ricorso all'azione secondaria, incluso lo sciopero di solidarietà, avverso un datore di lavoro al fine di portare avanti una controversia in cui gli iscritti al sindacato sono dipendenti di un altro datore di lavoro deve essere considerata come parte dell'attività sindacale ricompresa nell'ambito della libertà di associazione di cui all'art. 11 della convenzione europea dei diritti dell'uomo.</a:t>
            </a:r>
          </a:p>
          <a:p>
            <a:pPr>
              <a:lnSpc>
                <a:spcPct val="90000"/>
              </a:lnSpc>
            </a:pPr>
            <a:endParaRPr lang="it-IT" sz="2000" dirty="0"/>
          </a:p>
        </p:txBody>
      </p:sp>
      <p:sp>
        <p:nvSpPr>
          <p:cNvPr id="8" name="Text Placeholder 3">
            <a:extLst>
              <a:ext uri="{FF2B5EF4-FFF2-40B4-BE49-F238E27FC236}">
                <a16:creationId xmlns:a16="http://schemas.microsoft.com/office/drawing/2014/main" id="{3C7555E8-5079-4061-A821-E4BB1BB44F6F}"/>
              </a:ext>
            </a:extLst>
          </p:cNvPr>
          <p:cNvSpPr>
            <a:spLocks noGrp="1"/>
          </p:cNvSpPr>
          <p:nvPr>
            <p:ph type="body" sz="half" idx="2"/>
          </p:nvPr>
        </p:nvSpPr>
        <p:spPr>
          <a:xfrm>
            <a:off x="1072533" y="1916832"/>
            <a:ext cx="2867136" cy="3672408"/>
          </a:xfrm>
        </p:spPr>
        <p:txBody>
          <a:bodyPr/>
          <a:lstStyle/>
          <a:p>
            <a:r>
              <a:rPr lang="it-IT" dirty="0"/>
              <a:t>E’ possibile porre in essere uno sciopero che sostenga interessi di altri?</a:t>
            </a:r>
          </a:p>
          <a:p>
            <a:pPr>
              <a:lnSpc>
                <a:spcPct val="90000"/>
              </a:lnSpc>
            </a:pPr>
            <a:endParaRPr lang="it-IT" dirty="0"/>
          </a:p>
          <a:p>
            <a:pPr>
              <a:lnSpc>
                <a:spcPct val="90000"/>
              </a:lnSpc>
            </a:pPr>
            <a:endParaRPr lang="it-IT" dirty="0"/>
          </a:p>
          <a:p>
            <a:pPr>
              <a:lnSpc>
                <a:spcPct val="90000"/>
              </a:lnSpc>
            </a:pPr>
            <a:r>
              <a:rPr lang="it-IT" dirty="0"/>
              <a:t>Corte europea diritti dell'uomo, 08-04-2014.</a:t>
            </a:r>
          </a:p>
          <a:p>
            <a:pPr>
              <a:lnSpc>
                <a:spcPct val="90000"/>
              </a:lnSpc>
            </a:pPr>
            <a:r>
              <a:rPr lang="it-IT" dirty="0"/>
              <a:t>Parti: National Union </a:t>
            </a:r>
            <a:r>
              <a:rPr lang="it-IT" dirty="0" err="1"/>
              <a:t>Rail</a:t>
            </a:r>
            <a:r>
              <a:rPr lang="it-IT" dirty="0"/>
              <a:t>, Maritime and </a:t>
            </a:r>
            <a:r>
              <a:rPr lang="it-IT" dirty="0" err="1"/>
              <a:t>Transport</a:t>
            </a:r>
            <a:r>
              <a:rPr lang="it-IT" dirty="0"/>
              <a:t> </a:t>
            </a:r>
            <a:r>
              <a:rPr lang="it-IT" dirty="0" err="1"/>
              <a:t>Workers</a:t>
            </a:r>
            <a:r>
              <a:rPr lang="it-IT" dirty="0"/>
              <a:t> c. </a:t>
            </a:r>
            <a:r>
              <a:rPr lang="it-IT" dirty="0" err="1"/>
              <a:t>Gov</a:t>
            </a:r>
            <a:r>
              <a:rPr lang="it-IT" dirty="0"/>
              <a:t>. Regno Unito Gran Bretagna e Irlanda del Nord</a:t>
            </a:r>
          </a:p>
          <a:p>
            <a:pPr>
              <a:lnSpc>
                <a:spcPct val="90000"/>
              </a:lnSpc>
            </a:pPr>
            <a:r>
              <a:rPr lang="it-IT" dirty="0" err="1"/>
              <a:t>Riv</a:t>
            </a:r>
            <a:r>
              <a:rPr lang="it-IT" dirty="0"/>
              <a:t>. giur. lav., 2014, II, 649 (m), n. DE STEFANO</a:t>
            </a:r>
          </a:p>
          <a:p>
            <a:endParaRPr lang="en-US" dirty="0"/>
          </a:p>
        </p:txBody>
      </p:sp>
    </p:spTree>
    <p:extLst>
      <p:ext uri="{BB962C8B-B14F-4D97-AF65-F5344CB8AC3E}">
        <p14:creationId xmlns:p14="http://schemas.microsoft.com/office/powerpoint/2010/main" val="164132615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043608" y="273050"/>
            <a:ext cx="2421905" cy="851694"/>
          </a:xfrm>
        </p:spPr>
        <p:txBody>
          <a:bodyPr wrap="square" anchor="b">
            <a:normAutofit/>
          </a:bodyPr>
          <a:lstStyle/>
          <a:p>
            <a:r>
              <a:rPr lang="it-IT" altLang="it-IT" dirty="0"/>
              <a:t>Oggetto dello sciopero</a:t>
            </a:r>
          </a:p>
        </p:txBody>
      </p:sp>
      <p:sp>
        <p:nvSpPr>
          <p:cNvPr id="9219" name="Rectangle 3"/>
          <p:cNvSpPr>
            <a:spLocks noGrp="1" noChangeArrowheads="1"/>
          </p:cNvSpPr>
          <p:nvPr>
            <p:ph idx="1"/>
          </p:nvPr>
        </p:nvSpPr>
        <p:spPr>
          <a:xfrm>
            <a:off x="3575050" y="273051"/>
            <a:ext cx="5111750" cy="5676230"/>
          </a:xfrm>
        </p:spPr>
        <p:txBody>
          <a:bodyPr wrap="square" anchor="t">
            <a:normAutofit/>
          </a:bodyPr>
          <a:lstStyle/>
          <a:p>
            <a:pPr>
              <a:lnSpc>
                <a:spcPct val="90000"/>
              </a:lnSpc>
            </a:pPr>
            <a:r>
              <a:rPr lang="it-IT" altLang="it-IT" sz="2200" dirty="0"/>
              <a:t>Serrata e sciopero per fini contrattuali (art.502 c.p.): Abrogato da </a:t>
            </a:r>
            <a:r>
              <a:rPr lang="it-IT" altLang="it-IT" sz="2200" dirty="0" err="1"/>
              <a:t>C.cost</a:t>
            </a:r>
            <a:r>
              <a:rPr lang="it-IT" altLang="it-IT" sz="2200" dirty="0"/>
              <a:t>. 4 maggio 1960, n.29 (questione relativa alla serrata, i giudici ordinari avevano già disapplicato)</a:t>
            </a:r>
          </a:p>
          <a:p>
            <a:pPr>
              <a:lnSpc>
                <a:spcPct val="90000"/>
              </a:lnSpc>
            </a:pPr>
            <a:r>
              <a:rPr lang="it-IT" altLang="it-IT" sz="2200" dirty="0"/>
              <a:t>Serrata e sciopero per fini non contrattuali (art.503 c.p.): </a:t>
            </a:r>
            <a:r>
              <a:rPr lang="it-IT" altLang="it-IT" sz="2200" b="1" dirty="0"/>
              <a:t>Corte </a:t>
            </a:r>
            <a:r>
              <a:rPr lang="it-IT" altLang="it-IT" sz="2200" b="1" dirty="0" err="1"/>
              <a:t>Cost</a:t>
            </a:r>
            <a:r>
              <a:rPr lang="it-IT" altLang="it-IT" sz="2200" b="1" dirty="0"/>
              <a:t>. 27 dicembre 1974 n. 290, </a:t>
            </a:r>
            <a:r>
              <a:rPr lang="it-IT" altLang="it-IT" sz="2200" i="1" dirty="0"/>
              <a:t>incostituzionale</a:t>
            </a:r>
            <a:r>
              <a:rPr lang="it-IT" altLang="it-IT" sz="2200" dirty="0"/>
              <a:t> “nella parte in cui punisce anche lo sciopero politico che non sia diretto a sovvertire l’ordinamento costituzionale ovvero ad impedire o ostacolare il libero esercizio dei poteri legittimi nei quali si esprime la sovranità popolare”</a:t>
            </a:r>
          </a:p>
        </p:txBody>
      </p:sp>
      <p:sp>
        <p:nvSpPr>
          <p:cNvPr id="72" name="Text Placeholder 3">
            <a:extLst>
              <a:ext uri="{FF2B5EF4-FFF2-40B4-BE49-F238E27FC236}">
                <a16:creationId xmlns:a16="http://schemas.microsoft.com/office/drawing/2014/main" id="{9E706644-AF84-4E3D-B5DE-AC383BA2F36F}"/>
              </a:ext>
            </a:extLst>
          </p:cNvPr>
          <p:cNvSpPr>
            <a:spLocks noGrp="1"/>
          </p:cNvSpPr>
          <p:nvPr>
            <p:ph type="body" sz="half" idx="2"/>
          </p:nvPr>
        </p:nvSpPr>
        <p:spPr>
          <a:xfrm>
            <a:off x="899592" y="1435100"/>
            <a:ext cx="2675458" cy="5018236"/>
          </a:xfrm>
        </p:spPr>
        <p:txBody>
          <a:bodyPr/>
          <a:lstStyle/>
          <a:p>
            <a:r>
              <a:rPr lang="it-IT" sz="2400" dirty="0"/>
              <a:t>Lo sciopero non contrattuale:</a:t>
            </a:r>
          </a:p>
          <a:p>
            <a:r>
              <a:rPr lang="it-IT" sz="2000" i="1" dirty="0"/>
              <a:t>Lo sciopero indetto per sollecitare il governo ad adottare/non adottare dei provvedimenti normativi</a:t>
            </a:r>
          </a:p>
          <a:p>
            <a:endParaRPr lang="it-IT" sz="2000" i="1" dirty="0"/>
          </a:p>
          <a:p>
            <a:r>
              <a:rPr lang="it-IT" sz="2000" i="1" u="sng" dirty="0"/>
              <a:t>Relazione con l’art.40 </a:t>
            </a:r>
            <a:r>
              <a:rPr lang="it-IT" sz="2000" i="1" u="sng" dirty="0" err="1"/>
              <a:t>Cost</a:t>
            </a:r>
            <a:r>
              <a:rPr lang="it-IT" sz="2000" i="1" u="sng" dirty="0"/>
              <a:t>.: nessuna, art.21, diritto di manifestazione del pensiero</a:t>
            </a: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prestige"/>
      </p:transition>
    </mc:Choice>
    <mc:Fallback>
      <p:transition spd="slow">
        <p:fade/>
      </p:transition>
    </mc:Fallback>
  </mc:AlternateContent>
</p:sld>
</file>

<file path=ppt/theme/theme1.xml><?xml version="1.0" encoding="utf-8"?>
<a:theme xmlns:a="http://schemas.openxmlformats.org/drawingml/2006/main" name="Ingranaggi">
  <a:themeElements>
    <a:clrScheme name="Ingranaggi 1">
      <a:dk1>
        <a:srgbClr val="000054"/>
      </a:dk1>
      <a:lt1>
        <a:srgbClr val="EAEAEA"/>
      </a:lt1>
      <a:dk2>
        <a:srgbClr val="00007A"/>
      </a:dk2>
      <a:lt2>
        <a:srgbClr val="EBD189"/>
      </a:lt2>
      <a:accent1>
        <a:srgbClr val="FCAB40"/>
      </a:accent1>
      <a:accent2>
        <a:srgbClr val="555BAD"/>
      </a:accent2>
      <a:accent3>
        <a:srgbClr val="AAAABE"/>
      </a:accent3>
      <a:accent4>
        <a:srgbClr val="C8C8C8"/>
      </a:accent4>
      <a:accent5>
        <a:srgbClr val="FDD2AF"/>
      </a:accent5>
      <a:accent6>
        <a:srgbClr val="4C529C"/>
      </a:accent6>
      <a:hlink>
        <a:srgbClr val="B97C01"/>
      </a:hlink>
      <a:folHlink>
        <a:srgbClr val="CCFF33"/>
      </a:folHlink>
    </a:clrScheme>
    <a:fontScheme name="Ingranaggi">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it-IT" altLang="it-IT" sz="24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it-IT" altLang="it-IT" sz="24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Ingranaggi 1">
        <a:dk1>
          <a:srgbClr val="000054"/>
        </a:dk1>
        <a:lt1>
          <a:srgbClr val="EAEAEA"/>
        </a:lt1>
        <a:dk2>
          <a:srgbClr val="00007A"/>
        </a:dk2>
        <a:lt2>
          <a:srgbClr val="EBD189"/>
        </a:lt2>
        <a:accent1>
          <a:srgbClr val="FCAB40"/>
        </a:accent1>
        <a:accent2>
          <a:srgbClr val="555BAD"/>
        </a:accent2>
        <a:accent3>
          <a:srgbClr val="AAAABE"/>
        </a:accent3>
        <a:accent4>
          <a:srgbClr val="C8C8C8"/>
        </a:accent4>
        <a:accent5>
          <a:srgbClr val="FDD2AF"/>
        </a:accent5>
        <a:accent6>
          <a:srgbClr val="4C529C"/>
        </a:accent6>
        <a:hlink>
          <a:srgbClr val="B97C01"/>
        </a:hlink>
        <a:folHlink>
          <a:srgbClr val="CCFF33"/>
        </a:folHlink>
      </a:clrScheme>
      <a:clrMap bg1="dk2" tx1="lt1" bg2="dk1" tx2="lt2" accent1="accent1" accent2="accent2" accent3="accent3" accent4="accent4" accent5="accent5" accent6="accent6" hlink="hlink" folHlink="folHlink"/>
    </a:extraClrScheme>
    <a:extraClrScheme>
      <a:clrScheme name="Ingranaggi 2">
        <a:dk1>
          <a:srgbClr val="000000"/>
        </a:dk1>
        <a:lt1>
          <a:srgbClr val="FFFFCC"/>
        </a:lt1>
        <a:dk2>
          <a:srgbClr val="993300"/>
        </a:dk2>
        <a:lt2>
          <a:srgbClr val="EDE1AF"/>
        </a:lt2>
        <a:accent1>
          <a:srgbClr val="CAC0E2"/>
        </a:accent1>
        <a:accent2>
          <a:srgbClr val="DFC977"/>
        </a:accent2>
        <a:accent3>
          <a:srgbClr val="FFFFE2"/>
        </a:accent3>
        <a:accent4>
          <a:srgbClr val="000000"/>
        </a:accent4>
        <a:accent5>
          <a:srgbClr val="E1DCEE"/>
        </a:accent5>
        <a:accent6>
          <a:srgbClr val="CAB66B"/>
        </a:accent6>
        <a:hlink>
          <a:srgbClr val="660033"/>
        </a:hlink>
        <a:folHlink>
          <a:srgbClr val="993366"/>
        </a:folHlink>
      </a:clrScheme>
      <a:clrMap bg1="lt1" tx1="dk1" bg2="lt2" tx2="dk2" accent1="accent1" accent2="accent2" accent3="accent3" accent4="accent4" accent5="accent5" accent6="accent6" hlink="hlink" folHlink="folHlink"/>
    </a:extraClrScheme>
    <a:extraClrScheme>
      <a:clrScheme name="Ingranaggi 3">
        <a:dk1>
          <a:srgbClr val="000000"/>
        </a:dk1>
        <a:lt1>
          <a:srgbClr val="FFFFFF"/>
        </a:lt1>
        <a:dk2>
          <a:srgbClr val="000000"/>
        </a:dk2>
        <a:lt2>
          <a:srgbClr val="EAEAEA"/>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969696"/>
        </a:folHlink>
      </a:clrScheme>
      <a:clrMap bg1="lt1" tx1="dk1" bg2="lt2" tx2="dk2" accent1="accent1" accent2="accent2" accent3="accent3" accent4="accent4" accent5="accent5" accent6="accent6" hlink="hlink" folHlink="folHlink"/>
    </a:extraClrScheme>
    <a:extraClrScheme>
      <a:clrScheme name="Ingranaggi 4">
        <a:dk1>
          <a:srgbClr val="481800"/>
        </a:dk1>
        <a:lt1>
          <a:srgbClr val="EAEAEA"/>
        </a:lt1>
        <a:dk2>
          <a:srgbClr val="762700"/>
        </a:dk2>
        <a:lt2>
          <a:srgbClr val="EBD189"/>
        </a:lt2>
        <a:accent1>
          <a:srgbClr val="FCAB40"/>
        </a:accent1>
        <a:accent2>
          <a:srgbClr val="AD717F"/>
        </a:accent2>
        <a:accent3>
          <a:srgbClr val="BDACAA"/>
        </a:accent3>
        <a:accent4>
          <a:srgbClr val="C8C8C8"/>
        </a:accent4>
        <a:accent5>
          <a:srgbClr val="FDD2AF"/>
        </a:accent5>
        <a:accent6>
          <a:srgbClr val="9C6672"/>
        </a:accent6>
        <a:hlink>
          <a:srgbClr val="FFFF99"/>
        </a:hlink>
        <a:folHlink>
          <a:srgbClr val="CC9900"/>
        </a:folHlink>
      </a:clrScheme>
      <a:clrMap bg1="dk2" tx1="lt1" bg2="dk1" tx2="lt2" accent1="accent1" accent2="accent2" accent3="accent3" accent4="accent4" accent5="accent5" accent6="accent6" hlink="hlink" folHlink="folHlink"/>
    </a:extraClrScheme>
    <a:extraClrScheme>
      <a:clrScheme name="Ingranaggi 5">
        <a:dk1>
          <a:srgbClr val="330066"/>
        </a:dk1>
        <a:lt1>
          <a:srgbClr val="EAEAEA"/>
        </a:lt1>
        <a:dk2>
          <a:srgbClr val="4E009C"/>
        </a:dk2>
        <a:lt2>
          <a:srgbClr val="EBD189"/>
        </a:lt2>
        <a:accent1>
          <a:srgbClr val="FCAB40"/>
        </a:accent1>
        <a:accent2>
          <a:srgbClr val="8871BB"/>
        </a:accent2>
        <a:accent3>
          <a:srgbClr val="B2AACB"/>
        </a:accent3>
        <a:accent4>
          <a:srgbClr val="C8C8C8"/>
        </a:accent4>
        <a:accent5>
          <a:srgbClr val="FDD2AF"/>
        </a:accent5>
        <a:accent6>
          <a:srgbClr val="7B66A9"/>
        </a:accent6>
        <a:hlink>
          <a:srgbClr val="99CC00"/>
        </a:hlink>
        <a:folHlink>
          <a:srgbClr val="808000"/>
        </a:folHlink>
      </a:clrScheme>
      <a:clrMap bg1="dk2" tx1="lt1" bg2="dk1" tx2="lt2" accent1="accent1" accent2="accent2" accent3="accent3" accent4="accent4" accent5="accent5" accent6="accent6" hlink="hlink" folHlink="folHlink"/>
    </a:extraClrScheme>
    <a:extraClrScheme>
      <a:clrScheme name="Ingranaggi 6">
        <a:dk1>
          <a:srgbClr val="454425"/>
        </a:dk1>
        <a:lt1>
          <a:srgbClr val="EAEAEA"/>
        </a:lt1>
        <a:dk2>
          <a:srgbClr val="4D6A2A"/>
        </a:dk2>
        <a:lt2>
          <a:srgbClr val="EBD189"/>
        </a:lt2>
        <a:accent1>
          <a:srgbClr val="FCAB40"/>
        </a:accent1>
        <a:accent2>
          <a:srgbClr val="A59E79"/>
        </a:accent2>
        <a:accent3>
          <a:srgbClr val="B2B9AC"/>
        </a:accent3>
        <a:accent4>
          <a:srgbClr val="C8C8C8"/>
        </a:accent4>
        <a:accent5>
          <a:srgbClr val="FDD2AF"/>
        </a:accent5>
        <a:accent6>
          <a:srgbClr val="958F6D"/>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Ingranaggi 7">
        <a:dk1>
          <a:srgbClr val="3C2924"/>
        </a:dk1>
        <a:lt1>
          <a:srgbClr val="EAEAEA"/>
        </a:lt1>
        <a:dk2>
          <a:srgbClr val="0D0A46"/>
        </a:dk2>
        <a:lt2>
          <a:srgbClr val="EBD189"/>
        </a:lt2>
        <a:accent1>
          <a:srgbClr val="FCAB40"/>
        </a:accent1>
        <a:accent2>
          <a:srgbClr val="633D4E"/>
        </a:accent2>
        <a:accent3>
          <a:srgbClr val="AAAAB0"/>
        </a:accent3>
        <a:accent4>
          <a:srgbClr val="C8C8C8"/>
        </a:accent4>
        <a:accent5>
          <a:srgbClr val="FDD2AF"/>
        </a:accent5>
        <a:accent6>
          <a:srgbClr val="593646"/>
        </a:accent6>
        <a:hlink>
          <a:srgbClr val="FFCC66"/>
        </a:hlink>
        <a:folHlink>
          <a:srgbClr val="99CC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1276</TotalTime>
  <Words>3499</Words>
  <Application>Microsoft Macintosh PowerPoint</Application>
  <PresentationFormat>Presentazione su schermo (4:3)</PresentationFormat>
  <Paragraphs>143</Paragraphs>
  <Slides>29</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29</vt:i4>
      </vt:variant>
    </vt:vector>
  </HeadingPairs>
  <TitlesOfParts>
    <vt:vector size="37" baseType="lpstr">
      <vt:lpstr>Arial</vt:lpstr>
      <vt:lpstr>Arial Narrow</vt:lpstr>
      <vt:lpstr>Calibri</vt:lpstr>
      <vt:lpstr>Comic Sans MS</vt:lpstr>
      <vt:lpstr>Courier</vt:lpstr>
      <vt:lpstr>Wingdings</vt:lpstr>
      <vt:lpstr>Woodcut</vt:lpstr>
      <vt:lpstr>Ingranaggi</vt:lpstr>
      <vt:lpstr>Il conflitto collettivo</vt:lpstr>
      <vt:lpstr>L’astensione dall’esecuzione della prestazione</vt:lpstr>
      <vt:lpstr>Il diritto di sciopero</vt:lpstr>
      <vt:lpstr>Conseguenze sul piano del rapporto: interruzione del vincolo di sinallagmaticità</vt:lpstr>
      <vt:lpstr>Diritto individuale ad esercizio collettivo</vt:lpstr>
      <vt:lpstr>Indizione e partecipazione</vt:lpstr>
      <vt:lpstr>Oggetto dello sciopero: l’interesse collettivo</vt:lpstr>
      <vt:lpstr>Oggetto dello sciopero: lo sciopero di solidarietà</vt:lpstr>
      <vt:lpstr>Oggetto dello sciopero</vt:lpstr>
      <vt:lpstr>Oggetto dello sciopero</vt:lpstr>
      <vt:lpstr>Lo sciopero politico</vt:lpstr>
      <vt:lpstr>Presentazione standard di PowerPoint</vt:lpstr>
      <vt:lpstr>Per ricapitolare</vt:lpstr>
      <vt:lpstr>I limiti all’eserciziodello sciopero</vt:lpstr>
      <vt:lpstr>Cassazione 30 gennaio 1980, n. 711</vt:lpstr>
      <vt:lpstr>Presentazione standard di PowerPoint</vt:lpstr>
      <vt:lpstr>P. Ferrara, 29-06-1994</vt:lpstr>
      <vt:lpstr>P. Milano, 03-04-1997</vt:lpstr>
      <vt:lpstr>Limiti all’esercizio del diritto sciopero</vt:lpstr>
      <vt:lpstr>Limiti allo sciopero</vt:lpstr>
      <vt:lpstr>Limiti allo sciopero</vt:lpstr>
      <vt:lpstr>Limiti all’esercizio del diritto</vt:lpstr>
      <vt:lpstr>La serrata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conflitto collettivo</dc:title>
  <dc:creator>Alberto Avio</dc:creator>
  <cp:lastModifiedBy>Alberto Avio</cp:lastModifiedBy>
  <cp:revision>3</cp:revision>
  <dcterms:created xsi:type="dcterms:W3CDTF">2020-10-29T18:07:17Z</dcterms:created>
  <dcterms:modified xsi:type="dcterms:W3CDTF">2020-10-30T15:23:36Z</dcterms:modified>
</cp:coreProperties>
</file>