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0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1"/>
    <p:restoredTop sz="94623"/>
  </p:normalViewPr>
  <p:slideViewPr>
    <p:cSldViewPr snapToGrid="0" snapToObjects="1">
      <p:cViewPr varScale="1">
        <p:scale>
          <a:sx n="76" d="100"/>
          <a:sy n="76" d="100"/>
        </p:scale>
        <p:origin x="21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10/29/20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6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10/29/20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57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10/29/20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662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10/29/20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87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10/29/20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67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10/29/20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742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10/29/20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66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10/29/20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958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10/29/20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188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10/29/20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675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10/29/20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878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10/29/20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04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01" r:id="rId4"/>
    <p:sldLayoutId id="2147483702" r:id="rId5"/>
    <p:sldLayoutId id="2147483708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i="1" kern="1200" cap="none" spc="-7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1D795A7-8330-47B4-9D6F-34C9762C7B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0"/>
            <a:ext cx="6525472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2663" y="320040"/>
            <a:ext cx="5888736" cy="6217920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52F7442-399D-7246-B9F9-5F29D639C1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297" y="1348844"/>
            <a:ext cx="5409468" cy="3042706"/>
          </a:xfrm>
        </p:spPr>
        <p:txBody>
          <a:bodyPr>
            <a:normAutofit/>
          </a:bodyPr>
          <a:lstStyle/>
          <a:p>
            <a:r>
              <a:rPr lang="it-IT" sz="6000" dirty="0">
                <a:solidFill>
                  <a:schemeClr val="tx1"/>
                </a:solidFill>
              </a:rPr>
              <a:t>Lo statuto dei lavoratori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FA9B577-A95F-DC4C-8568-A9E48FA66B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297" y="4682061"/>
            <a:ext cx="5409468" cy="950976"/>
          </a:xfrm>
        </p:spPr>
        <p:txBody>
          <a:bodyPr>
            <a:normAutofit lnSpcReduction="10000"/>
          </a:bodyPr>
          <a:lstStyle/>
          <a:p>
            <a:r>
              <a:rPr lang="it-IT" dirty="0">
                <a:solidFill>
                  <a:schemeClr val="tx1"/>
                </a:solidFill>
              </a:rPr>
              <a:t>Riepilogo – Lezione 9 – 30 ottobre 2020. 17^h</a:t>
            </a:r>
          </a:p>
          <a:p>
            <a:r>
              <a:rPr lang="it-IT" dirty="0">
                <a:solidFill>
                  <a:schemeClr val="tx1"/>
                </a:solidFill>
              </a:rPr>
              <a:t>Operatore dei Servizi giuridici</a:t>
            </a:r>
          </a:p>
          <a:p>
            <a:r>
              <a:rPr lang="it-IT" dirty="0">
                <a:solidFill>
                  <a:schemeClr val="tx1"/>
                </a:solidFill>
              </a:rPr>
              <a:t>2020/2021 – Alberto Avio</a:t>
            </a:r>
          </a:p>
        </p:txBody>
      </p:sp>
    </p:spTree>
    <p:extLst>
      <p:ext uri="{BB962C8B-B14F-4D97-AF65-F5344CB8AC3E}">
        <p14:creationId xmlns:p14="http://schemas.microsoft.com/office/powerpoint/2010/main" val="8309257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4E6F98-DA05-404D-8EE8-9303924C1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 dirty="0"/>
              <a:t>Titolo I</a:t>
            </a:r>
            <a:br>
              <a:rPr lang="it-IT" sz="4000" dirty="0"/>
            </a:br>
            <a:r>
              <a:rPr lang="it-IT" sz="4000" dirty="0"/>
              <a:t>DELLA LIBERTA' E DIGNITA' DEL LAVORATORE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13F201-E140-7843-B5FB-DBCFE4370A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5528872" cy="3749040"/>
          </a:xfrm>
        </p:spPr>
        <p:txBody>
          <a:bodyPr>
            <a:normAutofit/>
          </a:bodyPr>
          <a:lstStyle/>
          <a:p>
            <a:r>
              <a:rPr lang="it-IT" dirty="0"/>
              <a:t>Art. 1</a:t>
            </a:r>
            <a:r>
              <a:rPr lang="it-IT" i="1" dirty="0"/>
              <a:t> (Libertà di opinione)</a:t>
            </a:r>
            <a:endParaRPr lang="it-IT" dirty="0"/>
          </a:p>
          <a:p>
            <a:r>
              <a:rPr lang="it-IT" dirty="0"/>
              <a:t>Art. 2</a:t>
            </a:r>
            <a:r>
              <a:rPr lang="it-IT" i="1" dirty="0"/>
              <a:t> (Guardie giurate)</a:t>
            </a:r>
            <a:endParaRPr lang="it-IT" dirty="0"/>
          </a:p>
          <a:p>
            <a:r>
              <a:rPr lang="it-IT" dirty="0"/>
              <a:t>Art. 3</a:t>
            </a:r>
            <a:r>
              <a:rPr lang="it-IT" i="1" dirty="0"/>
              <a:t> (Personale di vigilanza)</a:t>
            </a:r>
            <a:endParaRPr lang="it-IT" dirty="0"/>
          </a:p>
          <a:p>
            <a:r>
              <a:rPr lang="it-IT" dirty="0"/>
              <a:t>Art. 4</a:t>
            </a:r>
            <a:r>
              <a:rPr lang="it-IT" i="1" dirty="0"/>
              <a:t> (Impianti audiovisivi e altri strumenti di controllo)</a:t>
            </a:r>
            <a:endParaRPr lang="it-IT" dirty="0"/>
          </a:p>
          <a:p>
            <a:r>
              <a:rPr lang="it-IT" dirty="0"/>
              <a:t>Art. 5</a:t>
            </a:r>
            <a:r>
              <a:rPr lang="it-IT" i="1" dirty="0"/>
              <a:t> (Accertamenti sanitari)</a:t>
            </a:r>
            <a:endParaRPr lang="it-IT" dirty="0"/>
          </a:p>
          <a:p>
            <a:r>
              <a:rPr lang="it-IT" dirty="0"/>
              <a:t>Art. 6</a:t>
            </a:r>
            <a:r>
              <a:rPr lang="it-IT" i="1" dirty="0"/>
              <a:t> (Visite personali di controllo)</a:t>
            </a:r>
            <a:endParaRPr lang="it-IT" dirty="0"/>
          </a:p>
          <a:p>
            <a:r>
              <a:rPr lang="it-IT" dirty="0"/>
              <a:t>Art. 7</a:t>
            </a:r>
            <a:r>
              <a:rPr lang="it-IT" i="1" dirty="0"/>
              <a:t> (Sanzioni disciplinari)</a:t>
            </a: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EF82550-FE2F-A84C-8AC5-68BC3707F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0504" y="2103120"/>
            <a:ext cx="4676932" cy="3749040"/>
          </a:xfrm>
        </p:spPr>
        <p:txBody>
          <a:bodyPr/>
          <a:lstStyle/>
          <a:p>
            <a:r>
              <a:rPr lang="it-IT" dirty="0"/>
              <a:t>Art. 8</a:t>
            </a:r>
            <a:r>
              <a:rPr lang="it-IT" i="1" dirty="0"/>
              <a:t> (Divieto di indagini sulle opinioni)</a:t>
            </a:r>
            <a:endParaRPr lang="it-IT" dirty="0"/>
          </a:p>
          <a:p>
            <a:r>
              <a:rPr lang="it-IT" dirty="0"/>
              <a:t>Art. 9</a:t>
            </a:r>
            <a:r>
              <a:rPr lang="it-IT" i="1" dirty="0"/>
              <a:t> (Tutela della salute e dell'integrità fisica)</a:t>
            </a:r>
            <a:endParaRPr lang="it-IT" dirty="0"/>
          </a:p>
          <a:p>
            <a:r>
              <a:rPr lang="it-IT" dirty="0"/>
              <a:t>Art. 10</a:t>
            </a:r>
            <a:r>
              <a:rPr lang="it-IT" i="1" dirty="0"/>
              <a:t> (Lavoratori studenti)</a:t>
            </a:r>
            <a:endParaRPr lang="it-IT" dirty="0"/>
          </a:p>
          <a:p>
            <a:r>
              <a:rPr lang="it-IT" dirty="0"/>
              <a:t>Art. 11</a:t>
            </a:r>
            <a:r>
              <a:rPr lang="it-IT" i="1" dirty="0"/>
              <a:t> (Attività culturali, ricreative ed assistenziali e controlli sul servizio di mensa)</a:t>
            </a:r>
            <a:endParaRPr lang="it-IT" dirty="0"/>
          </a:p>
          <a:p>
            <a:r>
              <a:rPr lang="it-IT" dirty="0"/>
              <a:t>Art. 12</a:t>
            </a:r>
            <a:r>
              <a:rPr lang="it-IT" i="1" dirty="0"/>
              <a:t> (Istituti di patronato)</a:t>
            </a:r>
            <a:endParaRPr lang="it-IT" dirty="0"/>
          </a:p>
          <a:p>
            <a:r>
              <a:rPr lang="it-IT" dirty="0"/>
              <a:t>Art. 13</a:t>
            </a:r>
            <a:r>
              <a:rPr lang="it-IT" i="1" dirty="0"/>
              <a:t> (Mansioni del lavoratore)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879252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9CFE02-7C15-BE43-9B04-06A1855BB8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2" y="1151468"/>
            <a:ext cx="4663440" cy="4013200"/>
          </a:xfrm>
        </p:spPr>
        <p:txBody>
          <a:bodyPr>
            <a:normAutofit lnSpcReduction="10000"/>
          </a:bodyPr>
          <a:lstStyle/>
          <a:p>
            <a:r>
              <a:rPr lang="it-IT" sz="2400" b="1" dirty="0"/>
              <a:t>Art. 1</a:t>
            </a:r>
            <a:r>
              <a:rPr lang="it-IT" sz="2400" dirty="0"/>
              <a:t> </a:t>
            </a:r>
            <a:r>
              <a:rPr lang="it-IT" sz="2400" b="1" dirty="0"/>
              <a:t>(Libertà di opinione)</a:t>
            </a:r>
            <a:endParaRPr lang="it-IT" sz="2400" dirty="0"/>
          </a:p>
          <a:p>
            <a:pPr marL="0" indent="0">
              <a:buNone/>
            </a:pPr>
            <a:r>
              <a:rPr lang="it-IT" sz="2400" dirty="0"/>
              <a:t>I lavoratori, senza distinzione di opinioni politiche, sindacali e di fede religiosa, hanno diritto, nei luoghi dove prestano la loro opera, di manifestare liberamente il proprio pensiero, nel rispetto dei principi della Costituzione e delle norme della presente legge.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1FC7E6B-4890-7148-93E2-8ECCBC72F5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1759" y="1151468"/>
            <a:ext cx="4798907" cy="4700692"/>
          </a:xfrm>
        </p:spPr>
        <p:txBody>
          <a:bodyPr>
            <a:normAutofit lnSpcReduction="10000"/>
          </a:bodyPr>
          <a:lstStyle/>
          <a:p>
            <a:r>
              <a:rPr lang="it-IT" sz="2400" b="1" dirty="0"/>
              <a:t>Art. 8</a:t>
            </a:r>
            <a:r>
              <a:rPr lang="it-IT" sz="2400" dirty="0"/>
              <a:t> </a:t>
            </a:r>
            <a:r>
              <a:rPr lang="it-IT" sz="2400" b="1" dirty="0"/>
              <a:t>(Divieto di indagini sulle opinioni)</a:t>
            </a:r>
            <a:endParaRPr lang="it-IT" sz="2400" dirty="0"/>
          </a:p>
          <a:p>
            <a:pPr marL="0" indent="0">
              <a:buNone/>
            </a:pPr>
            <a:r>
              <a:rPr lang="it-IT" sz="2400" dirty="0"/>
              <a:t>E' fatto divieto al datore di lavoro, ai fini dell'assunzione, come nel corso dello svolgimento del rapporto di lavoro, di effettuare indagini, anche a mezzo di terzi, sulle opinioni politiche, religiose o sindacali del lavoratore, nonché su fatti non rilevanti ai fini della valutazione dell'attitudine professionale del lavoratore.</a:t>
            </a:r>
          </a:p>
          <a:p>
            <a:pPr marL="0" indent="0">
              <a:buNone/>
            </a:pPr>
            <a:endParaRPr lang="it-IT" sz="24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1760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65F50A3B-01E3-A44A-9557-ABB45588A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it-IT" sz="4400">
                <a:solidFill>
                  <a:srgbClr val="FFFFFF"/>
                </a:solidFill>
              </a:rPr>
              <a:t>Titolo II</a:t>
            </a:r>
            <a:br>
              <a:rPr lang="it-IT" sz="4400">
                <a:solidFill>
                  <a:srgbClr val="FFFFFF"/>
                </a:solidFill>
              </a:rPr>
            </a:br>
            <a:r>
              <a:rPr lang="it-IT" sz="4400">
                <a:solidFill>
                  <a:srgbClr val="FFFFFF"/>
                </a:solidFill>
              </a:rPr>
              <a:t>DELLA LIBERTA' SINDACALE</a:t>
            </a:r>
            <a:br>
              <a:rPr lang="it-IT" sz="4400">
                <a:solidFill>
                  <a:srgbClr val="FFFFFF"/>
                </a:solidFill>
              </a:rPr>
            </a:br>
            <a:endParaRPr lang="it-IT" sz="4400">
              <a:solidFill>
                <a:srgbClr val="FFFFFF"/>
              </a:solidFill>
            </a:endParaRP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000E4C5-40B7-B743-BD7E-E6CD760B2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it-IT" sz="2000" dirty="0">
              <a:solidFill>
                <a:srgbClr val="FFFFFF"/>
              </a:solidFill>
            </a:endParaRPr>
          </a:p>
          <a:p>
            <a:r>
              <a:rPr lang="it-IT" sz="2000" dirty="0">
                <a:solidFill>
                  <a:srgbClr val="FFFFFF"/>
                </a:solidFill>
              </a:rPr>
              <a:t>Art. 14</a:t>
            </a:r>
            <a:r>
              <a:rPr lang="it-IT" sz="2000" i="1" dirty="0">
                <a:solidFill>
                  <a:srgbClr val="FFFFFF"/>
                </a:solidFill>
              </a:rPr>
              <a:t> (Diritto di associazione e di attività sindacale)</a:t>
            </a:r>
            <a:endParaRPr lang="it-IT" sz="2000" dirty="0">
              <a:solidFill>
                <a:srgbClr val="FFFFFF"/>
              </a:solidFill>
            </a:endParaRPr>
          </a:p>
          <a:p>
            <a:r>
              <a:rPr lang="it-IT" sz="2000" dirty="0">
                <a:solidFill>
                  <a:srgbClr val="FFFFFF"/>
                </a:solidFill>
              </a:rPr>
              <a:t>Art. 15</a:t>
            </a:r>
            <a:r>
              <a:rPr lang="it-IT" sz="2000" i="1" dirty="0">
                <a:solidFill>
                  <a:srgbClr val="FFFFFF"/>
                </a:solidFill>
              </a:rPr>
              <a:t> (Atti discriminatori)</a:t>
            </a:r>
            <a:endParaRPr lang="it-IT" sz="2000" dirty="0">
              <a:solidFill>
                <a:srgbClr val="FFFFFF"/>
              </a:solidFill>
            </a:endParaRPr>
          </a:p>
          <a:p>
            <a:r>
              <a:rPr lang="it-IT" sz="2000" dirty="0">
                <a:solidFill>
                  <a:srgbClr val="FFFFFF"/>
                </a:solidFill>
              </a:rPr>
              <a:t>Art. 16</a:t>
            </a:r>
            <a:r>
              <a:rPr lang="it-IT" sz="2000" i="1" dirty="0">
                <a:solidFill>
                  <a:srgbClr val="FFFFFF"/>
                </a:solidFill>
              </a:rPr>
              <a:t> (Trattamenti economici collettivi discriminatori)</a:t>
            </a:r>
            <a:endParaRPr lang="it-IT" sz="2000" dirty="0">
              <a:solidFill>
                <a:srgbClr val="FFFFFF"/>
              </a:solidFill>
            </a:endParaRPr>
          </a:p>
          <a:p>
            <a:r>
              <a:rPr lang="it-IT" sz="2000" dirty="0">
                <a:solidFill>
                  <a:srgbClr val="FFFFFF"/>
                </a:solidFill>
              </a:rPr>
              <a:t>Art. 17</a:t>
            </a:r>
            <a:r>
              <a:rPr lang="it-IT" sz="2000" i="1" dirty="0">
                <a:solidFill>
                  <a:srgbClr val="FFFFFF"/>
                </a:solidFill>
              </a:rPr>
              <a:t> (Sindacati di comodo)</a:t>
            </a:r>
            <a:endParaRPr lang="it-IT" sz="2000" dirty="0">
              <a:solidFill>
                <a:srgbClr val="FFFFFF"/>
              </a:solidFill>
            </a:endParaRPr>
          </a:p>
          <a:p>
            <a:r>
              <a:rPr lang="it-IT" sz="2000" dirty="0">
                <a:solidFill>
                  <a:srgbClr val="FFFFFF"/>
                </a:solidFill>
              </a:rPr>
              <a:t>Art. 18</a:t>
            </a:r>
            <a:r>
              <a:rPr lang="it-IT" sz="2000" i="1" dirty="0">
                <a:solidFill>
                  <a:srgbClr val="FFFFFF"/>
                </a:solidFill>
              </a:rPr>
              <a:t> Tutela del lavoratore in caso di licenziamento illegittimo</a:t>
            </a:r>
            <a:endParaRPr lang="it-IT" sz="2000" dirty="0">
              <a:solidFill>
                <a:srgbClr val="FFFFFF"/>
              </a:solidFill>
            </a:endParaRPr>
          </a:p>
          <a:p>
            <a:endParaRPr lang="it-IT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7684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C841A1-FBC1-224F-8E81-694EA473BC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2800" y="812800"/>
            <a:ext cx="4917442" cy="4978400"/>
          </a:xfrm>
        </p:spPr>
        <p:txBody>
          <a:bodyPr>
            <a:normAutofit fontScale="40000" lnSpcReduction="20000"/>
          </a:bodyPr>
          <a:lstStyle/>
          <a:p>
            <a:r>
              <a:rPr lang="it-IT" sz="3500" b="1" dirty="0"/>
              <a:t>Art. 14</a:t>
            </a:r>
            <a:r>
              <a:rPr lang="it-IT" sz="3500" dirty="0"/>
              <a:t> </a:t>
            </a:r>
            <a:r>
              <a:rPr lang="it-IT" sz="3500" b="1" dirty="0"/>
              <a:t>(Diritto di associazione e di attività sindacale)</a:t>
            </a:r>
            <a:endParaRPr lang="it-IT" sz="3500" dirty="0"/>
          </a:p>
          <a:p>
            <a:pPr marL="0" indent="0">
              <a:buNone/>
            </a:pPr>
            <a:r>
              <a:rPr lang="it-IT" sz="3500" dirty="0"/>
              <a:t>Il diritto di costituire associazioni sindacali, di aderirvi e di svolgere attività sindacale, è garantito a tutti i lavoratori all'interno dei luoghi di lavoro.</a:t>
            </a:r>
          </a:p>
          <a:p>
            <a:pPr marL="0" indent="0">
              <a:buNone/>
            </a:pPr>
            <a:endParaRPr lang="it-IT" sz="3500" dirty="0"/>
          </a:p>
          <a:p>
            <a:r>
              <a:rPr lang="it-IT" sz="3500" b="1" dirty="0"/>
              <a:t>Art. 15</a:t>
            </a:r>
            <a:r>
              <a:rPr lang="it-IT" sz="3500" dirty="0"/>
              <a:t> </a:t>
            </a:r>
            <a:r>
              <a:rPr lang="it-IT" sz="3500" b="1" dirty="0"/>
              <a:t>(Atti discriminatori) </a:t>
            </a:r>
            <a:endParaRPr lang="it-IT" sz="3500" dirty="0"/>
          </a:p>
          <a:p>
            <a:pPr marL="0" indent="0">
              <a:buNone/>
            </a:pPr>
            <a:r>
              <a:rPr lang="it-IT" sz="3500" dirty="0"/>
              <a:t>È nullo qualsiasi patto od atto diretto a:</a:t>
            </a:r>
          </a:p>
          <a:p>
            <a:pPr marL="0" indent="0">
              <a:buNone/>
            </a:pPr>
            <a:r>
              <a:rPr lang="it-IT" sz="3500" dirty="0"/>
              <a:t>a) subordinare l'occupazione di un lavoratore alla condizione che aderisca o non aderisca ad una associazione sindacale ovvero cessi di farne parte;</a:t>
            </a:r>
          </a:p>
          <a:p>
            <a:pPr marL="0" indent="0">
              <a:buNone/>
            </a:pPr>
            <a:r>
              <a:rPr lang="it-IT" sz="3500" dirty="0"/>
              <a:t>b) licenziare un lavoratore, discriminarlo nella assegnazione di qualifiche o mansioni, nei trasferimenti, nei provvedimenti disciplinari, o recargli altrimenti pregiudizio a causa della sua affiliazione o attività sindacale ovvero della sua partecipazione ad uno sciopero.</a:t>
            </a:r>
          </a:p>
          <a:p>
            <a:pPr marL="0" indent="0">
              <a:buNone/>
            </a:pPr>
            <a:r>
              <a:rPr lang="it-IT" sz="3500" dirty="0"/>
              <a:t>Le disposizioni di cui al comma precedente si applicano altresì ai patti o atti diretti a fini di discriminazione politica, religiosa, razziale, di lingua o di sesso, di handicap, di età o basata sull'orientamento sessuale o sulle convinzioni personali.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46ECA1ED-A0BF-F046-A69E-DF40B6D0D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1758" y="812800"/>
            <a:ext cx="4917441" cy="4490720"/>
          </a:xfrm>
        </p:spPr>
        <p:txBody>
          <a:bodyPr>
            <a:normAutofit fontScale="40000" lnSpcReduction="20000"/>
          </a:bodyPr>
          <a:lstStyle/>
          <a:p>
            <a:r>
              <a:rPr lang="it-IT" sz="3600" b="1" dirty="0"/>
              <a:t>Art. 16</a:t>
            </a:r>
            <a:r>
              <a:rPr lang="it-IT" sz="3600" dirty="0"/>
              <a:t> </a:t>
            </a:r>
            <a:r>
              <a:rPr lang="it-IT" sz="3600" b="1" dirty="0"/>
              <a:t>(Trattamenti economici collettivi discriminatori)</a:t>
            </a:r>
            <a:endParaRPr lang="it-IT" sz="3600" dirty="0"/>
          </a:p>
          <a:p>
            <a:pPr marL="0" indent="0">
              <a:buNone/>
            </a:pPr>
            <a:r>
              <a:rPr lang="it-IT" sz="3600" dirty="0"/>
              <a:t>E' vietata la concessione di trattamenti economici di maggior favore aventi carattere discriminatorio a mente dell'</a:t>
            </a:r>
            <a:r>
              <a:rPr lang="it-IT" sz="3600" i="1" dirty="0"/>
              <a:t>articolo 15</a:t>
            </a:r>
            <a:r>
              <a:rPr lang="it-IT" sz="3600" dirty="0"/>
              <a:t> </a:t>
            </a:r>
          </a:p>
          <a:p>
            <a:pPr marL="0" indent="0">
              <a:buNone/>
            </a:pPr>
            <a:r>
              <a:rPr lang="it-IT" sz="3600" dirty="0"/>
              <a:t>Il pretore , su domanda dei lavoratori nei cui confronti è stata attuata la discriminazione di cui al comma precedente o delle associazioni sindacali alle quali questi hanno dato mandato, accertati i fatti, condanna il datore di lavoro al pagamento, a favore del fondo adeguamento pensioni, di una somma pari all'importo dei trattamenti economici di maggior favore illegittimamente corrisposti nel periodo massimo di un anno.</a:t>
            </a:r>
          </a:p>
          <a:p>
            <a:pPr marL="0" indent="0">
              <a:buNone/>
            </a:pPr>
            <a:r>
              <a:rPr lang="it-IT" sz="3600" dirty="0"/>
              <a:t> </a:t>
            </a:r>
          </a:p>
          <a:p>
            <a:r>
              <a:rPr lang="it-IT" sz="3600" b="1" dirty="0"/>
              <a:t>Art. 17</a:t>
            </a:r>
            <a:r>
              <a:rPr lang="it-IT" sz="3600" dirty="0"/>
              <a:t> </a:t>
            </a:r>
            <a:r>
              <a:rPr lang="it-IT" sz="3600" b="1" dirty="0"/>
              <a:t>(Sindacati di comodo)</a:t>
            </a:r>
            <a:endParaRPr lang="it-IT" sz="3600" dirty="0"/>
          </a:p>
          <a:p>
            <a:pPr marL="0" indent="0">
              <a:buNone/>
            </a:pPr>
            <a:r>
              <a:rPr lang="it-IT" sz="3600" dirty="0"/>
              <a:t>E' fatto divieto ai datori di lavoro e alle associazioni di datori di lavoro di costituire o sostenere, con mezzi finanziari o altrimenti, associazioni sindacali di lavoratori.</a:t>
            </a:r>
          </a:p>
          <a:p>
            <a:pPr marL="0" indent="0">
              <a:buNone/>
            </a:pP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3373064886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E9B7AE-11B9-0246-AD77-2BBA48F2D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Titolo III</a:t>
            </a:r>
            <a:br>
              <a:rPr lang="it-IT" dirty="0"/>
            </a:br>
            <a:r>
              <a:rPr lang="it-IT" dirty="0"/>
              <a:t>DELL'ATTIVITA' SINDACALE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128289-47F4-1B40-9D11-40885B3A1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Art. 19</a:t>
            </a:r>
            <a:r>
              <a:rPr lang="it-IT" i="1" dirty="0"/>
              <a:t> (Costituzione delle rappresentanze sindacali aziendali)</a:t>
            </a:r>
            <a:endParaRPr lang="it-IT" dirty="0"/>
          </a:p>
          <a:p>
            <a:r>
              <a:rPr lang="it-IT" dirty="0"/>
              <a:t>Art. 20</a:t>
            </a:r>
            <a:r>
              <a:rPr lang="it-IT" i="1" dirty="0"/>
              <a:t> (Assemblea)</a:t>
            </a:r>
            <a:endParaRPr lang="it-IT" dirty="0"/>
          </a:p>
          <a:p>
            <a:r>
              <a:rPr lang="it-IT" dirty="0"/>
              <a:t>Art. 21</a:t>
            </a:r>
            <a:r>
              <a:rPr lang="it-IT" i="1" dirty="0"/>
              <a:t> (Referendum)</a:t>
            </a:r>
            <a:endParaRPr lang="it-IT" dirty="0"/>
          </a:p>
          <a:p>
            <a:r>
              <a:rPr lang="it-IT" dirty="0"/>
              <a:t>Art. 22</a:t>
            </a:r>
            <a:r>
              <a:rPr lang="it-IT" i="1" dirty="0"/>
              <a:t> (Trasferimento dei dirigenti delle Rappresentanze sindacali aziendali)</a:t>
            </a:r>
            <a:endParaRPr lang="it-IT" dirty="0"/>
          </a:p>
          <a:p>
            <a:r>
              <a:rPr lang="it-IT" dirty="0"/>
              <a:t>Art. 23</a:t>
            </a:r>
            <a:r>
              <a:rPr lang="it-IT" i="1" dirty="0"/>
              <a:t> (Permessi retribuiti)</a:t>
            </a:r>
            <a:endParaRPr lang="it-IT" dirty="0"/>
          </a:p>
          <a:p>
            <a:r>
              <a:rPr lang="it-IT" dirty="0"/>
              <a:t>Art. 24</a:t>
            </a:r>
            <a:r>
              <a:rPr lang="it-IT" i="1" dirty="0"/>
              <a:t> (Permessi non retribuiti)</a:t>
            </a:r>
            <a:endParaRPr lang="it-IT" dirty="0"/>
          </a:p>
          <a:p>
            <a:r>
              <a:rPr lang="it-IT" dirty="0"/>
              <a:t>Art. 25</a:t>
            </a:r>
            <a:r>
              <a:rPr lang="it-IT" i="1" dirty="0"/>
              <a:t> (Diritto di affissione)</a:t>
            </a:r>
            <a:endParaRPr lang="it-IT" dirty="0"/>
          </a:p>
          <a:p>
            <a:r>
              <a:rPr lang="it-IT" dirty="0"/>
              <a:t>Art. 26</a:t>
            </a:r>
            <a:r>
              <a:rPr lang="it-IT" i="1" dirty="0"/>
              <a:t> (Contributi sindacali)</a:t>
            </a:r>
            <a:endParaRPr lang="it-IT" dirty="0"/>
          </a:p>
          <a:p>
            <a:r>
              <a:rPr lang="it-IT" dirty="0"/>
              <a:t>Art. 27</a:t>
            </a:r>
            <a:r>
              <a:rPr lang="it-IT" i="1" dirty="0"/>
              <a:t> (Locali delle rappresentanze sindacali aziendali)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06144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2DF1A1-1406-C34E-BC93-C4AEC18D99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6668" y="1490133"/>
            <a:ext cx="4883573" cy="4074160"/>
          </a:xfrm>
          <a:ln w="76200">
            <a:gradFill>
              <a:gsLst>
                <a:gs pos="0">
                  <a:srgbClr val="FF000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dirty="0"/>
              <a:t>Titolo IV - DISPOSIZIONI VARIE E GENERALI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sz="2100" b="1" dirty="0"/>
              <a:t>Art. 28</a:t>
            </a:r>
            <a:r>
              <a:rPr lang="it-IT" sz="2100" b="1" i="1" dirty="0"/>
              <a:t> (Repressione della condotta antisindacale)</a:t>
            </a:r>
            <a:endParaRPr lang="it-IT" sz="2100" b="1" dirty="0"/>
          </a:p>
          <a:p>
            <a:r>
              <a:rPr lang="it-IT" dirty="0"/>
              <a:t>Art. 29</a:t>
            </a:r>
            <a:r>
              <a:rPr lang="it-IT" i="1" dirty="0"/>
              <a:t> (Fusione delle rappresentanze sindacali aziendali)</a:t>
            </a:r>
            <a:endParaRPr lang="it-IT" dirty="0"/>
          </a:p>
          <a:p>
            <a:r>
              <a:rPr lang="it-IT" dirty="0"/>
              <a:t>Art. 30</a:t>
            </a:r>
            <a:r>
              <a:rPr lang="it-IT" i="1" dirty="0"/>
              <a:t> (Permessi per i dirigenti provinciali e nazionali)</a:t>
            </a:r>
            <a:endParaRPr lang="it-IT" dirty="0"/>
          </a:p>
          <a:p>
            <a:r>
              <a:rPr lang="it-IT" dirty="0"/>
              <a:t>Art. 31</a:t>
            </a:r>
            <a:r>
              <a:rPr lang="it-IT" i="1" dirty="0"/>
              <a:t> (Aspettativa dei lavoratori chiamati a funzioni pubbliche elettive o a ricoprire cariche sindacali provinciali e nazionali)</a:t>
            </a:r>
            <a:endParaRPr lang="it-IT" dirty="0"/>
          </a:p>
          <a:p>
            <a:r>
              <a:rPr lang="it-IT" dirty="0"/>
              <a:t>Art. 32</a:t>
            </a:r>
            <a:r>
              <a:rPr lang="it-IT" i="1" dirty="0"/>
              <a:t> (Permessi ai lavoratori chiamati a funzioni pubbliche elettive)</a:t>
            </a:r>
            <a:endParaRPr lang="it-IT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0E411EEA-7C58-E04E-A159-A449973B5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1760" y="1490133"/>
            <a:ext cx="4663440" cy="4362027"/>
          </a:xfrm>
          <a:ln w="76200">
            <a:solidFill>
              <a:srgbClr val="FFFF00"/>
            </a:solidFill>
          </a:ln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dirty="0"/>
              <a:t>Titolo V - NORME SUL COLLOCAMENTO</a:t>
            </a:r>
          </a:p>
          <a:p>
            <a:pPr marL="0" indent="0">
              <a:buNone/>
            </a:pPr>
            <a:r>
              <a:rPr lang="it-IT" dirty="0"/>
              <a:t>Art. 33</a:t>
            </a:r>
            <a:r>
              <a:rPr lang="it-IT" i="1" dirty="0"/>
              <a:t> (Collocamento) </a:t>
            </a:r>
            <a:r>
              <a:rPr lang="it-IT" dirty="0"/>
              <a:t>Art. 34</a:t>
            </a:r>
            <a:r>
              <a:rPr lang="it-IT" i="1" dirty="0"/>
              <a:t> (Richieste nominative di manodopera)</a:t>
            </a:r>
            <a:endParaRPr lang="it-IT" dirty="0"/>
          </a:p>
          <a:p>
            <a:r>
              <a:rPr lang="it-IT" dirty="0"/>
              <a:t>Titolo VI - DISPOSIZIONI FINALI E PENALI</a:t>
            </a:r>
          </a:p>
          <a:p>
            <a:r>
              <a:rPr lang="it-IT" dirty="0"/>
              <a:t> </a:t>
            </a:r>
            <a:r>
              <a:rPr lang="it-IT" sz="2400" b="1" dirty="0"/>
              <a:t>Art. 35</a:t>
            </a:r>
            <a:r>
              <a:rPr lang="it-IT" sz="2400" b="1" i="1" dirty="0"/>
              <a:t> (Campo di applicazione)</a:t>
            </a:r>
            <a:endParaRPr lang="it-IT" sz="2400" b="1" dirty="0"/>
          </a:p>
          <a:p>
            <a:r>
              <a:rPr lang="it-IT" b="1" dirty="0"/>
              <a:t>Art. 36</a:t>
            </a:r>
            <a:r>
              <a:rPr lang="it-IT" b="1" i="1" dirty="0"/>
              <a:t> (Obblighi dei titolari di benefici accordati dallo Stato e degli appaltatori di opere pubbliche)</a:t>
            </a:r>
            <a:endParaRPr lang="it-IT" b="1" dirty="0"/>
          </a:p>
          <a:p>
            <a:r>
              <a:rPr lang="it-IT" dirty="0"/>
              <a:t>Art. 37</a:t>
            </a:r>
            <a:r>
              <a:rPr lang="it-IT" i="1" dirty="0"/>
              <a:t> (Applicazione ai dipendenti da enti pubblici)</a:t>
            </a:r>
            <a:endParaRPr lang="it-IT" dirty="0"/>
          </a:p>
          <a:p>
            <a:r>
              <a:rPr lang="it-IT" dirty="0"/>
              <a:t>Art. 38</a:t>
            </a:r>
            <a:r>
              <a:rPr lang="it-IT" i="1" dirty="0"/>
              <a:t> (Disposizioni penali)</a:t>
            </a:r>
            <a:endParaRPr lang="it-IT" dirty="0"/>
          </a:p>
          <a:p>
            <a:r>
              <a:rPr lang="it-IT" dirty="0"/>
              <a:t>Art. 39</a:t>
            </a:r>
            <a:r>
              <a:rPr lang="it-IT" i="1" dirty="0"/>
              <a:t> (Versamento delle ammende al Fondo adeguamento pensioni)</a:t>
            </a:r>
            <a:endParaRPr lang="it-IT" dirty="0"/>
          </a:p>
          <a:p>
            <a:r>
              <a:rPr lang="it-IT" dirty="0"/>
              <a:t>Art. 40</a:t>
            </a:r>
            <a:r>
              <a:rPr lang="it-IT" i="1" dirty="0"/>
              <a:t> (Abrogazione delle disposizioni contrastanti)</a:t>
            </a:r>
            <a:endParaRPr lang="it-IT" dirty="0"/>
          </a:p>
          <a:p>
            <a:r>
              <a:rPr lang="it-IT" dirty="0"/>
              <a:t>Art. 41</a:t>
            </a:r>
            <a:r>
              <a:rPr lang="it-IT" i="1" dirty="0"/>
              <a:t> (Esenzioni fiscali)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37314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DarkSeedLeftStep">
      <a:dk1>
        <a:srgbClr val="000000"/>
      </a:dk1>
      <a:lt1>
        <a:srgbClr val="FFFFFF"/>
      </a:lt1>
      <a:dk2>
        <a:srgbClr val="203038"/>
      </a:dk2>
      <a:lt2>
        <a:srgbClr val="E2E8E2"/>
      </a:lt2>
      <a:accent1>
        <a:srgbClr val="C34DC3"/>
      </a:accent1>
      <a:accent2>
        <a:srgbClr val="7F3BB1"/>
      </a:accent2>
      <a:accent3>
        <a:srgbClr val="604DC3"/>
      </a:accent3>
      <a:accent4>
        <a:srgbClr val="3B59B1"/>
      </a:accent4>
      <a:accent5>
        <a:srgbClr val="4D9CC3"/>
      </a:accent5>
      <a:accent6>
        <a:srgbClr val="3BB1A7"/>
      </a:accent6>
      <a:hlink>
        <a:srgbClr val="3F80BF"/>
      </a:hlink>
      <a:folHlink>
        <a:srgbClr val="7F7F7F"/>
      </a:folHlink>
    </a:clrScheme>
    <a:fontScheme name="Savon">
      <a:maj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886</Words>
  <Application>Microsoft Macintosh PowerPoint</Application>
  <PresentationFormat>Widescreen</PresentationFormat>
  <Paragraphs>70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0" baseType="lpstr">
      <vt:lpstr>Garamond</vt:lpstr>
      <vt:lpstr>Goudy Old Style</vt:lpstr>
      <vt:lpstr>SavonVTI</vt:lpstr>
      <vt:lpstr>Lo statuto dei lavoratori</vt:lpstr>
      <vt:lpstr>Titolo I DELLA LIBERTA' E DIGNITA' DEL LAVORATORE</vt:lpstr>
      <vt:lpstr>Presentazione standard di PowerPoint</vt:lpstr>
      <vt:lpstr>Titolo II DELLA LIBERTA' SINDACALE </vt:lpstr>
      <vt:lpstr>Presentazione standard di PowerPoint</vt:lpstr>
      <vt:lpstr>Titolo III DELL'ATTIVITA' SINDACALE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 statuto dei lavoratori</dc:title>
  <dc:creator>Alberto Avio</dc:creator>
  <cp:lastModifiedBy>Alberto Avio</cp:lastModifiedBy>
  <cp:revision>5</cp:revision>
  <dcterms:created xsi:type="dcterms:W3CDTF">2020-10-29T10:22:55Z</dcterms:created>
  <dcterms:modified xsi:type="dcterms:W3CDTF">2020-10-29T10:54:27Z</dcterms:modified>
</cp:coreProperties>
</file>