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59" r:id="rId4"/>
    <p:sldId id="262" r:id="rId5"/>
    <p:sldId id="263" r:id="rId6"/>
    <p:sldId id="264" r:id="rId7"/>
    <p:sldId id="265" r:id="rId8"/>
    <p:sldId id="266" r:id="rId9"/>
    <p:sldId id="267" r:id="rId10"/>
    <p:sldId id="268" r:id="rId11"/>
    <p:sldId id="269"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246"/>
  </p:normalViewPr>
  <p:slideViewPr>
    <p:cSldViewPr snapToGrid="0" snapToObjects="1">
      <p:cViewPr varScale="1">
        <p:scale>
          <a:sx n="76" d="100"/>
          <a:sy n="76" d="100"/>
        </p:scale>
        <p:origin x="216" y="8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10/22/20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46C117F-5CCF-4837-BE5F-2B92066CAFAF}" type="datetimeFigureOut">
              <a:rPr lang="en-US" dirty="0"/>
              <a:t>10/22/20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4EB90BD-B6CE-46B7-997F-7313B992CCDC}" type="datetimeFigureOut">
              <a:rPr lang="en-US" dirty="0"/>
              <a:t>10/22/20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DB9D11F-B188-461D-B23F-39381795C052}" type="datetimeFigureOut">
              <a:rPr lang="en-US" dirty="0"/>
              <a:t>10/22/20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52E6D8D9-55A2-4063-B0F3-121F44549695}" type="datetimeFigureOut">
              <a:rPr lang="en-US" dirty="0"/>
              <a:t>10/22/20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D4B24536-994D-4021-A283-9F449C0DB509}" type="datetimeFigureOut">
              <a:rPr lang="en-US" dirty="0"/>
              <a:t>10/22/20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3CBBBB78-C96F-47B7-AB17-D852CA960AC9}" type="datetimeFigureOut">
              <a:rPr lang="en-US" dirty="0"/>
              <a:t>10/22/20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10/22/20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10/22/20</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10/22/20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0578ACC-22D6-47C1-A373-4FD133E34F3C}" type="datetimeFigureOut">
              <a:rPr lang="en-US" dirty="0"/>
              <a:t>10/22/20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10/22/20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80322" y="3030008"/>
            <a:ext cx="4698355" cy="2906179"/>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594123" y="3030008"/>
            <a:ext cx="4700059" cy="2906179"/>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10/22/20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10/22/20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10/22/20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E331444B-B92B-4E27-8C94-BB93EAF5CB18}" type="datetimeFigureOut">
              <a:rPr lang="en-US" dirty="0"/>
              <a:t>10/22/20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63EFA5E-FA76-400D-B3DC-F0BA90E6D107}" type="datetimeFigureOut">
              <a:rPr lang="en-US" dirty="0"/>
              <a:t>10/22/20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10/22/20</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663719-8B0B-0B4B-AE88-2A549DBE7210}"/>
              </a:ext>
            </a:extLst>
          </p:cNvPr>
          <p:cNvSpPr>
            <a:spLocks noGrp="1"/>
          </p:cNvSpPr>
          <p:nvPr>
            <p:ph type="ctrTitle"/>
          </p:nvPr>
        </p:nvSpPr>
        <p:spPr/>
        <p:txBody>
          <a:bodyPr/>
          <a:lstStyle/>
          <a:p>
            <a:r>
              <a:rPr lang="it-IT" sz="4400" dirty="0"/>
              <a:t>Il </a:t>
            </a:r>
            <a:r>
              <a:rPr lang="it-IT" sz="4400" dirty="0" err="1"/>
              <a:t>ccnl</a:t>
            </a:r>
            <a:r>
              <a:rPr lang="it-IT" sz="4400" dirty="0"/>
              <a:t> tra ordinamento eteronomo e autonomo</a:t>
            </a:r>
          </a:p>
        </p:txBody>
      </p:sp>
      <p:sp>
        <p:nvSpPr>
          <p:cNvPr id="3" name="Sottotitolo 2">
            <a:extLst>
              <a:ext uri="{FF2B5EF4-FFF2-40B4-BE49-F238E27FC236}">
                <a16:creationId xmlns:a16="http://schemas.microsoft.com/office/drawing/2014/main" id="{63D1DC02-A715-774A-AA97-66ECDBF05F20}"/>
              </a:ext>
            </a:extLst>
          </p:cNvPr>
          <p:cNvSpPr>
            <a:spLocks noGrp="1"/>
          </p:cNvSpPr>
          <p:nvPr>
            <p:ph type="subTitle" idx="1"/>
          </p:nvPr>
        </p:nvSpPr>
        <p:spPr/>
        <p:txBody>
          <a:bodyPr/>
          <a:lstStyle/>
          <a:p>
            <a:r>
              <a:rPr lang="it-IT" dirty="0"/>
              <a:t>Diritto del lavoro – Operatore Servizi Giuridici 2020/2021</a:t>
            </a:r>
          </a:p>
          <a:p>
            <a:r>
              <a:rPr lang="it-IT" dirty="0"/>
              <a:t>Lezione 6</a:t>
            </a:r>
          </a:p>
        </p:txBody>
      </p:sp>
    </p:spTree>
    <p:extLst>
      <p:ext uri="{BB962C8B-B14F-4D97-AF65-F5344CB8AC3E}">
        <p14:creationId xmlns:p14="http://schemas.microsoft.com/office/powerpoint/2010/main" val="3810805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FA1C25-D356-D848-8FF7-CB455E988457}"/>
              </a:ext>
            </a:extLst>
          </p:cNvPr>
          <p:cNvSpPr>
            <a:spLocks noGrp="1"/>
          </p:cNvSpPr>
          <p:nvPr>
            <p:ph type="title"/>
          </p:nvPr>
        </p:nvSpPr>
        <p:spPr/>
        <p:txBody>
          <a:bodyPr/>
          <a:lstStyle/>
          <a:p>
            <a:r>
              <a:rPr lang="it-IT" dirty="0"/>
              <a:t>Criticità</a:t>
            </a:r>
          </a:p>
        </p:txBody>
      </p:sp>
      <p:sp>
        <p:nvSpPr>
          <p:cNvPr id="3" name="Segnaposto contenuto 2">
            <a:extLst>
              <a:ext uri="{FF2B5EF4-FFF2-40B4-BE49-F238E27FC236}">
                <a16:creationId xmlns:a16="http://schemas.microsoft.com/office/drawing/2014/main" id="{487FF225-02AD-BD43-8306-3219FE7E3E56}"/>
              </a:ext>
            </a:extLst>
          </p:cNvPr>
          <p:cNvSpPr>
            <a:spLocks noGrp="1"/>
          </p:cNvSpPr>
          <p:nvPr>
            <p:ph idx="1"/>
          </p:nvPr>
        </p:nvSpPr>
        <p:spPr/>
        <p:txBody>
          <a:bodyPr>
            <a:normAutofit fontScale="92500" lnSpcReduction="10000"/>
          </a:bodyPr>
          <a:lstStyle/>
          <a:p>
            <a:r>
              <a:rPr lang="it-IT" dirty="0"/>
              <a:t> Non si sa ancora nulla dell’operatività del sistema di misurazione (ultima convenzione firmata con l’INPS nel settembre 2019)</a:t>
            </a:r>
          </a:p>
          <a:p>
            <a:r>
              <a:rPr lang="it-IT" dirty="0"/>
              <a:t>Ha tutti i limiti di una negoziazione contrattuale (anche se sono stati firmati numerosi accordi per estendere le previsioni al di fuori dell’area industriale).</a:t>
            </a:r>
          </a:p>
          <a:p>
            <a:r>
              <a:rPr lang="it-IT" dirty="0"/>
              <a:t>Fuga dei datori dal sindacato: </a:t>
            </a:r>
          </a:p>
          <a:p>
            <a:pPr lvl="1"/>
            <a:r>
              <a:rPr lang="it-IT" dirty="0"/>
              <a:t>FCA</a:t>
            </a:r>
          </a:p>
          <a:p>
            <a:pPr lvl="1"/>
            <a:r>
              <a:rPr lang="it-IT" dirty="0"/>
              <a:t>Frammentazione della rappresentanza per stipulare cc peggiorativi rispetto a quelli nazionali più importanti</a:t>
            </a:r>
          </a:p>
          <a:p>
            <a:pPr lvl="1"/>
            <a:r>
              <a:rPr lang="it-IT" dirty="0"/>
              <a:t>Centinaia di CCNL</a:t>
            </a:r>
          </a:p>
          <a:p>
            <a:pPr lvl="1"/>
            <a:r>
              <a:rPr lang="it-IT" dirty="0"/>
              <a:t>Accordo interconfederale 2018 sulla rappresentatività delle associazioni datoriali.</a:t>
            </a:r>
          </a:p>
          <a:p>
            <a:pPr marL="0" indent="0">
              <a:buNone/>
            </a:pPr>
            <a:endParaRPr lang="it-IT" dirty="0"/>
          </a:p>
        </p:txBody>
      </p:sp>
    </p:spTree>
    <p:extLst>
      <p:ext uri="{BB962C8B-B14F-4D97-AF65-F5344CB8AC3E}">
        <p14:creationId xmlns:p14="http://schemas.microsoft.com/office/powerpoint/2010/main" val="3517517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859D8E-8EF4-DA40-95BB-68FC4F6D231E}"/>
              </a:ext>
            </a:extLst>
          </p:cNvPr>
          <p:cNvSpPr>
            <a:spLocks noGrp="1"/>
          </p:cNvSpPr>
          <p:nvPr>
            <p:ph type="title"/>
          </p:nvPr>
        </p:nvSpPr>
        <p:spPr/>
        <p:txBody>
          <a:bodyPr/>
          <a:lstStyle/>
          <a:p>
            <a:r>
              <a:rPr lang="it-IT" dirty="0"/>
              <a:t>Il rapporto tra il CC e la legge</a:t>
            </a:r>
          </a:p>
        </p:txBody>
      </p:sp>
      <p:sp>
        <p:nvSpPr>
          <p:cNvPr id="3" name="Segnaposto contenuto 2">
            <a:extLst>
              <a:ext uri="{FF2B5EF4-FFF2-40B4-BE49-F238E27FC236}">
                <a16:creationId xmlns:a16="http://schemas.microsoft.com/office/drawing/2014/main" id="{3EAD0F5C-A482-C740-A35F-E626759B75A5}"/>
              </a:ext>
            </a:extLst>
          </p:cNvPr>
          <p:cNvSpPr>
            <a:spLocks noGrp="1"/>
          </p:cNvSpPr>
          <p:nvPr>
            <p:ph idx="1"/>
          </p:nvPr>
        </p:nvSpPr>
        <p:spPr>
          <a:xfrm>
            <a:off x="680321" y="2336872"/>
            <a:ext cx="10224746" cy="3767899"/>
          </a:xfrm>
        </p:spPr>
        <p:txBody>
          <a:bodyPr/>
          <a:lstStyle/>
          <a:p>
            <a:r>
              <a:rPr lang="it-IT" dirty="0"/>
              <a:t>La contrattazione, in generale, opera </a:t>
            </a:r>
          </a:p>
          <a:p>
            <a:pPr lvl="1"/>
            <a:r>
              <a:rPr lang="it-IT" dirty="0"/>
              <a:t>in un rapporto di miglioramento delle condizioni minime stabilite dalla legge</a:t>
            </a:r>
          </a:p>
          <a:p>
            <a:pPr lvl="1"/>
            <a:r>
              <a:rPr lang="it-IT" dirty="0"/>
              <a:t>Entro quanto stabilito dalla legge</a:t>
            </a:r>
          </a:p>
          <a:p>
            <a:pPr lvl="1"/>
            <a:r>
              <a:rPr lang="it-IT" dirty="0"/>
              <a:t>In totale autonomia dove la legge non prevede alcunché</a:t>
            </a:r>
          </a:p>
          <a:p>
            <a:r>
              <a:rPr lang="it-IT" dirty="0"/>
              <a:t>Oppure può essere direttamente coinvolto dalla legge modificandosi i termini del rapporto:</a:t>
            </a:r>
          </a:p>
          <a:p>
            <a:pPr lvl="1"/>
            <a:r>
              <a:rPr lang="it-IT" dirty="0"/>
              <a:t>La previsione del lavoro straordinario</a:t>
            </a:r>
          </a:p>
          <a:p>
            <a:pPr lvl="1"/>
            <a:r>
              <a:rPr lang="it-IT" dirty="0"/>
              <a:t>La previsione dell’orario </a:t>
            </a:r>
            <a:r>
              <a:rPr lang="it-IT" dirty="0" err="1"/>
              <a:t>multiperiodale</a:t>
            </a:r>
            <a:endParaRPr lang="it-IT" dirty="0"/>
          </a:p>
          <a:p>
            <a:pPr lvl="1"/>
            <a:r>
              <a:rPr lang="it-IT" dirty="0"/>
              <a:t>L’apposizione delle clausole elastiche nel part-time</a:t>
            </a:r>
          </a:p>
        </p:txBody>
      </p:sp>
    </p:spTree>
    <p:extLst>
      <p:ext uri="{BB962C8B-B14F-4D97-AF65-F5344CB8AC3E}">
        <p14:creationId xmlns:p14="http://schemas.microsoft.com/office/powerpoint/2010/main" val="3598050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E53AF1-EE71-5A40-9DEF-3F45314D6002}"/>
              </a:ext>
            </a:extLst>
          </p:cNvPr>
          <p:cNvSpPr>
            <a:spLocks noGrp="1"/>
          </p:cNvSpPr>
          <p:nvPr>
            <p:ph type="title"/>
          </p:nvPr>
        </p:nvSpPr>
        <p:spPr/>
        <p:txBody>
          <a:bodyPr/>
          <a:lstStyle/>
          <a:p>
            <a:r>
              <a:rPr lang="it-IT" dirty="0"/>
              <a:t>Le regole di costruzione del CCNL</a:t>
            </a:r>
          </a:p>
        </p:txBody>
      </p:sp>
      <p:sp>
        <p:nvSpPr>
          <p:cNvPr id="3" name="Segnaposto contenuto 2">
            <a:extLst>
              <a:ext uri="{FF2B5EF4-FFF2-40B4-BE49-F238E27FC236}">
                <a16:creationId xmlns:a16="http://schemas.microsoft.com/office/drawing/2014/main" id="{58538755-A4D5-EE46-8E12-F249A4BB510B}"/>
              </a:ext>
            </a:extLst>
          </p:cNvPr>
          <p:cNvSpPr>
            <a:spLocks noGrp="1"/>
          </p:cNvSpPr>
          <p:nvPr>
            <p:ph idx="1"/>
          </p:nvPr>
        </p:nvSpPr>
        <p:spPr/>
        <p:txBody>
          <a:bodyPr>
            <a:normAutofit/>
          </a:bodyPr>
          <a:lstStyle/>
          <a:p>
            <a:pPr algn="just"/>
            <a:r>
              <a:rPr lang="it-IT" dirty="0"/>
              <a:t>Nell’</a:t>
            </a:r>
            <a:r>
              <a:rPr lang="it-IT" u="sng" dirty="0"/>
              <a:t>ordinamento statuale</a:t>
            </a:r>
            <a:r>
              <a:rPr lang="it-IT" dirty="0"/>
              <a:t> il contratto collettivo è un mero contratto; </a:t>
            </a:r>
          </a:p>
          <a:p>
            <a:pPr algn="just"/>
            <a:r>
              <a:rPr lang="it-IT" u="sng" dirty="0"/>
              <a:t>nell’ordinamento intersindacale </a:t>
            </a:r>
            <a:r>
              <a:rPr lang="it-IT" dirty="0"/>
              <a:t>è «fonte normativa»</a:t>
            </a:r>
          </a:p>
          <a:p>
            <a:pPr algn="just"/>
            <a:r>
              <a:rPr lang="it-IT" dirty="0"/>
              <a:t>Il «diritto sindacale» come ordinamento di </a:t>
            </a:r>
            <a:r>
              <a:rPr lang="it-IT" b="1" dirty="0"/>
              <a:t>natura autonoma</a:t>
            </a:r>
            <a:r>
              <a:rPr lang="it-IT" dirty="0"/>
              <a:t> si deve quindi muovere tra le disposizioni concordate tra le parti e quelle di fonte eteronoma.</a:t>
            </a:r>
          </a:p>
          <a:p>
            <a:pPr algn="just"/>
            <a:r>
              <a:rPr lang="it-IT" dirty="0"/>
              <a:t>La non attuazione dell’art. 39 </a:t>
            </a:r>
            <a:r>
              <a:rPr lang="it-IT" dirty="0" err="1"/>
              <a:t>Cost</a:t>
            </a:r>
            <a:r>
              <a:rPr lang="it-IT" dirty="0"/>
              <a:t>. non è un inadempimento costituzionale, </a:t>
            </a:r>
            <a:r>
              <a:rPr lang="it-IT" b="1" dirty="0"/>
              <a:t>ma una scelta del legislatore</a:t>
            </a:r>
            <a:r>
              <a:rPr lang="it-IT" dirty="0"/>
              <a:t>. (</a:t>
            </a:r>
            <a:r>
              <a:rPr lang="it-IT" dirty="0" err="1"/>
              <a:t>F.Mancini</a:t>
            </a:r>
            <a:r>
              <a:rPr lang="it-IT" dirty="0"/>
              <a:t>, 1963)</a:t>
            </a:r>
          </a:p>
          <a:p>
            <a:endParaRPr lang="it-IT" dirty="0"/>
          </a:p>
        </p:txBody>
      </p:sp>
    </p:spTree>
    <p:extLst>
      <p:ext uri="{BB962C8B-B14F-4D97-AF65-F5344CB8AC3E}">
        <p14:creationId xmlns:p14="http://schemas.microsoft.com/office/powerpoint/2010/main" val="3909883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942604-96E4-564A-B96B-D3791D82327B}"/>
              </a:ext>
            </a:extLst>
          </p:cNvPr>
          <p:cNvSpPr>
            <a:spLocks noGrp="1"/>
          </p:cNvSpPr>
          <p:nvPr>
            <p:ph type="title"/>
          </p:nvPr>
        </p:nvSpPr>
        <p:spPr/>
        <p:txBody>
          <a:bodyPr/>
          <a:lstStyle/>
          <a:p>
            <a:r>
              <a:rPr lang="it-IT" dirty="0"/>
              <a:t>Le disposizioni eteronome sono poche. Chi stabilisce tutte le altre regole?</a:t>
            </a:r>
          </a:p>
        </p:txBody>
      </p:sp>
      <p:sp>
        <p:nvSpPr>
          <p:cNvPr id="3" name="Segnaposto contenuto 2">
            <a:extLst>
              <a:ext uri="{FF2B5EF4-FFF2-40B4-BE49-F238E27FC236}">
                <a16:creationId xmlns:a16="http://schemas.microsoft.com/office/drawing/2014/main" id="{EF34C33B-57FA-DF41-B3A5-9714700C2603}"/>
              </a:ext>
            </a:extLst>
          </p:cNvPr>
          <p:cNvSpPr>
            <a:spLocks noGrp="1"/>
          </p:cNvSpPr>
          <p:nvPr>
            <p:ph idx="1"/>
          </p:nvPr>
        </p:nvSpPr>
        <p:spPr>
          <a:xfrm>
            <a:off x="680321" y="2813952"/>
            <a:ext cx="9613861" cy="2686962"/>
          </a:xfrm>
        </p:spPr>
        <p:txBody>
          <a:bodyPr/>
          <a:lstStyle/>
          <a:p>
            <a:r>
              <a:rPr lang="it-IT" dirty="0"/>
              <a:t>Riconoscimento dei soggetti contrattuali</a:t>
            </a:r>
          </a:p>
          <a:p>
            <a:r>
              <a:rPr lang="it-IT" dirty="0"/>
              <a:t>Durata del contratto collettivo</a:t>
            </a:r>
          </a:p>
          <a:p>
            <a:r>
              <a:rPr lang="it-IT" dirty="0"/>
              <a:t>Procedure di rinnovo</a:t>
            </a:r>
          </a:p>
          <a:p>
            <a:r>
              <a:rPr lang="it-IT" dirty="0"/>
              <a:t>Ultra-attività (o no) delle regole contrattuali scadute</a:t>
            </a:r>
          </a:p>
          <a:p>
            <a:r>
              <a:rPr lang="it-IT" dirty="0"/>
              <a:t>Rapporti tra contratti collettivi di diverso livello</a:t>
            </a:r>
          </a:p>
        </p:txBody>
      </p:sp>
    </p:spTree>
    <p:extLst>
      <p:ext uri="{BB962C8B-B14F-4D97-AF65-F5344CB8AC3E}">
        <p14:creationId xmlns:p14="http://schemas.microsoft.com/office/powerpoint/2010/main" val="947690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67A45F-5DF0-8348-B9BA-5468ACF35164}"/>
              </a:ext>
            </a:extLst>
          </p:cNvPr>
          <p:cNvSpPr>
            <a:spLocks noGrp="1"/>
          </p:cNvSpPr>
          <p:nvPr>
            <p:ph type="title"/>
          </p:nvPr>
        </p:nvSpPr>
        <p:spPr/>
        <p:txBody>
          <a:bodyPr/>
          <a:lstStyle/>
          <a:p>
            <a:r>
              <a:rPr lang="it-IT" dirty="0"/>
              <a:t>Dove sono le «regole» dell’ordinamento sindacale</a:t>
            </a:r>
          </a:p>
        </p:txBody>
      </p:sp>
      <p:sp>
        <p:nvSpPr>
          <p:cNvPr id="3" name="Segnaposto contenuto 2">
            <a:extLst>
              <a:ext uri="{FF2B5EF4-FFF2-40B4-BE49-F238E27FC236}">
                <a16:creationId xmlns:a16="http://schemas.microsoft.com/office/drawing/2014/main" id="{F6D70514-DB54-734A-9D92-171B9129BD04}"/>
              </a:ext>
            </a:extLst>
          </p:cNvPr>
          <p:cNvSpPr>
            <a:spLocks noGrp="1"/>
          </p:cNvSpPr>
          <p:nvPr>
            <p:ph idx="1"/>
          </p:nvPr>
        </p:nvSpPr>
        <p:spPr>
          <a:xfrm>
            <a:off x="680321" y="2336873"/>
            <a:ext cx="6955513" cy="3599316"/>
          </a:xfrm>
        </p:spPr>
        <p:txBody>
          <a:bodyPr>
            <a:normAutofit fontScale="92500"/>
          </a:bodyPr>
          <a:lstStyle/>
          <a:p>
            <a:r>
              <a:rPr lang="it-IT" dirty="0"/>
              <a:t>Gli accordi interconfederali sono «contratti» tra confederazioni dei lavoratori e confederazioni dei datori</a:t>
            </a:r>
          </a:p>
          <a:p>
            <a:r>
              <a:rPr lang="it-IT" dirty="0"/>
              <a:t>Ci possono essere accordi trilaterali (sindacati lavoratori + sindacati datori + governo): </a:t>
            </a:r>
            <a:endParaRPr lang="it-IT" i="1" dirty="0"/>
          </a:p>
          <a:p>
            <a:pPr lvl="1"/>
            <a:r>
              <a:rPr lang="it-IT" dirty="0"/>
              <a:t>accordo Scotti gennaio 1983; </a:t>
            </a:r>
          </a:p>
          <a:p>
            <a:pPr lvl="1"/>
            <a:r>
              <a:rPr lang="it-IT" dirty="0"/>
              <a:t>Protocollo Ciampi 1993; </a:t>
            </a:r>
          </a:p>
          <a:p>
            <a:pPr lvl="1"/>
            <a:r>
              <a:rPr lang="it-IT" dirty="0"/>
              <a:t>Patto per l’Italia, 2002, senza CGIL. </a:t>
            </a:r>
          </a:p>
          <a:p>
            <a:r>
              <a:rPr lang="it-IT" dirty="0"/>
              <a:t>Gli accordi trilaterali non sono considerati contratti riconducibili al 39Cost. (</a:t>
            </a:r>
            <a:r>
              <a:rPr lang="it-IT" dirty="0" err="1"/>
              <a:t>C.Cost</a:t>
            </a:r>
            <a:r>
              <a:rPr lang="it-IT" dirty="0"/>
              <a:t>. </a:t>
            </a:r>
            <a:r>
              <a:rPr lang="it-IT" dirty="0" err="1"/>
              <a:t>sent</a:t>
            </a:r>
            <a:r>
              <a:rPr lang="it-IT" dirty="0"/>
              <a:t>. N.34/1985)</a:t>
            </a:r>
          </a:p>
          <a:p>
            <a:endParaRPr lang="it-IT" dirty="0"/>
          </a:p>
        </p:txBody>
      </p:sp>
      <p:sp>
        <p:nvSpPr>
          <p:cNvPr id="4" name="CasellaDiTesto 3">
            <a:extLst>
              <a:ext uri="{FF2B5EF4-FFF2-40B4-BE49-F238E27FC236}">
                <a16:creationId xmlns:a16="http://schemas.microsoft.com/office/drawing/2014/main" id="{9B7FBE0E-EA9F-A34A-A2E4-C78185239AE9}"/>
              </a:ext>
            </a:extLst>
          </p:cNvPr>
          <p:cNvSpPr txBox="1"/>
          <p:nvPr/>
        </p:nvSpPr>
        <p:spPr>
          <a:xfrm>
            <a:off x="8288977" y="3158836"/>
            <a:ext cx="3583032" cy="1200329"/>
          </a:xfrm>
          <a:prstGeom prst="rect">
            <a:avLst/>
          </a:prstGeom>
          <a:noFill/>
          <a:ln w="2540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txBody>
          <a:bodyPr wrap="none" rtlCol="0">
            <a:spAutoFit/>
          </a:bodyPr>
          <a:lstStyle/>
          <a:p>
            <a:r>
              <a:rPr lang="it-IT" dirty="0"/>
              <a:t>Nel </a:t>
            </a:r>
            <a:r>
              <a:rPr lang="it-IT" i="1" dirty="0"/>
              <a:t>gennaio 1977 l’inflazione </a:t>
            </a:r>
          </a:p>
          <a:p>
            <a:r>
              <a:rPr lang="it-IT" i="1" dirty="0"/>
              <a:t>era al 20,8%. Accordo </a:t>
            </a:r>
          </a:p>
          <a:p>
            <a:r>
              <a:rPr lang="it-IT" i="1" dirty="0"/>
              <a:t>interconfederale sull’inflazione.</a:t>
            </a:r>
          </a:p>
          <a:p>
            <a:r>
              <a:rPr lang="it-IT" i="1" dirty="0"/>
              <a:t>Nel 1983 era ancora al 16,4%.</a:t>
            </a:r>
            <a:r>
              <a:rPr lang="it-IT" dirty="0"/>
              <a:t> </a:t>
            </a:r>
          </a:p>
        </p:txBody>
      </p:sp>
    </p:spTree>
    <p:extLst>
      <p:ext uri="{BB962C8B-B14F-4D97-AF65-F5344CB8AC3E}">
        <p14:creationId xmlns:p14="http://schemas.microsoft.com/office/powerpoint/2010/main" val="1515101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5BEA4F-E507-B941-A15E-664FD8904714}"/>
              </a:ext>
            </a:extLst>
          </p:cNvPr>
          <p:cNvSpPr>
            <a:spLocks noGrp="1"/>
          </p:cNvSpPr>
          <p:nvPr>
            <p:ph type="title"/>
          </p:nvPr>
        </p:nvSpPr>
        <p:spPr/>
        <p:txBody>
          <a:bodyPr/>
          <a:lstStyle/>
          <a:p>
            <a:r>
              <a:rPr lang="it-IT" dirty="0"/>
              <a:t>Accordi interconfederali fondamentali</a:t>
            </a:r>
          </a:p>
        </p:txBody>
      </p:sp>
      <p:sp>
        <p:nvSpPr>
          <p:cNvPr id="3" name="Segnaposto contenuto 2">
            <a:extLst>
              <a:ext uri="{FF2B5EF4-FFF2-40B4-BE49-F238E27FC236}">
                <a16:creationId xmlns:a16="http://schemas.microsoft.com/office/drawing/2014/main" id="{1ECCF20E-30D5-E443-8895-CE8EB9CC4614}"/>
              </a:ext>
            </a:extLst>
          </p:cNvPr>
          <p:cNvSpPr>
            <a:spLocks noGrp="1"/>
          </p:cNvSpPr>
          <p:nvPr>
            <p:ph idx="1"/>
          </p:nvPr>
        </p:nvSpPr>
        <p:spPr>
          <a:xfrm>
            <a:off x="693573" y="2707934"/>
            <a:ext cx="9613861" cy="2579684"/>
          </a:xfrm>
        </p:spPr>
        <p:txBody>
          <a:bodyPr/>
          <a:lstStyle/>
          <a:p>
            <a:r>
              <a:rPr lang="it-IT" dirty="0"/>
              <a:t>23 luglio 1993 – Assetti Contrattuali </a:t>
            </a:r>
          </a:p>
          <a:p>
            <a:r>
              <a:rPr lang="it-IT" dirty="0"/>
              <a:t>1 dicembre 1993 – Costituzione RSU</a:t>
            </a:r>
          </a:p>
          <a:p>
            <a:r>
              <a:rPr lang="it-IT" dirty="0"/>
              <a:t>2009 – assetti contrattuali (</a:t>
            </a:r>
            <a:r>
              <a:rPr lang="it-IT" dirty="0" err="1"/>
              <a:t>confidustria</a:t>
            </a:r>
            <a:r>
              <a:rPr lang="it-IT" dirty="0"/>
              <a:t> + CISL e UIL)</a:t>
            </a:r>
          </a:p>
          <a:p>
            <a:r>
              <a:rPr lang="it-IT" dirty="0"/>
              <a:t>2011 – accordo unitario sulla rappresentanza</a:t>
            </a:r>
          </a:p>
          <a:p>
            <a:r>
              <a:rPr lang="it-IT" dirty="0"/>
              <a:t>Gennaio 2014 – «testo unico» sulla rappresentanza</a:t>
            </a:r>
          </a:p>
        </p:txBody>
      </p:sp>
    </p:spTree>
    <p:extLst>
      <p:ext uri="{BB962C8B-B14F-4D97-AF65-F5344CB8AC3E}">
        <p14:creationId xmlns:p14="http://schemas.microsoft.com/office/powerpoint/2010/main" val="4064162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C0BA38-7D9F-8E41-A441-751C887F7028}"/>
              </a:ext>
            </a:extLst>
          </p:cNvPr>
          <p:cNvSpPr>
            <a:spLocks noGrp="1"/>
          </p:cNvSpPr>
          <p:nvPr>
            <p:ph type="title"/>
          </p:nvPr>
        </p:nvSpPr>
        <p:spPr/>
        <p:txBody>
          <a:bodyPr/>
          <a:lstStyle/>
          <a:p>
            <a:r>
              <a:rPr lang="it-IT" dirty="0"/>
              <a:t>L’accordo del 1993 sugli assetti contrattuali</a:t>
            </a:r>
          </a:p>
        </p:txBody>
      </p:sp>
      <p:sp>
        <p:nvSpPr>
          <p:cNvPr id="3" name="Segnaposto contenuto 2">
            <a:extLst>
              <a:ext uri="{FF2B5EF4-FFF2-40B4-BE49-F238E27FC236}">
                <a16:creationId xmlns:a16="http://schemas.microsoft.com/office/drawing/2014/main" id="{B45610CE-A4E3-1B44-9F4C-F37EA563BE7F}"/>
              </a:ext>
            </a:extLst>
          </p:cNvPr>
          <p:cNvSpPr>
            <a:spLocks noGrp="1"/>
          </p:cNvSpPr>
          <p:nvPr>
            <p:ph idx="1"/>
          </p:nvPr>
        </p:nvSpPr>
        <p:spPr/>
        <p:txBody>
          <a:bodyPr/>
          <a:lstStyle/>
          <a:p>
            <a:r>
              <a:rPr lang="it-IT" dirty="0"/>
              <a:t>Motivi dell’accordo: fine della «scala mobile»; accordo Ciampi.</a:t>
            </a:r>
          </a:p>
          <a:p>
            <a:r>
              <a:rPr lang="it-IT" dirty="0"/>
              <a:t>Durata CCNL: 4 anni; accordi economici: 2 anni</a:t>
            </a:r>
          </a:p>
          <a:p>
            <a:r>
              <a:rPr lang="it-IT" dirty="0"/>
              <a:t>Rapporto tra CCNL e CC di altro livello. La soluzione del problema prima dell’accordo. La soluzione secondo l’accordo: il CCNL contiene delle clausole che stabiliscono quali istituti possono essere ricontrattati al livello decentrato</a:t>
            </a:r>
          </a:p>
        </p:txBody>
      </p:sp>
    </p:spTree>
    <p:extLst>
      <p:ext uri="{BB962C8B-B14F-4D97-AF65-F5344CB8AC3E}">
        <p14:creationId xmlns:p14="http://schemas.microsoft.com/office/powerpoint/2010/main" val="1414838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1BA760-10E1-EB45-942C-C5AEFCF6AE46}"/>
              </a:ext>
            </a:extLst>
          </p:cNvPr>
          <p:cNvSpPr>
            <a:spLocks noGrp="1"/>
          </p:cNvSpPr>
          <p:nvPr>
            <p:ph type="title"/>
          </p:nvPr>
        </p:nvSpPr>
        <p:spPr/>
        <p:txBody>
          <a:bodyPr/>
          <a:lstStyle/>
          <a:p>
            <a:r>
              <a:rPr lang="it-IT" dirty="0"/>
              <a:t>Accordo quadro 2009</a:t>
            </a:r>
          </a:p>
        </p:txBody>
      </p:sp>
      <p:sp>
        <p:nvSpPr>
          <p:cNvPr id="3" name="Segnaposto contenuto 2">
            <a:extLst>
              <a:ext uri="{FF2B5EF4-FFF2-40B4-BE49-F238E27FC236}">
                <a16:creationId xmlns:a16="http://schemas.microsoft.com/office/drawing/2014/main" id="{FD63CC74-062C-2242-A286-75DB4E254259}"/>
              </a:ext>
            </a:extLst>
          </p:cNvPr>
          <p:cNvSpPr>
            <a:spLocks noGrp="1"/>
          </p:cNvSpPr>
          <p:nvPr>
            <p:ph idx="1"/>
          </p:nvPr>
        </p:nvSpPr>
        <p:spPr/>
        <p:txBody>
          <a:bodyPr/>
          <a:lstStyle/>
          <a:p>
            <a:r>
              <a:rPr lang="it-IT" dirty="0"/>
              <a:t>Non siglato da CGIL</a:t>
            </a:r>
          </a:p>
          <a:p>
            <a:r>
              <a:rPr lang="it-IT" dirty="0"/>
              <a:t>Conferma dei diversi livelli contrattuali e delle clausole di rinvio</a:t>
            </a:r>
          </a:p>
          <a:p>
            <a:r>
              <a:rPr lang="it-IT" dirty="0"/>
              <a:t>Ma con esplicita previsione di deroghe peggiorative (non vietate da nessuno, ma fino allora implicitamente non accettate), non solo in caso di situazione di crisi ma anche per favorire lo sviluppo economico e occupazionale</a:t>
            </a:r>
          </a:p>
          <a:p>
            <a:r>
              <a:rPr lang="it-IT" dirty="0"/>
              <a:t>Ritorno alla cadenza triennale della contrattazione</a:t>
            </a:r>
          </a:p>
          <a:p>
            <a:r>
              <a:rPr lang="it-IT" dirty="0"/>
              <a:t>La non adesione della CGIL comporta problemi nella chiusura dei CCNL</a:t>
            </a:r>
          </a:p>
          <a:p>
            <a:endParaRPr lang="it-IT" dirty="0"/>
          </a:p>
        </p:txBody>
      </p:sp>
    </p:spTree>
    <p:extLst>
      <p:ext uri="{BB962C8B-B14F-4D97-AF65-F5344CB8AC3E}">
        <p14:creationId xmlns:p14="http://schemas.microsoft.com/office/powerpoint/2010/main" val="3169837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15214B-2374-324F-B448-2D9B220BE72D}"/>
              </a:ext>
            </a:extLst>
          </p:cNvPr>
          <p:cNvSpPr>
            <a:spLocks noGrp="1"/>
          </p:cNvSpPr>
          <p:nvPr>
            <p:ph type="title"/>
          </p:nvPr>
        </p:nvSpPr>
        <p:spPr/>
        <p:txBody>
          <a:bodyPr/>
          <a:lstStyle/>
          <a:p>
            <a:r>
              <a:rPr lang="it-IT" dirty="0"/>
              <a:t>La riunificazione sindacale</a:t>
            </a:r>
          </a:p>
        </p:txBody>
      </p:sp>
      <p:sp>
        <p:nvSpPr>
          <p:cNvPr id="3" name="Segnaposto contenuto 2">
            <a:extLst>
              <a:ext uri="{FF2B5EF4-FFF2-40B4-BE49-F238E27FC236}">
                <a16:creationId xmlns:a16="http://schemas.microsoft.com/office/drawing/2014/main" id="{0840F2CA-1F39-3848-A3BB-796032A9D793}"/>
              </a:ext>
            </a:extLst>
          </p:cNvPr>
          <p:cNvSpPr>
            <a:spLocks noGrp="1"/>
          </p:cNvSpPr>
          <p:nvPr>
            <p:ph idx="1"/>
          </p:nvPr>
        </p:nvSpPr>
        <p:spPr>
          <a:xfrm>
            <a:off x="680321" y="2336873"/>
            <a:ext cx="10743053" cy="3599316"/>
          </a:xfrm>
        </p:spPr>
        <p:txBody>
          <a:bodyPr/>
          <a:lstStyle/>
          <a:p>
            <a:r>
              <a:rPr lang="it-IT" dirty="0"/>
              <a:t>Crisi </a:t>
            </a:r>
            <a:r>
              <a:rPr lang="it-IT" i="1" dirty="0"/>
              <a:t>sub-prime</a:t>
            </a:r>
          </a:p>
          <a:p>
            <a:r>
              <a:rPr lang="it-IT" i="1" dirty="0"/>
              <a:t>Caso Pomigliano d’Arco</a:t>
            </a:r>
          </a:p>
          <a:p>
            <a:r>
              <a:rPr lang="it-IT" dirty="0"/>
              <a:t>Problema della rappresentanza e della rappresentatività</a:t>
            </a:r>
          </a:p>
          <a:p>
            <a:r>
              <a:rPr lang="it-IT" dirty="0"/>
              <a:t>Riavvicinamento con i protocolli del 2011, 2013 e</a:t>
            </a:r>
          </a:p>
          <a:p>
            <a:r>
              <a:rPr lang="it-IT" dirty="0"/>
              <a:t>Testo Unico 2014</a:t>
            </a:r>
          </a:p>
        </p:txBody>
      </p:sp>
    </p:spTree>
    <p:extLst>
      <p:ext uri="{BB962C8B-B14F-4D97-AF65-F5344CB8AC3E}">
        <p14:creationId xmlns:p14="http://schemas.microsoft.com/office/powerpoint/2010/main" val="978813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B04ABA-941F-9244-A79F-32817403CDDA}"/>
              </a:ext>
            </a:extLst>
          </p:cNvPr>
          <p:cNvSpPr>
            <a:spLocks noGrp="1"/>
          </p:cNvSpPr>
          <p:nvPr>
            <p:ph type="title"/>
          </p:nvPr>
        </p:nvSpPr>
        <p:spPr/>
        <p:txBody>
          <a:bodyPr/>
          <a:lstStyle/>
          <a:p>
            <a:r>
              <a:rPr lang="it-IT" dirty="0"/>
              <a:t>TU Rappresentanza</a:t>
            </a:r>
          </a:p>
        </p:txBody>
      </p:sp>
      <p:sp>
        <p:nvSpPr>
          <p:cNvPr id="3" name="Segnaposto contenuto 2">
            <a:extLst>
              <a:ext uri="{FF2B5EF4-FFF2-40B4-BE49-F238E27FC236}">
                <a16:creationId xmlns:a16="http://schemas.microsoft.com/office/drawing/2014/main" id="{DADA179A-B17F-094E-9CF3-4ECC8078DC9F}"/>
              </a:ext>
            </a:extLst>
          </p:cNvPr>
          <p:cNvSpPr>
            <a:spLocks noGrp="1"/>
          </p:cNvSpPr>
          <p:nvPr>
            <p:ph idx="1"/>
          </p:nvPr>
        </p:nvSpPr>
        <p:spPr>
          <a:xfrm>
            <a:off x="680321" y="2336873"/>
            <a:ext cx="11114114" cy="3599316"/>
          </a:xfrm>
        </p:spPr>
        <p:txBody>
          <a:bodyPr>
            <a:normAutofit lnSpcReduction="10000"/>
          </a:bodyPr>
          <a:lstStyle/>
          <a:p>
            <a:r>
              <a:rPr lang="it-IT" dirty="0"/>
              <a:t>Misurazione e certificazione della rappresentatività dei sindacati di categoria </a:t>
            </a:r>
          </a:p>
          <a:p>
            <a:r>
              <a:rPr lang="it-IT" i="1" dirty="0"/>
              <a:t>5%</a:t>
            </a:r>
            <a:r>
              <a:rPr lang="it-IT" dirty="0"/>
              <a:t> media tra numero degli iscritti e voti ottenuti alle elezioni per le RSU</a:t>
            </a:r>
          </a:p>
          <a:p>
            <a:r>
              <a:rPr lang="it-IT" i="1" dirty="0"/>
              <a:t>INPS</a:t>
            </a:r>
            <a:r>
              <a:rPr lang="it-IT" dirty="0"/>
              <a:t> soggetto che raccoglie i dati (fino al 2017 era affidato al </a:t>
            </a:r>
            <a:r>
              <a:rPr lang="it-IT" dirty="0" err="1"/>
              <a:t>cnel</a:t>
            </a:r>
            <a:r>
              <a:rPr lang="it-IT" dirty="0"/>
              <a:t> la verifica del voto</a:t>
            </a:r>
          </a:p>
          <a:p>
            <a:r>
              <a:rPr lang="it-IT" dirty="0"/>
              <a:t>Contratto nazionale rimane il livello centrale</a:t>
            </a:r>
          </a:p>
          <a:p>
            <a:r>
              <a:rPr lang="it-IT" dirty="0"/>
              <a:t>Riconoscimento dell’efficacia del contratto anche nei confronti dei sindacati non firmatari purché sia firmato dalle </a:t>
            </a:r>
            <a:r>
              <a:rPr lang="it-IT" dirty="0" err="1"/>
              <a:t>oo.ss</a:t>
            </a:r>
            <a:r>
              <a:rPr lang="it-IT" dirty="0"/>
              <a:t>. che rappresentano il 50%+1 dei lavoratori</a:t>
            </a:r>
          </a:p>
          <a:p>
            <a:r>
              <a:rPr lang="it-IT" dirty="0"/>
              <a:t>Riconoscimento dell’efficacia </a:t>
            </a:r>
            <a:r>
              <a:rPr lang="it-IT" i="1" dirty="0"/>
              <a:t>erga </a:t>
            </a:r>
            <a:r>
              <a:rPr lang="it-IT" i="1" dirty="0" err="1"/>
              <a:t>omnes</a:t>
            </a:r>
            <a:r>
              <a:rPr lang="it-IT" dirty="0"/>
              <a:t> del contratto aziendale</a:t>
            </a:r>
          </a:p>
          <a:p>
            <a:endParaRPr lang="it-IT" dirty="0"/>
          </a:p>
        </p:txBody>
      </p:sp>
    </p:spTree>
    <p:extLst>
      <p:ext uri="{BB962C8B-B14F-4D97-AF65-F5344CB8AC3E}">
        <p14:creationId xmlns:p14="http://schemas.microsoft.com/office/powerpoint/2010/main" val="2638014928"/>
      </p:ext>
    </p:extLst>
  </p:cSld>
  <p:clrMapOvr>
    <a:masterClrMapping/>
  </p:clrMapOvr>
</p:sld>
</file>

<file path=ppt/theme/theme1.xml><?xml version="1.0" encoding="utf-8"?>
<a:theme xmlns:a="http://schemas.openxmlformats.org/drawingml/2006/main" name="Berlino">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Berlino</Template>
  <TotalTime>1652</TotalTime>
  <Words>665</Words>
  <Application>Microsoft Macintosh PowerPoint</Application>
  <PresentationFormat>Widescreen</PresentationFormat>
  <Paragraphs>71</Paragraphs>
  <Slides>11</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11</vt:i4>
      </vt:variant>
    </vt:vector>
  </HeadingPairs>
  <TitlesOfParts>
    <vt:vector size="14" baseType="lpstr">
      <vt:lpstr>Arial</vt:lpstr>
      <vt:lpstr>Trebuchet MS</vt:lpstr>
      <vt:lpstr>Berlino</vt:lpstr>
      <vt:lpstr>Il ccnl tra ordinamento eteronomo e autonomo</vt:lpstr>
      <vt:lpstr>Le regole di costruzione del CCNL</vt:lpstr>
      <vt:lpstr>Le disposizioni eteronome sono poche. Chi stabilisce tutte le altre regole?</vt:lpstr>
      <vt:lpstr>Dove sono le «regole» dell’ordinamento sindacale</vt:lpstr>
      <vt:lpstr>Accordi interconfederali fondamentali</vt:lpstr>
      <vt:lpstr>L’accordo del 1993 sugli assetti contrattuali</vt:lpstr>
      <vt:lpstr>Accordo quadro 2009</vt:lpstr>
      <vt:lpstr>La riunificazione sindacale</vt:lpstr>
      <vt:lpstr>TU Rappresentanza</vt:lpstr>
      <vt:lpstr>Criticità</vt:lpstr>
      <vt:lpstr>Il rapporto tra il CC e la legge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ccnl tra ordinamento eteronomo e autonomo</dc:title>
  <dc:creator>Alberto Avio</dc:creator>
  <cp:lastModifiedBy>Alberto Avio</cp:lastModifiedBy>
  <cp:revision>24</cp:revision>
  <dcterms:created xsi:type="dcterms:W3CDTF">2020-03-14T16:35:55Z</dcterms:created>
  <dcterms:modified xsi:type="dcterms:W3CDTF">2020-10-22T17:13:34Z</dcterms:modified>
</cp:coreProperties>
</file>