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83" r:id="rId4"/>
    <p:sldId id="271" r:id="rId5"/>
    <p:sldId id="265" r:id="rId6"/>
    <p:sldId id="266" r:id="rId7"/>
    <p:sldId id="267" r:id="rId8"/>
    <p:sldId id="268" r:id="rId9"/>
    <p:sldId id="269" r:id="rId10"/>
    <p:sldId id="285" r:id="rId11"/>
    <p:sldId id="286" r:id="rId12"/>
    <p:sldId id="295" r:id="rId13"/>
    <p:sldId id="296" r:id="rId14"/>
    <p:sldId id="258" r:id="rId15"/>
    <p:sldId id="259" r:id="rId16"/>
    <p:sldId id="260" r:id="rId17"/>
    <p:sldId id="261" r:id="rId18"/>
    <p:sldId id="262" r:id="rId19"/>
    <p:sldId id="263" r:id="rId20"/>
    <p:sldId id="264" r:id="rId21"/>
    <p:sldId id="282" r:id="rId22"/>
    <p:sldId id="272" r:id="rId23"/>
    <p:sldId id="273" r:id="rId24"/>
    <p:sldId id="274" r:id="rId25"/>
    <p:sldId id="275" r:id="rId26"/>
    <p:sldId id="276" r:id="rId27"/>
    <p:sldId id="277" r:id="rId28"/>
    <p:sldId id="278" r:id="rId29"/>
    <p:sldId id="279" r:id="rId30"/>
    <p:sldId id="280" r:id="rId31"/>
    <p:sldId id="289" r:id="rId32"/>
    <p:sldId id="287" r:id="rId33"/>
    <p:sldId id="288" r:id="rId34"/>
    <p:sldId id="294" r:id="rId35"/>
    <p:sldId id="290" r:id="rId36"/>
    <p:sldId id="291" r:id="rId37"/>
    <p:sldId id="292"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337"/>
    <p:restoredTop sz="95263"/>
  </p:normalViewPr>
  <p:slideViewPr>
    <p:cSldViewPr snapToGrid="0" snapToObjects="1">
      <p:cViewPr varScale="1">
        <p:scale>
          <a:sx n="65" d="100"/>
          <a:sy n="65" d="100"/>
        </p:scale>
        <p:origin x="224" y="8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556E3C5-1373-6C4B-A8FB-F6C203F71571}" type="datetimeFigureOut">
              <a:rPr lang="it-IT" smtClean="0"/>
              <a:t>22/10/20</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3937808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556E3C5-1373-6C4B-A8FB-F6C203F71571}" type="datetimeFigureOut">
              <a:rPr lang="it-IT" smtClean="0"/>
              <a:t>22/10/20</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969346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556E3C5-1373-6C4B-A8FB-F6C203F71571}" type="datetimeFigureOut">
              <a:rPr lang="it-IT" smtClean="0"/>
              <a:t>22/10/20</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2BD6E28-2131-F847-914F-1C4AD3CF9B3C}"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10240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9556E3C5-1373-6C4B-A8FB-F6C203F71571}" type="datetimeFigureOut">
              <a:rPr lang="it-IT" smtClean="0"/>
              <a:t>22/10/20</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2523314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9556E3C5-1373-6C4B-A8FB-F6C203F71571}" type="datetimeFigureOut">
              <a:rPr lang="it-IT" smtClean="0"/>
              <a:t>22/10/20</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2BD6E28-2131-F847-914F-1C4AD3CF9B3C}"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62293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9556E3C5-1373-6C4B-A8FB-F6C203F71571}" type="datetimeFigureOut">
              <a:rPr lang="it-IT" smtClean="0"/>
              <a:t>22/10/20</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24947734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556E3C5-1373-6C4B-A8FB-F6C203F71571}" type="datetimeFigureOut">
              <a:rPr lang="it-IT" smtClean="0"/>
              <a:t>22/10/20</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10132514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556E3C5-1373-6C4B-A8FB-F6C203F71571}" type="datetimeFigureOut">
              <a:rPr lang="it-IT" smtClean="0"/>
              <a:t>22/10/20</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2355850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556E3C5-1373-6C4B-A8FB-F6C203F71571}" type="datetimeFigureOut">
              <a:rPr lang="it-IT" smtClean="0"/>
              <a:t>22/10/20</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3676258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556E3C5-1373-6C4B-A8FB-F6C203F71571}" type="datetimeFigureOut">
              <a:rPr lang="it-IT" smtClean="0"/>
              <a:t>22/10/20</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3060238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556E3C5-1373-6C4B-A8FB-F6C203F71571}" type="datetimeFigureOut">
              <a:rPr lang="it-IT" smtClean="0"/>
              <a:t>22/10/20</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2803395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556E3C5-1373-6C4B-A8FB-F6C203F71571}" type="datetimeFigureOut">
              <a:rPr lang="it-IT" smtClean="0"/>
              <a:t>22/10/20</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1860467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9556E3C5-1373-6C4B-A8FB-F6C203F71571}" type="datetimeFigureOut">
              <a:rPr lang="it-IT" smtClean="0"/>
              <a:t>22/10/20</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297968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56E3C5-1373-6C4B-A8FB-F6C203F71571}" type="datetimeFigureOut">
              <a:rPr lang="it-IT" smtClean="0"/>
              <a:t>22/10/20</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713211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9556E3C5-1373-6C4B-A8FB-F6C203F71571}" type="datetimeFigureOut">
              <a:rPr lang="it-IT" smtClean="0"/>
              <a:t>22/10/20</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2888368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9556E3C5-1373-6C4B-A8FB-F6C203F71571}" type="datetimeFigureOut">
              <a:rPr lang="it-IT" smtClean="0"/>
              <a:t>22/10/20</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2BD6E28-2131-F847-914F-1C4AD3CF9B3C}" type="slidenum">
              <a:rPr lang="it-IT" smtClean="0"/>
              <a:t>‹N›</a:t>
            </a:fld>
            <a:endParaRPr lang="it-IT"/>
          </a:p>
        </p:txBody>
      </p:sp>
    </p:spTree>
    <p:extLst>
      <p:ext uri="{BB962C8B-B14F-4D97-AF65-F5344CB8AC3E}">
        <p14:creationId xmlns:p14="http://schemas.microsoft.com/office/powerpoint/2010/main" val="3188307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556E3C5-1373-6C4B-A8FB-F6C203F71571}" type="datetimeFigureOut">
              <a:rPr lang="it-IT" smtClean="0"/>
              <a:t>22/10/20</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2BD6E28-2131-F847-914F-1C4AD3CF9B3C}" type="slidenum">
              <a:rPr lang="it-IT" smtClean="0"/>
              <a:t>‹N›</a:t>
            </a:fld>
            <a:endParaRPr lang="it-IT"/>
          </a:p>
        </p:txBody>
      </p:sp>
    </p:spTree>
    <p:extLst>
      <p:ext uri="{BB962C8B-B14F-4D97-AF65-F5344CB8AC3E}">
        <p14:creationId xmlns:p14="http://schemas.microsoft.com/office/powerpoint/2010/main" val="41719081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85755-DAA3-C240-AA01-F4BE1913981B}"/>
              </a:ext>
            </a:extLst>
          </p:cNvPr>
          <p:cNvSpPr>
            <a:spLocks noGrp="1"/>
          </p:cNvSpPr>
          <p:nvPr>
            <p:ph type="ctrTitle"/>
          </p:nvPr>
        </p:nvSpPr>
        <p:spPr/>
        <p:txBody>
          <a:bodyPr/>
          <a:lstStyle/>
          <a:p>
            <a:r>
              <a:rPr lang="it-IT" dirty="0"/>
              <a:t>Il contratto di II livello</a:t>
            </a:r>
          </a:p>
        </p:txBody>
      </p:sp>
      <p:sp>
        <p:nvSpPr>
          <p:cNvPr id="3" name="Sottotitolo 2">
            <a:extLst>
              <a:ext uri="{FF2B5EF4-FFF2-40B4-BE49-F238E27FC236}">
                <a16:creationId xmlns:a16="http://schemas.microsoft.com/office/drawing/2014/main" id="{9E11064F-34D8-644A-9E43-6C4F88B60826}"/>
              </a:ext>
            </a:extLst>
          </p:cNvPr>
          <p:cNvSpPr>
            <a:spLocks noGrp="1"/>
          </p:cNvSpPr>
          <p:nvPr>
            <p:ph type="subTitle" idx="1"/>
          </p:nvPr>
        </p:nvSpPr>
        <p:spPr/>
        <p:txBody>
          <a:bodyPr/>
          <a:lstStyle/>
          <a:p>
            <a:r>
              <a:rPr lang="it-IT" dirty="0"/>
              <a:t>E il contratto aziendale in particolare.</a:t>
            </a:r>
          </a:p>
          <a:p>
            <a:r>
              <a:rPr lang="it-IT" dirty="0"/>
              <a:t>Lezione 12 – diritto del lavoro – LM Rovigo, 2019-2020</a:t>
            </a:r>
          </a:p>
        </p:txBody>
      </p:sp>
    </p:spTree>
    <p:extLst>
      <p:ext uri="{BB962C8B-B14F-4D97-AF65-F5344CB8AC3E}">
        <p14:creationId xmlns:p14="http://schemas.microsoft.com/office/powerpoint/2010/main" val="2375537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33670" y="166910"/>
            <a:ext cx="10550455" cy="767368"/>
          </a:xfrm>
        </p:spPr>
        <p:txBody>
          <a:bodyPr>
            <a:normAutofit/>
          </a:bodyPr>
          <a:lstStyle/>
          <a:p>
            <a:r>
              <a:rPr lang="it-IT" sz="3200" dirty="0"/>
              <a:t>Art. 16. Trattamenti economici collettivi discriminatori</a:t>
            </a:r>
          </a:p>
        </p:txBody>
      </p:sp>
      <p:sp>
        <p:nvSpPr>
          <p:cNvPr id="3" name="Segnaposto contenuto 2"/>
          <p:cNvSpPr>
            <a:spLocks noGrp="1"/>
          </p:cNvSpPr>
          <p:nvPr>
            <p:ph idx="1"/>
          </p:nvPr>
        </p:nvSpPr>
        <p:spPr>
          <a:xfrm>
            <a:off x="2194097" y="1194286"/>
            <a:ext cx="8229600" cy="4896544"/>
          </a:xfrm>
        </p:spPr>
        <p:txBody>
          <a:bodyPr>
            <a:normAutofit lnSpcReduction="10000"/>
          </a:bodyPr>
          <a:lstStyle/>
          <a:p>
            <a:r>
              <a:rPr lang="it-IT" sz="2800" dirty="0"/>
              <a:t>È vietata la concessione di trattamenti economici di maggior favore aventi carattere discriminatorio a mente dell'articolo 15.</a:t>
            </a:r>
          </a:p>
          <a:p>
            <a:r>
              <a:rPr lang="it-IT" sz="2400" dirty="0"/>
              <a:t>Il pretore su domanda dei lavoratori nei cui confronti è stata attuata la discriminazione di cui al comma precedente o delle associazioni sindacali alle quali questi hanno dato mandato, accertati i fatti, condanna il datore di lavoro al pagamento, a favore del fondo adeguamento pensioni, di una somma pari all'importo dei trattamenti economici di maggior favore illegittimamente corrisposti nel periodo massimo di un anno.</a:t>
            </a:r>
          </a:p>
          <a:p>
            <a:endParaRPr lang="it-IT" dirty="0"/>
          </a:p>
          <a:p>
            <a:pPr marL="0" indent="0">
              <a:buNone/>
            </a:pPr>
            <a:endParaRPr lang="it-IT" dirty="0"/>
          </a:p>
          <a:p>
            <a:endParaRPr lang="it-IT" dirty="0"/>
          </a:p>
        </p:txBody>
      </p:sp>
    </p:spTree>
    <p:extLst>
      <p:ext uri="{BB962C8B-B14F-4D97-AF65-F5344CB8AC3E}">
        <p14:creationId xmlns:p14="http://schemas.microsoft.com/office/powerpoint/2010/main" val="143201563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Art. 17. Sindacati di comodo</a:t>
            </a:r>
          </a:p>
        </p:txBody>
      </p:sp>
      <p:sp>
        <p:nvSpPr>
          <p:cNvPr id="3" name="Segnaposto contenuto 2"/>
          <p:cNvSpPr>
            <a:spLocks noGrp="1"/>
          </p:cNvSpPr>
          <p:nvPr>
            <p:ph idx="1"/>
          </p:nvPr>
        </p:nvSpPr>
        <p:spPr/>
        <p:txBody>
          <a:bodyPr/>
          <a:lstStyle/>
          <a:p>
            <a:endParaRPr lang="it-IT" dirty="0"/>
          </a:p>
          <a:p>
            <a:r>
              <a:rPr lang="it-IT" dirty="0"/>
              <a:t>È fatto divieto ai datori di lavoro ed alle associazioni di datori di lavoro di costituire o sostenere, con mezzi finanziari o altrimenti, associazioni sindacali di lavoratori.</a:t>
            </a:r>
          </a:p>
          <a:p>
            <a:endParaRPr lang="it-IT" dirty="0"/>
          </a:p>
        </p:txBody>
      </p:sp>
    </p:spTree>
    <p:extLst>
      <p:ext uri="{BB962C8B-B14F-4D97-AF65-F5344CB8AC3E}">
        <p14:creationId xmlns:p14="http://schemas.microsoft.com/office/powerpoint/2010/main" val="1539832204"/>
      </p:ext>
    </p:extLst>
  </p:cSld>
  <p:clrMapOvr>
    <a:masterClrMapping/>
  </p:clrMapOvr>
  <p:transition spd="slow">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D874AB-ED2E-2442-A034-BAEEB7C2D244}"/>
              </a:ext>
            </a:extLst>
          </p:cNvPr>
          <p:cNvSpPr>
            <a:spLocks noGrp="1"/>
          </p:cNvSpPr>
          <p:nvPr>
            <p:ph type="title"/>
          </p:nvPr>
        </p:nvSpPr>
        <p:spPr/>
        <p:txBody>
          <a:bodyPr/>
          <a:lstStyle/>
          <a:p>
            <a:r>
              <a:rPr lang="it-IT" dirty="0"/>
              <a:t>L’accordo del 1993</a:t>
            </a:r>
          </a:p>
        </p:txBody>
      </p:sp>
      <p:sp>
        <p:nvSpPr>
          <p:cNvPr id="3" name="Segnaposto contenuto 2">
            <a:extLst>
              <a:ext uri="{FF2B5EF4-FFF2-40B4-BE49-F238E27FC236}">
                <a16:creationId xmlns:a16="http://schemas.microsoft.com/office/drawing/2014/main" id="{3AA28F48-3CD3-5845-9B95-36CFA5B7D51F}"/>
              </a:ext>
            </a:extLst>
          </p:cNvPr>
          <p:cNvSpPr>
            <a:spLocks noGrp="1"/>
          </p:cNvSpPr>
          <p:nvPr>
            <p:ph idx="1"/>
          </p:nvPr>
        </p:nvSpPr>
        <p:spPr>
          <a:xfrm>
            <a:off x="1981200" y="1420814"/>
            <a:ext cx="8229600" cy="5032523"/>
          </a:xfrm>
        </p:spPr>
        <p:txBody>
          <a:bodyPr>
            <a:normAutofit lnSpcReduction="10000"/>
          </a:bodyPr>
          <a:lstStyle/>
          <a:p>
            <a:r>
              <a:rPr lang="it-IT" sz="2400" dirty="0"/>
              <a:t>La contrattazione aziendale riguarda materie e istituti diversi e non ripetitivi rispetto a quelli retributivi propri del CCNL. Le erogazioni del livello di contrattazione aziendale sono strettamente correlate ai risultati conseguiti nella realizzazione di programmi, concordati tra le parti, aventi come obiettivo incrementi di produttività, di qualità ed altri elementi di competitività di cui le imprese dispongano, compresi i margini di produttività, che potrà essere impegnata per accordo tra le parti, eccedente quella eventualmente già utilizzata per riconoscere gli aumenti retributivi a livello di CCNL, nonché ai risultati legati all'andamento economico dell'impresa. </a:t>
            </a:r>
          </a:p>
          <a:p>
            <a:pPr marL="0" indent="0">
              <a:buNone/>
            </a:pPr>
            <a:endParaRPr lang="it-IT" dirty="0"/>
          </a:p>
        </p:txBody>
      </p:sp>
    </p:spTree>
    <p:extLst>
      <p:ext uri="{BB962C8B-B14F-4D97-AF65-F5344CB8AC3E}">
        <p14:creationId xmlns:p14="http://schemas.microsoft.com/office/powerpoint/2010/main" val="4168865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FCCC82-4EA4-4E44-B0A8-CF226DBC5BA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C057E18-2223-4449-8220-CBEC1EB13240}"/>
              </a:ext>
            </a:extLst>
          </p:cNvPr>
          <p:cNvSpPr>
            <a:spLocks noGrp="1"/>
          </p:cNvSpPr>
          <p:nvPr>
            <p:ph idx="1"/>
          </p:nvPr>
        </p:nvSpPr>
        <p:spPr/>
        <p:txBody>
          <a:bodyPr/>
          <a:lstStyle/>
          <a:p>
            <a:r>
              <a:rPr lang="it-IT" sz="2400" dirty="0"/>
              <a:t>La contrattazione aziendale o territoriale è prevista secondo le modalità e negli ambiti di applicazione che saranno definiti dal contratto nazionale di categoria nello spirito dell'attuale prassi negoziale con particolare riguardo alle piccole imprese. Il contratto nazionale di categoria stabilisce anche la tempistica, secondo il principio dell'autonomia dei cicli negoziali, le materie e le voci nelle quali essa si articola.</a:t>
            </a:r>
          </a:p>
        </p:txBody>
      </p:sp>
    </p:spTree>
    <p:extLst>
      <p:ext uri="{BB962C8B-B14F-4D97-AF65-F5344CB8AC3E}">
        <p14:creationId xmlns:p14="http://schemas.microsoft.com/office/powerpoint/2010/main" val="2317403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8" y="1196976"/>
            <a:ext cx="6805612" cy="4803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034" name="Rectangle 2"/>
          <p:cNvSpPr>
            <a:spLocks noGrp="1" noChangeArrowheads="1"/>
          </p:cNvSpPr>
          <p:nvPr>
            <p:ph type="title"/>
          </p:nvPr>
        </p:nvSpPr>
        <p:spPr/>
        <p:txBody>
          <a:bodyPr/>
          <a:lstStyle/>
          <a:p>
            <a:pPr eaLnBrk="1" hangingPunct="1">
              <a:defRPr/>
            </a:pPr>
            <a:r>
              <a:rPr lang="it-IT" dirty="0"/>
              <a:t>Soggetti stipulanti ed efficacia</a:t>
            </a:r>
          </a:p>
        </p:txBody>
      </p:sp>
      <p:sp>
        <p:nvSpPr>
          <p:cNvPr id="44035" name="Rectangle 3"/>
          <p:cNvSpPr>
            <a:spLocks noGrp="1" noChangeArrowheads="1"/>
          </p:cNvSpPr>
          <p:nvPr>
            <p:ph type="body" idx="1"/>
          </p:nvPr>
        </p:nvSpPr>
        <p:spPr>
          <a:xfrm>
            <a:off x="2819400" y="1883402"/>
            <a:ext cx="6637915" cy="3777622"/>
          </a:xfrm>
        </p:spPr>
        <p:txBody>
          <a:bodyPr/>
          <a:lstStyle/>
          <a:p>
            <a:pPr eaLnBrk="1" hangingPunct="1">
              <a:defRPr/>
            </a:pPr>
            <a:r>
              <a:rPr lang="it-IT" dirty="0">
                <a:solidFill>
                  <a:srgbClr val="FFFF00"/>
                </a:solidFill>
              </a:rPr>
              <a:t>Le commissioni interne</a:t>
            </a:r>
          </a:p>
          <a:p>
            <a:pPr eaLnBrk="1" hangingPunct="1">
              <a:defRPr/>
            </a:pPr>
            <a:r>
              <a:rPr lang="it-IT" dirty="0">
                <a:solidFill>
                  <a:srgbClr val="FFFF00"/>
                </a:solidFill>
              </a:rPr>
              <a:t>Le RSA /Consigli di Fabbrica (</a:t>
            </a:r>
            <a:r>
              <a:rPr lang="it-IT" dirty="0" err="1">
                <a:solidFill>
                  <a:srgbClr val="FFFF00"/>
                </a:solidFill>
              </a:rPr>
              <a:t>CdF</a:t>
            </a:r>
            <a:r>
              <a:rPr lang="it-IT" dirty="0">
                <a:solidFill>
                  <a:srgbClr val="FFFF00"/>
                </a:solidFill>
              </a:rPr>
              <a:t>)</a:t>
            </a:r>
          </a:p>
          <a:p>
            <a:pPr eaLnBrk="1" hangingPunct="1">
              <a:defRPr/>
            </a:pPr>
            <a:r>
              <a:rPr lang="it-IT" dirty="0">
                <a:solidFill>
                  <a:srgbClr val="FFFF00"/>
                </a:solidFill>
              </a:rPr>
              <a:t>Le istanze provinciali dei sindacati</a:t>
            </a:r>
          </a:p>
          <a:p>
            <a:pPr eaLnBrk="1" hangingPunct="1">
              <a:defRPr/>
            </a:pPr>
            <a:r>
              <a:rPr lang="it-IT" dirty="0">
                <a:solidFill>
                  <a:srgbClr val="FFFF00"/>
                </a:solidFill>
              </a:rPr>
              <a:t>Le RSU</a:t>
            </a:r>
          </a:p>
          <a:p>
            <a:pPr eaLnBrk="1" hangingPunct="1">
              <a:buFont typeface="Wingdings" pitchFamily="2" charset="2"/>
              <a:buNone/>
              <a:defRPr/>
            </a:pPr>
            <a:endParaRPr lang="it-IT" dirty="0">
              <a:solidFill>
                <a:srgbClr val="FFFF00"/>
              </a:solidFill>
            </a:endParaRPr>
          </a:p>
          <a:p>
            <a:pPr eaLnBrk="1" hangingPunct="1">
              <a:buFont typeface="Wingdings" pitchFamily="2" charset="2"/>
              <a:buNone/>
              <a:defRPr/>
            </a:pPr>
            <a:r>
              <a:rPr lang="it-IT" dirty="0">
                <a:solidFill>
                  <a:srgbClr val="FFFF00"/>
                </a:solidFill>
              </a:rPr>
              <a:t>Quale efficacia soggettiva (dal punto di vista del lavoratore) ?</a:t>
            </a:r>
          </a:p>
          <a:p>
            <a:pPr eaLnBrk="1" hangingPunct="1">
              <a:defRPr/>
            </a:pPr>
            <a:endParaRPr lang="it-IT" dirty="0"/>
          </a:p>
        </p:txBody>
      </p:sp>
    </p:spTree>
    <p:extLst>
      <p:ext uri="{BB962C8B-B14F-4D97-AF65-F5344CB8AC3E}">
        <p14:creationId xmlns:p14="http://schemas.microsoft.com/office/powerpoint/2010/main" val="46848781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wipe(down)">
                                      <p:cBhvr>
                                        <p:cTn id="7" dur="580">
                                          <p:stCondLst>
                                            <p:cond delay="0"/>
                                          </p:stCondLst>
                                        </p:cTn>
                                        <p:tgtEl>
                                          <p:spTgt spid="44035">
                                            <p:txEl>
                                              <p:pRg st="0" end="0"/>
                                            </p:txEl>
                                          </p:spTgt>
                                        </p:tgtEl>
                                      </p:cBhvr>
                                    </p:animEffect>
                                    <p:anim calcmode="lin" valueType="num">
                                      <p:cBhvr>
                                        <p:cTn id="8" dur="1822" tmFilter="0,0; 0.14,0.36; 0.43,0.73; 0.71,0.91; 1.0,1.0">
                                          <p:stCondLst>
                                            <p:cond delay="0"/>
                                          </p:stCondLst>
                                        </p:cTn>
                                        <p:tgtEl>
                                          <p:spTgt spid="4403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403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403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403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403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4035">
                                            <p:txEl>
                                              <p:pRg st="0" end="0"/>
                                            </p:txEl>
                                          </p:spTgt>
                                        </p:tgtEl>
                                      </p:cBhvr>
                                      <p:to x="100000" y="60000"/>
                                    </p:animScale>
                                    <p:animScale>
                                      <p:cBhvr>
                                        <p:cTn id="14" dur="166" decel="50000">
                                          <p:stCondLst>
                                            <p:cond delay="676"/>
                                          </p:stCondLst>
                                        </p:cTn>
                                        <p:tgtEl>
                                          <p:spTgt spid="44035">
                                            <p:txEl>
                                              <p:pRg st="0" end="0"/>
                                            </p:txEl>
                                          </p:spTgt>
                                        </p:tgtEl>
                                      </p:cBhvr>
                                      <p:to x="100000" y="100000"/>
                                    </p:animScale>
                                    <p:animScale>
                                      <p:cBhvr>
                                        <p:cTn id="15" dur="26">
                                          <p:stCondLst>
                                            <p:cond delay="1312"/>
                                          </p:stCondLst>
                                        </p:cTn>
                                        <p:tgtEl>
                                          <p:spTgt spid="44035">
                                            <p:txEl>
                                              <p:pRg st="0" end="0"/>
                                            </p:txEl>
                                          </p:spTgt>
                                        </p:tgtEl>
                                      </p:cBhvr>
                                      <p:to x="100000" y="80000"/>
                                    </p:animScale>
                                    <p:animScale>
                                      <p:cBhvr>
                                        <p:cTn id="16" dur="166" decel="50000">
                                          <p:stCondLst>
                                            <p:cond delay="1338"/>
                                          </p:stCondLst>
                                        </p:cTn>
                                        <p:tgtEl>
                                          <p:spTgt spid="44035">
                                            <p:txEl>
                                              <p:pRg st="0" end="0"/>
                                            </p:txEl>
                                          </p:spTgt>
                                        </p:tgtEl>
                                      </p:cBhvr>
                                      <p:to x="100000" y="100000"/>
                                    </p:animScale>
                                    <p:animScale>
                                      <p:cBhvr>
                                        <p:cTn id="17" dur="26">
                                          <p:stCondLst>
                                            <p:cond delay="1642"/>
                                          </p:stCondLst>
                                        </p:cTn>
                                        <p:tgtEl>
                                          <p:spTgt spid="44035">
                                            <p:txEl>
                                              <p:pRg st="0" end="0"/>
                                            </p:txEl>
                                          </p:spTgt>
                                        </p:tgtEl>
                                      </p:cBhvr>
                                      <p:to x="100000" y="90000"/>
                                    </p:animScale>
                                    <p:animScale>
                                      <p:cBhvr>
                                        <p:cTn id="18" dur="166" decel="50000">
                                          <p:stCondLst>
                                            <p:cond delay="1668"/>
                                          </p:stCondLst>
                                        </p:cTn>
                                        <p:tgtEl>
                                          <p:spTgt spid="44035">
                                            <p:txEl>
                                              <p:pRg st="0" end="0"/>
                                            </p:txEl>
                                          </p:spTgt>
                                        </p:tgtEl>
                                      </p:cBhvr>
                                      <p:to x="100000" y="100000"/>
                                    </p:animScale>
                                    <p:animScale>
                                      <p:cBhvr>
                                        <p:cTn id="19" dur="26">
                                          <p:stCondLst>
                                            <p:cond delay="1808"/>
                                          </p:stCondLst>
                                        </p:cTn>
                                        <p:tgtEl>
                                          <p:spTgt spid="44035">
                                            <p:txEl>
                                              <p:pRg st="0" end="0"/>
                                            </p:txEl>
                                          </p:spTgt>
                                        </p:tgtEl>
                                      </p:cBhvr>
                                      <p:to x="100000" y="95000"/>
                                    </p:animScale>
                                    <p:animScale>
                                      <p:cBhvr>
                                        <p:cTn id="20" dur="166" decel="50000">
                                          <p:stCondLst>
                                            <p:cond delay="1834"/>
                                          </p:stCondLst>
                                        </p:cTn>
                                        <p:tgtEl>
                                          <p:spTgt spid="44035">
                                            <p:txEl>
                                              <p:pRg st="0" end="0"/>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4035">
                                            <p:txEl>
                                              <p:pRg st="1" end="1"/>
                                            </p:txEl>
                                          </p:spTgt>
                                        </p:tgtEl>
                                        <p:attrNameLst>
                                          <p:attrName>style.visibility</p:attrName>
                                        </p:attrNameLst>
                                      </p:cBhvr>
                                      <p:to>
                                        <p:strVal val="visible"/>
                                      </p:to>
                                    </p:set>
                                    <p:animEffect transition="in" filter="wipe(down)">
                                      <p:cBhvr>
                                        <p:cTn id="25" dur="580">
                                          <p:stCondLst>
                                            <p:cond delay="0"/>
                                          </p:stCondLst>
                                        </p:cTn>
                                        <p:tgtEl>
                                          <p:spTgt spid="44035">
                                            <p:txEl>
                                              <p:pRg st="1" end="1"/>
                                            </p:txEl>
                                          </p:spTgt>
                                        </p:tgtEl>
                                      </p:cBhvr>
                                    </p:animEffect>
                                    <p:anim calcmode="lin" valueType="num">
                                      <p:cBhvr>
                                        <p:cTn id="26" dur="1822" tmFilter="0,0; 0.14,0.36; 0.43,0.73; 0.71,0.91; 1.0,1.0">
                                          <p:stCondLst>
                                            <p:cond delay="0"/>
                                          </p:stCondLst>
                                        </p:cTn>
                                        <p:tgtEl>
                                          <p:spTgt spid="44035">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4035">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4035">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4035">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4035">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44035">
                                            <p:txEl>
                                              <p:pRg st="1" end="1"/>
                                            </p:txEl>
                                          </p:spTgt>
                                        </p:tgtEl>
                                      </p:cBhvr>
                                      <p:to x="100000" y="60000"/>
                                    </p:animScale>
                                    <p:animScale>
                                      <p:cBhvr>
                                        <p:cTn id="32" dur="166" decel="50000">
                                          <p:stCondLst>
                                            <p:cond delay="676"/>
                                          </p:stCondLst>
                                        </p:cTn>
                                        <p:tgtEl>
                                          <p:spTgt spid="44035">
                                            <p:txEl>
                                              <p:pRg st="1" end="1"/>
                                            </p:txEl>
                                          </p:spTgt>
                                        </p:tgtEl>
                                      </p:cBhvr>
                                      <p:to x="100000" y="100000"/>
                                    </p:animScale>
                                    <p:animScale>
                                      <p:cBhvr>
                                        <p:cTn id="33" dur="26">
                                          <p:stCondLst>
                                            <p:cond delay="1312"/>
                                          </p:stCondLst>
                                        </p:cTn>
                                        <p:tgtEl>
                                          <p:spTgt spid="44035">
                                            <p:txEl>
                                              <p:pRg st="1" end="1"/>
                                            </p:txEl>
                                          </p:spTgt>
                                        </p:tgtEl>
                                      </p:cBhvr>
                                      <p:to x="100000" y="80000"/>
                                    </p:animScale>
                                    <p:animScale>
                                      <p:cBhvr>
                                        <p:cTn id="34" dur="166" decel="50000">
                                          <p:stCondLst>
                                            <p:cond delay="1338"/>
                                          </p:stCondLst>
                                        </p:cTn>
                                        <p:tgtEl>
                                          <p:spTgt spid="44035">
                                            <p:txEl>
                                              <p:pRg st="1" end="1"/>
                                            </p:txEl>
                                          </p:spTgt>
                                        </p:tgtEl>
                                      </p:cBhvr>
                                      <p:to x="100000" y="100000"/>
                                    </p:animScale>
                                    <p:animScale>
                                      <p:cBhvr>
                                        <p:cTn id="35" dur="26">
                                          <p:stCondLst>
                                            <p:cond delay="1642"/>
                                          </p:stCondLst>
                                        </p:cTn>
                                        <p:tgtEl>
                                          <p:spTgt spid="44035">
                                            <p:txEl>
                                              <p:pRg st="1" end="1"/>
                                            </p:txEl>
                                          </p:spTgt>
                                        </p:tgtEl>
                                      </p:cBhvr>
                                      <p:to x="100000" y="90000"/>
                                    </p:animScale>
                                    <p:animScale>
                                      <p:cBhvr>
                                        <p:cTn id="36" dur="166" decel="50000">
                                          <p:stCondLst>
                                            <p:cond delay="1668"/>
                                          </p:stCondLst>
                                        </p:cTn>
                                        <p:tgtEl>
                                          <p:spTgt spid="44035">
                                            <p:txEl>
                                              <p:pRg st="1" end="1"/>
                                            </p:txEl>
                                          </p:spTgt>
                                        </p:tgtEl>
                                      </p:cBhvr>
                                      <p:to x="100000" y="100000"/>
                                    </p:animScale>
                                    <p:animScale>
                                      <p:cBhvr>
                                        <p:cTn id="37" dur="26">
                                          <p:stCondLst>
                                            <p:cond delay="1808"/>
                                          </p:stCondLst>
                                        </p:cTn>
                                        <p:tgtEl>
                                          <p:spTgt spid="44035">
                                            <p:txEl>
                                              <p:pRg st="1" end="1"/>
                                            </p:txEl>
                                          </p:spTgt>
                                        </p:tgtEl>
                                      </p:cBhvr>
                                      <p:to x="100000" y="95000"/>
                                    </p:animScale>
                                    <p:animScale>
                                      <p:cBhvr>
                                        <p:cTn id="38" dur="166" decel="50000">
                                          <p:stCondLst>
                                            <p:cond delay="1834"/>
                                          </p:stCondLst>
                                        </p:cTn>
                                        <p:tgtEl>
                                          <p:spTgt spid="44035">
                                            <p:txEl>
                                              <p:pRg st="1" end="1"/>
                                            </p:txEl>
                                          </p:spTgt>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4035">
                                            <p:txEl>
                                              <p:pRg st="2" end="2"/>
                                            </p:txEl>
                                          </p:spTgt>
                                        </p:tgtEl>
                                        <p:attrNameLst>
                                          <p:attrName>style.visibility</p:attrName>
                                        </p:attrNameLst>
                                      </p:cBhvr>
                                      <p:to>
                                        <p:strVal val="visible"/>
                                      </p:to>
                                    </p:set>
                                    <p:animEffect transition="in" filter="wipe(down)">
                                      <p:cBhvr>
                                        <p:cTn id="43" dur="580">
                                          <p:stCondLst>
                                            <p:cond delay="0"/>
                                          </p:stCondLst>
                                        </p:cTn>
                                        <p:tgtEl>
                                          <p:spTgt spid="44035">
                                            <p:txEl>
                                              <p:pRg st="2" end="2"/>
                                            </p:txEl>
                                          </p:spTgt>
                                        </p:tgtEl>
                                      </p:cBhvr>
                                    </p:animEffect>
                                    <p:anim calcmode="lin" valueType="num">
                                      <p:cBhvr>
                                        <p:cTn id="44" dur="1822" tmFilter="0,0; 0.14,0.36; 0.43,0.73; 0.71,0.91; 1.0,1.0">
                                          <p:stCondLst>
                                            <p:cond delay="0"/>
                                          </p:stCondLst>
                                        </p:cTn>
                                        <p:tgtEl>
                                          <p:spTgt spid="44035">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4035">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4035">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4035">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4035">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44035">
                                            <p:txEl>
                                              <p:pRg st="2" end="2"/>
                                            </p:txEl>
                                          </p:spTgt>
                                        </p:tgtEl>
                                      </p:cBhvr>
                                      <p:to x="100000" y="60000"/>
                                    </p:animScale>
                                    <p:animScale>
                                      <p:cBhvr>
                                        <p:cTn id="50" dur="166" decel="50000">
                                          <p:stCondLst>
                                            <p:cond delay="676"/>
                                          </p:stCondLst>
                                        </p:cTn>
                                        <p:tgtEl>
                                          <p:spTgt spid="44035">
                                            <p:txEl>
                                              <p:pRg st="2" end="2"/>
                                            </p:txEl>
                                          </p:spTgt>
                                        </p:tgtEl>
                                      </p:cBhvr>
                                      <p:to x="100000" y="100000"/>
                                    </p:animScale>
                                    <p:animScale>
                                      <p:cBhvr>
                                        <p:cTn id="51" dur="26">
                                          <p:stCondLst>
                                            <p:cond delay="1312"/>
                                          </p:stCondLst>
                                        </p:cTn>
                                        <p:tgtEl>
                                          <p:spTgt spid="44035">
                                            <p:txEl>
                                              <p:pRg st="2" end="2"/>
                                            </p:txEl>
                                          </p:spTgt>
                                        </p:tgtEl>
                                      </p:cBhvr>
                                      <p:to x="100000" y="80000"/>
                                    </p:animScale>
                                    <p:animScale>
                                      <p:cBhvr>
                                        <p:cTn id="52" dur="166" decel="50000">
                                          <p:stCondLst>
                                            <p:cond delay="1338"/>
                                          </p:stCondLst>
                                        </p:cTn>
                                        <p:tgtEl>
                                          <p:spTgt spid="44035">
                                            <p:txEl>
                                              <p:pRg st="2" end="2"/>
                                            </p:txEl>
                                          </p:spTgt>
                                        </p:tgtEl>
                                      </p:cBhvr>
                                      <p:to x="100000" y="100000"/>
                                    </p:animScale>
                                    <p:animScale>
                                      <p:cBhvr>
                                        <p:cTn id="53" dur="26">
                                          <p:stCondLst>
                                            <p:cond delay="1642"/>
                                          </p:stCondLst>
                                        </p:cTn>
                                        <p:tgtEl>
                                          <p:spTgt spid="44035">
                                            <p:txEl>
                                              <p:pRg st="2" end="2"/>
                                            </p:txEl>
                                          </p:spTgt>
                                        </p:tgtEl>
                                      </p:cBhvr>
                                      <p:to x="100000" y="90000"/>
                                    </p:animScale>
                                    <p:animScale>
                                      <p:cBhvr>
                                        <p:cTn id="54" dur="166" decel="50000">
                                          <p:stCondLst>
                                            <p:cond delay="1668"/>
                                          </p:stCondLst>
                                        </p:cTn>
                                        <p:tgtEl>
                                          <p:spTgt spid="44035">
                                            <p:txEl>
                                              <p:pRg st="2" end="2"/>
                                            </p:txEl>
                                          </p:spTgt>
                                        </p:tgtEl>
                                      </p:cBhvr>
                                      <p:to x="100000" y="100000"/>
                                    </p:animScale>
                                    <p:animScale>
                                      <p:cBhvr>
                                        <p:cTn id="55" dur="26">
                                          <p:stCondLst>
                                            <p:cond delay="1808"/>
                                          </p:stCondLst>
                                        </p:cTn>
                                        <p:tgtEl>
                                          <p:spTgt spid="44035">
                                            <p:txEl>
                                              <p:pRg st="2" end="2"/>
                                            </p:txEl>
                                          </p:spTgt>
                                        </p:tgtEl>
                                      </p:cBhvr>
                                      <p:to x="100000" y="95000"/>
                                    </p:animScale>
                                    <p:animScale>
                                      <p:cBhvr>
                                        <p:cTn id="56" dur="166" decel="50000">
                                          <p:stCondLst>
                                            <p:cond delay="1834"/>
                                          </p:stCondLst>
                                        </p:cTn>
                                        <p:tgtEl>
                                          <p:spTgt spid="44035">
                                            <p:txEl>
                                              <p:pRg st="2" end="2"/>
                                            </p:txEl>
                                          </p:spTgt>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44035">
                                            <p:txEl>
                                              <p:pRg st="3" end="3"/>
                                            </p:txEl>
                                          </p:spTgt>
                                        </p:tgtEl>
                                        <p:attrNameLst>
                                          <p:attrName>style.visibility</p:attrName>
                                        </p:attrNameLst>
                                      </p:cBhvr>
                                      <p:to>
                                        <p:strVal val="visible"/>
                                      </p:to>
                                    </p:set>
                                    <p:animEffect transition="in" filter="wipe(down)">
                                      <p:cBhvr>
                                        <p:cTn id="61" dur="580">
                                          <p:stCondLst>
                                            <p:cond delay="0"/>
                                          </p:stCondLst>
                                        </p:cTn>
                                        <p:tgtEl>
                                          <p:spTgt spid="44035">
                                            <p:txEl>
                                              <p:pRg st="3" end="3"/>
                                            </p:txEl>
                                          </p:spTgt>
                                        </p:tgtEl>
                                      </p:cBhvr>
                                    </p:animEffect>
                                    <p:anim calcmode="lin" valueType="num">
                                      <p:cBhvr>
                                        <p:cTn id="62" dur="1822" tmFilter="0,0; 0.14,0.36; 0.43,0.73; 0.71,0.91; 1.0,1.0">
                                          <p:stCondLst>
                                            <p:cond delay="0"/>
                                          </p:stCondLst>
                                        </p:cTn>
                                        <p:tgtEl>
                                          <p:spTgt spid="44035">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44035">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44035">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44035">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44035">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44035">
                                            <p:txEl>
                                              <p:pRg st="3" end="3"/>
                                            </p:txEl>
                                          </p:spTgt>
                                        </p:tgtEl>
                                      </p:cBhvr>
                                      <p:to x="100000" y="60000"/>
                                    </p:animScale>
                                    <p:animScale>
                                      <p:cBhvr>
                                        <p:cTn id="68" dur="166" decel="50000">
                                          <p:stCondLst>
                                            <p:cond delay="676"/>
                                          </p:stCondLst>
                                        </p:cTn>
                                        <p:tgtEl>
                                          <p:spTgt spid="44035">
                                            <p:txEl>
                                              <p:pRg st="3" end="3"/>
                                            </p:txEl>
                                          </p:spTgt>
                                        </p:tgtEl>
                                      </p:cBhvr>
                                      <p:to x="100000" y="100000"/>
                                    </p:animScale>
                                    <p:animScale>
                                      <p:cBhvr>
                                        <p:cTn id="69" dur="26">
                                          <p:stCondLst>
                                            <p:cond delay="1312"/>
                                          </p:stCondLst>
                                        </p:cTn>
                                        <p:tgtEl>
                                          <p:spTgt spid="44035">
                                            <p:txEl>
                                              <p:pRg st="3" end="3"/>
                                            </p:txEl>
                                          </p:spTgt>
                                        </p:tgtEl>
                                      </p:cBhvr>
                                      <p:to x="100000" y="80000"/>
                                    </p:animScale>
                                    <p:animScale>
                                      <p:cBhvr>
                                        <p:cTn id="70" dur="166" decel="50000">
                                          <p:stCondLst>
                                            <p:cond delay="1338"/>
                                          </p:stCondLst>
                                        </p:cTn>
                                        <p:tgtEl>
                                          <p:spTgt spid="44035">
                                            <p:txEl>
                                              <p:pRg st="3" end="3"/>
                                            </p:txEl>
                                          </p:spTgt>
                                        </p:tgtEl>
                                      </p:cBhvr>
                                      <p:to x="100000" y="100000"/>
                                    </p:animScale>
                                    <p:animScale>
                                      <p:cBhvr>
                                        <p:cTn id="71" dur="26">
                                          <p:stCondLst>
                                            <p:cond delay="1642"/>
                                          </p:stCondLst>
                                        </p:cTn>
                                        <p:tgtEl>
                                          <p:spTgt spid="44035">
                                            <p:txEl>
                                              <p:pRg st="3" end="3"/>
                                            </p:txEl>
                                          </p:spTgt>
                                        </p:tgtEl>
                                      </p:cBhvr>
                                      <p:to x="100000" y="90000"/>
                                    </p:animScale>
                                    <p:animScale>
                                      <p:cBhvr>
                                        <p:cTn id="72" dur="166" decel="50000">
                                          <p:stCondLst>
                                            <p:cond delay="1668"/>
                                          </p:stCondLst>
                                        </p:cTn>
                                        <p:tgtEl>
                                          <p:spTgt spid="44035">
                                            <p:txEl>
                                              <p:pRg st="3" end="3"/>
                                            </p:txEl>
                                          </p:spTgt>
                                        </p:tgtEl>
                                      </p:cBhvr>
                                      <p:to x="100000" y="100000"/>
                                    </p:animScale>
                                    <p:animScale>
                                      <p:cBhvr>
                                        <p:cTn id="73" dur="26">
                                          <p:stCondLst>
                                            <p:cond delay="1808"/>
                                          </p:stCondLst>
                                        </p:cTn>
                                        <p:tgtEl>
                                          <p:spTgt spid="44035">
                                            <p:txEl>
                                              <p:pRg st="3" end="3"/>
                                            </p:txEl>
                                          </p:spTgt>
                                        </p:tgtEl>
                                      </p:cBhvr>
                                      <p:to x="100000" y="95000"/>
                                    </p:animScale>
                                    <p:animScale>
                                      <p:cBhvr>
                                        <p:cTn id="74" dur="166" decel="50000">
                                          <p:stCondLst>
                                            <p:cond delay="1834"/>
                                          </p:stCondLst>
                                        </p:cTn>
                                        <p:tgtEl>
                                          <p:spTgt spid="44035">
                                            <p:txEl>
                                              <p:pRg st="3" end="3"/>
                                            </p:txEl>
                                          </p:spTgt>
                                        </p:tgtEl>
                                      </p:cBhvr>
                                      <p:to x="100000" y="100000"/>
                                    </p:animScale>
                                  </p:childTnLst>
                                </p:cTn>
                              </p:par>
                            </p:childTnLst>
                          </p:cTn>
                        </p:par>
                      </p:childTnLst>
                    </p:cTn>
                  </p:par>
                  <p:par>
                    <p:cTn id="75" fill="hold" nodeType="clickPar">
                      <p:stCondLst>
                        <p:cond delay="indefinite"/>
                      </p:stCondLst>
                      <p:childTnLst>
                        <p:par>
                          <p:cTn id="76" fill="hold" nodeType="withGroup">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44035">
                                            <p:txEl>
                                              <p:pRg st="5" end="5"/>
                                            </p:txEl>
                                          </p:spTgt>
                                        </p:tgtEl>
                                        <p:attrNameLst>
                                          <p:attrName>style.visibility</p:attrName>
                                        </p:attrNameLst>
                                      </p:cBhvr>
                                      <p:to>
                                        <p:strVal val="visible"/>
                                      </p:to>
                                    </p:set>
                                    <p:animEffect transition="in" filter="wipe(down)">
                                      <p:cBhvr>
                                        <p:cTn id="79" dur="580">
                                          <p:stCondLst>
                                            <p:cond delay="0"/>
                                          </p:stCondLst>
                                        </p:cTn>
                                        <p:tgtEl>
                                          <p:spTgt spid="44035">
                                            <p:txEl>
                                              <p:pRg st="5" end="5"/>
                                            </p:txEl>
                                          </p:spTgt>
                                        </p:tgtEl>
                                      </p:cBhvr>
                                    </p:animEffect>
                                    <p:anim calcmode="lin" valueType="num">
                                      <p:cBhvr>
                                        <p:cTn id="80" dur="1822" tmFilter="0,0; 0.14,0.36; 0.43,0.73; 0.71,0.91; 1.0,1.0">
                                          <p:stCondLst>
                                            <p:cond delay="0"/>
                                          </p:stCondLst>
                                        </p:cTn>
                                        <p:tgtEl>
                                          <p:spTgt spid="44035">
                                            <p:txEl>
                                              <p:pRg st="5" end="5"/>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44035">
                                            <p:txEl>
                                              <p:pRg st="5" end="5"/>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44035">
                                            <p:txEl>
                                              <p:pRg st="5" end="5"/>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44035">
                                            <p:txEl>
                                              <p:pRg st="5" end="5"/>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44035">
                                            <p:txEl>
                                              <p:pRg st="5" end="5"/>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44035">
                                            <p:txEl>
                                              <p:pRg st="5" end="5"/>
                                            </p:txEl>
                                          </p:spTgt>
                                        </p:tgtEl>
                                      </p:cBhvr>
                                      <p:to x="100000" y="60000"/>
                                    </p:animScale>
                                    <p:animScale>
                                      <p:cBhvr>
                                        <p:cTn id="86" dur="166" decel="50000">
                                          <p:stCondLst>
                                            <p:cond delay="676"/>
                                          </p:stCondLst>
                                        </p:cTn>
                                        <p:tgtEl>
                                          <p:spTgt spid="44035">
                                            <p:txEl>
                                              <p:pRg st="5" end="5"/>
                                            </p:txEl>
                                          </p:spTgt>
                                        </p:tgtEl>
                                      </p:cBhvr>
                                      <p:to x="100000" y="100000"/>
                                    </p:animScale>
                                    <p:animScale>
                                      <p:cBhvr>
                                        <p:cTn id="87" dur="26">
                                          <p:stCondLst>
                                            <p:cond delay="1312"/>
                                          </p:stCondLst>
                                        </p:cTn>
                                        <p:tgtEl>
                                          <p:spTgt spid="44035">
                                            <p:txEl>
                                              <p:pRg st="5" end="5"/>
                                            </p:txEl>
                                          </p:spTgt>
                                        </p:tgtEl>
                                      </p:cBhvr>
                                      <p:to x="100000" y="80000"/>
                                    </p:animScale>
                                    <p:animScale>
                                      <p:cBhvr>
                                        <p:cTn id="88" dur="166" decel="50000">
                                          <p:stCondLst>
                                            <p:cond delay="1338"/>
                                          </p:stCondLst>
                                        </p:cTn>
                                        <p:tgtEl>
                                          <p:spTgt spid="44035">
                                            <p:txEl>
                                              <p:pRg st="5" end="5"/>
                                            </p:txEl>
                                          </p:spTgt>
                                        </p:tgtEl>
                                      </p:cBhvr>
                                      <p:to x="100000" y="100000"/>
                                    </p:animScale>
                                    <p:animScale>
                                      <p:cBhvr>
                                        <p:cTn id="89" dur="26">
                                          <p:stCondLst>
                                            <p:cond delay="1642"/>
                                          </p:stCondLst>
                                        </p:cTn>
                                        <p:tgtEl>
                                          <p:spTgt spid="44035">
                                            <p:txEl>
                                              <p:pRg st="5" end="5"/>
                                            </p:txEl>
                                          </p:spTgt>
                                        </p:tgtEl>
                                      </p:cBhvr>
                                      <p:to x="100000" y="90000"/>
                                    </p:animScale>
                                    <p:animScale>
                                      <p:cBhvr>
                                        <p:cTn id="90" dur="166" decel="50000">
                                          <p:stCondLst>
                                            <p:cond delay="1668"/>
                                          </p:stCondLst>
                                        </p:cTn>
                                        <p:tgtEl>
                                          <p:spTgt spid="44035">
                                            <p:txEl>
                                              <p:pRg st="5" end="5"/>
                                            </p:txEl>
                                          </p:spTgt>
                                        </p:tgtEl>
                                      </p:cBhvr>
                                      <p:to x="100000" y="100000"/>
                                    </p:animScale>
                                    <p:animScale>
                                      <p:cBhvr>
                                        <p:cTn id="91" dur="26">
                                          <p:stCondLst>
                                            <p:cond delay="1808"/>
                                          </p:stCondLst>
                                        </p:cTn>
                                        <p:tgtEl>
                                          <p:spTgt spid="44035">
                                            <p:txEl>
                                              <p:pRg st="5" end="5"/>
                                            </p:txEl>
                                          </p:spTgt>
                                        </p:tgtEl>
                                      </p:cBhvr>
                                      <p:to x="100000" y="95000"/>
                                    </p:animScale>
                                    <p:animScale>
                                      <p:cBhvr>
                                        <p:cTn id="92" dur="166" decel="50000">
                                          <p:stCondLst>
                                            <p:cond delay="1834"/>
                                          </p:stCondLst>
                                        </p:cTn>
                                        <p:tgtEl>
                                          <p:spTgt spid="44035">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it-IT" sz="4000"/>
              <a:t>Quando si presenta il problema?</a:t>
            </a:r>
          </a:p>
        </p:txBody>
      </p:sp>
      <p:sp>
        <p:nvSpPr>
          <p:cNvPr id="45059" name="Rectangle 3"/>
          <p:cNvSpPr>
            <a:spLocks noGrp="1" noChangeArrowheads="1"/>
          </p:cNvSpPr>
          <p:nvPr>
            <p:ph type="body" idx="1"/>
          </p:nvPr>
        </p:nvSpPr>
        <p:spPr>
          <a:xfrm>
            <a:off x="2711451" y="2420938"/>
            <a:ext cx="7129463" cy="2405062"/>
          </a:xfrm>
        </p:spPr>
        <p:txBody>
          <a:bodyPr/>
          <a:lstStyle/>
          <a:p>
            <a:pPr eaLnBrk="1" hangingPunct="1">
              <a:defRPr/>
            </a:pPr>
            <a:r>
              <a:rPr lang="it-IT"/>
              <a:t>Accordo integrativo migliorativo</a:t>
            </a:r>
          </a:p>
          <a:p>
            <a:pPr eaLnBrk="1" hangingPunct="1">
              <a:defRPr/>
            </a:pPr>
            <a:r>
              <a:rPr lang="it-IT"/>
              <a:t>Accordo autonomo migliorativo</a:t>
            </a:r>
          </a:p>
          <a:p>
            <a:pPr eaLnBrk="1" hangingPunct="1">
              <a:defRPr/>
            </a:pPr>
            <a:r>
              <a:rPr lang="it-IT"/>
              <a:t>Accordo ablatorio</a:t>
            </a:r>
          </a:p>
          <a:p>
            <a:pPr eaLnBrk="1" hangingPunct="1">
              <a:defRPr/>
            </a:pPr>
            <a:r>
              <a:rPr lang="it-IT"/>
              <a:t>Accordo gestionale</a:t>
            </a:r>
          </a:p>
        </p:txBody>
      </p:sp>
    </p:spTree>
    <p:extLst>
      <p:ext uri="{BB962C8B-B14F-4D97-AF65-F5344CB8AC3E}">
        <p14:creationId xmlns:p14="http://schemas.microsoft.com/office/powerpoint/2010/main" val="197217603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45059">
                                            <p:txEl>
                                              <p:pRg st="0" end="0"/>
                                            </p:txEl>
                                          </p:spTgt>
                                        </p:tgtEl>
                                        <p:attrNameLst>
                                          <p:attrName>ppt_x</p:attrName>
                                        </p:attrNameLst>
                                      </p:cBhvr>
                                    </p:anim>
                                    <p:anim from="0" to="-1.0" calcmode="lin" valueType="num">
                                      <p:cBhvr>
                                        <p:cTn id="8" dur="200" decel="50000" autoRev="1" fill="hold">
                                          <p:stCondLst>
                                            <p:cond delay="600"/>
                                          </p:stCondLst>
                                        </p:cTn>
                                        <p:tgtEl>
                                          <p:spTgt spid="45059">
                                            <p:txEl>
                                              <p:pRg st="0" end="0"/>
                                            </p:txEl>
                                          </p:spTgt>
                                        </p:tgtEl>
                                        <p:attrNameLst>
                                          <p:attrName>xshear</p:attrName>
                                        </p:attrNameLst>
                                      </p:cBhvr>
                                    </p:anim>
                                    <p:animScale>
                                      <p:cBhvr>
                                        <p:cTn id="9" dur="200" decel="100000" autoRev="1" fill="hold">
                                          <p:stCondLst>
                                            <p:cond delay="600"/>
                                          </p:stCondLst>
                                        </p:cTn>
                                        <p:tgtEl>
                                          <p:spTgt spid="45059">
                                            <p:txEl>
                                              <p:pRg st="0" end="0"/>
                                            </p:txEl>
                                          </p:spTgt>
                                        </p:tgtEl>
                                      </p:cBhvr>
                                      <p:from x="100000" y="100000"/>
                                      <p:to x="80000" y="100000"/>
                                    </p:animScale>
                                    <p:anim by="(#ppt_h/3+#ppt_w*0.1)" calcmode="lin" valueType="num">
                                      <p:cBhvr additive="sum">
                                        <p:cTn id="10" dur="200" decel="100000" autoRev="1" fill="hold">
                                          <p:stCondLst>
                                            <p:cond delay="600"/>
                                          </p:stCondLst>
                                        </p:cTn>
                                        <p:tgtEl>
                                          <p:spTgt spid="45059">
                                            <p:txEl>
                                              <p:pRg st="0" end="0"/>
                                            </p:txEl>
                                          </p:spTgt>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45059">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45059">
                                            <p:txEl>
                                              <p:pRg st="1" end="1"/>
                                            </p:txEl>
                                          </p:spTgt>
                                        </p:tgtEl>
                                        <p:attrNameLst>
                                          <p:attrName>ppt_x</p:attrName>
                                        </p:attrNameLst>
                                      </p:cBhvr>
                                    </p:anim>
                                    <p:anim from="0" to="-1.0" calcmode="lin" valueType="num">
                                      <p:cBhvr>
                                        <p:cTn id="16" dur="200" decel="50000" autoRev="1" fill="hold">
                                          <p:stCondLst>
                                            <p:cond delay="600"/>
                                          </p:stCondLst>
                                        </p:cTn>
                                        <p:tgtEl>
                                          <p:spTgt spid="45059">
                                            <p:txEl>
                                              <p:pRg st="1" end="1"/>
                                            </p:txEl>
                                          </p:spTgt>
                                        </p:tgtEl>
                                        <p:attrNameLst>
                                          <p:attrName>xshear</p:attrName>
                                        </p:attrNameLst>
                                      </p:cBhvr>
                                    </p:anim>
                                    <p:animScale>
                                      <p:cBhvr>
                                        <p:cTn id="17" dur="200" decel="100000" autoRev="1" fill="hold">
                                          <p:stCondLst>
                                            <p:cond delay="600"/>
                                          </p:stCondLst>
                                        </p:cTn>
                                        <p:tgtEl>
                                          <p:spTgt spid="45059">
                                            <p:txEl>
                                              <p:pRg st="1" end="1"/>
                                            </p:txEl>
                                          </p:spTgt>
                                        </p:tgtEl>
                                      </p:cBhvr>
                                      <p:from x="100000" y="100000"/>
                                      <p:to x="80000" y="100000"/>
                                    </p:animScale>
                                    <p:anim by="(#ppt_h/3+#ppt_w*0.1)" calcmode="lin" valueType="num">
                                      <p:cBhvr additive="sum">
                                        <p:cTn id="18" dur="200" decel="100000" autoRev="1" fill="hold">
                                          <p:stCondLst>
                                            <p:cond delay="600"/>
                                          </p:stCondLst>
                                        </p:cTn>
                                        <p:tgtEl>
                                          <p:spTgt spid="45059">
                                            <p:txEl>
                                              <p:pRg st="1" end="1"/>
                                            </p:txEl>
                                          </p:spTgt>
                                        </p:tgtEl>
                                        <p:attrNameLst>
                                          <p:attrName>ppt_x</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45059">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45059">
                                            <p:txEl>
                                              <p:pRg st="2" end="2"/>
                                            </p:txEl>
                                          </p:spTgt>
                                        </p:tgtEl>
                                        <p:attrNameLst>
                                          <p:attrName>ppt_x</p:attrName>
                                        </p:attrNameLst>
                                      </p:cBhvr>
                                    </p:anim>
                                    <p:anim from="0" to="-1.0" calcmode="lin" valueType="num">
                                      <p:cBhvr>
                                        <p:cTn id="24" dur="200" decel="50000" autoRev="1" fill="hold">
                                          <p:stCondLst>
                                            <p:cond delay="600"/>
                                          </p:stCondLst>
                                        </p:cTn>
                                        <p:tgtEl>
                                          <p:spTgt spid="45059">
                                            <p:txEl>
                                              <p:pRg st="2" end="2"/>
                                            </p:txEl>
                                          </p:spTgt>
                                        </p:tgtEl>
                                        <p:attrNameLst>
                                          <p:attrName>xshear</p:attrName>
                                        </p:attrNameLst>
                                      </p:cBhvr>
                                    </p:anim>
                                    <p:animScale>
                                      <p:cBhvr>
                                        <p:cTn id="25" dur="200" decel="100000" autoRev="1" fill="hold">
                                          <p:stCondLst>
                                            <p:cond delay="600"/>
                                          </p:stCondLst>
                                        </p:cTn>
                                        <p:tgtEl>
                                          <p:spTgt spid="45059">
                                            <p:txEl>
                                              <p:pRg st="2" end="2"/>
                                            </p:txEl>
                                          </p:spTgt>
                                        </p:tgtEl>
                                      </p:cBhvr>
                                      <p:from x="100000" y="100000"/>
                                      <p:to x="80000" y="100000"/>
                                    </p:animScale>
                                    <p:anim by="(#ppt_h/3+#ppt_w*0.1)" calcmode="lin" valueType="num">
                                      <p:cBhvr additive="sum">
                                        <p:cTn id="26" dur="200" decel="100000" autoRev="1" fill="hold">
                                          <p:stCondLst>
                                            <p:cond delay="600"/>
                                          </p:stCondLst>
                                        </p:cTn>
                                        <p:tgtEl>
                                          <p:spTgt spid="45059">
                                            <p:txEl>
                                              <p:pRg st="2" end="2"/>
                                            </p:txEl>
                                          </p:spTgt>
                                        </p:tgtEl>
                                        <p:attrNameLst>
                                          <p:attrName>ppt_x</p:attrName>
                                        </p:attrNameLst>
                                      </p:cBhvr>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45059">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45059">
                                            <p:txEl>
                                              <p:pRg st="3" end="3"/>
                                            </p:txEl>
                                          </p:spTgt>
                                        </p:tgtEl>
                                        <p:attrNameLst>
                                          <p:attrName>ppt_x</p:attrName>
                                        </p:attrNameLst>
                                      </p:cBhvr>
                                    </p:anim>
                                    <p:anim from="0" to="-1.0" calcmode="lin" valueType="num">
                                      <p:cBhvr>
                                        <p:cTn id="32" dur="200" decel="50000" autoRev="1" fill="hold">
                                          <p:stCondLst>
                                            <p:cond delay="600"/>
                                          </p:stCondLst>
                                        </p:cTn>
                                        <p:tgtEl>
                                          <p:spTgt spid="45059">
                                            <p:txEl>
                                              <p:pRg st="3" end="3"/>
                                            </p:txEl>
                                          </p:spTgt>
                                        </p:tgtEl>
                                        <p:attrNameLst>
                                          <p:attrName>xshear</p:attrName>
                                        </p:attrNameLst>
                                      </p:cBhvr>
                                    </p:anim>
                                    <p:animScale>
                                      <p:cBhvr>
                                        <p:cTn id="33" dur="200" decel="100000" autoRev="1" fill="hold">
                                          <p:stCondLst>
                                            <p:cond delay="600"/>
                                          </p:stCondLst>
                                        </p:cTn>
                                        <p:tgtEl>
                                          <p:spTgt spid="45059">
                                            <p:txEl>
                                              <p:pRg st="3" end="3"/>
                                            </p:txEl>
                                          </p:spTgt>
                                        </p:tgtEl>
                                      </p:cBhvr>
                                      <p:from x="100000" y="100000"/>
                                      <p:to x="80000" y="100000"/>
                                    </p:animScale>
                                    <p:anim by="(#ppt_h/3+#ppt_w*0.1)" calcmode="lin" valueType="num">
                                      <p:cBhvr additive="sum">
                                        <p:cTn id="34" dur="200" decel="100000" autoRev="1" fill="hold">
                                          <p:stCondLst>
                                            <p:cond delay="600"/>
                                          </p:stCondLst>
                                        </p:cTn>
                                        <p:tgtEl>
                                          <p:spTgt spid="45059">
                                            <p:txEl>
                                              <p:pRg st="3" end="3"/>
                                            </p:txEl>
                                          </p:spTgt>
                                        </p:tgtEl>
                                        <p:attrNameLst>
                                          <p:attrName>ppt_x</p:attrName>
                                        </p:attrNameLst>
                                      </p:cBhvr>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5" presetClass="emph" presetSubtype="1" grpId="1" nodeType="clickEffect">
                                  <p:stCondLst>
                                    <p:cond delay="0"/>
                                  </p:stCondLst>
                                  <p:childTnLst>
                                    <p:set>
                                      <p:cBhvr override="childStyle">
                                        <p:cTn id="38" dur="indefinite"/>
                                        <p:tgtEl>
                                          <p:spTgt spid="45059">
                                            <p:txEl>
                                              <p:pRg st="0" end="0"/>
                                            </p:txEl>
                                          </p:spTgt>
                                        </p:tgtEl>
                                        <p:attrNameLst>
                                          <p:attrName>style.fontStyle</p:attrName>
                                        </p:attrNameLst>
                                      </p:cBhvr>
                                      <p:to>
                                        <p:strVal val="normal"/>
                                      </p:to>
                                    </p:set>
                                    <p:set>
                                      <p:cBhvr override="childStyle">
                                        <p:cTn id="39" dur="indefinite"/>
                                        <p:tgtEl>
                                          <p:spTgt spid="45059">
                                            <p:txEl>
                                              <p:pRg st="0" end="0"/>
                                            </p:txEl>
                                          </p:spTgt>
                                        </p:tgtEl>
                                        <p:attrNameLst>
                                          <p:attrName>style.fontWeight</p:attrName>
                                        </p:attrNameLst>
                                      </p:cBhvr>
                                      <p:to>
                                        <p:strVal val="bold"/>
                                      </p:to>
                                    </p:set>
                                    <p:set>
                                      <p:cBhvr override="childStyle">
                                        <p:cTn id="40" dur="indefinite"/>
                                        <p:tgtEl>
                                          <p:spTgt spid="45059">
                                            <p:txEl>
                                              <p:pRg st="0" end="0"/>
                                            </p:txEl>
                                          </p:spTgt>
                                        </p:tgtEl>
                                        <p:attrNameLst>
                                          <p:attrName>style.textDecorationUnderline</p:attrName>
                                        </p:attrNameLst>
                                      </p:cBhvr>
                                      <p:to>
                                        <p:strVal val="fals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5" presetClass="emph" presetSubtype="1" grpId="1" nodeType="clickEffect">
                                  <p:stCondLst>
                                    <p:cond delay="0"/>
                                  </p:stCondLst>
                                  <p:childTnLst>
                                    <p:set>
                                      <p:cBhvr override="childStyle">
                                        <p:cTn id="44" dur="indefinite"/>
                                        <p:tgtEl>
                                          <p:spTgt spid="45059">
                                            <p:txEl>
                                              <p:pRg st="1" end="1"/>
                                            </p:txEl>
                                          </p:spTgt>
                                        </p:tgtEl>
                                        <p:attrNameLst>
                                          <p:attrName>style.fontStyle</p:attrName>
                                        </p:attrNameLst>
                                      </p:cBhvr>
                                      <p:to>
                                        <p:strVal val="normal"/>
                                      </p:to>
                                    </p:set>
                                    <p:set>
                                      <p:cBhvr override="childStyle">
                                        <p:cTn id="45" dur="indefinite"/>
                                        <p:tgtEl>
                                          <p:spTgt spid="45059">
                                            <p:txEl>
                                              <p:pRg st="1" end="1"/>
                                            </p:txEl>
                                          </p:spTgt>
                                        </p:tgtEl>
                                        <p:attrNameLst>
                                          <p:attrName>style.fontWeight</p:attrName>
                                        </p:attrNameLst>
                                      </p:cBhvr>
                                      <p:to>
                                        <p:strVal val="bold"/>
                                      </p:to>
                                    </p:set>
                                    <p:set>
                                      <p:cBhvr override="childStyle">
                                        <p:cTn id="46" dur="indefinite"/>
                                        <p:tgtEl>
                                          <p:spTgt spid="45059">
                                            <p:txEl>
                                              <p:pRg st="1" end="1"/>
                                            </p:txEl>
                                          </p:spTgt>
                                        </p:tgtEl>
                                        <p:attrNameLst>
                                          <p:attrName>style.textDecorationUnderline</p:attrName>
                                        </p:attrNameLst>
                                      </p:cBhvr>
                                      <p:to>
                                        <p:strVal val="fals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5" presetClass="emph" presetSubtype="1" grpId="1" nodeType="clickEffect">
                                  <p:stCondLst>
                                    <p:cond delay="0"/>
                                  </p:stCondLst>
                                  <p:childTnLst>
                                    <p:set>
                                      <p:cBhvr override="childStyle">
                                        <p:cTn id="50" dur="indefinite"/>
                                        <p:tgtEl>
                                          <p:spTgt spid="45059">
                                            <p:txEl>
                                              <p:pRg st="2" end="2"/>
                                            </p:txEl>
                                          </p:spTgt>
                                        </p:tgtEl>
                                        <p:attrNameLst>
                                          <p:attrName>style.fontStyle</p:attrName>
                                        </p:attrNameLst>
                                      </p:cBhvr>
                                      <p:to>
                                        <p:strVal val="normal"/>
                                      </p:to>
                                    </p:set>
                                    <p:set>
                                      <p:cBhvr override="childStyle">
                                        <p:cTn id="51" dur="indefinite"/>
                                        <p:tgtEl>
                                          <p:spTgt spid="45059">
                                            <p:txEl>
                                              <p:pRg st="2" end="2"/>
                                            </p:txEl>
                                          </p:spTgt>
                                        </p:tgtEl>
                                        <p:attrNameLst>
                                          <p:attrName>style.fontWeight</p:attrName>
                                        </p:attrNameLst>
                                      </p:cBhvr>
                                      <p:to>
                                        <p:strVal val="bold"/>
                                      </p:to>
                                    </p:set>
                                    <p:set>
                                      <p:cBhvr override="childStyle">
                                        <p:cTn id="52" dur="indefinite"/>
                                        <p:tgtEl>
                                          <p:spTgt spid="45059">
                                            <p:txEl>
                                              <p:pRg st="2" end="2"/>
                                            </p:txEl>
                                          </p:spTgt>
                                        </p:tgtEl>
                                        <p:attrNameLst>
                                          <p:attrName>style.textDecorationUnderline</p:attrName>
                                        </p:attrNameLst>
                                      </p:cBhvr>
                                      <p:to>
                                        <p:strVal val="fals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5" presetClass="emph" presetSubtype="1" grpId="1" nodeType="clickEffect">
                                  <p:stCondLst>
                                    <p:cond delay="0"/>
                                  </p:stCondLst>
                                  <p:childTnLst>
                                    <p:set>
                                      <p:cBhvr override="childStyle">
                                        <p:cTn id="56" dur="indefinite"/>
                                        <p:tgtEl>
                                          <p:spTgt spid="45059">
                                            <p:txEl>
                                              <p:pRg st="3" end="3"/>
                                            </p:txEl>
                                          </p:spTgt>
                                        </p:tgtEl>
                                        <p:attrNameLst>
                                          <p:attrName>style.fontStyle</p:attrName>
                                        </p:attrNameLst>
                                      </p:cBhvr>
                                      <p:to>
                                        <p:strVal val="normal"/>
                                      </p:to>
                                    </p:set>
                                    <p:set>
                                      <p:cBhvr override="childStyle">
                                        <p:cTn id="57" dur="indefinite"/>
                                        <p:tgtEl>
                                          <p:spTgt spid="45059">
                                            <p:txEl>
                                              <p:pRg st="3" end="3"/>
                                            </p:txEl>
                                          </p:spTgt>
                                        </p:tgtEl>
                                        <p:attrNameLst>
                                          <p:attrName>style.fontWeight</p:attrName>
                                        </p:attrNameLst>
                                      </p:cBhvr>
                                      <p:to>
                                        <p:strVal val="bold"/>
                                      </p:to>
                                    </p:set>
                                    <p:set>
                                      <p:cBhvr override="childStyle">
                                        <p:cTn id="58" dur="indefinite"/>
                                        <p:tgtEl>
                                          <p:spTgt spid="45059">
                                            <p:txEl>
                                              <p:pRg st="3" end="3"/>
                                            </p:txEl>
                                          </p:spTgt>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P spid="45059" grpI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it-IT"/>
              <a:t>Il lavoratore è rappresentato?</a:t>
            </a:r>
          </a:p>
        </p:txBody>
      </p:sp>
      <p:sp>
        <p:nvSpPr>
          <p:cNvPr id="46083" name="Rectangle 3"/>
          <p:cNvSpPr>
            <a:spLocks noGrp="1" noChangeArrowheads="1"/>
          </p:cNvSpPr>
          <p:nvPr>
            <p:ph type="body" idx="1"/>
          </p:nvPr>
        </p:nvSpPr>
        <p:spPr>
          <a:xfrm>
            <a:off x="1622426" y="3089757"/>
            <a:ext cx="3467100" cy="2197098"/>
          </a:xfrm>
        </p:spPr>
        <p:txBody>
          <a:bodyPr/>
          <a:lstStyle/>
          <a:p>
            <a:pPr eaLnBrk="1" hangingPunct="1">
              <a:buFont typeface="Wingdings" pitchFamily="2" charset="2"/>
              <a:buNone/>
              <a:defRPr/>
            </a:pPr>
            <a:r>
              <a:rPr lang="it-IT" dirty="0"/>
              <a:t>Chi ha rappresentato il lavoratore:</a:t>
            </a:r>
          </a:p>
          <a:p>
            <a:pPr eaLnBrk="1" hangingPunct="1">
              <a:buFont typeface="Wingdings" pitchFamily="2" charset="2"/>
              <a:buNone/>
              <a:defRPr/>
            </a:pPr>
            <a:r>
              <a:rPr lang="it-IT" dirty="0"/>
              <a:t>RSA</a:t>
            </a:r>
          </a:p>
          <a:p>
            <a:pPr eaLnBrk="1" hangingPunct="1">
              <a:buFont typeface="Wingdings" pitchFamily="2" charset="2"/>
              <a:buNone/>
              <a:defRPr/>
            </a:pPr>
            <a:r>
              <a:rPr lang="it-IT" dirty="0"/>
              <a:t>Sindacato locale</a:t>
            </a:r>
          </a:p>
          <a:p>
            <a:pPr eaLnBrk="1" hangingPunct="1">
              <a:buFont typeface="Wingdings" pitchFamily="2" charset="2"/>
              <a:buNone/>
              <a:defRPr/>
            </a:pPr>
            <a:r>
              <a:rPr lang="it-IT" dirty="0"/>
              <a:t>RSU</a:t>
            </a:r>
          </a:p>
        </p:txBody>
      </p:sp>
      <p:sp>
        <p:nvSpPr>
          <p:cNvPr id="46084" name="Line 4"/>
          <p:cNvSpPr>
            <a:spLocks noChangeShapeType="1"/>
          </p:cNvSpPr>
          <p:nvPr/>
        </p:nvSpPr>
        <p:spPr bwMode="auto">
          <a:xfrm flipV="1">
            <a:off x="3216276" y="2565400"/>
            <a:ext cx="2951163" cy="9350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085" name="Line 5"/>
          <p:cNvSpPr>
            <a:spLocks noChangeShapeType="1"/>
          </p:cNvSpPr>
          <p:nvPr/>
        </p:nvSpPr>
        <p:spPr bwMode="auto">
          <a:xfrm>
            <a:off x="4115594" y="3981966"/>
            <a:ext cx="14398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086" name="Line 6"/>
          <p:cNvSpPr>
            <a:spLocks noChangeShapeType="1"/>
          </p:cNvSpPr>
          <p:nvPr/>
        </p:nvSpPr>
        <p:spPr bwMode="auto">
          <a:xfrm>
            <a:off x="3071813" y="4724400"/>
            <a:ext cx="2087562" cy="8651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087" name="Text Box 7"/>
          <p:cNvSpPr txBox="1">
            <a:spLocks noChangeArrowheads="1"/>
          </p:cNvSpPr>
          <p:nvPr/>
        </p:nvSpPr>
        <p:spPr bwMode="auto">
          <a:xfrm>
            <a:off x="6219825" y="2076450"/>
            <a:ext cx="3133678" cy="369332"/>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a:t>Non è rappresentante di tutti</a:t>
            </a:r>
          </a:p>
        </p:txBody>
      </p:sp>
      <p:sp>
        <p:nvSpPr>
          <p:cNvPr id="46088" name="Text Box 8"/>
          <p:cNvSpPr txBox="1">
            <a:spLocks noChangeArrowheads="1"/>
          </p:cNvSpPr>
          <p:nvPr/>
        </p:nvSpPr>
        <p:spPr bwMode="auto">
          <a:xfrm>
            <a:off x="6815139" y="3797300"/>
            <a:ext cx="3140603" cy="369332"/>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a:t>Non è rappresentante di tutti</a:t>
            </a:r>
          </a:p>
        </p:txBody>
      </p:sp>
      <p:sp>
        <p:nvSpPr>
          <p:cNvPr id="46089" name="Text Box 9"/>
          <p:cNvSpPr txBox="1">
            <a:spLocks noChangeArrowheads="1"/>
          </p:cNvSpPr>
          <p:nvPr/>
        </p:nvSpPr>
        <p:spPr bwMode="auto">
          <a:xfrm>
            <a:off x="5448300" y="5516563"/>
            <a:ext cx="3435556" cy="369332"/>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a:t>E’ rappresentante di tutti, ma….</a:t>
            </a:r>
          </a:p>
        </p:txBody>
      </p:sp>
      <p:sp>
        <p:nvSpPr>
          <p:cNvPr id="10250" name="AutoShape 10"/>
          <p:cNvSpPr>
            <a:spLocks noChangeArrowheads="1"/>
          </p:cNvSpPr>
          <p:nvPr/>
        </p:nvSpPr>
        <p:spPr bwMode="auto">
          <a:xfrm>
            <a:off x="9296401" y="5516564"/>
            <a:ext cx="976313" cy="485775"/>
          </a:xfrm>
          <a:custGeom>
            <a:avLst/>
            <a:gdLst>
              <a:gd name="T0" fmla="*/ 33096785 w 21600"/>
              <a:gd name="T1" fmla="*/ 0 h 21600"/>
              <a:gd name="T2" fmla="*/ 0 w 21600"/>
              <a:gd name="T3" fmla="*/ 5462450 h 21600"/>
              <a:gd name="T4" fmla="*/ 33096785 w 21600"/>
              <a:gd name="T5" fmla="*/ 10924877 h 21600"/>
              <a:gd name="T6" fmla="*/ 44129031 w 21600"/>
              <a:gd name="T7" fmla="*/ 54624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extLst>
      <p:ext uri="{BB962C8B-B14F-4D97-AF65-F5344CB8AC3E}">
        <p14:creationId xmlns:p14="http://schemas.microsoft.com/office/powerpoint/2010/main" val="67606874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 calcmode="lin" valueType="num">
                                      <p:cBhvr>
                                        <p:cTn id="7" dur="500" decel="50000" fill="hold">
                                          <p:stCondLst>
                                            <p:cond delay="0"/>
                                          </p:stCondLst>
                                        </p:cTn>
                                        <p:tgtEl>
                                          <p:spTgt spid="4608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608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608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4608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608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608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608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6083">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46083">
                                            <p:txEl>
                                              <p:pRg st="1" end="1"/>
                                            </p:txEl>
                                          </p:spTgt>
                                        </p:tgtEl>
                                        <p:attrNameLst>
                                          <p:attrName>style.visibility</p:attrName>
                                        </p:attrNameLst>
                                      </p:cBhvr>
                                      <p:to>
                                        <p:strVal val="visible"/>
                                      </p:to>
                                    </p:set>
                                    <p:anim calcmode="lin" valueType="num">
                                      <p:cBhvr>
                                        <p:cTn id="19" dur="500" decel="50000" fill="hold">
                                          <p:stCondLst>
                                            <p:cond delay="0"/>
                                          </p:stCondLst>
                                        </p:cTn>
                                        <p:tgtEl>
                                          <p:spTgt spid="4608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608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608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4608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608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608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608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6083">
                                            <p:txEl>
                                              <p:pRg st="1" end="1"/>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46083">
                                            <p:txEl>
                                              <p:pRg st="2" end="2"/>
                                            </p:txEl>
                                          </p:spTgt>
                                        </p:tgtEl>
                                        <p:attrNameLst>
                                          <p:attrName>style.visibility</p:attrName>
                                        </p:attrNameLst>
                                      </p:cBhvr>
                                      <p:to>
                                        <p:strVal val="visible"/>
                                      </p:to>
                                    </p:set>
                                    <p:anim calcmode="lin" valueType="num">
                                      <p:cBhvr>
                                        <p:cTn id="31" dur="500" decel="50000" fill="hold">
                                          <p:stCondLst>
                                            <p:cond delay="0"/>
                                          </p:stCondLst>
                                        </p:cTn>
                                        <p:tgtEl>
                                          <p:spTgt spid="46083">
                                            <p:txEl>
                                              <p:pRg st="2" end="2"/>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46083">
                                            <p:txEl>
                                              <p:pRg st="2" end="2"/>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46083">
                                            <p:txEl>
                                              <p:pRg st="2" end="2"/>
                                            </p:txEl>
                                          </p:spTgt>
                                        </p:tgtEl>
                                        <p:attrNameLst>
                                          <p:attrName>ppt_w</p:attrName>
                                        </p:attrNameLst>
                                      </p:cBhvr>
                                      <p:tavLst>
                                        <p:tav tm="0">
                                          <p:val>
                                            <p:strVal val="#ppt_w*.05"/>
                                          </p:val>
                                        </p:tav>
                                        <p:tav tm="100000">
                                          <p:val>
                                            <p:strVal val="#ppt_w"/>
                                          </p:val>
                                        </p:tav>
                                      </p:tavLst>
                                    </p:anim>
                                    <p:anim calcmode="lin" valueType="num">
                                      <p:cBhvr>
                                        <p:cTn id="34" dur="1000" fill="hold"/>
                                        <p:tgtEl>
                                          <p:spTgt spid="46083">
                                            <p:txEl>
                                              <p:pRg st="2" end="2"/>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46083">
                                            <p:txEl>
                                              <p:pRg st="2" end="2"/>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46083">
                                            <p:txEl>
                                              <p:pRg st="2" end="2"/>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46083">
                                            <p:txEl>
                                              <p:pRg st="2" end="2"/>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46083">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46083">
                                            <p:txEl>
                                              <p:pRg st="3" end="3"/>
                                            </p:txEl>
                                          </p:spTgt>
                                        </p:tgtEl>
                                        <p:attrNameLst>
                                          <p:attrName>style.visibility</p:attrName>
                                        </p:attrNameLst>
                                      </p:cBhvr>
                                      <p:to>
                                        <p:strVal val="visible"/>
                                      </p:to>
                                    </p:set>
                                    <p:anim calcmode="lin" valueType="num">
                                      <p:cBhvr>
                                        <p:cTn id="43" dur="500" decel="50000" fill="hold">
                                          <p:stCondLst>
                                            <p:cond delay="0"/>
                                          </p:stCondLst>
                                        </p:cTn>
                                        <p:tgtEl>
                                          <p:spTgt spid="46083">
                                            <p:txEl>
                                              <p:pRg st="3" end="3"/>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46083">
                                            <p:txEl>
                                              <p:pRg st="3" end="3"/>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46083">
                                            <p:txEl>
                                              <p:pRg st="3" end="3"/>
                                            </p:txEl>
                                          </p:spTgt>
                                        </p:tgtEl>
                                        <p:attrNameLst>
                                          <p:attrName>ppt_w</p:attrName>
                                        </p:attrNameLst>
                                      </p:cBhvr>
                                      <p:tavLst>
                                        <p:tav tm="0">
                                          <p:val>
                                            <p:strVal val="#ppt_w*.05"/>
                                          </p:val>
                                        </p:tav>
                                        <p:tav tm="100000">
                                          <p:val>
                                            <p:strVal val="#ppt_w"/>
                                          </p:val>
                                        </p:tav>
                                      </p:tavLst>
                                    </p:anim>
                                    <p:anim calcmode="lin" valueType="num">
                                      <p:cBhvr>
                                        <p:cTn id="46" dur="1000" fill="hold"/>
                                        <p:tgtEl>
                                          <p:spTgt spid="46083">
                                            <p:txEl>
                                              <p:pRg st="3" end="3"/>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46083">
                                            <p:txEl>
                                              <p:pRg st="3" end="3"/>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46083">
                                            <p:txEl>
                                              <p:pRg st="3" end="3"/>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46083">
                                            <p:txEl>
                                              <p:pRg st="3" end="3"/>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46083">
                                            <p:txEl>
                                              <p:pRg st="3" end="3"/>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7" presetClass="entr" presetSubtype="10" fill="hold" grpId="0" nodeType="clickEffect">
                                  <p:stCondLst>
                                    <p:cond delay="0"/>
                                  </p:stCondLst>
                                  <p:childTnLst>
                                    <p:set>
                                      <p:cBhvr>
                                        <p:cTn id="54" dur="1" fill="hold">
                                          <p:stCondLst>
                                            <p:cond delay="0"/>
                                          </p:stCondLst>
                                        </p:cTn>
                                        <p:tgtEl>
                                          <p:spTgt spid="46084"/>
                                        </p:tgtEl>
                                        <p:attrNameLst>
                                          <p:attrName>style.visibility</p:attrName>
                                        </p:attrNameLst>
                                      </p:cBhvr>
                                      <p:to>
                                        <p:strVal val="visible"/>
                                      </p:to>
                                    </p:set>
                                    <p:anim calcmode="lin" valueType="num">
                                      <p:cBhvr>
                                        <p:cTn id="55" dur="500" fill="hold"/>
                                        <p:tgtEl>
                                          <p:spTgt spid="46084"/>
                                        </p:tgtEl>
                                        <p:attrNameLst>
                                          <p:attrName>ppt_w</p:attrName>
                                        </p:attrNameLst>
                                      </p:cBhvr>
                                      <p:tavLst>
                                        <p:tav tm="0">
                                          <p:val>
                                            <p:fltVal val="0"/>
                                          </p:val>
                                        </p:tav>
                                        <p:tav tm="100000">
                                          <p:val>
                                            <p:strVal val="#ppt_w"/>
                                          </p:val>
                                        </p:tav>
                                      </p:tavLst>
                                    </p:anim>
                                    <p:anim calcmode="lin" valueType="num">
                                      <p:cBhvr>
                                        <p:cTn id="56" dur="500" fill="hold"/>
                                        <p:tgtEl>
                                          <p:spTgt spid="46084"/>
                                        </p:tgtEl>
                                        <p:attrNameLst>
                                          <p:attrName>ppt_h</p:attrName>
                                        </p:attrNameLst>
                                      </p:cBhvr>
                                      <p:tavLst>
                                        <p:tav tm="0">
                                          <p:val>
                                            <p:strVal val="#ppt_h"/>
                                          </p:val>
                                        </p:tav>
                                        <p:tav tm="100000">
                                          <p:val>
                                            <p:strVal val="#ppt_h"/>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39" presetClass="entr" presetSubtype="0" accel="100000" fill="hold" grpId="0" nodeType="clickEffect">
                                  <p:stCondLst>
                                    <p:cond delay="0"/>
                                  </p:stCondLst>
                                  <p:childTnLst>
                                    <p:set>
                                      <p:cBhvr>
                                        <p:cTn id="60" dur="1" fill="hold">
                                          <p:stCondLst>
                                            <p:cond delay="0"/>
                                          </p:stCondLst>
                                        </p:cTn>
                                        <p:tgtEl>
                                          <p:spTgt spid="46087"/>
                                        </p:tgtEl>
                                        <p:attrNameLst>
                                          <p:attrName>style.visibility</p:attrName>
                                        </p:attrNameLst>
                                      </p:cBhvr>
                                      <p:to>
                                        <p:strVal val="visible"/>
                                      </p:to>
                                    </p:set>
                                    <p:anim calcmode="lin" valueType="num">
                                      <p:cBhvr>
                                        <p:cTn id="61" dur="500" fill="hold"/>
                                        <p:tgtEl>
                                          <p:spTgt spid="46087"/>
                                        </p:tgtEl>
                                        <p:attrNameLst>
                                          <p:attrName>ppt_h</p:attrName>
                                        </p:attrNameLst>
                                      </p:cBhvr>
                                      <p:tavLst>
                                        <p:tav tm="0">
                                          <p:val>
                                            <p:strVal val="#ppt_h/20"/>
                                          </p:val>
                                        </p:tav>
                                        <p:tav tm="50000">
                                          <p:val>
                                            <p:strVal val="#ppt_h/20"/>
                                          </p:val>
                                        </p:tav>
                                        <p:tav tm="100000">
                                          <p:val>
                                            <p:strVal val="#ppt_h"/>
                                          </p:val>
                                        </p:tav>
                                      </p:tavLst>
                                    </p:anim>
                                    <p:anim calcmode="lin" valueType="num">
                                      <p:cBhvr>
                                        <p:cTn id="62" dur="500" fill="hold"/>
                                        <p:tgtEl>
                                          <p:spTgt spid="46087"/>
                                        </p:tgtEl>
                                        <p:attrNameLst>
                                          <p:attrName>ppt_w</p:attrName>
                                        </p:attrNameLst>
                                      </p:cBhvr>
                                      <p:tavLst>
                                        <p:tav tm="0">
                                          <p:val>
                                            <p:strVal val="#ppt_w+.3"/>
                                          </p:val>
                                        </p:tav>
                                        <p:tav tm="50000">
                                          <p:val>
                                            <p:strVal val="#ppt_w+.3"/>
                                          </p:val>
                                        </p:tav>
                                        <p:tav tm="100000">
                                          <p:val>
                                            <p:strVal val="#ppt_w"/>
                                          </p:val>
                                        </p:tav>
                                      </p:tavLst>
                                    </p:anim>
                                    <p:anim calcmode="lin" valueType="num">
                                      <p:cBhvr>
                                        <p:cTn id="63" dur="500" fill="hold"/>
                                        <p:tgtEl>
                                          <p:spTgt spid="46087"/>
                                        </p:tgtEl>
                                        <p:attrNameLst>
                                          <p:attrName>ppt_x</p:attrName>
                                        </p:attrNameLst>
                                      </p:cBhvr>
                                      <p:tavLst>
                                        <p:tav tm="0">
                                          <p:val>
                                            <p:strVal val="#ppt_x-.3"/>
                                          </p:val>
                                        </p:tav>
                                        <p:tav tm="50000">
                                          <p:val>
                                            <p:strVal val="#ppt_x"/>
                                          </p:val>
                                        </p:tav>
                                        <p:tav tm="100000">
                                          <p:val>
                                            <p:strVal val="#ppt_x"/>
                                          </p:val>
                                        </p:tav>
                                      </p:tavLst>
                                    </p:anim>
                                    <p:anim calcmode="lin" valueType="num">
                                      <p:cBhvr>
                                        <p:cTn id="64" dur="500" fill="hold"/>
                                        <p:tgtEl>
                                          <p:spTgt spid="46087"/>
                                        </p:tgtEl>
                                        <p:attrNameLst>
                                          <p:attrName>ppt_y</p:attrName>
                                        </p:attrNameLst>
                                      </p:cBhvr>
                                      <p:tavLst>
                                        <p:tav tm="0">
                                          <p:val>
                                            <p:strVal val="#ppt_y"/>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34" presetClass="entr" presetSubtype="0" fill="hold" grpId="0" nodeType="clickEffect">
                                  <p:stCondLst>
                                    <p:cond delay="0"/>
                                  </p:stCondLst>
                                  <p:childTnLst>
                                    <p:set>
                                      <p:cBhvr>
                                        <p:cTn id="68" dur="1" fill="hold">
                                          <p:stCondLst>
                                            <p:cond delay="0"/>
                                          </p:stCondLst>
                                        </p:cTn>
                                        <p:tgtEl>
                                          <p:spTgt spid="46085"/>
                                        </p:tgtEl>
                                        <p:attrNameLst>
                                          <p:attrName>style.visibility</p:attrName>
                                        </p:attrNameLst>
                                      </p:cBhvr>
                                      <p:to>
                                        <p:strVal val="visible"/>
                                      </p:to>
                                    </p:set>
                                    <p:anim from="(-#ppt_w/2)" to="(#ppt_x)" calcmode="lin" valueType="num">
                                      <p:cBhvr>
                                        <p:cTn id="69" dur="600" fill="hold">
                                          <p:stCondLst>
                                            <p:cond delay="0"/>
                                          </p:stCondLst>
                                        </p:cTn>
                                        <p:tgtEl>
                                          <p:spTgt spid="46085"/>
                                        </p:tgtEl>
                                        <p:attrNameLst>
                                          <p:attrName>ppt_x</p:attrName>
                                        </p:attrNameLst>
                                      </p:cBhvr>
                                    </p:anim>
                                    <p:anim from="0" to="-1.0" calcmode="lin" valueType="num">
                                      <p:cBhvr>
                                        <p:cTn id="70" dur="200" decel="50000" autoRev="1" fill="hold">
                                          <p:stCondLst>
                                            <p:cond delay="600"/>
                                          </p:stCondLst>
                                        </p:cTn>
                                        <p:tgtEl>
                                          <p:spTgt spid="46085"/>
                                        </p:tgtEl>
                                        <p:attrNameLst>
                                          <p:attrName>xshear</p:attrName>
                                        </p:attrNameLst>
                                      </p:cBhvr>
                                    </p:anim>
                                    <p:animScale>
                                      <p:cBhvr>
                                        <p:cTn id="71" dur="200" decel="100000" autoRev="1" fill="hold">
                                          <p:stCondLst>
                                            <p:cond delay="600"/>
                                          </p:stCondLst>
                                        </p:cTn>
                                        <p:tgtEl>
                                          <p:spTgt spid="46085"/>
                                        </p:tgtEl>
                                      </p:cBhvr>
                                      <p:from x="100000" y="100000"/>
                                      <p:to x="80000" y="100000"/>
                                    </p:animScale>
                                    <p:anim by="(#ppt_h/3+#ppt_w*0.1)" calcmode="lin" valueType="num">
                                      <p:cBhvr additive="sum">
                                        <p:cTn id="72" dur="200" decel="100000" autoRev="1" fill="hold">
                                          <p:stCondLst>
                                            <p:cond delay="600"/>
                                          </p:stCondLst>
                                        </p:cTn>
                                        <p:tgtEl>
                                          <p:spTgt spid="46085"/>
                                        </p:tgtEl>
                                        <p:attrNameLst>
                                          <p:attrName>ppt_x</p:attrName>
                                        </p:attrNameLst>
                                      </p:cBhvr>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46088"/>
                                        </p:tgtEl>
                                        <p:attrNameLst>
                                          <p:attrName>style.visibility</p:attrName>
                                        </p:attrNameLst>
                                      </p:cBhvr>
                                      <p:to>
                                        <p:strVal val="visible"/>
                                      </p:to>
                                    </p:set>
                                    <p:animEffect transition="in" filter="box(in)">
                                      <p:cBhvr>
                                        <p:cTn id="77" dur="500"/>
                                        <p:tgtEl>
                                          <p:spTgt spid="46088"/>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48" presetClass="entr" presetSubtype="0" accel="50000" fill="hold" grpId="0" nodeType="clickEffect">
                                  <p:stCondLst>
                                    <p:cond delay="0"/>
                                  </p:stCondLst>
                                  <p:childTnLst>
                                    <p:set>
                                      <p:cBhvr>
                                        <p:cTn id="81" dur="1" fill="hold">
                                          <p:stCondLst>
                                            <p:cond delay="0"/>
                                          </p:stCondLst>
                                        </p:cTn>
                                        <p:tgtEl>
                                          <p:spTgt spid="46086"/>
                                        </p:tgtEl>
                                        <p:attrNameLst>
                                          <p:attrName>style.visibility</p:attrName>
                                        </p:attrNameLst>
                                      </p:cBhvr>
                                      <p:to>
                                        <p:strVal val="visible"/>
                                      </p:to>
                                    </p:set>
                                    <p:anim calcmode="lin" valueType="num">
                                      <p:cBhvr>
                                        <p:cTn id="82" dur="1000" fill="hold"/>
                                        <p:tgtEl>
                                          <p:spTgt spid="4608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3" dur="1000" fill="hold"/>
                                        <p:tgtEl>
                                          <p:spTgt spid="46086"/>
                                        </p:tgtEl>
                                        <p:attrNameLst>
                                          <p:attrName>ppt_x</p:attrName>
                                        </p:attrNameLst>
                                      </p:cBhvr>
                                      <p:tavLst>
                                        <p:tav tm="0">
                                          <p:val>
                                            <p:fltVal val="-1"/>
                                          </p:val>
                                        </p:tav>
                                        <p:tav tm="50000">
                                          <p:val>
                                            <p:fltVal val="0.95"/>
                                          </p:val>
                                        </p:tav>
                                        <p:tav tm="100000">
                                          <p:val>
                                            <p:strVal val="#ppt_x"/>
                                          </p:val>
                                        </p:tav>
                                      </p:tavLst>
                                    </p:anim>
                                    <p:anim calcmode="lin" valueType="num">
                                      <p:cBhvr>
                                        <p:cTn id="84" dur="1000" fill="hold"/>
                                        <p:tgtEl>
                                          <p:spTgt spid="46086"/>
                                        </p:tgtEl>
                                        <p:attrNameLst>
                                          <p:attrName>ppt_y</p:attrName>
                                        </p:attrNameLst>
                                      </p:cBhvr>
                                      <p:tavLst>
                                        <p:tav tm="0">
                                          <p:val>
                                            <p:strVal val="#ppt_y"/>
                                          </p:val>
                                        </p:tav>
                                        <p:tav tm="100000">
                                          <p:val>
                                            <p:strVal val="#ppt_y"/>
                                          </p:val>
                                        </p:tav>
                                      </p:tavLst>
                                    </p:anim>
                                    <p:animEffect transition="in" filter="fade">
                                      <p:cBhvr>
                                        <p:cTn id="85" dur="1000"/>
                                        <p:tgtEl>
                                          <p:spTgt spid="46086"/>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3" presetClass="entr" presetSubtype="16" fill="hold" grpId="0" nodeType="clickEffect">
                                  <p:stCondLst>
                                    <p:cond delay="0"/>
                                  </p:stCondLst>
                                  <p:childTnLst>
                                    <p:set>
                                      <p:cBhvr>
                                        <p:cTn id="89" dur="1" fill="hold">
                                          <p:stCondLst>
                                            <p:cond delay="0"/>
                                          </p:stCondLst>
                                        </p:cTn>
                                        <p:tgtEl>
                                          <p:spTgt spid="46089"/>
                                        </p:tgtEl>
                                        <p:attrNameLst>
                                          <p:attrName>style.visibility</p:attrName>
                                        </p:attrNameLst>
                                      </p:cBhvr>
                                      <p:to>
                                        <p:strVal val="visible"/>
                                      </p:to>
                                    </p:set>
                                    <p:animEffect transition="in" filter="plus(in)">
                                      <p:cBhvr>
                                        <p:cTn id="90" dur="2000"/>
                                        <p:tgtEl>
                                          <p:spTgt spid="46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P spid="46084" grpId="0" animBg="1"/>
      <p:bldP spid="46085" grpId="0" animBg="1"/>
      <p:bldP spid="46086" grpId="0" animBg="1"/>
      <p:bldP spid="46087" grpId="0" animBg="1"/>
      <p:bldP spid="46088" grpId="0" animBg="1"/>
      <p:bldP spid="4608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1992313" y="908051"/>
            <a:ext cx="434181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latin typeface="Berlin Sans FB Demi" pitchFamily="34" charset="0"/>
              </a:rPr>
              <a:t>Le RSU rappresentano tutti i lavoratori perché tutti possono votare.</a:t>
            </a:r>
          </a:p>
        </p:txBody>
      </p:sp>
      <p:sp>
        <p:nvSpPr>
          <p:cNvPr id="11267" name="WordArt 5" descr="Carta"/>
          <p:cNvSpPr>
            <a:spLocks noChangeArrowheads="1" noChangeShapeType="1" noTextEdit="1"/>
          </p:cNvSpPr>
          <p:nvPr/>
        </p:nvSpPr>
        <p:spPr bwMode="auto">
          <a:xfrm>
            <a:off x="4511675" y="2492375"/>
            <a:ext cx="1989138" cy="1227138"/>
          </a:xfrm>
          <a:prstGeom prst="rect">
            <a:avLst/>
          </a:prstGeom>
        </p:spPr>
        <p:txBody>
          <a:bodyPr wrap="none" fromWordArt="1">
            <a:prstTxWarp prst="textCascadeUp">
              <a:avLst>
                <a:gd name="adj" fmla="val 44444"/>
              </a:avLst>
            </a:prstTxWarp>
            <a:scene3d>
              <a:camera prst="legacyPerspectiveTopLeft">
                <a:rot lat="0" lon="20519995" rev="0"/>
              </a:camera>
              <a:lightRig rig="legacyHarsh3" dir="r"/>
            </a:scene3d>
            <a:sp3d extrusionH="430200" prstMaterial="legacyMatte">
              <a:extrusionClr>
                <a:srgbClr val="006600"/>
              </a:extrusionClr>
            </a:sp3d>
          </a:bodyPr>
          <a:lstStyle/>
          <a:p>
            <a:pPr algn="ctr"/>
            <a:r>
              <a:rPr lang="it-IT" sz="3600" kern="10">
                <a:ln w="9525">
                  <a:round/>
                  <a:headEnd/>
                  <a:tailEnd/>
                </a:ln>
                <a:blipFill dpi="0" rotWithShape="0">
                  <a:blip r:embed="rId2"/>
                  <a:srcRect/>
                  <a:tile tx="0" ty="0" sx="100000" sy="100000" flip="none" algn="tl"/>
                </a:blipFill>
                <a:latin typeface="Arial Black"/>
              </a:rPr>
              <a:t>Ma...</a:t>
            </a:r>
          </a:p>
        </p:txBody>
      </p:sp>
      <p:sp>
        <p:nvSpPr>
          <p:cNvPr id="11268" name="Text Box 6"/>
          <p:cNvSpPr txBox="1">
            <a:spLocks noChangeArrowheads="1"/>
          </p:cNvSpPr>
          <p:nvPr/>
        </p:nvSpPr>
        <p:spPr bwMode="auto">
          <a:xfrm>
            <a:off x="3719514" y="4724400"/>
            <a:ext cx="678583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3200">
                <a:latin typeface="Script MT Bold" pitchFamily="66" charset="0"/>
              </a:rPr>
              <a:t>…il tavolo delle trattative può essere </a:t>
            </a:r>
          </a:p>
          <a:p>
            <a:pPr eaLnBrk="1" hangingPunct="1"/>
            <a:r>
              <a:rPr lang="it-IT" altLang="it-IT" sz="3200">
                <a:latin typeface="Script MT Bold" pitchFamily="66" charset="0"/>
              </a:rPr>
              <a:t>composto da soggetti diversi dalle RSU</a:t>
            </a:r>
          </a:p>
        </p:txBody>
      </p:sp>
    </p:spTree>
    <p:extLst>
      <p:ext uri="{BB962C8B-B14F-4D97-AF65-F5344CB8AC3E}">
        <p14:creationId xmlns:p14="http://schemas.microsoft.com/office/powerpoint/2010/main" val="41001226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3" name="Picture 5" descr="j02330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9289" y="476251"/>
            <a:ext cx="2574925" cy="261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AutoShape 6"/>
          <p:cNvSpPr>
            <a:spLocks noChangeArrowheads="1"/>
          </p:cNvSpPr>
          <p:nvPr/>
        </p:nvSpPr>
        <p:spPr bwMode="auto">
          <a:xfrm>
            <a:off x="6888164" y="3429000"/>
            <a:ext cx="1214437" cy="1214438"/>
          </a:xfrm>
          <a:custGeom>
            <a:avLst/>
            <a:gdLst>
              <a:gd name="T0" fmla="*/ 68280427 w 21600"/>
              <a:gd name="T1" fmla="*/ 34140270 h 21600"/>
              <a:gd name="T2" fmla="*/ 34140242 w 21600"/>
              <a:gd name="T3" fmla="*/ 68280540 h 21600"/>
              <a:gd name="T4" fmla="*/ 0 w 21600"/>
              <a:gd name="T5" fmla="*/ 34140270 h 21600"/>
              <a:gd name="T6" fmla="*/ 34140242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8135" name="Text Box 7"/>
          <p:cNvSpPr txBox="1">
            <a:spLocks noChangeArrowheads="1"/>
          </p:cNvSpPr>
          <p:nvPr/>
        </p:nvSpPr>
        <p:spPr bwMode="auto">
          <a:xfrm>
            <a:off x="8975725" y="3789363"/>
            <a:ext cx="654346" cy="400110"/>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000"/>
              <a:t>RSU</a:t>
            </a:r>
          </a:p>
        </p:txBody>
      </p:sp>
      <p:sp>
        <p:nvSpPr>
          <p:cNvPr id="48136" name="Text Box 8"/>
          <p:cNvSpPr txBox="1">
            <a:spLocks noChangeArrowheads="1"/>
          </p:cNvSpPr>
          <p:nvPr/>
        </p:nvSpPr>
        <p:spPr bwMode="auto">
          <a:xfrm>
            <a:off x="5232400" y="3429001"/>
            <a:ext cx="731290" cy="461665"/>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t>RSA</a:t>
            </a:r>
          </a:p>
        </p:txBody>
      </p:sp>
      <p:sp>
        <p:nvSpPr>
          <p:cNvPr id="48137" name="Text Box 9"/>
          <p:cNvSpPr txBox="1">
            <a:spLocks noChangeArrowheads="1"/>
          </p:cNvSpPr>
          <p:nvPr/>
        </p:nvSpPr>
        <p:spPr bwMode="auto">
          <a:xfrm>
            <a:off x="6816725" y="2205039"/>
            <a:ext cx="1779654" cy="461665"/>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latin typeface="Comic Sans MS" pitchFamily="66" charset="0"/>
              </a:rPr>
              <a:t>RSU + RSA</a:t>
            </a:r>
          </a:p>
        </p:txBody>
      </p:sp>
      <p:sp>
        <p:nvSpPr>
          <p:cNvPr id="48138" name="Text Box 10"/>
          <p:cNvSpPr txBox="1">
            <a:spLocks noChangeArrowheads="1"/>
          </p:cNvSpPr>
          <p:nvPr/>
        </p:nvSpPr>
        <p:spPr bwMode="auto">
          <a:xfrm>
            <a:off x="6672263" y="5300664"/>
            <a:ext cx="3560590" cy="461665"/>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t>RSU + sindacato esterno</a:t>
            </a:r>
          </a:p>
        </p:txBody>
      </p:sp>
      <p:sp>
        <p:nvSpPr>
          <p:cNvPr id="48139" name="Text Box 11"/>
          <p:cNvSpPr txBox="1">
            <a:spLocks noChangeArrowheads="1"/>
          </p:cNvSpPr>
          <p:nvPr/>
        </p:nvSpPr>
        <p:spPr bwMode="auto">
          <a:xfrm>
            <a:off x="3648075" y="4508501"/>
            <a:ext cx="2613216" cy="461665"/>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t>Sindacato esterno</a:t>
            </a:r>
          </a:p>
        </p:txBody>
      </p:sp>
    </p:spTree>
    <p:extLst>
      <p:ext uri="{BB962C8B-B14F-4D97-AF65-F5344CB8AC3E}">
        <p14:creationId xmlns:p14="http://schemas.microsoft.com/office/powerpoint/2010/main" val="12040223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8133"/>
                                        </p:tgtEl>
                                        <p:attrNameLst>
                                          <p:attrName>style.visibility</p:attrName>
                                        </p:attrNameLst>
                                      </p:cBhvr>
                                      <p:to>
                                        <p:strVal val="visible"/>
                                      </p:to>
                                    </p:set>
                                    <p:animEffect transition="in" filter="diamond(in)">
                                      <p:cBhvr>
                                        <p:cTn id="7" dur="2000"/>
                                        <p:tgtEl>
                                          <p:spTgt spid="481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8134"/>
                                        </p:tgtEl>
                                        <p:attrNameLst>
                                          <p:attrName>style.visibility</p:attrName>
                                        </p:attrNameLst>
                                      </p:cBhvr>
                                      <p:to>
                                        <p:strVal val="visible"/>
                                      </p:to>
                                    </p:set>
                                    <p:animEffect transition="in" filter="checkerboard(across)">
                                      <p:cBhvr>
                                        <p:cTn id="12" dur="500"/>
                                        <p:tgtEl>
                                          <p:spTgt spid="4813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48135"/>
                                        </p:tgtEl>
                                        <p:attrNameLst>
                                          <p:attrName>style.visibility</p:attrName>
                                        </p:attrNameLst>
                                      </p:cBhvr>
                                      <p:to>
                                        <p:strVal val="visible"/>
                                      </p:to>
                                    </p:set>
                                    <p:anim calcmode="lin" valueType="num">
                                      <p:cBhvr>
                                        <p:cTn id="17" dur="500" fill="hold"/>
                                        <p:tgtEl>
                                          <p:spTgt spid="48135"/>
                                        </p:tgtEl>
                                        <p:attrNameLst>
                                          <p:attrName>ppt_w</p:attrName>
                                        </p:attrNameLst>
                                      </p:cBhvr>
                                      <p:tavLst>
                                        <p:tav tm="0">
                                          <p:val>
                                            <p:fltVal val="0"/>
                                          </p:val>
                                        </p:tav>
                                        <p:tav tm="100000">
                                          <p:val>
                                            <p:strVal val="#ppt_w"/>
                                          </p:val>
                                        </p:tav>
                                      </p:tavLst>
                                    </p:anim>
                                    <p:anim calcmode="lin" valueType="num">
                                      <p:cBhvr>
                                        <p:cTn id="18" dur="500" fill="hold"/>
                                        <p:tgtEl>
                                          <p:spTgt spid="48135"/>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10" fill="hold" grpId="0" nodeType="clickEffect">
                                  <p:stCondLst>
                                    <p:cond delay="0"/>
                                  </p:stCondLst>
                                  <p:childTnLst>
                                    <p:set>
                                      <p:cBhvr>
                                        <p:cTn id="22" dur="1" fill="hold">
                                          <p:stCondLst>
                                            <p:cond delay="0"/>
                                          </p:stCondLst>
                                        </p:cTn>
                                        <p:tgtEl>
                                          <p:spTgt spid="48137"/>
                                        </p:tgtEl>
                                        <p:attrNameLst>
                                          <p:attrName>style.visibility</p:attrName>
                                        </p:attrNameLst>
                                      </p:cBhvr>
                                      <p:to>
                                        <p:strVal val="visible"/>
                                      </p:to>
                                    </p:set>
                                    <p:anim calcmode="lin" valueType="num">
                                      <p:cBhvr>
                                        <p:cTn id="23" dur="500" fill="hold"/>
                                        <p:tgtEl>
                                          <p:spTgt spid="48137"/>
                                        </p:tgtEl>
                                        <p:attrNameLst>
                                          <p:attrName>ppt_w</p:attrName>
                                        </p:attrNameLst>
                                      </p:cBhvr>
                                      <p:tavLst>
                                        <p:tav tm="0">
                                          <p:val>
                                            <p:fltVal val="0"/>
                                          </p:val>
                                        </p:tav>
                                        <p:tav tm="100000">
                                          <p:val>
                                            <p:strVal val="#ppt_w"/>
                                          </p:val>
                                        </p:tav>
                                      </p:tavLst>
                                    </p:anim>
                                    <p:anim calcmode="lin" valueType="num">
                                      <p:cBhvr>
                                        <p:cTn id="24" dur="500" fill="hold"/>
                                        <p:tgtEl>
                                          <p:spTgt spid="48137"/>
                                        </p:tgtEl>
                                        <p:attrNameLst>
                                          <p:attrName>ppt_h</p:attrName>
                                        </p:attrNameLst>
                                      </p:cBhvr>
                                      <p:tavLst>
                                        <p:tav tm="0">
                                          <p:val>
                                            <p:strVal val="#ppt_h"/>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48136"/>
                                        </p:tgtEl>
                                        <p:attrNameLst>
                                          <p:attrName>style.visibility</p:attrName>
                                        </p:attrNameLst>
                                      </p:cBhvr>
                                      <p:to>
                                        <p:strVal val="visible"/>
                                      </p:to>
                                    </p:set>
                                    <p:anim calcmode="lin" valueType="num">
                                      <p:cBhvr>
                                        <p:cTn id="29" dur="500" fill="hold"/>
                                        <p:tgtEl>
                                          <p:spTgt spid="48136"/>
                                        </p:tgtEl>
                                        <p:attrNameLst>
                                          <p:attrName>ppt_w</p:attrName>
                                        </p:attrNameLst>
                                      </p:cBhvr>
                                      <p:tavLst>
                                        <p:tav tm="0">
                                          <p:val>
                                            <p:fltVal val="0"/>
                                          </p:val>
                                        </p:tav>
                                        <p:tav tm="100000">
                                          <p:val>
                                            <p:strVal val="#ppt_w"/>
                                          </p:val>
                                        </p:tav>
                                      </p:tavLst>
                                    </p:anim>
                                    <p:anim calcmode="lin" valueType="num">
                                      <p:cBhvr>
                                        <p:cTn id="30" dur="500" fill="hold"/>
                                        <p:tgtEl>
                                          <p:spTgt spid="48136"/>
                                        </p:tgtEl>
                                        <p:attrNameLst>
                                          <p:attrName>ppt_h</p:attrName>
                                        </p:attrNameLst>
                                      </p:cBhvr>
                                      <p:tavLst>
                                        <p:tav tm="0">
                                          <p:val>
                                            <p:strVal val="#ppt_h"/>
                                          </p:val>
                                        </p:tav>
                                        <p:tav tm="100000">
                                          <p:val>
                                            <p:strVal val="#ppt_h"/>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7" presetClass="entr" presetSubtype="10" fill="hold" grpId="0" nodeType="clickEffect">
                                  <p:stCondLst>
                                    <p:cond delay="0"/>
                                  </p:stCondLst>
                                  <p:childTnLst>
                                    <p:set>
                                      <p:cBhvr>
                                        <p:cTn id="34" dur="1" fill="hold">
                                          <p:stCondLst>
                                            <p:cond delay="0"/>
                                          </p:stCondLst>
                                        </p:cTn>
                                        <p:tgtEl>
                                          <p:spTgt spid="48139"/>
                                        </p:tgtEl>
                                        <p:attrNameLst>
                                          <p:attrName>style.visibility</p:attrName>
                                        </p:attrNameLst>
                                      </p:cBhvr>
                                      <p:to>
                                        <p:strVal val="visible"/>
                                      </p:to>
                                    </p:set>
                                    <p:anim calcmode="lin" valueType="num">
                                      <p:cBhvr>
                                        <p:cTn id="35" dur="500" fill="hold"/>
                                        <p:tgtEl>
                                          <p:spTgt spid="48139"/>
                                        </p:tgtEl>
                                        <p:attrNameLst>
                                          <p:attrName>ppt_w</p:attrName>
                                        </p:attrNameLst>
                                      </p:cBhvr>
                                      <p:tavLst>
                                        <p:tav tm="0">
                                          <p:val>
                                            <p:fltVal val="0"/>
                                          </p:val>
                                        </p:tav>
                                        <p:tav tm="100000">
                                          <p:val>
                                            <p:strVal val="#ppt_w"/>
                                          </p:val>
                                        </p:tav>
                                      </p:tavLst>
                                    </p:anim>
                                    <p:anim calcmode="lin" valueType="num">
                                      <p:cBhvr>
                                        <p:cTn id="36" dur="500" fill="hold"/>
                                        <p:tgtEl>
                                          <p:spTgt spid="48139"/>
                                        </p:tgtEl>
                                        <p:attrNameLst>
                                          <p:attrName>ppt_h</p:attrName>
                                        </p:attrNameLst>
                                      </p:cBhvr>
                                      <p:tavLst>
                                        <p:tav tm="0">
                                          <p:val>
                                            <p:strVal val="#ppt_h"/>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7" presetClass="entr" presetSubtype="10" fill="hold" grpId="0" nodeType="clickEffect">
                                  <p:stCondLst>
                                    <p:cond delay="0"/>
                                  </p:stCondLst>
                                  <p:childTnLst>
                                    <p:set>
                                      <p:cBhvr>
                                        <p:cTn id="40" dur="1" fill="hold">
                                          <p:stCondLst>
                                            <p:cond delay="0"/>
                                          </p:stCondLst>
                                        </p:cTn>
                                        <p:tgtEl>
                                          <p:spTgt spid="48138"/>
                                        </p:tgtEl>
                                        <p:attrNameLst>
                                          <p:attrName>style.visibility</p:attrName>
                                        </p:attrNameLst>
                                      </p:cBhvr>
                                      <p:to>
                                        <p:strVal val="visible"/>
                                      </p:to>
                                    </p:set>
                                    <p:anim calcmode="lin" valueType="num">
                                      <p:cBhvr>
                                        <p:cTn id="41" dur="500" fill="hold"/>
                                        <p:tgtEl>
                                          <p:spTgt spid="48138"/>
                                        </p:tgtEl>
                                        <p:attrNameLst>
                                          <p:attrName>ppt_w</p:attrName>
                                        </p:attrNameLst>
                                      </p:cBhvr>
                                      <p:tavLst>
                                        <p:tav tm="0">
                                          <p:val>
                                            <p:fltVal val="0"/>
                                          </p:val>
                                        </p:tav>
                                        <p:tav tm="100000">
                                          <p:val>
                                            <p:strVal val="#ppt_w"/>
                                          </p:val>
                                        </p:tav>
                                      </p:tavLst>
                                    </p:anim>
                                    <p:anim calcmode="lin" valueType="num">
                                      <p:cBhvr>
                                        <p:cTn id="42" dur="500" fill="hold"/>
                                        <p:tgtEl>
                                          <p:spTgt spid="481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 grpId="0" animBg="1"/>
      <p:bldP spid="48135" grpId="0" animBg="1"/>
      <p:bldP spid="48136" grpId="0" animBg="1"/>
      <p:bldP spid="48137" grpId="0" animBg="1"/>
      <p:bldP spid="48138" grpId="0" animBg="1"/>
      <p:bldP spid="4813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1524000" y="277813"/>
            <a:ext cx="8229600" cy="1143000"/>
          </a:xfrm>
        </p:spPr>
        <p:txBody>
          <a:bodyPr/>
          <a:lstStyle/>
          <a:p>
            <a:pPr eaLnBrk="1" hangingPunct="1">
              <a:defRPr/>
            </a:pPr>
            <a:r>
              <a:rPr lang="it-IT"/>
              <a:t>In generale</a:t>
            </a:r>
          </a:p>
        </p:txBody>
      </p:sp>
      <p:sp>
        <p:nvSpPr>
          <p:cNvPr id="49155" name="Rectangle 3"/>
          <p:cNvSpPr>
            <a:spLocks noGrp="1" noChangeArrowheads="1"/>
          </p:cNvSpPr>
          <p:nvPr>
            <p:ph type="body" idx="4294967295"/>
          </p:nvPr>
        </p:nvSpPr>
        <p:spPr>
          <a:xfrm>
            <a:off x="2063552" y="2276872"/>
            <a:ext cx="8229600" cy="2541588"/>
          </a:xfrm>
        </p:spPr>
        <p:txBody>
          <a:bodyPr/>
          <a:lstStyle/>
          <a:p>
            <a:pPr eaLnBrk="1" hangingPunct="1">
              <a:defRPr/>
            </a:pPr>
            <a:r>
              <a:rPr lang="it-IT" dirty="0"/>
              <a:t>Il contratto aziendale si applica a tutti in quanto l’interesse collettivo è indivisibile: la funzione </a:t>
            </a:r>
            <a:r>
              <a:rPr lang="it-IT" dirty="0" err="1"/>
              <a:t>organizzatoria</a:t>
            </a:r>
            <a:r>
              <a:rPr lang="it-IT" dirty="0"/>
              <a:t> del CC richiede un’unica regolamentazione contrattuale.</a:t>
            </a:r>
          </a:p>
          <a:p>
            <a:pPr eaLnBrk="1" hangingPunct="1">
              <a:buFont typeface="Wingdings" pitchFamily="2" charset="2"/>
              <a:buNone/>
              <a:defRPr/>
            </a:pPr>
            <a:endParaRPr lang="it-IT" dirty="0"/>
          </a:p>
        </p:txBody>
      </p:sp>
    </p:spTree>
    <p:extLst>
      <p:ext uri="{BB962C8B-B14F-4D97-AF65-F5344CB8AC3E}">
        <p14:creationId xmlns:p14="http://schemas.microsoft.com/office/powerpoint/2010/main" val="337849876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981200" y="115889"/>
            <a:ext cx="8229600" cy="1800225"/>
          </a:xfrm>
        </p:spPr>
        <p:txBody>
          <a:bodyPr>
            <a:normAutofit fontScale="90000"/>
          </a:bodyPr>
          <a:lstStyle/>
          <a:p>
            <a:pPr eaLnBrk="1" hangingPunct="1">
              <a:defRPr/>
            </a:pPr>
            <a:r>
              <a:rPr lang="it-IT" sz="4000" dirty="0"/>
              <a:t>Dalla contrattazione separata degli anni ’50 agli accordi del 1993, 2009, 2011, 2012, 2014</a:t>
            </a:r>
          </a:p>
        </p:txBody>
      </p:sp>
      <p:sp>
        <p:nvSpPr>
          <p:cNvPr id="43011" name="Rectangle 3"/>
          <p:cNvSpPr>
            <a:spLocks noGrp="1" noChangeArrowheads="1"/>
          </p:cNvSpPr>
          <p:nvPr>
            <p:ph type="body" idx="1"/>
          </p:nvPr>
        </p:nvSpPr>
        <p:spPr>
          <a:xfrm>
            <a:off x="1959516" y="2276873"/>
            <a:ext cx="8229600" cy="3601119"/>
          </a:xfrm>
        </p:spPr>
        <p:txBody>
          <a:bodyPr/>
          <a:lstStyle/>
          <a:p>
            <a:pPr eaLnBrk="1" hangingPunct="1">
              <a:defRPr/>
            </a:pPr>
            <a:r>
              <a:rPr lang="it-IT" dirty="0"/>
              <a:t>Gli accordi degli anni ’50: le </a:t>
            </a:r>
            <a:r>
              <a:rPr lang="it-IT" dirty="0" err="1"/>
              <a:t>c.i.</a:t>
            </a:r>
            <a:r>
              <a:rPr lang="it-IT" dirty="0"/>
              <a:t> </a:t>
            </a:r>
          </a:p>
          <a:p>
            <a:pPr eaLnBrk="1" hangingPunct="1">
              <a:defRPr/>
            </a:pPr>
            <a:r>
              <a:rPr lang="it-IT" dirty="0"/>
              <a:t>La contrattazione collettiva articolata (1962-63): il riconoscimento della natura collettiva</a:t>
            </a:r>
          </a:p>
          <a:p>
            <a:pPr eaLnBrk="1" hangingPunct="1">
              <a:defRPr/>
            </a:pPr>
            <a:r>
              <a:rPr lang="it-IT" dirty="0"/>
              <a:t>La contrattazione </a:t>
            </a:r>
            <a:r>
              <a:rPr lang="it-IT" dirty="0" err="1"/>
              <a:t>coll</a:t>
            </a:r>
            <a:r>
              <a:rPr lang="it-IT" dirty="0"/>
              <a:t>. degli anni ’70-’80</a:t>
            </a:r>
          </a:p>
          <a:p>
            <a:pPr eaLnBrk="1" hangingPunct="1">
              <a:defRPr/>
            </a:pPr>
            <a:r>
              <a:rPr lang="it-IT" dirty="0"/>
              <a:t>L’accordo interconfederale del 1993</a:t>
            </a:r>
          </a:p>
          <a:p>
            <a:pPr eaLnBrk="1" hangingPunct="1">
              <a:defRPr/>
            </a:pPr>
            <a:endParaRPr lang="it-IT" dirty="0"/>
          </a:p>
        </p:txBody>
      </p:sp>
    </p:spTree>
    <p:extLst>
      <p:ext uri="{BB962C8B-B14F-4D97-AF65-F5344CB8AC3E}">
        <p14:creationId xmlns:p14="http://schemas.microsoft.com/office/powerpoint/2010/main" val="19956577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p:cTn id="7" dur="1000" fill="hold"/>
                                        <p:tgtEl>
                                          <p:spTgt spid="43011">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3011">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301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3011">
                                            <p:txEl>
                                              <p:pRg st="1" end="1"/>
                                            </p:txEl>
                                          </p:spTgt>
                                        </p:tgtEl>
                                        <p:attrNameLst>
                                          <p:attrName>style.visibility</p:attrName>
                                        </p:attrNameLst>
                                      </p:cBhvr>
                                      <p:to>
                                        <p:strVal val="visible"/>
                                      </p:to>
                                    </p:set>
                                    <p:anim calcmode="lin" valueType="num">
                                      <p:cBhvr>
                                        <p:cTn id="14" dur="1000" fill="hold"/>
                                        <p:tgtEl>
                                          <p:spTgt spid="43011">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43011">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43011">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3011">
                                            <p:txEl>
                                              <p:pRg st="2" end="2"/>
                                            </p:txEl>
                                          </p:spTgt>
                                        </p:tgtEl>
                                        <p:attrNameLst>
                                          <p:attrName>style.visibility</p:attrName>
                                        </p:attrNameLst>
                                      </p:cBhvr>
                                      <p:to>
                                        <p:strVal val="visible"/>
                                      </p:to>
                                    </p:set>
                                    <p:anim calcmode="lin" valueType="num">
                                      <p:cBhvr>
                                        <p:cTn id="21" dur="1000" fill="hold"/>
                                        <p:tgtEl>
                                          <p:spTgt spid="43011">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43011">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43011">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43011">
                                            <p:txEl>
                                              <p:pRg st="3" end="3"/>
                                            </p:txEl>
                                          </p:spTgt>
                                        </p:tgtEl>
                                        <p:attrNameLst>
                                          <p:attrName>style.visibility</p:attrName>
                                        </p:attrNameLst>
                                      </p:cBhvr>
                                      <p:to>
                                        <p:strVal val="visible"/>
                                      </p:to>
                                    </p:set>
                                    <p:anim calcmode="lin" valueType="num">
                                      <p:cBhvr>
                                        <p:cTn id="28" dur="1000" fill="hold"/>
                                        <p:tgtEl>
                                          <p:spTgt spid="43011">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43011">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430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Text Box 4"/>
          <p:cNvSpPr txBox="1">
            <a:spLocks noChangeArrowheads="1"/>
          </p:cNvSpPr>
          <p:nvPr/>
        </p:nvSpPr>
        <p:spPr bwMode="auto">
          <a:xfrm>
            <a:off x="2063750" y="620713"/>
            <a:ext cx="63563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3200"/>
              <a:t>La disposizione generale non si applica quando il contratto è puramente peggiorativo</a:t>
            </a:r>
          </a:p>
        </p:txBody>
      </p:sp>
      <p:sp>
        <p:nvSpPr>
          <p:cNvPr id="50181" name="Text Box 5"/>
          <p:cNvSpPr txBox="1">
            <a:spLocks noChangeArrowheads="1"/>
          </p:cNvSpPr>
          <p:nvPr/>
        </p:nvSpPr>
        <p:spPr bwMode="auto">
          <a:xfrm>
            <a:off x="3935414" y="3573463"/>
            <a:ext cx="5965825" cy="1938992"/>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solidFill>
                  <a:srgbClr val="0066FF"/>
                </a:solidFill>
                <a:latin typeface="Stencil" pitchFamily="82" charset="0"/>
              </a:rPr>
              <a:t>Il contratto non è puramente peggiorativo Quando vi sono compensazioni corrispondenti Ad interessi collettivi: il contratto di solidarietà difensivo</a:t>
            </a:r>
          </a:p>
        </p:txBody>
      </p:sp>
    </p:spTree>
    <p:extLst>
      <p:ext uri="{BB962C8B-B14F-4D97-AF65-F5344CB8AC3E}">
        <p14:creationId xmlns:p14="http://schemas.microsoft.com/office/powerpoint/2010/main" val="269859366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mph" presetSubtype="1" grpId="0" nodeType="clickEffect">
                                  <p:stCondLst>
                                    <p:cond delay="0"/>
                                  </p:stCondLst>
                                  <p:childTnLst>
                                    <p:set>
                                      <p:cBhvr override="childStyle">
                                        <p:cTn id="6" dur="indefinite"/>
                                        <p:tgtEl>
                                          <p:spTgt spid="50180"/>
                                        </p:tgtEl>
                                        <p:attrNameLst>
                                          <p:attrName>style.fontStyle</p:attrName>
                                        </p:attrNameLst>
                                      </p:cBhvr>
                                      <p:to>
                                        <p:strVal val="normal"/>
                                      </p:to>
                                    </p:set>
                                    <p:set>
                                      <p:cBhvr override="childStyle">
                                        <p:cTn id="7" dur="indefinite"/>
                                        <p:tgtEl>
                                          <p:spTgt spid="50180"/>
                                        </p:tgtEl>
                                        <p:attrNameLst>
                                          <p:attrName>style.fontWeight</p:attrName>
                                        </p:attrNameLst>
                                      </p:cBhvr>
                                      <p:to>
                                        <p:strVal val="bold"/>
                                      </p:to>
                                    </p:set>
                                    <p:set>
                                      <p:cBhvr override="childStyle">
                                        <p:cTn id="8" dur="indefinite"/>
                                        <p:tgtEl>
                                          <p:spTgt spid="50180"/>
                                        </p:tgtEl>
                                        <p:attrNameLst>
                                          <p:attrName>style.textDecorationUnderline</p:attrName>
                                        </p:attrNameLst>
                                      </p:cBhvr>
                                      <p:to>
                                        <p:strVal val="fals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31" presetClass="entr" presetSubtype="0" fill="hold" grpId="0" nodeType="clickEffect">
                                  <p:stCondLst>
                                    <p:cond delay="0"/>
                                  </p:stCondLst>
                                  <p:iterate type="lt">
                                    <p:tmPct val="5000"/>
                                  </p:iterate>
                                  <p:childTnLst>
                                    <p:set>
                                      <p:cBhvr>
                                        <p:cTn id="12" dur="1" fill="hold">
                                          <p:stCondLst>
                                            <p:cond delay="0"/>
                                          </p:stCondLst>
                                        </p:cTn>
                                        <p:tgtEl>
                                          <p:spTgt spid="50181"/>
                                        </p:tgtEl>
                                        <p:attrNameLst>
                                          <p:attrName>style.visibility</p:attrName>
                                        </p:attrNameLst>
                                      </p:cBhvr>
                                      <p:to>
                                        <p:strVal val="visible"/>
                                      </p:to>
                                    </p:set>
                                    <p:anim calcmode="lin" valueType="num">
                                      <p:cBhvr>
                                        <p:cTn id="13" dur="1000" fill="hold"/>
                                        <p:tgtEl>
                                          <p:spTgt spid="50181"/>
                                        </p:tgtEl>
                                        <p:attrNameLst>
                                          <p:attrName>ppt_w</p:attrName>
                                        </p:attrNameLst>
                                      </p:cBhvr>
                                      <p:tavLst>
                                        <p:tav tm="0">
                                          <p:val>
                                            <p:fltVal val="0"/>
                                          </p:val>
                                        </p:tav>
                                        <p:tav tm="100000">
                                          <p:val>
                                            <p:strVal val="#ppt_w"/>
                                          </p:val>
                                        </p:tav>
                                      </p:tavLst>
                                    </p:anim>
                                    <p:anim calcmode="lin" valueType="num">
                                      <p:cBhvr>
                                        <p:cTn id="14" dur="1000" fill="hold"/>
                                        <p:tgtEl>
                                          <p:spTgt spid="50181"/>
                                        </p:tgtEl>
                                        <p:attrNameLst>
                                          <p:attrName>ppt_h</p:attrName>
                                        </p:attrNameLst>
                                      </p:cBhvr>
                                      <p:tavLst>
                                        <p:tav tm="0">
                                          <p:val>
                                            <p:fltVal val="0"/>
                                          </p:val>
                                        </p:tav>
                                        <p:tav tm="100000">
                                          <p:val>
                                            <p:strVal val="#ppt_h"/>
                                          </p:val>
                                        </p:tav>
                                      </p:tavLst>
                                    </p:anim>
                                    <p:anim calcmode="lin" valueType="num">
                                      <p:cBhvr>
                                        <p:cTn id="15" dur="1000" fill="hold"/>
                                        <p:tgtEl>
                                          <p:spTgt spid="50181"/>
                                        </p:tgtEl>
                                        <p:attrNameLst>
                                          <p:attrName>style.rotation</p:attrName>
                                        </p:attrNameLst>
                                      </p:cBhvr>
                                      <p:tavLst>
                                        <p:tav tm="0">
                                          <p:val>
                                            <p:fltVal val="90"/>
                                          </p:val>
                                        </p:tav>
                                        <p:tav tm="100000">
                                          <p:val>
                                            <p:fltVal val="0"/>
                                          </p:val>
                                        </p:tav>
                                      </p:tavLst>
                                    </p:anim>
                                    <p:animEffect transition="in" filter="fade">
                                      <p:cBhvr>
                                        <p:cTn id="16" dur="1000"/>
                                        <p:tgtEl>
                                          <p:spTgt spid="50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p:bldP spid="5018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7525" y="1609725"/>
            <a:ext cx="6076950" cy="363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10423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p:cTn id="7" dur="500" fill="hold"/>
                                        <p:tgtEl>
                                          <p:spTgt spid="23554"/>
                                        </p:tgtEl>
                                        <p:attrNameLst>
                                          <p:attrName>ppt_w</p:attrName>
                                        </p:attrNameLst>
                                      </p:cBhvr>
                                      <p:tavLst>
                                        <p:tav tm="0">
                                          <p:val>
                                            <p:fltVal val="0"/>
                                          </p:val>
                                        </p:tav>
                                        <p:tav tm="100000">
                                          <p:val>
                                            <p:strVal val="#ppt_w"/>
                                          </p:val>
                                        </p:tav>
                                      </p:tavLst>
                                    </p:anim>
                                    <p:anim calcmode="lin" valueType="num">
                                      <p:cBhvr>
                                        <p:cTn id="8" dur="500" fill="hold"/>
                                        <p:tgtEl>
                                          <p:spTgt spid="23554"/>
                                        </p:tgtEl>
                                        <p:attrNameLst>
                                          <p:attrName>ppt_h</p:attrName>
                                        </p:attrNameLst>
                                      </p:cBhvr>
                                      <p:tavLst>
                                        <p:tav tm="0">
                                          <p:val>
                                            <p:fltVal val="0"/>
                                          </p:val>
                                        </p:tav>
                                        <p:tav tm="100000">
                                          <p:val>
                                            <p:strVal val="#ppt_h"/>
                                          </p:val>
                                        </p:tav>
                                      </p:tavLst>
                                    </p:anim>
                                    <p:animEffect transition="in" filter="fade">
                                      <p:cBhvr>
                                        <p:cTn id="9"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eaLnBrk="1" hangingPunct="1">
              <a:defRPr/>
            </a:pPr>
            <a:r>
              <a:rPr lang="it-IT" dirty="0"/>
              <a:t>La nascita di </a:t>
            </a:r>
            <a:br>
              <a:rPr lang="it-IT" dirty="0"/>
            </a:br>
            <a:r>
              <a:rPr lang="it-IT" dirty="0"/>
              <a:t>Fabbrica Italia Pomigliano </a:t>
            </a:r>
            <a:r>
              <a:rPr lang="it-IT" dirty="0" err="1"/>
              <a:t>SpA</a:t>
            </a:r>
            <a:endParaRPr lang="it-IT" dirty="0"/>
          </a:p>
        </p:txBody>
      </p:sp>
      <p:sp>
        <p:nvSpPr>
          <p:cNvPr id="3" name="Segnaposto contenuto 2"/>
          <p:cNvSpPr>
            <a:spLocks noGrp="1"/>
          </p:cNvSpPr>
          <p:nvPr>
            <p:ph idx="1"/>
          </p:nvPr>
        </p:nvSpPr>
        <p:spPr>
          <a:xfrm>
            <a:off x="1981200" y="1905000"/>
            <a:ext cx="8572500" cy="3390900"/>
          </a:xfrm>
        </p:spPr>
        <p:txBody>
          <a:bodyPr>
            <a:normAutofit fontScale="92500"/>
          </a:bodyPr>
          <a:lstStyle/>
          <a:p>
            <a:pPr eaLnBrk="1" hangingPunct="1">
              <a:defRPr/>
            </a:pPr>
            <a:r>
              <a:rPr lang="it-IT" sz="2400" dirty="0"/>
              <a:t>15 giugno 2010: firmato accordo aziendale Fiat – Pomigliano, senza FIOM, dopo referendum ex art.21 </a:t>
            </a:r>
            <a:r>
              <a:rPr lang="it-IT" sz="2400" dirty="0" err="1"/>
              <a:t>st.lav</a:t>
            </a:r>
            <a:r>
              <a:rPr lang="it-IT" sz="2400" dirty="0"/>
              <a:t>. </a:t>
            </a:r>
          </a:p>
          <a:p>
            <a:pPr eaLnBrk="1" hangingPunct="1">
              <a:defRPr/>
            </a:pPr>
            <a:r>
              <a:rPr lang="it-IT" sz="2400" dirty="0"/>
              <a:t>19 luglio 2010: nasce la </a:t>
            </a:r>
            <a:r>
              <a:rPr lang="it-IT" sz="2400" dirty="0" err="1"/>
              <a:t>NewCo</a:t>
            </a:r>
            <a:r>
              <a:rPr lang="it-IT" sz="2400" dirty="0"/>
              <a:t>. Non iscritta a Federmeccanica </a:t>
            </a:r>
          </a:p>
          <a:p>
            <a:pPr eaLnBrk="1" hangingPunct="1">
              <a:defRPr/>
            </a:pPr>
            <a:r>
              <a:rPr lang="it-IT" sz="2400" dirty="0"/>
              <a:t>28 dicembre 2010 Firmato il contratto «di I livello» di FIAT. Si prevede la costituzione della rappresentanze sindacali previste dalla legge.</a:t>
            </a:r>
          </a:p>
          <a:p>
            <a:pPr eaLnBrk="1" hangingPunct="1">
              <a:defRPr/>
            </a:pPr>
            <a:r>
              <a:rPr lang="it-IT" sz="2400" dirty="0"/>
              <a:t>Febbraio 2011. Contratto di II livello FIP</a:t>
            </a:r>
          </a:p>
          <a:p>
            <a:pPr eaLnBrk="1" hangingPunct="1">
              <a:defRPr/>
            </a:pPr>
            <a:endParaRPr lang="it-IT" sz="2400" dirty="0"/>
          </a:p>
        </p:txBody>
      </p:sp>
    </p:spTree>
    <p:extLst>
      <p:ext uri="{BB962C8B-B14F-4D97-AF65-F5344CB8AC3E}">
        <p14:creationId xmlns:p14="http://schemas.microsoft.com/office/powerpoint/2010/main" val="4058157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r" eaLnBrk="1" hangingPunct="1">
              <a:defRPr/>
            </a:pPr>
            <a:r>
              <a:rPr lang="it-IT" dirty="0"/>
              <a:t>L’accordo </a:t>
            </a:r>
            <a:r>
              <a:rPr lang="it-IT" dirty="0" err="1"/>
              <a:t>inteconfederale</a:t>
            </a:r>
            <a:r>
              <a:rPr lang="it-IT" dirty="0"/>
              <a:t> </a:t>
            </a:r>
            <a:br>
              <a:rPr lang="it-IT" dirty="0"/>
            </a:br>
            <a:r>
              <a:rPr lang="it-IT" dirty="0"/>
              <a:t>28 giugno 2011</a:t>
            </a:r>
          </a:p>
        </p:txBody>
      </p:sp>
      <p:pic>
        <p:nvPicPr>
          <p:cNvPr id="204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1" y="2157413"/>
            <a:ext cx="4926013" cy="3287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81633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circle(in)">
                                      <p:cBhvr>
                                        <p:cTn id="7" dur="20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13462_20-_20Interconfederale_rappresentanza_cgil-cisl-uil.pdf - Adobe Reade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31951" y="188914"/>
            <a:ext cx="8785225" cy="666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57912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a:t>Una mano tesa?</a:t>
            </a:r>
          </a:p>
        </p:txBody>
      </p:sp>
      <p:sp>
        <p:nvSpPr>
          <p:cNvPr id="3" name="Segnaposto contenuto 2"/>
          <p:cNvSpPr>
            <a:spLocks noGrp="1"/>
          </p:cNvSpPr>
          <p:nvPr>
            <p:ph sz="half" idx="1"/>
          </p:nvPr>
        </p:nvSpPr>
        <p:spPr/>
        <p:txBody>
          <a:bodyPr/>
          <a:lstStyle/>
          <a:p>
            <a:pPr>
              <a:defRPr/>
            </a:pPr>
            <a:r>
              <a:rPr lang="it-IT" dirty="0"/>
              <a:t>Punto 4: efficacia vincolante del contratto aziendale per tutte le associazioni stipulanti l’accordo interconfederale </a:t>
            </a:r>
          </a:p>
        </p:txBody>
      </p:sp>
      <p:sp>
        <p:nvSpPr>
          <p:cNvPr id="4" name="Segnaposto contenuto 3"/>
          <p:cNvSpPr>
            <a:spLocks noGrp="1"/>
          </p:cNvSpPr>
          <p:nvPr>
            <p:ph sz="half" idx="2"/>
          </p:nvPr>
        </p:nvSpPr>
        <p:spPr/>
        <p:txBody>
          <a:bodyPr/>
          <a:lstStyle/>
          <a:p>
            <a:pPr>
              <a:defRPr/>
            </a:pPr>
            <a:r>
              <a:rPr lang="it-IT" dirty="0"/>
              <a:t>Possibilità di modificare quanto stabilito nel CCNL in tema di prestazioni lavorative, orari, organizzazione del lavoro</a:t>
            </a:r>
          </a:p>
        </p:txBody>
      </p:sp>
    </p:spTree>
    <p:extLst>
      <p:ext uri="{BB962C8B-B14F-4D97-AF65-F5344CB8AC3E}">
        <p14:creationId xmlns:p14="http://schemas.microsoft.com/office/powerpoint/2010/main" val="168826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pPr>
              <a:defRPr/>
            </a:pPr>
            <a:r>
              <a:rPr lang="it-IT" sz="2000" dirty="0"/>
              <a:t>D.L. 13-8-2011 n. 138</a:t>
            </a:r>
            <a:br>
              <a:rPr lang="it-IT" sz="2000" dirty="0"/>
            </a:br>
            <a:r>
              <a:rPr lang="it-IT" sz="2800" dirty="0"/>
              <a:t>Art. 8  Sostegno alla contrattazione collettiva di prossimità</a:t>
            </a:r>
          </a:p>
        </p:txBody>
      </p:sp>
      <p:sp>
        <p:nvSpPr>
          <p:cNvPr id="6" name="Segnaposto contenuto 5"/>
          <p:cNvSpPr>
            <a:spLocks noGrp="1"/>
          </p:cNvSpPr>
          <p:nvPr>
            <p:ph idx="1"/>
          </p:nvPr>
        </p:nvSpPr>
        <p:spPr>
          <a:xfrm>
            <a:off x="1981200" y="2133601"/>
            <a:ext cx="8229600" cy="3844925"/>
          </a:xfrm>
        </p:spPr>
        <p:txBody>
          <a:bodyPr/>
          <a:lstStyle/>
          <a:p>
            <a:pPr marL="0" indent="0">
              <a:buNone/>
              <a:defRPr/>
            </a:pPr>
            <a:r>
              <a:rPr lang="it-IT" sz="2400" dirty="0"/>
              <a:t>I contratti collettivi di lavoro sottoscritti a livello aziendale o territoriale da associazioni dei lavoratori comparativamente più rappresentative sul piano nazionale o territoriale ovvero dalle loro rappresentanze sindacali operanti in azienda ai sensi della normativa di legge e degli accordi interconfederali vigenti, compreso l'accordo interconfederale del 28 giugno 2011, possono realizzare specifiche intese </a:t>
            </a:r>
            <a:r>
              <a:rPr lang="it-IT" sz="2400" b="1" dirty="0"/>
              <a:t>con efficacia nei confronti di tutti i lavoratori interessati </a:t>
            </a:r>
            <a:r>
              <a:rPr lang="it-IT" sz="2400" dirty="0"/>
              <a:t>./.</a:t>
            </a:r>
          </a:p>
        </p:txBody>
      </p:sp>
    </p:spTree>
    <p:extLst>
      <p:ext uri="{BB962C8B-B14F-4D97-AF65-F5344CB8AC3E}">
        <p14:creationId xmlns:p14="http://schemas.microsoft.com/office/powerpoint/2010/main" val="3252848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063750" y="1125539"/>
            <a:ext cx="8229600" cy="4530725"/>
          </a:xfrm>
        </p:spPr>
        <p:txBody>
          <a:bodyPr>
            <a:normAutofit lnSpcReduction="10000"/>
          </a:bodyPr>
          <a:lstStyle/>
          <a:p>
            <a:pPr>
              <a:defRPr/>
            </a:pPr>
            <a:r>
              <a:rPr lang="it-IT" sz="2800" dirty="0"/>
              <a:t>a condizione di essere sottoscritte sulla base di un criterio maggioritario relativo alle predette rappresentanze sindacali, </a:t>
            </a:r>
            <a:r>
              <a:rPr lang="it-IT" sz="2800" b="1" dirty="0"/>
              <a:t>finalizzate </a:t>
            </a:r>
            <a:r>
              <a:rPr lang="it-IT" sz="2800" dirty="0"/>
              <a:t>alla maggiore occupazione, alla qualità dei contratti di lavoro, all'adozione di forme di partecipazione dei lavoratori, alla emersione del lavoro irregolare, agli incrementi di competitività e di salario, alla gestione delle crisi aziendali e occupazionali, agli investimenti e all'avvio di nuove attività</a:t>
            </a:r>
          </a:p>
          <a:p>
            <a:pPr marL="0" indent="0">
              <a:buNone/>
              <a:defRPr/>
            </a:pPr>
            <a:endParaRPr lang="it-IT" dirty="0"/>
          </a:p>
        </p:txBody>
      </p:sp>
    </p:spTree>
    <p:extLst>
      <p:ext uri="{BB962C8B-B14F-4D97-AF65-F5344CB8AC3E}">
        <p14:creationId xmlns:p14="http://schemas.microsoft.com/office/powerpoint/2010/main" val="2064273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31950" y="277813"/>
            <a:ext cx="9036050" cy="1422400"/>
          </a:xfrm>
        </p:spPr>
        <p:txBody>
          <a:bodyPr>
            <a:normAutofit fontScale="90000"/>
          </a:bodyPr>
          <a:lstStyle/>
          <a:p>
            <a:pPr algn="l">
              <a:defRPr/>
            </a:pPr>
            <a:r>
              <a:rPr lang="it-IT" sz="2400" dirty="0"/>
              <a:t>2.  Le specifiche intese di cui al comma 1 possono riguardare la regolazione delle materie inerenti l'organizzazione del lavoro e della produzione con riferimento:</a:t>
            </a:r>
            <a:r>
              <a:rPr lang="it-IT" dirty="0">
                <a:effectLst/>
              </a:rPr>
              <a:t> </a:t>
            </a:r>
            <a:endParaRPr lang="it-IT" dirty="0"/>
          </a:p>
        </p:txBody>
      </p:sp>
      <p:sp>
        <p:nvSpPr>
          <p:cNvPr id="27651" name="Segnaposto contenuto 2"/>
          <p:cNvSpPr>
            <a:spLocks noGrp="1"/>
          </p:cNvSpPr>
          <p:nvPr>
            <p:ph idx="1"/>
          </p:nvPr>
        </p:nvSpPr>
        <p:spPr>
          <a:xfrm>
            <a:off x="1992313" y="1916114"/>
            <a:ext cx="8229600" cy="4530725"/>
          </a:xfrm>
        </p:spPr>
        <p:txBody>
          <a:bodyPr/>
          <a:lstStyle/>
          <a:p>
            <a:pPr marL="0" indent="0">
              <a:spcBef>
                <a:spcPct val="0"/>
              </a:spcBef>
            </a:pPr>
            <a:r>
              <a:rPr lang="it-IT" altLang="it-IT">
                <a:effectLst/>
                <a:latin typeface="Calibri" pitchFamily="34" charset="0"/>
                <a:ea typeface="Calibri" pitchFamily="34" charset="0"/>
                <a:cs typeface="Times New Roman" pitchFamily="18" charset="0"/>
              </a:rPr>
              <a:t>a)  agli impianti audiovisivi e alla introduzione di nuove tecnologie;</a:t>
            </a:r>
          </a:p>
          <a:p>
            <a:pPr marL="0" indent="0">
              <a:spcBef>
                <a:spcPct val="0"/>
              </a:spcBef>
            </a:pPr>
            <a:r>
              <a:rPr lang="it-IT" altLang="it-IT">
                <a:effectLst/>
                <a:latin typeface="Calibri" pitchFamily="34" charset="0"/>
                <a:ea typeface="Calibri" pitchFamily="34" charset="0"/>
                <a:cs typeface="Times New Roman" pitchFamily="18" charset="0"/>
              </a:rPr>
              <a:t>b)  alle mansioni del lavoratore, alla classificazione e inquadramento del personale;</a:t>
            </a:r>
          </a:p>
          <a:p>
            <a:pPr marL="0" indent="0">
              <a:spcBef>
                <a:spcPct val="0"/>
              </a:spcBef>
            </a:pPr>
            <a:r>
              <a:rPr lang="it-IT" altLang="it-IT">
                <a:effectLst/>
                <a:latin typeface="Calibri" pitchFamily="34" charset="0"/>
                <a:ea typeface="Calibri" pitchFamily="34" charset="0"/>
                <a:cs typeface="Times New Roman" pitchFamily="18" charset="0"/>
              </a:rPr>
              <a:t>c)  ai contratti a termine, ai contratti a orario ridotto, modulato o flessibile, al regime della solidarietà negli appalti e ai casi di ricorso alla somministrazione di lavoro;</a:t>
            </a:r>
          </a:p>
          <a:p>
            <a:pPr marL="0" indent="0">
              <a:spcBef>
                <a:spcPct val="0"/>
              </a:spcBef>
            </a:pPr>
            <a:r>
              <a:rPr lang="it-IT" altLang="it-IT">
                <a:effectLst/>
                <a:latin typeface="Calibri" pitchFamily="34" charset="0"/>
                <a:ea typeface="Calibri" pitchFamily="34" charset="0"/>
                <a:cs typeface="Times New Roman" pitchFamily="18" charset="0"/>
              </a:rPr>
              <a:t>d)  alla disciplina dell'orario di lavoro;</a:t>
            </a:r>
          </a:p>
        </p:txBody>
      </p:sp>
    </p:spTree>
    <p:extLst>
      <p:ext uri="{BB962C8B-B14F-4D97-AF65-F5344CB8AC3E}">
        <p14:creationId xmlns:p14="http://schemas.microsoft.com/office/powerpoint/2010/main" val="31627852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1200" y="692151"/>
            <a:ext cx="8229600" cy="5400675"/>
          </a:xfrm>
        </p:spPr>
        <p:txBody>
          <a:bodyPr>
            <a:normAutofit lnSpcReduction="10000"/>
          </a:bodyPr>
          <a:lstStyle/>
          <a:p>
            <a:pPr>
              <a:defRPr/>
            </a:pPr>
            <a:r>
              <a:rPr lang="it-IT" sz="2400" dirty="0"/>
              <a:t>e)  alle modalità </a:t>
            </a:r>
            <a:r>
              <a:rPr lang="it-IT" sz="2400" b="1" dirty="0"/>
              <a:t>di assunzione e disciplina del rapporto di lavoro</a:t>
            </a:r>
            <a:r>
              <a:rPr lang="it-IT" sz="2400" dirty="0"/>
              <a:t>, comprese le collaborazioni coordinate e continuative a progetto e le partite IVA, </a:t>
            </a:r>
            <a:r>
              <a:rPr lang="it-IT" sz="2400" b="1" dirty="0"/>
              <a:t>alla trasformazione e conversione dei contratti di lavoro e alle conseguenze del recesso dal rapporto di lavoro</a:t>
            </a:r>
            <a:r>
              <a:rPr lang="it-IT" sz="2400" dirty="0"/>
              <a:t>, fatta eccezione per il licenziamento discriminatorio, il licenziamento della lavoratrice in concomitanza del matrimonio, il licenziamento della lavoratrice dall'inizio del periodo di gravidanza fino al termine dei periodi di interdizione al lavoro, nonché fino ad un anno di età del bambino, il licenziamento causato dalla domanda o dalla fruizione del congedo parentale e per la malattia del bambino da parte della lavoratrice o del lavoratore ed il licenziamento in caso di adozione o affidamento</a:t>
            </a:r>
          </a:p>
        </p:txBody>
      </p:sp>
    </p:spTree>
    <p:extLst>
      <p:ext uri="{BB962C8B-B14F-4D97-AF65-F5344CB8AC3E}">
        <p14:creationId xmlns:p14="http://schemas.microsoft.com/office/powerpoint/2010/main" val="1344009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1" y="2014539"/>
            <a:ext cx="5649913" cy="419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879671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2457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1200" y="476251"/>
            <a:ext cx="8229600" cy="6048375"/>
          </a:xfrm>
        </p:spPr>
        <p:txBody>
          <a:bodyPr>
            <a:normAutofit lnSpcReduction="10000"/>
          </a:bodyPr>
          <a:lstStyle/>
          <a:p>
            <a:pPr>
              <a:defRPr/>
            </a:pPr>
            <a:r>
              <a:rPr lang="it-IT" sz="2800" dirty="0"/>
              <a:t>2-bis.  Fermo restando il rispetto della Costituzione, nonché i vincoli derivanti dalle normative comunitarie e dalle convenzioni internazionali sul lavoro, le specifiche intese di cui al comma 1 operano anche in </a:t>
            </a:r>
            <a:r>
              <a:rPr lang="it-IT" sz="2800" b="1" dirty="0"/>
              <a:t>deroga alle disposizioni di legge che disciplinano le materie richiamate dal comma 2 ed alle relative regolamentazioni contenute nei contratti collettivi nazionali di lavoro</a:t>
            </a:r>
            <a:r>
              <a:rPr lang="it-IT" b="1" dirty="0"/>
              <a:t>. </a:t>
            </a:r>
          </a:p>
          <a:p>
            <a:pPr>
              <a:defRPr/>
            </a:pPr>
            <a:r>
              <a:rPr lang="it-IT" dirty="0"/>
              <a:t>[…] </a:t>
            </a:r>
            <a:r>
              <a:rPr lang="it-IT" sz="2000" dirty="0"/>
              <a:t>(norma impugnata dalla Regione Toscana perché la disposizione potrebbe intaccare le prerogative legislative regionali in tema di politiche attive del lavoro. Ricorso respinto da </a:t>
            </a:r>
            <a:r>
              <a:rPr lang="it-IT" sz="2000" dirty="0" err="1"/>
              <a:t>C.Cost</a:t>
            </a:r>
            <a:r>
              <a:rPr lang="it-IT" sz="2000" dirty="0"/>
              <a:t>. 4/10/2012/ n.221 che si è riservata la pronuncia su alcune questioni e dichiarato non fondate quelle relative ai commi 1, 2, 2bis)</a:t>
            </a:r>
            <a:endParaRPr lang="it-IT" dirty="0"/>
          </a:p>
        </p:txBody>
      </p:sp>
    </p:spTree>
    <p:extLst>
      <p:ext uri="{BB962C8B-B14F-4D97-AF65-F5344CB8AC3E}">
        <p14:creationId xmlns:p14="http://schemas.microsoft.com/office/powerpoint/2010/main" val="1916248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comportamento antisindacale della FIAT</a:t>
            </a:r>
          </a:p>
        </p:txBody>
      </p:sp>
      <p:sp>
        <p:nvSpPr>
          <p:cNvPr id="3" name="Segnaposto contenuto 2"/>
          <p:cNvSpPr>
            <a:spLocks noGrp="1"/>
          </p:cNvSpPr>
          <p:nvPr>
            <p:ph idx="1"/>
          </p:nvPr>
        </p:nvSpPr>
        <p:spPr>
          <a:xfrm>
            <a:off x="1981200" y="2248272"/>
            <a:ext cx="8229600" cy="2188840"/>
          </a:xfrm>
        </p:spPr>
        <p:txBody>
          <a:bodyPr/>
          <a:lstStyle/>
          <a:p>
            <a:r>
              <a:rPr lang="it-IT" dirty="0"/>
              <a:t>Utilizzo abusivo delle norme di diritto ai fini antisindacali</a:t>
            </a:r>
          </a:p>
          <a:p>
            <a:r>
              <a:rPr lang="it-IT" dirty="0"/>
              <a:t>Ma con quale risultato?</a:t>
            </a:r>
          </a:p>
        </p:txBody>
      </p:sp>
    </p:spTree>
    <p:extLst>
      <p:ext uri="{BB962C8B-B14F-4D97-AF65-F5344CB8AC3E}">
        <p14:creationId xmlns:p14="http://schemas.microsoft.com/office/powerpoint/2010/main" val="15641607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Corte </a:t>
            </a:r>
            <a:r>
              <a:rPr lang="it-IT" dirty="0" err="1"/>
              <a:t>Cost</a:t>
            </a:r>
            <a:r>
              <a:rPr lang="it-IT" dirty="0"/>
              <a:t>. 23/07/2013 n.231</a:t>
            </a:r>
          </a:p>
        </p:txBody>
      </p:sp>
      <p:sp>
        <p:nvSpPr>
          <p:cNvPr id="3" name="Segnaposto contenuto 2"/>
          <p:cNvSpPr>
            <a:spLocks noGrp="1"/>
          </p:cNvSpPr>
          <p:nvPr>
            <p:ph idx="1"/>
          </p:nvPr>
        </p:nvSpPr>
        <p:spPr>
          <a:xfrm>
            <a:off x="1981200" y="1412776"/>
            <a:ext cx="9289774" cy="2562876"/>
          </a:xfrm>
        </p:spPr>
        <p:txBody>
          <a:bodyPr/>
          <a:lstStyle/>
          <a:p>
            <a:r>
              <a:rPr lang="it-IT" dirty="0"/>
              <a:t>l’illegittimità costituzionale dell’articolo 19, nella parte in cui non prevede che la rappresentanza sindacale aziendale possa essere costituita anche nell’ambito di associazioni sindacali che, pur non firmatarie dei contratti collettivi applicati nell’unità produttiva, abbiano comunque partecipato alla negoziazione relativa agli stessi contratti quali rappresentanti dei lavoratori dell’azienda. </a:t>
            </a:r>
          </a:p>
        </p:txBody>
      </p:sp>
    </p:spTree>
    <p:extLst>
      <p:ext uri="{BB962C8B-B14F-4D97-AF65-F5344CB8AC3E}">
        <p14:creationId xmlns:p14="http://schemas.microsoft.com/office/powerpoint/2010/main" val="11901346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Accordo interconfederale 2014</a:t>
            </a:r>
            <a:br>
              <a:rPr lang="it-IT" dirty="0"/>
            </a:br>
            <a:r>
              <a:rPr lang="it-IT" dirty="0"/>
              <a:t>(TU Rappresentanza)</a:t>
            </a:r>
          </a:p>
        </p:txBody>
      </p:sp>
      <p:sp>
        <p:nvSpPr>
          <p:cNvPr id="3" name="Segnaposto contenuto 2"/>
          <p:cNvSpPr>
            <a:spLocks noGrp="1"/>
          </p:cNvSpPr>
          <p:nvPr>
            <p:ph idx="1"/>
          </p:nvPr>
        </p:nvSpPr>
        <p:spPr>
          <a:xfrm>
            <a:off x="1981200" y="1600200"/>
            <a:ext cx="8229600" cy="4781128"/>
          </a:xfrm>
        </p:spPr>
        <p:txBody>
          <a:bodyPr>
            <a:normAutofit lnSpcReduction="10000"/>
          </a:bodyPr>
          <a:lstStyle/>
          <a:p>
            <a:endParaRPr lang="it-IT" dirty="0"/>
          </a:p>
          <a:p>
            <a:r>
              <a:rPr lang="it-IT" sz="2000" dirty="0"/>
              <a:t>PARTE PRIMA: misura e certificazione della rappresentanza ai fini della contrattazione collettiva nazionale di categoria. </a:t>
            </a:r>
          </a:p>
          <a:p>
            <a:endParaRPr lang="it-IT" sz="2000" dirty="0"/>
          </a:p>
          <a:p>
            <a:r>
              <a:rPr lang="it-IT" sz="2000" dirty="0"/>
              <a:t>PARTE SECONDA: regolamentazione delle rappresentanze in azienda. </a:t>
            </a:r>
          </a:p>
          <a:p>
            <a:endParaRPr lang="it-IT" sz="2000" dirty="0"/>
          </a:p>
          <a:p>
            <a:r>
              <a:rPr lang="it-IT" sz="2000" dirty="0"/>
              <a:t>PARTE TERZA: titolarità ed efficacia della contrattazione collettiva nazionale di categoria e aziendale. </a:t>
            </a:r>
          </a:p>
          <a:p>
            <a:endParaRPr lang="it-IT" sz="2000" dirty="0"/>
          </a:p>
          <a:p>
            <a:r>
              <a:rPr lang="it-IT" sz="2000" dirty="0"/>
              <a:t>PARTE QUARTA: disposizioni relative alle clausole e alle procedure di raffreddamento e alle clausole sulle conseguenze dell’ inadempimento. </a:t>
            </a:r>
          </a:p>
          <a:p>
            <a:endParaRPr lang="it-IT" dirty="0"/>
          </a:p>
        </p:txBody>
      </p:sp>
    </p:spTree>
    <p:extLst>
      <p:ext uri="{BB962C8B-B14F-4D97-AF65-F5344CB8AC3E}">
        <p14:creationId xmlns:p14="http://schemas.microsoft.com/office/powerpoint/2010/main" val="39186169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7E8476-6CFD-4342-B7D8-4F19BF25946E}"/>
              </a:ext>
            </a:extLst>
          </p:cNvPr>
          <p:cNvSpPr>
            <a:spLocks noGrp="1"/>
          </p:cNvSpPr>
          <p:nvPr>
            <p:ph type="title"/>
          </p:nvPr>
        </p:nvSpPr>
        <p:spPr/>
        <p:txBody>
          <a:bodyPr/>
          <a:lstStyle/>
          <a:p>
            <a:r>
              <a:rPr lang="it-IT" dirty="0"/>
              <a:t>Vincolatività del CC</a:t>
            </a:r>
          </a:p>
        </p:txBody>
      </p:sp>
      <p:sp>
        <p:nvSpPr>
          <p:cNvPr id="3" name="Segnaposto contenuto 2">
            <a:extLst>
              <a:ext uri="{FF2B5EF4-FFF2-40B4-BE49-F238E27FC236}">
                <a16:creationId xmlns:a16="http://schemas.microsoft.com/office/drawing/2014/main" id="{6F03C745-9823-244C-9DCA-F349BC0186BE}"/>
              </a:ext>
            </a:extLst>
          </p:cNvPr>
          <p:cNvSpPr>
            <a:spLocks noGrp="1"/>
          </p:cNvSpPr>
          <p:nvPr>
            <p:ph idx="1"/>
          </p:nvPr>
        </p:nvSpPr>
        <p:spPr/>
        <p:txBody>
          <a:bodyPr/>
          <a:lstStyle/>
          <a:p>
            <a:r>
              <a:rPr lang="it-IT" sz="2400" dirty="0"/>
              <a:t>I contratti collettivi nazionali di lavoro sottoscritti formalmente dalle Organizzazioni Sindacali che rappresentino almeno il 50% +1 della rappresentanza, […] previa consultazione certificata delle lavoratrici e dei lavoratori, a maggioranza semplice - le cui modalità saranno stabilite dalle categorie per ogni singolo contratto – saranno efficaci ed esigibili. La sottoscrizione formale dell’accordo, come sopra descritta, costituirà l’atto vincolante per entrambe le Parti. </a:t>
            </a:r>
          </a:p>
          <a:p>
            <a:endParaRPr lang="it-IT" dirty="0"/>
          </a:p>
        </p:txBody>
      </p:sp>
    </p:spTree>
    <p:extLst>
      <p:ext uri="{BB962C8B-B14F-4D97-AF65-F5344CB8AC3E}">
        <p14:creationId xmlns:p14="http://schemas.microsoft.com/office/powerpoint/2010/main" val="83282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7813"/>
            <a:ext cx="8229600" cy="1322387"/>
          </a:xfrm>
        </p:spPr>
        <p:txBody>
          <a:bodyPr/>
          <a:lstStyle/>
          <a:p>
            <a:r>
              <a:rPr lang="it-IT" dirty="0"/>
              <a:t>Vincolatività del cc aziendale (RSU)</a:t>
            </a:r>
          </a:p>
        </p:txBody>
      </p:sp>
      <p:sp>
        <p:nvSpPr>
          <p:cNvPr id="3" name="Segnaposto contenuto 2"/>
          <p:cNvSpPr>
            <a:spLocks noGrp="1"/>
          </p:cNvSpPr>
          <p:nvPr>
            <p:ph idx="1"/>
          </p:nvPr>
        </p:nvSpPr>
        <p:spPr/>
        <p:txBody>
          <a:bodyPr>
            <a:normAutofit fontScale="92500" lnSpcReduction="10000"/>
          </a:bodyPr>
          <a:lstStyle/>
          <a:p>
            <a:r>
              <a:rPr lang="it-IT" sz="2400" dirty="0"/>
              <a:t>I contratti collettivi aziendali per le parti economiche e normative sono efficaci ed esigibili per tutto il personale in forza e vincolano tutte le associazioni sindacali, espressione delle Confederazioni sindacali firmatarie dell’Accordo Interconfederale del 28 giugno 2011, del Protocollo d’intesa del 31 maggio 2013 e del presente Accordo, o che comunque tali accordi abbiano formalmente accettato, operanti all’interno dell’azienda, se approvati dalla maggioranza dei componenti delle rappresentanze sindacali unitarie elette secondo le regole interconfederali convenute con il presente Accordo. </a:t>
            </a:r>
          </a:p>
        </p:txBody>
      </p:sp>
    </p:spTree>
    <p:extLst>
      <p:ext uri="{BB962C8B-B14F-4D97-AF65-F5344CB8AC3E}">
        <p14:creationId xmlns:p14="http://schemas.microsoft.com/office/powerpoint/2010/main" val="16777053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828088-2B95-EA44-8491-3FF90A7626BC}"/>
              </a:ext>
            </a:extLst>
          </p:cNvPr>
          <p:cNvSpPr>
            <a:spLocks noGrp="1"/>
          </p:cNvSpPr>
          <p:nvPr>
            <p:ph type="title"/>
          </p:nvPr>
        </p:nvSpPr>
        <p:spPr/>
        <p:txBody>
          <a:bodyPr/>
          <a:lstStyle/>
          <a:p>
            <a:r>
              <a:rPr lang="it-IT" dirty="0"/>
              <a:t>Vincolatività del cc aziendale (RSA)</a:t>
            </a:r>
          </a:p>
        </p:txBody>
      </p:sp>
      <p:sp>
        <p:nvSpPr>
          <p:cNvPr id="3" name="Segnaposto contenuto 2"/>
          <p:cNvSpPr>
            <a:spLocks noGrp="1"/>
          </p:cNvSpPr>
          <p:nvPr>
            <p:ph idx="1"/>
          </p:nvPr>
        </p:nvSpPr>
        <p:spPr/>
        <p:txBody>
          <a:bodyPr>
            <a:normAutofit fontScale="92500" lnSpcReduction="10000"/>
          </a:bodyPr>
          <a:lstStyle/>
          <a:p>
            <a:pPr marL="0" indent="0">
              <a:buNone/>
            </a:pPr>
            <a:r>
              <a:rPr lang="it-IT" sz="2400" dirty="0"/>
              <a:t>In caso di presenza delle rappresentanze sindacali aziendali […] i contratti collettivi aziendali esplicano pari efficacia se approvati dalle rappresentanze sindacali aziendali costituite nell’ambito delle associazioni sindacali che, singolarmente o insieme ad altre, risultino destinatarie della maggioranza delle deleghe relative ai contributi sindacali conferite dai lavoratori dell’azienda nell’anno precedente a quello in cui avviene la stipulazione, rilevati e comunicati ai sensi della presente intesa. […] i contratti collettivi aziendali approvati dalle rappresentanze sindacali aziendali con le modalità sopra indicate devono essere sottoposti al voto dei lavoratori […]</a:t>
            </a:r>
          </a:p>
          <a:p>
            <a:pPr marL="0" indent="0">
              <a:buNone/>
            </a:pPr>
            <a:endParaRPr lang="it-IT" sz="2400" dirty="0"/>
          </a:p>
        </p:txBody>
      </p:sp>
    </p:spTree>
    <p:extLst>
      <p:ext uri="{BB962C8B-B14F-4D97-AF65-F5344CB8AC3E}">
        <p14:creationId xmlns:p14="http://schemas.microsoft.com/office/powerpoint/2010/main" val="13416708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75520" y="277813"/>
            <a:ext cx="8640960" cy="1143000"/>
          </a:xfrm>
        </p:spPr>
        <p:txBody>
          <a:bodyPr/>
          <a:lstStyle/>
          <a:p>
            <a:r>
              <a:rPr lang="it-IT" sz="3200" dirty="0"/>
              <a:t>Rapporti tra CCNL e CC  aziendale (RSA)</a:t>
            </a:r>
          </a:p>
        </p:txBody>
      </p:sp>
      <p:sp>
        <p:nvSpPr>
          <p:cNvPr id="3" name="Segnaposto contenuto 2"/>
          <p:cNvSpPr>
            <a:spLocks noGrp="1"/>
          </p:cNvSpPr>
          <p:nvPr>
            <p:ph idx="1"/>
          </p:nvPr>
        </p:nvSpPr>
        <p:spPr/>
        <p:txBody>
          <a:bodyPr>
            <a:normAutofit lnSpcReduction="10000"/>
          </a:bodyPr>
          <a:lstStyle/>
          <a:p>
            <a:pPr marL="0" indent="0">
              <a:buNone/>
            </a:pPr>
            <a:r>
              <a:rPr lang="it-IT" sz="2000" dirty="0"/>
              <a:t>I contratti collettivi aziendali possono attivare strumenti di articolazione contrattuale mirati ad assicurare la capacità di aderire alle esigenze degli specifici contesti produttivi. I contratti collettivi aziendali possono pertanto definire […] specifiche intese modificative delle regolamentazioni contenute nei contratti collettivi nazionali di lavoro nei limiti e con le procedure previste dagli stessi contratti collettivi nazionali di lavoro. Ove non previste […] i contratti collettivi aziendali conclusi con le rappresentanze sindacali […] al fine di gestire situazioni di crisi o in presenza di investimenti significativi per favorire lo sviluppo economico ed occupazionale dell’impresa, possono definire intese modificative con riferimento agli istituti del contratto collettivo nazionale che disciplinano la prestazione lavorativa, gli orari e l’organizzazione del lavoro. </a:t>
            </a:r>
          </a:p>
        </p:txBody>
      </p:sp>
    </p:spTree>
    <p:extLst>
      <p:ext uri="{BB962C8B-B14F-4D97-AF65-F5344CB8AC3E}">
        <p14:creationId xmlns:p14="http://schemas.microsoft.com/office/powerpoint/2010/main" val="3196583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9" y="1341439"/>
            <a:ext cx="3328987" cy="419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olo 1"/>
          <p:cNvSpPr>
            <a:spLocks noGrp="1"/>
          </p:cNvSpPr>
          <p:nvPr>
            <p:ph type="title"/>
          </p:nvPr>
        </p:nvSpPr>
        <p:spPr/>
        <p:txBody>
          <a:bodyPr/>
          <a:lstStyle/>
          <a:p>
            <a:pPr algn="r" eaLnBrk="1" hangingPunct="1">
              <a:defRPr/>
            </a:pPr>
            <a:r>
              <a:rPr lang="it-IT" dirty="0"/>
              <a:t>Rapporto tra CCNL e </a:t>
            </a:r>
            <a:br>
              <a:rPr lang="it-IT" dirty="0"/>
            </a:br>
            <a:r>
              <a:rPr lang="it-IT" dirty="0"/>
              <a:t>Contr. II livello</a:t>
            </a:r>
          </a:p>
        </p:txBody>
      </p:sp>
      <p:sp>
        <p:nvSpPr>
          <p:cNvPr id="3" name="Segnaposto contenuto 2"/>
          <p:cNvSpPr>
            <a:spLocks noGrp="1"/>
          </p:cNvSpPr>
          <p:nvPr>
            <p:ph idx="1"/>
          </p:nvPr>
        </p:nvSpPr>
        <p:spPr>
          <a:xfrm>
            <a:off x="1981199" y="2135778"/>
            <a:ext cx="8291512" cy="4979987"/>
          </a:xfrm>
        </p:spPr>
        <p:txBody>
          <a:bodyPr>
            <a:normAutofit/>
          </a:bodyPr>
          <a:lstStyle/>
          <a:p>
            <a:pPr eaLnBrk="1" hangingPunct="1">
              <a:defRPr/>
            </a:pPr>
            <a:r>
              <a:rPr lang="it-IT" dirty="0">
                <a:solidFill>
                  <a:schemeClr val="tx1"/>
                </a:solidFill>
              </a:rPr>
              <a:t>I contratti di secondo livello</a:t>
            </a:r>
          </a:p>
          <a:p>
            <a:pPr lvl="1" eaLnBrk="1" hangingPunct="1">
              <a:defRPr/>
            </a:pPr>
            <a:r>
              <a:rPr lang="it-IT" sz="1800" dirty="0">
                <a:solidFill>
                  <a:schemeClr val="tx1"/>
                </a:solidFill>
              </a:rPr>
              <a:t>Territoriale</a:t>
            </a:r>
          </a:p>
          <a:p>
            <a:pPr lvl="1" eaLnBrk="1" hangingPunct="1">
              <a:defRPr/>
            </a:pPr>
            <a:r>
              <a:rPr lang="it-IT" sz="1800" dirty="0">
                <a:solidFill>
                  <a:schemeClr val="tx1"/>
                </a:solidFill>
              </a:rPr>
              <a:t>Aziendale</a:t>
            </a:r>
          </a:p>
          <a:p>
            <a:pPr eaLnBrk="1" hangingPunct="1">
              <a:defRPr/>
            </a:pPr>
            <a:r>
              <a:rPr lang="it-IT" dirty="0">
                <a:solidFill>
                  <a:schemeClr val="tx1"/>
                </a:solidFill>
              </a:rPr>
              <a:t>La regolamentazione tra CC secondo i principi </a:t>
            </a:r>
            <a:r>
              <a:rPr lang="it-IT" dirty="0" err="1">
                <a:solidFill>
                  <a:schemeClr val="tx1"/>
                </a:solidFill>
              </a:rPr>
              <a:t>codicistici</a:t>
            </a:r>
            <a:endParaRPr lang="it-IT" dirty="0">
              <a:solidFill>
                <a:schemeClr val="tx1"/>
              </a:solidFill>
            </a:endParaRPr>
          </a:p>
          <a:p>
            <a:pPr eaLnBrk="1" hangingPunct="1">
              <a:defRPr/>
            </a:pPr>
            <a:r>
              <a:rPr lang="it-IT" dirty="0">
                <a:solidFill>
                  <a:schemeClr val="tx1"/>
                </a:solidFill>
              </a:rPr>
              <a:t>La regolamentazione secondo gli Accordi Interconfederali (atti di autonomia negoziale)</a:t>
            </a:r>
          </a:p>
          <a:p>
            <a:pPr lvl="1" eaLnBrk="1" hangingPunct="1">
              <a:defRPr/>
            </a:pPr>
            <a:r>
              <a:rPr lang="it-IT" sz="1800" dirty="0">
                <a:solidFill>
                  <a:schemeClr val="tx1"/>
                </a:solidFill>
              </a:rPr>
              <a:t>Clausole di rinvio dal CCNL a </a:t>
            </a:r>
            <a:r>
              <a:rPr lang="it-IT" sz="1800" dirty="0" err="1">
                <a:solidFill>
                  <a:schemeClr val="tx1"/>
                </a:solidFill>
              </a:rPr>
              <a:t>Contr.II</a:t>
            </a:r>
            <a:r>
              <a:rPr lang="it-IT" sz="1800" dirty="0">
                <a:solidFill>
                  <a:schemeClr val="tx1"/>
                </a:solidFill>
              </a:rPr>
              <a:t> liv.</a:t>
            </a:r>
          </a:p>
        </p:txBody>
      </p:sp>
    </p:spTree>
    <p:extLst>
      <p:ext uri="{BB962C8B-B14F-4D97-AF65-F5344CB8AC3E}">
        <p14:creationId xmlns:p14="http://schemas.microsoft.com/office/powerpoint/2010/main" val="23286438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p:cTn id="2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3">
                                            <p:txEl>
                                              <p:pRg st="3" end="3"/>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3" dur="500"/>
                                        <p:tgtEl>
                                          <p:spTgt spid="3">
                                            <p:txEl>
                                              <p:pRg st="4" end="4"/>
                                            </p:tx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p:cTn id="36"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8" dur="500"/>
                                        <p:tgtEl>
                                          <p:spTgt spid="3">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nodeType="clickEffect">
                                  <p:stCondLst>
                                    <p:cond delay="0"/>
                                  </p:stCondLst>
                                  <p:childTnLst>
                                    <p:set>
                                      <p:cBhvr>
                                        <p:cTn id="42" dur="1" fill="hold">
                                          <p:stCondLst>
                                            <p:cond delay="0"/>
                                          </p:stCondLst>
                                        </p:cTn>
                                        <p:tgtEl>
                                          <p:spTgt spid="6148"/>
                                        </p:tgtEl>
                                        <p:attrNameLst>
                                          <p:attrName>style.visibility</p:attrName>
                                        </p:attrNameLst>
                                      </p:cBhvr>
                                      <p:to>
                                        <p:strVal val="visible"/>
                                      </p:to>
                                    </p:set>
                                    <p:animEffect transition="in" filter="fade">
                                      <p:cBhvr>
                                        <p:cTn id="43"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4"/>
          <p:cNvSpPr>
            <a:spLocks noGrp="1" noChangeArrowheads="1"/>
          </p:cNvSpPr>
          <p:nvPr>
            <p:ph type="title"/>
          </p:nvPr>
        </p:nvSpPr>
        <p:spPr>
          <a:xfrm>
            <a:off x="1981200" y="277814"/>
            <a:ext cx="8229600" cy="1855787"/>
          </a:xfrm>
        </p:spPr>
        <p:txBody>
          <a:bodyPr>
            <a:normAutofit fontScale="90000"/>
          </a:bodyPr>
          <a:lstStyle/>
          <a:p>
            <a:pPr eaLnBrk="1" hangingPunct="1">
              <a:defRPr/>
            </a:pPr>
            <a:r>
              <a:rPr lang="it-IT" sz="4000" dirty="0"/>
              <a:t>Il contratto aziendale può derogare in </a:t>
            </a:r>
            <a:r>
              <a:rPr lang="it-IT" sz="4000" dirty="0" err="1"/>
              <a:t>pejus</a:t>
            </a:r>
            <a:r>
              <a:rPr lang="it-IT" sz="4000" dirty="0"/>
              <a:t> il contratto collettivo nazionale?</a:t>
            </a:r>
          </a:p>
        </p:txBody>
      </p:sp>
      <p:sp>
        <p:nvSpPr>
          <p:cNvPr id="51205" name="Rectangle 5"/>
          <p:cNvSpPr>
            <a:spLocks noGrp="1" noChangeArrowheads="1"/>
          </p:cNvSpPr>
          <p:nvPr>
            <p:ph type="body" idx="1"/>
          </p:nvPr>
        </p:nvSpPr>
        <p:spPr>
          <a:xfrm>
            <a:off x="1774825" y="2133601"/>
            <a:ext cx="9153370" cy="4197349"/>
          </a:xfrm>
        </p:spPr>
        <p:txBody>
          <a:bodyPr>
            <a:normAutofit/>
          </a:bodyPr>
          <a:lstStyle/>
          <a:p>
            <a:pPr eaLnBrk="1" hangingPunct="1">
              <a:defRPr/>
            </a:pPr>
            <a:r>
              <a:rPr lang="it-IT" sz="2400" dirty="0"/>
              <a:t>Inapplicabilità del 2077</a:t>
            </a:r>
          </a:p>
          <a:p>
            <a:pPr eaLnBrk="1" hangingPunct="1">
              <a:defRPr/>
            </a:pPr>
            <a:r>
              <a:rPr lang="it-IT" sz="2400" dirty="0"/>
              <a:t>Criterio cronologico? No, fonti diverse, anche se dotate di pari forza</a:t>
            </a:r>
          </a:p>
          <a:p>
            <a:pPr eaLnBrk="1" hangingPunct="1">
              <a:defRPr/>
            </a:pPr>
            <a:r>
              <a:rPr lang="it-IT" sz="2400" dirty="0"/>
              <a:t>Criterio di specialità (di competenza). Se la contrattazione aziendale è competente a disporre.</a:t>
            </a:r>
          </a:p>
        </p:txBody>
      </p:sp>
    </p:spTree>
    <p:extLst>
      <p:ext uri="{BB962C8B-B14F-4D97-AF65-F5344CB8AC3E}">
        <p14:creationId xmlns:p14="http://schemas.microsoft.com/office/powerpoint/2010/main" val="34954355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1205">
                                            <p:txEl>
                                              <p:pRg st="0" end="0"/>
                                            </p:txEl>
                                          </p:spTgt>
                                        </p:tgtEl>
                                        <p:attrNameLst>
                                          <p:attrName>style.visibility</p:attrName>
                                        </p:attrNameLst>
                                      </p:cBhvr>
                                      <p:to>
                                        <p:strVal val="visible"/>
                                      </p:to>
                                    </p:set>
                                    <p:anim calcmode="discrete" valueType="clr">
                                      <p:cBhvr override="childStyle">
                                        <p:cTn id="7" dur="80"/>
                                        <p:tgtEl>
                                          <p:spTgt spid="5120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20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51205">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1205">
                                            <p:txEl>
                                              <p:pRg st="1" end="1"/>
                                            </p:txEl>
                                          </p:spTgt>
                                        </p:tgtEl>
                                        <p:attrNameLst>
                                          <p:attrName>style.visibility</p:attrName>
                                        </p:attrNameLst>
                                      </p:cBhvr>
                                      <p:to>
                                        <p:strVal val="visible"/>
                                      </p:to>
                                    </p:set>
                                    <p:anim calcmode="discrete" valueType="clr">
                                      <p:cBhvr override="childStyle">
                                        <p:cTn id="14" dur="80"/>
                                        <p:tgtEl>
                                          <p:spTgt spid="5120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1205">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51205">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51205">
                                            <p:txEl>
                                              <p:pRg st="2" end="2"/>
                                            </p:txEl>
                                          </p:spTgt>
                                        </p:tgtEl>
                                        <p:attrNameLst>
                                          <p:attrName>style.visibility</p:attrName>
                                        </p:attrNameLst>
                                      </p:cBhvr>
                                      <p:to>
                                        <p:strVal val="visible"/>
                                      </p:to>
                                    </p:set>
                                    <p:anim calcmode="discrete" valueType="clr">
                                      <p:cBhvr override="childStyle">
                                        <p:cTn id="21" dur="80"/>
                                        <p:tgtEl>
                                          <p:spTgt spid="5120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1205">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51205">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defRPr/>
            </a:pPr>
            <a:r>
              <a:rPr lang="it-IT"/>
              <a:t>Un caso regolato dalla legge</a:t>
            </a:r>
          </a:p>
        </p:txBody>
      </p:sp>
      <p:sp>
        <p:nvSpPr>
          <p:cNvPr id="54275" name="Rectangle 3"/>
          <p:cNvSpPr>
            <a:spLocks noGrp="1" noChangeArrowheads="1"/>
          </p:cNvSpPr>
          <p:nvPr>
            <p:ph type="body" idx="1"/>
          </p:nvPr>
        </p:nvSpPr>
        <p:spPr>
          <a:xfrm>
            <a:off x="1981200" y="2176464"/>
            <a:ext cx="8229600" cy="3557587"/>
          </a:xfrm>
        </p:spPr>
        <p:txBody>
          <a:bodyPr>
            <a:normAutofit/>
          </a:bodyPr>
          <a:lstStyle/>
          <a:p>
            <a:pPr algn="just" eaLnBrk="1" hangingPunct="1">
              <a:defRPr/>
            </a:pPr>
            <a:r>
              <a:rPr lang="it-IT" sz="2400" dirty="0"/>
              <a:t>Il contratto gestionale come determinato dalla l.223/1991: l’art.5 e i criteri di scelta dei lavoratori in eccedenza</a:t>
            </a:r>
          </a:p>
          <a:p>
            <a:pPr algn="just" eaLnBrk="1" hangingPunct="1">
              <a:defRPr/>
            </a:pPr>
            <a:r>
              <a:rPr lang="it-IT" sz="2400" dirty="0"/>
              <a:t>Applicabilità a tutti i lavoratori in forza della legge</a:t>
            </a:r>
          </a:p>
          <a:p>
            <a:pPr algn="just" eaLnBrk="1" hangingPunct="1">
              <a:defRPr/>
            </a:pPr>
            <a:r>
              <a:rPr lang="it-IT" sz="2400" dirty="0"/>
              <a:t>Viola l’art.39 </a:t>
            </a:r>
            <a:r>
              <a:rPr lang="it-IT" sz="2400" dirty="0" err="1"/>
              <a:t>Cost</a:t>
            </a:r>
            <a:r>
              <a:rPr lang="it-IT" sz="2400" dirty="0"/>
              <a:t>.?</a:t>
            </a:r>
          </a:p>
        </p:txBody>
      </p:sp>
    </p:spTree>
    <p:extLst>
      <p:ext uri="{BB962C8B-B14F-4D97-AF65-F5344CB8AC3E}">
        <p14:creationId xmlns:p14="http://schemas.microsoft.com/office/powerpoint/2010/main" val="48123199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 calcmode="lin" valueType="num">
                                      <p:cBhvr>
                                        <p:cTn id="7" dur="500" fill="hold"/>
                                        <p:tgtEl>
                                          <p:spTgt spid="5427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427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4275">
                                            <p:txEl>
                                              <p:pRg st="1" end="1"/>
                                            </p:txEl>
                                          </p:spTgt>
                                        </p:tgtEl>
                                        <p:attrNameLst>
                                          <p:attrName>style.visibility</p:attrName>
                                        </p:attrNameLst>
                                      </p:cBhvr>
                                      <p:to>
                                        <p:strVal val="visible"/>
                                      </p:to>
                                    </p:set>
                                    <p:anim calcmode="lin" valueType="num">
                                      <p:cBhvr>
                                        <p:cTn id="13" dur="500" fill="hold"/>
                                        <p:tgtEl>
                                          <p:spTgt spid="54275">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5427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54275">
                                            <p:txEl>
                                              <p:pRg st="2" end="2"/>
                                            </p:txEl>
                                          </p:spTgt>
                                        </p:tgtEl>
                                        <p:attrNameLst>
                                          <p:attrName>style.visibility</p:attrName>
                                        </p:attrNameLst>
                                      </p:cBhvr>
                                      <p:to>
                                        <p:strVal val="visible"/>
                                      </p:to>
                                    </p:set>
                                    <p:anim calcmode="lin" valueType="num">
                                      <p:cBhvr>
                                        <p:cTn id="19" dur="500" fill="hold"/>
                                        <p:tgtEl>
                                          <p:spTgt spid="54275">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54275">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defRPr/>
            </a:pPr>
            <a:r>
              <a:rPr lang="it-IT"/>
              <a:t>Corte Cost. 268/1994</a:t>
            </a:r>
          </a:p>
        </p:txBody>
      </p:sp>
      <p:sp>
        <p:nvSpPr>
          <p:cNvPr id="55299" name="Rectangle 3"/>
          <p:cNvSpPr>
            <a:spLocks noGrp="1" noChangeArrowheads="1"/>
          </p:cNvSpPr>
          <p:nvPr>
            <p:ph type="body" idx="1"/>
          </p:nvPr>
        </p:nvSpPr>
        <p:spPr>
          <a:xfrm>
            <a:off x="1981200" y="2032001"/>
            <a:ext cx="8229600" cy="3844925"/>
          </a:xfrm>
        </p:spPr>
        <p:txBody>
          <a:bodyPr/>
          <a:lstStyle/>
          <a:p>
            <a:pPr eaLnBrk="1" hangingPunct="1">
              <a:defRPr/>
            </a:pPr>
            <a:r>
              <a:rPr lang="it-IT"/>
              <a:t>Il contratto collettivo gestionale non è un accordo economico normativo</a:t>
            </a:r>
          </a:p>
          <a:p>
            <a:pPr eaLnBrk="1" hangingPunct="1">
              <a:defRPr/>
            </a:pPr>
            <a:r>
              <a:rPr lang="it-IT"/>
              <a:t>Non regola i rapporti individuali di lavoro</a:t>
            </a:r>
          </a:p>
          <a:p>
            <a:pPr eaLnBrk="1" hangingPunct="1">
              <a:defRPr/>
            </a:pPr>
            <a:r>
              <a:rPr lang="it-IT"/>
              <a:t>Non è riconducibile all’art.39 Cost. </a:t>
            </a:r>
          </a:p>
          <a:p>
            <a:pPr eaLnBrk="1" hangingPunct="1">
              <a:defRPr/>
            </a:pPr>
            <a:r>
              <a:rPr lang="it-IT"/>
              <a:t>E’ un accordo che procedimentalizza e limita il potere organizzativo del datore di lavoro e si applica solo nei suoi confronti</a:t>
            </a:r>
          </a:p>
        </p:txBody>
      </p:sp>
    </p:spTree>
    <p:extLst>
      <p:ext uri="{BB962C8B-B14F-4D97-AF65-F5344CB8AC3E}">
        <p14:creationId xmlns:p14="http://schemas.microsoft.com/office/powerpoint/2010/main" val="31794708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p:cTn id="7" dur="1000" fill="hold"/>
                                        <p:tgtEl>
                                          <p:spTgt spid="55299">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55299">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5299">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5299">
                                            <p:txEl>
                                              <p:pRg st="1" end="1"/>
                                            </p:txEl>
                                          </p:spTgt>
                                        </p:tgtEl>
                                        <p:attrNameLst>
                                          <p:attrName>style.visibility</p:attrName>
                                        </p:attrNameLst>
                                      </p:cBhvr>
                                      <p:to>
                                        <p:strVal val="visible"/>
                                      </p:to>
                                    </p:set>
                                    <p:anim calcmode="lin" valueType="num">
                                      <p:cBhvr>
                                        <p:cTn id="14" dur="1000" fill="hold"/>
                                        <p:tgtEl>
                                          <p:spTgt spid="55299">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55299">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5299">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55299">
                                            <p:txEl>
                                              <p:pRg st="2" end="2"/>
                                            </p:txEl>
                                          </p:spTgt>
                                        </p:tgtEl>
                                        <p:attrNameLst>
                                          <p:attrName>style.visibility</p:attrName>
                                        </p:attrNameLst>
                                      </p:cBhvr>
                                      <p:to>
                                        <p:strVal val="visible"/>
                                      </p:to>
                                    </p:set>
                                    <p:anim calcmode="lin" valueType="num">
                                      <p:cBhvr>
                                        <p:cTn id="21" dur="1000" fill="hold"/>
                                        <p:tgtEl>
                                          <p:spTgt spid="55299">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55299">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5299">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55299">
                                            <p:txEl>
                                              <p:pRg st="3" end="3"/>
                                            </p:txEl>
                                          </p:spTgt>
                                        </p:tgtEl>
                                        <p:attrNameLst>
                                          <p:attrName>style.visibility</p:attrName>
                                        </p:attrNameLst>
                                      </p:cBhvr>
                                      <p:to>
                                        <p:strVal val="visible"/>
                                      </p:to>
                                    </p:set>
                                    <p:anim calcmode="lin" valueType="num">
                                      <p:cBhvr>
                                        <p:cTn id="28" dur="1000" fill="hold"/>
                                        <p:tgtEl>
                                          <p:spTgt spid="55299">
                                            <p:txEl>
                                              <p:pRg st="3" end="3"/>
                                            </p:txEl>
                                          </p:spTgt>
                                        </p:tgtEl>
                                        <p:attrNameLst>
                                          <p:attrName>ppt_w</p:attrName>
                                        </p:attrNameLst>
                                      </p:cBhvr>
                                      <p:tavLst>
                                        <p:tav tm="0">
                                          <p:val>
                                            <p:strVal val="#ppt_w+.3"/>
                                          </p:val>
                                        </p:tav>
                                        <p:tav tm="100000">
                                          <p:val>
                                            <p:strVal val="#ppt_w"/>
                                          </p:val>
                                        </p:tav>
                                      </p:tavLst>
                                    </p:anim>
                                    <p:anim calcmode="lin" valueType="num">
                                      <p:cBhvr>
                                        <p:cTn id="29" dur="1000" fill="hold"/>
                                        <p:tgtEl>
                                          <p:spTgt spid="55299">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52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981200" y="277813"/>
            <a:ext cx="8229600" cy="1135062"/>
          </a:xfrm>
        </p:spPr>
        <p:txBody>
          <a:bodyPr/>
          <a:lstStyle/>
          <a:p>
            <a:pPr eaLnBrk="1" hangingPunct="1">
              <a:defRPr/>
            </a:pPr>
            <a:r>
              <a:rPr lang="it-IT"/>
              <a:t>Efficacia temporale</a:t>
            </a:r>
          </a:p>
        </p:txBody>
      </p:sp>
      <p:sp>
        <p:nvSpPr>
          <p:cNvPr id="56323" name="Rectangle 3"/>
          <p:cNvSpPr>
            <a:spLocks noGrp="1" noChangeArrowheads="1"/>
          </p:cNvSpPr>
          <p:nvPr>
            <p:ph type="body" idx="1"/>
          </p:nvPr>
        </p:nvSpPr>
        <p:spPr>
          <a:xfrm>
            <a:off x="1981200" y="1600200"/>
            <a:ext cx="8229600" cy="4997450"/>
          </a:xfrm>
        </p:spPr>
        <p:txBody>
          <a:bodyPr/>
          <a:lstStyle/>
          <a:p>
            <a:pPr eaLnBrk="1" hangingPunct="1">
              <a:defRPr/>
            </a:pPr>
            <a:r>
              <a:rPr lang="it-IT" dirty="0"/>
              <a:t>La stessa del CCNL (3 anni)</a:t>
            </a:r>
          </a:p>
          <a:p>
            <a:pPr eaLnBrk="1" hangingPunct="1">
              <a:defRPr/>
            </a:pPr>
            <a:r>
              <a:rPr lang="it-IT" dirty="0"/>
              <a:t>Possibilità di disdetta unilaterale</a:t>
            </a:r>
          </a:p>
          <a:p>
            <a:pPr eaLnBrk="1" hangingPunct="1">
              <a:defRPr/>
            </a:pPr>
            <a:r>
              <a:rPr lang="it-IT" dirty="0"/>
              <a:t>Sfasatura temporale tra CC</a:t>
            </a:r>
          </a:p>
          <a:p>
            <a:pPr lvl="1" eaLnBrk="1" hangingPunct="1">
              <a:defRPr/>
            </a:pPr>
            <a:r>
              <a:rPr lang="it-IT" dirty="0"/>
              <a:t>Le clausole di inscindibilità</a:t>
            </a:r>
          </a:p>
          <a:p>
            <a:pPr lvl="1" eaLnBrk="1" hangingPunct="1">
              <a:defRPr/>
            </a:pPr>
            <a:r>
              <a:rPr lang="it-IT" dirty="0"/>
              <a:t>Il CCNL per poter modificare il CC aziendale deve formarsi nel contesto di un sistema contrattuale vincolante (accordo interconfederale)</a:t>
            </a:r>
          </a:p>
          <a:p>
            <a:pPr lvl="1" eaLnBrk="1" hangingPunct="1">
              <a:defRPr/>
            </a:pPr>
            <a:r>
              <a:rPr lang="it-IT" dirty="0"/>
              <a:t>Non può modificare le clausole </a:t>
            </a:r>
            <a:r>
              <a:rPr lang="it-IT" i="1" dirty="0"/>
              <a:t>individuali</a:t>
            </a:r>
            <a:r>
              <a:rPr lang="it-IT" dirty="0"/>
              <a:t> più favorevoli</a:t>
            </a:r>
          </a:p>
        </p:txBody>
      </p:sp>
    </p:spTree>
    <p:extLst>
      <p:ext uri="{BB962C8B-B14F-4D97-AF65-F5344CB8AC3E}">
        <p14:creationId xmlns:p14="http://schemas.microsoft.com/office/powerpoint/2010/main" val="73613180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5632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56323">
                                            <p:txEl>
                                              <p:pRg st="0" end="0"/>
                                            </p:txEl>
                                          </p:spTgt>
                                        </p:tgtEl>
                                        <p:attrNameLst>
                                          <p:attrName>ppt_w</p:attrName>
                                        </p:attrNameLst>
                                      </p:cBhvr>
                                    </p:anim>
                                    <p:anim by="(#ppt_w*0.50)" calcmode="lin" valueType="num">
                                      <p:cBhvr>
                                        <p:cTn id="8" dur="500" decel="50000" autoRev="1" fill="hold">
                                          <p:stCondLst>
                                            <p:cond delay="0"/>
                                          </p:stCondLst>
                                        </p:cTn>
                                        <p:tgtEl>
                                          <p:spTgt spid="56323">
                                            <p:txEl>
                                              <p:pRg st="0" end="0"/>
                                            </p:txEl>
                                          </p:spTgt>
                                        </p:tgtEl>
                                        <p:attrNameLst>
                                          <p:attrName>ppt_x</p:attrName>
                                        </p:attrNameLst>
                                      </p:cBhvr>
                                    </p:anim>
                                    <p:anim from="(-#ppt_h/2)" to="(#ppt_y)" calcmode="lin" valueType="num">
                                      <p:cBhvr>
                                        <p:cTn id="9" dur="1000" fill="hold">
                                          <p:stCondLst>
                                            <p:cond delay="0"/>
                                          </p:stCondLst>
                                        </p:cTn>
                                        <p:tgtEl>
                                          <p:spTgt spid="56323">
                                            <p:txEl>
                                              <p:pRg st="0" end="0"/>
                                            </p:txEl>
                                          </p:spTgt>
                                        </p:tgtEl>
                                        <p:attrNameLst>
                                          <p:attrName>ppt_y</p:attrName>
                                        </p:attrNameLst>
                                      </p:cBhvr>
                                    </p:anim>
                                    <p:animRot by="21600000">
                                      <p:cBhvr>
                                        <p:cTn id="10" dur="1000" fill="hold">
                                          <p:stCondLst>
                                            <p:cond delay="0"/>
                                          </p:stCondLst>
                                        </p:cTn>
                                        <p:tgtEl>
                                          <p:spTgt spid="56323">
                                            <p:txEl>
                                              <p:pRg st="0" end="0"/>
                                            </p:txEl>
                                          </p:spTgt>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56323">
                                            <p:txEl>
                                              <p:pRg st="1" end="1"/>
                                            </p:txEl>
                                          </p:spTgt>
                                        </p:tgtEl>
                                        <p:attrNameLst>
                                          <p:attrName>style.visibility</p:attrName>
                                        </p:attrNameLst>
                                      </p:cBhvr>
                                      <p:to>
                                        <p:strVal val="visible"/>
                                      </p:to>
                                    </p:set>
                                    <p:anim by="(-#ppt_w*2)" calcmode="lin" valueType="num">
                                      <p:cBhvr rctx="PPT">
                                        <p:cTn id="15" dur="500" autoRev="1" fill="hold">
                                          <p:stCondLst>
                                            <p:cond delay="0"/>
                                          </p:stCondLst>
                                        </p:cTn>
                                        <p:tgtEl>
                                          <p:spTgt spid="56323">
                                            <p:txEl>
                                              <p:pRg st="1" end="1"/>
                                            </p:txEl>
                                          </p:spTgt>
                                        </p:tgtEl>
                                        <p:attrNameLst>
                                          <p:attrName>ppt_w</p:attrName>
                                        </p:attrNameLst>
                                      </p:cBhvr>
                                    </p:anim>
                                    <p:anim by="(#ppt_w*0.50)" calcmode="lin" valueType="num">
                                      <p:cBhvr>
                                        <p:cTn id="16" dur="500" decel="50000" autoRev="1" fill="hold">
                                          <p:stCondLst>
                                            <p:cond delay="0"/>
                                          </p:stCondLst>
                                        </p:cTn>
                                        <p:tgtEl>
                                          <p:spTgt spid="56323">
                                            <p:txEl>
                                              <p:pRg st="1" end="1"/>
                                            </p:txEl>
                                          </p:spTgt>
                                        </p:tgtEl>
                                        <p:attrNameLst>
                                          <p:attrName>ppt_x</p:attrName>
                                        </p:attrNameLst>
                                      </p:cBhvr>
                                    </p:anim>
                                    <p:anim from="(-#ppt_h/2)" to="(#ppt_y)" calcmode="lin" valueType="num">
                                      <p:cBhvr>
                                        <p:cTn id="17" dur="1000" fill="hold">
                                          <p:stCondLst>
                                            <p:cond delay="0"/>
                                          </p:stCondLst>
                                        </p:cTn>
                                        <p:tgtEl>
                                          <p:spTgt spid="56323">
                                            <p:txEl>
                                              <p:pRg st="1" end="1"/>
                                            </p:txEl>
                                          </p:spTgt>
                                        </p:tgtEl>
                                        <p:attrNameLst>
                                          <p:attrName>ppt_y</p:attrName>
                                        </p:attrNameLst>
                                      </p:cBhvr>
                                    </p:anim>
                                    <p:animRot by="21600000">
                                      <p:cBhvr>
                                        <p:cTn id="18" dur="1000" fill="hold">
                                          <p:stCondLst>
                                            <p:cond delay="0"/>
                                          </p:stCondLst>
                                        </p:cTn>
                                        <p:tgtEl>
                                          <p:spTgt spid="56323">
                                            <p:txEl>
                                              <p:pRg st="1" end="1"/>
                                            </p:txEl>
                                          </p:spTgt>
                                        </p:tgtEl>
                                        <p:attrNameLst>
                                          <p:attrName>r</p:attrName>
                                        </p:attrNameLst>
                                      </p:cBhvr>
                                    </p:animRot>
                                  </p:childTnLst>
                                </p:cTn>
                              </p:par>
                            </p:childTnLst>
                          </p:cTn>
                        </p:par>
                      </p:childTnLst>
                    </p:cTn>
                  </p:par>
                  <p:par>
                    <p:cTn id="19" fill="hold" nodeType="clickPar">
                      <p:stCondLst>
                        <p:cond delay="indefinite"/>
                      </p:stCondLst>
                      <p:childTnLst>
                        <p:par>
                          <p:cTn id="20" fill="hold" nodeType="withGroup">
                            <p:stCondLst>
                              <p:cond delay="0"/>
                            </p:stCondLst>
                            <p:childTnLst>
                              <p:par>
                                <p:cTn id="21" presetID="56" presetClass="entr" presetSubtype="0" fill="hold" grpId="0" nodeType="clickEffect">
                                  <p:stCondLst>
                                    <p:cond delay="0"/>
                                  </p:stCondLst>
                                  <p:iterate type="lt">
                                    <p:tmPct val="10000"/>
                                  </p:iterate>
                                  <p:childTnLst>
                                    <p:set>
                                      <p:cBhvr>
                                        <p:cTn id="22" dur="1" fill="hold">
                                          <p:stCondLst>
                                            <p:cond delay="0"/>
                                          </p:stCondLst>
                                        </p:cTn>
                                        <p:tgtEl>
                                          <p:spTgt spid="56323">
                                            <p:txEl>
                                              <p:pRg st="2" end="2"/>
                                            </p:txEl>
                                          </p:spTgt>
                                        </p:tgtEl>
                                        <p:attrNameLst>
                                          <p:attrName>style.visibility</p:attrName>
                                        </p:attrNameLst>
                                      </p:cBhvr>
                                      <p:to>
                                        <p:strVal val="visible"/>
                                      </p:to>
                                    </p:set>
                                    <p:anim by="(-#ppt_w*2)" calcmode="lin" valueType="num">
                                      <p:cBhvr rctx="PPT">
                                        <p:cTn id="23" dur="500" autoRev="1" fill="hold">
                                          <p:stCondLst>
                                            <p:cond delay="0"/>
                                          </p:stCondLst>
                                        </p:cTn>
                                        <p:tgtEl>
                                          <p:spTgt spid="56323">
                                            <p:txEl>
                                              <p:pRg st="2" end="2"/>
                                            </p:txEl>
                                          </p:spTgt>
                                        </p:tgtEl>
                                        <p:attrNameLst>
                                          <p:attrName>ppt_w</p:attrName>
                                        </p:attrNameLst>
                                      </p:cBhvr>
                                    </p:anim>
                                    <p:anim by="(#ppt_w*0.50)" calcmode="lin" valueType="num">
                                      <p:cBhvr>
                                        <p:cTn id="24" dur="500" decel="50000" autoRev="1" fill="hold">
                                          <p:stCondLst>
                                            <p:cond delay="0"/>
                                          </p:stCondLst>
                                        </p:cTn>
                                        <p:tgtEl>
                                          <p:spTgt spid="56323">
                                            <p:txEl>
                                              <p:pRg st="2" end="2"/>
                                            </p:txEl>
                                          </p:spTgt>
                                        </p:tgtEl>
                                        <p:attrNameLst>
                                          <p:attrName>ppt_x</p:attrName>
                                        </p:attrNameLst>
                                      </p:cBhvr>
                                    </p:anim>
                                    <p:anim from="(-#ppt_h/2)" to="(#ppt_y)" calcmode="lin" valueType="num">
                                      <p:cBhvr>
                                        <p:cTn id="25" dur="1000" fill="hold">
                                          <p:stCondLst>
                                            <p:cond delay="0"/>
                                          </p:stCondLst>
                                        </p:cTn>
                                        <p:tgtEl>
                                          <p:spTgt spid="56323">
                                            <p:txEl>
                                              <p:pRg st="2" end="2"/>
                                            </p:txEl>
                                          </p:spTgt>
                                        </p:tgtEl>
                                        <p:attrNameLst>
                                          <p:attrName>ppt_y</p:attrName>
                                        </p:attrNameLst>
                                      </p:cBhvr>
                                    </p:anim>
                                    <p:animRot by="21600000">
                                      <p:cBhvr>
                                        <p:cTn id="26" dur="1000" fill="hold">
                                          <p:stCondLst>
                                            <p:cond delay="0"/>
                                          </p:stCondLst>
                                        </p:cTn>
                                        <p:tgtEl>
                                          <p:spTgt spid="56323">
                                            <p:txEl>
                                              <p:pRg st="2" end="2"/>
                                            </p:txEl>
                                          </p:spTgt>
                                        </p:tgtEl>
                                        <p:attrNameLst>
                                          <p:attrName>r</p:attrName>
                                        </p:attrNameLst>
                                      </p:cBhvr>
                                    </p:animRot>
                                  </p:childTnLst>
                                </p:cTn>
                              </p:par>
                              <p:par>
                                <p:cTn id="27" presetID="56" presetClass="entr" presetSubtype="0" fill="hold" grpId="0" nodeType="withEffect">
                                  <p:stCondLst>
                                    <p:cond delay="0"/>
                                  </p:stCondLst>
                                  <p:iterate type="lt">
                                    <p:tmPct val="10000"/>
                                  </p:iterate>
                                  <p:childTnLst>
                                    <p:set>
                                      <p:cBhvr>
                                        <p:cTn id="28" dur="1" fill="hold">
                                          <p:stCondLst>
                                            <p:cond delay="0"/>
                                          </p:stCondLst>
                                        </p:cTn>
                                        <p:tgtEl>
                                          <p:spTgt spid="56323">
                                            <p:txEl>
                                              <p:pRg st="3" end="3"/>
                                            </p:txEl>
                                          </p:spTgt>
                                        </p:tgtEl>
                                        <p:attrNameLst>
                                          <p:attrName>style.visibility</p:attrName>
                                        </p:attrNameLst>
                                      </p:cBhvr>
                                      <p:to>
                                        <p:strVal val="visible"/>
                                      </p:to>
                                    </p:set>
                                    <p:anim by="(-#ppt_w*2)" calcmode="lin" valueType="num">
                                      <p:cBhvr rctx="PPT">
                                        <p:cTn id="29" dur="500" autoRev="1" fill="hold">
                                          <p:stCondLst>
                                            <p:cond delay="0"/>
                                          </p:stCondLst>
                                        </p:cTn>
                                        <p:tgtEl>
                                          <p:spTgt spid="56323">
                                            <p:txEl>
                                              <p:pRg st="3" end="3"/>
                                            </p:txEl>
                                          </p:spTgt>
                                        </p:tgtEl>
                                        <p:attrNameLst>
                                          <p:attrName>ppt_w</p:attrName>
                                        </p:attrNameLst>
                                      </p:cBhvr>
                                    </p:anim>
                                    <p:anim by="(#ppt_w*0.50)" calcmode="lin" valueType="num">
                                      <p:cBhvr>
                                        <p:cTn id="30" dur="500" decel="50000" autoRev="1" fill="hold">
                                          <p:stCondLst>
                                            <p:cond delay="0"/>
                                          </p:stCondLst>
                                        </p:cTn>
                                        <p:tgtEl>
                                          <p:spTgt spid="56323">
                                            <p:txEl>
                                              <p:pRg st="3" end="3"/>
                                            </p:txEl>
                                          </p:spTgt>
                                        </p:tgtEl>
                                        <p:attrNameLst>
                                          <p:attrName>ppt_x</p:attrName>
                                        </p:attrNameLst>
                                      </p:cBhvr>
                                    </p:anim>
                                    <p:anim from="(-#ppt_h/2)" to="(#ppt_y)" calcmode="lin" valueType="num">
                                      <p:cBhvr>
                                        <p:cTn id="31" dur="1000" fill="hold">
                                          <p:stCondLst>
                                            <p:cond delay="0"/>
                                          </p:stCondLst>
                                        </p:cTn>
                                        <p:tgtEl>
                                          <p:spTgt spid="56323">
                                            <p:txEl>
                                              <p:pRg st="3" end="3"/>
                                            </p:txEl>
                                          </p:spTgt>
                                        </p:tgtEl>
                                        <p:attrNameLst>
                                          <p:attrName>ppt_y</p:attrName>
                                        </p:attrNameLst>
                                      </p:cBhvr>
                                    </p:anim>
                                    <p:animRot by="21600000">
                                      <p:cBhvr>
                                        <p:cTn id="32" dur="1000" fill="hold">
                                          <p:stCondLst>
                                            <p:cond delay="0"/>
                                          </p:stCondLst>
                                        </p:cTn>
                                        <p:tgtEl>
                                          <p:spTgt spid="56323">
                                            <p:txEl>
                                              <p:pRg st="3" end="3"/>
                                            </p:txEl>
                                          </p:spTgt>
                                        </p:tgtEl>
                                        <p:attrNameLst>
                                          <p:attrName>r</p:attrName>
                                        </p:attrNameLst>
                                      </p:cBhvr>
                                    </p:animRot>
                                  </p:childTnLst>
                                </p:cTn>
                              </p:par>
                              <p:par>
                                <p:cTn id="33" presetID="56" presetClass="entr" presetSubtype="0" fill="hold" grpId="0" nodeType="withEffect">
                                  <p:stCondLst>
                                    <p:cond delay="0"/>
                                  </p:stCondLst>
                                  <p:iterate type="lt">
                                    <p:tmPct val="10000"/>
                                  </p:iterate>
                                  <p:childTnLst>
                                    <p:set>
                                      <p:cBhvr>
                                        <p:cTn id="34" dur="1" fill="hold">
                                          <p:stCondLst>
                                            <p:cond delay="0"/>
                                          </p:stCondLst>
                                        </p:cTn>
                                        <p:tgtEl>
                                          <p:spTgt spid="56323">
                                            <p:txEl>
                                              <p:pRg st="4" end="4"/>
                                            </p:txEl>
                                          </p:spTgt>
                                        </p:tgtEl>
                                        <p:attrNameLst>
                                          <p:attrName>style.visibility</p:attrName>
                                        </p:attrNameLst>
                                      </p:cBhvr>
                                      <p:to>
                                        <p:strVal val="visible"/>
                                      </p:to>
                                    </p:set>
                                    <p:anim by="(-#ppt_w*2)" calcmode="lin" valueType="num">
                                      <p:cBhvr rctx="PPT">
                                        <p:cTn id="35" dur="500" autoRev="1" fill="hold">
                                          <p:stCondLst>
                                            <p:cond delay="0"/>
                                          </p:stCondLst>
                                        </p:cTn>
                                        <p:tgtEl>
                                          <p:spTgt spid="56323">
                                            <p:txEl>
                                              <p:pRg st="4" end="4"/>
                                            </p:txEl>
                                          </p:spTgt>
                                        </p:tgtEl>
                                        <p:attrNameLst>
                                          <p:attrName>ppt_w</p:attrName>
                                        </p:attrNameLst>
                                      </p:cBhvr>
                                    </p:anim>
                                    <p:anim by="(#ppt_w*0.50)" calcmode="lin" valueType="num">
                                      <p:cBhvr>
                                        <p:cTn id="36" dur="500" decel="50000" autoRev="1" fill="hold">
                                          <p:stCondLst>
                                            <p:cond delay="0"/>
                                          </p:stCondLst>
                                        </p:cTn>
                                        <p:tgtEl>
                                          <p:spTgt spid="56323">
                                            <p:txEl>
                                              <p:pRg st="4" end="4"/>
                                            </p:txEl>
                                          </p:spTgt>
                                        </p:tgtEl>
                                        <p:attrNameLst>
                                          <p:attrName>ppt_x</p:attrName>
                                        </p:attrNameLst>
                                      </p:cBhvr>
                                    </p:anim>
                                    <p:anim from="(-#ppt_h/2)" to="(#ppt_y)" calcmode="lin" valueType="num">
                                      <p:cBhvr>
                                        <p:cTn id="37" dur="1000" fill="hold">
                                          <p:stCondLst>
                                            <p:cond delay="0"/>
                                          </p:stCondLst>
                                        </p:cTn>
                                        <p:tgtEl>
                                          <p:spTgt spid="56323">
                                            <p:txEl>
                                              <p:pRg st="4" end="4"/>
                                            </p:txEl>
                                          </p:spTgt>
                                        </p:tgtEl>
                                        <p:attrNameLst>
                                          <p:attrName>ppt_y</p:attrName>
                                        </p:attrNameLst>
                                      </p:cBhvr>
                                    </p:anim>
                                    <p:animRot by="21600000">
                                      <p:cBhvr>
                                        <p:cTn id="38" dur="1000" fill="hold">
                                          <p:stCondLst>
                                            <p:cond delay="0"/>
                                          </p:stCondLst>
                                        </p:cTn>
                                        <p:tgtEl>
                                          <p:spTgt spid="56323">
                                            <p:txEl>
                                              <p:pRg st="4" end="4"/>
                                            </p:txEl>
                                          </p:spTgt>
                                        </p:tgtEl>
                                        <p:attrNameLst>
                                          <p:attrName>r</p:attrName>
                                        </p:attrNameLst>
                                      </p:cBhvr>
                                    </p:animRot>
                                  </p:childTnLst>
                                </p:cTn>
                              </p:par>
                              <p:par>
                                <p:cTn id="39" presetID="56" presetClass="entr" presetSubtype="0" fill="hold" grpId="0" nodeType="withEffect">
                                  <p:stCondLst>
                                    <p:cond delay="0"/>
                                  </p:stCondLst>
                                  <p:iterate type="lt">
                                    <p:tmPct val="10000"/>
                                  </p:iterate>
                                  <p:childTnLst>
                                    <p:set>
                                      <p:cBhvr>
                                        <p:cTn id="40" dur="1" fill="hold">
                                          <p:stCondLst>
                                            <p:cond delay="0"/>
                                          </p:stCondLst>
                                        </p:cTn>
                                        <p:tgtEl>
                                          <p:spTgt spid="56323">
                                            <p:txEl>
                                              <p:pRg st="5" end="5"/>
                                            </p:txEl>
                                          </p:spTgt>
                                        </p:tgtEl>
                                        <p:attrNameLst>
                                          <p:attrName>style.visibility</p:attrName>
                                        </p:attrNameLst>
                                      </p:cBhvr>
                                      <p:to>
                                        <p:strVal val="visible"/>
                                      </p:to>
                                    </p:set>
                                    <p:anim by="(-#ppt_w*2)" calcmode="lin" valueType="num">
                                      <p:cBhvr rctx="PPT">
                                        <p:cTn id="41" dur="500" autoRev="1" fill="hold">
                                          <p:stCondLst>
                                            <p:cond delay="0"/>
                                          </p:stCondLst>
                                        </p:cTn>
                                        <p:tgtEl>
                                          <p:spTgt spid="56323">
                                            <p:txEl>
                                              <p:pRg st="5" end="5"/>
                                            </p:txEl>
                                          </p:spTgt>
                                        </p:tgtEl>
                                        <p:attrNameLst>
                                          <p:attrName>ppt_w</p:attrName>
                                        </p:attrNameLst>
                                      </p:cBhvr>
                                    </p:anim>
                                    <p:anim by="(#ppt_w*0.50)" calcmode="lin" valueType="num">
                                      <p:cBhvr>
                                        <p:cTn id="42" dur="500" decel="50000" autoRev="1" fill="hold">
                                          <p:stCondLst>
                                            <p:cond delay="0"/>
                                          </p:stCondLst>
                                        </p:cTn>
                                        <p:tgtEl>
                                          <p:spTgt spid="56323">
                                            <p:txEl>
                                              <p:pRg st="5" end="5"/>
                                            </p:txEl>
                                          </p:spTgt>
                                        </p:tgtEl>
                                        <p:attrNameLst>
                                          <p:attrName>ppt_x</p:attrName>
                                        </p:attrNameLst>
                                      </p:cBhvr>
                                    </p:anim>
                                    <p:anim from="(-#ppt_h/2)" to="(#ppt_y)" calcmode="lin" valueType="num">
                                      <p:cBhvr>
                                        <p:cTn id="43" dur="1000" fill="hold">
                                          <p:stCondLst>
                                            <p:cond delay="0"/>
                                          </p:stCondLst>
                                        </p:cTn>
                                        <p:tgtEl>
                                          <p:spTgt spid="56323">
                                            <p:txEl>
                                              <p:pRg st="5" end="5"/>
                                            </p:txEl>
                                          </p:spTgt>
                                        </p:tgtEl>
                                        <p:attrNameLst>
                                          <p:attrName>ppt_y</p:attrName>
                                        </p:attrNameLst>
                                      </p:cBhvr>
                                    </p:anim>
                                    <p:animRot by="21600000">
                                      <p:cBhvr>
                                        <p:cTn id="44" dur="1000" fill="hold">
                                          <p:stCondLst>
                                            <p:cond delay="0"/>
                                          </p:stCondLst>
                                        </p:cTn>
                                        <p:tgtEl>
                                          <p:spTgt spid="56323">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defRPr/>
            </a:pPr>
            <a:r>
              <a:rPr lang="it-IT" sz="4000" dirty="0"/>
              <a:t>CC Aziendale e clausole individuali</a:t>
            </a:r>
          </a:p>
        </p:txBody>
      </p:sp>
      <p:sp>
        <p:nvSpPr>
          <p:cNvPr id="57347" name="Rectangle 3"/>
          <p:cNvSpPr>
            <a:spLocks noGrp="1" noChangeArrowheads="1"/>
          </p:cNvSpPr>
          <p:nvPr>
            <p:ph type="body" idx="1"/>
          </p:nvPr>
        </p:nvSpPr>
        <p:spPr>
          <a:xfrm>
            <a:off x="2589212" y="2133600"/>
            <a:ext cx="8915400" cy="1889760"/>
          </a:xfrm>
        </p:spPr>
        <p:txBody>
          <a:bodyPr/>
          <a:lstStyle/>
          <a:p>
            <a:pPr eaLnBrk="1" hangingPunct="1">
              <a:lnSpc>
                <a:spcPct val="90000"/>
              </a:lnSpc>
              <a:defRPr/>
            </a:pPr>
            <a:r>
              <a:rPr lang="it-IT" dirty="0"/>
              <a:t>Quando il cc aziendale preveda una clausola più favorevole essa potrebbe essere qualificata come</a:t>
            </a:r>
          </a:p>
          <a:p>
            <a:pPr eaLnBrk="1" hangingPunct="1">
              <a:lnSpc>
                <a:spcPct val="90000"/>
              </a:lnSpc>
              <a:defRPr/>
            </a:pPr>
            <a:r>
              <a:rPr lang="it-IT" dirty="0"/>
              <a:t>Reiterato comportamento unilaterale del datore di lavoro e quindi</a:t>
            </a:r>
          </a:p>
          <a:p>
            <a:pPr eaLnBrk="1" hangingPunct="1">
              <a:lnSpc>
                <a:spcPct val="90000"/>
              </a:lnSpc>
              <a:defRPr/>
            </a:pPr>
            <a:r>
              <a:rPr lang="it-IT" dirty="0"/>
              <a:t>Uso aziendale negoziale (1340: le clausole d’uso si intendono inserite nel contratto, se non risulta che non sono state volute dalle parti)</a:t>
            </a:r>
          </a:p>
        </p:txBody>
      </p:sp>
    </p:spTree>
    <p:extLst>
      <p:ext uri="{BB962C8B-B14F-4D97-AF65-F5344CB8AC3E}">
        <p14:creationId xmlns:p14="http://schemas.microsoft.com/office/powerpoint/2010/main" val="39658911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Effect transition="in" filter="fade">
                                      <p:cBhvr>
                                        <p:cTn id="7" dur="800" decel="100000"/>
                                        <p:tgtEl>
                                          <p:spTgt spid="57347">
                                            <p:txEl>
                                              <p:pRg st="0" end="0"/>
                                            </p:txEl>
                                          </p:spTgt>
                                        </p:tgtEl>
                                      </p:cBhvr>
                                    </p:animEffect>
                                    <p:anim calcmode="lin" valueType="num">
                                      <p:cBhvr>
                                        <p:cTn id="8" dur="800" decel="100000" fill="hold"/>
                                        <p:tgtEl>
                                          <p:spTgt spid="57347">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57347">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57347">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7347">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7347">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57347">
                                            <p:txEl>
                                              <p:pRg st="1" end="1"/>
                                            </p:txEl>
                                          </p:spTgt>
                                        </p:tgtEl>
                                        <p:attrNameLst>
                                          <p:attrName>style.visibility</p:attrName>
                                        </p:attrNameLst>
                                      </p:cBhvr>
                                      <p:to>
                                        <p:strVal val="visible"/>
                                      </p:to>
                                    </p:set>
                                    <p:animEffect transition="in" filter="fade">
                                      <p:cBhvr>
                                        <p:cTn id="17" dur="800" decel="100000"/>
                                        <p:tgtEl>
                                          <p:spTgt spid="57347">
                                            <p:txEl>
                                              <p:pRg st="1" end="1"/>
                                            </p:txEl>
                                          </p:spTgt>
                                        </p:tgtEl>
                                      </p:cBhvr>
                                    </p:animEffect>
                                    <p:anim calcmode="lin" valueType="num">
                                      <p:cBhvr>
                                        <p:cTn id="18" dur="800" decel="100000" fill="hold"/>
                                        <p:tgtEl>
                                          <p:spTgt spid="57347">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57347">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57347">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7347">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7347">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57347">
                                            <p:txEl>
                                              <p:pRg st="2" end="2"/>
                                            </p:txEl>
                                          </p:spTgt>
                                        </p:tgtEl>
                                        <p:attrNameLst>
                                          <p:attrName>style.visibility</p:attrName>
                                        </p:attrNameLst>
                                      </p:cBhvr>
                                      <p:to>
                                        <p:strVal val="visible"/>
                                      </p:to>
                                    </p:set>
                                    <p:animEffect transition="in" filter="fade">
                                      <p:cBhvr>
                                        <p:cTn id="27" dur="800" decel="100000"/>
                                        <p:tgtEl>
                                          <p:spTgt spid="57347">
                                            <p:txEl>
                                              <p:pRg st="2" end="2"/>
                                            </p:txEl>
                                          </p:spTgt>
                                        </p:tgtEl>
                                      </p:cBhvr>
                                    </p:animEffect>
                                    <p:anim calcmode="lin" valueType="num">
                                      <p:cBhvr>
                                        <p:cTn id="28" dur="800" decel="100000" fill="hold"/>
                                        <p:tgtEl>
                                          <p:spTgt spid="57347">
                                            <p:txEl>
                                              <p:pRg st="2" end="2"/>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57347">
                                            <p:txEl>
                                              <p:pRg st="2" end="2"/>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57347">
                                            <p:txEl>
                                              <p:pRg st="2" end="2"/>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57347">
                                            <p:txEl>
                                              <p:pRg st="2" end="2"/>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57347">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Lst>
  </p:timing>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{38BA3BC6-C041-754E-B6C0-3E34E056F8B7}tf10001069</Template>
  <TotalTime>93</TotalTime>
  <Words>1985</Words>
  <Application>Microsoft Macintosh PowerPoint</Application>
  <PresentationFormat>Widescreen</PresentationFormat>
  <Paragraphs>124</Paragraphs>
  <Slides>37</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37</vt:i4>
      </vt:variant>
    </vt:vector>
  </HeadingPairs>
  <TitlesOfParts>
    <vt:vector size="49" baseType="lpstr">
      <vt:lpstr>Arial</vt:lpstr>
      <vt:lpstr>Arial Black</vt:lpstr>
      <vt:lpstr>Berlin Sans FB Demi</vt:lpstr>
      <vt:lpstr>Calibri</vt:lpstr>
      <vt:lpstr>Century Gothic</vt:lpstr>
      <vt:lpstr>Comic Sans MS</vt:lpstr>
      <vt:lpstr>Script MT Bold</vt:lpstr>
      <vt:lpstr>Stencil</vt:lpstr>
      <vt:lpstr>Tahoma</vt:lpstr>
      <vt:lpstr>Wingdings</vt:lpstr>
      <vt:lpstr>Wingdings 3</vt:lpstr>
      <vt:lpstr>Filo</vt:lpstr>
      <vt:lpstr>Il contratto di II livello</vt:lpstr>
      <vt:lpstr>Dalla contrattazione separata degli anni ’50 agli accordi del 1993, 2009, 2011, 2012, 2014</vt:lpstr>
      <vt:lpstr>Presentazione standard di PowerPoint</vt:lpstr>
      <vt:lpstr>Rapporto tra CCNL e  Contr. II livello</vt:lpstr>
      <vt:lpstr>Il contratto aziendale può derogare in pejus il contratto collettivo nazionale?</vt:lpstr>
      <vt:lpstr>Un caso regolato dalla legge</vt:lpstr>
      <vt:lpstr>Corte Cost. 268/1994</vt:lpstr>
      <vt:lpstr>Efficacia temporale</vt:lpstr>
      <vt:lpstr>CC Aziendale e clausole individuali</vt:lpstr>
      <vt:lpstr>Art. 16. Trattamenti economici collettivi discriminatori</vt:lpstr>
      <vt:lpstr>Art. 17. Sindacati di comodo</vt:lpstr>
      <vt:lpstr>L’accordo del 1993</vt:lpstr>
      <vt:lpstr>Presentazione standard di PowerPoint</vt:lpstr>
      <vt:lpstr>Soggetti stipulanti ed efficacia</vt:lpstr>
      <vt:lpstr>Quando si presenta il problema?</vt:lpstr>
      <vt:lpstr>Il lavoratore è rappresentato?</vt:lpstr>
      <vt:lpstr>Presentazione standard di PowerPoint</vt:lpstr>
      <vt:lpstr>Presentazione standard di PowerPoint</vt:lpstr>
      <vt:lpstr>In generale</vt:lpstr>
      <vt:lpstr>Presentazione standard di PowerPoint</vt:lpstr>
      <vt:lpstr>Presentazione standard di PowerPoint</vt:lpstr>
      <vt:lpstr>La nascita di  Fabbrica Italia Pomigliano SpA</vt:lpstr>
      <vt:lpstr>L’accordo inteconfederale  28 giugno 2011</vt:lpstr>
      <vt:lpstr>Presentazione standard di PowerPoint</vt:lpstr>
      <vt:lpstr>Una mano tesa?</vt:lpstr>
      <vt:lpstr>D.L. 13-8-2011 n. 138 Art. 8  Sostegno alla contrattazione collettiva di prossimità</vt:lpstr>
      <vt:lpstr>Presentazione standard di PowerPoint</vt:lpstr>
      <vt:lpstr>2.  Le specifiche intese di cui al comma 1 possono riguardare la regolazione delle materie inerenti l'organizzazione del lavoro e della produzione con riferimento: </vt:lpstr>
      <vt:lpstr>Presentazione standard di PowerPoint</vt:lpstr>
      <vt:lpstr>Presentazione standard di PowerPoint</vt:lpstr>
      <vt:lpstr>Il comportamento antisindacale della FIAT</vt:lpstr>
      <vt:lpstr>Corte Cost. 23/07/2013 n.231</vt:lpstr>
      <vt:lpstr>Accordo interconfederale 2014 (TU Rappresentanza)</vt:lpstr>
      <vt:lpstr>Vincolatività del CC</vt:lpstr>
      <vt:lpstr>Vincolatività del cc aziendale (RSU)</vt:lpstr>
      <vt:lpstr>Vincolatività del cc aziendale (RSA)</vt:lpstr>
      <vt:lpstr>Rapporti tra CCNL e CC  aziendale (RSA)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contratto di II livello</dc:title>
  <dc:creator>Alberto Avio</dc:creator>
  <cp:lastModifiedBy>Alberto Avio</cp:lastModifiedBy>
  <cp:revision>9</cp:revision>
  <dcterms:created xsi:type="dcterms:W3CDTF">2020-03-15T18:27:49Z</dcterms:created>
  <dcterms:modified xsi:type="dcterms:W3CDTF">2020-10-22T17:17:58Z</dcterms:modified>
</cp:coreProperties>
</file>