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11"/>
  </p:notesMasterIdLst>
  <p:sldIdLst>
    <p:sldId id="256" r:id="rId3"/>
    <p:sldId id="287" r:id="rId4"/>
    <p:sldId id="288" r:id="rId5"/>
    <p:sldId id="289" r:id="rId6"/>
    <p:sldId id="290" r:id="rId7"/>
    <p:sldId id="291" r:id="rId8"/>
    <p:sldId id="292" r:id="rId9"/>
    <p:sldId id="293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5238"/>
  </p:normalViewPr>
  <p:slideViewPr>
    <p:cSldViewPr snapToGrid="0" snapToObjects="1">
      <p:cViewPr varScale="1">
        <p:scale>
          <a:sx n="107" d="100"/>
          <a:sy n="107" d="100"/>
        </p:scale>
        <p:origin x="20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D6E750-29BB-BB48-AA12-A4E609169B12}" type="datetimeFigureOut">
              <a:rPr lang="it-IT" smtClean="0"/>
              <a:t>18/10/20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08EAC1-5AF9-434C-8838-F56A4DEDE40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14553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87AB310-A496-4EDD-9445-1988D3F2C84B}" type="slidenum">
              <a:rPr kumimoji="0" lang="it-IT" alt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it-IT" alt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6687632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A2EDAF-FECE-4DFB-BC49-37A902710940}" type="slidenum">
              <a:rPr kumimoji="0" lang="it-IT" alt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it-IT" alt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0884448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E52C35A-F55F-EB42-B651-F59256EF9A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468A4DD-E975-1547-B331-E5E43950E7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41A4B2A-A6C0-1B41-80A3-2BDB54DFD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66517-BE02-5A4A-AAB7-6B7F755CAC26}" type="datetimeFigureOut">
              <a:rPr lang="it-IT" smtClean="0"/>
              <a:t>18/10/20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022176F-17FF-5D48-97B4-B842F4693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43AA0CF-4F5B-C449-9BA8-4B570A5D5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15BFB-6DCC-2D41-B769-1444F30731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5516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7359000-A860-6848-A42F-2CF446188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F8A3B07-7C9B-B94F-889C-D7923764CF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0553F9B-A856-5046-AD18-EFB8D3FD7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66517-BE02-5A4A-AAB7-6B7F755CAC26}" type="datetimeFigureOut">
              <a:rPr lang="it-IT" smtClean="0"/>
              <a:t>18/10/20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8763A48-895C-194A-A7F6-F7F07D50C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D98B83F-186F-4B4D-B819-F9D8061EC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15BFB-6DCC-2D41-B769-1444F30731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9916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617AE7C5-549C-F840-B985-33F80916B7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4AB0AC2-922A-2947-BDE1-22A5A89A56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0809785-4FA3-F648-AB44-4F3C15E6D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66517-BE02-5A4A-AAB7-6B7F755CAC26}" type="datetimeFigureOut">
              <a:rPr lang="it-IT" smtClean="0"/>
              <a:t>18/10/20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D431A73-D311-994C-96A2-1FD80A254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CEF72EB-3DCF-A545-B900-545AF6F49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15BFB-6DCC-2D41-B769-1444F30731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84287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D6810-5AA0-4149-B719-7BB7E81D0341}" type="datetimeFigureOut">
              <a:rPr lang="it-IT" smtClean="0"/>
              <a:t>18/10/20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40093-DA28-7E42-87AF-D1EB795F408A}" type="slidenum">
              <a:rPr lang="it-IT" smtClean="0"/>
              <a:t>‹N›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14141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D6810-5AA0-4149-B719-7BB7E81D0341}" type="datetimeFigureOut">
              <a:rPr lang="it-IT" smtClean="0"/>
              <a:t>18/10/20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40093-DA28-7E42-87AF-D1EB795F408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45183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D6810-5AA0-4149-B719-7BB7E81D0341}" type="datetimeFigureOut">
              <a:rPr lang="it-IT" smtClean="0"/>
              <a:t>18/10/20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40093-DA28-7E42-87AF-D1EB795F408A}" type="slidenum">
              <a:rPr lang="it-IT" smtClean="0"/>
              <a:t>‹N›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98965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D6810-5AA0-4149-B719-7BB7E81D0341}" type="datetimeFigureOut">
              <a:rPr lang="it-IT" smtClean="0"/>
              <a:t>18/10/20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40093-DA28-7E42-87AF-D1EB795F408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34768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D6810-5AA0-4149-B719-7BB7E81D0341}" type="datetimeFigureOut">
              <a:rPr lang="it-IT" smtClean="0"/>
              <a:t>18/10/20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40093-DA28-7E42-87AF-D1EB795F408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1341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D6810-5AA0-4149-B719-7BB7E81D0341}" type="datetimeFigureOut">
              <a:rPr lang="it-IT" smtClean="0"/>
              <a:t>18/10/20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40093-DA28-7E42-87AF-D1EB795F408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58711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D6810-5AA0-4149-B719-7BB7E81D0341}" type="datetimeFigureOut">
              <a:rPr lang="it-IT" smtClean="0"/>
              <a:t>18/10/20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40093-DA28-7E42-87AF-D1EB795F408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525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ACD6810-5AA0-4149-B719-7BB7E81D0341}" type="datetimeFigureOut">
              <a:rPr lang="it-IT" smtClean="0"/>
              <a:t>18/10/20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4A40093-DA28-7E42-87AF-D1EB795F408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4515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4DCB4A-A047-D14A-8849-BE867379D5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4BF453F-8068-3444-B872-F33C8E8FF5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5323415-FD3A-1944-ADE2-98BFCC8FC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66517-BE02-5A4A-AAB7-6B7F755CAC26}" type="datetimeFigureOut">
              <a:rPr lang="it-IT" smtClean="0"/>
              <a:t>18/10/20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69B2F90-A23D-FA4A-85D5-D83794423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FA8472C-37DD-5A4E-8650-5B6E224E6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15BFB-6DCC-2D41-B769-1444F30731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59689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D6810-5AA0-4149-B719-7BB7E81D0341}" type="datetimeFigureOut">
              <a:rPr lang="it-IT" smtClean="0"/>
              <a:t>18/10/20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40093-DA28-7E42-87AF-D1EB795F408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39390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D6810-5AA0-4149-B719-7BB7E81D0341}" type="datetimeFigureOut">
              <a:rPr lang="it-IT" smtClean="0"/>
              <a:t>18/10/20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40093-DA28-7E42-87AF-D1EB795F408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41227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D6810-5AA0-4149-B719-7BB7E81D0341}" type="datetimeFigureOut">
              <a:rPr lang="it-IT" smtClean="0"/>
              <a:t>18/10/20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40093-DA28-7E42-87AF-D1EB795F408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6522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1874BE6-1310-DB45-9436-D2ECFC081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3641994-0F3B-284B-AEC9-3F812B4026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D7CF8B9-AEBB-C840-BA4D-21DF3DF5F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66517-BE02-5A4A-AAB7-6B7F755CAC26}" type="datetimeFigureOut">
              <a:rPr lang="it-IT" smtClean="0"/>
              <a:t>18/10/20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BFB889E-37E4-E649-A780-E53E12285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8F78D0C-73A5-0B41-A2F9-B57F94108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15BFB-6DCC-2D41-B769-1444F30731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4759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803FCCE-3845-754D-BDD7-D6EBC8BC2C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7212F81-1B5D-7F40-90C9-DFCD0AE301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8F03FDC-1C63-114B-96CA-A109683A52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E8219C6-AFD5-5944-B020-3C0654E9F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66517-BE02-5A4A-AAB7-6B7F755CAC26}" type="datetimeFigureOut">
              <a:rPr lang="it-IT" smtClean="0"/>
              <a:t>18/10/20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88FBB95-2766-F741-AE4C-111A6F160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0A58BD3-C0CE-554C-824D-191262883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15BFB-6DCC-2D41-B769-1444F30731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2586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39BCC7C-19F4-704C-91F7-191B6252A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36C5090-D497-4442-A191-A40F5D8131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94A9B5D-1B3E-8344-AAC3-C3827EBF93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E3F38CE7-E12B-3842-80E4-C7F63DC2C0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DED6BD1-A2EC-D342-B565-9935D1826E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49357E5-8D95-B24C-90CC-2D67A4CE5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66517-BE02-5A4A-AAB7-6B7F755CAC26}" type="datetimeFigureOut">
              <a:rPr lang="it-IT" smtClean="0"/>
              <a:t>18/10/20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4DCDC1C2-673F-AD4B-92B8-26AB908C4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5572C6A6-A08A-6F4F-B30E-34A5DC304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15BFB-6DCC-2D41-B769-1444F30731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6657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7D4F0A5-5F74-3344-AC54-3B7BDE47D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5F738034-F0F3-C640-91E6-C1EB1FF01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66517-BE02-5A4A-AAB7-6B7F755CAC26}" type="datetimeFigureOut">
              <a:rPr lang="it-IT" smtClean="0"/>
              <a:t>18/10/20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706ADF7-12FE-7A42-A8E4-077DD39A9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0870C75-602A-8947-9138-E2F3DB4F2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15BFB-6DCC-2D41-B769-1444F30731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2801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2874F432-B5F0-6741-ABDD-28F4711A0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66517-BE02-5A4A-AAB7-6B7F755CAC26}" type="datetimeFigureOut">
              <a:rPr lang="it-IT" smtClean="0"/>
              <a:t>18/10/20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3649A844-E58C-2941-9E20-471B3EAF5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826ECBA-D321-A241-95C1-DACCF42E2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15BFB-6DCC-2D41-B769-1444F30731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2678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2D7DA3-529A-3B46-9239-D07F8FCC93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58CC16B-6891-E04B-8AB9-B16C4572BE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1D17570-20AD-6C4C-BC3A-74420104A4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9B36592-773A-E748-A34C-62AE065AC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66517-BE02-5A4A-AAB7-6B7F755CAC26}" type="datetimeFigureOut">
              <a:rPr lang="it-IT" smtClean="0"/>
              <a:t>18/10/20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40191F0-3410-6B43-8D55-CA5902727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A50A5A3-C48B-0244-A7B1-37184D6CB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15BFB-6DCC-2D41-B769-1444F30731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3708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1B1A919-7A49-E14E-8CB0-EF227AEDB5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0E953273-5B84-5C4D-BF47-207843E17E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28C12FD-4948-F444-95FD-5B0ABFDCFE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2153A85-D4BC-6447-885A-891599746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66517-BE02-5A4A-AAB7-6B7F755CAC26}" type="datetimeFigureOut">
              <a:rPr lang="it-IT" smtClean="0"/>
              <a:t>18/10/20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721E474-759A-AD4C-B5A9-BE5B780D7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274ECA7-6C45-1647-9488-3169F484C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15BFB-6DCC-2D41-B769-1444F30731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5805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9BCDAE4D-2218-B24E-9A1B-5E47921352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C4D347A-14E8-C146-9276-3ECC16F0B0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BDFF7C0-B417-4042-8AE0-F11BAF5647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D66517-BE02-5A4A-AAB7-6B7F755CAC26}" type="datetimeFigureOut">
              <a:rPr lang="it-IT" smtClean="0"/>
              <a:t>18/10/20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9B9B632-6467-7A42-9E2F-9B1409DB6D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0692A1F-8A40-954A-8686-BE51D0C6D9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315BFB-6DCC-2D41-B769-1444F30731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5731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ACD6810-5AA0-4149-B719-7BB7E81D0341}" type="datetimeFigureOut">
              <a:rPr lang="it-IT" smtClean="0"/>
              <a:t>18/10/20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4A40093-DA28-7E42-87AF-D1EB795F408A}" type="slidenum">
              <a:rPr lang="it-IT" smtClean="0"/>
              <a:t>‹N›</a:t>
            </a:fld>
            <a:endParaRPr lang="it-IT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3259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857126-3319-0F47-88DD-BDEBE7A63E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Lezione 5 – h.9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CCF1CEC-C7AA-1549-9D66-FA69C57B73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15794"/>
            <a:ext cx="9144000" cy="1029339"/>
          </a:xfrm>
        </p:spPr>
        <p:txBody>
          <a:bodyPr/>
          <a:lstStyle/>
          <a:p>
            <a:r>
              <a:rPr lang="it-IT" dirty="0"/>
              <a:t>Diritto del lavoro, mercoledì 21 ottobre 2020</a:t>
            </a:r>
          </a:p>
          <a:p>
            <a:r>
              <a:rPr lang="it-IT" dirty="0"/>
              <a:t>Operatore dei servizi giuridici</a:t>
            </a:r>
          </a:p>
        </p:txBody>
      </p:sp>
    </p:spTree>
    <p:extLst>
      <p:ext uri="{BB962C8B-B14F-4D97-AF65-F5344CB8AC3E}">
        <p14:creationId xmlns:p14="http://schemas.microsoft.com/office/powerpoint/2010/main" val="2603138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836712"/>
            <a:ext cx="7772400" cy="324036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it-IT" altLang="it-IT" sz="6600" dirty="0"/>
              <a:t>L’ambito di </a:t>
            </a:r>
            <a:br>
              <a:rPr lang="it-IT" altLang="it-IT" sz="6600" dirty="0"/>
            </a:br>
            <a:r>
              <a:rPr lang="it-IT" altLang="it-IT" sz="6600" dirty="0"/>
              <a:t>applicazione oggettiva del contratto collettivo</a:t>
            </a:r>
          </a:p>
        </p:txBody>
      </p:sp>
    </p:spTree>
    <p:extLst>
      <p:ext uri="{BB962C8B-B14F-4D97-AF65-F5344CB8AC3E}">
        <p14:creationId xmlns:p14="http://schemas.microsoft.com/office/powerpoint/2010/main" val="3369557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 altLang="it-IT"/>
              <a:t>L’art.2077 cod.civ.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3276600" y="1981200"/>
            <a:ext cx="6324600" cy="3963988"/>
          </a:xfrm>
          <a:prstGeom prst="rect">
            <a:avLst/>
          </a:prstGeom>
          <a:noFill/>
          <a:ln w="38100" cap="rnd">
            <a:solidFill>
              <a:srgbClr val="FF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2077.  </a:t>
            </a:r>
            <a:r>
              <a:rPr kumimoji="1" lang="it-IT" altLang="it-IT" sz="24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Efficacia del contratto collettivo sul contratto individuale</a:t>
            </a:r>
            <a:r>
              <a:rPr kumimoji="1" lang="it-IT" altLang="it-IT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. —  I contratti individuali di lavoro tra gli appartenenti alle categorie alle quali si riferisce il contratto collettivo devono uniformarsi alle disposizioni di questo.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 Le clausole difformi dei contratti individuali, preesistenti o successivi al contratto collettivo, sono sostituite di diritto da quelle del contratto collettivo, salvo che contengano speciali condizioni più favorevoli ai prestatori di lavoro</a:t>
            </a:r>
          </a:p>
        </p:txBody>
      </p:sp>
    </p:spTree>
    <p:extLst>
      <p:ext uri="{BB962C8B-B14F-4D97-AF65-F5344CB8AC3E}">
        <p14:creationId xmlns:p14="http://schemas.microsoft.com/office/powerpoint/2010/main" val="3864599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150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9" presetID="4" presetClass="entr" presetSubtype="32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13" presetID="4" presetClass="entr" presetSubtype="32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animBg="1" autoUpdateAnimBg="0" advAuto="500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C:\Programmi\File comuni\Microsoft Shared\Clipart\cagcat50\PE01476_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1" y="76200"/>
            <a:ext cx="2498725" cy="280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3389313" y="3063876"/>
            <a:ext cx="2424062" cy="830997"/>
          </a:xfrm>
          <a:prstGeom prst="rect">
            <a:avLst/>
          </a:prstGeom>
          <a:noFill/>
          <a:ln w="76200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Il contratto collettivo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(corporativo)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6470650" y="381001"/>
            <a:ext cx="3663950" cy="1628775"/>
          </a:xfrm>
          <a:prstGeom prst="rect">
            <a:avLst/>
          </a:prstGeom>
          <a:noFill/>
          <a:ln w="76200">
            <a:solidFill>
              <a:srgbClr val="00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Costituisce la disciplina di tutti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i rapporti individuali: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i contratti individuali si devono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conformare ad esso.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7315201" y="3276601"/>
            <a:ext cx="2911475" cy="1200329"/>
          </a:xfrm>
          <a:prstGeom prst="rect">
            <a:avLst/>
          </a:prstGeom>
          <a:noFill/>
          <a:ln w="762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Ha efficacia anche nei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 confronti dei contratti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individuali </a:t>
            </a:r>
            <a:r>
              <a:rPr kumimoji="1" lang="it-IT" altLang="it-IT" sz="24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preesistenti</a:t>
            </a: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3733801" y="4800601"/>
            <a:ext cx="2959465" cy="830997"/>
          </a:xfrm>
          <a:prstGeom prst="rect">
            <a:avLst/>
          </a:prstGeom>
          <a:noFill/>
          <a:ln w="76200">
            <a:solidFill>
              <a:srgbClr val="FF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Può essere derogato da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clausole più favorevoli</a:t>
            </a:r>
          </a:p>
        </p:txBody>
      </p:sp>
      <p:sp>
        <p:nvSpPr>
          <p:cNvPr id="22535" name="AutoShape 7"/>
          <p:cNvSpPr>
            <a:spLocks noChangeArrowheads="1"/>
          </p:cNvSpPr>
          <p:nvPr/>
        </p:nvSpPr>
        <p:spPr bwMode="auto">
          <a:xfrm rot="-1810834">
            <a:off x="5880100" y="2362200"/>
            <a:ext cx="1511300" cy="457200"/>
          </a:xfrm>
          <a:prstGeom prst="rightArrow">
            <a:avLst>
              <a:gd name="adj1" fmla="val 50000"/>
              <a:gd name="adj2" fmla="val 82639"/>
            </a:avLst>
          </a:prstGeom>
          <a:gradFill rotWithShape="0">
            <a:gsLst>
              <a:gs pos="0">
                <a:srgbClr val="2F762F"/>
              </a:gs>
              <a:gs pos="100000">
                <a:srgbClr val="66FF66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pic>
        <p:nvPicPr>
          <p:cNvPr id="22536" name="Picture 8" descr="C:\Programmi\File comuni\Microsoft Shared\Clipart\cagcat50\SY01265_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1" y="3657600"/>
            <a:ext cx="1027113" cy="2173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7" name="AutoShape 9"/>
          <p:cNvSpPr>
            <a:spLocks noChangeArrowheads="1"/>
          </p:cNvSpPr>
          <p:nvPr/>
        </p:nvSpPr>
        <p:spPr bwMode="auto">
          <a:xfrm>
            <a:off x="6172200" y="3657600"/>
            <a:ext cx="990600" cy="457200"/>
          </a:xfrm>
          <a:prstGeom prst="rightArrow">
            <a:avLst>
              <a:gd name="adj1" fmla="val 50000"/>
              <a:gd name="adj2" fmla="val 54167"/>
            </a:avLst>
          </a:prstGeom>
          <a:gradFill rotWithShape="0">
            <a:gsLst>
              <a:gs pos="0">
                <a:srgbClr val="760000"/>
              </a:gs>
              <a:gs pos="100000">
                <a:srgbClr val="FF00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2538" name="AutoShape 10"/>
          <p:cNvSpPr>
            <a:spLocks noChangeArrowheads="1"/>
          </p:cNvSpPr>
          <p:nvPr/>
        </p:nvSpPr>
        <p:spPr bwMode="auto">
          <a:xfrm>
            <a:off x="9677400" y="5257800"/>
            <a:ext cx="609600" cy="304800"/>
          </a:xfrm>
          <a:prstGeom prst="chevron">
            <a:avLst>
              <a:gd name="adj" fmla="val 50000"/>
            </a:avLst>
          </a:prstGeom>
          <a:gradFill rotWithShape="0">
            <a:gsLst>
              <a:gs pos="0">
                <a:srgbClr val="FF66FF"/>
              </a:gs>
              <a:gs pos="100000">
                <a:srgbClr val="762F76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2539" name="AutoShape 11"/>
          <p:cNvSpPr>
            <a:spLocks noChangeArrowheads="1"/>
          </p:cNvSpPr>
          <p:nvPr/>
        </p:nvSpPr>
        <p:spPr bwMode="auto">
          <a:xfrm>
            <a:off x="7391400" y="5257800"/>
            <a:ext cx="609600" cy="304800"/>
          </a:xfrm>
          <a:prstGeom prst="chevron">
            <a:avLst>
              <a:gd name="adj" fmla="val 50000"/>
            </a:avLst>
          </a:prstGeom>
          <a:gradFill rotWithShape="0">
            <a:gsLst>
              <a:gs pos="0">
                <a:srgbClr val="762F76"/>
              </a:gs>
              <a:gs pos="100000">
                <a:srgbClr val="FF66FF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2540" name="AutoShape 12"/>
          <p:cNvSpPr>
            <a:spLocks noChangeArrowheads="1"/>
          </p:cNvSpPr>
          <p:nvPr/>
        </p:nvSpPr>
        <p:spPr bwMode="auto">
          <a:xfrm>
            <a:off x="8534400" y="5257800"/>
            <a:ext cx="609600" cy="304800"/>
          </a:xfrm>
          <a:prstGeom prst="chevron">
            <a:avLst>
              <a:gd name="adj" fmla="val 50000"/>
            </a:avLst>
          </a:prstGeom>
          <a:gradFill rotWithShape="0">
            <a:gsLst>
              <a:gs pos="0">
                <a:srgbClr val="FF66FF"/>
              </a:gs>
              <a:gs pos="50000">
                <a:srgbClr val="762F76"/>
              </a:gs>
              <a:gs pos="100000">
                <a:srgbClr val="FF66FF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9166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4" presetID="5" presetClass="entr" presetSubtype="1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18" presetID="17" presetClass="entr" presetSubtype="1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25" presetID="5" presetClass="entr" presetSubtype="1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7500"/>
                            </p:stCondLst>
                            <p:childTnLst>
                              <p:par>
                                <p:cTn id="29" presetID="17" presetClass="entr" presetSubtype="2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2000"/>
                            </p:stCondLst>
                            <p:childTnLst>
                              <p:par>
                                <p:cTn id="36" presetID="5" presetClass="entr" presetSubtype="10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26500"/>
                            </p:stCondLst>
                            <p:childTnLst>
                              <p:par>
                                <p:cTn id="40" presetID="17" presetClass="entr" presetSubtype="4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31000"/>
                            </p:stCondLst>
                            <p:childTnLst>
                              <p:par>
                                <p:cTn id="47" presetID="1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34500"/>
                            </p:stCondLst>
                            <p:childTnLst>
                              <p:par>
                                <p:cTn id="5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35000"/>
                            </p:stCondLst>
                            <p:childTnLst>
                              <p:par>
                                <p:cTn id="5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animBg="1" autoUpdateAnimBg="0"/>
      <p:bldP spid="22532" grpId="0" animBg="1" autoUpdateAnimBg="0"/>
      <p:bldP spid="22533" grpId="0" animBg="1" autoUpdateAnimBg="0"/>
      <p:bldP spid="22534" grpId="0" animBg="1" autoUpdateAnimBg="0"/>
      <p:bldP spid="22535" grpId="0" animBg="1"/>
      <p:bldP spid="22537" grpId="0" animBg="1"/>
      <p:bldP spid="22538" grpId="0" animBg="1"/>
      <p:bldP spid="22539" grpId="0" animBg="1"/>
      <p:bldP spid="2254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/>
          <p:cNvSpPr>
            <a:spLocks noChangeArrowheads="1"/>
          </p:cNvSpPr>
          <p:nvPr/>
        </p:nvSpPr>
        <p:spPr bwMode="auto">
          <a:xfrm>
            <a:off x="3352800" y="685800"/>
            <a:ext cx="6858000" cy="5181600"/>
          </a:xfrm>
          <a:prstGeom prst="irregularSeal1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4492625" y="2711451"/>
            <a:ext cx="368883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les" pitchFamily="2" charset="0"/>
                <a:ea typeface="+mn-ea"/>
                <a:cs typeface="+mn-cs"/>
              </a:rPr>
              <a:t>Inderogabilità in peius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les" pitchFamily="2" charset="0"/>
                <a:ea typeface="+mn-ea"/>
                <a:cs typeface="+mn-cs"/>
              </a:rPr>
              <a:t>del contratto individuale</a:t>
            </a:r>
          </a:p>
        </p:txBody>
      </p:sp>
    </p:spTree>
    <p:extLst>
      <p:ext uri="{BB962C8B-B14F-4D97-AF65-F5344CB8AC3E}">
        <p14:creationId xmlns:p14="http://schemas.microsoft.com/office/powerpoint/2010/main" val="701734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animBg="1"/>
      <p:bldP spid="23555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6213376" y="1052736"/>
            <a:ext cx="4032448" cy="1754326"/>
          </a:xfrm>
          <a:prstGeom prst="rect">
            <a:avLst/>
          </a:prstGeom>
          <a:solidFill>
            <a:schemeClr val="accent2">
              <a:alpha val="50195"/>
            </a:schemeClr>
          </a:solidFill>
          <a:ln w="127000" cap="rnd" cmpd="tri">
            <a:solidFill>
              <a:srgbClr val="00FF00"/>
            </a:solidFill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etterOMatic!" pitchFamily="34" charset="0"/>
                <a:ea typeface="+mn-ea"/>
                <a:cs typeface="+mn-cs"/>
              </a:rPr>
              <a:t>Ma l’art.2077 è applicabile ai CC di diritto comune? 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1919537" y="1352912"/>
            <a:ext cx="3902075" cy="2492990"/>
          </a:xfrm>
          <a:prstGeom prst="rect">
            <a:avLst/>
          </a:prstGeom>
          <a:solidFill>
            <a:schemeClr val="accent2">
              <a:alpha val="50195"/>
            </a:schemeClr>
          </a:solidFill>
          <a:ln w="762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Woodcut" pitchFamily="2" charset="0"/>
                <a:ea typeface="+mn-ea"/>
                <a:cs typeface="+mn-cs"/>
              </a:rPr>
              <a:t>		Sì!</a:t>
            </a:r>
            <a:endParaRPr kumimoji="1" lang="it-IT" altLang="it-IT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secondo la giurisprudenza, che separava la questione dell’erga </a:t>
            </a:r>
            <a:r>
              <a:rPr kumimoji="1" lang="it-IT" altLang="it-IT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omnes</a:t>
            </a:r>
            <a:r>
              <a:rPr kumimoji="1" lang="it-IT" alt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dalla questione dell’inderogabilità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6400800" y="3962400"/>
            <a:ext cx="3657600" cy="2298700"/>
          </a:xfrm>
          <a:prstGeom prst="rect">
            <a:avLst/>
          </a:prstGeom>
          <a:solidFill>
            <a:schemeClr val="accent2">
              <a:alpha val="50195"/>
            </a:schemeClr>
          </a:solidFill>
          <a:ln w="76200">
            <a:solidFill>
              <a:srgbClr val="FFFF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3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Woodcut" pitchFamily="2" charset="0"/>
                <a:ea typeface="+mn-ea"/>
                <a:cs typeface="+mn-cs"/>
              </a:rPr>
              <a:t>	No!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it-IT" altLang="it-IT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Secondo la dottrina che riteneva incompatibile l’art.2077 con la natura privatistica del CC</a:t>
            </a:r>
          </a:p>
        </p:txBody>
      </p:sp>
    </p:spTree>
    <p:extLst>
      <p:ext uri="{BB962C8B-B14F-4D97-AF65-F5344CB8AC3E}">
        <p14:creationId xmlns:p14="http://schemas.microsoft.com/office/powerpoint/2010/main" val="1000280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5" dur="50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1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9" dur="5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 animBg="1" autoUpdateAnimBg="0"/>
      <p:bldP spid="26627" grpId="0" animBg="1" autoUpdateAnimBg="0"/>
      <p:bldP spid="26628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2238376" y="1000126"/>
            <a:ext cx="7643813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8000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 startAt="2113"/>
              <a:tabLst/>
              <a:defRPr/>
            </a:pPr>
            <a:r>
              <a:rPr kumimoji="1" lang="it-IT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haroni" pitchFamily="2" charset="-79"/>
                <a:ea typeface="+mn-ea"/>
                <a:cs typeface="Aharoni" pitchFamily="2" charset="-79"/>
              </a:rPr>
              <a:t>Rinunzie e transazioni. —  Le rinunzie e le transazioni, che hanno per oggetto diritti del prestatore di lavoro derivanti da disposizioni inderogabili della legge e dei contratti o accordi collettivi concernenti i rapporti di cui all'art. 409 del codice di procedura civile, non sono valide.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it-IT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haroni" pitchFamily="2" charset="-79"/>
                <a:ea typeface="+mn-ea"/>
                <a:cs typeface="Aharoni" pitchFamily="2" charset="-79"/>
              </a:rPr>
              <a:t>[ </a:t>
            </a:r>
            <a:r>
              <a:rPr kumimoji="1" lang="it-IT" sz="32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haroni" pitchFamily="2" charset="-79"/>
                <a:ea typeface="+mn-ea"/>
                <a:cs typeface="Aharoni" pitchFamily="2" charset="-79"/>
              </a:rPr>
              <a:t>...</a:t>
            </a:r>
            <a:r>
              <a:rPr kumimoji="1" lang="it-IT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haroni" pitchFamily="2" charset="-79"/>
                <a:ea typeface="+mn-ea"/>
                <a:cs typeface="Aharoni" pitchFamily="2" charset="-79"/>
              </a:rPr>
              <a:t> ]</a:t>
            </a:r>
          </a:p>
        </p:txBody>
      </p:sp>
    </p:spTree>
    <p:extLst>
      <p:ext uri="{BB962C8B-B14F-4D97-AF65-F5344CB8AC3E}">
        <p14:creationId xmlns:p14="http://schemas.microsoft.com/office/powerpoint/2010/main" val="1276092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3D8DD5C-4254-DA4E-86C8-8AAE7EDF6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rapporto tra contratti collettivi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8B376F1-13BB-E548-9EA2-3A20F829FD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Non c’è nessuna norma che impedisca a un contratto collettivo successivo nel tempo, di prevedere clausole peggiorative di un contratto collettivo precedente o di livello territoriale più ampio.</a:t>
            </a:r>
          </a:p>
          <a:p>
            <a:r>
              <a:rPr lang="it-IT" dirty="0"/>
              <a:t>CCNL – CCNL</a:t>
            </a:r>
          </a:p>
          <a:p>
            <a:r>
              <a:rPr lang="it-IT" dirty="0"/>
              <a:t>CCNL – CC di secondo livello.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B8F8E3A-03A2-C24F-9B82-AB3098E13074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69230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Retrospettivo">
  <a:themeElements>
    <a:clrScheme name="Retrospettivo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ttiv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ttiv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298</Words>
  <Application>Microsoft Macintosh PowerPoint</Application>
  <PresentationFormat>Widescreen</PresentationFormat>
  <Paragraphs>33</Paragraphs>
  <Slides>8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10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8</vt:i4>
      </vt:variant>
    </vt:vector>
  </HeadingPairs>
  <TitlesOfParts>
    <vt:vector size="20" baseType="lpstr">
      <vt:lpstr>Aharoni</vt:lpstr>
      <vt:lpstr>Arial</vt:lpstr>
      <vt:lpstr>Arial Narrow</vt:lpstr>
      <vt:lpstr>Calibri</vt:lpstr>
      <vt:lpstr>Calibri Light</vt:lpstr>
      <vt:lpstr>Candles</vt:lpstr>
      <vt:lpstr>Comic Sans MS</vt:lpstr>
      <vt:lpstr>LetterOMatic!</vt:lpstr>
      <vt:lpstr>Times New Roman</vt:lpstr>
      <vt:lpstr>Woodcut</vt:lpstr>
      <vt:lpstr>Tema di Office</vt:lpstr>
      <vt:lpstr>Retrospettivo</vt:lpstr>
      <vt:lpstr>Lezione 5 – h.9</vt:lpstr>
      <vt:lpstr>L’ambito di  applicazione oggettiva del contratto collettivo</vt:lpstr>
      <vt:lpstr>L’art.2077 cod.civ.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Il rapporto tra contratti collettivi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Lezione 8</dc:title>
  <dc:creator>Alberto Avio</dc:creator>
  <cp:lastModifiedBy>Alberto Avio</cp:lastModifiedBy>
  <cp:revision>2</cp:revision>
  <dcterms:created xsi:type="dcterms:W3CDTF">2020-03-09T19:24:03Z</dcterms:created>
  <dcterms:modified xsi:type="dcterms:W3CDTF">2020-10-18T20:00:19Z</dcterms:modified>
</cp:coreProperties>
</file>