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6" r:id="rId20"/>
    <p:sldId id="277" r:id="rId21"/>
    <p:sldId id="278" r:id="rId22"/>
    <p:sldId id="272" r:id="rId23"/>
    <p:sldId id="273" r:id="rId24"/>
    <p:sldId id="27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74"/>
  </p:normalViewPr>
  <p:slideViewPr>
    <p:cSldViewPr snapToGrid="0" snapToObjects="1">
      <p:cViewPr varScale="1">
        <p:scale>
          <a:sx n="101" d="100"/>
          <a:sy n="101" d="100"/>
        </p:scale>
        <p:origin x="21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653870F-C4FD-A649-945A-6A8D7BF70A02}" type="datetimeFigureOut">
              <a:rPr lang="it-IT" smtClean="0"/>
              <a:t>22/10/20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E8AAC72-A7C2-F34E-A804-C5592DAAB120}" type="slidenum">
              <a:rPr lang="it-IT" smtClean="0"/>
              <a:t>‹N›</a:t>
            </a:fld>
            <a:endParaRPr lang="it-IT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4704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870F-C4FD-A649-945A-6A8D7BF70A02}" type="datetimeFigureOut">
              <a:rPr lang="it-IT" smtClean="0"/>
              <a:t>22/10/20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AC72-A7C2-F34E-A804-C5592DAAB1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41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870F-C4FD-A649-945A-6A8D7BF70A02}" type="datetimeFigureOut">
              <a:rPr lang="it-IT" smtClean="0"/>
              <a:t>22/10/20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AC72-A7C2-F34E-A804-C5592DAAB1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077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870F-C4FD-A649-945A-6A8D7BF70A02}" type="datetimeFigureOut">
              <a:rPr lang="it-IT" smtClean="0"/>
              <a:t>22/10/20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AC72-A7C2-F34E-A804-C5592DAAB1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70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53870F-C4FD-A649-945A-6A8D7BF70A02}" type="datetimeFigureOut">
              <a:rPr lang="it-IT" smtClean="0"/>
              <a:t>22/10/20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8AAC72-A7C2-F34E-A804-C5592DAAB120}" type="slidenum">
              <a:rPr lang="it-IT" smtClean="0"/>
              <a:t>‹N›</a:t>
            </a:fld>
            <a:endParaRPr lang="it-IT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92706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870F-C4FD-A649-945A-6A8D7BF70A02}" type="datetimeFigureOut">
              <a:rPr lang="it-IT" smtClean="0"/>
              <a:t>22/10/20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AC72-A7C2-F34E-A804-C5592DAAB1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52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870F-C4FD-A649-945A-6A8D7BF70A02}" type="datetimeFigureOut">
              <a:rPr lang="it-IT" smtClean="0"/>
              <a:t>22/10/20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AC72-A7C2-F34E-A804-C5592DAAB1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2359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870F-C4FD-A649-945A-6A8D7BF70A02}" type="datetimeFigureOut">
              <a:rPr lang="it-IT" smtClean="0"/>
              <a:t>22/10/20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AC72-A7C2-F34E-A804-C5592DAAB1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910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870F-C4FD-A649-945A-6A8D7BF70A02}" type="datetimeFigureOut">
              <a:rPr lang="it-IT" smtClean="0"/>
              <a:t>22/10/20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AC72-A7C2-F34E-A804-C5592DAAB1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029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53870F-C4FD-A649-945A-6A8D7BF70A02}" type="datetimeFigureOut">
              <a:rPr lang="it-IT" smtClean="0"/>
              <a:t>22/10/20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8AAC72-A7C2-F34E-A804-C5592DAAB120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302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53870F-C4FD-A649-945A-6A8D7BF70A02}" type="datetimeFigureOut">
              <a:rPr lang="it-IT" smtClean="0"/>
              <a:t>22/10/20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8AAC72-A7C2-F34E-A804-C5592DAAB120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01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653870F-C4FD-A649-945A-6A8D7BF70A02}" type="datetimeFigureOut">
              <a:rPr lang="it-IT" smtClean="0"/>
              <a:t>22/10/20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E8AAC72-A7C2-F34E-A804-C5592DAAB120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015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A4712B-BE23-6647-826F-0F7F96F11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3900" y="1175960"/>
            <a:ext cx="8786481" cy="2361447"/>
          </a:xfrm>
        </p:spPr>
        <p:txBody>
          <a:bodyPr/>
          <a:lstStyle/>
          <a:p>
            <a:r>
              <a:rPr lang="it-IT" dirty="0"/>
              <a:t>La struttura e i contenuti del CCNL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29FE531-1401-9341-A9DA-54462A216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8967" y="3809471"/>
            <a:ext cx="5994400" cy="176582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it-IT" dirty="0"/>
              <a:t>Lezione del 21/10/2020:</a:t>
            </a:r>
          </a:p>
          <a:p>
            <a:pPr algn="l"/>
            <a:r>
              <a:rPr lang="it-IT" dirty="0"/>
              <a:t>NB: queste </a:t>
            </a:r>
            <a:r>
              <a:rPr lang="it-IT" dirty="0" err="1"/>
              <a:t>slides</a:t>
            </a:r>
            <a:r>
              <a:rPr lang="it-IT" dirty="0"/>
              <a:t> NON sono state presentate nella lezione. Lì si è guardato direttamente il CCNL. Di conseguenza l’audio NON è relativo a queste </a:t>
            </a:r>
            <a:r>
              <a:rPr lang="it-IT" dirty="0" err="1"/>
              <a:t>slides</a:t>
            </a:r>
            <a:r>
              <a:rPr lang="it-IT" dirty="0"/>
              <a:t>, caricate solo per maggior chiarezza.</a:t>
            </a:r>
          </a:p>
        </p:txBody>
      </p:sp>
    </p:spTree>
    <p:extLst>
      <p:ext uri="{BB962C8B-B14F-4D97-AF65-F5344CB8AC3E}">
        <p14:creationId xmlns:p14="http://schemas.microsoft.com/office/powerpoint/2010/main" val="985336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72FCA5-03B6-4E4A-9423-4AC22D84E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F135924-872E-5A49-9792-9368CAC04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4666"/>
            <a:ext cx="10837333" cy="6773333"/>
          </a:xfrm>
          <a:prstGeom prst="rect">
            <a:avLst/>
          </a:prstGeom>
        </p:spPr>
      </p:pic>
      <p:sp>
        <p:nvSpPr>
          <p:cNvPr id="5" name="Freccia destra 4">
            <a:extLst>
              <a:ext uri="{FF2B5EF4-FFF2-40B4-BE49-F238E27FC236}">
                <a16:creationId xmlns:a16="http://schemas.microsoft.com/office/drawing/2014/main" id="{89C37BF5-D817-694A-B846-4ABCFD761E31}"/>
              </a:ext>
            </a:extLst>
          </p:cNvPr>
          <p:cNvSpPr/>
          <p:nvPr/>
        </p:nvSpPr>
        <p:spPr>
          <a:xfrm rot="20468302">
            <a:off x="3098796" y="2607736"/>
            <a:ext cx="931333" cy="812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7355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FB142C-56A4-9140-86DC-02C608E4F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Immagine che contiene screenshot, monitor, computer, schermo&#10;&#10;Descrizione generata automaticamente">
            <a:extLst>
              <a:ext uri="{FF2B5EF4-FFF2-40B4-BE49-F238E27FC236}">
                <a16:creationId xmlns:a16="http://schemas.microsoft.com/office/drawing/2014/main" id="{46165D6B-37A5-EE46-817C-B3BFDC1C4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67" y="-3"/>
            <a:ext cx="10972800" cy="6858000"/>
          </a:xfrm>
          <a:prstGeom prst="rect">
            <a:avLst/>
          </a:prstGeom>
        </p:spPr>
      </p:pic>
      <p:sp>
        <p:nvSpPr>
          <p:cNvPr id="5" name="Freccia destra 4">
            <a:extLst>
              <a:ext uri="{FF2B5EF4-FFF2-40B4-BE49-F238E27FC236}">
                <a16:creationId xmlns:a16="http://schemas.microsoft.com/office/drawing/2014/main" id="{BCF9945E-9805-CF48-AC35-D3C226AC8520}"/>
              </a:ext>
            </a:extLst>
          </p:cNvPr>
          <p:cNvSpPr/>
          <p:nvPr/>
        </p:nvSpPr>
        <p:spPr>
          <a:xfrm rot="19202238">
            <a:off x="1913468" y="2641603"/>
            <a:ext cx="24384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6698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5F1BDB-D78A-6F41-9D9C-DCB89D4D2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6FDC2BF-6A82-5548-868E-E755D3DAF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2291"/>
            <a:ext cx="10549467" cy="6593417"/>
          </a:xfrm>
          <a:prstGeom prst="rect">
            <a:avLst/>
          </a:prstGeom>
        </p:spPr>
      </p:pic>
      <p:sp>
        <p:nvSpPr>
          <p:cNvPr id="5" name="Freccia destra 4">
            <a:extLst>
              <a:ext uri="{FF2B5EF4-FFF2-40B4-BE49-F238E27FC236}">
                <a16:creationId xmlns:a16="http://schemas.microsoft.com/office/drawing/2014/main" id="{7BDEEBEF-0345-F747-B662-29FE9AE0E259}"/>
              </a:ext>
            </a:extLst>
          </p:cNvPr>
          <p:cNvSpPr/>
          <p:nvPr/>
        </p:nvSpPr>
        <p:spPr>
          <a:xfrm rot="19158859">
            <a:off x="2997203" y="2438403"/>
            <a:ext cx="1794933" cy="83819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3309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5833C-54A4-9F49-9070-FD10145B6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1901FDD-FC81-6C4C-8D2D-7C6FB54DA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72" y="152402"/>
            <a:ext cx="10458027" cy="6536267"/>
          </a:xfrm>
          <a:prstGeom prst="rect">
            <a:avLst/>
          </a:prstGeom>
        </p:spPr>
      </p:pic>
      <p:sp>
        <p:nvSpPr>
          <p:cNvPr id="5" name="Freccia destra 4">
            <a:extLst>
              <a:ext uri="{FF2B5EF4-FFF2-40B4-BE49-F238E27FC236}">
                <a16:creationId xmlns:a16="http://schemas.microsoft.com/office/drawing/2014/main" id="{12CD38FB-44AE-DA41-B258-A3A435358AF9}"/>
              </a:ext>
            </a:extLst>
          </p:cNvPr>
          <p:cNvSpPr/>
          <p:nvPr/>
        </p:nvSpPr>
        <p:spPr>
          <a:xfrm rot="19797005">
            <a:off x="2607726" y="3674542"/>
            <a:ext cx="2032000" cy="76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136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7220DE-80C4-8247-9169-A9828AFD4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9296DCB-B01F-464C-9E4F-2E0B407F4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66" y="169334"/>
            <a:ext cx="10430933" cy="6519333"/>
          </a:xfrm>
          <a:prstGeom prst="rect">
            <a:avLst/>
          </a:prstGeom>
        </p:spPr>
      </p:pic>
      <p:sp>
        <p:nvSpPr>
          <p:cNvPr id="5" name="Freccia destra 4">
            <a:extLst>
              <a:ext uri="{FF2B5EF4-FFF2-40B4-BE49-F238E27FC236}">
                <a16:creationId xmlns:a16="http://schemas.microsoft.com/office/drawing/2014/main" id="{DB33D75A-C706-F945-9C70-E700FA8E079C}"/>
              </a:ext>
            </a:extLst>
          </p:cNvPr>
          <p:cNvSpPr/>
          <p:nvPr/>
        </p:nvSpPr>
        <p:spPr>
          <a:xfrm>
            <a:off x="2607731" y="4639734"/>
            <a:ext cx="1693333" cy="965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399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5F228F87-E448-6040-9C76-B739E8FA2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074" y="0"/>
            <a:ext cx="5603852" cy="6858000"/>
          </a:xfrm>
          <a:prstGeom prst="rect">
            <a:avLst/>
          </a:prstGeo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8A823849-FDAD-AF44-A21C-10C20CBA7DD2}"/>
              </a:ext>
            </a:extLst>
          </p:cNvPr>
          <p:cNvCxnSpPr/>
          <p:nvPr/>
        </p:nvCxnSpPr>
        <p:spPr>
          <a:xfrm>
            <a:off x="4080933" y="982133"/>
            <a:ext cx="880534" cy="745067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ccia destra 8">
            <a:extLst>
              <a:ext uri="{FF2B5EF4-FFF2-40B4-BE49-F238E27FC236}">
                <a16:creationId xmlns:a16="http://schemas.microsoft.com/office/drawing/2014/main" id="{32D3FFE6-5C4B-D347-9327-B1FB36536EA0}"/>
              </a:ext>
            </a:extLst>
          </p:cNvPr>
          <p:cNvSpPr/>
          <p:nvPr/>
        </p:nvSpPr>
        <p:spPr>
          <a:xfrm rot="20096544">
            <a:off x="3555999" y="2336804"/>
            <a:ext cx="880533" cy="31326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highlight>
                <a:srgbClr val="00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68141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CA460E-BC40-F64A-AB19-E0C41F526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2195CBA-549F-DF48-9897-BFFC2B808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5" name="Freccia destra 4">
            <a:extLst>
              <a:ext uri="{FF2B5EF4-FFF2-40B4-BE49-F238E27FC236}">
                <a16:creationId xmlns:a16="http://schemas.microsoft.com/office/drawing/2014/main" id="{2D136EC3-E2F4-614B-8240-9FE033E31E58}"/>
              </a:ext>
            </a:extLst>
          </p:cNvPr>
          <p:cNvSpPr/>
          <p:nvPr/>
        </p:nvSpPr>
        <p:spPr>
          <a:xfrm>
            <a:off x="1371600" y="1066800"/>
            <a:ext cx="812800" cy="355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destra 5">
            <a:extLst>
              <a:ext uri="{FF2B5EF4-FFF2-40B4-BE49-F238E27FC236}">
                <a16:creationId xmlns:a16="http://schemas.microsoft.com/office/drawing/2014/main" id="{F7905BEE-EE9B-334E-B8D1-95A8893445E7}"/>
              </a:ext>
            </a:extLst>
          </p:cNvPr>
          <p:cNvSpPr/>
          <p:nvPr/>
        </p:nvSpPr>
        <p:spPr>
          <a:xfrm>
            <a:off x="1371600" y="2336803"/>
            <a:ext cx="795867" cy="2878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destra 6">
            <a:extLst>
              <a:ext uri="{FF2B5EF4-FFF2-40B4-BE49-F238E27FC236}">
                <a16:creationId xmlns:a16="http://schemas.microsoft.com/office/drawing/2014/main" id="{D485AC56-15CB-984A-AFD3-34744E99DB1E}"/>
              </a:ext>
            </a:extLst>
          </p:cNvPr>
          <p:cNvSpPr/>
          <p:nvPr/>
        </p:nvSpPr>
        <p:spPr>
          <a:xfrm rot="19937715">
            <a:off x="1828799" y="2980269"/>
            <a:ext cx="795867" cy="3894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destra 7">
            <a:extLst>
              <a:ext uri="{FF2B5EF4-FFF2-40B4-BE49-F238E27FC236}">
                <a16:creationId xmlns:a16="http://schemas.microsoft.com/office/drawing/2014/main" id="{DEC1C096-8F97-904C-97CB-800BF1155F48}"/>
              </a:ext>
            </a:extLst>
          </p:cNvPr>
          <p:cNvSpPr/>
          <p:nvPr/>
        </p:nvSpPr>
        <p:spPr>
          <a:xfrm rot="19937715">
            <a:off x="6434665" y="4916713"/>
            <a:ext cx="795867" cy="3894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destra 8">
            <a:extLst>
              <a:ext uri="{FF2B5EF4-FFF2-40B4-BE49-F238E27FC236}">
                <a16:creationId xmlns:a16="http://schemas.microsoft.com/office/drawing/2014/main" id="{D4C6C7F4-AA95-AA49-83C4-4DDED25DED42}"/>
              </a:ext>
            </a:extLst>
          </p:cNvPr>
          <p:cNvSpPr/>
          <p:nvPr/>
        </p:nvSpPr>
        <p:spPr>
          <a:xfrm rot="19937715">
            <a:off x="6434666" y="1227667"/>
            <a:ext cx="795867" cy="3894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destra 9">
            <a:extLst>
              <a:ext uri="{FF2B5EF4-FFF2-40B4-BE49-F238E27FC236}">
                <a16:creationId xmlns:a16="http://schemas.microsoft.com/office/drawing/2014/main" id="{D90161DF-C940-ED44-B803-F334AF95B302}"/>
              </a:ext>
            </a:extLst>
          </p:cNvPr>
          <p:cNvSpPr/>
          <p:nvPr/>
        </p:nvSpPr>
        <p:spPr>
          <a:xfrm>
            <a:off x="6172200" y="4226984"/>
            <a:ext cx="795867" cy="2878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destra 10">
            <a:extLst>
              <a:ext uri="{FF2B5EF4-FFF2-40B4-BE49-F238E27FC236}">
                <a16:creationId xmlns:a16="http://schemas.microsoft.com/office/drawing/2014/main" id="{4F88EC25-02D9-054D-BF5D-3378C6B305BC}"/>
              </a:ext>
            </a:extLst>
          </p:cNvPr>
          <p:cNvSpPr/>
          <p:nvPr/>
        </p:nvSpPr>
        <p:spPr>
          <a:xfrm>
            <a:off x="1430865" y="5180995"/>
            <a:ext cx="795867" cy="2878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11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F8BCCF-7631-1448-B858-B9827C7FA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1A6C8C9-CB9D-EC47-A317-8EEEDA072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5" name="Freccia destra 4">
            <a:extLst>
              <a:ext uri="{FF2B5EF4-FFF2-40B4-BE49-F238E27FC236}">
                <a16:creationId xmlns:a16="http://schemas.microsoft.com/office/drawing/2014/main" id="{54E6900E-3247-EB4A-9258-F9B13269ACDB}"/>
              </a:ext>
            </a:extLst>
          </p:cNvPr>
          <p:cNvSpPr/>
          <p:nvPr/>
        </p:nvSpPr>
        <p:spPr>
          <a:xfrm>
            <a:off x="1523998" y="2980274"/>
            <a:ext cx="795867" cy="2878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1916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5B4CEC-8C6B-3D40-AF49-1E7919CCF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dirty="0"/>
              <a:t>Chi è ricompreso nel settore «metalmeccanico»?</a:t>
            </a:r>
          </a:p>
        </p:txBody>
      </p:sp>
      <p:pic>
        <p:nvPicPr>
          <p:cNvPr id="6" name="Segnaposto contenuto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2872E014-01CA-CA4F-80D0-B01DE4007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2038" y="66574"/>
            <a:ext cx="5326061" cy="6588225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608A7FC-69D8-344E-BEE0-FD422C9F4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843684"/>
            <a:ext cx="3855720" cy="3011056"/>
          </a:xfrm>
        </p:spPr>
        <p:txBody>
          <a:bodyPr/>
          <a:lstStyle/>
          <a:p>
            <a:r>
              <a:rPr lang="it-IT" dirty="0">
                <a:latin typeface="Bradley Hand" pitchFamily="2" charset="77"/>
              </a:rPr>
              <a:t>Memo: </a:t>
            </a:r>
          </a:p>
          <a:p>
            <a:r>
              <a:rPr lang="it-IT" sz="2400" dirty="0">
                <a:latin typeface="Bradley Hand" pitchFamily="2" charset="77"/>
              </a:rPr>
              <a:t>L’organizzazione sindacale è libera…</a:t>
            </a:r>
          </a:p>
        </p:txBody>
      </p:sp>
      <p:sp>
        <p:nvSpPr>
          <p:cNvPr id="7" name="Figura a mano libera 6">
            <a:extLst>
              <a:ext uri="{FF2B5EF4-FFF2-40B4-BE49-F238E27FC236}">
                <a16:creationId xmlns:a16="http://schemas.microsoft.com/office/drawing/2014/main" id="{93F611BA-4D40-0F47-85B4-396D9E0BCBDE}"/>
              </a:ext>
            </a:extLst>
          </p:cNvPr>
          <p:cNvSpPr/>
          <p:nvPr/>
        </p:nvSpPr>
        <p:spPr>
          <a:xfrm>
            <a:off x="6874933" y="3095074"/>
            <a:ext cx="2472560" cy="427059"/>
          </a:xfrm>
          <a:custGeom>
            <a:avLst/>
            <a:gdLst>
              <a:gd name="connsiteX0" fmla="*/ 2336800 w 2472560"/>
              <a:gd name="connsiteY0" fmla="*/ 122259 h 427059"/>
              <a:gd name="connsiteX1" fmla="*/ 2336800 w 2472560"/>
              <a:gd name="connsiteY1" fmla="*/ 122259 h 427059"/>
              <a:gd name="connsiteX2" fmla="*/ 1710267 w 2472560"/>
              <a:gd name="connsiteY2" fmla="*/ 71459 h 427059"/>
              <a:gd name="connsiteX3" fmla="*/ 1524000 w 2472560"/>
              <a:gd name="connsiteY3" fmla="*/ 54525 h 427059"/>
              <a:gd name="connsiteX4" fmla="*/ 1405467 w 2472560"/>
              <a:gd name="connsiteY4" fmla="*/ 37592 h 427059"/>
              <a:gd name="connsiteX5" fmla="*/ 1320800 w 2472560"/>
              <a:gd name="connsiteY5" fmla="*/ 20659 h 427059"/>
              <a:gd name="connsiteX6" fmla="*/ 1083734 w 2472560"/>
              <a:gd name="connsiteY6" fmla="*/ 3725 h 427059"/>
              <a:gd name="connsiteX7" fmla="*/ 423334 w 2472560"/>
              <a:gd name="connsiteY7" fmla="*/ 37592 h 427059"/>
              <a:gd name="connsiteX8" fmla="*/ 372534 w 2472560"/>
              <a:gd name="connsiteY8" fmla="*/ 54525 h 427059"/>
              <a:gd name="connsiteX9" fmla="*/ 304800 w 2472560"/>
              <a:gd name="connsiteY9" fmla="*/ 71459 h 427059"/>
              <a:gd name="connsiteX10" fmla="*/ 254000 w 2472560"/>
              <a:gd name="connsiteY10" fmla="*/ 88392 h 427059"/>
              <a:gd name="connsiteX11" fmla="*/ 186267 w 2472560"/>
              <a:gd name="connsiteY11" fmla="*/ 105325 h 427059"/>
              <a:gd name="connsiteX12" fmla="*/ 84667 w 2472560"/>
              <a:gd name="connsiteY12" fmla="*/ 139192 h 427059"/>
              <a:gd name="connsiteX13" fmla="*/ 33867 w 2472560"/>
              <a:gd name="connsiteY13" fmla="*/ 156125 h 427059"/>
              <a:gd name="connsiteX14" fmla="*/ 0 w 2472560"/>
              <a:gd name="connsiteY14" fmla="*/ 206925 h 427059"/>
              <a:gd name="connsiteX15" fmla="*/ 33867 w 2472560"/>
              <a:gd name="connsiteY15" fmla="*/ 257725 h 427059"/>
              <a:gd name="connsiteX16" fmla="*/ 101600 w 2472560"/>
              <a:gd name="connsiteY16" fmla="*/ 410125 h 427059"/>
              <a:gd name="connsiteX17" fmla="*/ 152400 w 2472560"/>
              <a:gd name="connsiteY17" fmla="*/ 427059 h 427059"/>
              <a:gd name="connsiteX18" fmla="*/ 491067 w 2472560"/>
              <a:gd name="connsiteY18" fmla="*/ 410125 h 427059"/>
              <a:gd name="connsiteX19" fmla="*/ 626534 w 2472560"/>
              <a:gd name="connsiteY19" fmla="*/ 393192 h 427059"/>
              <a:gd name="connsiteX20" fmla="*/ 812800 w 2472560"/>
              <a:gd name="connsiteY20" fmla="*/ 376259 h 427059"/>
              <a:gd name="connsiteX21" fmla="*/ 965200 w 2472560"/>
              <a:gd name="connsiteY21" fmla="*/ 359325 h 427059"/>
              <a:gd name="connsiteX22" fmla="*/ 1236134 w 2472560"/>
              <a:gd name="connsiteY22" fmla="*/ 342392 h 427059"/>
              <a:gd name="connsiteX23" fmla="*/ 1693334 w 2472560"/>
              <a:gd name="connsiteY23" fmla="*/ 359325 h 427059"/>
              <a:gd name="connsiteX24" fmla="*/ 2455334 w 2472560"/>
              <a:gd name="connsiteY24" fmla="*/ 325459 h 427059"/>
              <a:gd name="connsiteX25" fmla="*/ 2455334 w 2472560"/>
              <a:gd name="connsiteY25" fmla="*/ 206925 h 427059"/>
              <a:gd name="connsiteX26" fmla="*/ 2438400 w 2472560"/>
              <a:gd name="connsiteY26" fmla="*/ 156125 h 427059"/>
              <a:gd name="connsiteX27" fmla="*/ 2387600 w 2472560"/>
              <a:gd name="connsiteY27" fmla="*/ 122259 h 427059"/>
              <a:gd name="connsiteX28" fmla="*/ 2286000 w 2472560"/>
              <a:gd name="connsiteY28" fmla="*/ 88392 h 427059"/>
              <a:gd name="connsiteX29" fmla="*/ 1557867 w 2472560"/>
              <a:gd name="connsiteY29" fmla="*/ 54525 h 427059"/>
              <a:gd name="connsiteX30" fmla="*/ 1557867 w 2472560"/>
              <a:gd name="connsiteY30" fmla="*/ 54525 h 42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472560" h="427059">
                <a:moveTo>
                  <a:pt x="2336800" y="122259"/>
                </a:moveTo>
                <a:lnTo>
                  <a:pt x="2336800" y="122259"/>
                </a:lnTo>
                <a:lnTo>
                  <a:pt x="1710267" y="71459"/>
                </a:lnTo>
                <a:cubicBezTo>
                  <a:pt x="1648156" y="66058"/>
                  <a:pt x="1585718" y="63342"/>
                  <a:pt x="1524000" y="54525"/>
                </a:cubicBezTo>
                <a:cubicBezTo>
                  <a:pt x="1484489" y="48881"/>
                  <a:pt x="1444836" y="44153"/>
                  <a:pt x="1405467" y="37592"/>
                </a:cubicBezTo>
                <a:cubicBezTo>
                  <a:pt x="1377077" y="32860"/>
                  <a:pt x="1349423" y="23672"/>
                  <a:pt x="1320800" y="20659"/>
                </a:cubicBezTo>
                <a:cubicBezTo>
                  <a:pt x="1242012" y="12365"/>
                  <a:pt x="1162756" y="9370"/>
                  <a:pt x="1083734" y="3725"/>
                </a:cubicBezTo>
                <a:cubicBezTo>
                  <a:pt x="773840" y="12579"/>
                  <a:pt x="646766" y="-26245"/>
                  <a:pt x="423334" y="37592"/>
                </a:cubicBezTo>
                <a:cubicBezTo>
                  <a:pt x="406171" y="42495"/>
                  <a:pt x="389696" y="49621"/>
                  <a:pt x="372534" y="54525"/>
                </a:cubicBezTo>
                <a:cubicBezTo>
                  <a:pt x="350157" y="60919"/>
                  <a:pt x="327177" y="65065"/>
                  <a:pt x="304800" y="71459"/>
                </a:cubicBezTo>
                <a:cubicBezTo>
                  <a:pt x="287638" y="76363"/>
                  <a:pt x="271163" y="83489"/>
                  <a:pt x="254000" y="88392"/>
                </a:cubicBezTo>
                <a:cubicBezTo>
                  <a:pt x="231623" y="94785"/>
                  <a:pt x="208558" y="98638"/>
                  <a:pt x="186267" y="105325"/>
                </a:cubicBezTo>
                <a:cubicBezTo>
                  <a:pt x="152074" y="115583"/>
                  <a:pt x="118534" y="127903"/>
                  <a:pt x="84667" y="139192"/>
                </a:cubicBezTo>
                <a:lnTo>
                  <a:pt x="33867" y="156125"/>
                </a:lnTo>
                <a:cubicBezTo>
                  <a:pt x="22578" y="173058"/>
                  <a:pt x="0" y="186574"/>
                  <a:pt x="0" y="206925"/>
                </a:cubicBezTo>
                <a:cubicBezTo>
                  <a:pt x="0" y="227276"/>
                  <a:pt x="25601" y="239128"/>
                  <a:pt x="33867" y="257725"/>
                </a:cubicBezTo>
                <a:cubicBezTo>
                  <a:pt x="49567" y="293050"/>
                  <a:pt x="61958" y="378411"/>
                  <a:pt x="101600" y="410125"/>
                </a:cubicBezTo>
                <a:cubicBezTo>
                  <a:pt x="115538" y="421276"/>
                  <a:pt x="135467" y="421414"/>
                  <a:pt x="152400" y="427059"/>
                </a:cubicBezTo>
                <a:cubicBezTo>
                  <a:pt x="265289" y="421414"/>
                  <a:pt x="378324" y="418178"/>
                  <a:pt x="491067" y="410125"/>
                </a:cubicBezTo>
                <a:cubicBezTo>
                  <a:pt x="536458" y="406883"/>
                  <a:pt x="581277" y="397956"/>
                  <a:pt x="626534" y="393192"/>
                </a:cubicBezTo>
                <a:cubicBezTo>
                  <a:pt x="688536" y="386666"/>
                  <a:pt x="750765" y="382463"/>
                  <a:pt x="812800" y="376259"/>
                </a:cubicBezTo>
                <a:cubicBezTo>
                  <a:pt x="863659" y="371173"/>
                  <a:pt x="914250" y="363401"/>
                  <a:pt x="965200" y="359325"/>
                </a:cubicBezTo>
                <a:cubicBezTo>
                  <a:pt x="1055399" y="352109"/>
                  <a:pt x="1145823" y="348036"/>
                  <a:pt x="1236134" y="342392"/>
                </a:cubicBezTo>
                <a:cubicBezTo>
                  <a:pt x="1388534" y="348036"/>
                  <a:pt x="1540830" y="359325"/>
                  <a:pt x="1693334" y="359325"/>
                </a:cubicBezTo>
                <a:cubicBezTo>
                  <a:pt x="2370304" y="359325"/>
                  <a:pt x="2183488" y="416072"/>
                  <a:pt x="2455334" y="325459"/>
                </a:cubicBezTo>
                <a:cubicBezTo>
                  <a:pt x="2478372" y="256345"/>
                  <a:pt x="2478232" y="287067"/>
                  <a:pt x="2455334" y="206925"/>
                </a:cubicBezTo>
                <a:cubicBezTo>
                  <a:pt x="2450430" y="189762"/>
                  <a:pt x="2449551" y="170063"/>
                  <a:pt x="2438400" y="156125"/>
                </a:cubicBezTo>
                <a:cubicBezTo>
                  <a:pt x="2425687" y="140233"/>
                  <a:pt x="2406197" y="130524"/>
                  <a:pt x="2387600" y="122259"/>
                </a:cubicBezTo>
                <a:cubicBezTo>
                  <a:pt x="2354978" y="107760"/>
                  <a:pt x="2286000" y="88392"/>
                  <a:pt x="2286000" y="88392"/>
                </a:cubicBezTo>
                <a:lnTo>
                  <a:pt x="1557867" y="54525"/>
                </a:lnTo>
                <a:lnTo>
                  <a:pt x="1557867" y="54525"/>
                </a:ln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0270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E7A563FE-1109-2B49-8CC9-41147CD25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879" y="109388"/>
            <a:ext cx="4099034" cy="6543112"/>
          </a:xfrm>
          <a:prstGeom prst="rect">
            <a:avLst/>
          </a:prstGeom>
        </p:spPr>
      </p:pic>
      <p:pic>
        <p:nvPicPr>
          <p:cNvPr id="11" name="Segnaposto contenuto 10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07747329-8F77-E14F-8785-90ACA8EF97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83559" y="109388"/>
            <a:ext cx="4388078" cy="6543112"/>
          </a:xfrm>
        </p:spPr>
      </p:pic>
      <p:pic>
        <p:nvPicPr>
          <p:cNvPr id="9" name="Segnaposto contenuto 8" descr="Immagine che contiene testo, screenshot&#10;&#10;Descrizione generata automaticamente">
            <a:extLst>
              <a:ext uri="{FF2B5EF4-FFF2-40B4-BE49-F238E27FC236}">
                <a16:creationId xmlns:a16="http://schemas.microsoft.com/office/drawing/2014/main" id="{8601A8A5-E036-4042-8ADC-2EC4C991CF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38672" y="118533"/>
            <a:ext cx="4129514" cy="6543112"/>
          </a:xfrm>
        </p:spPr>
      </p:pic>
      <p:sp>
        <p:nvSpPr>
          <p:cNvPr id="14" name="Figura a mano libera 13">
            <a:extLst>
              <a:ext uri="{FF2B5EF4-FFF2-40B4-BE49-F238E27FC236}">
                <a16:creationId xmlns:a16="http://schemas.microsoft.com/office/drawing/2014/main" id="{90A01FD8-F8D9-C446-B468-A862245278C4}"/>
              </a:ext>
            </a:extLst>
          </p:cNvPr>
          <p:cNvSpPr/>
          <p:nvPr/>
        </p:nvSpPr>
        <p:spPr>
          <a:xfrm>
            <a:off x="8957733" y="2926521"/>
            <a:ext cx="2895600" cy="443212"/>
          </a:xfrm>
          <a:custGeom>
            <a:avLst/>
            <a:gdLst>
              <a:gd name="connsiteX0" fmla="*/ 355600 w 2895600"/>
              <a:gd name="connsiteY0" fmla="*/ 2946 h 443212"/>
              <a:gd name="connsiteX1" fmla="*/ 355600 w 2895600"/>
              <a:gd name="connsiteY1" fmla="*/ 2946 h 443212"/>
              <a:gd name="connsiteX2" fmla="*/ 118534 w 2895600"/>
              <a:gd name="connsiteY2" fmla="*/ 87612 h 443212"/>
              <a:gd name="connsiteX3" fmla="*/ 67734 w 2895600"/>
              <a:gd name="connsiteY3" fmla="*/ 104546 h 443212"/>
              <a:gd name="connsiteX4" fmla="*/ 33867 w 2895600"/>
              <a:gd name="connsiteY4" fmla="*/ 155346 h 443212"/>
              <a:gd name="connsiteX5" fmla="*/ 0 w 2895600"/>
              <a:gd name="connsiteY5" fmla="*/ 256946 h 443212"/>
              <a:gd name="connsiteX6" fmla="*/ 50800 w 2895600"/>
              <a:gd name="connsiteY6" fmla="*/ 307746 h 443212"/>
              <a:gd name="connsiteX7" fmla="*/ 152400 w 2895600"/>
              <a:gd name="connsiteY7" fmla="*/ 341612 h 443212"/>
              <a:gd name="connsiteX8" fmla="*/ 203200 w 2895600"/>
              <a:gd name="connsiteY8" fmla="*/ 358546 h 443212"/>
              <a:gd name="connsiteX9" fmla="*/ 338667 w 2895600"/>
              <a:gd name="connsiteY9" fmla="*/ 392412 h 443212"/>
              <a:gd name="connsiteX10" fmla="*/ 440267 w 2895600"/>
              <a:gd name="connsiteY10" fmla="*/ 409346 h 443212"/>
              <a:gd name="connsiteX11" fmla="*/ 575734 w 2895600"/>
              <a:gd name="connsiteY11" fmla="*/ 426279 h 443212"/>
              <a:gd name="connsiteX12" fmla="*/ 694267 w 2895600"/>
              <a:gd name="connsiteY12" fmla="*/ 443212 h 443212"/>
              <a:gd name="connsiteX13" fmla="*/ 1896534 w 2895600"/>
              <a:gd name="connsiteY13" fmla="*/ 409346 h 443212"/>
              <a:gd name="connsiteX14" fmla="*/ 2133600 w 2895600"/>
              <a:gd name="connsiteY14" fmla="*/ 392412 h 443212"/>
              <a:gd name="connsiteX15" fmla="*/ 2523067 w 2895600"/>
              <a:gd name="connsiteY15" fmla="*/ 375479 h 443212"/>
              <a:gd name="connsiteX16" fmla="*/ 2709334 w 2895600"/>
              <a:gd name="connsiteY16" fmla="*/ 358546 h 443212"/>
              <a:gd name="connsiteX17" fmla="*/ 2810934 w 2895600"/>
              <a:gd name="connsiteY17" fmla="*/ 324679 h 443212"/>
              <a:gd name="connsiteX18" fmla="*/ 2861734 w 2895600"/>
              <a:gd name="connsiteY18" fmla="*/ 290812 h 443212"/>
              <a:gd name="connsiteX19" fmla="*/ 2895600 w 2895600"/>
              <a:gd name="connsiteY19" fmla="*/ 189212 h 443212"/>
              <a:gd name="connsiteX20" fmla="*/ 2861734 w 2895600"/>
              <a:gd name="connsiteY20" fmla="*/ 138412 h 443212"/>
              <a:gd name="connsiteX21" fmla="*/ 2810934 w 2895600"/>
              <a:gd name="connsiteY21" fmla="*/ 104546 h 443212"/>
              <a:gd name="connsiteX22" fmla="*/ 2624667 w 2895600"/>
              <a:gd name="connsiteY22" fmla="*/ 53746 h 443212"/>
              <a:gd name="connsiteX23" fmla="*/ 2556934 w 2895600"/>
              <a:gd name="connsiteY23" fmla="*/ 36812 h 443212"/>
              <a:gd name="connsiteX24" fmla="*/ 2506134 w 2895600"/>
              <a:gd name="connsiteY24" fmla="*/ 19879 h 443212"/>
              <a:gd name="connsiteX25" fmla="*/ 2353734 w 2895600"/>
              <a:gd name="connsiteY25" fmla="*/ 2946 h 443212"/>
              <a:gd name="connsiteX26" fmla="*/ 1693334 w 2895600"/>
              <a:gd name="connsiteY26" fmla="*/ 19879 h 443212"/>
              <a:gd name="connsiteX27" fmla="*/ 1490134 w 2895600"/>
              <a:gd name="connsiteY27" fmla="*/ 36812 h 443212"/>
              <a:gd name="connsiteX28" fmla="*/ 999067 w 2895600"/>
              <a:gd name="connsiteY28" fmla="*/ 19879 h 443212"/>
              <a:gd name="connsiteX29" fmla="*/ 355600 w 2895600"/>
              <a:gd name="connsiteY29" fmla="*/ 2946 h 4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895600" h="443212">
                <a:moveTo>
                  <a:pt x="355600" y="2946"/>
                </a:moveTo>
                <a:lnTo>
                  <a:pt x="355600" y="2946"/>
                </a:lnTo>
                <a:cubicBezTo>
                  <a:pt x="186677" y="66292"/>
                  <a:pt x="265908" y="38487"/>
                  <a:pt x="118534" y="87612"/>
                </a:cubicBezTo>
                <a:lnTo>
                  <a:pt x="67734" y="104546"/>
                </a:lnTo>
                <a:cubicBezTo>
                  <a:pt x="56445" y="121479"/>
                  <a:pt x="42133" y="136749"/>
                  <a:pt x="33867" y="155346"/>
                </a:cubicBezTo>
                <a:cubicBezTo>
                  <a:pt x="19368" y="187968"/>
                  <a:pt x="0" y="256946"/>
                  <a:pt x="0" y="256946"/>
                </a:cubicBezTo>
                <a:cubicBezTo>
                  <a:pt x="16933" y="273879"/>
                  <a:pt x="29866" y="296116"/>
                  <a:pt x="50800" y="307746"/>
                </a:cubicBezTo>
                <a:cubicBezTo>
                  <a:pt x="82006" y="325083"/>
                  <a:pt x="118533" y="330323"/>
                  <a:pt x="152400" y="341612"/>
                </a:cubicBezTo>
                <a:cubicBezTo>
                  <a:pt x="169333" y="347256"/>
                  <a:pt x="185884" y="354217"/>
                  <a:pt x="203200" y="358546"/>
                </a:cubicBezTo>
                <a:cubicBezTo>
                  <a:pt x="248356" y="369835"/>
                  <a:pt x="292755" y="384760"/>
                  <a:pt x="338667" y="392412"/>
                </a:cubicBezTo>
                <a:cubicBezTo>
                  <a:pt x="372534" y="398057"/>
                  <a:pt x="406278" y="404490"/>
                  <a:pt x="440267" y="409346"/>
                </a:cubicBezTo>
                <a:cubicBezTo>
                  <a:pt x="485317" y="415782"/>
                  <a:pt x="530626" y="420265"/>
                  <a:pt x="575734" y="426279"/>
                </a:cubicBezTo>
                <a:lnTo>
                  <a:pt x="694267" y="443212"/>
                </a:lnTo>
                <a:lnTo>
                  <a:pt x="1896534" y="409346"/>
                </a:lnTo>
                <a:cubicBezTo>
                  <a:pt x="1975686" y="405978"/>
                  <a:pt x="2054492" y="396688"/>
                  <a:pt x="2133600" y="392412"/>
                </a:cubicBezTo>
                <a:cubicBezTo>
                  <a:pt x="2263356" y="385398"/>
                  <a:pt x="2393245" y="381123"/>
                  <a:pt x="2523067" y="375479"/>
                </a:cubicBezTo>
                <a:cubicBezTo>
                  <a:pt x="2585156" y="369835"/>
                  <a:pt x="2647938" y="369381"/>
                  <a:pt x="2709334" y="358546"/>
                </a:cubicBezTo>
                <a:cubicBezTo>
                  <a:pt x="2744489" y="352342"/>
                  <a:pt x="2810934" y="324679"/>
                  <a:pt x="2810934" y="324679"/>
                </a:cubicBezTo>
                <a:cubicBezTo>
                  <a:pt x="2827867" y="313390"/>
                  <a:pt x="2850948" y="308070"/>
                  <a:pt x="2861734" y="290812"/>
                </a:cubicBezTo>
                <a:cubicBezTo>
                  <a:pt x="2880654" y="260540"/>
                  <a:pt x="2895600" y="189212"/>
                  <a:pt x="2895600" y="189212"/>
                </a:cubicBezTo>
                <a:cubicBezTo>
                  <a:pt x="2884311" y="172279"/>
                  <a:pt x="2876124" y="152802"/>
                  <a:pt x="2861734" y="138412"/>
                </a:cubicBezTo>
                <a:cubicBezTo>
                  <a:pt x="2847344" y="124022"/>
                  <a:pt x="2829531" y="112811"/>
                  <a:pt x="2810934" y="104546"/>
                </a:cubicBezTo>
                <a:cubicBezTo>
                  <a:pt x="2731632" y="69301"/>
                  <a:pt x="2704349" y="71453"/>
                  <a:pt x="2624667" y="53746"/>
                </a:cubicBezTo>
                <a:cubicBezTo>
                  <a:pt x="2601949" y="48697"/>
                  <a:pt x="2579311" y="43206"/>
                  <a:pt x="2556934" y="36812"/>
                </a:cubicBezTo>
                <a:cubicBezTo>
                  <a:pt x="2539772" y="31908"/>
                  <a:pt x="2523740" y="22813"/>
                  <a:pt x="2506134" y="19879"/>
                </a:cubicBezTo>
                <a:cubicBezTo>
                  <a:pt x="2455717" y="11476"/>
                  <a:pt x="2404534" y="8590"/>
                  <a:pt x="2353734" y="2946"/>
                </a:cubicBezTo>
                <a:lnTo>
                  <a:pt x="1693334" y="19879"/>
                </a:lnTo>
                <a:cubicBezTo>
                  <a:pt x="1625418" y="22542"/>
                  <a:pt x="1558102" y="36812"/>
                  <a:pt x="1490134" y="36812"/>
                </a:cubicBezTo>
                <a:cubicBezTo>
                  <a:pt x="1326348" y="36812"/>
                  <a:pt x="1162756" y="25523"/>
                  <a:pt x="999067" y="19879"/>
                </a:cubicBezTo>
                <a:cubicBezTo>
                  <a:pt x="666857" y="-13341"/>
                  <a:pt x="462844" y="5768"/>
                  <a:pt x="355600" y="2946"/>
                </a:cubicBezTo>
                <a:close/>
              </a:path>
            </a:pathLst>
          </a:custGeom>
          <a:noFill/>
          <a:ln w="38100" cmpd="sng">
            <a:solidFill>
              <a:srgbClr val="FF0000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21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5FEBB1F-508E-4ACE-A53B-525FFA077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687ADC4-1812-437A-97AA-230888706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6170E629-727E-4A2F-8228-0A71B67B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BA7F3F-D56F-4C06-84AC-03FC83B06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68FE6B-CB7A-42D9-9690-487E3B8F4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278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D8EDAD0-00C4-3D49-A15E-F0F12B2E9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164" y="1188717"/>
            <a:ext cx="5559478" cy="4480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cap="all" dirty="0" err="1">
                <a:solidFill>
                  <a:srgbClr val="FFFFFF"/>
                </a:solidFill>
              </a:rPr>
              <a:t>Quanti</a:t>
            </a:r>
            <a:r>
              <a:rPr lang="en-US" sz="4600" cap="all" dirty="0">
                <a:solidFill>
                  <a:srgbClr val="FFFFFF"/>
                </a:solidFill>
              </a:rPr>
              <a:t> </a:t>
            </a:r>
            <a:r>
              <a:rPr lang="en-US" sz="4600" cap="all" dirty="0" err="1">
                <a:solidFill>
                  <a:srgbClr val="FFFFFF"/>
                </a:solidFill>
              </a:rPr>
              <a:t>sindacati</a:t>
            </a:r>
            <a:r>
              <a:rPr lang="en-US" sz="4600" cap="all" dirty="0">
                <a:solidFill>
                  <a:srgbClr val="FFFFFF"/>
                </a:solidFill>
              </a:rPr>
              <a:t> </a:t>
            </a:r>
            <a:r>
              <a:rPr lang="en-US" sz="4600" cap="all" dirty="0" err="1">
                <a:solidFill>
                  <a:srgbClr val="FFFFFF"/>
                </a:solidFill>
              </a:rPr>
              <a:t>dei</a:t>
            </a:r>
            <a:r>
              <a:rPr lang="en-US" sz="4600" cap="all" dirty="0">
                <a:solidFill>
                  <a:srgbClr val="FFFFFF"/>
                </a:solidFill>
              </a:rPr>
              <a:t> </a:t>
            </a:r>
            <a:r>
              <a:rPr lang="en-US" sz="4600" b="1" i="1" cap="all" dirty="0" err="1">
                <a:solidFill>
                  <a:srgbClr val="FFFFFF"/>
                </a:solidFill>
              </a:rPr>
              <a:t>lavoratori</a:t>
            </a:r>
            <a:r>
              <a:rPr lang="en-US" sz="4600" cap="all" dirty="0">
                <a:solidFill>
                  <a:srgbClr val="FFFFFF"/>
                </a:solidFill>
              </a:rPr>
              <a:t> per </a:t>
            </a:r>
            <a:r>
              <a:rPr lang="en-US" sz="4600" cap="all" dirty="0" err="1">
                <a:solidFill>
                  <a:srgbClr val="FFFFFF"/>
                </a:solidFill>
              </a:rPr>
              <a:t>ogni</a:t>
            </a:r>
            <a:r>
              <a:rPr lang="en-US" sz="4600" cap="all" dirty="0">
                <a:solidFill>
                  <a:srgbClr val="FFFFFF"/>
                </a:solidFill>
              </a:rPr>
              <a:t> </a:t>
            </a:r>
            <a:r>
              <a:rPr lang="en-US" sz="4600" cap="all" dirty="0" err="1">
                <a:solidFill>
                  <a:srgbClr val="FFFFFF"/>
                </a:solidFill>
              </a:rPr>
              <a:t>categoria</a:t>
            </a:r>
            <a:r>
              <a:rPr lang="en-US" sz="4600" cap="all" dirty="0">
                <a:solidFill>
                  <a:srgbClr val="FFFFFF"/>
                </a:solidFill>
              </a:rPr>
              <a:t> </a:t>
            </a:r>
            <a:r>
              <a:rPr lang="en-US" sz="4600" cap="all" dirty="0" err="1">
                <a:solidFill>
                  <a:srgbClr val="FFFFFF"/>
                </a:solidFill>
              </a:rPr>
              <a:t>sindacale</a:t>
            </a:r>
            <a:r>
              <a:rPr lang="en-US" sz="4600" cap="all" dirty="0">
                <a:solidFill>
                  <a:srgbClr val="FFFFFF"/>
                </a:solidFill>
              </a:rPr>
              <a:t>? 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2BCE8A39-72D0-46ED-AB46-91B68881D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B4F2F95-506B-4220-A118-B96AF1300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147112" y="4501036"/>
            <a:ext cx="1683805" cy="1723705"/>
          </a:xfrm>
          <a:custGeom>
            <a:avLst/>
            <a:gdLst>
              <a:gd name="connsiteX0" fmla="*/ 1399384 w 1683805"/>
              <a:gd name="connsiteY0" fmla="*/ 0 h 1723705"/>
              <a:gd name="connsiteX1" fmla="*/ 1683805 w 1683805"/>
              <a:gd name="connsiteY1" fmla="*/ 0 h 1723705"/>
              <a:gd name="connsiteX2" fmla="*/ 1683805 w 1683805"/>
              <a:gd name="connsiteY2" fmla="*/ 1723705 h 1723705"/>
              <a:gd name="connsiteX3" fmla="*/ 0 w 1683805"/>
              <a:gd name="connsiteY3" fmla="*/ 1723705 h 1723705"/>
              <a:gd name="connsiteX4" fmla="*/ 0 w 1683805"/>
              <a:gd name="connsiteY4" fmla="*/ 1402480 h 1723705"/>
              <a:gd name="connsiteX5" fmla="*/ 1399384 w 1683805"/>
              <a:gd name="connsiteY5" fmla="*/ 1403247 h 172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3805" h="1723705">
                <a:moveTo>
                  <a:pt x="1399384" y="0"/>
                </a:moveTo>
                <a:lnTo>
                  <a:pt x="1683805" y="0"/>
                </a:lnTo>
                <a:lnTo>
                  <a:pt x="1683805" y="1723705"/>
                </a:lnTo>
                <a:lnTo>
                  <a:pt x="0" y="1723705"/>
                </a:lnTo>
                <a:lnTo>
                  <a:pt x="0" y="1402480"/>
                </a:lnTo>
                <a:lnTo>
                  <a:pt x="1399384" y="140324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5A334CA-61E1-5944-91AD-792D39CB4055}"/>
              </a:ext>
            </a:extLst>
          </p:cNvPr>
          <p:cNvSpPr txBox="1"/>
          <p:nvPr/>
        </p:nvSpPr>
        <p:spPr>
          <a:xfrm>
            <a:off x="9131448" y="2135570"/>
            <a:ext cx="2282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Risposta: Quanti ne vogliamo</a:t>
            </a:r>
          </a:p>
        </p:txBody>
      </p:sp>
    </p:spTree>
    <p:extLst>
      <p:ext uri="{BB962C8B-B14F-4D97-AF65-F5344CB8AC3E}">
        <p14:creationId xmlns:p14="http://schemas.microsoft.com/office/powerpoint/2010/main" val="2737475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10B45818-5A81-D445-9C69-3F7B2141B3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-50" t="11703"/>
          <a:stretch/>
        </p:blipFill>
        <p:spPr>
          <a:xfrm>
            <a:off x="863600" y="118533"/>
            <a:ext cx="4368778" cy="3162299"/>
          </a:xfrm>
        </p:spPr>
      </p:pic>
      <p:pic>
        <p:nvPicPr>
          <p:cNvPr id="8" name="Segnaposto contenuto 7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1460B0FF-1508-D54D-BFE0-EB68276C6D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4" t="27423" r="-1"/>
          <a:stretch/>
        </p:blipFill>
        <p:spPr>
          <a:xfrm>
            <a:off x="863600" y="3365425"/>
            <a:ext cx="4368778" cy="3454477"/>
          </a:xfrm>
        </p:spPr>
      </p:pic>
      <p:pic>
        <p:nvPicPr>
          <p:cNvPr id="10" name="Immagine 9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E4D940EB-2163-1142-9EF9-0E822C55A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623" y="224366"/>
            <a:ext cx="4731992" cy="663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85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FD8CCD-EC0F-BC4E-9EAD-33E4A4AFF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18067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/>
              <a:t>L’importanza della definizione indefinita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C0388A-10B3-E64F-A313-E79DC6DA47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Libertà del </a:t>
            </a:r>
            <a:r>
              <a:rPr lang="it-IT" b="1" dirty="0"/>
              <a:t>datore di lavoro </a:t>
            </a:r>
            <a:r>
              <a:rPr lang="it-IT" dirty="0"/>
              <a:t>di scegliere la categoria sindacale – il contratto collettivo – di appartenenza</a:t>
            </a:r>
          </a:p>
          <a:p>
            <a:r>
              <a:rPr lang="it-IT" b="1" dirty="0"/>
              <a:t>Es. </a:t>
            </a:r>
            <a:r>
              <a:rPr lang="it-IT" dirty="0"/>
              <a:t>CCNL – Turismo; CCNL – Terziario; CCNL – Commercio</a:t>
            </a:r>
          </a:p>
          <a:p>
            <a:r>
              <a:rPr lang="it-IT" dirty="0"/>
              <a:t>Libertà dell’associazione sindacale di NON accettare l’iscrizione del datore di lavoro all’associazione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02BE4E7-19CC-8F4B-91C7-DCD93F5053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Correlato problema di individuazione del contratto applicabile quando il datore non lo ha dichiarato</a:t>
            </a:r>
          </a:p>
          <a:p>
            <a:r>
              <a:rPr lang="it-IT" b="1" u="sng" dirty="0"/>
              <a:t>NON</a:t>
            </a:r>
            <a:r>
              <a:rPr lang="it-IT" u="sng" dirty="0"/>
              <a:t> è il problema di quale CCNL applicare all’interno della stessa categoria sindacale. La questione dell’individuazione del CCNL di riferimento della legge – stipulato dal/dai sindacati comparativamente + </a:t>
            </a:r>
            <a:r>
              <a:rPr lang="it-IT" u="sng" dirty="0" err="1"/>
              <a:t>rappres</a:t>
            </a:r>
            <a:r>
              <a:rPr lang="it-IT" u="sng" dirty="0"/>
              <a:t>. si veda la lezione sulla rappresentatività.</a:t>
            </a:r>
          </a:p>
        </p:txBody>
      </p:sp>
    </p:spTree>
    <p:extLst>
      <p:ext uri="{BB962C8B-B14F-4D97-AF65-F5344CB8AC3E}">
        <p14:creationId xmlns:p14="http://schemas.microsoft.com/office/powerpoint/2010/main" val="4029343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BC4776-86A0-A14D-90E7-A18B78DC2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685799"/>
            <a:ext cx="4037753" cy="3767667"/>
          </a:xfrm>
        </p:spPr>
        <p:txBody>
          <a:bodyPr/>
          <a:lstStyle/>
          <a:p>
            <a:pPr algn="ctr"/>
            <a:r>
              <a:rPr lang="it-IT" sz="4000" dirty="0"/>
              <a:t>La partizione del CCNL</a:t>
            </a:r>
            <a:br>
              <a:rPr lang="it-IT" sz="4000" dirty="0"/>
            </a:br>
            <a:br>
              <a:rPr lang="it-IT" sz="4000" dirty="0"/>
            </a:br>
            <a:r>
              <a:rPr lang="it-IT" sz="4000" cap="small" dirty="0"/>
              <a:t>Parte obbligatoria</a:t>
            </a:r>
            <a:br>
              <a:rPr lang="it-IT" sz="4000" dirty="0"/>
            </a:br>
            <a:r>
              <a:rPr lang="it-IT" sz="4000" dirty="0"/>
              <a:t> e </a:t>
            </a:r>
            <a:br>
              <a:rPr lang="it-IT" sz="4000" dirty="0"/>
            </a:br>
            <a:r>
              <a:rPr lang="it-IT" sz="4000" cap="small" dirty="0"/>
              <a:t>Parte normativa</a:t>
            </a:r>
          </a:p>
        </p:txBody>
      </p:sp>
      <p:pic>
        <p:nvPicPr>
          <p:cNvPr id="10" name="Segnaposto contenuto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145834BF-D9BC-F44F-9902-C5D5EC946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8134" y="16933"/>
            <a:ext cx="6062133" cy="6858000"/>
          </a:xfrm>
        </p:spPr>
      </p:pic>
      <p:sp>
        <p:nvSpPr>
          <p:cNvPr id="11" name="Parentesi graffa aperta 10">
            <a:extLst>
              <a:ext uri="{FF2B5EF4-FFF2-40B4-BE49-F238E27FC236}">
                <a16:creationId xmlns:a16="http://schemas.microsoft.com/office/drawing/2014/main" id="{8CB0FC92-69C8-7A46-B84C-E3A1CFC3D12D}"/>
              </a:ext>
            </a:extLst>
          </p:cNvPr>
          <p:cNvSpPr/>
          <p:nvPr/>
        </p:nvSpPr>
        <p:spPr>
          <a:xfrm>
            <a:off x="6096001" y="1507063"/>
            <a:ext cx="299720" cy="43010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3358478D-01F9-5149-9D09-D7884D228916}"/>
              </a:ext>
            </a:extLst>
          </p:cNvPr>
          <p:cNvCxnSpPr/>
          <p:nvPr/>
        </p:nvCxnSpPr>
        <p:spPr>
          <a:xfrm flipH="1" flipV="1">
            <a:off x="4579620" y="2810933"/>
            <a:ext cx="1380913" cy="812800"/>
          </a:xfrm>
          <a:prstGeom prst="straightConnector1">
            <a:avLst/>
          </a:prstGeom>
          <a:ln w="952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893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F655D6-9993-AB46-9704-5760DC8FC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921000"/>
          </a:xfrm>
        </p:spPr>
        <p:txBody>
          <a:bodyPr/>
          <a:lstStyle/>
          <a:p>
            <a:r>
              <a:rPr lang="it-IT" sz="3200" dirty="0"/>
              <a:t>La parte obbligatoria riguarda i soggetti firmatari.</a:t>
            </a:r>
            <a:br>
              <a:rPr lang="it-IT" sz="3200" dirty="0"/>
            </a:br>
            <a:r>
              <a:rPr lang="it-IT" sz="3200" dirty="0"/>
              <a:t>La </a:t>
            </a:r>
            <a:r>
              <a:rPr lang="it-IT" sz="3200" u="sng" dirty="0">
                <a:solidFill>
                  <a:srgbClr val="FF0000"/>
                </a:solidFill>
              </a:rPr>
              <a:t>parte normativa </a:t>
            </a:r>
            <a:r>
              <a:rPr lang="it-IT" sz="3200" dirty="0"/>
              <a:t>riguarda il rapporto tra datore e lavoratore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6168228-1CF9-CE4C-8497-B93BF52E8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4179262"/>
            <a:ext cx="3855720" cy="1681789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Bradley Hand" pitchFamily="2" charset="77"/>
              </a:rPr>
              <a:t>Memo: Cosa succede ai decreti legislativi emanati in base alla legge delega n.741/1959 (legge Vigorelli)</a:t>
            </a:r>
          </a:p>
        </p:txBody>
      </p:sp>
      <p:pic>
        <p:nvPicPr>
          <p:cNvPr id="10" name="Segnaposto contenuto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D07F6385-0B5C-644D-9069-55B291B60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0000" y="29503"/>
            <a:ext cx="4826000" cy="6766053"/>
          </a:xfrm>
        </p:spPr>
      </p:pic>
      <p:sp>
        <p:nvSpPr>
          <p:cNvPr id="11" name="Freccia destra 10">
            <a:extLst>
              <a:ext uri="{FF2B5EF4-FFF2-40B4-BE49-F238E27FC236}">
                <a16:creationId xmlns:a16="http://schemas.microsoft.com/office/drawing/2014/main" id="{A5EDAB1F-B11E-164A-850C-9D0BE2A1A20C}"/>
              </a:ext>
            </a:extLst>
          </p:cNvPr>
          <p:cNvSpPr/>
          <p:nvPr/>
        </p:nvSpPr>
        <p:spPr>
          <a:xfrm rot="19801265">
            <a:off x="4012998" y="988742"/>
            <a:ext cx="3658003" cy="57573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666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2E1E80A0-6AE0-A74D-A602-3E75DDA2F3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45733" y="186267"/>
            <a:ext cx="4449439" cy="6412426"/>
          </a:xfrm>
        </p:spPr>
      </p:pic>
      <p:pic>
        <p:nvPicPr>
          <p:cNvPr id="11" name="Segnaposto contenuto 10" descr="Immagine che contiene testo, screenshot&#10;&#10;Descrizione generata automaticamente">
            <a:extLst>
              <a:ext uri="{FF2B5EF4-FFF2-40B4-BE49-F238E27FC236}">
                <a16:creationId xmlns:a16="http://schemas.microsoft.com/office/drawing/2014/main" id="{D42827C8-960B-D345-82DE-86102FC488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26657" y="186268"/>
            <a:ext cx="4632766" cy="6412426"/>
          </a:xfrm>
        </p:spPr>
      </p:pic>
    </p:spTree>
    <p:extLst>
      <p:ext uri="{BB962C8B-B14F-4D97-AF65-F5344CB8AC3E}">
        <p14:creationId xmlns:p14="http://schemas.microsoft.com/office/powerpoint/2010/main" val="3215194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5FEBB1F-508E-4ACE-A53B-525FFA077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687ADC4-1812-437A-97AA-230888706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6170E629-727E-4A2F-8228-0A71B67B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BA7F3F-D56F-4C06-84AC-03FC83B06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68FE6B-CB7A-42D9-9690-487E3B8F4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278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D8EDAD0-00C4-3D49-A15E-F0F12B2E9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164" y="1188717"/>
            <a:ext cx="5559478" cy="4480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cap="all" dirty="0" err="1">
                <a:solidFill>
                  <a:srgbClr val="FFFFFF"/>
                </a:solidFill>
              </a:rPr>
              <a:t>Quanti</a:t>
            </a:r>
            <a:r>
              <a:rPr lang="en-US" sz="4600" cap="all" dirty="0">
                <a:solidFill>
                  <a:srgbClr val="FFFFFF"/>
                </a:solidFill>
              </a:rPr>
              <a:t> </a:t>
            </a:r>
            <a:r>
              <a:rPr lang="en-US" sz="4600" cap="all" dirty="0" err="1">
                <a:solidFill>
                  <a:srgbClr val="FFFFFF"/>
                </a:solidFill>
              </a:rPr>
              <a:t>sindacati</a:t>
            </a:r>
            <a:r>
              <a:rPr lang="en-US" sz="4600" cap="all" dirty="0">
                <a:solidFill>
                  <a:srgbClr val="FFFFFF"/>
                </a:solidFill>
              </a:rPr>
              <a:t> </a:t>
            </a:r>
            <a:r>
              <a:rPr lang="en-US" sz="4600" cap="all" dirty="0" err="1">
                <a:solidFill>
                  <a:srgbClr val="FFFFFF"/>
                </a:solidFill>
              </a:rPr>
              <a:t>dei</a:t>
            </a:r>
            <a:r>
              <a:rPr lang="en-US" sz="4600" cap="all" dirty="0">
                <a:solidFill>
                  <a:srgbClr val="FFFFFF"/>
                </a:solidFill>
              </a:rPr>
              <a:t> </a:t>
            </a:r>
            <a:r>
              <a:rPr lang="en-US" sz="4600" b="1" i="1" cap="all" dirty="0" err="1">
                <a:solidFill>
                  <a:srgbClr val="FFFFFF"/>
                </a:solidFill>
              </a:rPr>
              <a:t>datori</a:t>
            </a:r>
            <a:r>
              <a:rPr lang="en-US" sz="4600" cap="all" dirty="0">
                <a:solidFill>
                  <a:srgbClr val="FFFFFF"/>
                </a:solidFill>
              </a:rPr>
              <a:t> per </a:t>
            </a:r>
            <a:r>
              <a:rPr lang="en-US" sz="4600" cap="all" dirty="0" err="1">
                <a:solidFill>
                  <a:srgbClr val="FFFFFF"/>
                </a:solidFill>
              </a:rPr>
              <a:t>ogni</a:t>
            </a:r>
            <a:r>
              <a:rPr lang="en-US" sz="4600" cap="all" dirty="0">
                <a:solidFill>
                  <a:srgbClr val="FFFFFF"/>
                </a:solidFill>
              </a:rPr>
              <a:t> </a:t>
            </a:r>
            <a:r>
              <a:rPr lang="en-US" sz="4600" cap="all" dirty="0" err="1">
                <a:solidFill>
                  <a:srgbClr val="FFFFFF"/>
                </a:solidFill>
              </a:rPr>
              <a:t>categoria</a:t>
            </a:r>
            <a:r>
              <a:rPr lang="en-US" sz="4600" cap="all" dirty="0">
                <a:solidFill>
                  <a:srgbClr val="FFFFFF"/>
                </a:solidFill>
              </a:rPr>
              <a:t> </a:t>
            </a:r>
            <a:r>
              <a:rPr lang="en-US" sz="4600" cap="all" dirty="0" err="1">
                <a:solidFill>
                  <a:srgbClr val="FFFFFF"/>
                </a:solidFill>
              </a:rPr>
              <a:t>sindacale</a:t>
            </a:r>
            <a:r>
              <a:rPr lang="en-US" sz="4600" cap="all" dirty="0">
                <a:solidFill>
                  <a:srgbClr val="FFFFFF"/>
                </a:solidFill>
              </a:rPr>
              <a:t>? 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2BCE8A39-72D0-46ED-AB46-91B68881D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B4F2F95-506B-4220-A118-B96AF1300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147112" y="4501036"/>
            <a:ext cx="1683805" cy="1723705"/>
          </a:xfrm>
          <a:custGeom>
            <a:avLst/>
            <a:gdLst>
              <a:gd name="connsiteX0" fmla="*/ 1399384 w 1683805"/>
              <a:gd name="connsiteY0" fmla="*/ 0 h 1723705"/>
              <a:gd name="connsiteX1" fmla="*/ 1683805 w 1683805"/>
              <a:gd name="connsiteY1" fmla="*/ 0 h 1723705"/>
              <a:gd name="connsiteX2" fmla="*/ 1683805 w 1683805"/>
              <a:gd name="connsiteY2" fmla="*/ 1723705 h 1723705"/>
              <a:gd name="connsiteX3" fmla="*/ 0 w 1683805"/>
              <a:gd name="connsiteY3" fmla="*/ 1723705 h 1723705"/>
              <a:gd name="connsiteX4" fmla="*/ 0 w 1683805"/>
              <a:gd name="connsiteY4" fmla="*/ 1402480 h 1723705"/>
              <a:gd name="connsiteX5" fmla="*/ 1399384 w 1683805"/>
              <a:gd name="connsiteY5" fmla="*/ 1403247 h 172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3805" h="1723705">
                <a:moveTo>
                  <a:pt x="1399384" y="0"/>
                </a:moveTo>
                <a:lnTo>
                  <a:pt x="1683805" y="0"/>
                </a:lnTo>
                <a:lnTo>
                  <a:pt x="1683805" y="1723705"/>
                </a:lnTo>
                <a:lnTo>
                  <a:pt x="0" y="1723705"/>
                </a:lnTo>
                <a:lnTo>
                  <a:pt x="0" y="1402480"/>
                </a:lnTo>
                <a:lnTo>
                  <a:pt x="1399384" y="140324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5A334CA-61E1-5944-91AD-792D39CB4055}"/>
              </a:ext>
            </a:extLst>
          </p:cNvPr>
          <p:cNvSpPr txBox="1"/>
          <p:nvPr/>
        </p:nvSpPr>
        <p:spPr>
          <a:xfrm>
            <a:off x="9131448" y="2135570"/>
            <a:ext cx="2282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Risposta: Quanti ne vogliamo</a:t>
            </a:r>
          </a:p>
        </p:txBody>
      </p:sp>
    </p:spTree>
    <p:extLst>
      <p:ext uri="{BB962C8B-B14F-4D97-AF65-F5344CB8AC3E}">
        <p14:creationId xmlns:p14="http://schemas.microsoft.com/office/powerpoint/2010/main" val="3330656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CC8EDE-489D-5A48-B73D-E64EC3124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Quanti contratti collettivi per ogni singola categoria sindacale?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8E5AEAC-7707-834A-B66F-3B14D72FEC50}"/>
              </a:ext>
            </a:extLst>
          </p:cNvPr>
          <p:cNvSpPr txBox="1"/>
          <p:nvPr/>
        </p:nvSpPr>
        <p:spPr>
          <a:xfrm>
            <a:off x="1051406" y="3429000"/>
            <a:ext cx="48244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latin typeface="Cooper Black" panose="0208090404030B020404" pitchFamily="18" charset="77"/>
              </a:rPr>
              <a:t>Categoria sindacale: </a:t>
            </a:r>
          </a:p>
          <a:p>
            <a:pPr algn="ctr"/>
            <a:r>
              <a:rPr lang="it-IT" sz="3200" dirty="0">
                <a:latin typeface="Cooper Black" panose="0208090404030B020404" pitchFamily="18" charset="77"/>
              </a:rPr>
              <a:t>allevamenti di </a:t>
            </a:r>
            <a:r>
              <a:rPr lang="it-IT" sz="3200" dirty="0" err="1">
                <a:latin typeface="Cooper Black" panose="0208090404030B020404" pitchFamily="18" charset="77"/>
              </a:rPr>
              <a:t>aye</a:t>
            </a:r>
            <a:r>
              <a:rPr lang="it-IT" sz="3200" dirty="0">
                <a:latin typeface="Cooper Black" panose="0208090404030B020404" pitchFamily="18" charset="77"/>
              </a:rPr>
              <a:t> </a:t>
            </a:r>
            <a:r>
              <a:rPr lang="it-IT" sz="3200" dirty="0" err="1">
                <a:latin typeface="Cooper Black" panose="0208090404030B020404" pitchFamily="18" charset="77"/>
              </a:rPr>
              <a:t>aye</a:t>
            </a:r>
            <a:r>
              <a:rPr lang="it-IT" sz="3200" dirty="0">
                <a:latin typeface="Cooper Black" panose="0208090404030B020404" pitchFamily="18" charset="77"/>
              </a:rPr>
              <a:t> </a:t>
            </a:r>
            <a:endParaRPr lang="it-IT" dirty="0">
              <a:latin typeface="Cooper Black" panose="0208090404030B020404" pitchFamily="18" charset="77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ED8F58D-D715-5245-83BC-3A1ACDE51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133" y="2171700"/>
            <a:ext cx="54864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93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ccia destra con strisce 8">
            <a:extLst>
              <a:ext uri="{FF2B5EF4-FFF2-40B4-BE49-F238E27FC236}">
                <a16:creationId xmlns:a16="http://schemas.microsoft.com/office/drawing/2014/main" id="{1449359F-FCE0-7C40-810F-1F9D93A7D4E5}"/>
              </a:ext>
            </a:extLst>
          </p:cNvPr>
          <p:cNvSpPr/>
          <p:nvPr/>
        </p:nvSpPr>
        <p:spPr>
          <a:xfrm>
            <a:off x="1309468" y="-130021"/>
            <a:ext cx="8763000" cy="408979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99E3D5-5C73-3B49-8839-D0F5D5EB7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416" y="1079702"/>
            <a:ext cx="7496908" cy="2644726"/>
          </a:xfrm>
        </p:spPr>
        <p:txBody>
          <a:bodyPr>
            <a:normAutofit fontScale="85000" lnSpcReduction="20000"/>
          </a:bodyPr>
          <a:lstStyle/>
          <a:p>
            <a:r>
              <a:rPr lang="it-IT" sz="2800" dirty="0"/>
              <a:t>Federazione Sindacale lavoratori negli allevamenti A</a:t>
            </a:r>
          </a:p>
          <a:p>
            <a:r>
              <a:rPr lang="it-IT" sz="2800" dirty="0"/>
              <a:t>Federazione Sindacale lavoratori negli allevamenti B</a:t>
            </a:r>
          </a:p>
          <a:p>
            <a:pPr>
              <a:lnSpc>
                <a:spcPct val="110000"/>
              </a:lnSpc>
            </a:pPr>
            <a:r>
              <a:rPr lang="it-IT" sz="2800" dirty="0"/>
              <a:t>Federazione Sindacale lavoratori negli allevamenti C</a:t>
            </a:r>
          </a:p>
          <a:p>
            <a:r>
              <a:rPr lang="it-IT" sz="2800" dirty="0"/>
              <a:t>Federazione Sindacale lavoratori negli allevamenti D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dirty="0"/>
              <a:t>[Per semplicità li indichiamo come FSL-A; FSL-B, etc.]</a:t>
            </a:r>
          </a:p>
        </p:txBody>
      </p:sp>
      <p:sp>
        <p:nvSpPr>
          <p:cNvPr id="10" name="Callout con freccia sinistra 9">
            <a:extLst>
              <a:ext uri="{FF2B5EF4-FFF2-40B4-BE49-F238E27FC236}">
                <a16:creationId xmlns:a16="http://schemas.microsoft.com/office/drawing/2014/main" id="{0F0EF748-018D-2F47-8EBE-9A6A97797A53}"/>
              </a:ext>
            </a:extLst>
          </p:cNvPr>
          <p:cNvSpPr/>
          <p:nvPr/>
        </p:nvSpPr>
        <p:spPr>
          <a:xfrm>
            <a:off x="5416062" y="4065568"/>
            <a:ext cx="4656406" cy="1885071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C0D09B9-130E-9F44-B550-242307BE11CC}"/>
              </a:ext>
            </a:extLst>
          </p:cNvPr>
          <p:cNvSpPr txBox="1"/>
          <p:nvPr/>
        </p:nvSpPr>
        <p:spPr>
          <a:xfrm>
            <a:off x="7090118" y="4227067"/>
            <a:ext cx="40936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2400" dirty="0" err="1"/>
              <a:t>Federallevatori</a:t>
            </a:r>
            <a:r>
              <a:rPr lang="it-IT" sz="2400" dirty="0"/>
              <a:t> – </a:t>
            </a:r>
            <a:r>
              <a:rPr lang="it-IT" sz="2400" dirty="0" err="1"/>
              <a:t>W</a:t>
            </a:r>
            <a:endParaRPr lang="it-IT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2400" dirty="0" err="1"/>
              <a:t>Federallevatori</a:t>
            </a:r>
            <a:r>
              <a:rPr lang="it-IT" sz="2400" dirty="0"/>
              <a:t> – 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2400" dirty="0" err="1"/>
              <a:t>Federallevatori</a:t>
            </a:r>
            <a:r>
              <a:rPr lang="it-IT" sz="2400" dirty="0"/>
              <a:t> – 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sz="2400" dirty="0" err="1"/>
              <a:t>Federallevatori</a:t>
            </a:r>
            <a:r>
              <a:rPr lang="it-IT" sz="2400" dirty="0"/>
              <a:t> – </a:t>
            </a:r>
            <a:r>
              <a:rPr lang="it-IT" sz="2400" dirty="0" err="1"/>
              <a:t>Z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5943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ECD8358-C911-9F45-91E1-B298D976A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79666"/>
            <a:ext cx="9601200" cy="1058752"/>
          </a:xfrm>
        </p:spPr>
        <p:txBody>
          <a:bodyPr>
            <a:normAutofit/>
          </a:bodyPr>
          <a:lstStyle/>
          <a:p>
            <a:r>
              <a:rPr lang="it-IT" sz="3200" dirty="0"/>
              <a:t>Nell’esempio abbiamo 4 </a:t>
            </a:r>
            <a:r>
              <a:rPr lang="it-IT" sz="3200" dirty="0" err="1"/>
              <a:t>ccnl</a:t>
            </a:r>
            <a:r>
              <a:rPr lang="it-IT" sz="3200" dirty="0"/>
              <a:t>, ma, teoricamente, potremmo averne da 1 a 16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EAAE6CC3-FEAE-4D4D-A162-2DD8F318E1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2018714" cy="2103121"/>
          </a:xfrm>
        </p:spPr>
        <p:txBody>
          <a:bodyPr/>
          <a:lstStyle/>
          <a:p>
            <a:r>
              <a:rPr lang="it-IT" dirty="0"/>
              <a:t>FSL- A</a:t>
            </a:r>
          </a:p>
          <a:p>
            <a:r>
              <a:rPr lang="it-IT" dirty="0"/>
              <a:t>FSL- B</a:t>
            </a:r>
          </a:p>
          <a:p>
            <a:r>
              <a:rPr lang="it-IT" dirty="0"/>
              <a:t>FSL- C</a:t>
            </a:r>
          </a:p>
          <a:p>
            <a:r>
              <a:rPr lang="it-IT" dirty="0"/>
              <a:t>FSL- D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96F2185-E210-E240-BFB0-86AA29EB5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2103121"/>
          </a:xfrm>
        </p:spPr>
        <p:txBody>
          <a:bodyPr/>
          <a:lstStyle/>
          <a:p>
            <a:r>
              <a:rPr lang="it-IT" dirty="0" err="1"/>
              <a:t>Federallevatori</a:t>
            </a:r>
            <a:r>
              <a:rPr lang="it-IT" dirty="0"/>
              <a:t> </a:t>
            </a:r>
            <a:r>
              <a:rPr lang="it-IT" dirty="0" err="1"/>
              <a:t>W</a:t>
            </a:r>
            <a:endParaRPr lang="it-IT" dirty="0"/>
          </a:p>
          <a:p>
            <a:r>
              <a:rPr lang="it-IT" dirty="0" err="1"/>
              <a:t>Federallevatori</a:t>
            </a:r>
            <a:r>
              <a:rPr lang="it-IT" dirty="0"/>
              <a:t> X</a:t>
            </a:r>
          </a:p>
          <a:p>
            <a:r>
              <a:rPr lang="it-IT" dirty="0" err="1"/>
              <a:t>Federallevatori</a:t>
            </a:r>
            <a:r>
              <a:rPr lang="it-IT" dirty="0"/>
              <a:t> Y</a:t>
            </a:r>
          </a:p>
          <a:p>
            <a:r>
              <a:rPr lang="it-IT" dirty="0" err="1"/>
              <a:t>Federallevatori</a:t>
            </a:r>
            <a:r>
              <a:rPr lang="it-IT" dirty="0"/>
              <a:t> </a:t>
            </a:r>
            <a:r>
              <a:rPr lang="it-IT" dirty="0" err="1"/>
              <a:t>Z</a:t>
            </a:r>
            <a:endParaRPr lang="it-IT" dirty="0"/>
          </a:p>
          <a:p>
            <a:endParaRPr lang="it-IT" dirty="0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B03CA2BF-7659-F54B-BEBF-15A082A83ECF}"/>
              </a:ext>
            </a:extLst>
          </p:cNvPr>
          <p:cNvCxnSpPr/>
          <p:nvPr/>
        </p:nvCxnSpPr>
        <p:spPr>
          <a:xfrm>
            <a:off x="2672862" y="2489982"/>
            <a:ext cx="3615396" cy="0"/>
          </a:xfrm>
          <a:prstGeom prst="straightConnector1">
            <a:avLst/>
          </a:prstGeom>
          <a:ln w="19050" cmpd="sng">
            <a:solidFill>
              <a:srgbClr val="FF0000"/>
            </a:solidFill>
            <a:headEnd type="diamond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41245424-8345-EB46-86DD-DAAA5E4A8FD5}"/>
              </a:ext>
            </a:extLst>
          </p:cNvPr>
          <p:cNvCxnSpPr>
            <a:cxnSpLocks/>
          </p:cNvCxnSpPr>
          <p:nvPr/>
        </p:nvCxnSpPr>
        <p:spPr>
          <a:xfrm>
            <a:off x="2672862" y="2496954"/>
            <a:ext cx="3615396" cy="435315"/>
          </a:xfrm>
          <a:prstGeom prst="straightConnector1">
            <a:avLst/>
          </a:prstGeom>
          <a:ln w="19050" cmpd="sng">
            <a:solidFill>
              <a:srgbClr val="FF0000"/>
            </a:solidFill>
            <a:headEnd type="diamond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AFA05416-5716-0F4C-8320-F7A64D0833CC}"/>
              </a:ext>
            </a:extLst>
          </p:cNvPr>
          <p:cNvCxnSpPr>
            <a:cxnSpLocks/>
          </p:cNvCxnSpPr>
          <p:nvPr/>
        </p:nvCxnSpPr>
        <p:spPr>
          <a:xfrm>
            <a:off x="2672862" y="2496954"/>
            <a:ext cx="3615396" cy="840605"/>
          </a:xfrm>
          <a:prstGeom prst="straightConnector1">
            <a:avLst/>
          </a:prstGeom>
          <a:ln w="19050" cmpd="sng">
            <a:solidFill>
              <a:srgbClr val="FF0000"/>
            </a:solidFill>
            <a:headEnd type="diamond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arentesi graffa chiusa 15">
            <a:extLst>
              <a:ext uri="{FF2B5EF4-FFF2-40B4-BE49-F238E27FC236}">
                <a16:creationId xmlns:a16="http://schemas.microsoft.com/office/drawing/2014/main" id="{C08CC703-28EA-8B45-B5B6-CDB7E7D980B3}"/>
              </a:ext>
            </a:extLst>
          </p:cNvPr>
          <p:cNvSpPr/>
          <p:nvPr/>
        </p:nvSpPr>
        <p:spPr>
          <a:xfrm>
            <a:off x="2672862" y="2729526"/>
            <a:ext cx="423333" cy="1287060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70980FED-8C8F-6D4C-B1C9-D16EA3E3DBEA}"/>
              </a:ext>
            </a:extLst>
          </p:cNvPr>
          <p:cNvCxnSpPr>
            <a:cxnSpLocks/>
          </p:cNvCxnSpPr>
          <p:nvPr/>
        </p:nvCxnSpPr>
        <p:spPr>
          <a:xfrm>
            <a:off x="3322582" y="3388359"/>
            <a:ext cx="2897944" cy="421640"/>
          </a:xfrm>
          <a:prstGeom prst="straightConnector1">
            <a:avLst/>
          </a:prstGeom>
          <a:ln w="25400">
            <a:solidFill>
              <a:srgbClr val="00B050"/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7B2C770-AB4A-7E4E-B3D2-0DA555DD4097}"/>
              </a:ext>
            </a:extLst>
          </p:cNvPr>
          <p:cNvSpPr txBox="1"/>
          <p:nvPr/>
        </p:nvSpPr>
        <p:spPr>
          <a:xfrm>
            <a:off x="4771554" y="4655854"/>
            <a:ext cx="6163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Contratto 1 tra FSL-A e </a:t>
            </a:r>
            <a:r>
              <a:rPr lang="it-IT" sz="2400" dirty="0" err="1"/>
              <a:t>Federall</a:t>
            </a:r>
            <a:r>
              <a:rPr lang="it-IT" sz="2400" dirty="0"/>
              <a:t>. </a:t>
            </a:r>
            <a:r>
              <a:rPr lang="it-IT" sz="2400" dirty="0" err="1"/>
              <a:t>W</a:t>
            </a:r>
            <a:endParaRPr lang="it-IT" sz="2400" dirty="0"/>
          </a:p>
          <a:p>
            <a:r>
              <a:rPr lang="it-IT" sz="2400" dirty="0"/>
              <a:t>Contratto 2 tra FSL-A e </a:t>
            </a:r>
            <a:r>
              <a:rPr lang="it-IT" sz="2400" dirty="0" err="1"/>
              <a:t>Federall</a:t>
            </a:r>
            <a:r>
              <a:rPr lang="it-IT" sz="2400" dirty="0"/>
              <a:t>. X</a:t>
            </a:r>
          </a:p>
          <a:p>
            <a:r>
              <a:rPr lang="it-IT" sz="2400" dirty="0"/>
              <a:t>Contratto 3 tra FSL-A e </a:t>
            </a:r>
            <a:r>
              <a:rPr lang="it-IT" sz="2400" dirty="0" err="1"/>
              <a:t>Federall</a:t>
            </a:r>
            <a:r>
              <a:rPr lang="it-IT" sz="2400" dirty="0"/>
              <a:t>. Y</a:t>
            </a:r>
          </a:p>
          <a:p>
            <a:r>
              <a:rPr lang="it-IT" sz="2400" dirty="0"/>
              <a:t>Contratto 4 tra FSL-A, FSL-B, FSL-C e </a:t>
            </a:r>
            <a:r>
              <a:rPr lang="it-IT" sz="2400" dirty="0" err="1"/>
              <a:t>Federall.Z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45073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0A957B-0ACC-A844-A601-D15FE782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fronte di un numero indeterminato di CCNL per ogni categoria sindacale…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C01E77-1A6A-DA4F-BC23-10F5BA1101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3031065"/>
            <a:ext cx="6942668" cy="2590801"/>
          </a:xfrm>
        </p:spPr>
        <p:txBody>
          <a:bodyPr/>
          <a:lstStyle/>
          <a:p>
            <a:r>
              <a:rPr lang="it-IT" sz="2800" dirty="0"/>
              <a:t>Quale CCNL utilizzo?</a:t>
            </a:r>
          </a:p>
          <a:p>
            <a:r>
              <a:rPr lang="it-IT" sz="2800" dirty="0"/>
              <a:t>A quale CCNL si riferisce il legislatore quando fa riferimento al CCNL?</a:t>
            </a:r>
          </a:p>
          <a:p>
            <a:r>
              <a:rPr lang="it-IT" sz="2800" dirty="0"/>
              <a:t>Dove trovo i CCNL?</a:t>
            </a: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D459EC4-927D-2C49-8ACE-892C967DD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589" y="2171700"/>
            <a:ext cx="3196456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2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3CF341-0F1C-E44A-A930-44CB9269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90600"/>
          </a:xfrm>
        </p:spPr>
        <p:txBody>
          <a:bodyPr/>
          <a:lstStyle/>
          <a:p>
            <a:r>
              <a:rPr lang="it-IT" dirty="0"/>
              <a:t>Come si cercano e si consultano i CCNL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31E1F5B-65F4-2B44-A419-E27C6B95A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199" y="1515532"/>
            <a:ext cx="8195733" cy="5122333"/>
          </a:xfrm>
          <a:prstGeom prst="rect">
            <a:avLst/>
          </a:prstGeo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3303A9B5-C2D1-874D-9336-521113E67207}"/>
              </a:ext>
            </a:extLst>
          </p:cNvPr>
          <p:cNvCxnSpPr/>
          <p:nvPr/>
        </p:nvCxnSpPr>
        <p:spPr>
          <a:xfrm flipH="1" flipV="1">
            <a:off x="7213600" y="2827866"/>
            <a:ext cx="694267" cy="1557867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253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E350E00E-5171-8344-BF1C-414C0F663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10" y="94957"/>
            <a:ext cx="10176932" cy="6360583"/>
          </a:xfrm>
          <a:prstGeom prst="rect">
            <a:avLst/>
          </a:prstGeom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42D7F9F0-8DF7-2549-AF4F-81C36515B463}"/>
              </a:ext>
            </a:extLst>
          </p:cNvPr>
          <p:cNvCxnSpPr/>
          <p:nvPr/>
        </p:nvCxnSpPr>
        <p:spPr>
          <a:xfrm flipV="1">
            <a:off x="2208628" y="2264898"/>
            <a:ext cx="773723" cy="8018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050628"/>
      </p:ext>
    </p:extLst>
  </p:cSld>
  <p:clrMapOvr>
    <a:masterClrMapping/>
  </p:clrMapOvr>
</p:sld>
</file>

<file path=ppt/theme/theme1.xml><?xml version="1.0" encoding="utf-8"?>
<a:theme xmlns:a="http://schemas.openxmlformats.org/drawingml/2006/main" name="Ritaglio">
  <a:themeElements>
    <a:clrScheme name="Ritaglio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Ritaglio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itagl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2473</TotalTime>
  <Words>416</Words>
  <Application>Microsoft Macintosh PowerPoint</Application>
  <PresentationFormat>Widescreen</PresentationFormat>
  <Paragraphs>50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9" baseType="lpstr">
      <vt:lpstr>Bradley Hand</vt:lpstr>
      <vt:lpstr>Cooper Black</vt:lpstr>
      <vt:lpstr>Courier New</vt:lpstr>
      <vt:lpstr>Franklin Gothic Book</vt:lpstr>
      <vt:lpstr>Ritaglio</vt:lpstr>
      <vt:lpstr>La struttura e i contenuti del CCNL</vt:lpstr>
      <vt:lpstr>Quanti sindacati dei lavoratori per ogni categoria sindacale? </vt:lpstr>
      <vt:lpstr>Quanti sindacati dei datori per ogni categoria sindacale? </vt:lpstr>
      <vt:lpstr>Quanti contratti collettivi per ogni singola categoria sindacale?</vt:lpstr>
      <vt:lpstr>Presentazione standard di PowerPoint</vt:lpstr>
      <vt:lpstr>Nell’esempio abbiamo 4 ccnl, ma, teoricamente, potremmo averne da 1 a 16</vt:lpstr>
      <vt:lpstr>A fronte di un numero indeterminato di CCNL per ogni categoria sindacale…</vt:lpstr>
      <vt:lpstr>Come si cercano e si consultano i CCNL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Chi è ricompreso nel settore «metalmeccanico»?</vt:lpstr>
      <vt:lpstr>Presentazione standard di PowerPoint</vt:lpstr>
      <vt:lpstr>Presentazione standard di PowerPoint</vt:lpstr>
      <vt:lpstr>L’importanza della definizione indefinita</vt:lpstr>
      <vt:lpstr>La partizione del CCNL  Parte obbligatoria  e  Parte normativa</vt:lpstr>
      <vt:lpstr>La parte obbligatoria riguarda i soggetti firmatari. La parte normativa riguarda il rapporto tra datore e lavoratore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struttura e i contenuti del CCNL</dc:title>
  <dc:creator>Alberto Avio</dc:creator>
  <cp:lastModifiedBy>Alberto Avio</cp:lastModifiedBy>
  <cp:revision>28</cp:revision>
  <dcterms:created xsi:type="dcterms:W3CDTF">2020-03-12T18:10:27Z</dcterms:created>
  <dcterms:modified xsi:type="dcterms:W3CDTF">2020-10-22T15:26:48Z</dcterms:modified>
</cp:coreProperties>
</file>