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87" r:id="rId2"/>
    <p:sldId id="270" r:id="rId3"/>
    <p:sldId id="271" r:id="rId4"/>
    <p:sldId id="272" r:id="rId5"/>
    <p:sldId id="273" r:id="rId6"/>
    <p:sldId id="274" r:id="rId7"/>
    <p:sldId id="275" r:id="rId8"/>
    <p:sldId id="276" r:id="rId9"/>
    <p:sldId id="277" r:id="rId10"/>
    <p:sldId id="278" r:id="rId11"/>
    <p:sldId id="279" r:id="rId12"/>
    <p:sldId id="280" r:id="rId13"/>
    <p:sldId id="281" r:id="rId14"/>
    <p:sldId id="282" r:id="rId15"/>
    <p:sldId id="283" r:id="rId16"/>
    <p:sldId id="284" r:id="rId17"/>
    <p:sldId id="285" r:id="rId18"/>
    <p:sldId id="286" r:id="rId1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8"/>
    <p:restoredTop sz="95238"/>
  </p:normalViewPr>
  <p:slideViewPr>
    <p:cSldViewPr snapToGrid="0" snapToObjects="1">
      <p:cViewPr varScale="1">
        <p:scale>
          <a:sx n="107" d="100"/>
          <a:sy n="107" d="100"/>
        </p:scale>
        <p:origin x="20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it-IT"/>
              <a:t>Fare clic per modificare stile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6ACD6810-5AA0-4149-B719-7BB7E81D0341}" type="datetimeFigureOut">
              <a:rPr lang="it-IT" smtClean="0"/>
              <a:t>18/10/20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4A40093-DA28-7E42-87AF-D1EB795F408A}" type="slidenum">
              <a:rPr lang="it-IT" smtClean="0"/>
              <a:t>‹N›</a:t>
            </a:fld>
            <a:endParaRPr lang="it-IT"/>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99224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6ACD6810-5AA0-4149-B719-7BB7E81D0341}" type="datetimeFigureOut">
              <a:rPr lang="it-IT" smtClean="0"/>
              <a:t>18/10/20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4A40093-DA28-7E42-87AF-D1EB795F408A}" type="slidenum">
              <a:rPr lang="it-IT" smtClean="0"/>
              <a:t>‹N›</a:t>
            </a:fld>
            <a:endParaRPr lang="it-IT"/>
          </a:p>
        </p:txBody>
      </p:sp>
    </p:spTree>
    <p:extLst>
      <p:ext uri="{BB962C8B-B14F-4D97-AF65-F5344CB8AC3E}">
        <p14:creationId xmlns:p14="http://schemas.microsoft.com/office/powerpoint/2010/main" val="2370660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olo verticale e tes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it-IT"/>
              <a:t>Fare clic per modificare stile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6ACD6810-5AA0-4149-B719-7BB7E81D0341}" type="datetimeFigureOut">
              <a:rPr lang="it-IT" smtClean="0"/>
              <a:t>18/10/20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4A40093-DA28-7E42-87AF-D1EB795F408A}" type="slidenum">
              <a:rPr lang="it-IT" smtClean="0"/>
              <a:t>‹N›</a:t>
            </a:fld>
            <a:endParaRPr lang="it-IT"/>
          </a:p>
        </p:txBody>
      </p:sp>
    </p:spTree>
    <p:extLst>
      <p:ext uri="{BB962C8B-B14F-4D97-AF65-F5344CB8AC3E}">
        <p14:creationId xmlns:p14="http://schemas.microsoft.com/office/powerpoint/2010/main" val="2215388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it-IT"/>
              <a:t>Fare clic per modificare stile</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6ACD6810-5AA0-4149-B719-7BB7E81D0341}" type="datetimeFigureOut">
              <a:rPr lang="it-IT" smtClean="0"/>
              <a:t>18/10/20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4A40093-DA28-7E42-87AF-D1EB795F408A}" type="slidenum">
              <a:rPr lang="it-IT" smtClean="0"/>
              <a:t>‹N›</a:t>
            </a:fld>
            <a:endParaRPr lang="it-IT"/>
          </a:p>
        </p:txBody>
      </p:sp>
    </p:spTree>
    <p:extLst>
      <p:ext uri="{BB962C8B-B14F-4D97-AF65-F5344CB8AC3E}">
        <p14:creationId xmlns:p14="http://schemas.microsoft.com/office/powerpoint/2010/main" val="3894689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it-IT"/>
              <a:t>Fare clic per modificare stile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6ACD6810-5AA0-4149-B719-7BB7E81D0341}" type="datetimeFigureOut">
              <a:rPr lang="it-IT" smtClean="0"/>
              <a:t>18/10/20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4A40093-DA28-7E42-87AF-D1EB795F408A}" type="slidenum">
              <a:rPr lang="it-IT" smtClean="0"/>
              <a:t>‹N›</a:t>
            </a:fld>
            <a:endParaRPr lang="it-IT"/>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6767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it-IT"/>
              <a:t>Fare clic per modificare stile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6ACD6810-5AA0-4149-B719-7BB7E81D0341}" type="datetimeFigureOut">
              <a:rPr lang="it-IT" smtClean="0"/>
              <a:t>18/10/20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74A40093-DA28-7E42-87AF-D1EB795F408A}" type="slidenum">
              <a:rPr lang="it-IT" smtClean="0"/>
              <a:t>‹N›</a:t>
            </a:fld>
            <a:endParaRPr lang="it-IT"/>
          </a:p>
        </p:txBody>
      </p:sp>
    </p:spTree>
    <p:extLst>
      <p:ext uri="{BB962C8B-B14F-4D97-AF65-F5344CB8AC3E}">
        <p14:creationId xmlns:p14="http://schemas.microsoft.com/office/powerpoint/2010/main" val="12447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it-IT"/>
              <a:t>Fare clic per modificare stile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97280" y="2582334"/>
            <a:ext cx="4937760" cy="337820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217920" y="2582334"/>
            <a:ext cx="4937760" cy="337820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6ACD6810-5AA0-4149-B719-7BB7E81D0341}" type="datetimeFigureOut">
              <a:rPr lang="it-IT" smtClean="0"/>
              <a:t>18/10/20</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74A40093-DA28-7E42-87AF-D1EB795F408A}" type="slidenum">
              <a:rPr lang="it-IT" smtClean="0"/>
              <a:t>‹N›</a:t>
            </a:fld>
            <a:endParaRPr lang="it-IT"/>
          </a:p>
        </p:txBody>
      </p:sp>
    </p:spTree>
    <p:extLst>
      <p:ext uri="{BB962C8B-B14F-4D97-AF65-F5344CB8AC3E}">
        <p14:creationId xmlns:p14="http://schemas.microsoft.com/office/powerpoint/2010/main" val="1376384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stile</a:t>
            </a:r>
            <a:endParaRPr lang="en-US" dirty="0"/>
          </a:p>
        </p:txBody>
      </p:sp>
      <p:sp>
        <p:nvSpPr>
          <p:cNvPr id="3" name="Date Placeholder 2"/>
          <p:cNvSpPr>
            <a:spLocks noGrp="1"/>
          </p:cNvSpPr>
          <p:nvPr>
            <p:ph type="dt" sz="half" idx="10"/>
          </p:nvPr>
        </p:nvSpPr>
        <p:spPr/>
        <p:txBody>
          <a:bodyPr/>
          <a:lstStyle/>
          <a:p>
            <a:fld id="{6ACD6810-5AA0-4149-B719-7BB7E81D0341}" type="datetimeFigureOut">
              <a:rPr lang="it-IT" smtClean="0"/>
              <a:t>18/10/20</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74A40093-DA28-7E42-87AF-D1EB795F408A}" type="slidenum">
              <a:rPr lang="it-IT" smtClean="0"/>
              <a:t>‹N›</a:t>
            </a:fld>
            <a:endParaRPr lang="it-IT"/>
          </a:p>
        </p:txBody>
      </p:sp>
    </p:spTree>
    <p:extLst>
      <p:ext uri="{BB962C8B-B14F-4D97-AF65-F5344CB8AC3E}">
        <p14:creationId xmlns:p14="http://schemas.microsoft.com/office/powerpoint/2010/main" val="36503647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ACD6810-5AA0-4149-B719-7BB7E81D0341}" type="datetimeFigureOut">
              <a:rPr lang="it-IT" smtClean="0"/>
              <a:t>18/10/20</a:t>
            </a:fld>
            <a:endParaRPr lang="it-IT"/>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it-IT"/>
          </a:p>
        </p:txBody>
      </p:sp>
      <p:sp>
        <p:nvSpPr>
          <p:cNvPr id="9" name="Slide Number Placeholder 8"/>
          <p:cNvSpPr>
            <a:spLocks noGrp="1"/>
          </p:cNvSpPr>
          <p:nvPr>
            <p:ph type="sldNum" sz="quarter" idx="12"/>
          </p:nvPr>
        </p:nvSpPr>
        <p:spPr/>
        <p:txBody>
          <a:bodyPr/>
          <a:lstStyle/>
          <a:p>
            <a:fld id="{74A40093-DA28-7E42-87AF-D1EB795F408A}" type="slidenum">
              <a:rPr lang="it-IT" smtClean="0"/>
              <a:t>‹N›</a:t>
            </a:fld>
            <a:endParaRPr lang="it-IT"/>
          </a:p>
        </p:txBody>
      </p:sp>
    </p:spTree>
    <p:extLst>
      <p:ext uri="{BB962C8B-B14F-4D97-AF65-F5344CB8AC3E}">
        <p14:creationId xmlns:p14="http://schemas.microsoft.com/office/powerpoint/2010/main" val="2659552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it-IT"/>
              <a:t>Fare clic per modificare stile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ACD6810-5AA0-4149-B719-7BB7E81D0341}" type="datetimeFigureOut">
              <a:rPr lang="it-IT" smtClean="0"/>
              <a:t>18/10/20</a:t>
            </a:fld>
            <a:endParaRPr lang="it-IT"/>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it-IT"/>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4A40093-DA28-7E42-87AF-D1EB795F408A}" type="slidenum">
              <a:rPr lang="it-IT" smtClean="0"/>
              <a:t>‹N›</a:t>
            </a:fld>
            <a:endParaRPr lang="it-IT"/>
          </a:p>
        </p:txBody>
      </p:sp>
    </p:spTree>
    <p:extLst>
      <p:ext uri="{BB962C8B-B14F-4D97-AF65-F5344CB8AC3E}">
        <p14:creationId xmlns:p14="http://schemas.microsoft.com/office/powerpoint/2010/main" val="2732945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it-IT"/>
              <a:t>Fare clic per modificare stile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Trascinare l'immagine su un segnaposto o fare clic sull'icona per aggiungerla</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6ACD6810-5AA0-4149-B719-7BB7E81D0341}" type="datetimeFigureOut">
              <a:rPr lang="it-IT" smtClean="0"/>
              <a:t>18/10/20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74A40093-DA28-7E42-87AF-D1EB795F408A}" type="slidenum">
              <a:rPr lang="it-IT" smtClean="0"/>
              <a:t>‹N›</a:t>
            </a:fld>
            <a:endParaRPr lang="it-IT"/>
          </a:p>
        </p:txBody>
      </p:sp>
    </p:spTree>
    <p:extLst>
      <p:ext uri="{BB962C8B-B14F-4D97-AF65-F5344CB8AC3E}">
        <p14:creationId xmlns:p14="http://schemas.microsoft.com/office/powerpoint/2010/main" val="2866312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it-IT"/>
              <a:t>Fare clic per modificare stile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ACD6810-5AA0-4149-B719-7BB7E81D0341}" type="datetimeFigureOut">
              <a:rPr lang="it-IT" smtClean="0"/>
              <a:t>18/10/20</a:t>
            </a:fld>
            <a:endParaRPr lang="it-IT"/>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it-IT"/>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4A40093-DA28-7E42-87AF-D1EB795F408A}" type="slidenum">
              <a:rPr lang="it-IT" smtClean="0"/>
              <a:t>‹N›</a:t>
            </a:fld>
            <a:endParaRPr lang="it-IT"/>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50146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B2AE1AF-9A04-0E49-BC04-635A4C5E8CD6}"/>
              </a:ext>
            </a:extLst>
          </p:cNvPr>
          <p:cNvSpPr>
            <a:spLocks noGrp="1"/>
          </p:cNvSpPr>
          <p:nvPr>
            <p:ph type="ctrTitle"/>
          </p:nvPr>
        </p:nvSpPr>
        <p:spPr/>
        <p:txBody>
          <a:bodyPr/>
          <a:lstStyle/>
          <a:p>
            <a:r>
              <a:rPr lang="it-IT" dirty="0"/>
              <a:t>Diritto del lavoro </a:t>
            </a:r>
            <a:br>
              <a:rPr lang="it-IT" dirty="0"/>
            </a:br>
            <a:r>
              <a:rPr lang="it-IT"/>
              <a:t>lezione 4 – h.7&amp;8</a:t>
            </a:r>
            <a:endParaRPr lang="it-IT" dirty="0"/>
          </a:p>
        </p:txBody>
      </p:sp>
      <p:sp>
        <p:nvSpPr>
          <p:cNvPr id="3" name="Sottotitolo 2">
            <a:extLst>
              <a:ext uri="{FF2B5EF4-FFF2-40B4-BE49-F238E27FC236}">
                <a16:creationId xmlns:a16="http://schemas.microsoft.com/office/drawing/2014/main" id="{E0E492E5-4AC8-1F49-9C59-A00E394F3572}"/>
              </a:ext>
            </a:extLst>
          </p:cNvPr>
          <p:cNvSpPr>
            <a:spLocks noGrp="1"/>
          </p:cNvSpPr>
          <p:nvPr>
            <p:ph type="subTitle" idx="1"/>
          </p:nvPr>
        </p:nvSpPr>
        <p:spPr/>
        <p:txBody>
          <a:bodyPr/>
          <a:lstStyle/>
          <a:p>
            <a:r>
              <a:rPr lang="it-IT" dirty="0" err="1"/>
              <a:t>Inattuazione</a:t>
            </a:r>
            <a:r>
              <a:rPr lang="it-IT" dirty="0"/>
              <a:t> dell’art.</a:t>
            </a:r>
            <a:r>
              <a:rPr lang="it-IT"/>
              <a:t>39 parte 2</a:t>
            </a:r>
          </a:p>
        </p:txBody>
      </p:sp>
    </p:spTree>
    <p:extLst>
      <p:ext uri="{BB962C8B-B14F-4D97-AF65-F5344CB8AC3E}">
        <p14:creationId xmlns:p14="http://schemas.microsoft.com/office/powerpoint/2010/main" val="274948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olo 1"/>
          <p:cNvSpPr>
            <a:spLocks noGrp="1"/>
          </p:cNvSpPr>
          <p:nvPr>
            <p:ph type="title"/>
          </p:nvPr>
        </p:nvSpPr>
        <p:spPr/>
        <p:txBody>
          <a:bodyPr/>
          <a:lstStyle/>
          <a:p>
            <a:pPr eaLnBrk="1" hangingPunct="1"/>
            <a:r>
              <a:rPr lang="it-IT" altLang="it-IT" dirty="0"/>
              <a:t>Segue</a:t>
            </a:r>
          </a:p>
        </p:txBody>
      </p:sp>
      <p:sp>
        <p:nvSpPr>
          <p:cNvPr id="3" name="Segnaposto contenuto 2"/>
          <p:cNvSpPr>
            <a:spLocks noGrp="1"/>
          </p:cNvSpPr>
          <p:nvPr>
            <p:ph idx="1"/>
          </p:nvPr>
        </p:nvSpPr>
        <p:spPr>
          <a:xfrm>
            <a:off x="1097280" y="1844824"/>
            <a:ext cx="9031168" cy="4323928"/>
          </a:xfrm>
        </p:spPr>
        <p:txBody>
          <a:bodyPr rtlCol="0">
            <a:normAutofit/>
          </a:bodyPr>
          <a:lstStyle/>
          <a:p>
            <a:pPr indent="-274320">
              <a:defRPr/>
            </a:pPr>
            <a:r>
              <a:rPr lang="it-IT" altLang="it-IT" sz="3600" dirty="0"/>
              <a:t>14 luglio 1948: </a:t>
            </a:r>
            <a:r>
              <a:rPr lang="it-IT" altLang="it-IT" sz="3100" dirty="0"/>
              <a:t>attentato</a:t>
            </a:r>
            <a:r>
              <a:rPr lang="it-IT" altLang="it-IT" sz="3600" dirty="0"/>
              <a:t> a Togliatti</a:t>
            </a:r>
          </a:p>
          <a:p>
            <a:pPr indent="-274320">
              <a:defRPr/>
            </a:pPr>
            <a:r>
              <a:rPr lang="it-IT" dirty="0"/>
              <a:t>Mario </a:t>
            </a:r>
            <a:r>
              <a:rPr lang="it-IT" dirty="0" err="1"/>
              <a:t>Scelba</a:t>
            </a:r>
            <a:r>
              <a:rPr lang="it-IT" dirty="0"/>
              <a:t> ministro degli interni</a:t>
            </a:r>
          </a:p>
          <a:p>
            <a:pPr indent="-274320">
              <a:defRPr/>
            </a:pPr>
            <a:r>
              <a:rPr lang="it-IT" dirty="0"/>
              <a:t>Lo sciopero generale non contrattuale</a:t>
            </a:r>
            <a:r>
              <a:rPr lang="it-IT" altLang="it-IT" dirty="0"/>
              <a:t>(30 morti)</a:t>
            </a:r>
            <a:r>
              <a:rPr lang="it-IT" dirty="0"/>
              <a:t> Le mosse anti-insurrezionali</a:t>
            </a:r>
          </a:p>
          <a:p>
            <a:pPr indent="-274320">
              <a:defRPr/>
            </a:pPr>
            <a:r>
              <a:rPr lang="it-IT" dirty="0"/>
              <a:t>Uscita della componente cattolica (dal 1950 CISL)</a:t>
            </a:r>
          </a:p>
          <a:p>
            <a:pPr indent="-274320">
              <a:defRPr/>
            </a:pPr>
            <a:r>
              <a:rPr lang="it-IT" dirty="0"/>
              <a:t>Uscita dei centristi non cattolici e dei socialdemocratici nel 1950 (UIL)</a:t>
            </a:r>
          </a:p>
          <a:p>
            <a:pPr indent="-274320">
              <a:defRPr/>
            </a:pPr>
            <a:r>
              <a:rPr lang="it-IT" dirty="0"/>
              <a:t>L'ambasciatrice americana in Italia</a:t>
            </a:r>
            <a:r>
              <a:rPr lang="it-IT" dirty="0">
                <a:solidFill>
                  <a:schemeClr val="tx1"/>
                </a:solidFill>
              </a:rPr>
              <a:t>, Clare </a:t>
            </a:r>
            <a:r>
              <a:rPr lang="it-IT" dirty="0" err="1">
                <a:solidFill>
                  <a:schemeClr val="tx1"/>
                </a:solidFill>
              </a:rPr>
              <a:t>Boothe</a:t>
            </a:r>
            <a:r>
              <a:rPr lang="it-IT" dirty="0">
                <a:solidFill>
                  <a:schemeClr val="tx1"/>
                </a:solidFill>
              </a:rPr>
              <a:t> Luce, dichiara che le imprese dove i sindacalisti della CGIL avessero ottenuto più del 50% dei voti alle elezioni della Commissione Interna non avrebbero potuto accedere a contratti con gli Stati Uniti d'America.</a:t>
            </a:r>
          </a:p>
        </p:txBody>
      </p:sp>
    </p:spTree>
    <p:extLst>
      <p:ext uri="{BB962C8B-B14F-4D97-AF65-F5344CB8AC3E}">
        <p14:creationId xmlns:p14="http://schemas.microsoft.com/office/powerpoint/2010/main" val="26326188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2057401" y="609601"/>
            <a:ext cx="533030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altLang="it-IT" sz="1800" b="0" i="0" u="none" strike="noStrike" kern="1200" cap="none" spc="0" normalizeH="0" baseline="0" noProof="0">
                <a:ln>
                  <a:noFill/>
                </a:ln>
                <a:solidFill>
                  <a:srgbClr val="000000"/>
                </a:solidFill>
                <a:effectLst/>
                <a:uLnTx/>
                <a:uFillTx/>
                <a:latin typeface="Comic Sans MS" pitchFamily="66" charset="0"/>
                <a:ea typeface="+mn-ea"/>
                <a:cs typeface="+mn-cs"/>
              </a:rPr>
              <a:t>I sindacati possono stipulare contratti collettivi</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altLang="it-IT" sz="1800" b="0" i="0" u="none" strike="noStrike" kern="1200" cap="none" spc="0" normalizeH="0" baseline="0" noProof="0">
                <a:ln>
                  <a:noFill/>
                </a:ln>
                <a:solidFill>
                  <a:srgbClr val="000000"/>
                </a:solidFill>
                <a:effectLst/>
                <a:uLnTx/>
                <a:uFillTx/>
                <a:latin typeface="Comic Sans MS" pitchFamily="66" charset="0"/>
                <a:ea typeface="+mn-ea"/>
                <a:cs typeface="+mn-cs"/>
              </a:rPr>
              <a:t> anche se non sono registrati?</a:t>
            </a:r>
          </a:p>
        </p:txBody>
      </p:sp>
      <p:sp>
        <p:nvSpPr>
          <p:cNvPr id="14339" name="Text Box 3"/>
          <p:cNvSpPr txBox="1">
            <a:spLocks noChangeArrowheads="1"/>
          </p:cNvSpPr>
          <p:nvPr/>
        </p:nvSpPr>
        <p:spPr bwMode="auto">
          <a:xfrm>
            <a:off x="3733801" y="2819400"/>
            <a:ext cx="419217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altLang="it-IT" sz="1800" b="0" i="0" u="none" strike="noStrike" kern="1200" cap="none" spc="0" normalizeH="0" baseline="0" noProof="0">
                <a:ln>
                  <a:noFill/>
                </a:ln>
                <a:solidFill>
                  <a:srgbClr val="000000"/>
                </a:solidFill>
                <a:effectLst/>
                <a:uLnTx/>
                <a:uFillTx/>
                <a:latin typeface="Flubber" pitchFamily="2" charset="0"/>
                <a:ea typeface="+mn-ea"/>
                <a:cs typeface="+mn-cs"/>
              </a:rPr>
              <a:t>Sì, seguendo le regole generali dei contratti</a:t>
            </a:r>
          </a:p>
        </p:txBody>
      </p:sp>
      <p:sp>
        <p:nvSpPr>
          <p:cNvPr id="14341" name="AutoShape 5"/>
          <p:cNvSpPr>
            <a:spLocks noChangeArrowheads="1"/>
          </p:cNvSpPr>
          <p:nvPr/>
        </p:nvSpPr>
        <p:spPr bwMode="auto">
          <a:xfrm rot="7914417">
            <a:off x="5593557" y="4298157"/>
            <a:ext cx="976312" cy="485775"/>
          </a:xfrm>
          <a:custGeom>
            <a:avLst/>
            <a:gdLst>
              <a:gd name="G0" fmla="+- 13979 0 0"/>
              <a:gd name="G1" fmla="+- 5435 0 0"/>
              <a:gd name="G2" fmla="+- 21600 0 5435"/>
              <a:gd name="G3" fmla="+- 10800 0 5435"/>
              <a:gd name="G4" fmla="+- 21600 0 13979"/>
              <a:gd name="G5" fmla="*/ G4 G3 10800"/>
              <a:gd name="G6" fmla="+- 21600 0 G5"/>
              <a:gd name="T0" fmla="*/ 13979 w 21600"/>
              <a:gd name="T1" fmla="*/ 0 h 21600"/>
              <a:gd name="T2" fmla="*/ 0 w 21600"/>
              <a:gd name="T3" fmla="*/ 10800 h 21600"/>
              <a:gd name="T4" fmla="*/ 13979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3979" y="0"/>
                </a:moveTo>
                <a:lnTo>
                  <a:pt x="13979" y="5435"/>
                </a:lnTo>
                <a:lnTo>
                  <a:pt x="3375" y="5435"/>
                </a:lnTo>
                <a:lnTo>
                  <a:pt x="3375" y="16165"/>
                </a:lnTo>
                <a:lnTo>
                  <a:pt x="13979" y="16165"/>
                </a:lnTo>
                <a:lnTo>
                  <a:pt x="13979" y="21600"/>
                </a:lnTo>
                <a:lnTo>
                  <a:pt x="21600" y="10800"/>
                </a:lnTo>
                <a:close/>
              </a:path>
              <a:path w="21600" h="21600">
                <a:moveTo>
                  <a:pt x="1350" y="5435"/>
                </a:moveTo>
                <a:lnTo>
                  <a:pt x="1350" y="16165"/>
                </a:lnTo>
                <a:lnTo>
                  <a:pt x="2700" y="16165"/>
                </a:lnTo>
                <a:lnTo>
                  <a:pt x="2700" y="5435"/>
                </a:lnTo>
                <a:close/>
              </a:path>
              <a:path w="21600" h="21600">
                <a:moveTo>
                  <a:pt x="0" y="5435"/>
                </a:moveTo>
                <a:lnTo>
                  <a:pt x="0" y="16165"/>
                </a:lnTo>
                <a:lnTo>
                  <a:pt x="675" y="16165"/>
                </a:lnTo>
                <a:lnTo>
                  <a:pt x="675" y="5435"/>
                </a:lnTo>
                <a:close/>
              </a:path>
            </a:pathLst>
          </a:cu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342" name="Text Box 6"/>
          <p:cNvSpPr txBox="1">
            <a:spLocks noChangeArrowheads="1"/>
          </p:cNvSpPr>
          <p:nvPr/>
        </p:nvSpPr>
        <p:spPr bwMode="auto">
          <a:xfrm>
            <a:off x="3690860" y="4171712"/>
            <a:ext cx="206338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altLang="it-IT" sz="1800" b="0" i="0" u="none" strike="noStrike" kern="1200" cap="none" spc="0" normalizeH="0" baseline="0" noProof="0" dirty="0">
                <a:ln>
                  <a:noFill/>
                </a:ln>
                <a:solidFill>
                  <a:srgbClr val="000000"/>
                </a:solidFill>
                <a:effectLst/>
                <a:uLnTx/>
                <a:uFillTx/>
                <a:latin typeface="Times New Roman" pitchFamily="18" charset="0"/>
                <a:ea typeface="+mn-ea"/>
                <a:cs typeface="+mn-cs"/>
              </a:rPr>
              <a:t>…di conseguenza…</a:t>
            </a:r>
          </a:p>
        </p:txBody>
      </p:sp>
      <p:sp>
        <p:nvSpPr>
          <p:cNvPr id="14343" name="Text Box 7"/>
          <p:cNvSpPr txBox="1">
            <a:spLocks noChangeArrowheads="1"/>
          </p:cNvSpPr>
          <p:nvPr/>
        </p:nvSpPr>
        <p:spPr bwMode="auto">
          <a:xfrm>
            <a:off x="1981200" y="5105401"/>
            <a:ext cx="84582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altLang="it-IT" sz="1800" b="0" i="0" u="none" strike="noStrike" kern="1200" cap="none" spc="0" normalizeH="0" baseline="0" noProof="0">
                <a:ln>
                  <a:noFill/>
                </a:ln>
                <a:solidFill>
                  <a:srgbClr val="000000"/>
                </a:solidFill>
                <a:effectLst/>
                <a:uLnTx/>
                <a:uFillTx/>
                <a:latin typeface="Terminator Two" pitchFamily="2" charset="0"/>
                <a:ea typeface="+mn-ea"/>
                <a:cs typeface="+mn-cs"/>
              </a:rPr>
              <a:t>Non è strettamente indispensabile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altLang="it-IT" sz="1800" b="0" i="0" u="none" strike="noStrike" kern="1200" cap="none" spc="0" normalizeH="0" baseline="0" noProof="0">
                <a:ln>
                  <a:noFill/>
                </a:ln>
                <a:solidFill>
                  <a:srgbClr val="000000"/>
                </a:solidFill>
                <a:effectLst/>
                <a:uLnTx/>
                <a:uFillTx/>
                <a:latin typeface="Terminator Two" pitchFamily="2" charset="0"/>
                <a:ea typeface="+mn-ea"/>
                <a:cs typeface="+mn-cs"/>
              </a:rPr>
              <a:t>Formare la legge per l’istituzione degli Uffici preposti alla registrazione</a:t>
            </a:r>
          </a:p>
        </p:txBody>
      </p:sp>
    </p:spTree>
    <p:extLst>
      <p:ext uri="{BB962C8B-B14F-4D97-AF65-F5344CB8AC3E}">
        <p14:creationId xmlns:p14="http://schemas.microsoft.com/office/powerpoint/2010/main" val="292625123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1000"/>
                                  </p:stCondLst>
                                  <p:childTnLst>
                                    <p:set>
                                      <p:cBhvr>
                                        <p:cTn id="6" dur="1" fill="hold">
                                          <p:stCondLst>
                                            <p:cond delay="0"/>
                                          </p:stCondLst>
                                        </p:cTn>
                                        <p:tgtEl>
                                          <p:spTgt spid="14338"/>
                                        </p:tgtEl>
                                        <p:attrNameLst>
                                          <p:attrName>style.visibility</p:attrName>
                                        </p:attrNameLst>
                                      </p:cBhvr>
                                      <p:to>
                                        <p:strVal val="visible"/>
                                      </p:to>
                                    </p:set>
                                    <p:animEffect transition="in" filter="dissolve">
                                      <p:cBhvr>
                                        <p:cTn id="7" dur="500"/>
                                        <p:tgtEl>
                                          <p:spTgt spid="14338"/>
                                        </p:tgtEl>
                                      </p:cBhvr>
                                    </p:animEffect>
                                  </p:childTnLst>
                                </p:cTn>
                              </p:par>
                            </p:childTnLst>
                          </p:cTn>
                        </p:par>
                        <p:par>
                          <p:cTn id="8" fill="hold" nodeType="afterGroup">
                            <p:stCondLst>
                              <p:cond delay="1500"/>
                            </p:stCondLst>
                            <p:childTnLst>
                              <p:par>
                                <p:cTn id="9" presetID="9" presetClass="entr" presetSubtype="0" fill="hold" grpId="0" nodeType="afterEffect">
                                  <p:stCondLst>
                                    <p:cond delay="3000"/>
                                  </p:stCondLst>
                                  <p:childTnLst>
                                    <p:set>
                                      <p:cBhvr>
                                        <p:cTn id="10" dur="1" fill="hold">
                                          <p:stCondLst>
                                            <p:cond delay="0"/>
                                          </p:stCondLst>
                                        </p:cTn>
                                        <p:tgtEl>
                                          <p:spTgt spid="14339"/>
                                        </p:tgtEl>
                                        <p:attrNameLst>
                                          <p:attrName>style.visibility</p:attrName>
                                        </p:attrNameLst>
                                      </p:cBhvr>
                                      <p:to>
                                        <p:strVal val="visible"/>
                                      </p:to>
                                    </p:set>
                                    <p:animEffect transition="in" filter="dissolve">
                                      <p:cBhvr>
                                        <p:cTn id="11" dur="500"/>
                                        <p:tgtEl>
                                          <p:spTgt spid="14339"/>
                                        </p:tgtEl>
                                      </p:cBhvr>
                                    </p:animEffect>
                                  </p:childTnLst>
                                </p:cTn>
                              </p:par>
                            </p:childTnLst>
                          </p:cTn>
                        </p:par>
                        <p:par>
                          <p:cTn id="12" fill="hold" nodeType="afterGroup">
                            <p:stCondLst>
                              <p:cond delay="5000"/>
                            </p:stCondLst>
                            <p:childTnLst>
                              <p:par>
                                <p:cTn id="13" presetID="19" presetClass="entr" presetSubtype="10" fill="hold" grpId="0" nodeType="afterEffect">
                                  <p:stCondLst>
                                    <p:cond delay="2000"/>
                                  </p:stCondLst>
                                  <p:childTnLst>
                                    <p:set>
                                      <p:cBhvr>
                                        <p:cTn id="14" dur="1" fill="hold">
                                          <p:stCondLst>
                                            <p:cond delay="0"/>
                                          </p:stCondLst>
                                        </p:cTn>
                                        <p:tgtEl>
                                          <p:spTgt spid="14342"/>
                                        </p:tgtEl>
                                        <p:attrNameLst>
                                          <p:attrName>style.visibility</p:attrName>
                                        </p:attrNameLst>
                                      </p:cBhvr>
                                      <p:to>
                                        <p:strVal val="visible"/>
                                      </p:to>
                                    </p:set>
                                    <p:anim calcmode="lin" valueType="num">
                                      <p:cBhvr>
                                        <p:cTn id="15" dur="5000" fill="hold"/>
                                        <p:tgtEl>
                                          <p:spTgt spid="14342"/>
                                        </p:tgtEl>
                                        <p:attrNameLst>
                                          <p:attrName>ppt_w</p:attrName>
                                        </p:attrNameLst>
                                      </p:cBhvr>
                                      <p:tavLst>
                                        <p:tav tm="0" fmla="#ppt_w*sin(2.5*pi*$)">
                                          <p:val>
                                            <p:fltVal val="0"/>
                                          </p:val>
                                        </p:tav>
                                        <p:tav tm="100000">
                                          <p:val>
                                            <p:fltVal val="1"/>
                                          </p:val>
                                        </p:tav>
                                      </p:tavLst>
                                    </p:anim>
                                    <p:anim calcmode="lin" valueType="num">
                                      <p:cBhvr>
                                        <p:cTn id="16" dur="5000" fill="hold"/>
                                        <p:tgtEl>
                                          <p:spTgt spid="14342"/>
                                        </p:tgtEl>
                                        <p:attrNameLst>
                                          <p:attrName>ppt_h</p:attrName>
                                        </p:attrNameLst>
                                      </p:cBhvr>
                                      <p:tavLst>
                                        <p:tav tm="0">
                                          <p:val>
                                            <p:strVal val="#ppt_h"/>
                                          </p:val>
                                        </p:tav>
                                        <p:tav tm="100000">
                                          <p:val>
                                            <p:strVal val="#ppt_h"/>
                                          </p:val>
                                        </p:tav>
                                      </p:tavLst>
                                    </p:anim>
                                  </p:childTnLst>
                                  <p:subTnLst>
                                    <p:set>
                                      <p:cBhvr override="childStyle">
                                        <p:cTn dur="1" fill="hold" display="0" masterRel="sameClick" afterEffect="1">
                                          <p:stCondLst>
                                            <p:cond evt="end" delay="0">
                                              <p:tn val="13"/>
                                            </p:cond>
                                          </p:stCondLst>
                                        </p:cTn>
                                        <p:tgtEl>
                                          <p:spTgt spid="14342"/>
                                        </p:tgtEl>
                                        <p:attrNameLst>
                                          <p:attrName>style.visibility</p:attrName>
                                        </p:attrNameLst>
                                      </p:cBhvr>
                                      <p:to>
                                        <p:strVal val="hidden"/>
                                      </p:to>
                                    </p:set>
                                  </p:subTnLst>
                                </p:cTn>
                              </p:par>
                            </p:childTnLst>
                          </p:cTn>
                        </p:par>
                        <p:par>
                          <p:cTn id="17" fill="hold" nodeType="afterGroup">
                            <p:stCondLst>
                              <p:cond delay="12000"/>
                            </p:stCondLst>
                            <p:childTnLst>
                              <p:par>
                                <p:cTn id="18" presetID="9" presetClass="entr" presetSubtype="0" fill="hold" grpId="0" nodeType="afterEffect">
                                  <p:stCondLst>
                                    <p:cond delay="1000"/>
                                  </p:stCondLst>
                                  <p:childTnLst>
                                    <p:set>
                                      <p:cBhvr>
                                        <p:cTn id="19" dur="1" fill="hold">
                                          <p:stCondLst>
                                            <p:cond delay="0"/>
                                          </p:stCondLst>
                                        </p:cTn>
                                        <p:tgtEl>
                                          <p:spTgt spid="14341"/>
                                        </p:tgtEl>
                                        <p:attrNameLst>
                                          <p:attrName>style.visibility</p:attrName>
                                        </p:attrNameLst>
                                      </p:cBhvr>
                                      <p:to>
                                        <p:strVal val="visible"/>
                                      </p:to>
                                    </p:set>
                                    <p:animEffect transition="in" filter="dissolve">
                                      <p:cBhvr>
                                        <p:cTn id="20" dur="500"/>
                                        <p:tgtEl>
                                          <p:spTgt spid="14341"/>
                                        </p:tgtEl>
                                      </p:cBhvr>
                                    </p:animEffect>
                                  </p:childTnLst>
                                </p:cTn>
                              </p:par>
                            </p:childTnLst>
                          </p:cTn>
                        </p:par>
                        <p:par>
                          <p:cTn id="21" fill="hold" nodeType="afterGroup">
                            <p:stCondLst>
                              <p:cond delay="13500"/>
                            </p:stCondLst>
                            <p:childTnLst>
                              <p:par>
                                <p:cTn id="22" presetID="2" presetClass="entr" presetSubtype="4" fill="hold" grpId="0" nodeType="afterEffect">
                                  <p:stCondLst>
                                    <p:cond delay="3000"/>
                                  </p:stCondLst>
                                  <p:childTnLst>
                                    <p:set>
                                      <p:cBhvr>
                                        <p:cTn id="23" dur="1" fill="hold">
                                          <p:stCondLst>
                                            <p:cond delay="0"/>
                                          </p:stCondLst>
                                        </p:cTn>
                                        <p:tgtEl>
                                          <p:spTgt spid="14343"/>
                                        </p:tgtEl>
                                        <p:attrNameLst>
                                          <p:attrName>style.visibility</p:attrName>
                                        </p:attrNameLst>
                                      </p:cBhvr>
                                      <p:to>
                                        <p:strVal val="visible"/>
                                      </p:to>
                                    </p:set>
                                    <p:anim calcmode="lin" valueType="num">
                                      <p:cBhvr additive="base">
                                        <p:cTn id="24" dur="500" fill="hold"/>
                                        <p:tgtEl>
                                          <p:spTgt spid="14343"/>
                                        </p:tgtEl>
                                        <p:attrNameLst>
                                          <p:attrName>ppt_x</p:attrName>
                                        </p:attrNameLst>
                                      </p:cBhvr>
                                      <p:tavLst>
                                        <p:tav tm="0">
                                          <p:val>
                                            <p:strVal val="#ppt_x"/>
                                          </p:val>
                                        </p:tav>
                                        <p:tav tm="100000">
                                          <p:val>
                                            <p:strVal val="#ppt_x"/>
                                          </p:val>
                                        </p:tav>
                                      </p:tavLst>
                                    </p:anim>
                                    <p:anim calcmode="lin" valueType="num">
                                      <p:cBhvr additive="base">
                                        <p:cTn id="25" dur="500" fill="hold"/>
                                        <p:tgtEl>
                                          <p:spTgt spid="1434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autoUpdateAnimBg="0"/>
      <p:bldP spid="14339" grpId="0" autoUpdateAnimBg="0"/>
      <p:bldP spid="14341" grpId="0" animBg="1"/>
      <p:bldP spid="14342" grpId="0" autoUpdateAnimBg="0"/>
      <p:bldP spid="14343"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2209800" y="533400"/>
            <a:ext cx="7772400" cy="1143000"/>
          </a:xfrm>
        </p:spPr>
        <p:txBody>
          <a:bodyPr>
            <a:normAutofit fontScale="90000"/>
          </a:bodyPr>
          <a:lstStyle/>
          <a:p>
            <a:r>
              <a:rPr lang="it-IT" altLang="it-IT">
                <a:latin typeface="SF Movie Poster" pitchFamily="2" charset="0"/>
              </a:rPr>
              <a:t>…ma il contratto di diritto comune è efficace tra le parti….</a:t>
            </a:r>
          </a:p>
        </p:txBody>
      </p:sp>
      <p:sp>
        <p:nvSpPr>
          <p:cNvPr id="15363" name="Text Box 3"/>
          <p:cNvSpPr txBox="1">
            <a:spLocks noChangeArrowheads="1"/>
          </p:cNvSpPr>
          <p:nvPr/>
        </p:nvSpPr>
        <p:spPr bwMode="auto">
          <a:xfrm>
            <a:off x="2422525" y="3170238"/>
            <a:ext cx="346761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altLang="it-IT" sz="1800" b="0" i="0" u="none" strike="noStrike" kern="1200" cap="none" spc="0" normalizeH="0" baseline="0" noProof="0" dirty="0">
                <a:ln>
                  <a:noFill/>
                </a:ln>
                <a:solidFill>
                  <a:srgbClr val="000000"/>
                </a:solidFill>
                <a:effectLst/>
                <a:uLnTx/>
                <a:uFillTx/>
                <a:latin typeface="Flubber" pitchFamily="2" charset="0"/>
                <a:ea typeface="+mn-ea"/>
                <a:cs typeface="+mn-cs"/>
              </a:rPr>
              <a:t>Il legislatore si muove su </a:t>
            </a:r>
            <a:r>
              <a:rPr kumimoji="0" lang="it-IT" altLang="it-IT" sz="1800" b="0" i="0" u="none" strike="noStrike" kern="1200" cap="none" spc="0" normalizeH="0" baseline="0" noProof="0">
                <a:ln>
                  <a:noFill/>
                </a:ln>
                <a:solidFill>
                  <a:srgbClr val="000000"/>
                </a:solidFill>
                <a:effectLst/>
                <a:uLnTx/>
                <a:uFillTx/>
                <a:latin typeface="Flubber" pitchFamily="2" charset="0"/>
                <a:ea typeface="+mn-ea"/>
                <a:cs typeface="+mn-cs"/>
              </a:rPr>
              <a:t>due fronti</a:t>
            </a:r>
          </a:p>
        </p:txBody>
      </p:sp>
      <p:sp>
        <p:nvSpPr>
          <p:cNvPr id="15364" name="AutoShape 4"/>
          <p:cNvSpPr>
            <a:spLocks noChangeArrowheads="1"/>
          </p:cNvSpPr>
          <p:nvPr/>
        </p:nvSpPr>
        <p:spPr bwMode="auto">
          <a:xfrm rot="10901843">
            <a:off x="4953000" y="3886200"/>
            <a:ext cx="685800" cy="1371600"/>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5365" name="Text Box 5"/>
          <p:cNvSpPr txBox="1">
            <a:spLocks noChangeArrowheads="1"/>
          </p:cNvSpPr>
          <p:nvPr/>
        </p:nvSpPr>
        <p:spPr bwMode="auto">
          <a:xfrm>
            <a:off x="2193926" y="4487863"/>
            <a:ext cx="2353273"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altLang="it-IT" sz="1800" b="0" i="0" u="none" strike="noStrike" kern="1200" cap="none" spc="0" normalizeH="0" baseline="0" noProof="0">
                <a:ln>
                  <a:noFill/>
                </a:ln>
                <a:solidFill>
                  <a:srgbClr val="000000"/>
                </a:solidFill>
                <a:effectLst/>
                <a:uLnTx/>
                <a:uFillTx/>
                <a:latin typeface="Calibri" panose="020F0502020204030204"/>
                <a:ea typeface="+mn-ea"/>
                <a:cs typeface="+mn-cs"/>
              </a:rPr>
              <a:t>1956 ministero delle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altLang="it-IT" sz="1800" b="0" i="0" u="none" strike="noStrike" kern="1200" cap="none" spc="0" normalizeH="0" baseline="0" noProof="0">
                <a:ln>
                  <a:noFill/>
                </a:ln>
                <a:solidFill>
                  <a:srgbClr val="000000"/>
                </a:solidFill>
                <a:effectLst/>
                <a:uLnTx/>
                <a:uFillTx/>
                <a:latin typeface="Calibri" panose="020F0502020204030204"/>
                <a:ea typeface="+mn-ea"/>
                <a:cs typeface="+mn-cs"/>
              </a:rPr>
              <a:t>Partecipazioni Statali</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altLang="it-IT" sz="1800" b="0" i="0" u="none" strike="noStrike" kern="1200" cap="none" spc="0" normalizeH="0" baseline="0" noProof="0">
                <a:ln>
                  <a:noFill/>
                </a:ln>
                <a:solidFill>
                  <a:srgbClr val="000000"/>
                </a:solidFill>
                <a:effectLst/>
                <a:uLnTx/>
                <a:uFillTx/>
                <a:latin typeface="Calibri" panose="020F0502020204030204"/>
                <a:ea typeface="+mn-ea"/>
                <a:cs typeface="+mn-cs"/>
              </a:rPr>
              <a:t>1958 Intersind (e Asap)</a:t>
            </a:r>
          </a:p>
        </p:txBody>
      </p:sp>
      <p:sp>
        <p:nvSpPr>
          <p:cNvPr id="15367" name="AutoShape 7"/>
          <p:cNvSpPr>
            <a:spLocks noChangeArrowheads="1"/>
          </p:cNvSpPr>
          <p:nvPr/>
        </p:nvSpPr>
        <p:spPr bwMode="auto">
          <a:xfrm flipV="1">
            <a:off x="5715000" y="3962400"/>
            <a:ext cx="914400" cy="1295400"/>
          </a:xfrm>
          <a:custGeom>
            <a:avLst/>
            <a:gdLst>
              <a:gd name="G0" fmla="+- 15126 0 0"/>
              <a:gd name="G1" fmla="+- 2912 0 0"/>
              <a:gd name="G2" fmla="+- 12158 0 2912"/>
              <a:gd name="G3" fmla="+- G2 0 2912"/>
              <a:gd name="G4" fmla="*/ G3 32768 32059"/>
              <a:gd name="G5" fmla="*/ G4 1 2"/>
              <a:gd name="G6" fmla="+- 21600 0 15126"/>
              <a:gd name="G7" fmla="*/ G6 2912 6079"/>
              <a:gd name="G8" fmla="+- G7 15126 0"/>
              <a:gd name="T0" fmla="*/ 15126 w 21600"/>
              <a:gd name="T1" fmla="*/ 0 h 21600"/>
              <a:gd name="T2" fmla="*/ 15126 w 21600"/>
              <a:gd name="T3" fmla="*/ 12158 h 21600"/>
              <a:gd name="T4" fmla="*/ 3237 w 21600"/>
              <a:gd name="T5" fmla="*/ 21600 h 21600"/>
              <a:gd name="T6" fmla="*/ 21600 w 21600"/>
              <a:gd name="T7" fmla="*/ 6079 h 21600"/>
              <a:gd name="T8" fmla="*/ 17694720 60000 65536"/>
              <a:gd name="T9" fmla="*/ 5898240 60000 65536"/>
              <a:gd name="T10" fmla="*/ 5898240 60000 65536"/>
              <a:gd name="T11" fmla="*/ 0 60000 65536"/>
              <a:gd name="T12" fmla="*/ 12427 w 21600"/>
              <a:gd name="T13" fmla="*/ G1 h 21600"/>
              <a:gd name="T14" fmla="*/ G8 w 21600"/>
              <a:gd name="T15" fmla="*/ G2 h 21600"/>
            </a:gdLst>
            <a:ahLst/>
            <a:cxnLst>
              <a:cxn ang="T8">
                <a:pos x="T0" y="T1"/>
              </a:cxn>
              <a:cxn ang="T9">
                <a:pos x="T2" y="T3"/>
              </a:cxn>
              <a:cxn ang="T10">
                <a:pos x="T4" y="T5"/>
              </a:cxn>
              <a:cxn ang="T11">
                <a:pos x="T6" y="T7"/>
              </a:cxn>
            </a:cxnLst>
            <a:rect l="T12" t="T13" r="T14" b="T15"/>
            <a:pathLst>
              <a:path w="21600" h="21600">
                <a:moveTo>
                  <a:pt x="21600" y="6079"/>
                </a:moveTo>
                <a:lnTo>
                  <a:pt x="15126" y="0"/>
                </a:lnTo>
                <a:lnTo>
                  <a:pt x="15126" y="2912"/>
                </a:lnTo>
                <a:lnTo>
                  <a:pt x="12427" y="2912"/>
                </a:lnTo>
                <a:cubicBezTo>
                  <a:pt x="5564" y="2912"/>
                  <a:pt x="0" y="7052"/>
                  <a:pt x="0" y="12158"/>
                </a:cubicBezTo>
                <a:lnTo>
                  <a:pt x="0" y="21600"/>
                </a:lnTo>
                <a:lnTo>
                  <a:pt x="6474" y="21600"/>
                </a:lnTo>
                <a:lnTo>
                  <a:pt x="6474" y="12158"/>
                </a:lnTo>
                <a:cubicBezTo>
                  <a:pt x="6474" y="10550"/>
                  <a:pt x="9139" y="9246"/>
                  <a:pt x="12427" y="9246"/>
                </a:cubicBezTo>
                <a:lnTo>
                  <a:pt x="15126" y="9246"/>
                </a:lnTo>
                <a:lnTo>
                  <a:pt x="15126" y="12158"/>
                </a:lnTo>
                <a:close/>
              </a:path>
            </a:pathLst>
          </a:custGeom>
          <a:solidFill>
            <a:schemeClr val="accent1"/>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5368" name="Text Box 8"/>
          <p:cNvSpPr txBox="1">
            <a:spLocks noChangeArrowheads="1"/>
          </p:cNvSpPr>
          <p:nvPr/>
        </p:nvSpPr>
        <p:spPr bwMode="auto">
          <a:xfrm>
            <a:off x="7299325" y="4511676"/>
            <a:ext cx="219803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altLang="it-IT" sz="1800" b="0" i="0" u="none" strike="noStrike" kern="1200" cap="none" spc="0" normalizeH="0" baseline="0" noProof="0">
                <a:ln>
                  <a:noFill/>
                </a:ln>
                <a:solidFill>
                  <a:srgbClr val="000000"/>
                </a:solidFill>
                <a:effectLst/>
                <a:uLnTx/>
                <a:uFillTx/>
                <a:latin typeface="Calibri" panose="020F0502020204030204"/>
                <a:ea typeface="+mn-ea"/>
                <a:cs typeface="+mn-cs"/>
              </a:rPr>
              <a:t>l.14 luglio 1959 n.741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altLang="it-IT" sz="1800" b="0" i="0" u="none" strike="noStrike" kern="1200" cap="none" spc="0" normalizeH="0" baseline="0" noProof="0">
                <a:ln>
                  <a:noFill/>
                </a:ln>
                <a:solidFill>
                  <a:srgbClr val="000000"/>
                </a:solidFill>
                <a:effectLst/>
                <a:uLnTx/>
                <a:uFillTx/>
                <a:latin typeface="Calibri" panose="020F0502020204030204"/>
                <a:ea typeface="+mn-ea"/>
                <a:cs typeface="+mn-cs"/>
              </a:rPr>
              <a:t>“legge Vigorelli”</a:t>
            </a:r>
          </a:p>
        </p:txBody>
      </p:sp>
    </p:spTree>
    <p:extLst>
      <p:ext uri="{BB962C8B-B14F-4D97-AF65-F5344CB8AC3E}">
        <p14:creationId xmlns:p14="http://schemas.microsoft.com/office/powerpoint/2010/main" val="13799389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3000"/>
                                  </p:stCondLst>
                                  <p:iterate type="wd">
                                    <p:tmPct val="100000"/>
                                  </p:iterate>
                                  <p:childTnLst>
                                    <p:set>
                                      <p:cBhvr>
                                        <p:cTn id="6" dur="1" fill="hold">
                                          <p:stCondLst>
                                            <p:cond delay="0"/>
                                          </p:stCondLst>
                                        </p:cTn>
                                        <p:tgtEl>
                                          <p:spTgt spid="15362"/>
                                        </p:tgtEl>
                                        <p:attrNameLst>
                                          <p:attrName>style.visibility</p:attrName>
                                        </p:attrNameLst>
                                      </p:cBhvr>
                                      <p:to>
                                        <p:strVal val="visible"/>
                                      </p:to>
                                    </p:set>
                                    <p:anim calcmode="lin" valueType="num">
                                      <p:cBhvr additive="base">
                                        <p:cTn id="7" dur="300" fill="hold"/>
                                        <p:tgtEl>
                                          <p:spTgt spid="15362"/>
                                        </p:tgtEl>
                                        <p:attrNameLst>
                                          <p:attrName>ppt_x</p:attrName>
                                        </p:attrNameLst>
                                      </p:cBhvr>
                                      <p:tavLst>
                                        <p:tav tm="0">
                                          <p:val>
                                            <p:strVal val="0-#ppt_w/2"/>
                                          </p:val>
                                        </p:tav>
                                        <p:tav tm="100000">
                                          <p:val>
                                            <p:strVal val="#ppt_x"/>
                                          </p:val>
                                        </p:tav>
                                      </p:tavLst>
                                    </p:anim>
                                    <p:anim calcmode="lin" valueType="num">
                                      <p:cBhvr additive="base">
                                        <p:cTn id="8" dur="300" fill="hold"/>
                                        <p:tgtEl>
                                          <p:spTgt spid="15362"/>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6900"/>
                            </p:stCondLst>
                            <p:childTnLst>
                              <p:par>
                                <p:cTn id="10" presetID="12" presetClass="entr" presetSubtype="2" fill="hold" grpId="0" nodeType="afterEffect">
                                  <p:stCondLst>
                                    <p:cond delay="3000"/>
                                  </p:stCondLst>
                                  <p:childTnLst>
                                    <p:set>
                                      <p:cBhvr>
                                        <p:cTn id="11" dur="1" fill="hold">
                                          <p:stCondLst>
                                            <p:cond delay="0"/>
                                          </p:stCondLst>
                                        </p:cTn>
                                        <p:tgtEl>
                                          <p:spTgt spid="15363"/>
                                        </p:tgtEl>
                                        <p:attrNameLst>
                                          <p:attrName>style.visibility</p:attrName>
                                        </p:attrNameLst>
                                      </p:cBhvr>
                                      <p:to>
                                        <p:strVal val="visible"/>
                                      </p:to>
                                    </p:set>
                                    <p:anim calcmode="lin" valueType="num">
                                      <p:cBhvr additive="base">
                                        <p:cTn id="12" dur="500"/>
                                        <p:tgtEl>
                                          <p:spTgt spid="15363"/>
                                        </p:tgtEl>
                                        <p:attrNameLst>
                                          <p:attrName>ppt_x</p:attrName>
                                        </p:attrNameLst>
                                      </p:cBhvr>
                                      <p:tavLst>
                                        <p:tav tm="0">
                                          <p:val>
                                            <p:strVal val="#ppt_x+#ppt_w*1.125000"/>
                                          </p:val>
                                        </p:tav>
                                        <p:tav tm="100000">
                                          <p:val>
                                            <p:strVal val="#ppt_x"/>
                                          </p:val>
                                        </p:tav>
                                      </p:tavLst>
                                    </p:anim>
                                    <p:animEffect transition="in" filter="wipe(left)">
                                      <p:cBhvr>
                                        <p:cTn id="13" dur="500"/>
                                        <p:tgtEl>
                                          <p:spTgt spid="15363"/>
                                        </p:tgtEl>
                                      </p:cBhvr>
                                    </p:animEffect>
                                  </p:childTnLst>
                                </p:cTn>
                              </p:par>
                            </p:childTnLst>
                          </p:cTn>
                        </p:par>
                        <p:par>
                          <p:cTn id="14" fill="hold" nodeType="afterGroup">
                            <p:stCondLst>
                              <p:cond delay="10400"/>
                            </p:stCondLst>
                            <p:childTnLst>
                              <p:par>
                                <p:cTn id="15" presetID="17" presetClass="entr" presetSubtype="1" fill="hold" grpId="0" nodeType="afterEffect">
                                  <p:stCondLst>
                                    <p:cond delay="5000"/>
                                  </p:stCondLst>
                                  <p:childTnLst>
                                    <p:set>
                                      <p:cBhvr>
                                        <p:cTn id="16" dur="1" fill="hold">
                                          <p:stCondLst>
                                            <p:cond delay="0"/>
                                          </p:stCondLst>
                                        </p:cTn>
                                        <p:tgtEl>
                                          <p:spTgt spid="15364"/>
                                        </p:tgtEl>
                                        <p:attrNameLst>
                                          <p:attrName>style.visibility</p:attrName>
                                        </p:attrNameLst>
                                      </p:cBhvr>
                                      <p:to>
                                        <p:strVal val="visible"/>
                                      </p:to>
                                    </p:set>
                                    <p:anim calcmode="lin" valueType="num">
                                      <p:cBhvr>
                                        <p:cTn id="17" dur="500" fill="hold"/>
                                        <p:tgtEl>
                                          <p:spTgt spid="15364"/>
                                        </p:tgtEl>
                                        <p:attrNameLst>
                                          <p:attrName>ppt_x</p:attrName>
                                        </p:attrNameLst>
                                      </p:cBhvr>
                                      <p:tavLst>
                                        <p:tav tm="0">
                                          <p:val>
                                            <p:strVal val="#ppt_x"/>
                                          </p:val>
                                        </p:tav>
                                        <p:tav tm="100000">
                                          <p:val>
                                            <p:strVal val="#ppt_x"/>
                                          </p:val>
                                        </p:tav>
                                      </p:tavLst>
                                    </p:anim>
                                    <p:anim calcmode="lin" valueType="num">
                                      <p:cBhvr>
                                        <p:cTn id="18" dur="500" fill="hold"/>
                                        <p:tgtEl>
                                          <p:spTgt spid="15364"/>
                                        </p:tgtEl>
                                        <p:attrNameLst>
                                          <p:attrName>ppt_y</p:attrName>
                                        </p:attrNameLst>
                                      </p:cBhvr>
                                      <p:tavLst>
                                        <p:tav tm="0">
                                          <p:val>
                                            <p:strVal val="#ppt_y-#ppt_h/2"/>
                                          </p:val>
                                        </p:tav>
                                        <p:tav tm="100000">
                                          <p:val>
                                            <p:strVal val="#ppt_y"/>
                                          </p:val>
                                        </p:tav>
                                      </p:tavLst>
                                    </p:anim>
                                    <p:anim calcmode="lin" valueType="num">
                                      <p:cBhvr>
                                        <p:cTn id="19" dur="500" fill="hold"/>
                                        <p:tgtEl>
                                          <p:spTgt spid="15364"/>
                                        </p:tgtEl>
                                        <p:attrNameLst>
                                          <p:attrName>ppt_w</p:attrName>
                                        </p:attrNameLst>
                                      </p:cBhvr>
                                      <p:tavLst>
                                        <p:tav tm="0">
                                          <p:val>
                                            <p:strVal val="#ppt_w"/>
                                          </p:val>
                                        </p:tav>
                                        <p:tav tm="100000">
                                          <p:val>
                                            <p:strVal val="#ppt_w"/>
                                          </p:val>
                                        </p:tav>
                                      </p:tavLst>
                                    </p:anim>
                                    <p:anim calcmode="lin" valueType="num">
                                      <p:cBhvr>
                                        <p:cTn id="20" dur="500" fill="hold"/>
                                        <p:tgtEl>
                                          <p:spTgt spid="15364"/>
                                        </p:tgtEl>
                                        <p:attrNameLst>
                                          <p:attrName>ppt_h</p:attrName>
                                        </p:attrNameLst>
                                      </p:cBhvr>
                                      <p:tavLst>
                                        <p:tav tm="0">
                                          <p:val>
                                            <p:fltVal val="0"/>
                                          </p:val>
                                        </p:tav>
                                        <p:tav tm="100000">
                                          <p:val>
                                            <p:strVal val="#ppt_h"/>
                                          </p:val>
                                        </p:tav>
                                      </p:tavLst>
                                    </p:anim>
                                  </p:childTnLst>
                                </p:cTn>
                              </p:par>
                            </p:childTnLst>
                          </p:cTn>
                        </p:par>
                        <p:par>
                          <p:cTn id="21" fill="hold" nodeType="afterGroup">
                            <p:stCondLst>
                              <p:cond delay="15900"/>
                            </p:stCondLst>
                            <p:childTnLst>
                              <p:par>
                                <p:cTn id="22" presetID="2" presetClass="entr" presetSubtype="8" fill="hold" grpId="0" nodeType="afterEffect">
                                  <p:stCondLst>
                                    <p:cond delay="3000"/>
                                  </p:stCondLst>
                                  <p:childTnLst>
                                    <p:set>
                                      <p:cBhvr>
                                        <p:cTn id="23" dur="1" fill="hold">
                                          <p:stCondLst>
                                            <p:cond delay="0"/>
                                          </p:stCondLst>
                                        </p:cTn>
                                        <p:tgtEl>
                                          <p:spTgt spid="15365"/>
                                        </p:tgtEl>
                                        <p:attrNameLst>
                                          <p:attrName>style.visibility</p:attrName>
                                        </p:attrNameLst>
                                      </p:cBhvr>
                                      <p:to>
                                        <p:strVal val="visible"/>
                                      </p:to>
                                    </p:set>
                                    <p:anim calcmode="lin" valueType="num">
                                      <p:cBhvr additive="base">
                                        <p:cTn id="24" dur="500" fill="hold"/>
                                        <p:tgtEl>
                                          <p:spTgt spid="15365"/>
                                        </p:tgtEl>
                                        <p:attrNameLst>
                                          <p:attrName>ppt_x</p:attrName>
                                        </p:attrNameLst>
                                      </p:cBhvr>
                                      <p:tavLst>
                                        <p:tav tm="0">
                                          <p:val>
                                            <p:strVal val="0-#ppt_w/2"/>
                                          </p:val>
                                        </p:tav>
                                        <p:tav tm="100000">
                                          <p:val>
                                            <p:strVal val="#ppt_x"/>
                                          </p:val>
                                        </p:tav>
                                      </p:tavLst>
                                    </p:anim>
                                    <p:anim calcmode="lin" valueType="num">
                                      <p:cBhvr additive="base">
                                        <p:cTn id="25" dur="500" fill="hold"/>
                                        <p:tgtEl>
                                          <p:spTgt spid="15365"/>
                                        </p:tgtEl>
                                        <p:attrNameLst>
                                          <p:attrName>ppt_y</p:attrName>
                                        </p:attrNameLst>
                                      </p:cBhvr>
                                      <p:tavLst>
                                        <p:tav tm="0">
                                          <p:val>
                                            <p:strVal val="#ppt_y"/>
                                          </p:val>
                                        </p:tav>
                                        <p:tav tm="100000">
                                          <p:val>
                                            <p:strVal val="#ppt_y"/>
                                          </p:val>
                                        </p:tav>
                                      </p:tavLst>
                                    </p:anim>
                                  </p:childTnLst>
                                </p:cTn>
                              </p:par>
                            </p:childTnLst>
                          </p:cTn>
                        </p:par>
                        <p:par>
                          <p:cTn id="26" fill="hold" nodeType="afterGroup">
                            <p:stCondLst>
                              <p:cond delay="19400"/>
                            </p:stCondLst>
                            <p:childTnLst>
                              <p:par>
                                <p:cTn id="27" presetID="17" presetClass="entr" presetSubtype="1" fill="hold" grpId="0" nodeType="afterEffect">
                                  <p:stCondLst>
                                    <p:cond delay="5000"/>
                                  </p:stCondLst>
                                  <p:childTnLst>
                                    <p:set>
                                      <p:cBhvr>
                                        <p:cTn id="28" dur="1" fill="hold">
                                          <p:stCondLst>
                                            <p:cond delay="0"/>
                                          </p:stCondLst>
                                        </p:cTn>
                                        <p:tgtEl>
                                          <p:spTgt spid="15367"/>
                                        </p:tgtEl>
                                        <p:attrNameLst>
                                          <p:attrName>style.visibility</p:attrName>
                                        </p:attrNameLst>
                                      </p:cBhvr>
                                      <p:to>
                                        <p:strVal val="visible"/>
                                      </p:to>
                                    </p:set>
                                    <p:anim calcmode="lin" valueType="num">
                                      <p:cBhvr>
                                        <p:cTn id="29" dur="500" fill="hold"/>
                                        <p:tgtEl>
                                          <p:spTgt spid="15367"/>
                                        </p:tgtEl>
                                        <p:attrNameLst>
                                          <p:attrName>ppt_x</p:attrName>
                                        </p:attrNameLst>
                                      </p:cBhvr>
                                      <p:tavLst>
                                        <p:tav tm="0">
                                          <p:val>
                                            <p:strVal val="#ppt_x"/>
                                          </p:val>
                                        </p:tav>
                                        <p:tav tm="100000">
                                          <p:val>
                                            <p:strVal val="#ppt_x"/>
                                          </p:val>
                                        </p:tav>
                                      </p:tavLst>
                                    </p:anim>
                                    <p:anim calcmode="lin" valueType="num">
                                      <p:cBhvr>
                                        <p:cTn id="30" dur="500" fill="hold"/>
                                        <p:tgtEl>
                                          <p:spTgt spid="15367"/>
                                        </p:tgtEl>
                                        <p:attrNameLst>
                                          <p:attrName>ppt_y</p:attrName>
                                        </p:attrNameLst>
                                      </p:cBhvr>
                                      <p:tavLst>
                                        <p:tav tm="0">
                                          <p:val>
                                            <p:strVal val="#ppt_y-#ppt_h/2"/>
                                          </p:val>
                                        </p:tav>
                                        <p:tav tm="100000">
                                          <p:val>
                                            <p:strVal val="#ppt_y"/>
                                          </p:val>
                                        </p:tav>
                                      </p:tavLst>
                                    </p:anim>
                                    <p:anim calcmode="lin" valueType="num">
                                      <p:cBhvr>
                                        <p:cTn id="31" dur="500" fill="hold"/>
                                        <p:tgtEl>
                                          <p:spTgt spid="15367"/>
                                        </p:tgtEl>
                                        <p:attrNameLst>
                                          <p:attrName>ppt_w</p:attrName>
                                        </p:attrNameLst>
                                      </p:cBhvr>
                                      <p:tavLst>
                                        <p:tav tm="0">
                                          <p:val>
                                            <p:strVal val="#ppt_w"/>
                                          </p:val>
                                        </p:tav>
                                        <p:tav tm="100000">
                                          <p:val>
                                            <p:strVal val="#ppt_w"/>
                                          </p:val>
                                        </p:tav>
                                      </p:tavLst>
                                    </p:anim>
                                    <p:anim calcmode="lin" valueType="num">
                                      <p:cBhvr>
                                        <p:cTn id="32" dur="500" fill="hold"/>
                                        <p:tgtEl>
                                          <p:spTgt spid="15367"/>
                                        </p:tgtEl>
                                        <p:attrNameLst>
                                          <p:attrName>ppt_h</p:attrName>
                                        </p:attrNameLst>
                                      </p:cBhvr>
                                      <p:tavLst>
                                        <p:tav tm="0">
                                          <p:val>
                                            <p:fltVal val="0"/>
                                          </p:val>
                                        </p:tav>
                                        <p:tav tm="100000">
                                          <p:val>
                                            <p:strVal val="#ppt_h"/>
                                          </p:val>
                                        </p:tav>
                                      </p:tavLst>
                                    </p:anim>
                                  </p:childTnLst>
                                </p:cTn>
                              </p:par>
                            </p:childTnLst>
                          </p:cTn>
                        </p:par>
                        <p:par>
                          <p:cTn id="33" fill="hold" nodeType="afterGroup">
                            <p:stCondLst>
                              <p:cond delay="24900"/>
                            </p:stCondLst>
                            <p:childTnLst>
                              <p:par>
                                <p:cTn id="34" presetID="2" presetClass="entr" presetSubtype="6" fill="hold" grpId="0" nodeType="afterEffect">
                                  <p:stCondLst>
                                    <p:cond delay="3000"/>
                                  </p:stCondLst>
                                  <p:childTnLst>
                                    <p:set>
                                      <p:cBhvr>
                                        <p:cTn id="35" dur="1" fill="hold">
                                          <p:stCondLst>
                                            <p:cond delay="0"/>
                                          </p:stCondLst>
                                        </p:cTn>
                                        <p:tgtEl>
                                          <p:spTgt spid="15368"/>
                                        </p:tgtEl>
                                        <p:attrNameLst>
                                          <p:attrName>style.visibility</p:attrName>
                                        </p:attrNameLst>
                                      </p:cBhvr>
                                      <p:to>
                                        <p:strVal val="visible"/>
                                      </p:to>
                                    </p:set>
                                    <p:anim calcmode="lin" valueType="num">
                                      <p:cBhvr additive="base">
                                        <p:cTn id="36" dur="500" fill="hold"/>
                                        <p:tgtEl>
                                          <p:spTgt spid="15368"/>
                                        </p:tgtEl>
                                        <p:attrNameLst>
                                          <p:attrName>ppt_x</p:attrName>
                                        </p:attrNameLst>
                                      </p:cBhvr>
                                      <p:tavLst>
                                        <p:tav tm="0">
                                          <p:val>
                                            <p:strVal val="1+#ppt_w/2"/>
                                          </p:val>
                                        </p:tav>
                                        <p:tav tm="100000">
                                          <p:val>
                                            <p:strVal val="#ppt_x"/>
                                          </p:val>
                                        </p:tav>
                                      </p:tavLst>
                                    </p:anim>
                                    <p:anim calcmode="lin" valueType="num">
                                      <p:cBhvr additive="base">
                                        <p:cTn id="37" dur="500" fill="hold"/>
                                        <p:tgtEl>
                                          <p:spTgt spid="1536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autoUpdateAnimBg="0"/>
      <p:bldP spid="15363" grpId="0" autoUpdateAnimBg="0"/>
      <p:bldP spid="15364" grpId="0" animBg="1"/>
      <p:bldP spid="15365" grpId="0" autoUpdateAnimBg="0"/>
      <p:bldP spid="15367" grpId="0" animBg="1"/>
      <p:bldP spid="15368"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2232659" y="332656"/>
            <a:ext cx="7772400" cy="1137671"/>
          </a:xfrm>
        </p:spPr>
        <p:txBody>
          <a:bodyPr/>
          <a:lstStyle/>
          <a:p>
            <a:pPr algn="ctr"/>
            <a:r>
              <a:rPr lang="it-IT" altLang="it-IT">
                <a:latin typeface="Sylfaen" pitchFamily="18" charset="0"/>
              </a:rPr>
              <a:t>La legge Vigorelli</a:t>
            </a:r>
            <a:br>
              <a:rPr lang="it-IT" altLang="it-IT">
                <a:latin typeface="Sylfaen" pitchFamily="18" charset="0"/>
              </a:rPr>
            </a:br>
            <a:r>
              <a:rPr lang="it-IT" altLang="it-IT" sz="1800">
                <a:latin typeface="Sylfaen" pitchFamily="18" charset="0"/>
              </a:rPr>
              <a:t>Norme transitorie per garantire minimi di trattamento economico e normativo…</a:t>
            </a:r>
          </a:p>
        </p:txBody>
      </p:sp>
      <p:sp>
        <p:nvSpPr>
          <p:cNvPr id="16387" name="Rectangle 3"/>
          <p:cNvSpPr>
            <a:spLocks noGrp="1" noChangeArrowheads="1"/>
          </p:cNvSpPr>
          <p:nvPr>
            <p:ph idx="1"/>
          </p:nvPr>
        </p:nvSpPr>
        <p:spPr/>
        <p:txBody>
          <a:bodyPr>
            <a:normAutofit/>
          </a:bodyPr>
          <a:lstStyle/>
          <a:p>
            <a:pPr>
              <a:lnSpc>
                <a:spcPct val="90000"/>
              </a:lnSpc>
            </a:pPr>
            <a:r>
              <a:rPr lang="it-IT" altLang="it-IT">
                <a:latin typeface="Monotype Corsiva" pitchFamily="66" charset="0"/>
              </a:rPr>
              <a:t>Formalmente: garantire l’applicazione dell’art.36 Cost. </a:t>
            </a:r>
            <a:r>
              <a:rPr lang="it-IT" altLang="it-IT" sz="2000">
                <a:latin typeface="Monotype Corsiva" pitchFamily="66" charset="0"/>
              </a:rPr>
              <a:t>(Il lavoratore ha diritto ad una retribuzione proporzionata alla quantità e qualità del suo lavoro e in ogni caso sufficiente ad assicurare a sé e alla famiglia un'esistenza libera e dignitosa (c. 2099 ss.) . / La durata massima della giornata lavorativa è stabilita dalla legge ./ Il lavoratore ha diritto al riposo settimanale e a ferie annuali retribuite, e non può rinunziarvi)</a:t>
            </a:r>
          </a:p>
          <a:p>
            <a:pPr>
              <a:lnSpc>
                <a:spcPct val="90000"/>
              </a:lnSpc>
            </a:pPr>
            <a:r>
              <a:rPr lang="it-IT" altLang="it-IT">
                <a:latin typeface="Monotype Corsiva" pitchFamily="66" charset="0"/>
              </a:rPr>
              <a:t>Tecnicamente: legge delega. Il governo è delegato ad emanare atti avente forza di legge che abbiano il contenuto dei CCNL depositati presso il ministero del lavoro entro 15 mesi…</a:t>
            </a:r>
          </a:p>
        </p:txBody>
      </p:sp>
    </p:spTree>
    <p:extLst>
      <p:ext uri="{BB962C8B-B14F-4D97-AF65-F5344CB8AC3E}">
        <p14:creationId xmlns:p14="http://schemas.microsoft.com/office/powerpoint/2010/main" val="35784094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afterEffect">
                                  <p:stCondLst>
                                    <p:cond delay="1000"/>
                                  </p:stCondLst>
                                  <p:childTnLst>
                                    <p:set>
                                      <p:cBhvr>
                                        <p:cTn id="6" dur="1" fill="hold">
                                          <p:stCondLst>
                                            <p:cond delay="0"/>
                                          </p:stCondLst>
                                        </p:cTn>
                                        <p:tgtEl>
                                          <p:spTgt spid="16386"/>
                                        </p:tgtEl>
                                        <p:attrNameLst>
                                          <p:attrName>style.visibility</p:attrName>
                                        </p:attrNameLst>
                                      </p:cBhvr>
                                      <p:to>
                                        <p:strVal val="visible"/>
                                      </p:to>
                                    </p:set>
                                    <p:animEffect transition="in" filter="checkerboard(across)">
                                      <p:cBhvr>
                                        <p:cTn id="7" dur="500"/>
                                        <p:tgtEl>
                                          <p:spTgt spid="16386"/>
                                        </p:tgtEl>
                                      </p:cBhvr>
                                    </p:animEffect>
                                  </p:childTnLst>
                                </p:cTn>
                              </p:par>
                            </p:childTnLst>
                          </p:cTn>
                        </p:par>
                        <p:par>
                          <p:cTn id="8" fill="hold" nodeType="afterGroup">
                            <p:stCondLst>
                              <p:cond delay="1500"/>
                            </p:stCondLst>
                            <p:childTnLst>
                              <p:par>
                                <p:cTn id="9" presetID="22" presetClass="entr" presetSubtype="1" fill="hold" grpId="0" nodeType="afterEffect">
                                  <p:stCondLst>
                                    <p:cond delay="2000"/>
                                  </p:stCondLst>
                                  <p:childTnLst>
                                    <p:set>
                                      <p:cBhvr>
                                        <p:cTn id="10" dur="1" fill="hold">
                                          <p:stCondLst>
                                            <p:cond delay="0"/>
                                          </p:stCondLst>
                                        </p:cTn>
                                        <p:tgtEl>
                                          <p:spTgt spid="16387">
                                            <p:txEl>
                                              <p:pRg st="0" end="0"/>
                                            </p:txEl>
                                          </p:spTgt>
                                        </p:tgtEl>
                                        <p:attrNameLst>
                                          <p:attrName>style.visibility</p:attrName>
                                        </p:attrNameLst>
                                      </p:cBhvr>
                                      <p:to>
                                        <p:strVal val="visible"/>
                                      </p:to>
                                    </p:set>
                                    <p:animEffect transition="in" filter="wipe(up)">
                                      <p:cBhvr>
                                        <p:cTn id="11" dur="500"/>
                                        <p:tgtEl>
                                          <p:spTgt spid="16387">
                                            <p:txEl>
                                              <p:pRg st="0" end="0"/>
                                            </p:txEl>
                                          </p:spTgt>
                                        </p:tgtEl>
                                      </p:cBhvr>
                                    </p:animEffect>
                                  </p:childTnLst>
                                </p:cTn>
                              </p:par>
                            </p:childTnLst>
                          </p:cTn>
                        </p:par>
                        <p:par>
                          <p:cTn id="12" fill="hold" nodeType="afterGroup">
                            <p:stCondLst>
                              <p:cond delay="4000"/>
                            </p:stCondLst>
                            <p:childTnLst>
                              <p:par>
                                <p:cTn id="13" presetID="22" presetClass="entr" presetSubtype="1" fill="hold" grpId="0" nodeType="afterEffect">
                                  <p:stCondLst>
                                    <p:cond delay="2000"/>
                                  </p:stCondLst>
                                  <p:childTnLst>
                                    <p:set>
                                      <p:cBhvr>
                                        <p:cTn id="14" dur="1" fill="hold">
                                          <p:stCondLst>
                                            <p:cond delay="0"/>
                                          </p:stCondLst>
                                        </p:cTn>
                                        <p:tgtEl>
                                          <p:spTgt spid="16387">
                                            <p:txEl>
                                              <p:pRg st="1" end="1"/>
                                            </p:txEl>
                                          </p:spTgt>
                                        </p:tgtEl>
                                        <p:attrNameLst>
                                          <p:attrName>style.visibility</p:attrName>
                                        </p:attrNameLst>
                                      </p:cBhvr>
                                      <p:to>
                                        <p:strVal val="visible"/>
                                      </p:to>
                                    </p:set>
                                    <p:animEffect transition="in" filter="wipe(up)">
                                      <p:cBhvr>
                                        <p:cTn id="15" dur="500"/>
                                        <p:tgtEl>
                                          <p:spTgt spid="1638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autoUpdateAnimBg="0"/>
      <p:bldP spid="16387" grpId="0" build="p" autoUpdateAnimBg="0" advAuto="200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rmAutofit/>
          </a:bodyPr>
          <a:lstStyle/>
          <a:p>
            <a:pPr algn="ctr"/>
            <a:r>
              <a:rPr lang="it-IT" altLang="it-IT">
                <a:latin typeface="Snowdrift" pitchFamily="82" charset="0"/>
              </a:rPr>
              <a:t>La regola della prevalenza (il principio del favor)</a:t>
            </a:r>
          </a:p>
        </p:txBody>
      </p:sp>
      <p:sp>
        <p:nvSpPr>
          <p:cNvPr id="18435" name="Rectangle 3"/>
          <p:cNvSpPr>
            <a:spLocks noGrp="1" noChangeArrowheads="1"/>
          </p:cNvSpPr>
          <p:nvPr>
            <p:ph idx="1"/>
          </p:nvPr>
        </p:nvSpPr>
        <p:spPr>
          <a:xfrm>
            <a:off x="898585" y="2527540"/>
            <a:ext cx="5916283" cy="2596551"/>
          </a:xfrm>
        </p:spPr>
        <p:txBody>
          <a:bodyPr>
            <a:normAutofit/>
          </a:bodyPr>
          <a:lstStyle/>
          <a:p>
            <a:r>
              <a:rPr lang="it-IT" altLang="it-IT" sz="2800" dirty="0">
                <a:latin typeface="Sydnie" pitchFamily="2" charset="0"/>
              </a:rPr>
              <a:t>La legge Vigorelli stabilisce l’estensione anche dei contratti collettivi provinciali autonomi rispetto a quelli nazionali, </a:t>
            </a:r>
            <a:r>
              <a:rPr lang="it-IT" altLang="it-IT" sz="2800" b="1" dirty="0">
                <a:latin typeface="Sydnie" pitchFamily="2" charset="0"/>
              </a:rPr>
              <a:t>a condizione che contengano norme di miglior favore </a:t>
            </a:r>
            <a:r>
              <a:rPr lang="it-IT" altLang="it-IT" sz="2800" dirty="0">
                <a:latin typeface="Sydnie" pitchFamily="2" charset="0"/>
              </a:rPr>
              <a:t>rispetto al contratto nazionale.</a:t>
            </a:r>
          </a:p>
        </p:txBody>
      </p:sp>
    </p:spTree>
    <p:extLst>
      <p:ext uri="{BB962C8B-B14F-4D97-AF65-F5344CB8AC3E}">
        <p14:creationId xmlns:p14="http://schemas.microsoft.com/office/powerpoint/2010/main" val="59288850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strips(downRight)">
                                      <p:cBhvr>
                                        <p:cTn id="7" dur="500"/>
                                        <p:tgtEl>
                                          <p:spTgt spid="184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752600" y="381000"/>
            <a:ext cx="9255826" cy="925286"/>
          </a:xfrm>
        </p:spPr>
        <p:txBody>
          <a:bodyPr/>
          <a:lstStyle/>
          <a:p>
            <a:pPr algn="ctr"/>
            <a:r>
              <a:rPr lang="it-IT" altLang="it-IT" sz="2800" dirty="0">
                <a:latin typeface="Terminator Two" pitchFamily="2" charset="0"/>
              </a:rPr>
              <a:t>Il tentativo di fare della legge </a:t>
            </a:r>
            <a:r>
              <a:rPr lang="it-IT" altLang="it-IT" sz="2800" dirty="0" err="1">
                <a:latin typeface="Terminator Two" pitchFamily="2" charset="0"/>
              </a:rPr>
              <a:t>vigorelli</a:t>
            </a:r>
            <a:r>
              <a:rPr lang="it-IT" altLang="it-IT" sz="2800" dirty="0">
                <a:latin typeface="Terminator Two" pitchFamily="2" charset="0"/>
              </a:rPr>
              <a:t> il meccanismo “generale”</a:t>
            </a:r>
          </a:p>
        </p:txBody>
      </p:sp>
      <p:sp>
        <p:nvSpPr>
          <p:cNvPr id="19459" name="Rectangle 3"/>
          <p:cNvSpPr>
            <a:spLocks noGrp="1" noChangeArrowheads="1"/>
          </p:cNvSpPr>
          <p:nvPr>
            <p:ph idx="1"/>
          </p:nvPr>
        </p:nvSpPr>
        <p:spPr/>
        <p:txBody>
          <a:bodyPr/>
          <a:lstStyle/>
          <a:p>
            <a:r>
              <a:rPr lang="it-IT" altLang="it-IT">
                <a:latin typeface="Comic Sans MS" pitchFamily="66" charset="0"/>
              </a:rPr>
              <a:t>Impossibilità di recepire alcuni importanti contratti</a:t>
            </a:r>
          </a:p>
          <a:p>
            <a:r>
              <a:rPr lang="it-IT" altLang="it-IT">
                <a:latin typeface="Comic Sans MS" pitchFamily="66" charset="0"/>
              </a:rPr>
              <a:t>Impossibilità di emanare i d.lgs. nei termini stabiliti dalla legge </a:t>
            </a:r>
          </a:p>
          <a:p>
            <a:r>
              <a:rPr lang="it-IT" altLang="it-IT">
                <a:latin typeface="Comic Sans MS" pitchFamily="66" charset="0"/>
              </a:rPr>
              <a:t>Legge di proroga: 1° ottobre 1960, n.1027</a:t>
            </a:r>
          </a:p>
          <a:p>
            <a:r>
              <a:rPr lang="it-IT" altLang="it-IT">
                <a:latin typeface="Comic Sans MS" pitchFamily="66" charset="0"/>
              </a:rPr>
              <a:t>Corte Cost. 106/1962.</a:t>
            </a:r>
          </a:p>
        </p:txBody>
      </p:sp>
    </p:spTree>
    <p:extLst>
      <p:ext uri="{BB962C8B-B14F-4D97-AF65-F5344CB8AC3E}">
        <p14:creationId xmlns:p14="http://schemas.microsoft.com/office/powerpoint/2010/main" val="33981767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 calcmode="lin" valueType="num">
                                      <p:cBhvr>
                                        <p:cTn id="7" dur="500" fill="hold"/>
                                        <p:tgtEl>
                                          <p:spTgt spid="1945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9459">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19459">
                                            <p:txEl>
                                              <p:pRg st="0" end="0"/>
                                            </p:txEl>
                                          </p:spTgt>
                                        </p:tgtEl>
                                        <p:attrNameLst>
                                          <p:attrName>ppt_x</p:attrName>
                                        </p:attrNameLst>
                                      </p:cBhvr>
                                      <p:tavLst>
                                        <p:tav tm="0">
                                          <p:val>
                                            <p:fltVal val="0.5"/>
                                          </p:val>
                                        </p:tav>
                                        <p:tav tm="100000">
                                          <p:val>
                                            <p:strVal val="#ppt_x"/>
                                          </p:val>
                                        </p:tav>
                                      </p:tavLst>
                                    </p:anim>
                                    <p:anim calcmode="lin" valueType="num">
                                      <p:cBhvr>
                                        <p:cTn id="10" dur="500" fill="hold"/>
                                        <p:tgtEl>
                                          <p:spTgt spid="19459">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19459">
                                            <p:txEl>
                                              <p:pRg st="1" end="1"/>
                                            </p:txEl>
                                          </p:spTgt>
                                        </p:tgtEl>
                                        <p:attrNameLst>
                                          <p:attrName>style.visibility</p:attrName>
                                        </p:attrNameLst>
                                      </p:cBhvr>
                                      <p:to>
                                        <p:strVal val="visible"/>
                                      </p:to>
                                    </p:set>
                                    <p:anim calcmode="lin" valueType="num">
                                      <p:cBhvr>
                                        <p:cTn id="15" dur="500" fill="hold"/>
                                        <p:tgtEl>
                                          <p:spTgt spid="19459">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19459">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19459">
                                            <p:txEl>
                                              <p:pRg st="1" end="1"/>
                                            </p:txEl>
                                          </p:spTgt>
                                        </p:tgtEl>
                                        <p:attrNameLst>
                                          <p:attrName>ppt_x</p:attrName>
                                        </p:attrNameLst>
                                      </p:cBhvr>
                                      <p:tavLst>
                                        <p:tav tm="0">
                                          <p:val>
                                            <p:fltVal val="0.5"/>
                                          </p:val>
                                        </p:tav>
                                        <p:tav tm="100000">
                                          <p:val>
                                            <p:strVal val="#ppt_x"/>
                                          </p:val>
                                        </p:tav>
                                      </p:tavLst>
                                    </p:anim>
                                    <p:anim calcmode="lin" valueType="num">
                                      <p:cBhvr>
                                        <p:cTn id="18" dur="500" fill="hold"/>
                                        <p:tgtEl>
                                          <p:spTgt spid="19459">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19459">
                                            <p:txEl>
                                              <p:pRg st="2" end="2"/>
                                            </p:txEl>
                                          </p:spTgt>
                                        </p:tgtEl>
                                        <p:attrNameLst>
                                          <p:attrName>style.visibility</p:attrName>
                                        </p:attrNameLst>
                                      </p:cBhvr>
                                      <p:to>
                                        <p:strVal val="visible"/>
                                      </p:to>
                                    </p:set>
                                    <p:anim calcmode="lin" valueType="num">
                                      <p:cBhvr>
                                        <p:cTn id="23" dur="500" fill="hold"/>
                                        <p:tgtEl>
                                          <p:spTgt spid="19459">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19459">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19459">
                                            <p:txEl>
                                              <p:pRg st="2" end="2"/>
                                            </p:txEl>
                                          </p:spTgt>
                                        </p:tgtEl>
                                        <p:attrNameLst>
                                          <p:attrName>ppt_x</p:attrName>
                                        </p:attrNameLst>
                                      </p:cBhvr>
                                      <p:tavLst>
                                        <p:tav tm="0">
                                          <p:val>
                                            <p:fltVal val="0.5"/>
                                          </p:val>
                                        </p:tav>
                                        <p:tav tm="100000">
                                          <p:val>
                                            <p:strVal val="#ppt_x"/>
                                          </p:val>
                                        </p:tav>
                                      </p:tavLst>
                                    </p:anim>
                                    <p:anim calcmode="lin" valueType="num">
                                      <p:cBhvr>
                                        <p:cTn id="26" dur="500" fill="hold"/>
                                        <p:tgtEl>
                                          <p:spTgt spid="19459">
                                            <p:txEl>
                                              <p:pRg st="2" end="2"/>
                                            </p:txEl>
                                          </p:spTgt>
                                        </p:tgtEl>
                                        <p:attrNameLst>
                                          <p:attrName>ppt_y</p:attrName>
                                        </p:attrNameLst>
                                      </p:cBhvr>
                                      <p:tavLst>
                                        <p:tav tm="0">
                                          <p:val>
                                            <p:fltVal val="0.5"/>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528" fill="hold" grpId="0" nodeType="clickEffect">
                                  <p:stCondLst>
                                    <p:cond delay="0"/>
                                  </p:stCondLst>
                                  <p:childTnLst>
                                    <p:set>
                                      <p:cBhvr>
                                        <p:cTn id="30" dur="1" fill="hold">
                                          <p:stCondLst>
                                            <p:cond delay="0"/>
                                          </p:stCondLst>
                                        </p:cTn>
                                        <p:tgtEl>
                                          <p:spTgt spid="19459">
                                            <p:txEl>
                                              <p:pRg st="3" end="3"/>
                                            </p:txEl>
                                          </p:spTgt>
                                        </p:tgtEl>
                                        <p:attrNameLst>
                                          <p:attrName>style.visibility</p:attrName>
                                        </p:attrNameLst>
                                      </p:cBhvr>
                                      <p:to>
                                        <p:strVal val="visible"/>
                                      </p:to>
                                    </p:set>
                                    <p:anim calcmode="lin" valueType="num">
                                      <p:cBhvr>
                                        <p:cTn id="31" dur="500" fill="hold"/>
                                        <p:tgtEl>
                                          <p:spTgt spid="19459">
                                            <p:txEl>
                                              <p:pRg st="3" end="3"/>
                                            </p:txEl>
                                          </p:spTgt>
                                        </p:tgtEl>
                                        <p:attrNameLst>
                                          <p:attrName>ppt_w</p:attrName>
                                        </p:attrNameLst>
                                      </p:cBhvr>
                                      <p:tavLst>
                                        <p:tav tm="0">
                                          <p:val>
                                            <p:fltVal val="0"/>
                                          </p:val>
                                        </p:tav>
                                        <p:tav tm="100000">
                                          <p:val>
                                            <p:strVal val="#ppt_w"/>
                                          </p:val>
                                        </p:tav>
                                      </p:tavLst>
                                    </p:anim>
                                    <p:anim calcmode="lin" valueType="num">
                                      <p:cBhvr>
                                        <p:cTn id="32" dur="500" fill="hold"/>
                                        <p:tgtEl>
                                          <p:spTgt spid="19459">
                                            <p:txEl>
                                              <p:pRg st="3" end="3"/>
                                            </p:txEl>
                                          </p:spTgt>
                                        </p:tgtEl>
                                        <p:attrNameLst>
                                          <p:attrName>ppt_h</p:attrName>
                                        </p:attrNameLst>
                                      </p:cBhvr>
                                      <p:tavLst>
                                        <p:tav tm="0">
                                          <p:val>
                                            <p:fltVal val="0"/>
                                          </p:val>
                                        </p:tav>
                                        <p:tav tm="100000">
                                          <p:val>
                                            <p:strVal val="#ppt_h"/>
                                          </p:val>
                                        </p:tav>
                                      </p:tavLst>
                                    </p:anim>
                                    <p:anim calcmode="lin" valueType="num">
                                      <p:cBhvr>
                                        <p:cTn id="33" dur="500" fill="hold"/>
                                        <p:tgtEl>
                                          <p:spTgt spid="19459">
                                            <p:txEl>
                                              <p:pRg st="3" end="3"/>
                                            </p:txEl>
                                          </p:spTgt>
                                        </p:tgtEl>
                                        <p:attrNameLst>
                                          <p:attrName>ppt_x</p:attrName>
                                        </p:attrNameLst>
                                      </p:cBhvr>
                                      <p:tavLst>
                                        <p:tav tm="0">
                                          <p:val>
                                            <p:fltVal val="0.5"/>
                                          </p:val>
                                        </p:tav>
                                        <p:tav tm="100000">
                                          <p:val>
                                            <p:strVal val="#ppt_x"/>
                                          </p:val>
                                        </p:tav>
                                      </p:tavLst>
                                    </p:anim>
                                    <p:anim calcmode="lin" valueType="num">
                                      <p:cBhvr>
                                        <p:cTn id="34" dur="500" fill="hold"/>
                                        <p:tgtEl>
                                          <p:spTgt spid="19459">
                                            <p:txEl>
                                              <p:pRg st="3" end="3"/>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pPr algn="ctr"/>
            <a:r>
              <a:rPr lang="it-IT" altLang="it-IT" sz="3600" dirty="0">
                <a:latin typeface="Almonte Snow" pitchFamily="2" charset="0"/>
              </a:rPr>
              <a:t>L’efficacia Soggettiva del contratto nell’esperienza dei giudici</a:t>
            </a:r>
          </a:p>
        </p:txBody>
      </p:sp>
      <p:sp>
        <p:nvSpPr>
          <p:cNvPr id="20483" name="Rectangle 3"/>
          <p:cNvSpPr>
            <a:spLocks noGrp="1" noChangeArrowheads="1"/>
          </p:cNvSpPr>
          <p:nvPr>
            <p:ph idx="1"/>
          </p:nvPr>
        </p:nvSpPr>
        <p:spPr/>
        <p:txBody>
          <a:bodyPr>
            <a:normAutofit/>
          </a:bodyPr>
          <a:lstStyle/>
          <a:p>
            <a:r>
              <a:rPr lang="it-IT" altLang="it-IT" dirty="0">
                <a:latin typeface="Nasalization" pitchFamily="34" charset="0"/>
              </a:rPr>
              <a:t>Il combinato disposto degli artt. 36 </a:t>
            </a:r>
            <a:r>
              <a:rPr lang="it-IT" altLang="it-IT" dirty="0" err="1">
                <a:latin typeface="Nasalization" pitchFamily="34" charset="0"/>
              </a:rPr>
              <a:t>cost</a:t>
            </a:r>
            <a:r>
              <a:rPr lang="it-IT" altLang="it-IT" dirty="0">
                <a:latin typeface="Nasalization" pitchFamily="34" charset="0"/>
              </a:rPr>
              <a:t>. </a:t>
            </a:r>
            <a:r>
              <a:rPr lang="it-IT" altLang="it-IT" u="sng" dirty="0">
                <a:latin typeface="Nasalization" pitchFamily="34" charset="0"/>
              </a:rPr>
              <a:t>2099 </a:t>
            </a:r>
            <a:r>
              <a:rPr lang="it-IT" altLang="it-IT" u="sng" dirty="0" err="1">
                <a:latin typeface="Nasalization" pitchFamily="34" charset="0"/>
              </a:rPr>
              <a:t>cod.civ</a:t>
            </a:r>
            <a:r>
              <a:rPr lang="it-IT" altLang="it-IT" dirty="0">
                <a:latin typeface="Nasalization" pitchFamily="34" charset="0"/>
              </a:rPr>
              <a:t>.</a:t>
            </a:r>
          </a:p>
          <a:p>
            <a:pPr lvl="1">
              <a:buFontTx/>
              <a:buNone/>
            </a:pPr>
            <a:r>
              <a:rPr lang="it-IT" altLang="it-IT" dirty="0">
                <a:latin typeface="Comic Sans MS" pitchFamily="66" charset="0"/>
              </a:rPr>
              <a:t>[…]</a:t>
            </a:r>
          </a:p>
          <a:p>
            <a:pPr lvl="1">
              <a:buFontTx/>
              <a:buNone/>
            </a:pPr>
            <a:r>
              <a:rPr lang="it-IT" altLang="it-IT" dirty="0">
                <a:latin typeface="Comic Sans MS" pitchFamily="66" charset="0"/>
              </a:rPr>
              <a:t>In mancanza di norme corporative o di accordo tra le parti, </a:t>
            </a:r>
            <a:r>
              <a:rPr lang="it-IT" altLang="it-IT" dirty="0">
                <a:effectLst>
                  <a:outerShdw blurRad="38100" dist="38100" dir="2700000" algn="tl">
                    <a:srgbClr val="FFFFFF"/>
                  </a:outerShdw>
                </a:effectLst>
                <a:latin typeface="Comic Sans MS" pitchFamily="66" charset="0"/>
              </a:rPr>
              <a:t>la retribuzione è determinata dal giudice</a:t>
            </a:r>
            <a:r>
              <a:rPr lang="it-IT" altLang="it-IT" dirty="0">
                <a:latin typeface="Comic Sans MS" pitchFamily="66" charset="0"/>
              </a:rPr>
              <a:t>, tenuto conto, ove occorra, del parere delle associazioni professionali</a:t>
            </a:r>
          </a:p>
          <a:p>
            <a:pPr lvl="1">
              <a:buFontTx/>
              <a:buNone/>
            </a:pPr>
            <a:r>
              <a:rPr lang="it-IT" altLang="it-IT" dirty="0">
                <a:latin typeface="Comic Sans MS" pitchFamily="66" charset="0"/>
              </a:rPr>
              <a:t>[…]</a:t>
            </a:r>
          </a:p>
        </p:txBody>
      </p:sp>
    </p:spTree>
    <p:extLst>
      <p:ext uri="{BB962C8B-B14F-4D97-AF65-F5344CB8AC3E}">
        <p14:creationId xmlns:p14="http://schemas.microsoft.com/office/powerpoint/2010/main" val="33920159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algn="ctr"/>
            <a:r>
              <a:rPr lang="it-IT" altLang="it-IT" sz="3600">
                <a:latin typeface="LetterOMatic!" pitchFamily="34" charset="0"/>
              </a:rPr>
              <a:t>Estensione al datore non iscritto</a:t>
            </a:r>
          </a:p>
        </p:txBody>
      </p:sp>
      <p:sp>
        <p:nvSpPr>
          <p:cNvPr id="21507" name="Rectangle 3"/>
          <p:cNvSpPr>
            <a:spLocks noGrp="1" noChangeArrowheads="1"/>
          </p:cNvSpPr>
          <p:nvPr>
            <p:ph idx="1"/>
          </p:nvPr>
        </p:nvSpPr>
        <p:spPr>
          <a:xfrm>
            <a:off x="1377538" y="2420888"/>
            <a:ext cx="8513223" cy="2699753"/>
          </a:xfrm>
        </p:spPr>
        <p:txBody>
          <a:bodyPr>
            <a:normAutofit/>
          </a:bodyPr>
          <a:lstStyle/>
          <a:p>
            <a:r>
              <a:rPr lang="it-IT" altLang="it-IT" sz="3200" dirty="0">
                <a:latin typeface="Comic Sans MS" charset="0"/>
                <a:ea typeface="Comic Sans MS" charset="0"/>
                <a:cs typeface="Comic Sans MS" charset="0"/>
              </a:rPr>
              <a:t>Rinvio esplicito nel contratto individuale</a:t>
            </a:r>
          </a:p>
          <a:p>
            <a:r>
              <a:rPr lang="it-IT" altLang="it-IT" sz="3200" dirty="0">
                <a:latin typeface="Comic Sans MS" charset="0"/>
                <a:ea typeface="Comic Sans MS" charset="0"/>
                <a:cs typeface="Comic Sans MS" charset="0"/>
              </a:rPr>
              <a:t>Applicazione spontanea (implicita) del CC o di numerose clausole di esso</a:t>
            </a:r>
          </a:p>
          <a:p>
            <a:r>
              <a:rPr lang="it-IT" altLang="it-IT" sz="3200" dirty="0">
                <a:latin typeface="Comic Sans MS" charset="0"/>
                <a:ea typeface="Comic Sans MS" charset="0"/>
                <a:cs typeface="Comic Sans MS" charset="0"/>
              </a:rPr>
              <a:t>Applicazione ripetuta del CC (uso aziendale)</a:t>
            </a:r>
          </a:p>
        </p:txBody>
      </p:sp>
    </p:spTree>
    <p:extLst>
      <p:ext uri="{BB962C8B-B14F-4D97-AF65-F5344CB8AC3E}">
        <p14:creationId xmlns:p14="http://schemas.microsoft.com/office/powerpoint/2010/main" val="35128197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iterate type="lt">
                                    <p:tmPct val="100000"/>
                                  </p:iterate>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additive="base">
                                        <p:cTn id="7" dur="75" fill="hold"/>
                                        <p:tgtEl>
                                          <p:spTgt spid="21507">
                                            <p:txEl>
                                              <p:pRg st="0" end="0"/>
                                            </p:txEl>
                                          </p:spTgt>
                                        </p:tgtEl>
                                        <p:attrNameLst>
                                          <p:attrName>ppt_x</p:attrName>
                                        </p:attrNameLst>
                                      </p:cBhvr>
                                      <p:tavLst>
                                        <p:tav tm="0">
                                          <p:val>
                                            <p:strVal val="0-#ppt_w/2"/>
                                          </p:val>
                                        </p:tav>
                                        <p:tav tm="100000">
                                          <p:val>
                                            <p:strVal val="#ppt_x"/>
                                          </p:val>
                                        </p:tav>
                                      </p:tavLst>
                                    </p:anim>
                                    <p:anim calcmode="lin" valueType="num">
                                      <p:cBhvr additive="base">
                                        <p:cTn id="8" dur="75" fill="hold"/>
                                        <p:tgtEl>
                                          <p:spTgt spid="215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iterate type="lt">
                                    <p:tmPct val="100000"/>
                                  </p:iterate>
                                  <p:childTnLst>
                                    <p:set>
                                      <p:cBhvr>
                                        <p:cTn id="12" dur="1" fill="hold">
                                          <p:stCondLst>
                                            <p:cond delay="0"/>
                                          </p:stCondLst>
                                        </p:cTn>
                                        <p:tgtEl>
                                          <p:spTgt spid="21507">
                                            <p:txEl>
                                              <p:pRg st="1" end="1"/>
                                            </p:txEl>
                                          </p:spTgt>
                                        </p:tgtEl>
                                        <p:attrNameLst>
                                          <p:attrName>style.visibility</p:attrName>
                                        </p:attrNameLst>
                                      </p:cBhvr>
                                      <p:to>
                                        <p:strVal val="visible"/>
                                      </p:to>
                                    </p:set>
                                    <p:anim calcmode="lin" valueType="num">
                                      <p:cBhvr additive="base">
                                        <p:cTn id="13" dur="75" fill="hold"/>
                                        <p:tgtEl>
                                          <p:spTgt spid="21507">
                                            <p:txEl>
                                              <p:pRg st="1" end="1"/>
                                            </p:txEl>
                                          </p:spTgt>
                                        </p:tgtEl>
                                        <p:attrNameLst>
                                          <p:attrName>ppt_x</p:attrName>
                                        </p:attrNameLst>
                                      </p:cBhvr>
                                      <p:tavLst>
                                        <p:tav tm="0">
                                          <p:val>
                                            <p:strVal val="0-#ppt_w/2"/>
                                          </p:val>
                                        </p:tav>
                                        <p:tav tm="100000">
                                          <p:val>
                                            <p:strVal val="#ppt_x"/>
                                          </p:val>
                                        </p:tav>
                                      </p:tavLst>
                                    </p:anim>
                                    <p:anim calcmode="lin" valueType="num">
                                      <p:cBhvr additive="base">
                                        <p:cTn id="14" dur="75" fill="hold"/>
                                        <p:tgtEl>
                                          <p:spTgt spid="2150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iterate type="lt">
                                    <p:tmPct val="100000"/>
                                  </p:iterate>
                                  <p:childTnLst>
                                    <p:set>
                                      <p:cBhvr>
                                        <p:cTn id="18" dur="1" fill="hold">
                                          <p:stCondLst>
                                            <p:cond delay="0"/>
                                          </p:stCondLst>
                                        </p:cTn>
                                        <p:tgtEl>
                                          <p:spTgt spid="21507">
                                            <p:txEl>
                                              <p:pRg st="2" end="2"/>
                                            </p:txEl>
                                          </p:spTgt>
                                        </p:tgtEl>
                                        <p:attrNameLst>
                                          <p:attrName>style.visibility</p:attrName>
                                        </p:attrNameLst>
                                      </p:cBhvr>
                                      <p:to>
                                        <p:strVal val="visible"/>
                                      </p:to>
                                    </p:set>
                                    <p:anim calcmode="lin" valueType="num">
                                      <p:cBhvr additive="base">
                                        <p:cTn id="19" dur="75" fill="hold"/>
                                        <p:tgtEl>
                                          <p:spTgt spid="21507">
                                            <p:txEl>
                                              <p:pRg st="2" end="2"/>
                                            </p:txEl>
                                          </p:spTgt>
                                        </p:tgtEl>
                                        <p:attrNameLst>
                                          <p:attrName>ppt_x</p:attrName>
                                        </p:attrNameLst>
                                      </p:cBhvr>
                                      <p:tavLst>
                                        <p:tav tm="0">
                                          <p:val>
                                            <p:strVal val="0-#ppt_w/2"/>
                                          </p:val>
                                        </p:tav>
                                        <p:tav tm="100000">
                                          <p:val>
                                            <p:strVal val="#ppt_x"/>
                                          </p:val>
                                        </p:tav>
                                      </p:tavLst>
                                    </p:anim>
                                    <p:anim calcmode="lin" valueType="num">
                                      <p:cBhvr additive="base">
                                        <p:cTn id="20" dur="75" fill="hold"/>
                                        <p:tgtEl>
                                          <p:spTgt spid="2150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algn="ctr"/>
            <a:r>
              <a:rPr lang="it-IT" altLang="it-IT" sz="4000">
                <a:latin typeface="LetterOMatic!" pitchFamily="34" charset="0"/>
              </a:rPr>
              <a:t>Incentivi all’applicazione</a:t>
            </a:r>
          </a:p>
        </p:txBody>
      </p:sp>
      <p:sp>
        <p:nvSpPr>
          <p:cNvPr id="22531" name="Rectangle 3"/>
          <p:cNvSpPr>
            <a:spLocks noGrp="1" noChangeArrowheads="1"/>
          </p:cNvSpPr>
          <p:nvPr>
            <p:ph idx="1"/>
          </p:nvPr>
        </p:nvSpPr>
        <p:spPr>
          <a:xfrm>
            <a:off x="1828800" y="2057400"/>
            <a:ext cx="8153400" cy="4114800"/>
          </a:xfrm>
        </p:spPr>
        <p:txBody>
          <a:bodyPr>
            <a:normAutofit/>
          </a:bodyPr>
          <a:lstStyle/>
          <a:p>
            <a:pPr algn="r">
              <a:lnSpc>
                <a:spcPct val="90000"/>
              </a:lnSpc>
              <a:buFontTx/>
              <a:buNone/>
            </a:pPr>
            <a:r>
              <a:rPr lang="it-IT" altLang="it-IT" i="1">
                <a:solidFill>
                  <a:schemeClr val="hlink"/>
                </a:solidFill>
                <a:latin typeface="Comic Sans MS" pitchFamily="66" charset="0"/>
              </a:rPr>
              <a:t>E’ necessario applicare nei confronti dei lavoratori dipendenti condizioni non inferiori a quelle risultanti dai contratti collettivi di lavoro della categoria e della zona per poter usufruire di/partecipare a: </a:t>
            </a:r>
          </a:p>
          <a:p>
            <a:pPr>
              <a:lnSpc>
                <a:spcPct val="90000"/>
              </a:lnSpc>
            </a:pPr>
            <a:r>
              <a:rPr lang="it-IT" altLang="it-IT">
                <a:latin typeface="Comic Sans MS" pitchFamily="66" charset="0"/>
              </a:rPr>
              <a:t>Sgravi contributivi, fiscalizzazioni degli oneri sociali</a:t>
            </a:r>
          </a:p>
          <a:p>
            <a:pPr>
              <a:lnSpc>
                <a:spcPct val="90000"/>
              </a:lnSpc>
            </a:pPr>
            <a:r>
              <a:rPr lang="it-IT" altLang="it-IT">
                <a:latin typeface="Comic Sans MS" pitchFamily="66" charset="0"/>
              </a:rPr>
              <a:t>Appalti di opere pubbliche</a:t>
            </a:r>
          </a:p>
          <a:p>
            <a:pPr>
              <a:lnSpc>
                <a:spcPct val="90000"/>
              </a:lnSpc>
            </a:pPr>
            <a:r>
              <a:rPr lang="it-IT" altLang="it-IT">
                <a:latin typeface="Comic Sans MS" pitchFamily="66" charset="0"/>
              </a:rPr>
              <a:t>Finanziamenti agevolati</a:t>
            </a:r>
          </a:p>
        </p:txBody>
      </p:sp>
    </p:spTree>
    <p:extLst>
      <p:ext uri="{BB962C8B-B14F-4D97-AF65-F5344CB8AC3E}">
        <p14:creationId xmlns:p14="http://schemas.microsoft.com/office/powerpoint/2010/main" val="1757677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62763" y="652196"/>
            <a:ext cx="7059471" cy="5447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it-IT" altLang="it-IT" sz="2400" b="0" i="0" u="none" strike="noStrike" kern="1200" cap="none" spc="0" normalizeH="0" baseline="0" noProof="0" dirty="0">
                <a:ln>
                  <a:noFill/>
                </a:ln>
                <a:solidFill>
                  <a:srgbClr val="000000"/>
                </a:solidFill>
                <a:effectLst/>
                <a:uLnTx/>
                <a:uFillTx/>
                <a:latin typeface="Times New Roman" pitchFamily="18" charset="0"/>
                <a:ea typeface="+mn-ea"/>
                <a:cs typeface="+mn-cs"/>
              </a:rPr>
              <a:t>39.  </a:t>
            </a:r>
            <a:r>
              <a:rPr kumimoji="0" lang="it-IT" altLang="it-IT" sz="2400" b="0" i="0" u="none" strike="noStrike" kern="1200" cap="none" spc="0" normalizeH="0" baseline="0" noProof="0" dirty="0">
                <a:ln>
                  <a:noFill/>
                </a:ln>
                <a:solidFill>
                  <a:srgbClr val="000000"/>
                </a:solidFill>
                <a:effectLst/>
                <a:uLnTx/>
                <a:uFillTx/>
                <a:latin typeface="Trebuchet MS" pitchFamily="34" charset="0"/>
                <a:ea typeface="+mn-ea"/>
                <a:cs typeface="+mn-cs"/>
              </a:rPr>
              <a:t>L'organizzazione sindacale è libera.</a:t>
            </a:r>
          </a:p>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it-IT" altLang="it-IT" sz="2400" b="0" i="0" u="none" strike="noStrike" kern="1200" cap="none" spc="0" normalizeH="0" baseline="0" noProof="0" dirty="0">
                <a:ln>
                  <a:noFill/>
                </a:ln>
                <a:solidFill>
                  <a:srgbClr val="000000"/>
                </a:solidFill>
                <a:effectLst/>
                <a:uLnTx/>
                <a:uFillTx/>
                <a:latin typeface="Trebuchet MS" pitchFamily="34" charset="0"/>
                <a:ea typeface="+mn-ea"/>
                <a:cs typeface="+mn-cs"/>
              </a:rPr>
              <a:t> Ai sindacati non può essere imposto altro obbligo se non la loro registrazione presso uffici locali o centrali, secondo le norme di legge.</a:t>
            </a:r>
          </a:p>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it-IT" altLang="it-IT" sz="2400" b="0" i="0" u="none" strike="noStrike" kern="1200" cap="none" spc="0" normalizeH="0" baseline="0" noProof="0" dirty="0">
                <a:ln>
                  <a:noFill/>
                </a:ln>
                <a:solidFill>
                  <a:srgbClr val="000000"/>
                </a:solidFill>
                <a:effectLst/>
                <a:uLnTx/>
                <a:uFillTx/>
                <a:latin typeface="Trebuchet MS" pitchFamily="34" charset="0"/>
                <a:ea typeface="+mn-ea"/>
                <a:cs typeface="+mn-cs"/>
              </a:rPr>
              <a:t> È condizione per la registrazione che gli statuti dei sindacati sanciscano un ordinamento interno a base democratica.</a:t>
            </a:r>
          </a:p>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it-IT" altLang="it-IT" sz="2400" b="0" i="0" u="none" strike="noStrike" kern="1200" cap="none" spc="0" normalizeH="0" baseline="0" noProof="0" dirty="0">
                <a:ln>
                  <a:noFill/>
                </a:ln>
                <a:solidFill>
                  <a:srgbClr val="000000"/>
                </a:solidFill>
                <a:effectLst/>
                <a:uLnTx/>
                <a:uFillTx/>
                <a:latin typeface="Trebuchet MS" pitchFamily="34" charset="0"/>
                <a:ea typeface="+mn-ea"/>
                <a:cs typeface="+mn-cs"/>
              </a:rPr>
              <a:t>I sindacati registrati hanno personalità giuridica. Possono, rappresentati unitariamente in proporzione dei loro iscritti, stipulare contratti collettivi di lavoro con efficacia obbligatoria per tutti gli appartenenti alle categorie alle quali il contratto si riferisce</a:t>
            </a:r>
          </a:p>
        </p:txBody>
      </p:sp>
      <p:pic>
        <p:nvPicPr>
          <p:cNvPr id="2" name="Immagin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7962" y="652196"/>
            <a:ext cx="3907766" cy="5175849"/>
          </a:xfrm>
          <a:prstGeom prst="rect">
            <a:avLst/>
          </a:prstGeom>
        </p:spPr>
      </p:pic>
    </p:spTree>
    <p:extLst>
      <p:ext uri="{BB962C8B-B14F-4D97-AF65-F5344CB8AC3E}">
        <p14:creationId xmlns:p14="http://schemas.microsoft.com/office/powerpoint/2010/main" val="3525141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Text Box 3"/>
          <p:cNvSpPr txBox="1">
            <a:spLocks noChangeArrowheads="1"/>
          </p:cNvSpPr>
          <p:nvPr/>
        </p:nvSpPr>
        <p:spPr bwMode="auto">
          <a:xfrm>
            <a:off x="2514600" y="533401"/>
            <a:ext cx="16002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it-IT" altLang="it-IT" sz="4800" b="0" i="0" u="none" strike="noStrike" kern="1200" cap="none" spc="0" normalizeH="0" baseline="0" noProof="0">
                <a:ln>
                  <a:noFill/>
                </a:ln>
                <a:solidFill>
                  <a:srgbClr val="000000"/>
                </a:solidFill>
                <a:effectLst/>
                <a:uLnTx/>
                <a:uFillTx/>
                <a:latin typeface="Comic Sans MS" pitchFamily="66" charset="0"/>
                <a:ea typeface="+mn-ea"/>
                <a:cs typeface="+mn-cs"/>
              </a:rPr>
              <a:t>1°</a:t>
            </a:r>
          </a:p>
        </p:txBody>
      </p:sp>
      <p:sp>
        <p:nvSpPr>
          <p:cNvPr id="8196" name="Text Box 4"/>
          <p:cNvSpPr txBox="1">
            <a:spLocks noChangeArrowheads="1"/>
          </p:cNvSpPr>
          <p:nvPr/>
        </p:nvSpPr>
        <p:spPr bwMode="auto">
          <a:xfrm>
            <a:off x="3124200" y="2971800"/>
            <a:ext cx="61722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dirty="0">
                <a:ln>
                  <a:noFill/>
                </a:ln>
                <a:solidFill>
                  <a:srgbClr val="000000"/>
                </a:solidFill>
                <a:effectLst/>
                <a:uLnTx/>
                <a:uFillTx/>
                <a:latin typeface="Trebuchet MS" pitchFamily="34" charset="0"/>
                <a:ea typeface="+mn-ea"/>
                <a:cs typeface="+mn-cs"/>
              </a:rPr>
              <a:t>Pluralismo sindacale: per ogni categoria sindacale  ci possono essere tanti sindacati…</a:t>
            </a:r>
          </a:p>
        </p:txBody>
      </p:sp>
    </p:spTree>
    <p:extLst>
      <p:ext uri="{BB962C8B-B14F-4D97-AF65-F5344CB8AC3E}">
        <p14:creationId xmlns:p14="http://schemas.microsoft.com/office/powerpoint/2010/main" val="15261113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8195"/>
                                        </p:tgtEl>
                                        <p:attrNameLst>
                                          <p:attrName>style.visibility</p:attrName>
                                        </p:attrNameLst>
                                      </p:cBhvr>
                                      <p:to>
                                        <p:strVal val="visible"/>
                                      </p:to>
                                    </p:set>
                                    <p:anim calcmode="lin" valueType="num">
                                      <p:cBhvr>
                                        <p:cTn id="7" dur="5000" fill="hold"/>
                                        <p:tgtEl>
                                          <p:spTgt spid="8195"/>
                                        </p:tgtEl>
                                        <p:attrNameLst>
                                          <p:attrName>ppt_w</p:attrName>
                                        </p:attrNameLst>
                                      </p:cBhvr>
                                      <p:tavLst>
                                        <p:tav tm="0" fmla="#ppt_w*sin(2.5*pi*$)">
                                          <p:val>
                                            <p:fltVal val="0"/>
                                          </p:val>
                                        </p:tav>
                                        <p:tav tm="100000">
                                          <p:val>
                                            <p:fltVal val="1"/>
                                          </p:val>
                                        </p:tav>
                                      </p:tavLst>
                                    </p:anim>
                                    <p:anim calcmode="lin" valueType="num">
                                      <p:cBhvr>
                                        <p:cTn id="8" dur="5000" fill="hold"/>
                                        <p:tgtEl>
                                          <p:spTgt spid="8195"/>
                                        </p:tgtEl>
                                        <p:attrNameLst>
                                          <p:attrName>ppt_h</p:attrName>
                                        </p:attrNameLst>
                                      </p:cBhvr>
                                      <p:tavLst>
                                        <p:tav tm="0">
                                          <p:val>
                                            <p:strVal val="#ppt_h"/>
                                          </p:val>
                                        </p:tav>
                                        <p:tav tm="100000">
                                          <p:val>
                                            <p:strVal val="#ppt_h"/>
                                          </p:val>
                                        </p:tav>
                                      </p:tavLst>
                                    </p:anim>
                                  </p:childTnLst>
                                  <p:subTnLst>
                                    <p:set>
                                      <p:cBhvr override="childStyle">
                                        <p:cTn dur="1" fill="hold" display="0" masterRel="sameClick" afterEffect="1">
                                          <p:stCondLst>
                                            <p:cond evt="end" delay="0">
                                              <p:tn val="5"/>
                                            </p:cond>
                                          </p:stCondLst>
                                        </p:cTn>
                                        <p:tgtEl>
                                          <p:spTgt spid="8195"/>
                                        </p:tgtEl>
                                        <p:attrNameLst>
                                          <p:attrName>style.visibility</p:attrName>
                                        </p:attrNameLst>
                                      </p:cBhvr>
                                      <p:to>
                                        <p:strVal val="hidden"/>
                                      </p:to>
                                    </p:set>
                                  </p:subTnLst>
                                </p:cTn>
                              </p:par>
                            </p:childTnLst>
                          </p:cTn>
                        </p:par>
                        <p:par>
                          <p:cTn id="9" fill="hold" nodeType="afterGroup">
                            <p:stCondLst>
                              <p:cond delay="5000"/>
                            </p:stCondLst>
                            <p:childTnLst>
                              <p:par>
                                <p:cTn id="10" presetID="15" presetClass="entr" presetSubtype="0" fill="hold" grpId="0" nodeType="afterEffect">
                                  <p:stCondLst>
                                    <p:cond delay="1000"/>
                                  </p:stCondLst>
                                  <p:childTnLst>
                                    <p:set>
                                      <p:cBhvr>
                                        <p:cTn id="11" dur="1" fill="hold">
                                          <p:stCondLst>
                                            <p:cond delay="0"/>
                                          </p:stCondLst>
                                        </p:cTn>
                                        <p:tgtEl>
                                          <p:spTgt spid="8196"/>
                                        </p:tgtEl>
                                        <p:attrNameLst>
                                          <p:attrName>style.visibility</p:attrName>
                                        </p:attrNameLst>
                                      </p:cBhvr>
                                      <p:to>
                                        <p:strVal val="visible"/>
                                      </p:to>
                                    </p:set>
                                    <p:anim calcmode="lin" valueType="num">
                                      <p:cBhvr>
                                        <p:cTn id="12" dur="1000" fill="hold"/>
                                        <p:tgtEl>
                                          <p:spTgt spid="8196"/>
                                        </p:tgtEl>
                                        <p:attrNameLst>
                                          <p:attrName>ppt_w</p:attrName>
                                        </p:attrNameLst>
                                      </p:cBhvr>
                                      <p:tavLst>
                                        <p:tav tm="0">
                                          <p:val>
                                            <p:fltVal val="0"/>
                                          </p:val>
                                        </p:tav>
                                        <p:tav tm="100000">
                                          <p:val>
                                            <p:strVal val="#ppt_w"/>
                                          </p:val>
                                        </p:tav>
                                      </p:tavLst>
                                    </p:anim>
                                    <p:anim calcmode="lin" valueType="num">
                                      <p:cBhvr>
                                        <p:cTn id="13" dur="1000" fill="hold"/>
                                        <p:tgtEl>
                                          <p:spTgt spid="8196"/>
                                        </p:tgtEl>
                                        <p:attrNameLst>
                                          <p:attrName>ppt_h</p:attrName>
                                        </p:attrNameLst>
                                      </p:cBhvr>
                                      <p:tavLst>
                                        <p:tav tm="0">
                                          <p:val>
                                            <p:fltVal val="0"/>
                                          </p:val>
                                        </p:tav>
                                        <p:tav tm="100000">
                                          <p:val>
                                            <p:strVal val="#ppt_h"/>
                                          </p:val>
                                        </p:tav>
                                      </p:tavLst>
                                    </p:anim>
                                    <p:anim calcmode="lin" valueType="num">
                                      <p:cBhvr>
                                        <p:cTn id="14" dur="1000" fill="hold"/>
                                        <p:tgtEl>
                                          <p:spTgt spid="8196"/>
                                        </p:tgtEl>
                                        <p:attrNameLst>
                                          <p:attrName>ppt_x</p:attrName>
                                        </p:attrNameLst>
                                      </p:cBhvr>
                                      <p:tavLst>
                                        <p:tav tm="0" fmla="#ppt_x+(cos(-2*pi*(1-$))*-#ppt_x-sin(-2*pi*(1-$))*(1-#ppt_y))*(1-$)">
                                          <p:val>
                                            <p:fltVal val="0"/>
                                          </p:val>
                                        </p:tav>
                                        <p:tav tm="100000">
                                          <p:val>
                                            <p:fltVal val="1"/>
                                          </p:val>
                                        </p:tav>
                                      </p:tavLst>
                                    </p:anim>
                                    <p:anim calcmode="lin" valueType="num">
                                      <p:cBhvr>
                                        <p:cTn id="15" dur="1000" fill="hold"/>
                                        <p:tgtEl>
                                          <p:spTgt spid="819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autoUpdateAnimBg="0"/>
      <p:bldP spid="8196"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a:xfrm>
            <a:off x="6248400" y="381000"/>
            <a:ext cx="1524000" cy="1143000"/>
          </a:xfrm>
        </p:spPr>
        <p:txBody>
          <a:bodyPr/>
          <a:lstStyle/>
          <a:p>
            <a:r>
              <a:rPr lang="it-IT" altLang="it-IT" i="0">
                <a:latin typeface="Comic Sans MS" pitchFamily="66" charset="0"/>
              </a:rPr>
              <a:t>2°</a:t>
            </a:r>
          </a:p>
        </p:txBody>
      </p:sp>
      <p:sp>
        <p:nvSpPr>
          <p:cNvPr id="1027" name="Text Box 3"/>
          <p:cNvSpPr txBox="1">
            <a:spLocks noChangeArrowheads="1"/>
          </p:cNvSpPr>
          <p:nvPr/>
        </p:nvSpPr>
        <p:spPr bwMode="auto">
          <a:xfrm>
            <a:off x="3359696" y="2667000"/>
            <a:ext cx="707970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it-IT" altLang="it-IT" sz="2800" b="0" i="0" u="none" strike="noStrike" kern="1200" cap="none" spc="0" normalizeH="0" baseline="0" noProof="0" dirty="0">
                <a:ln>
                  <a:noFill/>
                </a:ln>
                <a:solidFill>
                  <a:srgbClr val="000000"/>
                </a:solidFill>
                <a:effectLst/>
                <a:uLnTx/>
                <a:uFillTx/>
                <a:latin typeface="Comic Sans MS" pitchFamily="66" charset="0"/>
                <a:ea typeface="+mn-ea"/>
                <a:cs typeface="+mn-cs"/>
              </a:rPr>
              <a:t>Unico obbligo possibile: la registrazione</a:t>
            </a:r>
          </a:p>
        </p:txBody>
      </p:sp>
      <p:sp>
        <p:nvSpPr>
          <p:cNvPr id="1028" name="Text Box 4"/>
          <p:cNvSpPr txBox="1">
            <a:spLocks noChangeArrowheads="1"/>
          </p:cNvSpPr>
          <p:nvPr/>
        </p:nvSpPr>
        <p:spPr bwMode="auto">
          <a:xfrm>
            <a:off x="1905001" y="3657600"/>
            <a:ext cx="754063"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altLang="it-IT" sz="4400" b="0" i="0" u="none" strike="noStrike" kern="1200" cap="none" spc="0" normalizeH="0" baseline="0" noProof="0">
                <a:ln>
                  <a:noFill/>
                </a:ln>
                <a:solidFill>
                  <a:srgbClr val="000000"/>
                </a:solidFill>
                <a:effectLst/>
                <a:uLnTx/>
                <a:uFillTx/>
                <a:latin typeface="Comic Sans MS" pitchFamily="66" charset="0"/>
                <a:ea typeface="+mn-ea"/>
                <a:cs typeface="+mn-cs"/>
              </a:rPr>
              <a:t>3°</a:t>
            </a:r>
          </a:p>
        </p:txBody>
      </p:sp>
      <p:sp>
        <p:nvSpPr>
          <p:cNvPr id="1029" name="Text Box 5"/>
          <p:cNvSpPr txBox="1">
            <a:spLocks noChangeArrowheads="1"/>
          </p:cNvSpPr>
          <p:nvPr/>
        </p:nvSpPr>
        <p:spPr bwMode="auto">
          <a:xfrm>
            <a:off x="1981200" y="5029201"/>
            <a:ext cx="8075240"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it-IT" altLang="it-IT" sz="2800" b="0" i="0" u="none" strike="noStrike" kern="1200" cap="none" spc="0" normalizeH="0" baseline="0" noProof="0" dirty="0">
                <a:ln>
                  <a:noFill/>
                </a:ln>
                <a:solidFill>
                  <a:srgbClr val="000000"/>
                </a:solidFill>
                <a:effectLst/>
                <a:uLnTx/>
                <a:uFillTx/>
                <a:latin typeface="Comic Sans MS" pitchFamily="66" charset="0"/>
                <a:ea typeface="+mn-ea"/>
                <a:cs typeface="+mn-cs"/>
              </a:rPr>
              <a:t>Per essere registrati occorre un ordinamento interno a base democratica </a:t>
            </a:r>
          </a:p>
        </p:txBody>
      </p:sp>
    </p:spTree>
    <p:extLst>
      <p:ext uri="{BB962C8B-B14F-4D97-AF65-F5344CB8AC3E}">
        <p14:creationId xmlns:p14="http://schemas.microsoft.com/office/powerpoint/2010/main" val="30232629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8" fill="hold" grpId="0"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0" fill="hold"/>
                                        <p:tgtEl>
                                          <p:spTgt spid="1026"/>
                                        </p:tgtEl>
                                        <p:attrNameLst>
                                          <p:attrName>ppt_x</p:attrName>
                                        </p:attrNameLst>
                                      </p:cBhvr>
                                      <p:tavLst>
                                        <p:tav tm="0">
                                          <p:val>
                                            <p:strVal val="0-#ppt_w/2"/>
                                          </p:val>
                                        </p:tav>
                                        <p:tav tm="100000">
                                          <p:val>
                                            <p:strVal val="#ppt_x"/>
                                          </p:val>
                                        </p:tav>
                                      </p:tavLst>
                                    </p:anim>
                                    <p:anim calcmode="lin" valueType="num">
                                      <p:cBhvr additive="base">
                                        <p:cTn id="8" dur="5000" fill="hold"/>
                                        <p:tgtEl>
                                          <p:spTgt spid="1026"/>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5"/>
                                            </p:cond>
                                          </p:stCondLst>
                                        </p:cTn>
                                        <p:tgtEl>
                                          <p:spTgt spid="1026"/>
                                        </p:tgtEl>
                                        <p:attrNameLst>
                                          <p:attrName>style.visibility</p:attrName>
                                        </p:attrNameLst>
                                      </p:cBhvr>
                                      <p:to>
                                        <p:strVal val="hidden"/>
                                      </p:to>
                                    </p:set>
                                  </p:subTnLst>
                                </p:cTn>
                              </p:par>
                            </p:childTnLst>
                          </p:cTn>
                        </p:par>
                        <p:par>
                          <p:cTn id="9" fill="hold" nodeType="afterGroup">
                            <p:stCondLst>
                              <p:cond delay="5000"/>
                            </p:stCondLst>
                            <p:childTnLst>
                              <p:par>
                                <p:cTn id="10" presetID="17" presetClass="entr" presetSubtype="8" fill="hold" grpId="0" nodeType="afterEffect">
                                  <p:stCondLst>
                                    <p:cond delay="1000"/>
                                  </p:stCondLst>
                                  <p:childTnLst>
                                    <p:set>
                                      <p:cBhvr>
                                        <p:cTn id="11" dur="1" fill="hold">
                                          <p:stCondLst>
                                            <p:cond delay="0"/>
                                          </p:stCondLst>
                                        </p:cTn>
                                        <p:tgtEl>
                                          <p:spTgt spid="1027"/>
                                        </p:tgtEl>
                                        <p:attrNameLst>
                                          <p:attrName>style.visibility</p:attrName>
                                        </p:attrNameLst>
                                      </p:cBhvr>
                                      <p:to>
                                        <p:strVal val="visible"/>
                                      </p:to>
                                    </p:set>
                                    <p:anim calcmode="lin" valueType="num">
                                      <p:cBhvr>
                                        <p:cTn id="12" dur="500" fill="hold"/>
                                        <p:tgtEl>
                                          <p:spTgt spid="1027"/>
                                        </p:tgtEl>
                                        <p:attrNameLst>
                                          <p:attrName>ppt_x</p:attrName>
                                        </p:attrNameLst>
                                      </p:cBhvr>
                                      <p:tavLst>
                                        <p:tav tm="0">
                                          <p:val>
                                            <p:strVal val="#ppt_x-#ppt_w/2"/>
                                          </p:val>
                                        </p:tav>
                                        <p:tav tm="100000">
                                          <p:val>
                                            <p:strVal val="#ppt_x"/>
                                          </p:val>
                                        </p:tav>
                                      </p:tavLst>
                                    </p:anim>
                                    <p:anim calcmode="lin" valueType="num">
                                      <p:cBhvr>
                                        <p:cTn id="13" dur="500" fill="hold"/>
                                        <p:tgtEl>
                                          <p:spTgt spid="1027"/>
                                        </p:tgtEl>
                                        <p:attrNameLst>
                                          <p:attrName>ppt_y</p:attrName>
                                        </p:attrNameLst>
                                      </p:cBhvr>
                                      <p:tavLst>
                                        <p:tav tm="0">
                                          <p:val>
                                            <p:strVal val="#ppt_y"/>
                                          </p:val>
                                        </p:tav>
                                        <p:tav tm="100000">
                                          <p:val>
                                            <p:strVal val="#ppt_y"/>
                                          </p:val>
                                        </p:tav>
                                      </p:tavLst>
                                    </p:anim>
                                    <p:anim calcmode="lin" valueType="num">
                                      <p:cBhvr>
                                        <p:cTn id="14" dur="500" fill="hold"/>
                                        <p:tgtEl>
                                          <p:spTgt spid="1027"/>
                                        </p:tgtEl>
                                        <p:attrNameLst>
                                          <p:attrName>ppt_w</p:attrName>
                                        </p:attrNameLst>
                                      </p:cBhvr>
                                      <p:tavLst>
                                        <p:tav tm="0">
                                          <p:val>
                                            <p:fltVal val="0"/>
                                          </p:val>
                                        </p:tav>
                                        <p:tav tm="100000">
                                          <p:val>
                                            <p:strVal val="#ppt_w"/>
                                          </p:val>
                                        </p:tav>
                                      </p:tavLst>
                                    </p:anim>
                                    <p:anim calcmode="lin" valueType="num">
                                      <p:cBhvr>
                                        <p:cTn id="15" dur="500" fill="hold"/>
                                        <p:tgtEl>
                                          <p:spTgt spid="1027"/>
                                        </p:tgtEl>
                                        <p:attrNameLst>
                                          <p:attrName>ppt_h</p:attrName>
                                        </p:attrNameLst>
                                      </p:cBhvr>
                                      <p:tavLst>
                                        <p:tav tm="0">
                                          <p:val>
                                            <p:strVal val="#ppt_h"/>
                                          </p:val>
                                        </p:tav>
                                        <p:tav tm="100000">
                                          <p:val>
                                            <p:strVal val="#ppt_h"/>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7" presetClass="entr" presetSubtype="2" fill="hold" grpId="0" nodeType="clickEffect">
                                  <p:stCondLst>
                                    <p:cond delay="0"/>
                                  </p:stCondLst>
                                  <p:childTnLst>
                                    <p:set>
                                      <p:cBhvr>
                                        <p:cTn id="19" dur="1" fill="hold">
                                          <p:stCondLst>
                                            <p:cond delay="0"/>
                                          </p:stCondLst>
                                        </p:cTn>
                                        <p:tgtEl>
                                          <p:spTgt spid="1028"/>
                                        </p:tgtEl>
                                        <p:attrNameLst>
                                          <p:attrName>style.visibility</p:attrName>
                                        </p:attrNameLst>
                                      </p:cBhvr>
                                      <p:to>
                                        <p:strVal val="visible"/>
                                      </p:to>
                                    </p:set>
                                    <p:anim calcmode="lin" valueType="num">
                                      <p:cBhvr additive="base">
                                        <p:cTn id="20" dur="5000" fill="hold"/>
                                        <p:tgtEl>
                                          <p:spTgt spid="1028"/>
                                        </p:tgtEl>
                                        <p:attrNameLst>
                                          <p:attrName>ppt_x</p:attrName>
                                        </p:attrNameLst>
                                      </p:cBhvr>
                                      <p:tavLst>
                                        <p:tav tm="0">
                                          <p:val>
                                            <p:strVal val="1+#ppt_w/2"/>
                                          </p:val>
                                        </p:tav>
                                        <p:tav tm="100000">
                                          <p:val>
                                            <p:strVal val="#ppt_x"/>
                                          </p:val>
                                        </p:tav>
                                      </p:tavLst>
                                    </p:anim>
                                    <p:anim calcmode="lin" valueType="num">
                                      <p:cBhvr additive="base">
                                        <p:cTn id="21" dur="5000" fill="hold"/>
                                        <p:tgtEl>
                                          <p:spTgt spid="1028"/>
                                        </p:tgtEl>
                                        <p:attrNameLst>
                                          <p:attrName>ppt_y</p:attrName>
                                        </p:attrNameLst>
                                      </p:cBhvr>
                                      <p:tavLst>
                                        <p:tav tm="0">
                                          <p:val>
                                            <p:strVal val="#ppt_y"/>
                                          </p:val>
                                        </p:tav>
                                        <p:tav tm="100000">
                                          <p:val>
                                            <p:strVal val="#ppt_y"/>
                                          </p:val>
                                        </p:tav>
                                      </p:tavLst>
                                    </p:anim>
                                  </p:childTnLst>
                                  <p:subTnLst>
                                    <p:set>
                                      <p:cBhvr override="childStyle">
                                        <p:cTn dur="1" fill="hold" display="0" masterRel="sameClick" afterEffect="1">
                                          <p:stCondLst>
                                            <p:cond evt="end" delay="0">
                                              <p:tn val="18"/>
                                            </p:cond>
                                          </p:stCondLst>
                                        </p:cTn>
                                        <p:tgtEl>
                                          <p:spTgt spid="1028"/>
                                        </p:tgtEl>
                                        <p:attrNameLst>
                                          <p:attrName>style.visibility</p:attrName>
                                        </p:attrNameLst>
                                      </p:cBhvr>
                                      <p:to>
                                        <p:strVal val="hidden"/>
                                      </p:to>
                                    </p:set>
                                  </p:subTnLst>
                                </p:cTn>
                              </p:par>
                            </p:childTnLst>
                          </p:cTn>
                        </p:par>
                        <p:par>
                          <p:cTn id="22" fill="hold" nodeType="afterGroup">
                            <p:stCondLst>
                              <p:cond delay="5000"/>
                            </p:stCondLst>
                            <p:childTnLst>
                              <p:par>
                                <p:cTn id="23" presetID="17" presetClass="entr" presetSubtype="2" fill="hold" grpId="0" nodeType="afterEffect">
                                  <p:stCondLst>
                                    <p:cond delay="1000"/>
                                  </p:stCondLst>
                                  <p:childTnLst>
                                    <p:set>
                                      <p:cBhvr>
                                        <p:cTn id="24" dur="1" fill="hold">
                                          <p:stCondLst>
                                            <p:cond delay="0"/>
                                          </p:stCondLst>
                                        </p:cTn>
                                        <p:tgtEl>
                                          <p:spTgt spid="1029"/>
                                        </p:tgtEl>
                                        <p:attrNameLst>
                                          <p:attrName>style.visibility</p:attrName>
                                        </p:attrNameLst>
                                      </p:cBhvr>
                                      <p:to>
                                        <p:strVal val="visible"/>
                                      </p:to>
                                    </p:set>
                                    <p:anim calcmode="lin" valueType="num">
                                      <p:cBhvr>
                                        <p:cTn id="25" dur="500" fill="hold"/>
                                        <p:tgtEl>
                                          <p:spTgt spid="1029"/>
                                        </p:tgtEl>
                                        <p:attrNameLst>
                                          <p:attrName>ppt_x</p:attrName>
                                        </p:attrNameLst>
                                      </p:cBhvr>
                                      <p:tavLst>
                                        <p:tav tm="0">
                                          <p:val>
                                            <p:strVal val="#ppt_x+#ppt_w/2"/>
                                          </p:val>
                                        </p:tav>
                                        <p:tav tm="100000">
                                          <p:val>
                                            <p:strVal val="#ppt_x"/>
                                          </p:val>
                                        </p:tav>
                                      </p:tavLst>
                                    </p:anim>
                                    <p:anim calcmode="lin" valueType="num">
                                      <p:cBhvr>
                                        <p:cTn id="26" dur="500" fill="hold"/>
                                        <p:tgtEl>
                                          <p:spTgt spid="1029"/>
                                        </p:tgtEl>
                                        <p:attrNameLst>
                                          <p:attrName>ppt_y</p:attrName>
                                        </p:attrNameLst>
                                      </p:cBhvr>
                                      <p:tavLst>
                                        <p:tav tm="0">
                                          <p:val>
                                            <p:strVal val="#ppt_y"/>
                                          </p:val>
                                        </p:tav>
                                        <p:tav tm="100000">
                                          <p:val>
                                            <p:strVal val="#ppt_y"/>
                                          </p:val>
                                        </p:tav>
                                      </p:tavLst>
                                    </p:anim>
                                    <p:anim calcmode="lin" valueType="num">
                                      <p:cBhvr>
                                        <p:cTn id="27" dur="500" fill="hold"/>
                                        <p:tgtEl>
                                          <p:spTgt spid="1029"/>
                                        </p:tgtEl>
                                        <p:attrNameLst>
                                          <p:attrName>ppt_w</p:attrName>
                                        </p:attrNameLst>
                                      </p:cBhvr>
                                      <p:tavLst>
                                        <p:tav tm="0">
                                          <p:val>
                                            <p:fltVal val="0"/>
                                          </p:val>
                                        </p:tav>
                                        <p:tav tm="100000">
                                          <p:val>
                                            <p:strVal val="#ppt_w"/>
                                          </p:val>
                                        </p:tav>
                                      </p:tavLst>
                                    </p:anim>
                                    <p:anim calcmode="lin" valueType="num">
                                      <p:cBhvr>
                                        <p:cTn id="28" dur="500" fill="hold"/>
                                        <p:tgtEl>
                                          <p:spTgt spid="1029"/>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autoUpdateAnimBg="0"/>
      <p:bldP spid="1027" grpId="0" autoUpdateAnimBg="0"/>
      <p:bldP spid="1028" grpId="0" autoUpdateAnimBg="0"/>
      <p:bldP spid="1029"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it-IT" altLang="it-IT">
                <a:latin typeface="Comic Sans MS" pitchFamily="66" charset="0"/>
              </a:rPr>
              <a:t>Quarto….</a:t>
            </a:r>
          </a:p>
        </p:txBody>
      </p:sp>
      <p:sp>
        <p:nvSpPr>
          <p:cNvPr id="9219" name="Text Box 3"/>
          <p:cNvSpPr txBox="1">
            <a:spLocks noChangeArrowheads="1"/>
          </p:cNvSpPr>
          <p:nvPr/>
        </p:nvSpPr>
        <p:spPr bwMode="auto">
          <a:xfrm>
            <a:off x="2438400" y="3200400"/>
            <a:ext cx="75438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it-IT" altLang="it-IT" sz="3600" b="0" i="0" u="none" strike="noStrike" kern="1200" cap="none" spc="0" normalizeH="0" baseline="0" noProof="0" dirty="0">
                <a:ln>
                  <a:noFill/>
                </a:ln>
                <a:solidFill>
                  <a:srgbClr val="000000"/>
                </a:solidFill>
                <a:effectLst/>
                <a:uLnTx/>
                <a:uFillTx/>
                <a:latin typeface="Comic Sans MS" charset="0"/>
                <a:ea typeface="Comic Sans MS" charset="0"/>
                <a:cs typeface="Comic Sans MS" charset="0"/>
              </a:rPr>
              <a:t>La registrazione serve solo ai fini della procedura prevista per la stipula del contratto collettivo previsto dall’art.39</a:t>
            </a:r>
          </a:p>
        </p:txBody>
      </p:sp>
    </p:spTree>
    <p:extLst>
      <p:ext uri="{BB962C8B-B14F-4D97-AF65-F5344CB8AC3E}">
        <p14:creationId xmlns:p14="http://schemas.microsoft.com/office/powerpoint/2010/main" val="17300583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8"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 calcmode="lin" valueType="num">
                                      <p:cBhvr>
                                        <p:cTn id="7" dur="500" fill="hold"/>
                                        <p:tgtEl>
                                          <p:spTgt spid="9218"/>
                                        </p:tgtEl>
                                        <p:attrNameLst>
                                          <p:attrName>ppt_x</p:attrName>
                                        </p:attrNameLst>
                                      </p:cBhvr>
                                      <p:tavLst>
                                        <p:tav tm="0">
                                          <p:val>
                                            <p:strVal val="#ppt_x-#ppt_w/2"/>
                                          </p:val>
                                        </p:tav>
                                        <p:tav tm="100000">
                                          <p:val>
                                            <p:strVal val="#ppt_x"/>
                                          </p:val>
                                        </p:tav>
                                      </p:tavLst>
                                    </p:anim>
                                    <p:anim calcmode="lin" valueType="num">
                                      <p:cBhvr>
                                        <p:cTn id="8" dur="500" fill="hold"/>
                                        <p:tgtEl>
                                          <p:spTgt spid="9218"/>
                                        </p:tgtEl>
                                        <p:attrNameLst>
                                          <p:attrName>ppt_y</p:attrName>
                                        </p:attrNameLst>
                                      </p:cBhvr>
                                      <p:tavLst>
                                        <p:tav tm="0">
                                          <p:val>
                                            <p:strVal val="#ppt_y"/>
                                          </p:val>
                                        </p:tav>
                                        <p:tav tm="100000">
                                          <p:val>
                                            <p:strVal val="#ppt_y"/>
                                          </p:val>
                                        </p:tav>
                                      </p:tavLst>
                                    </p:anim>
                                    <p:anim calcmode="lin" valueType="num">
                                      <p:cBhvr>
                                        <p:cTn id="9" dur="500" fill="hold"/>
                                        <p:tgtEl>
                                          <p:spTgt spid="9218"/>
                                        </p:tgtEl>
                                        <p:attrNameLst>
                                          <p:attrName>ppt_w</p:attrName>
                                        </p:attrNameLst>
                                      </p:cBhvr>
                                      <p:tavLst>
                                        <p:tav tm="0">
                                          <p:val>
                                            <p:fltVal val="0"/>
                                          </p:val>
                                        </p:tav>
                                        <p:tav tm="100000">
                                          <p:val>
                                            <p:strVal val="#ppt_w"/>
                                          </p:val>
                                        </p:tav>
                                      </p:tavLst>
                                    </p:anim>
                                    <p:anim calcmode="lin" valueType="num">
                                      <p:cBhvr>
                                        <p:cTn id="10" dur="500" fill="hold"/>
                                        <p:tgtEl>
                                          <p:spTgt spid="9218"/>
                                        </p:tgtEl>
                                        <p:attrNameLst>
                                          <p:attrName>ppt_h</p:attrName>
                                        </p:attrNameLst>
                                      </p:cBhvr>
                                      <p:tavLst>
                                        <p:tav tm="0">
                                          <p:val>
                                            <p:strVal val="#ppt_h"/>
                                          </p:val>
                                        </p:tav>
                                        <p:tav tm="100000">
                                          <p:val>
                                            <p:strVal val="#ppt_h"/>
                                          </p:val>
                                        </p:tav>
                                      </p:tavLst>
                                    </p:anim>
                                  </p:childTnLst>
                                </p:cTn>
                              </p:par>
                            </p:childTnLst>
                          </p:cTn>
                        </p:par>
                        <p:par>
                          <p:cTn id="11" fill="hold" nodeType="afterGroup">
                            <p:stCondLst>
                              <p:cond delay="500"/>
                            </p:stCondLst>
                            <p:childTnLst>
                              <p:par>
                                <p:cTn id="12" presetID="3" presetClass="entr" presetSubtype="5" fill="hold" grpId="0" nodeType="afterEffect">
                                  <p:stCondLst>
                                    <p:cond delay="1000"/>
                                  </p:stCondLst>
                                  <p:childTnLst>
                                    <p:set>
                                      <p:cBhvr>
                                        <p:cTn id="13" dur="1" fill="hold">
                                          <p:stCondLst>
                                            <p:cond delay="0"/>
                                          </p:stCondLst>
                                        </p:cTn>
                                        <p:tgtEl>
                                          <p:spTgt spid="9219"/>
                                        </p:tgtEl>
                                        <p:attrNameLst>
                                          <p:attrName>style.visibility</p:attrName>
                                        </p:attrNameLst>
                                      </p:cBhvr>
                                      <p:to>
                                        <p:strVal val="visible"/>
                                      </p:to>
                                    </p:set>
                                    <p:animEffect transition="in" filter="blinds(vertical)">
                                      <p:cBhvr>
                                        <p:cTn id="14" dur="500"/>
                                        <p:tgtEl>
                                          <p:spTgt spid="92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autoUpdateAnimBg="0"/>
      <p:bldP spid="9219"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ext Box 3"/>
          <p:cNvSpPr txBox="1">
            <a:spLocks noChangeArrowheads="1"/>
          </p:cNvSpPr>
          <p:nvPr/>
        </p:nvSpPr>
        <p:spPr bwMode="auto">
          <a:xfrm>
            <a:off x="2135561" y="1124744"/>
            <a:ext cx="797401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a:ln>
                  <a:noFill/>
                </a:ln>
                <a:solidFill>
                  <a:srgbClr val="000000"/>
                </a:solidFill>
                <a:effectLst/>
                <a:uLnTx/>
                <a:uFillTx/>
                <a:latin typeface="Comic Sans MS" pitchFamily="66" charset="0"/>
                <a:ea typeface="+mn-ea"/>
                <a:cs typeface="+mn-cs"/>
              </a:rPr>
              <a:t>Tanti sindacati nella medesima categoria:</a:t>
            </a:r>
          </a:p>
        </p:txBody>
      </p:sp>
      <p:sp>
        <p:nvSpPr>
          <p:cNvPr id="10244" name="Text Box 4"/>
          <p:cNvSpPr txBox="1">
            <a:spLocks noChangeArrowheads="1"/>
          </p:cNvSpPr>
          <p:nvPr/>
        </p:nvSpPr>
        <p:spPr bwMode="auto">
          <a:xfrm>
            <a:off x="6461125" y="4445000"/>
            <a:ext cx="233045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altLang="it-IT" sz="3200" b="0" i="0" u="none" strike="noStrike" kern="1200" cap="none" spc="0" normalizeH="0" baseline="0" noProof="0">
                <a:ln>
                  <a:noFill/>
                </a:ln>
                <a:solidFill>
                  <a:srgbClr val="000000"/>
                </a:solidFill>
                <a:effectLst/>
                <a:uLnTx/>
                <a:uFillTx/>
                <a:latin typeface="Comic Sans MS" pitchFamily="66" charset="0"/>
                <a:ea typeface="+mn-ea"/>
                <a:cs typeface="+mn-cs"/>
              </a:rPr>
              <a:t>chi stipula?</a:t>
            </a:r>
            <a:endParaRPr kumimoji="0" lang="it-IT" altLang="it-IT" sz="3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
        <p:nvSpPr>
          <p:cNvPr id="10245" name="Text Box 5"/>
          <p:cNvSpPr txBox="1">
            <a:spLocks noChangeArrowheads="1"/>
          </p:cNvSpPr>
          <p:nvPr/>
        </p:nvSpPr>
        <p:spPr bwMode="auto">
          <a:xfrm>
            <a:off x="2423593" y="2418954"/>
            <a:ext cx="6900863"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altLang="it-IT" sz="4000" b="0" i="0" u="none" strike="noStrike" kern="1200" cap="none" spc="0" normalizeH="0" baseline="0" noProof="0" dirty="0">
                <a:ln>
                  <a:noFill/>
                </a:ln>
                <a:solidFill>
                  <a:srgbClr val="000000"/>
                </a:solidFill>
                <a:effectLst>
                  <a:outerShdw blurRad="38100" dist="38100" dir="2700000" algn="tl">
                    <a:srgbClr val="FFFFFF"/>
                  </a:outerShdw>
                </a:effectLst>
                <a:uLnTx/>
                <a:uFillTx/>
                <a:latin typeface="Trebuchet MS" pitchFamily="34" charset="0"/>
                <a:ea typeface="+mn-ea"/>
                <a:cs typeface="+mn-cs"/>
              </a:rPr>
              <a:t>Rappresentati unitariamente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it-IT" altLang="it-IT" sz="4000" b="0" i="0" u="none" strike="noStrike" kern="1200" cap="none" spc="0" normalizeH="0" baseline="0" noProof="0" dirty="0">
                <a:ln>
                  <a:noFill/>
                </a:ln>
                <a:solidFill>
                  <a:srgbClr val="000000"/>
                </a:solidFill>
                <a:effectLst>
                  <a:outerShdw blurRad="38100" dist="38100" dir="2700000" algn="tl">
                    <a:srgbClr val="FFFFFF"/>
                  </a:outerShdw>
                </a:effectLst>
                <a:uLnTx/>
                <a:uFillTx/>
                <a:latin typeface="Trebuchet MS" pitchFamily="34" charset="0"/>
                <a:ea typeface="+mn-ea"/>
                <a:cs typeface="+mn-cs"/>
              </a:rPr>
              <a:t>in proporzione degli iscritti</a:t>
            </a:r>
          </a:p>
        </p:txBody>
      </p:sp>
    </p:spTree>
    <p:extLst>
      <p:ext uri="{BB962C8B-B14F-4D97-AF65-F5344CB8AC3E}">
        <p14:creationId xmlns:p14="http://schemas.microsoft.com/office/powerpoint/2010/main" val="2427448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grpId="0" nodeType="clickEffect">
                                  <p:stCondLst>
                                    <p:cond delay="0"/>
                                  </p:stCondLst>
                                  <p:iterate type="lt">
                                    <p:tmPct val="100000"/>
                                  </p:iterate>
                                  <p:childTnLst>
                                    <p:set>
                                      <p:cBhvr>
                                        <p:cTn id="6" dur="1" fill="hold">
                                          <p:stCondLst>
                                            <p:cond delay="0"/>
                                          </p:stCondLst>
                                        </p:cTn>
                                        <p:tgtEl>
                                          <p:spTgt spid="10243"/>
                                        </p:tgtEl>
                                        <p:attrNameLst>
                                          <p:attrName>style.visibility</p:attrName>
                                        </p:attrNameLst>
                                      </p:cBhvr>
                                      <p:to>
                                        <p:strVal val="visible"/>
                                      </p:to>
                                    </p:set>
                                    <p:animEffect transition="in" filter="wipe(right)">
                                      <p:cBhvr>
                                        <p:cTn id="7" dur="75"/>
                                        <p:tgtEl>
                                          <p:spTgt spid="10243"/>
                                        </p:tgtEl>
                                      </p:cBhvr>
                                    </p:animEffect>
                                  </p:childTnLst>
                                </p:cTn>
                              </p:par>
                            </p:childTnLst>
                          </p:cTn>
                        </p:par>
                        <p:par>
                          <p:cTn id="8" fill="hold" nodeType="afterGroup">
                            <p:stCondLst>
                              <p:cond delay="2775"/>
                            </p:stCondLst>
                            <p:childTnLst>
                              <p:par>
                                <p:cTn id="9" presetID="19" presetClass="entr" presetSubtype="10" fill="hold" grpId="0" nodeType="afterEffect">
                                  <p:stCondLst>
                                    <p:cond delay="1000"/>
                                  </p:stCondLst>
                                  <p:childTnLst>
                                    <p:set>
                                      <p:cBhvr>
                                        <p:cTn id="10" dur="1" fill="hold">
                                          <p:stCondLst>
                                            <p:cond delay="0"/>
                                          </p:stCondLst>
                                        </p:cTn>
                                        <p:tgtEl>
                                          <p:spTgt spid="10244"/>
                                        </p:tgtEl>
                                        <p:attrNameLst>
                                          <p:attrName>style.visibility</p:attrName>
                                        </p:attrNameLst>
                                      </p:cBhvr>
                                      <p:to>
                                        <p:strVal val="visible"/>
                                      </p:to>
                                    </p:set>
                                    <p:anim calcmode="lin" valueType="num">
                                      <p:cBhvr>
                                        <p:cTn id="11" dur="5000" fill="hold"/>
                                        <p:tgtEl>
                                          <p:spTgt spid="10244"/>
                                        </p:tgtEl>
                                        <p:attrNameLst>
                                          <p:attrName>ppt_w</p:attrName>
                                        </p:attrNameLst>
                                      </p:cBhvr>
                                      <p:tavLst>
                                        <p:tav tm="0" fmla="#ppt_w*sin(2.5*pi*$)">
                                          <p:val>
                                            <p:fltVal val="0"/>
                                          </p:val>
                                        </p:tav>
                                        <p:tav tm="100000">
                                          <p:val>
                                            <p:fltVal val="1"/>
                                          </p:val>
                                        </p:tav>
                                      </p:tavLst>
                                    </p:anim>
                                    <p:anim calcmode="lin" valueType="num">
                                      <p:cBhvr>
                                        <p:cTn id="12" dur="5000" fill="hold"/>
                                        <p:tgtEl>
                                          <p:spTgt spid="10244"/>
                                        </p:tgtEl>
                                        <p:attrNameLst>
                                          <p:attrName>ppt_h</p:attrName>
                                        </p:attrNameLst>
                                      </p:cBhvr>
                                      <p:tavLst>
                                        <p:tav tm="0">
                                          <p:val>
                                            <p:strVal val="#ppt_h"/>
                                          </p:val>
                                        </p:tav>
                                        <p:tav tm="100000">
                                          <p:val>
                                            <p:strVal val="#ppt_h"/>
                                          </p:val>
                                        </p:tav>
                                      </p:tavLst>
                                    </p:anim>
                                  </p:childTnLst>
                                  <p:subTnLst>
                                    <p:set>
                                      <p:cBhvr override="childStyle">
                                        <p:cTn dur="1" fill="hold" display="0" masterRel="sameClick" afterEffect="1">
                                          <p:stCondLst>
                                            <p:cond evt="end" delay="0">
                                              <p:tn val="9"/>
                                            </p:cond>
                                          </p:stCondLst>
                                        </p:cTn>
                                        <p:tgtEl>
                                          <p:spTgt spid="10244"/>
                                        </p:tgtEl>
                                        <p:attrNameLst>
                                          <p:attrName>style.visibility</p:attrName>
                                        </p:attrNameLst>
                                      </p:cBhvr>
                                      <p:to>
                                        <p:strVal val="hidden"/>
                                      </p:to>
                                    </p:set>
                                  </p:subTnLst>
                                </p:cTn>
                              </p:par>
                            </p:childTnLst>
                          </p:cTn>
                        </p:par>
                        <p:par>
                          <p:cTn id="13" fill="hold" nodeType="afterGroup">
                            <p:stCondLst>
                              <p:cond delay="8775"/>
                            </p:stCondLst>
                            <p:childTnLst>
                              <p:par>
                                <p:cTn id="14" presetID="9" presetClass="entr" presetSubtype="0" fill="hold" grpId="0" nodeType="afterEffect">
                                  <p:stCondLst>
                                    <p:cond delay="2000"/>
                                  </p:stCondLst>
                                  <p:childTnLst>
                                    <p:set>
                                      <p:cBhvr>
                                        <p:cTn id="15" dur="1" fill="hold">
                                          <p:stCondLst>
                                            <p:cond delay="0"/>
                                          </p:stCondLst>
                                        </p:cTn>
                                        <p:tgtEl>
                                          <p:spTgt spid="10245"/>
                                        </p:tgtEl>
                                        <p:attrNameLst>
                                          <p:attrName>style.visibility</p:attrName>
                                        </p:attrNameLst>
                                      </p:cBhvr>
                                      <p:to>
                                        <p:strVal val="visible"/>
                                      </p:to>
                                    </p:set>
                                    <p:animEffect transition="in" filter="dissolve">
                                      <p:cBhvr>
                                        <p:cTn id="16" dur="500"/>
                                        <p:tgtEl>
                                          <p:spTgt spid="102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autoUpdateAnimBg="0"/>
      <p:bldP spid="10244" grpId="0" autoUpdateAnimBg="0"/>
      <p:bldP spid="10245"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WordArt 2"/>
          <p:cNvSpPr>
            <a:spLocks noChangeArrowheads="1" noChangeShapeType="1" noTextEdit="1"/>
          </p:cNvSpPr>
          <p:nvPr/>
        </p:nvSpPr>
        <p:spPr bwMode="auto">
          <a:xfrm>
            <a:off x="2725387" y="1244931"/>
            <a:ext cx="5329238" cy="4132263"/>
          </a:xfrm>
          <a:prstGeom prst="rect">
            <a:avLst/>
          </a:prstGeom>
          <a:extLst>
            <a:ext uri="{AF507438-7753-43E0-B8FC-AC1667EBCBE1}">
              <a14:hiddenEffects xmlns:a14="http://schemas.microsoft.com/office/drawing/2010/main">
                <a:effectLst/>
              </a14:hiddenEffects>
            </a:ext>
          </a:extLst>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3600" b="0" i="0" u="none" strike="noStrike" kern="10" cap="none" spc="0" normalizeH="0" baseline="0" noProof="0" dirty="0">
                <a:ln w="9525">
                  <a:round/>
                  <a:headEnd type="none" w="sm" len="sm"/>
                  <a:tailEnd type="none" w="sm" len="sm"/>
                </a:ln>
                <a:gradFill rotWithShape="0">
                  <a:gsLst>
                    <a:gs pos="0">
                      <a:srgbClr val="FFE701"/>
                    </a:gs>
                    <a:gs pos="100000">
                      <a:srgbClr val="FE3E02"/>
                    </a:gs>
                  </a:gsLst>
                  <a:lin ang="5400000" scaled="1"/>
                </a:gradFill>
                <a:effectLst/>
                <a:uLnTx/>
                <a:uFillTx/>
                <a:latin typeface="Impact"/>
                <a:ea typeface="+mn-ea"/>
                <a:cs typeface="+mn-cs"/>
              </a:rPr>
              <a:t>CCNL "erga </a:t>
            </a:r>
            <a:r>
              <a:rPr kumimoji="0" lang="it-IT" sz="3600" b="0" i="0" u="none" strike="noStrike" kern="10" cap="none" spc="0" normalizeH="0" baseline="0" noProof="0" dirty="0" err="1">
                <a:ln w="9525">
                  <a:round/>
                  <a:headEnd type="none" w="sm" len="sm"/>
                  <a:tailEnd type="none" w="sm" len="sm"/>
                </a:ln>
                <a:gradFill rotWithShape="0">
                  <a:gsLst>
                    <a:gs pos="0">
                      <a:srgbClr val="FFE701"/>
                    </a:gs>
                    <a:gs pos="100000">
                      <a:srgbClr val="FE3E02"/>
                    </a:gs>
                  </a:gsLst>
                  <a:lin ang="5400000" scaled="1"/>
                </a:gradFill>
                <a:effectLst/>
                <a:uLnTx/>
                <a:uFillTx/>
                <a:latin typeface="Impact"/>
                <a:ea typeface="+mn-ea"/>
                <a:cs typeface="+mn-cs"/>
              </a:rPr>
              <a:t>omnes</a:t>
            </a:r>
            <a:r>
              <a:rPr kumimoji="0" lang="it-IT" sz="3600" b="0" i="0" u="none" strike="noStrike" kern="10" cap="none" spc="0" normalizeH="0" baseline="0" noProof="0" dirty="0">
                <a:ln w="9525">
                  <a:round/>
                  <a:headEnd type="none" w="sm" len="sm"/>
                  <a:tailEnd type="none" w="sm" len="sm"/>
                </a:ln>
                <a:gradFill rotWithShape="0">
                  <a:gsLst>
                    <a:gs pos="0">
                      <a:srgbClr val="FFE701"/>
                    </a:gs>
                    <a:gs pos="100000">
                      <a:srgbClr val="FE3E02"/>
                    </a:gs>
                  </a:gsLst>
                  <a:lin ang="5400000" scaled="1"/>
                </a:gradFill>
                <a:effectLst/>
                <a:uLnTx/>
                <a:uFillTx/>
                <a:latin typeface="Impact"/>
                <a:ea typeface="+mn-ea"/>
                <a:cs typeface="+mn-cs"/>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3600" b="0" i="0" u="none" strike="noStrike" kern="10" cap="none" spc="0" normalizeH="0" baseline="0" noProof="0" dirty="0">
                <a:ln w="9525">
                  <a:round/>
                  <a:headEnd type="none" w="sm" len="sm"/>
                  <a:tailEnd type="none" w="sm" len="sm"/>
                </a:ln>
                <a:gradFill rotWithShape="0">
                  <a:gsLst>
                    <a:gs pos="0">
                      <a:srgbClr val="FFE701"/>
                    </a:gs>
                    <a:gs pos="100000">
                      <a:srgbClr val="FE3E02"/>
                    </a:gs>
                  </a:gsLst>
                  <a:lin ang="5400000" scaled="1"/>
                </a:gradFill>
                <a:effectLst/>
                <a:uLnTx/>
                <a:uFillTx/>
                <a:latin typeface="Impact"/>
                <a:ea typeface="+mn-ea"/>
                <a:cs typeface="+mn-cs"/>
              </a:rPr>
              <a:t>vs.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3600" b="0" i="0" u="none" strike="noStrike" kern="10" cap="none" spc="0" normalizeH="0" baseline="0" noProof="0" dirty="0">
                <a:ln w="9525">
                  <a:round/>
                  <a:headEnd type="none" w="sm" len="sm"/>
                  <a:tailEnd type="none" w="sm" len="sm"/>
                </a:ln>
                <a:gradFill rotWithShape="0">
                  <a:gsLst>
                    <a:gs pos="0">
                      <a:srgbClr val="FFE701"/>
                    </a:gs>
                    <a:gs pos="100000">
                      <a:srgbClr val="FE3E02"/>
                    </a:gs>
                  </a:gsLst>
                  <a:lin ang="5400000" scaled="1"/>
                </a:gradFill>
                <a:effectLst/>
                <a:uLnTx/>
                <a:uFillTx/>
                <a:latin typeface="Impact"/>
                <a:ea typeface="+mn-ea"/>
                <a:cs typeface="+mn-cs"/>
              </a:rPr>
              <a:t>libertà e unità sindacale</a:t>
            </a:r>
          </a:p>
        </p:txBody>
      </p:sp>
    </p:spTree>
    <p:extLst>
      <p:ext uri="{BB962C8B-B14F-4D97-AF65-F5344CB8AC3E}">
        <p14:creationId xmlns:p14="http://schemas.microsoft.com/office/powerpoint/2010/main" val="31123794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4" fill="hold" grpId="0" nodeType="clickEffect">
                                  <p:stCondLst>
                                    <p:cond delay="0"/>
                                  </p:stCondLst>
                                  <p:childTnLst>
                                    <p:set>
                                      <p:cBhvr>
                                        <p:cTn id="6" dur="1" fill="hold">
                                          <p:stCondLst>
                                            <p:cond delay="0"/>
                                          </p:stCondLst>
                                        </p:cTn>
                                        <p:tgtEl>
                                          <p:spTgt spid="12290"/>
                                        </p:tgtEl>
                                        <p:attrNameLst>
                                          <p:attrName>style.visibility</p:attrName>
                                        </p:attrNameLst>
                                      </p:cBhvr>
                                      <p:to>
                                        <p:strVal val="visible"/>
                                      </p:to>
                                    </p:set>
                                    <p:anim calcmode="lin" valueType="num">
                                      <p:cBhvr>
                                        <p:cTn id="7" dur="500" fill="hold"/>
                                        <p:tgtEl>
                                          <p:spTgt spid="12290"/>
                                        </p:tgtEl>
                                        <p:attrNameLst>
                                          <p:attrName>ppt_x</p:attrName>
                                        </p:attrNameLst>
                                      </p:cBhvr>
                                      <p:tavLst>
                                        <p:tav tm="0">
                                          <p:val>
                                            <p:strVal val="#ppt_x"/>
                                          </p:val>
                                        </p:tav>
                                        <p:tav tm="100000">
                                          <p:val>
                                            <p:strVal val="#ppt_x"/>
                                          </p:val>
                                        </p:tav>
                                      </p:tavLst>
                                    </p:anim>
                                    <p:anim calcmode="lin" valueType="num">
                                      <p:cBhvr>
                                        <p:cTn id="8" dur="500" fill="hold"/>
                                        <p:tgtEl>
                                          <p:spTgt spid="12290"/>
                                        </p:tgtEl>
                                        <p:attrNameLst>
                                          <p:attrName>ppt_y</p:attrName>
                                        </p:attrNameLst>
                                      </p:cBhvr>
                                      <p:tavLst>
                                        <p:tav tm="0">
                                          <p:val>
                                            <p:strVal val="#ppt_y+#ppt_h/2"/>
                                          </p:val>
                                        </p:tav>
                                        <p:tav tm="100000">
                                          <p:val>
                                            <p:strVal val="#ppt_y"/>
                                          </p:val>
                                        </p:tav>
                                      </p:tavLst>
                                    </p:anim>
                                    <p:anim calcmode="lin" valueType="num">
                                      <p:cBhvr>
                                        <p:cTn id="9" dur="500" fill="hold"/>
                                        <p:tgtEl>
                                          <p:spTgt spid="12290"/>
                                        </p:tgtEl>
                                        <p:attrNameLst>
                                          <p:attrName>ppt_w</p:attrName>
                                        </p:attrNameLst>
                                      </p:cBhvr>
                                      <p:tavLst>
                                        <p:tav tm="0">
                                          <p:val>
                                            <p:strVal val="#ppt_w"/>
                                          </p:val>
                                        </p:tav>
                                        <p:tav tm="100000">
                                          <p:val>
                                            <p:strVal val="#ppt_w"/>
                                          </p:val>
                                        </p:tav>
                                      </p:tavLst>
                                    </p:anim>
                                    <p:anim calcmode="lin" valueType="num">
                                      <p:cBhvr>
                                        <p:cTn id="10" dur="500" fill="hold"/>
                                        <p:tgtEl>
                                          <p:spTgt spid="1229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algn="ctr"/>
            <a:r>
              <a:rPr lang="it-IT" altLang="it-IT">
                <a:latin typeface="Asimov" pitchFamily="34" charset="0"/>
              </a:rPr>
              <a:t>I “no” dei sindacati</a:t>
            </a:r>
            <a:endParaRPr lang="it-IT" altLang="it-IT"/>
          </a:p>
        </p:txBody>
      </p:sp>
      <p:sp>
        <p:nvSpPr>
          <p:cNvPr id="13315" name="Rectangle 3"/>
          <p:cNvSpPr>
            <a:spLocks noGrp="1" noChangeArrowheads="1"/>
          </p:cNvSpPr>
          <p:nvPr>
            <p:ph idx="1"/>
          </p:nvPr>
        </p:nvSpPr>
        <p:spPr>
          <a:xfrm>
            <a:off x="2346960" y="1845734"/>
            <a:ext cx="7543801" cy="3239450"/>
          </a:xfrm>
        </p:spPr>
        <p:txBody>
          <a:bodyPr>
            <a:normAutofit/>
          </a:bodyPr>
          <a:lstStyle/>
          <a:p>
            <a:r>
              <a:rPr lang="it-IT" altLang="it-IT" sz="3200" dirty="0">
                <a:latin typeface="Comic Sans MS" charset="0"/>
                <a:ea typeface="Comic Sans MS" charset="0"/>
                <a:cs typeface="Comic Sans MS" charset="0"/>
              </a:rPr>
              <a:t>Numero degli iscritti: </a:t>
            </a:r>
          </a:p>
          <a:p>
            <a:pPr lvl="1"/>
            <a:r>
              <a:rPr lang="it-IT" altLang="it-IT" sz="2800" dirty="0">
                <a:latin typeface="Comic Sans MS" charset="0"/>
                <a:ea typeface="Comic Sans MS" charset="0"/>
                <a:cs typeface="Comic Sans MS" charset="0"/>
              </a:rPr>
              <a:t>Elenco degli iscritti a disposizione del governo e dei datori?</a:t>
            </a:r>
          </a:p>
          <a:p>
            <a:pPr lvl="1"/>
            <a:r>
              <a:rPr lang="it-IT" altLang="it-IT" sz="2800" dirty="0">
                <a:latin typeface="Comic Sans MS" charset="0"/>
                <a:ea typeface="Comic Sans MS" charset="0"/>
                <a:cs typeface="Comic Sans MS" charset="0"/>
              </a:rPr>
              <a:t>Il parametro unico dell’affiliazione è sufficiente?</a:t>
            </a:r>
          </a:p>
          <a:p>
            <a:pPr lvl="1"/>
            <a:r>
              <a:rPr lang="it-IT" altLang="it-IT" sz="2800" dirty="0">
                <a:latin typeface="Comic Sans MS" charset="0"/>
                <a:ea typeface="Comic Sans MS" charset="0"/>
                <a:cs typeface="Comic Sans MS" charset="0"/>
              </a:rPr>
              <a:t>Egemonia contrattuale dei sindacati aderenti alla CGIL?</a:t>
            </a:r>
          </a:p>
        </p:txBody>
      </p:sp>
    </p:spTree>
    <p:extLst>
      <p:ext uri="{BB962C8B-B14F-4D97-AF65-F5344CB8AC3E}">
        <p14:creationId xmlns:p14="http://schemas.microsoft.com/office/powerpoint/2010/main" val="39610692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dissolve">
                                      <p:cBhvr>
                                        <p:cTn id="7" dur="500"/>
                                        <p:tgtEl>
                                          <p:spTgt spid="133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3315">
                                            <p:txEl>
                                              <p:pRg st="1" end="1"/>
                                            </p:txEl>
                                          </p:spTgt>
                                        </p:tgtEl>
                                        <p:attrNameLst>
                                          <p:attrName>style.visibility</p:attrName>
                                        </p:attrNameLst>
                                      </p:cBhvr>
                                      <p:to>
                                        <p:strVal val="visible"/>
                                      </p:to>
                                    </p:set>
                                    <p:animEffect transition="in" filter="dissolve">
                                      <p:cBhvr>
                                        <p:cTn id="12" dur="500"/>
                                        <p:tgtEl>
                                          <p:spTgt spid="1331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3315">
                                            <p:txEl>
                                              <p:pRg st="2" end="2"/>
                                            </p:txEl>
                                          </p:spTgt>
                                        </p:tgtEl>
                                        <p:attrNameLst>
                                          <p:attrName>style.visibility</p:attrName>
                                        </p:attrNameLst>
                                      </p:cBhvr>
                                      <p:to>
                                        <p:strVal val="visible"/>
                                      </p:to>
                                    </p:set>
                                    <p:animEffect transition="in" filter="dissolve">
                                      <p:cBhvr>
                                        <p:cTn id="17" dur="500"/>
                                        <p:tgtEl>
                                          <p:spTgt spid="1331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13315">
                                            <p:txEl>
                                              <p:pRg st="3" end="3"/>
                                            </p:txEl>
                                          </p:spTgt>
                                        </p:tgtEl>
                                        <p:attrNameLst>
                                          <p:attrName>style.visibility</p:attrName>
                                        </p:attrNameLst>
                                      </p:cBhvr>
                                      <p:to>
                                        <p:strVal val="visible"/>
                                      </p:to>
                                    </p:set>
                                    <p:animEffect transition="in" filter="dissolve">
                                      <p:cBhvr>
                                        <p:cTn id="22" dur="500"/>
                                        <p:tgtEl>
                                          <p:spTgt spid="1331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bldLvl="2"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olo 1"/>
          <p:cNvSpPr>
            <a:spLocks noGrp="1"/>
          </p:cNvSpPr>
          <p:nvPr>
            <p:ph type="title"/>
          </p:nvPr>
        </p:nvSpPr>
        <p:spPr>
          <a:xfrm>
            <a:off x="2209800" y="633248"/>
            <a:ext cx="7772400" cy="782960"/>
          </a:xfrm>
        </p:spPr>
        <p:txBody>
          <a:bodyPr>
            <a:normAutofit/>
          </a:bodyPr>
          <a:lstStyle/>
          <a:p>
            <a:pPr eaLnBrk="1" hangingPunct="1"/>
            <a:r>
              <a:rPr lang="it-IT" altLang="it-IT" dirty="0"/>
              <a:t>Il contesto storico del «no»</a:t>
            </a:r>
          </a:p>
        </p:txBody>
      </p:sp>
      <p:sp>
        <p:nvSpPr>
          <p:cNvPr id="12291" name="Segnaposto contenuto 2"/>
          <p:cNvSpPr>
            <a:spLocks noGrp="1"/>
          </p:cNvSpPr>
          <p:nvPr>
            <p:ph idx="1"/>
          </p:nvPr>
        </p:nvSpPr>
        <p:spPr>
          <a:xfrm>
            <a:off x="2209800" y="1844824"/>
            <a:ext cx="7772400" cy="4056104"/>
          </a:xfrm>
        </p:spPr>
        <p:txBody>
          <a:bodyPr/>
          <a:lstStyle/>
          <a:p>
            <a:pPr eaLnBrk="1" hangingPunct="1"/>
            <a:r>
              <a:rPr lang="it-IT" altLang="it-IT" b="1" u="sng" dirty="0"/>
              <a:t>Patto di Roma</a:t>
            </a:r>
            <a:r>
              <a:rPr lang="it-IT" altLang="it-IT" dirty="0"/>
              <a:t>  (la </a:t>
            </a:r>
            <a:r>
              <a:rPr lang="it-IT" altLang="it-IT" dirty="0" err="1"/>
              <a:t>CGdL</a:t>
            </a:r>
            <a:r>
              <a:rPr lang="it-IT" altLang="it-IT" dirty="0"/>
              <a:t> unitaria) firmato il </a:t>
            </a:r>
            <a:r>
              <a:rPr lang="it-IT" altLang="it-IT" dirty="0">
                <a:solidFill>
                  <a:schemeClr val="tx1">
                    <a:lumMod val="90000"/>
                  </a:schemeClr>
                </a:solidFill>
              </a:rPr>
              <a:t>3 (9) giugno 1944 </a:t>
            </a:r>
            <a:r>
              <a:rPr lang="it-IT" altLang="it-IT" dirty="0"/>
              <a:t>da </a:t>
            </a:r>
            <a:r>
              <a:rPr lang="it-IT" altLang="it-IT" u="sng" dirty="0"/>
              <a:t>Giuseppe Di Vittorio </a:t>
            </a:r>
            <a:r>
              <a:rPr lang="it-IT" altLang="it-IT" dirty="0"/>
              <a:t>per il PCI, </a:t>
            </a:r>
            <a:r>
              <a:rPr lang="it-IT" altLang="it-IT" u="sng" dirty="0"/>
              <a:t>Achille Grandi</a:t>
            </a:r>
            <a:r>
              <a:rPr lang="it-IT" altLang="it-IT" dirty="0"/>
              <a:t> per la DC (ACLI) e </a:t>
            </a:r>
            <a:r>
              <a:rPr lang="it-IT" altLang="it-IT" u="sng" dirty="0"/>
              <a:t>Bruno </a:t>
            </a:r>
            <a:r>
              <a:rPr lang="it-IT" altLang="it-IT" u="sng" dirty="0" err="1"/>
              <a:t>Buozzi</a:t>
            </a:r>
            <a:r>
              <a:rPr lang="it-IT" altLang="it-IT" dirty="0"/>
              <a:t> (</a:t>
            </a:r>
            <a:r>
              <a:rPr lang="it-IT" altLang="it-IT" dirty="0" err="1"/>
              <a:t>E.Canevari</a:t>
            </a:r>
            <a:r>
              <a:rPr lang="it-IT" altLang="it-IT" dirty="0"/>
              <a:t>) per i socialisti (FIOM 1911-1926, nel 1919 la conquista delle 3 “8”) </a:t>
            </a:r>
          </a:p>
          <a:p>
            <a:pPr eaLnBrk="1" hangingPunct="1"/>
            <a:r>
              <a:rPr lang="it-IT" altLang="it-IT" dirty="0"/>
              <a:t>1947: I congresso, tensioni (5.700.000)</a:t>
            </a:r>
          </a:p>
          <a:p>
            <a:r>
              <a:rPr lang="it-IT" dirty="0"/>
              <a:t>1947: Portella della ginestra</a:t>
            </a:r>
            <a:endParaRPr lang="it-IT" altLang="it-IT" dirty="0"/>
          </a:p>
          <a:p>
            <a:pPr algn="just" eaLnBrk="1" hangingPunct="1"/>
            <a:r>
              <a:rPr lang="it-IT" altLang="it-IT" dirty="0"/>
              <a:t>18 aprile 1948: elezioni </a:t>
            </a:r>
            <a:r>
              <a:rPr lang="it-IT" altLang="it-IT" sz="2400" dirty="0"/>
              <a:t>(DC 48,51%; Fronte Pop. 30,98%; </a:t>
            </a:r>
            <a:r>
              <a:rPr lang="it-IT" altLang="it-IT" sz="2000" dirty="0"/>
              <a:t>1946: DC 35,21; PSIUP 20,68 + PCI 18,93=39,61)</a:t>
            </a:r>
            <a:endParaRPr lang="it-IT" altLang="it-IT" dirty="0"/>
          </a:p>
        </p:txBody>
      </p:sp>
    </p:spTree>
    <p:extLst>
      <p:ext uri="{BB962C8B-B14F-4D97-AF65-F5344CB8AC3E}">
        <p14:creationId xmlns:p14="http://schemas.microsoft.com/office/powerpoint/2010/main" val="2012833041"/>
      </p:ext>
    </p:extLst>
  </p:cSld>
  <p:clrMapOvr>
    <a:masterClrMapping/>
  </p:clrMapOvr>
</p:sld>
</file>

<file path=ppt/theme/theme1.xml><?xml version="1.0" encoding="utf-8"?>
<a:theme xmlns:a="http://schemas.openxmlformats.org/drawingml/2006/main" name="Retrospettivo">
  <a:themeElements>
    <a:clrScheme name="Retrospettivo">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ttiv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ttivo">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4</TotalTime>
  <Words>841</Words>
  <Application>Microsoft Macintosh PowerPoint</Application>
  <PresentationFormat>Widescreen</PresentationFormat>
  <Paragraphs>75</Paragraphs>
  <Slides>18</Slides>
  <Notes>0</Notes>
  <HiddenSlides>0</HiddenSlides>
  <MMClips>0</MMClips>
  <ScaleCrop>false</ScaleCrop>
  <HeadingPairs>
    <vt:vector size="6" baseType="variant">
      <vt:variant>
        <vt:lpstr>Caratteri utilizzati</vt:lpstr>
      </vt:variant>
      <vt:variant>
        <vt:i4>17</vt:i4>
      </vt:variant>
      <vt:variant>
        <vt:lpstr>Tema</vt:lpstr>
      </vt:variant>
      <vt:variant>
        <vt:i4>1</vt:i4>
      </vt:variant>
      <vt:variant>
        <vt:lpstr>Titoli diapositive</vt:lpstr>
      </vt:variant>
      <vt:variant>
        <vt:i4>18</vt:i4>
      </vt:variant>
    </vt:vector>
  </HeadingPairs>
  <TitlesOfParts>
    <vt:vector size="36" baseType="lpstr">
      <vt:lpstr>Almonte Snow</vt:lpstr>
      <vt:lpstr>Asimov</vt:lpstr>
      <vt:lpstr>Calibri</vt:lpstr>
      <vt:lpstr>Calibri Light</vt:lpstr>
      <vt:lpstr>Comic Sans MS</vt:lpstr>
      <vt:lpstr>Flubber</vt:lpstr>
      <vt:lpstr>Impact</vt:lpstr>
      <vt:lpstr>LetterOMatic!</vt:lpstr>
      <vt:lpstr>Monotype Corsiva</vt:lpstr>
      <vt:lpstr>Nasalization</vt:lpstr>
      <vt:lpstr>SF Movie Poster</vt:lpstr>
      <vt:lpstr>Snowdrift</vt:lpstr>
      <vt:lpstr>Sydnie</vt:lpstr>
      <vt:lpstr>Sylfaen</vt:lpstr>
      <vt:lpstr>Terminator Two</vt:lpstr>
      <vt:lpstr>Times New Roman</vt:lpstr>
      <vt:lpstr>Trebuchet MS</vt:lpstr>
      <vt:lpstr>Retrospettivo</vt:lpstr>
      <vt:lpstr>Diritto del lavoro  lezione 4 – h.7&amp;8</vt:lpstr>
      <vt:lpstr>Presentazione standard di PowerPoint</vt:lpstr>
      <vt:lpstr>Presentazione standard di PowerPoint</vt:lpstr>
      <vt:lpstr>2°</vt:lpstr>
      <vt:lpstr>Quarto….</vt:lpstr>
      <vt:lpstr>Presentazione standard di PowerPoint</vt:lpstr>
      <vt:lpstr>Presentazione standard di PowerPoint</vt:lpstr>
      <vt:lpstr>I “no” dei sindacati</vt:lpstr>
      <vt:lpstr>Il contesto storico del «no»</vt:lpstr>
      <vt:lpstr>Segue</vt:lpstr>
      <vt:lpstr>Presentazione standard di PowerPoint</vt:lpstr>
      <vt:lpstr>…ma il contratto di diritto comune è efficace tra le parti….</vt:lpstr>
      <vt:lpstr>La legge Vigorelli Norme transitorie per garantire minimi di trattamento economico e normativo…</vt:lpstr>
      <vt:lpstr>La regola della prevalenza (il principio del favor)</vt:lpstr>
      <vt:lpstr>Il tentativo di fare della legge vigorelli il meccanismo “generale”</vt:lpstr>
      <vt:lpstr>L’efficacia Soggettiva del contratto nell’esperienza dei giudici</vt:lpstr>
      <vt:lpstr>Estensione al datore non iscritto</vt:lpstr>
      <vt:lpstr>Incentivi all’applicazione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Diritto del lavoro  lezione 7</dc:title>
  <dc:creator>Alberto Avio</dc:creator>
  <cp:lastModifiedBy>Alberto Avio</cp:lastModifiedBy>
  <cp:revision>3</cp:revision>
  <dcterms:created xsi:type="dcterms:W3CDTF">2020-03-09T19:22:31Z</dcterms:created>
  <dcterms:modified xsi:type="dcterms:W3CDTF">2020-10-18T20:17:05Z</dcterms:modified>
</cp:coreProperties>
</file>