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38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C0B9D4-0099-AA49-A99E-390257768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17E815-B746-4F46-B1DC-13152A32C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183609-B08E-4E46-93ED-203D6036F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8FC94A-29A0-834D-9821-A35DF53C1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130844-B8F6-EC4F-81CE-C506FADF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39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14D95-E4DB-4449-9715-18B3E531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ED886DC-BD25-434A-B225-08BED5989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B61336-AA84-1D47-BC3F-B7FE5194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E1E1C1-C7E9-A04B-9B87-4FCA7DBE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9C7FBB-D8F0-A046-910A-D0FDBAF7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83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E56DC3B-C913-BE48-96E3-62508BDE82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474C95F-CCA9-2A42-A69B-8C575F303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110EC2-6B68-C740-9F4B-59CE7EEC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3C3E3C-C6FB-544C-866C-0767B4ADF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40F02C-20CA-DB41-8536-6B2DD66AC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37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350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783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978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296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71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175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813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10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AAC935-09CA-F84B-B53B-C7CF25AFC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7BDF7-44F7-0345-AD65-E6E7956AF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37ADB0-0C16-5A4F-BDE3-D8684BBA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02E53-3B51-D548-B1E0-9A030BED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C3DD24-9B8D-5840-B7B9-6E9D6B5C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017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63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12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58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910441-FD53-A945-B55D-092D4F3B8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CB6894-1144-0B49-BCC7-0A6906EAB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BA4CD6-95F1-DE49-8B8D-14D4DCB15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544EB4-A370-CC45-87DD-C199529F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C0EAE9-C1E6-9142-A307-647DAB1A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1B924F-F741-BA46-B661-6A64B09B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94830A-7837-6B4B-8989-EFCAB1228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8170E1-8314-214F-A8E5-4B695143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5DE4CD-B3DC-D84D-BB65-5889770F6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E6A412-3A92-874F-9B87-C293B01D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BD0D39-CFA0-6943-89BB-F1B4D1C6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31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DC8AD8-5D0F-7446-AE2E-F0F401422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54BD8F-706F-6448-A862-355D9121E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C71898-ECED-1F4F-98F7-591898068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71FA06D-BB4F-4E4E-BE82-5A2F3FA74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684BF2D-4C2E-5548-BE24-C930177F2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19AD964-C006-3342-988B-E6533427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92C6AFF-ADD3-8E41-BDE6-55B23F1CC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94B0D3B-9400-2C48-A56F-76715D16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69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60F7B8-7F7A-D548-8251-CCAF13CE2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6102EC8-B341-9245-BE99-36AEEDCE6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B3B377-4D5E-0C46-ABF4-F72BE601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4EC3B5-D1D4-564F-BEEC-834C0A55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79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4A0F28E-0A4D-B645-8684-371A0AB14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4C32063-652E-DD4D-B1FC-1CB8FE532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AE454CA-4DC2-6A43-9B84-3698F200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96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11F4E-54A0-694A-802D-F821115C1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343400-DCA6-5F42-BB39-CADEC9894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F613057-97E6-7747-966F-3984A44EE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812BC6-E592-FB47-B091-6565A4DA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B1F0B7-35A5-A14D-BA28-2E6286729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307F3D-1A5C-1849-95E7-23D22F6E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78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19E35F-52F1-9649-8571-3F4705EC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F8063C3-62EB-9647-BAD7-DD3622730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9CE55B-22FE-C044-8FD4-0BC867088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597D6D-F837-824C-BA55-5B85912A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A78BFE-5602-EC48-A19A-C044DE27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BD2BD2-9442-EB48-ABB0-E6737B861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068403C-B3F5-8C4F-8A30-88EF82DFC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47FA30-0A1B-B24A-9593-F66F3C3D5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477C6F-ABF5-AB4F-A6D9-1DEF93A5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31878-9EB9-2548-89FD-02BB516FF0C2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917C96-7588-FB41-A43A-BCCE11A2F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E64D1B-7195-2140-8CAB-B8F8A43E4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E4EB-16D3-AF4C-836E-C5975495CD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08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CD6810-5AA0-4149-B719-7BB7E81D0341}" type="datetimeFigureOut">
              <a:rPr lang="it-IT" smtClean="0"/>
              <a:t>15/10/20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3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1EB94C-F0D0-4CD1-81C3-40D7DE7039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239" b="576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D0D0AF1-2D02-EF49-8C19-934B9F15F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it-IT" sz="5200" dirty="0">
                <a:solidFill>
                  <a:srgbClr val="FF0000"/>
                </a:solidFill>
              </a:rPr>
              <a:t>Diritto del lavoro</a:t>
            </a:r>
            <a:br>
              <a:rPr lang="it-IT" sz="5200" dirty="0">
                <a:solidFill>
                  <a:srgbClr val="FF0000"/>
                </a:solidFill>
              </a:rPr>
            </a:br>
            <a:r>
              <a:rPr lang="it-IT" sz="5200" dirty="0">
                <a:solidFill>
                  <a:srgbClr val="FF0000"/>
                </a:solidFill>
              </a:rPr>
              <a:t>Operatore dei Servizi Giuridici</a:t>
            </a:r>
            <a:br>
              <a:rPr lang="it-IT" sz="5200" dirty="0">
                <a:solidFill>
                  <a:srgbClr val="FF0000"/>
                </a:solidFill>
              </a:rPr>
            </a:br>
            <a:r>
              <a:rPr lang="it-IT" sz="5200" dirty="0">
                <a:solidFill>
                  <a:srgbClr val="FF0000"/>
                </a:solidFill>
              </a:rPr>
              <a:t>2020-2021</a:t>
            </a:r>
            <a:br>
              <a:rPr lang="it-IT" sz="5200" dirty="0">
                <a:solidFill>
                  <a:srgbClr val="FF0000"/>
                </a:solidFill>
              </a:rPr>
            </a:br>
            <a:r>
              <a:rPr lang="it-IT" sz="5200" dirty="0">
                <a:solidFill>
                  <a:srgbClr val="FF0000"/>
                </a:solidFill>
              </a:rPr>
              <a:t>Lezione 3-h6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0724A3-AFBF-5742-A1C6-383E03C2D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Il «diritto» sindacale: norme eteronome e autorganizzazione</a:t>
            </a:r>
          </a:p>
        </p:txBody>
      </p:sp>
    </p:spTree>
    <p:extLst>
      <p:ext uri="{BB962C8B-B14F-4D97-AF65-F5344CB8AC3E}">
        <p14:creationId xmlns:p14="http://schemas.microsoft.com/office/powerpoint/2010/main" val="1654797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2743200"/>
            <a:ext cx="4419600" cy="411480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algn="ctr">
              <a:buNone/>
              <a:defRPr/>
            </a:pPr>
            <a:r>
              <a:rPr 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Libertà per i singoli lavoratori di </a:t>
            </a:r>
            <a:r>
              <a:rPr lang="it-IT" sz="2400" b="1" dirty="0">
                <a:solidFill>
                  <a:srgbClr val="FF0000"/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promuovere, costituire, aderire  </a:t>
            </a:r>
            <a:r>
              <a:rPr 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ad una associazione sindacale</a:t>
            </a:r>
          </a:p>
        </p:txBody>
      </p:sp>
      <p:sp>
        <p:nvSpPr>
          <p:cNvPr id="490499" name="Rectangle 3"/>
          <p:cNvSpPr>
            <a:spLocks noChangeArrowheads="1"/>
          </p:cNvSpPr>
          <p:nvPr/>
        </p:nvSpPr>
        <p:spPr bwMode="auto">
          <a:xfrm>
            <a:off x="6248400" y="2708276"/>
            <a:ext cx="4419600" cy="41497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Libertà per i singoli lavoratori di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svolgere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alcuna attività sindacale e di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 aderire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ad una associazione sindacale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375400" y="1143001"/>
            <a:ext cx="4292600" cy="95410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…LA LIBERTA’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SINDACALE NEGATIVA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24001" y="1143000"/>
            <a:ext cx="4284663" cy="1385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…LA LIBERTA’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SINDACALE POSITIVA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90504" name="Rectangle 8"/>
          <p:cNvSpPr>
            <a:spLocks noChangeArrowheads="1"/>
          </p:cNvSpPr>
          <p:nvPr/>
        </p:nvSpPr>
        <p:spPr bwMode="auto">
          <a:xfrm>
            <a:off x="1524000" y="1"/>
            <a:ext cx="9144000" cy="1052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DUE ACCEZIONI</a:t>
            </a:r>
          </a:p>
        </p:txBody>
      </p:sp>
    </p:spTree>
    <p:extLst>
      <p:ext uri="{BB962C8B-B14F-4D97-AF65-F5344CB8AC3E}">
        <p14:creationId xmlns:p14="http://schemas.microsoft.com/office/powerpoint/2010/main" val="289949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904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8" grpId="0" build="p" autoUpdateAnimBg="0"/>
      <p:bldP spid="490499" grpId="0" build="p" animBg="1" autoUpdateAnimBg="0"/>
      <p:bldP spid="4905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7" name="Rectangle 3"/>
          <p:cNvSpPr>
            <a:spLocks noChangeArrowheads="1"/>
          </p:cNvSpPr>
          <p:nvPr/>
        </p:nvSpPr>
        <p:spPr bwMode="auto">
          <a:xfrm>
            <a:off x="1774825" y="260351"/>
            <a:ext cx="4419600" cy="165576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Libertà per i singoli lavoratori di non svolgere alcuna attività sindacale e di non aderire ad una associazione sindacale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13032" name="Rectangle 8"/>
          <p:cNvSpPr>
            <a:spLocks noChangeArrowheads="1"/>
          </p:cNvSpPr>
          <p:nvPr/>
        </p:nvSpPr>
        <p:spPr bwMode="auto">
          <a:xfrm>
            <a:off x="1811338" y="2636838"/>
            <a:ext cx="3708400" cy="3587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l’art. 15 S.L.: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È nullo qualsiasi</a:t>
            </a:r>
            <a:r>
              <a:rPr kumimoji="0" lang="en-US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patto od atto 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diretto a subordinare  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l’occupazione di un lavoratore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alla condizione </a:t>
            </a:r>
            <a:r>
              <a:rPr kumimoji="0" lang="en-US" altLang="it-IT" sz="2000" b="1" i="1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che aderisca 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 </a:t>
            </a: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non aderisca</a:t>
            </a: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ad una 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associazione sindacale ovvero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cessi di farne parte.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it-IT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292" name="AutoShape 9"/>
          <p:cNvSpPr>
            <a:spLocks noChangeArrowheads="1"/>
          </p:cNvSpPr>
          <p:nvPr/>
        </p:nvSpPr>
        <p:spPr bwMode="auto">
          <a:xfrm rot="-643822">
            <a:off x="5522913" y="1979614"/>
            <a:ext cx="4208462" cy="2160587"/>
          </a:xfrm>
          <a:prstGeom prst="leftArrowCallout">
            <a:avLst>
              <a:gd name="adj1" fmla="val 25000"/>
              <a:gd name="adj2" fmla="val 25000"/>
              <a:gd name="adj3" fmla="val 44701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LA LIBERTA’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SINDACALE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NEGATIVA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ha un  fondamento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positivo?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cxnSp>
        <p:nvCxnSpPr>
          <p:cNvPr id="3" name="Connettore 4 2"/>
          <p:cNvCxnSpPr/>
          <p:nvPr/>
        </p:nvCxnSpPr>
        <p:spPr>
          <a:xfrm>
            <a:off x="6311900" y="1089025"/>
            <a:ext cx="71438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ccia a destra 3"/>
          <p:cNvSpPr/>
          <p:nvPr/>
        </p:nvSpPr>
        <p:spPr>
          <a:xfrm rot="2094182">
            <a:off x="6224588" y="1130301"/>
            <a:ext cx="12065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71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30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1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7" grpId="0" build="p" animBg="1" autoUpdateAnimBg="0"/>
      <p:bldP spid="5130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AutoShape 2"/>
          <p:cNvSpPr>
            <a:spLocks noGrp="1" noChangeArrowheads="1"/>
          </p:cNvSpPr>
          <p:nvPr>
            <p:ph type="title"/>
          </p:nvPr>
        </p:nvSpPr>
        <p:spPr>
          <a:xfrm>
            <a:off x="2346960" y="260649"/>
            <a:ext cx="7543800" cy="1188681"/>
          </a:xfrm>
        </p:spPr>
        <p:txBody>
          <a:bodyPr/>
          <a:lstStyle/>
          <a:p>
            <a:pPr algn="ctr">
              <a:defRPr/>
            </a:pPr>
            <a:r>
              <a:rPr lang="it-IT" sz="3200" b="1" dirty="0">
                <a:solidFill>
                  <a:srgbClr val="FF0000"/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LA LIBERT</a:t>
            </a:r>
            <a:r>
              <a:rPr lang="en-US" sz="3200" b="1" dirty="0">
                <a:solidFill>
                  <a:srgbClr val="FF0000"/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Á SINDACALE DEGLI IMPRENDITORI</a:t>
            </a:r>
            <a:endParaRPr lang="it-IT" sz="3200" b="1" dirty="0">
              <a:solidFill>
                <a:srgbClr val="FF0000"/>
              </a:solidFill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514051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412876"/>
            <a:ext cx="7693025" cy="1858963"/>
          </a:xfrm>
        </p:spPr>
        <p:txBody>
          <a:bodyPr rtlCol="0">
            <a:normAutofit/>
          </a:bodyPr>
          <a:lstStyle/>
          <a:p>
            <a:pPr algn="ctr">
              <a:buNone/>
              <a:defRPr/>
            </a:pPr>
            <a:r>
              <a:rPr lang="en-US" sz="36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È </a:t>
            </a:r>
            <a:r>
              <a:rPr lang="it-IT" sz="36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anch’essa protetta dall’art. 39 , comma 1, </a:t>
            </a:r>
            <a:r>
              <a:rPr lang="it-IT" sz="3600" b="1" dirty="0" err="1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Cost</a:t>
            </a:r>
            <a:r>
              <a:rPr lang="it-IT" sz="36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.?</a:t>
            </a:r>
            <a:r>
              <a:rPr lang="it-IT" sz="36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</a:t>
            </a:r>
          </a:p>
          <a:p>
            <a:pPr algn="ctr">
              <a:buNone/>
              <a:defRPr/>
            </a:pPr>
            <a:r>
              <a:rPr lang="it-IT" sz="3600" b="1" dirty="0">
                <a:solidFill>
                  <a:srgbClr val="FF0000"/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NO</a:t>
            </a:r>
          </a:p>
          <a:p>
            <a:pPr algn="ctr">
              <a:buNone/>
              <a:defRPr/>
            </a:pPr>
            <a:endParaRPr lang="it-IT" sz="3600" b="1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514052" name="Oval 4"/>
          <p:cNvSpPr>
            <a:spLocks noChangeArrowheads="1"/>
          </p:cNvSpPr>
          <p:nvPr/>
        </p:nvSpPr>
        <p:spPr bwMode="auto">
          <a:xfrm>
            <a:off x="2208213" y="4005263"/>
            <a:ext cx="7200900" cy="2519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la libertà di associazione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(art. 18 Cost.) e la libertà di iniziativa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economica privata (art. 41)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5448300" y="3141663"/>
            <a:ext cx="484188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1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0" grpId="0"/>
      <p:bldP spid="514051" grpId="0" build="p"/>
      <p:bldP spid="5140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9621" y="354961"/>
            <a:ext cx="9144000" cy="1105395"/>
          </a:xfrm>
        </p:spPr>
        <p:txBody>
          <a:bodyPr>
            <a:normAutofit/>
          </a:bodyPr>
          <a:lstStyle/>
          <a:p>
            <a:r>
              <a:rPr lang="it-IT" sz="6000" dirty="0"/>
              <a:t>Il sindacato e l’art.39 </a:t>
            </a:r>
            <a:r>
              <a:rPr lang="it-IT" sz="6000" dirty="0" err="1"/>
              <a:t>Cost</a:t>
            </a:r>
            <a:r>
              <a:rPr lang="it-IT" sz="6000" dirty="0"/>
              <a:t>.</a:t>
            </a:r>
          </a:p>
        </p:txBody>
      </p:sp>
      <p:pic>
        <p:nvPicPr>
          <p:cNvPr id="4" name="Picture 4" descr="quarto~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461" y="3728543"/>
            <a:ext cx="4868883" cy="2516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73184" y="1960542"/>
            <a:ext cx="7517081" cy="1138918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La categoria sindacale. La libertà sindacale. </a:t>
            </a:r>
          </a:p>
          <a:p>
            <a:r>
              <a:rPr lang="it-IT" dirty="0">
                <a:solidFill>
                  <a:srgbClr val="FF0000"/>
                </a:solidFill>
              </a:rPr>
              <a:t>Il contratto collettivo secondo il modello costituzionale</a:t>
            </a:r>
          </a:p>
        </p:txBody>
      </p:sp>
    </p:spTree>
    <p:extLst>
      <p:ext uri="{BB962C8B-B14F-4D97-AF65-F5344CB8AC3E}">
        <p14:creationId xmlns:p14="http://schemas.microsoft.com/office/powerpoint/2010/main" val="162237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7206" y="194893"/>
            <a:ext cx="8637588" cy="1431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altLang="it-IT" dirty="0"/>
              <a:t>Dal sindacato di mestiere al sindacato d’industria.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93879"/>
            <a:ext cx="10058400" cy="2643139"/>
          </a:xfrm>
        </p:spPr>
        <p:txBody>
          <a:bodyPr/>
          <a:lstStyle/>
          <a:p>
            <a:pPr>
              <a:defRPr/>
            </a:pPr>
            <a:r>
              <a:rPr lang="it-IT" altLang="it-IT" sz="2800" dirty="0"/>
              <a:t>Il sindacato di mestiere si organizza sulla base della professionalità del soggetto. E’ tipico del mondo </a:t>
            </a:r>
            <a:r>
              <a:rPr lang="it-IT" altLang="it-IT" sz="2800" dirty="0" err="1"/>
              <a:t>pre</a:t>
            </a:r>
            <a:r>
              <a:rPr lang="it-IT" altLang="it-IT" sz="2800" dirty="0"/>
              <a:t>-industriale.</a:t>
            </a:r>
          </a:p>
          <a:p>
            <a:pPr>
              <a:defRPr/>
            </a:pPr>
            <a:r>
              <a:rPr lang="it-IT" altLang="it-IT" sz="2800" dirty="0"/>
              <a:t>Con l’industria i lavoratori devono essere organizzati in relazione al luogo dove lavorano (e in relazione al datore di lavoro). Il sindacato non tutela più i lavoratori in relazione al mestiere specifico, ma in relazione all’industria dove lavorano.</a:t>
            </a:r>
          </a:p>
          <a:p>
            <a:pPr eaLnBrk="1" hangingPunct="1">
              <a:defRPr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4379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dirty="0"/>
              <a:t>La categoria sindacale merceologica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2711625" y="2276476"/>
            <a:ext cx="7338839" cy="32877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altLang="it-IT" sz="3200" dirty="0"/>
              <a:t>2070 Criteri di applicazione</a:t>
            </a:r>
          </a:p>
          <a:p>
            <a:pPr>
              <a:defRPr/>
            </a:pPr>
            <a:r>
              <a:rPr lang="it-IT" altLang="it-IT" sz="3200" dirty="0"/>
              <a:t>L'appartenenza alla categoria professionale, ai fini dell'applicazione del contratto collettivo, si determina secondo l'attività effettivamente esercitata dall'imprenditore.</a:t>
            </a:r>
            <a:br>
              <a:rPr lang="it-IT" altLang="it-IT" sz="3200" dirty="0"/>
            </a:br>
            <a:r>
              <a:rPr lang="it-IT" altLang="it-IT" sz="3200" dirty="0"/>
              <a:t>[…]</a:t>
            </a:r>
          </a:p>
          <a:p>
            <a:pPr eaLnBrk="1" hangingPunct="1">
              <a:defRPr/>
            </a:pPr>
            <a:endParaRPr lang="it-IT" altLang="it-IT" sz="3200" dirty="0"/>
          </a:p>
        </p:txBody>
      </p:sp>
    </p:spTree>
    <p:extLst>
      <p:ext uri="{BB962C8B-B14F-4D97-AF65-F5344CB8AC3E}">
        <p14:creationId xmlns:p14="http://schemas.microsoft.com/office/powerpoint/2010/main" val="404406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7608" y="3645024"/>
            <a:ext cx="6728792" cy="1512168"/>
          </a:xfrm>
        </p:spPr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Bauhaus 93" panose="04030905020B02020C02" pitchFamily="82" charset="0"/>
              </a:rPr>
              <a:t>L’art. 39 </a:t>
            </a:r>
            <a:r>
              <a:rPr lang="it-IT" altLang="it-IT" sz="4400" dirty="0" err="1">
                <a:solidFill>
                  <a:srgbClr val="FF0000"/>
                </a:solidFill>
                <a:latin typeface="Bauhaus 93" panose="04030905020B02020C02" pitchFamily="82" charset="0"/>
              </a:rPr>
              <a:t>Cost</a:t>
            </a:r>
            <a:r>
              <a:rPr lang="it-IT" altLang="it-IT" sz="4400" dirty="0">
                <a:solidFill>
                  <a:srgbClr val="FF0000"/>
                </a:solidFill>
                <a:latin typeface="Bauhaus 93" panose="04030905020B02020C02" pitchFamily="8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27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Art.39 </a:t>
            </a:r>
            <a:r>
              <a:rPr lang="it-IT" dirty="0" err="1"/>
              <a:t>Cost</a:t>
            </a:r>
            <a:r>
              <a:rPr lang="it-IT" dirty="0"/>
              <a:t>., I comma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92437" y="2057399"/>
            <a:ext cx="6963243" cy="39810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3600" b="1" dirty="0"/>
              <a:t>«L’organizzazione sindacale è libera»</a:t>
            </a:r>
          </a:p>
          <a:p>
            <a:pPr marL="457200" lvl="1" indent="0">
              <a:buNone/>
              <a:defRPr/>
            </a:pPr>
            <a:endParaRPr lang="it-IT" sz="2000" dirty="0"/>
          </a:p>
          <a:p>
            <a:pPr marL="457200" lvl="1" indent="0">
              <a:buNone/>
              <a:defRPr/>
            </a:pPr>
            <a:r>
              <a:rPr lang="it-IT" sz="2000" dirty="0"/>
              <a:t>[Art. 18 </a:t>
            </a:r>
            <a:r>
              <a:rPr lang="it-IT" sz="2000" dirty="0" err="1"/>
              <a:t>Cost</a:t>
            </a:r>
            <a:r>
              <a:rPr lang="it-IT" sz="2000" dirty="0"/>
              <a:t>.]</a:t>
            </a:r>
          </a:p>
          <a:p>
            <a:pPr marL="457200" lvl="1" indent="0">
              <a:buNone/>
              <a:defRPr/>
            </a:pPr>
            <a:r>
              <a:rPr lang="it-IT" sz="2000" dirty="0"/>
              <a:t>I cittadini hanno diritto di associarsi liberamente, senza autorizzazione, per fini che non sono vietati ai singoli dalla legge penale.</a:t>
            </a:r>
          </a:p>
          <a:p>
            <a:pPr marL="457200" lvl="1" indent="0">
              <a:buNone/>
              <a:defRPr/>
            </a:pPr>
            <a:r>
              <a:rPr lang="it-IT" sz="2000" dirty="0"/>
              <a:t>Sono proibite le associazioni segrete e quelle che perseguono, anche indirettamente, scopi politici mediante organizzazioni di carattere militare.</a:t>
            </a:r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237" y="2755421"/>
            <a:ext cx="29972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64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>
          <a:xfrm>
            <a:off x="1122218" y="1941513"/>
            <a:ext cx="10155382" cy="411292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it-IT" altLang="it-IT" sz="24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4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Libertà da interferenze dei pubblici poteri e dei privati (datori di lavoro)</a:t>
            </a:r>
          </a:p>
          <a:p>
            <a:pPr eaLnBrk="1" hangingPunct="1">
              <a:lnSpc>
                <a:spcPct val="80000"/>
              </a:lnSpc>
            </a:pPr>
            <a:endParaRPr lang="it-IT" altLang="it-IT" sz="24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Libertà di scegliere </a:t>
            </a: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scopi</a:t>
            </a: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ed </a:t>
            </a: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ambito</a:t>
            </a: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</a:t>
            </a: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di</a:t>
            </a: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</a:t>
            </a: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intervento</a:t>
            </a: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dell’azione sindacale, dunque anche di scegliere il gruppo, la categoria dei lavoratori da rappresentare</a:t>
            </a:r>
          </a:p>
          <a:p>
            <a:pPr eaLnBrk="1" hangingPunct="1">
              <a:lnSpc>
                <a:spcPct val="80000"/>
              </a:lnSpc>
            </a:pPr>
            <a:endParaRPr lang="it-IT" altLang="it-IT" sz="24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Libertà di determinare le regole di </a:t>
            </a: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funzionamento interno</a:t>
            </a: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della organizzazione  </a:t>
            </a:r>
          </a:p>
        </p:txBody>
      </p:sp>
      <p:sp>
        <p:nvSpPr>
          <p:cNvPr id="508932" name="AutoShape 4"/>
          <p:cNvSpPr>
            <a:spLocks noChangeArrowheads="1"/>
          </p:cNvSpPr>
          <p:nvPr/>
        </p:nvSpPr>
        <p:spPr bwMode="auto">
          <a:xfrm>
            <a:off x="1776486" y="404664"/>
            <a:ext cx="8135938" cy="1872208"/>
          </a:xfrm>
          <a:prstGeom prst="downArrowCallout">
            <a:avLst>
              <a:gd name="adj1" fmla="val 96453"/>
              <a:gd name="adj2" fmla="val 96453"/>
              <a:gd name="adj3" fmla="val 16667"/>
              <a:gd name="adj4" fmla="val 51359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La libertà sindacale come </a:t>
            </a: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LIBERT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Á</a:t>
            </a: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</a:t>
            </a:r>
            <a:b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endParaRPr kumimoji="0" lang="it-IT" sz="32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25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0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/>
      <p:bldP spid="5089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idx="1"/>
          </p:nvPr>
        </p:nvSpPr>
        <p:spPr>
          <a:xfrm>
            <a:off x="1122218" y="2386013"/>
            <a:ext cx="10210800" cy="38163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endParaRPr lang="it-IT" altLang="it-IT" sz="20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LA </a:t>
            </a:r>
            <a:r>
              <a:rPr lang="it-IT" altLang="it-IT" sz="2400" dirty="0">
                <a:solidFill>
                  <a:schemeClr val="tx1">
                    <a:lumMod val="75000"/>
                  </a:schemeClr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DIMENSIONE PROMOZIONALE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dirty="0">
                <a:solidFill>
                  <a:srgbClr val="003399"/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</a:t>
            </a: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(CIÒ CHE SI DEVE POTER FARE)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4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L’attenzione si sposta </a:t>
            </a:r>
            <a:r>
              <a:rPr lang="it-IT" altLang="it-IT" sz="2400" b="1" u="sng" dirty="0">
                <a:solidFill>
                  <a:schemeClr val="tx1">
                    <a:lumMod val="75000"/>
                  </a:schemeClr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dalla astensione </a:t>
            </a: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dei pubblici poteri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altLang="it-IT" sz="2400" b="1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u="sng" dirty="0">
                <a:solidFill>
                  <a:schemeClr val="tx1">
                    <a:lumMod val="75000"/>
                  </a:schemeClr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alla collaborazione</a:t>
            </a:r>
            <a:r>
              <a:rPr lang="it-IT" altLang="it-IT" sz="2400" b="1" dirty="0">
                <a:solidFill>
                  <a:schemeClr val="tx1">
                    <a:lumMod val="75000"/>
                  </a:schemeClr>
                </a:solidFill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</a:t>
            </a:r>
            <a:r>
              <a:rPr lang="it-IT" altLang="it-IT" sz="2400" b="1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richiesta nei rapporti intersoggettivi di carattere privato</a:t>
            </a:r>
            <a:endParaRPr lang="it-IT" altLang="it-IT" sz="24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509955" name="AutoShape 3"/>
          <p:cNvSpPr>
            <a:spLocks noChangeArrowheads="1"/>
          </p:cNvSpPr>
          <p:nvPr/>
        </p:nvSpPr>
        <p:spPr bwMode="auto">
          <a:xfrm>
            <a:off x="1847850" y="549276"/>
            <a:ext cx="7920038" cy="1439863"/>
          </a:xfrm>
          <a:prstGeom prst="downArrowCallout">
            <a:avLst>
              <a:gd name="adj1" fmla="val 96453"/>
              <a:gd name="adj2" fmla="val 96453"/>
              <a:gd name="adj3" fmla="val 16667"/>
              <a:gd name="adj4" fmla="val 66667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La libertà sindacale come </a:t>
            </a: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LIBERT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Á</a:t>
            </a: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it-IT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</a:t>
            </a:r>
            <a:b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endParaRPr kumimoji="0" lang="it-IT" sz="32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42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0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09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09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09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09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4" grpId="0" build="p"/>
      <p:bldP spid="5099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Il titolare è il lavoratore subordinato, nella sua scelta di aderire ad una organizzazione (o</a:t>
            </a:r>
            <a:r>
              <a:rPr lang="it-IT" altLang="it-IT" sz="18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 </a:t>
            </a:r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anche di costituirla</a:t>
            </a:r>
            <a:r>
              <a:rPr lang="it-IT" altLang="it-IT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)</a:t>
            </a:r>
          </a:p>
          <a:p>
            <a:pPr eaLnBrk="1" hangingPunct="1"/>
            <a:endParaRPr lang="it-IT" altLang="it-IT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eaLnBrk="1" hangingPunct="1"/>
            <a:endParaRPr lang="it-IT" altLang="it-IT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eaLnBrk="1" hangingPunct="1"/>
            <a:endParaRPr lang="it-IT" altLang="it-IT" sz="2400" dirty="0">
              <a:latin typeface="Copperplate Gothic Bold" pitchFamily="34" charset="0"/>
              <a:ea typeface="Batang" pitchFamily="18" charset="-127"/>
              <a:cs typeface="Aharoni" pitchFamily="2" charset="-79"/>
            </a:endParaRPr>
          </a:p>
          <a:p>
            <a:pPr eaLnBrk="1" hangingPunct="1"/>
            <a:r>
              <a:rPr lang="it-IT" altLang="it-IT" sz="2400" dirty="0">
                <a:latin typeface="Copperplate Gothic Bold" pitchFamily="34" charset="0"/>
                <a:ea typeface="Batang" pitchFamily="18" charset="-127"/>
                <a:cs typeface="Aharoni" pitchFamily="2" charset="-79"/>
              </a:rPr>
              <a:t>E’ anche una libertà che implica l’esercizio di diritti collettivamente riconosciuti (Statuto dei lavoratori)</a:t>
            </a:r>
          </a:p>
        </p:txBody>
      </p:sp>
      <p:sp>
        <p:nvSpPr>
          <p:cNvPr id="4" name="Rettangolo 3"/>
          <p:cNvSpPr/>
          <p:nvPr/>
        </p:nvSpPr>
        <p:spPr>
          <a:xfrm>
            <a:off x="2078038" y="463550"/>
            <a:ext cx="72009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Diritto a titolarità individuale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1971231" y="2943014"/>
            <a:ext cx="720090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Diritto a titolarità collettiva</a:t>
            </a:r>
          </a:p>
        </p:txBody>
      </p:sp>
    </p:spTree>
    <p:extLst>
      <p:ext uri="{BB962C8B-B14F-4D97-AF65-F5344CB8AC3E}">
        <p14:creationId xmlns:p14="http://schemas.microsoft.com/office/powerpoint/2010/main" val="1457931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511</Words>
  <Application>Microsoft Macintosh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Bauhaus 93</vt:lpstr>
      <vt:lpstr>Calibri</vt:lpstr>
      <vt:lpstr>Calibri Light</vt:lpstr>
      <vt:lpstr>Copperplate Gothic Bold</vt:lpstr>
      <vt:lpstr>Times New Roman</vt:lpstr>
      <vt:lpstr>Wingdings</vt:lpstr>
      <vt:lpstr>Tema di Office</vt:lpstr>
      <vt:lpstr>Retrospettivo</vt:lpstr>
      <vt:lpstr>Diritto del lavoro Operatore dei Servizi Giuridici 2020-2021 Lezione 3-h6</vt:lpstr>
      <vt:lpstr>Il sindacato e l’art.39 Cost.</vt:lpstr>
      <vt:lpstr>Dal sindacato di mestiere al sindacato d’industria.</vt:lpstr>
      <vt:lpstr>La categoria sindacale merceologica</vt:lpstr>
      <vt:lpstr>Presentazione standard di PowerPoint</vt:lpstr>
      <vt:lpstr>Art.39 Cost., I comma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LIBERTÁ SINDACALE DEGLI IMPRENDITORI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del lavoro Operatore dei Servizi Giuridici 2020-2021 Lezione 3-h6</dc:title>
  <dc:creator>Alberto Avio</dc:creator>
  <cp:lastModifiedBy>Alberto Avio</cp:lastModifiedBy>
  <cp:revision>1</cp:revision>
  <dcterms:created xsi:type="dcterms:W3CDTF">2020-10-15T16:06:16Z</dcterms:created>
  <dcterms:modified xsi:type="dcterms:W3CDTF">2020-10-16T06:39:36Z</dcterms:modified>
</cp:coreProperties>
</file>