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365" r:id="rId2"/>
    <p:sldId id="325" r:id="rId3"/>
    <p:sldId id="373" r:id="rId4"/>
    <p:sldId id="272" r:id="rId5"/>
    <p:sldId id="284" r:id="rId6"/>
    <p:sldId id="262" r:id="rId7"/>
    <p:sldId id="290" r:id="rId8"/>
    <p:sldId id="362" r:id="rId9"/>
    <p:sldId id="363" r:id="rId10"/>
    <p:sldId id="364" r:id="rId11"/>
    <p:sldId id="268"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707"/>
  </p:normalViewPr>
  <p:slideViewPr>
    <p:cSldViewPr snapToGrid="0" snapToObjects="1">
      <p:cViewPr varScale="1">
        <p:scale>
          <a:sx n="96" d="100"/>
          <a:sy n="96" d="100"/>
        </p:scale>
        <p:origin x="6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it-IT"/>
        </a:p>
      </dgm:t>
    </dgm:pt>
    <dgm:pt modelId="{74EE5CD8-078F-4590-BF9C-A341A294A016}">
      <dgm:prSet phldrT="[Text]" custT="1"/>
      <dgm:spPr/>
      <dgm:t>
        <a:bodyPr/>
        <a:lstStyle/>
        <a:p>
          <a:r>
            <a:rPr lang="it-IT" sz="4400" dirty="0"/>
            <a:t>1</a:t>
          </a:r>
        </a:p>
      </dgm:t>
    </dgm:pt>
    <dgm:pt modelId="{BB568D76-3363-43D3-B00C-3359A643216C}" type="parTrans" cxnId="{F40F9561-0D4C-44CF-91EF-A92B1DBDE44B}">
      <dgm:prSet/>
      <dgm:spPr/>
      <dgm:t>
        <a:bodyPr/>
        <a:lstStyle/>
        <a:p>
          <a:endParaRPr lang="it-IT" sz="3200"/>
        </a:p>
      </dgm:t>
    </dgm:pt>
    <dgm:pt modelId="{CF9FB981-E6ED-4440-AC98-4E4E2ABA2C55}" type="sibTrans" cxnId="{F40F9561-0D4C-44CF-91EF-A92B1DBDE44B}">
      <dgm:prSet/>
      <dgm:spPr/>
      <dgm:t>
        <a:bodyPr/>
        <a:lstStyle/>
        <a:p>
          <a:endParaRPr lang="it-IT" sz="3200"/>
        </a:p>
      </dgm:t>
    </dgm:pt>
    <dgm:pt modelId="{AA046201-5C4D-445E-BF0B-5C6D2B0A1945}">
      <dgm:prSet phldrT="[Text]" custT="1"/>
      <dgm:spPr/>
      <dgm:t>
        <a:bodyPr/>
        <a:lstStyle/>
        <a:p>
          <a:r>
            <a:rPr lang="it-IT" sz="4400" dirty="0"/>
            <a:t>2</a:t>
          </a:r>
        </a:p>
      </dgm:t>
    </dgm:pt>
    <dgm:pt modelId="{FE92FC33-5E0F-4302-9E80-A69E8ACDDE56}" type="parTrans" cxnId="{B8AF1086-D7BE-446F-9133-738B599E9A7D}">
      <dgm:prSet/>
      <dgm:spPr/>
      <dgm:t>
        <a:bodyPr/>
        <a:lstStyle/>
        <a:p>
          <a:endParaRPr lang="it-IT" sz="3200"/>
        </a:p>
      </dgm:t>
    </dgm:pt>
    <dgm:pt modelId="{40767EFF-7D52-4469-ACEE-7D28E67337E2}" type="sibTrans" cxnId="{B8AF1086-D7BE-446F-9133-738B599E9A7D}">
      <dgm:prSet/>
      <dgm:spPr/>
      <dgm:t>
        <a:bodyPr/>
        <a:lstStyle/>
        <a:p>
          <a:endParaRPr lang="it-IT" sz="3200"/>
        </a:p>
      </dgm:t>
    </dgm:pt>
    <dgm:pt modelId="{C59269D0-92A5-481C-BA64-727AFB0DD545}">
      <dgm:prSet phldrT="[Text]" custT="1"/>
      <dgm:spPr/>
      <dgm:t>
        <a:bodyPr/>
        <a:lstStyle/>
        <a:p>
          <a:r>
            <a:rPr lang="it-IT" sz="2400" dirty="0">
              <a:effectLst>
                <a:outerShdw blurRad="38100" dist="38100" dir="2700000" algn="tl">
                  <a:srgbClr val="000000">
                    <a:alpha val="43137"/>
                  </a:srgbClr>
                </a:outerShdw>
              </a:effectLst>
            </a:rPr>
            <a:t>La Repubblica riconosce e garantisce i diritti inviolabili dell'uomo, sia come singolo sia nelle formazioni sociali ove si svolge la sua personalità, e richiede l'adempimento dei </a:t>
          </a:r>
          <a:r>
            <a:rPr lang="it-IT" sz="2400" b="1" u="sng" dirty="0">
              <a:effectLst>
                <a:outerShdw blurRad="38100" dist="38100" dir="2700000" algn="tl">
                  <a:srgbClr val="000000">
                    <a:alpha val="43137"/>
                  </a:srgbClr>
                </a:outerShdw>
              </a:effectLst>
            </a:rPr>
            <a:t>doveri inderogabili di solidarietà politica, economica e sociale</a:t>
          </a:r>
          <a:r>
            <a:rPr lang="it-IT" sz="3600" dirty="0">
              <a:effectLst>
                <a:outerShdw blurRad="38100" dist="38100" dir="2700000" algn="tl">
                  <a:srgbClr val="000000">
                    <a:alpha val="43137"/>
                  </a:srgbClr>
                </a:outerShdw>
              </a:effectLst>
            </a:rPr>
            <a:t>.</a:t>
          </a:r>
        </a:p>
      </dgm:t>
    </dgm:pt>
    <dgm:pt modelId="{312CC84D-092F-422A-AA24-A4619DBBB7BE}" type="parTrans" cxnId="{9071FB3B-D26B-4384-BD1A-80C12C62D02C}">
      <dgm:prSet/>
      <dgm:spPr/>
      <dgm:t>
        <a:bodyPr/>
        <a:lstStyle/>
        <a:p>
          <a:endParaRPr lang="it-IT" sz="3200"/>
        </a:p>
      </dgm:t>
    </dgm:pt>
    <dgm:pt modelId="{266DE8E8-1339-41C4-B9A7-6148496C7FA9}" type="sibTrans" cxnId="{9071FB3B-D26B-4384-BD1A-80C12C62D02C}">
      <dgm:prSet/>
      <dgm:spPr/>
      <dgm:t>
        <a:bodyPr/>
        <a:lstStyle/>
        <a:p>
          <a:endParaRPr lang="it-IT" sz="3200"/>
        </a:p>
      </dgm:t>
    </dgm:pt>
    <dgm:pt modelId="{D1776C8F-2B10-4075-8DF7-7F65AB725ED5}">
      <dgm:prSet phldrT="[Text]" custT="1"/>
      <dgm:spPr/>
      <dgm:t>
        <a:bodyPr/>
        <a:lstStyle/>
        <a:p>
          <a:r>
            <a:rPr lang="it-IT" sz="4400" dirty="0"/>
            <a:t>3</a:t>
          </a:r>
        </a:p>
      </dgm:t>
    </dgm:pt>
    <dgm:pt modelId="{7291E740-3E17-41B3-99D3-1D67AE37CC3F}" type="parTrans" cxnId="{7077B78D-FCDC-4519-8416-DC357ACD5043}">
      <dgm:prSet/>
      <dgm:spPr/>
      <dgm:t>
        <a:bodyPr/>
        <a:lstStyle/>
        <a:p>
          <a:endParaRPr lang="it-IT" sz="3200"/>
        </a:p>
      </dgm:t>
    </dgm:pt>
    <dgm:pt modelId="{88B75C29-8054-417D-BCE3-878A55118F6D}" type="sibTrans" cxnId="{7077B78D-FCDC-4519-8416-DC357ACD5043}">
      <dgm:prSet/>
      <dgm:spPr/>
      <dgm:t>
        <a:bodyPr/>
        <a:lstStyle/>
        <a:p>
          <a:endParaRPr lang="it-IT" sz="3200"/>
        </a:p>
      </dgm:t>
    </dgm:pt>
    <dgm:pt modelId="{6BE4E373-0656-4EDC-821E-BE09C952B1F6}">
      <dgm:prSet phldrT="[Text]" custT="1"/>
      <dgm:spPr/>
      <dgm:t>
        <a:bodyPr/>
        <a:lstStyle/>
        <a:p>
          <a:r>
            <a:rPr lang="it-IT" sz="2000" dirty="0">
              <a:effectLst>
                <a:outerShdw blurRad="38100" dist="38100" dir="2700000" algn="tl">
                  <a:srgbClr val="000000">
                    <a:alpha val="43137"/>
                  </a:srgbClr>
                </a:outerShdw>
              </a:effectLst>
            </a:rPr>
            <a:t>Tutti i cittadini hanno pari dignità sociale e sono eguali davanti alla legge, senza distinzione di sesso, di razza, di lingua, di religione, di opinioni politiche, di condizioni personali e sociali.</a:t>
          </a:r>
        </a:p>
      </dgm:t>
    </dgm:pt>
    <dgm:pt modelId="{34218063-BF94-4304-99BD-B3F7BA4D3C8F}" type="parTrans" cxnId="{119690D4-400B-468B-8BA0-5C9C9E2AFEAF}">
      <dgm:prSet/>
      <dgm:spPr/>
      <dgm:t>
        <a:bodyPr/>
        <a:lstStyle/>
        <a:p>
          <a:endParaRPr lang="it-IT" sz="3200"/>
        </a:p>
      </dgm:t>
    </dgm:pt>
    <dgm:pt modelId="{E17B9BF1-2948-497F-8EC7-3BF734D839DB}" type="sibTrans" cxnId="{119690D4-400B-468B-8BA0-5C9C9E2AFEAF}">
      <dgm:prSet/>
      <dgm:spPr/>
      <dgm:t>
        <a:bodyPr/>
        <a:lstStyle/>
        <a:p>
          <a:endParaRPr lang="it-IT" sz="3200"/>
        </a:p>
      </dgm:t>
    </dgm:pt>
    <dgm:pt modelId="{1E4D3931-0DBD-4211-A24A-6AF364284B1E}">
      <dgm:prSet phldrT="[Text]" custT="1"/>
      <dgm:spPr/>
      <dgm:t>
        <a:bodyPr/>
        <a:lstStyle/>
        <a:p>
          <a:pPr marL="280988" indent="-280988"/>
          <a:r>
            <a:rPr lang="it-IT" sz="2400" dirty="0">
              <a:effectLst>
                <a:outerShdw blurRad="38100" dist="38100" dir="2700000" algn="tl">
                  <a:srgbClr val="000000">
                    <a:alpha val="43137"/>
                  </a:srgbClr>
                </a:outerShdw>
              </a:effectLst>
            </a:rPr>
            <a:t>L'Italia è una Repubblica democratica, fondata sul </a:t>
          </a:r>
          <a:r>
            <a:rPr lang="it-IT" sz="2400" b="1" u="sng" dirty="0">
              <a:effectLst>
                <a:outerShdw blurRad="38100" dist="38100" dir="2700000" algn="tl">
                  <a:srgbClr val="000000">
                    <a:alpha val="43137"/>
                  </a:srgbClr>
                </a:outerShdw>
              </a:effectLst>
            </a:rPr>
            <a:t>lavoro.</a:t>
          </a:r>
        </a:p>
      </dgm:t>
    </dgm:pt>
    <dgm:pt modelId="{CADAA3D9-7C63-4729-85B0-64C8AF644EEF}" type="sibTrans" cxnId="{63E4D827-0083-4625-9FD6-043D8D32091E}">
      <dgm:prSet/>
      <dgm:spPr/>
      <dgm:t>
        <a:bodyPr/>
        <a:lstStyle/>
        <a:p>
          <a:endParaRPr lang="it-IT" sz="3200"/>
        </a:p>
      </dgm:t>
    </dgm:pt>
    <dgm:pt modelId="{FC93695B-FD0E-4353-B1FD-4328F4386DEC}" type="parTrans" cxnId="{63E4D827-0083-4625-9FD6-043D8D32091E}">
      <dgm:prSet/>
      <dgm:spPr/>
      <dgm:t>
        <a:bodyPr/>
        <a:lstStyle/>
        <a:p>
          <a:endParaRPr lang="it-IT" sz="3200"/>
        </a:p>
      </dgm:t>
    </dgm:pt>
    <dgm:pt modelId="{45F23D7E-1C3D-45F8-B60B-3FE77E4E5027}">
      <dgm:prSet custT="1"/>
      <dgm:spPr/>
      <dgm:t>
        <a:bodyPr/>
        <a:lstStyle/>
        <a:p>
          <a:r>
            <a:rPr lang="it-IT" sz="2400" dirty="0">
              <a:effectLst>
                <a:outerShdw blurRad="38100" dist="38100" dir="2700000" algn="tl">
                  <a:srgbClr val="000000">
                    <a:alpha val="43137"/>
                  </a:srgbClr>
                </a:outerShdw>
              </a:effectLst>
            </a:rPr>
            <a:t>La sovranità appartiene al popolo, che la esercita nelle forme e nei limiti della Costituzione.</a:t>
          </a:r>
        </a:p>
      </dgm:t>
    </dgm:pt>
    <dgm:pt modelId="{6B4ACB1C-A454-4B9F-AA39-3CBDBE068CB2}" type="parTrans" cxnId="{5BCD3968-20CB-4B05-9297-76F4AFD20780}">
      <dgm:prSet/>
      <dgm:spPr/>
      <dgm:t>
        <a:bodyPr/>
        <a:lstStyle/>
        <a:p>
          <a:endParaRPr lang="it-IT"/>
        </a:p>
      </dgm:t>
    </dgm:pt>
    <dgm:pt modelId="{21F5ED97-7C56-4F55-94F0-1EE68F1C4203}" type="sibTrans" cxnId="{5BCD3968-20CB-4B05-9297-76F4AFD20780}">
      <dgm:prSet/>
      <dgm:spPr/>
      <dgm:t>
        <a:bodyPr/>
        <a:lstStyle/>
        <a:p>
          <a:endParaRPr lang="it-IT"/>
        </a:p>
      </dgm:t>
    </dgm:pt>
    <dgm:pt modelId="{FD085B2C-3676-489F-89F6-1B46809BC72C}">
      <dgm:prSet custT="1"/>
      <dgm:spPr/>
      <dgm:t>
        <a:bodyPr/>
        <a:lstStyle/>
        <a:p>
          <a:r>
            <a:rPr lang="it-IT" sz="2000" b="1" u="sng" dirty="0">
              <a:effectLst>
                <a:outerShdw blurRad="38100" dist="38100" dir="2700000" algn="tl">
                  <a:srgbClr val="000000">
                    <a:alpha val="43137"/>
                  </a:srgbClr>
                </a:outerShdw>
              </a:effectLst>
            </a:rPr>
            <a:t>È compito della Repubblica rimuovere gli ostacoli di ordine economico e sociale</a:t>
          </a:r>
          <a:r>
            <a:rPr lang="it-IT" sz="2000" dirty="0">
              <a:effectLst>
                <a:outerShdw blurRad="38100" dist="38100" dir="2700000" algn="tl">
                  <a:srgbClr val="000000">
                    <a:alpha val="43137"/>
                  </a:srgbClr>
                </a:outerShdw>
              </a:effectLst>
            </a:rPr>
            <a:t>, che, limitando di fatto la libertà e l'eguaglianza dei cittadini, impediscono il pieno sviluppo della persona umana e l'effettiva partecipazione di tutti i lavoratori all'organizzazione politica, economica e sociale del Paese.</a:t>
          </a:r>
        </a:p>
      </dgm:t>
    </dgm:pt>
    <dgm:pt modelId="{EFECEB6D-B1B5-4FB0-801C-BAC71B8D317C}" type="parTrans" cxnId="{71FA7F38-C44E-4170-9574-C23B72545FF8}">
      <dgm:prSet/>
      <dgm:spPr/>
      <dgm:t>
        <a:bodyPr/>
        <a:lstStyle/>
        <a:p>
          <a:endParaRPr lang="it-IT"/>
        </a:p>
      </dgm:t>
    </dgm:pt>
    <dgm:pt modelId="{40C7DC18-B235-4D28-BCD8-D004305F19F1}" type="sibTrans" cxnId="{71FA7F38-C44E-4170-9574-C23B72545FF8}">
      <dgm:prSet/>
      <dgm:spPr/>
      <dgm:t>
        <a:bodyPr/>
        <a:lstStyle/>
        <a:p>
          <a:endParaRPr lang="it-IT"/>
        </a:p>
      </dgm:t>
    </dgm:pt>
    <dgm:pt modelId="{AAE7A1E6-6847-453D-B55B-8A82BF138C1D}" type="pres">
      <dgm:prSet presAssocID="{F6FEADD9-F67D-41F5-BA4C-3C84956E7F46}" presName="Name0" presStyleCnt="0">
        <dgm:presLayoutVars>
          <dgm:dir/>
          <dgm:animLvl val="lvl"/>
          <dgm:resizeHandles val="exact"/>
        </dgm:presLayoutVars>
      </dgm:prSet>
      <dgm:spPr/>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3" custScaleX="38450" custScaleY="46325" custLinFactNeighborX="-6" custLinFactNeighborY="-4106">
        <dgm:presLayoutVars>
          <dgm:chMax val="1"/>
          <dgm:bulletEnabled val="1"/>
        </dgm:presLayoutVars>
      </dgm:prSet>
      <dgm:spPr>
        <a:prstGeom prst="roundRect">
          <a:avLst/>
        </a:prstGeom>
      </dgm:spPr>
    </dgm:pt>
    <dgm:pt modelId="{D54B1729-BC98-42C1-9C6C-D65DCBA4358F}" type="pres">
      <dgm:prSet presAssocID="{74EE5CD8-078F-4590-BF9C-A341A294A016}" presName="descendantText" presStyleLbl="alignAccFollowNode1" presStyleIdx="0" presStyleCnt="3" custScaleX="259632" custScaleY="163022">
        <dgm:presLayoutVars>
          <dgm:bulletEnabled val="1"/>
        </dgm:presLayoutVars>
      </dgm:prSet>
      <dgm:spPr>
        <a:prstGeom prst="rect">
          <a:avLst/>
        </a:prstGeom>
      </dgm:spPr>
    </dgm:pt>
    <dgm:pt modelId="{AB8574CC-D4F2-4555-AEE3-F4EE58B11D03}" type="pres">
      <dgm:prSet presAssocID="{CF9FB981-E6ED-4440-AC98-4E4E2ABA2C55}"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1" presStyleCnt="3" custScaleX="34397" custScaleY="73710">
        <dgm:presLayoutVars>
          <dgm:chMax val="1"/>
          <dgm:bulletEnabled val="1"/>
        </dgm:presLayoutVars>
      </dgm:prSet>
      <dgm:spPr>
        <a:prstGeom prst="roundRect">
          <a:avLst/>
        </a:prstGeom>
      </dgm:spPr>
    </dgm:pt>
    <dgm:pt modelId="{B37A5355-225B-4C6F-AED7-6C620F99EECC}" type="pres">
      <dgm:prSet presAssocID="{AA046201-5C4D-445E-BF0B-5C6D2B0A1945}" presName="descendantText" presStyleLbl="alignAccFollowNode1" presStyleIdx="1" presStyleCnt="3" custScaleX="259873" custScaleY="186904">
        <dgm:presLayoutVars>
          <dgm:bulletEnabled val="1"/>
        </dgm:presLayoutVars>
      </dgm:prSet>
      <dgm:spPr>
        <a:prstGeom prst="rect">
          <a:avLst/>
        </a:prstGeom>
      </dgm:spPr>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2" presStyleCnt="3" custScaleX="34397" custScaleY="58762">
        <dgm:presLayoutVars>
          <dgm:chMax val="1"/>
          <dgm:bulletEnabled val="1"/>
        </dgm:presLayoutVars>
      </dgm:prSet>
      <dgm:spPr>
        <a:prstGeom prst="roundRect">
          <a:avLst/>
        </a:prstGeom>
      </dgm:spPr>
    </dgm:pt>
    <dgm:pt modelId="{C7C3E6FD-D83F-4BDA-907E-B5EE041DA931}" type="pres">
      <dgm:prSet presAssocID="{D1776C8F-2B10-4075-8DF7-7F65AB725ED5}" presName="descendantText" presStyleLbl="alignAccFollowNode1" presStyleIdx="2" presStyleCnt="3" custScaleX="259632" custScaleY="256346">
        <dgm:presLayoutVars>
          <dgm:bulletEnabled val="1"/>
        </dgm:presLayoutVars>
      </dgm:prSet>
      <dgm:spPr>
        <a:prstGeom prst="rect">
          <a:avLst/>
        </a:prstGeom>
      </dgm:spPr>
    </dgm:pt>
  </dgm:ptLst>
  <dgm:cxnLst>
    <dgm:cxn modelId="{B6416E04-E5DE-46CA-AD27-47EBE280D636}" type="presOf" srcId="{C59269D0-92A5-481C-BA64-727AFB0DD545}" destId="{B37A5355-225B-4C6F-AED7-6C620F99EECC}"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71FA7F38-C44E-4170-9574-C23B72545FF8}" srcId="{D1776C8F-2B10-4075-8DF7-7F65AB725ED5}" destId="{FD085B2C-3676-489F-89F6-1B46809BC72C}" srcOrd="1" destOrd="0" parTransId="{EFECEB6D-B1B5-4FB0-801C-BAC71B8D317C}" sibTransId="{40C7DC18-B235-4D28-BCD8-D004305F19F1}"/>
    <dgm:cxn modelId="{9071FB3B-D26B-4384-BD1A-80C12C62D02C}" srcId="{AA046201-5C4D-445E-BF0B-5C6D2B0A1945}" destId="{C59269D0-92A5-481C-BA64-727AFB0DD545}" srcOrd="0" destOrd="0" parTransId="{312CC84D-092F-422A-AA24-A4619DBBB7BE}" sibTransId="{266DE8E8-1339-41C4-B9A7-6148496C7FA9}"/>
    <dgm:cxn modelId="{AFF7133D-5E9D-4613-9299-006F9E49301B}" type="presOf" srcId="{AA046201-5C4D-445E-BF0B-5C6D2B0A1945}" destId="{C04276DC-EE64-470A-B8BC-09067B8045FA}" srcOrd="0" destOrd="0" presId="urn:microsoft.com/office/officeart/2005/8/layout/vList5"/>
    <dgm:cxn modelId="{3D887057-7E91-45EF-8E4B-3006C2DFECB4}" type="presOf" srcId="{6BE4E373-0656-4EDC-821E-BE09C952B1F6}" destId="{C7C3E6FD-D83F-4BDA-907E-B5EE041DA931}" srcOrd="0" destOrd="0" presId="urn:microsoft.com/office/officeart/2005/8/layout/vList5"/>
    <dgm:cxn modelId="{DBCA7E61-D822-40A0-A27A-D7E092386A0B}"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A0DCB65-9DCB-4972-9768-1762E4116F3C}" type="presOf" srcId="{74EE5CD8-078F-4590-BF9C-A341A294A016}" destId="{7E429971-BC57-430F-BB25-C0574E5E39E3}" srcOrd="0" destOrd="0" presId="urn:microsoft.com/office/officeart/2005/8/layout/vList5"/>
    <dgm:cxn modelId="{5BCD3968-20CB-4B05-9297-76F4AFD20780}" srcId="{74EE5CD8-078F-4590-BF9C-A341A294A016}" destId="{45F23D7E-1C3D-45F8-B60B-3FE77E4E5027}" srcOrd="1" destOrd="0" parTransId="{6B4ACB1C-A454-4B9F-AA39-3CBDBE068CB2}" sibTransId="{21F5ED97-7C56-4F55-94F0-1EE68F1C4203}"/>
    <dgm:cxn modelId="{1D12F37E-DF42-400C-B5B5-A8FAF49EC0EC}" type="presOf" srcId="{1E4D3931-0DBD-4211-A24A-6AF364284B1E}" destId="{D54B1729-BC98-42C1-9C6C-D65DCBA4358F}"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7077B78D-FCDC-4519-8416-DC357ACD5043}" srcId="{F6FEADD9-F67D-41F5-BA4C-3C84956E7F46}" destId="{D1776C8F-2B10-4075-8DF7-7F65AB725ED5}" srcOrd="2" destOrd="0" parTransId="{7291E740-3E17-41B3-99D3-1D67AE37CC3F}" sibTransId="{88B75C29-8054-417D-BCE3-878A55118F6D}"/>
    <dgm:cxn modelId="{83E37693-3A09-4868-B2DA-7113C83AFB8F}" type="presOf" srcId="{45F23D7E-1C3D-45F8-B60B-3FE77E4E5027}" destId="{D54B1729-BC98-42C1-9C6C-D65DCBA4358F}" srcOrd="0" destOrd="1"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D22505DC-90C0-4A0B-B1CA-8662D81D18BA}" type="presOf" srcId="{FD085B2C-3676-489F-89F6-1B46809BC72C}" destId="{C7C3E6FD-D83F-4BDA-907E-B5EE041DA931}" srcOrd="0" destOrd="1" presId="urn:microsoft.com/office/officeart/2005/8/layout/vList5"/>
    <dgm:cxn modelId="{5417F3DF-8CAE-4E6C-ADBB-ED6F50084B8E}" type="presOf" srcId="{D1776C8F-2B10-4075-8DF7-7F65AB725ED5}" destId="{F5034101-5B7D-4FE7-B47A-5A48CF39606B}"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0CF187-C365-4B17-A846-99059A8CB25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it-IT"/>
        </a:p>
      </dgm:t>
    </dgm:pt>
    <dgm:pt modelId="{75251EC3-0DC0-4E4D-B3B2-773C7B537F26}">
      <dgm:prSet/>
      <dgm:spPr/>
      <dgm:t>
        <a:bodyPr/>
        <a:lstStyle/>
        <a:p>
          <a:pPr rtl="0"/>
          <a:r>
            <a:rPr lang="it-IT" dirty="0"/>
            <a:t>4</a:t>
          </a:r>
        </a:p>
      </dgm:t>
    </dgm:pt>
    <dgm:pt modelId="{BB43599B-D284-4D45-8B4E-AA16056B7C0B}" type="parTrans" cxnId="{E596EE4A-75A5-4FF0-9F48-1E5142507BAA}">
      <dgm:prSet/>
      <dgm:spPr/>
      <dgm:t>
        <a:bodyPr/>
        <a:lstStyle/>
        <a:p>
          <a:endParaRPr lang="it-IT"/>
        </a:p>
      </dgm:t>
    </dgm:pt>
    <dgm:pt modelId="{E03CECEC-2B06-40DB-BE8F-928DF3FC7FE3}" type="sibTrans" cxnId="{E596EE4A-75A5-4FF0-9F48-1E5142507BAA}">
      <dgm:prSet/>
      <dgm:spPr/>
      <dgm:t>
        <a:bodyPr/>
        <a:lstStyle/>
        <a:p>
          <a:endParaRPr lang="it-IT"/>
        </a:p>
      </dgm:t>
    </dgm:pt>
    <dgm:pt modelId="{F1461C2A-E065-4B16-A0EE-B247E70D5A4C}" type="pres">
      <dgm:prSet presAssocID="{160CF187-C365-4B17-A846-99059A8CB250}" presName="Name0" presStyleCnt="0">
        <dgm:presLayoutVars>
          <dgm:chPref val="3"/>
          <dgm:dir/>
          <dgm:animLvl val="lvl"/>
          <dgm:resizeHandles/>
        </dgm:presLayoutVars>
      </dgm:prSet>
      <dgm:spPr/>
    </dgm:pt>
    <dgm:pt modelId="{0207CB7A-85CE-44FE-BB7E-1F00AEB8D1E9}" type="pres">
      <dgm:prSet presAssocID="{75251EC3-0DC0-4E4D-B3B2-773C7B537F26}" presName="horFlow" presStyleCnt="0"/>
      <dgm:spPr/>
    </dgm:pt>
    <dgm:pt modelId="{A6AE26F6-2EE7-400E-B294-5814C955776C}" type="pres">
      <dgm:prSet presAssocID="{75251EC3-0DC0-4E4D-B3B2-773C7B537F26}" presName="bigChev" presStyleLbl="node1" presStyleIdx="0" presStyleCnt="1" custLinFactY="38849" custLinFactNeighborX="-10526" custLinFactNeighborY="100000"/>
      <dgm:spPr/>
    </dgm:pt>
  </dgm:ptLst>
  <dgm:cxnLst>
    <dgm:cxn modelId="{E596EE4A-75A5-4FF0-9F48-1E5142507BAA}" srcId="{160CF187-C365-4B17-A846-99059A8CB250}" destId="{75251EC3-0DC0-4E4D-B3B2-773C7B537F26}" srcOrd="0" destOrd="0" parTransId="{BB43599B-D284-4D45-8B4E-AA16056B7C0B}" sibTransId="{E03CECEC-2B06-40DB-BE8F-928DF3FC7FE3}"/>
    <dgm:cxn modelId="{998DB44F-EE2D-4C14-919A-3CCB0F34D2FB}" type="presOf" srcId="{160CF187-C365-4B17-A846-99059A8CB250}" destId="{F1461C2A-E065-4B16-A0EE-B247E70D5A4C}" srcOrd="0" destOrd="0" presId="urn:microsoft.com/office/officeart/2005/8/layout/lProcess3"/>
    <dgm:cxn modelId="{BF775BD9-0B63-48C8-B80F-8E9535151929}" type="presOf" srcId="{75251EC3-0DC0-4E4D-B3B2-773C7B537F26}" destId="{A6AE26F6-2EE7-400E-B294-5814C955776C}" srcOrd="0" destOrd="0" presId="urn:microsoft.com/office/officeart/2005/8/layout/lProcess3"/>
    <dgm:cxn modelId="{ABAEE980-0DAD-4C52-A043-C25C454FBC77}" type="presParOf" srcId="{F1461C2A-E065-4B16-A0EE-B247E70D5A4C}" destId="{0207CB7A-85CE-44FE-BB7E-1F00AEB8D1E9}" srcOrd="0" destOrd="0" presId="urn:microsoft.com/office/officeart/2005/8/layout/lProcess3"/>
    <dgm:cxn modelId="{B87D2F87-7995-49D5-8074-B9522AF61EE0}" type="presParOf" srcId="{0207CB7A-85CE-44FE-BB7E-1F00AEB8D1E9}" destId="{A6AE26F6-2EE7-400E-B294-5814C955776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404589" y="-2800135"/>
          <a:ext cx="1630650" cy="723425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066800">
            <a:lnSpc>
              <a:spcPct val="90000"/>
            </a:lnSpc>
            <a:spcBef>
              <a:spcPct val="0"/>
            </a:spcBef>
            <a:spcAft>
              <a:spcPct val="15000"/>
            </a:spcAft>
            <a:buChar char="•"/>
          </a:pPr>
          <a:r>
            <a:rPr lang="it-IT" sz="2400" kern="1200" dirty="0">
              <a:effectLst>
                <a:outerShdw blurRad="38100" dist="38100" dir="2700000" algn="tl">
                  <a:srgbClr val="000000">
                    <a:alpha val="43137"/>
                  </a:srgbClr>
                </a:outerShdw>
              </a:effectLst>
            </a:rPr>
            <a:t>L'Italia è una Repubblica democratica, fondata sul </a:t>
          </a:r>
          <a:r>
            <a:rPr lang="it-IT" sz="2400" b="1" u="sng" kern="1200" dirty="0">
              <a:effectLst>
                <a:outerShdw blurRad="38100" dist="38100" dir="2700000" algn="tl">
                  <a:srgbClr val="000000">
                    <a:alpha val="43137"/>
                  </a:srgbClr>
                </a:outerShdw>
              </a:effectLst>
            </a:rPr>
            <a:t>lavoro.</a:t>
          </a:r>
        </a:p>
        <a:p>
          <a:pPr marL="228600" lvl="1" indent="-228600" algn="l" defTabSz="1066800">
            <a:lnSpc>
              <a:spcPct val="90000"/>
            </a:lnSpc>
            <a:spcBef>
              <a:spcPct val="0"/>
            </a:spcBef>
            <a:spcAft>
              <a:spcPct val="15000"/>
            </a:spcAft>
            <a:buChar char="•"/>
          </a:pPr>
          <a:r>
            <a:rPr lang="it-IT" sz="2400" kern="1200" dirty="0">
              <a:effectLst>
                <a:outerShdw blurRad="38100" dist="38100" dir="2700000" algn="tl">
                  <a:srgbClr val="000000">
                    <a:alpha val="43137"/>
                  </a:srgbClr>
                </a:outerShdw>
              </a:effectLst>
            </a:rPr>
            <a:t>La sovranità appartiene al popolo, che la esercita nelle forme e nei limiti della Costituzione.</a:t>
          </a:r>
        </a:p>
      </dsp:txBody>
      <dsp:txXfrm rot="-5400000">
        <a:off x="602787" y="1667"/>
        <a:ext cx="7234255" cy="1630650"/>
      </dsp:txXfrm>
    </dsp:sp>
    <dsp:sp modelId="{7E429971-BC57-430F-BB25-C0574E5E39E3}">
      <dsp:nvSpPr>
        <dsp:cNvPr id="0" name=""/>
        <dsp:cNvSpPr/>
      </dsp:nvSpPr>
      <dsp:spPr>
        <a:xfrm>
          <a:off x="0" y="476045"/>
          <a:ext cx="602635" cy="579215"/>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it-IT" sz="4400" kern="1200" dirty="0"/>
            <a:t>1</a:t>
          </a:r>
        </a:p>
      </dsp:txBody>
      <dsp:txXfrm>
        <a:off x="28275" y="504320"/>
        <a:ext cx="546085" cy="522665"/>
      </dsp:txXfrm>
    </dsp:sp>
    <dsp:sp modelId="{B37A5355-225B-4C6F-AED7-6C620F99EECC}">
      <dsp:nvSpPr>
        <dsp:cNvPr id="0" name=""/>
        <dsp:cNvSpPr/>
      </dsp:nvSpPr>
      <dsp:spPr>
        <a:xfrm rot="5400000">
          <a:off x="3261597" y="-1022754"/>
          <a:ext cx="1869533" cy="7304711"/>
        </a:xfrm>
        <a:prstGeom prst="rect">
          <a:avLst/>
        </a:prstGeom>
        <a:solidFill>
          <a:schemeClr val="accent3">
            <a:tint val="40000"/>
            <a:alpha val="90000"/>
            <a:hueOff val="8205898"/>
            <a:satOff val="-1102"/>
            <a:lumOff val="267"/>
            <a:alphaOff val="0"/>
          </a:schemeClr>
        </a:solidFill>
        <a:ln w="9525" cap="flat" cmpd="sng" algn="ctr">
          <a:solidFill>
            <a:schemeClr val="accent3">
              <a:tint val="40000"/>
              <a:alpha val="90000"/>
              <a:hueOff val="8205898"/>
              <a:satOff val="-1102"/>
              <a:lumOff val="267"/>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a:effectLst>
                <a:outerShdw blurRad="38100" dist="38100" dir="2700000" algn="tl">
                  <a:srgbClr val="000000">
                    <a:alpha val="43137"/>
                  </a:srgbClr>
                </a:outerShdw>
              </a:effectLst>
            </a:rPr>
            <a:t>La Repubblica riconosce e garantisce i diritti inviolabili dell'uomo, sia come singolo sia nelle formazioni sociali ove si svolge la sua personalità, e richiede l'adempimento dei </a:t>
          </a:r>
          <a:r>
            <a:rPr lang="it-IT" sz="2400" b="1" u="sng" kern="1200" dirty="0">
              <a:effectLst>
                <a:outerShdw blurRad="38100" dist="38100" dir="2700000" algn="tl">
                  <a:srgbClr val="000000">
                    <a:alpha val="43137"/>
                  </a:srgbClr>
                </a:outerShdw>
              </a:effectLst>
            </a:rPr>
            <a:t>doveri inderogabili di solidarietà politica, economica e sociale</a:t>
          </a:r>
          <a:r>
            <a:rPr lang="it-IT" sz="3600" kern="1200" dirty="0">
              <a:effectLst>
                <a:outerShdw blurRad="38100" dist="38100" dir="2700000" algn="tl">
                  <a:srgbClr val="000000">
                    <a:alpha val="43137"/>
                  </a:srgbClr>
                </a:outerShdw>
              </a:effectLst>
            </a:rPr>
            <a:t>.</a:t>
          </a:r>
        </a:p>
      </dsp:txBody>
      <dsp:txXfrm rot="-5400000">
        <a:off x="544008" y="1694835"/>
        <a:ext cx="7304711" cy="1869533"/>
      </dsp:txXfrm>
    </dsp:sp>
    <dsp:sp modelId="{C04276DC-EE64-470A-B8BC-09067B8045FA}">
      <dsp:nvSpPr>
        <dsp:cNvPr id="0" name=""/>
        <dsp:cNvSpPr/>
      </dsp:nvSpPr>
      <dsp:spPr>
        <a:xfrm>
          <a:off x="151" y="2168791"/>
          <a:ext cx="543857" cy="921618"/>
        </a:xfrm>
        <a:prstGeom prst="roundRect">
          <a:avLst/>
        </a:prstGeom>
        <a:gradFill rotWithShape="0">
          <a:gsLst>
            <a:gs pos="0">
              <a:schemeClr val="accent3">
                <a:hueOff val="8210934"/>
                <a:satOff val="-2130"/>
                <a:lumOff val="2353"/>
                <a:alphaOff val="0"/>
                <a:tint val="94000"/>
                <a:satMod val="105000"/>
                <a:lumMod val="102000"/>
              </a:schemeClr>
            </a:gs>
            <a:gs pos="100000">
              <a:schemeClr val="accent3">
                <a:hueOff val="8210934"/>
                <a:satOff val="-2130"/>
                <a:lumOff val="2353"/>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it-IT" sz="4400" kern="1200" dirty="0"/>
            <a:t>2</a:t>
          </a:r>
        </a:p>
      </dsp:txBody>
      <dsp:txXfrm>
        <a:off x="26700" y="2195340"/>
        <a:ext cx="490759" cy="868520"/>
      </dsp:txXfrm>
    </dsp:sp>
    <dsp:sp modelId="{C7C3E6FD-D83F-4BDA-907E-B5EE041DA931}">
      <dsp:nvSpPr>
        <dsp:cNvPr id="0" name=""/>
        <dsp:cNvSpPr/>
      </dsp:nvSpPr>
      <dsp:spPr>
        <a:xfrm rot="5400000">
          <a:off x="2910908" y="1259984"/>
          <a:ext cx="2564137" cy="7297936"/>
        </a:xfrm>
        <a:prstGeom prst="rect">
          <a:avLst/>
        </a:prstGeom>
        <a:solidFill>
          <a:schemeClr val="accent3">
            <a:tint val="40000"/>
            <a:alpha val="90000"/>
            <a:hueOff val="16411796"/>
            <a:satOff val="-2205"/>
            <a:lumOff val="533"/>
            <a:alphaOff val="0"/>
          </a:schemeClr>
        </a:solidFill>
        <a:ln w="9525" cap="flat" cmpd="sng" algn="ctr">
          <a:solidFill>
            <a:schemeClr val="accent3">
              <a:tint val="40000"/>
              <a:alpha val="90000"/>
              <a:hueOff val="16411796"/>
              <a:satOff val="-2205"/>
              <a:lumOff val="533"/>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t-IT" sz="2000" kern="1200" dirty="0">
              <a:effectLst>
                <a:outerShdw blurRad="38100" dist="38100" dir="2700000" algn="tl">
                  <a:srgbClr val="000000">
                    <a:alpha val="43137"/>
                  </a:srgbClr>
                </a:outerShdw>
              </a:effectLst>
            </a:rPr>
            <a:t>Tutti i cittadini hanno pari dignità sociale e sono eguali davanti alla legge, senza distinzione di sesso, di razza, di lingua, di religione, di opinioni politiche, di condizioni personali e sociali.</a:t>
          </a:r>
        </a:p>
        <a:p>
          <a:pPr marL="228600" lvl="1" indent="-228600" algn="l" defTabSz="889000">
            <a:lnSpc>
              <a:spcPct val="90000"/>
            </a:lnSpc>
            <a:spcBef>
              <a:spcPct val="0"/>
            </a:spcBef>
            <a:spcAft>
              <a:spcPct val="15000"/>
            </a:spcAft>
            <a:buChar char="•"/>
          </a:pPr>
          <a:r>
            <a:rPr lang="it-IT" sz="2000" b="1" u="sng" kern="1200" dirty="0">
              <a:effectLst>
                <a:outerShdw blurRad="38100" dist="38100" dir="2700000" algn="tl">
                  <a:srgbClr val="000000">
                    <a:alpha val="43137"/>
                  </a:srgbClr>
                </a:outerShdw>
              </a:effectLst>
            </a:rPr>
            <a:t>È compito della Repubblica rimuovere gli ostacoli di ordine economico e sociale</a:t>
          </a:r>
          <a:r>
            <a:rPr lang="it-IT" sz="2000" kern="1200" dirty="0">
              <a:effectLst>
                <a:outerShdw blurRad="38100" dist="38100" dir="2700000" algn="tl">
                  <a:srgbClr val="000000">
                    <a:alpha val="43137"/>
                  </a:srgbClr>
                </a:outerShdw>
              </a:effectLst>
            </a:rPr>
            <a:t>, che, limitando di fatto la libertà e l'eguaglianza dei cittadini, impediscono il pieno sviluppo della persona umana e l'effettiva partecipazione di tutti i lavoratori all'organizzazione politica, economica e sociale del Paese.</a:t>
          </a:r>
        </a:p>
      </dsp:txBody>
      <dsp:txXfrm rot="-5400000">
        <a:off x="544009" y="3626883"/>
        <a:ext cx="7297936" cy="2564137"/>
      </dsp:txXfrm>
    </dsp:sp>
    <dsp:sp modelId="{F5034101-5B7D-4FE7-B47A-5A48CF39606B}">
      <dsp:nvSpPr>
        <dsp:cNvPr id="0" name=""/>
        <dsp:cNvSpPr/>
      </dsp:nvSpPr>
      <dsp:spPr>
        <a:xfrm>
          <a:off x="151" y="4541593"/>
          <a:ext cx="543857" cy="734719"/>
        </a:xfrm>
        <a:prstGeom prst="roundRect">
          <a:avLst/>
        </a:prstGeom>
        <a:gradFill rotWithShape="0">
          <a:gsLst>
            <a:gs pos="0">
              <a:schemeClr val="accent3">
                <a:hueOff val="16421869"/>
                <a:satOff val="-4260"/>
                <a:lumOff val="4706"/>
                <a:alphaOff val="0"/>
                <a:tint val="94000"/>
                <a:satMod val="105000"/>
                <a:lumMod val="102000"/>
              </a:schemeClr>
            </a:gs>
            <a:gs pos="100000">
              <a:schemeClr val="accent3">
                <a:hueOff val="16421869"/>
                <a:satOff val="-4260"/>
                <a:lumOff val="4706"/>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it-IT" sz="4400" kern="1200" dirty="0"/>
            <a:t>3</a:t>
          </a:r>
        </a:p>
      </dsp:txBody>
      <dsp:txXfrm>
        <a:off x="26700" y="4568142"/>
        <a:ext cx="490759" cy="681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E26F6-2EE7-400E-B294-5814C955776C}">
      <dsp:nvSpPr>
        <dsp:cNvPr id="0" name=""/>
        <dsp:cNvSpPr/>
      </dsp:nvSpPr>
      <dsp:spPr>
        <a:xfrm>
          <a:off x="0" y="748884"/>
          <a:ext cx="1728192" cy="69127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marL="0" lvl="0" indent="0" algn="ctr" defTabSz="2222500" rtl="0">
            <a:lnSpc>
              <a:spcPct val="90000"/>
            </a:lnSpc>
            <a:spcBef>
              <a:spcPct val="0"/>
            </a:spcBef>
            <a:spcAft>
              <a:spcPct val="35000"/>
            </a:spcAft>
            <a:buNone/>
          </a:pPr>
          <a:r>
            <a:rPr lang="it-IT" sz="5000" kern="1200" dirty="0"/>
            <a:t>4</a:t>
          </a:r>
        </a:p>
      </dsp:txBody>
      <dsp:txXfrm>
        <a:off x="345638" y="748884"/>
        <a:ext cx="1036916" cy="6912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EC869-D3F3-9C46-8E07-02BB31E52FDF}" type="datetimeFigureOut">
              <a:rPr lang="it-IT" smtClean="0"/>
              <a:t>11/10/20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1FF73-20B2-8D46-9094-FD7A43BF10DE}" type="slidenum">
              <a:rPr lang="it-IT" smtClean="0"/>
              <a:t>‹N›</a:t>
            </a:fld>
            <a:endParaRPr lang="it-IT"/>
          </a:p>
        </p:txBody>
      </p:sp>
    </p:spTree>
    <p:extLst>
      <p:ext uri="{BB962C8B-B14F-4D97-AF65-F5344CB8AC3E}">
        <p14:creationId xmlns:p14="http://schemas.microsoft.com/office/powerpoint/2010/main" val="31336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693FD4-8F83-4EF7-AC3F-0DC0388986B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76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it-IT"/>
            </a:pPr>
            <a:r>
              <a:rPr lang="it-IT" sz="1200" dirty="0"/>
              <a:t>Questa è un'altra opzione</a:t>
            </a:r>
            <a:r>
              <a:rPr lang="it-IT" sz="1200" baseline="0" dirty="0"/>
              <a:t> per creare una diapositiva introduttiva.</a:t>
            </a:r>
            <a:endParaRPr lang="it-IT" sz="1200" dirty="0"/>
          </a:p>
          <a:p>
            <a:pPr marL="228600" indent="-228600">
              <a:buFont typeface="+mj-lt"/>
              <a:buNone/>
            </a:pPr>
            <a:endParaRPr lang="it-IT" sz="1200" dirty="0"/>
          </a:p>
        </p:txBody>
      </p:sp>
      <p:sp>
        <p:nvSpPr>
          <p:cNvPr id="5" name="Slide Image Placeholder 4"/>
          <p:cNvSpPr>
            <a:spLocks noGrp="1" noRot="1" noChangeAspect="1"/>
          </p:cNvSpPr>
          <p:nvPr>
            <p:ph type="sldImg"/>
          </p:nvPr>
        </p:nvSpPr>
        <p:spPr>
          <a:xfrm>
            <a:off x="15875" y="503238"/>
            <a:ext cx="4191000" cy="2359025"/>
          </a:xfrm>
        </p:spPr>
      </p:sp>
    </p:spTree>
    <p:extLst>
      <p:ext uri="{BB962C8B-B14F-4D97-AF65-F5344CB8AC3E}">
        <p14:creationId xmlns:p14="http://schemas.microsoft.com/office/powerpoint/2010/main" val="2099602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10/11/20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63252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03385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29076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56450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46889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980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526118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909241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150898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Solo s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1"/>
            <a:ext cx="2844800" cy="365125"/>
          </a:xfrm>
        </p:spPr>
        <p:txBody>
          <a:bodyPr/>
          <a:lstStyle/>
          <a:p>
            <a:fld id="{757B281C-5159-4971-8228-52B9A72E9ED2}" type="datetimeFigureOut">
              <a:pPr/>
              <a:t>11/10/20</a:t>
            </a:fld>
            <a:endParaRPr kumimoji="0" lang="it-IT"/>
          </a:p>
        </p:txBody>
      </p:sp>
      <p:sp>
        <p:nvSpPr>
          <p:cNvPr id="4" name="Footer Placeholder 4"/>
          <p:cNvSpPr>
            <a:spLocks noGrp="1"/>
          </p:cNvSpPr>
          <p:nvPr>
            <p:ph type="ftr" sz="quarter" idx="11"/>
          </p:nvPr>
        </p:nvSpPr>
        <p:spPr>
          <a:xfrm>
            <a:off x="4470400" y="6356351"/>
            <a:ext cx="3860800" cy="365125"/>
          </a:xfrm>
        </p:spPr>
        <p:txBody>
          <a:bodyPr/>
          <a:lstStyle/>
          <a:p>
            <a:endParaRPr kumimoji="0" lang="it-IT"/>
          </a:p>
        </p:txBody>
      </p:sp>
      <p:sp>
        <p:nvSpPr>
          <p:cNvPr id="5" name="Slide Number Placeholder 5"/>
          <p:cNvSpPr>
            <a:spLocks noGrp="1"/>
          </p:cNvSpPr>
          <p:nvPr>
            <p:ph type="sldNum" sz="quarter" idx="12"/>
          </p:nvPr>
        </p:nvSpPr>
        <p:spPr>
          <a:xfrm>
            <a:off x="8940800" y="6356351"/>
            <a:ext cx="2844800" cy="365125"/>
          </a:xfrm>
        </p:spPr>
        <p:txBody>
          <a:bodyPr/>
          <a:lstStyle/>
          <a:p>
            <a:fld id="{33D6E5A2-EC83-451F-A719-9AC1370DD5CF}" type="slidenum">
              <a:pPr/>
              <a:t>‹N›</a:t>
            </a:fld>
            <a:endParaRPr kumimoji="0" lang="it-IT"/>
          </a:p>
        </p:txBody>
      </p:sp>
    </p:spTree>
    <p:extLst>
      <p:ext uri="{BB962C8B-B14F-4D97-AF65-F5344CB8AC3E}">
        <p14:creationId xmlns:p14="http://schemas.microsoft.com/office/powerpoint/2010/main" val="4136756798"/>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10799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85001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6573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71349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56391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3373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04336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18375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10/11/20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16079870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75C303E-0CCD-A749-B877-AAC2C11A5B46}"/>
              </a:ext>
            </a:extLst>
          </p:cNvPr>
          <p:cNvSpPr>
            <a:spLocks noGrp="1"/>
          </p:cNvSpPr>
          <p:nvPr>
            <p:ph type="ctrTitle"/>
          </p:nvPr>
        </p:nvSpPr>
        <p:spPr>
          <a:xfrm>
            <a:off x="2043113" y="1122363"/>
            <a:ext cx="4527929" cy="4287836"/>
          </a:xfrm>
        </p:spPr>
        <p:txBody>
          <a:bodyPr anchor="ctr">
            <a:normAutofit/>
          </a:bodyPr>
          <a:lstStyle/>
          <a:p>
            <a:pPr algn="r"/>
            <a:r>
              <a:rPr lang="it-IT" sz="6000" dirty="0"/>
              <a:t>Diritto del lavoro</a:t>
            </a:r>
          </a:p>
        </p:txBody>
      </p:sp>
      <p:sp>
        <p:nvSpPr>
          <p:cNvPr id="5" name="Sottotitolo 4">
            <a:extLst>
              <a:ext uri="{FF2B5EF4-FFF2-40B4-BE49-F238E27FC236}">
                <a16:creationId xmlns:a16="http://schemas.microsoft.com/office/drawing/2014/main" id="{4A6A526A-F8CE-204F-B387-1352425C3DFB}"/>
              </a:ext>
            </a:extLst>
          </p:cNvPr>
          <p:cNvSpPr>
            <a:spLocks noGrp="1"/>
          </p:cNvSpPr>
          <p:nvPr>
            <p:ph type="subTitle" idx="1"/>
          </p:nvPr>
        </p:nvSpPr>
        <p:spPr>
          <a:xfrm>
            <a:off x="7380666" y="1122363"/>
            <a:ext cx="4116007" cy="4287834"/>
          </a:xfrm>
        </p:spPr>
        <p:txBody>
          <a:bodyPr anchor="ctr">
            <a:normAutofit/>
          </a:bodyPr>
          <a:lstStyle/>
          <a:p>
            <a:r>
              <a:rPr lang="it-IT" sz="2400" dirty="0"/>
              <a:t>Lezione 2/h.4</a:t>
            </a:r>
          </a:p>
          <a:p>
            <a:r>
              <a:rPr lang="it-IT" sz="2400" dirty="0"/>
              <a:t>Alberto Avio</a:t>
            </a:r>
          </a:p>
          <a:p>
            <a:r>
              <a:rPr lang="it-IT" sz="2400" dirty="0"/>
              <a:t>OSG</a:t>
            </a:r>
          </a:p>
          <a:p>
            <a:r>
              <a:rPr lang="it-IT" sz="2400" dirty="0"/>
              <a:t>Aa 2020-2021</a:t>
            </a:r>
          </a:p>
          <a:p>
            <a:endParaRPr lang="it-IT" sz="2400" dirty="0"/>
          </a:p>
        </p:txBody>
      </p:sp>
      <p:pic>
        <p:nvPicPr>
          <p:cNvPr id="3" name="Immagine 2" descr="Immagine che contiene persona, uomo, interni, tavolo&#10;&#10;Descrizione generata automaticamente">
            <a:extLst>
              <a:ext uri="{FF2B5EF4-FFF2-40B4-BE49-F238E27FC236}">
                <a16:creationId xmlns:a16="http://schemas.microsoft.com/office/drawing/2014/main" id="{F93A0F6A-4B9B-5942-9347-163B462D78BB}"/>
              </a:ext>
            </a:extLst>
          </p:cNvPr>
          <p:cNvPicPr>
            <a:picLocks noChangeAspect="1"/>
          </p:cNvPicPr>
          <p:nvPr/>
        </p:nvPicPr>
        <p:blipFill>
          <a:blip r:embed="rId2"/>
          <a:stretch>
            <a:fillRect/>
          </a:stretch>
        </p:blipFill>
        <p:spPr>
          <a:xfrm rot="5400000">
            <a:off x="100734" y="463406"/>
            <a:ext cx="1757219" cy="1317914"/>
          </a:xfrm>
          <a:prstGeom prst="rect">
            <a:avLst/>
          </a:prstGeom>
        </p:spPr>
      </p:pic>
      <p:cxnSp>
        <p:nvCxnSpPr>
          <p:cNvPr id="7" name="Connettore 1 6">
            <a:extLst>
              <a:ext uri="{FF2B5EF4-FFF2-40B4-BE49-F238E27FC236}">
                <a16:creationId xmlns:a16="http://schemas.microsoft.com/office/drawing/2014/main" id="{9B25697E-7173-3C40-BBB2-840F92F11C13}"/>
              </a:ext>
            </a:extLst>
          </p:cNvPr>
          <p:cNvCxnSpPr/>
          <p:nvPr/>
        </p:nvCxnSpPr>
        <p:spPr>
          <a:xfrm>
            <a:off x="6976533" y="1269999"/>
            <a:ext cx="0" cy="396000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9307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362200" y="1089026"/>
            <a:ext cx="8305800"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kumimoji="1" sz="2400">
                <a:solidFill>
                  <a:schemeClr val="tx1"/>
                </a:solidFill>
                <a:latin typeface="Arial Narrow" charset="0"/>
                <a:ea typeface="ＭＳ Ｐゴシック" charset="-128"/>
              </a:defRPr>
            </a:lvl1pPr>
            <a:lvl2pPr marL="742950" indent="-285750" eaLnBrk="0" hangingPunct="0">
              <a:defRPr kumimoji="1" sz="2400">
                <a:solidFill>
                  <a:schemeClr val="tx1"/>
                </a:solidFill>
                <a:latin typeface="Arial Narrow" charset="0"/>
                <a:ea typeface="ＭＳ Ｐゴシック" charset="-128"/>
              </a:defRPr>
            </a:lvl2pPr>
            <a:lvl3pPr marL="1143000" indent="-228600" eaLnBrk="0" hangingPunct="0">
              <a:defRPr kumimoji="1" sz="2400">
                <a:solidFill>
                  <a:schemeClr val="tx1"/>
                </a:solidFill>
                <a:latin typeface="Arial Narrow" charset="0"/>
                <a:ea typeface="ＭＳ Ｐゴシック" charset="-128"/>
              </a:defRPr>
            </a:lvl3pPr>
            <a:lvl4pPr marL="1600200" indent="-228600" eaLnBrk="0" hangingPunct="0">
              <a:defRPr kumimoji="1" sz="2400">
                <a:solidFill>
                  <a:schemeClr val="tx1"/>
                </a:solidFill>
                <a:latin typeface="Arial Narrow" charset="0"/>
                <a:ea typeface="ＭＳ Ｐゴシック" charset="-128"/>
              </a:defRPr>
            </a:lvl4pPr>
            <a:lvl5pPr marL="2057400" indent="-228600" eaLnBrk="0" hangingPunct="0">
              <a:defRPr kumimoji="1" sz="2400">
                <a:solidFill>
                  <a:schemeClr val="tx1"/>
                </a:solidFill>
                <a:latin typeface="Arial Narrow"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Narrow" charset="0"/>
                <a:ea typeface="ＭＳ Ｐゴシック" charset="-128"/>
              </a:defRPr>
            </a:lvl9p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400" b="1" i="0" u="none" strike="noStrike" kern="1200" cap="none" spc="0" normalizeH="0" baseline="0" noProof="0">
                <a:ln>
                  <a:noFill/>
                </a:ln>
                <a:solidFill>
                  <a:prstClr val="white"/>
                </a:solidFill>
                <a:effectLst/>
                <a:uLnTx/>
                <a:uFillTx/>
                <a:latin typeface="Times New Roman" charset="0"/>
                <a:ea typeface="ＭＳ Ｐゴシック" charset="-128"/>
                <a:cs typeface="+mn-cs"/>
              </a:rPr>
              <a:t>Art. 38</a:t>
            </a: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400" b="0" i="0" u="none" strike="noStrike" kern="1200" cap="none" spc="0" normalizeH="0" baseline="0" noProof="0">
                <a:ln>
                  <a:noFill/>
                </a:ln>
                <a:solidFill>
                  <a:prstClr val="white"/>
                </a:solidFill>
                <a:effectLst/>
                <a:uLnTx/>
                <a:uFillTx/>
                <a:latin typeface="Times New Roman" charset="0"/>
                <a:ea typeface="ＭＳ Ｐゴシック" charset="-128"/>
                <a:cs typeface="+mn-cs"/>
              </a:rPr>
              <a:t>Ogni cittadino inabile al lavoro e sprovvisto dei mezzi necessari per vivere ha diritto al mantenimento e all'assistenza sociale. </a:t>
            </a: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400" b="0" i="0" u="none" strike="noStrike" kern="1200" cap="none" spc="0" normalizeH="0" baseline="0" noProof="0">
                <a:ln>
                  <a:noFill/>
                </a:ln>
                <a:solidFill>
                  <a:prstClr val="white"/>
                </a:solidFill>
                <a:effectLst/>
                <a:uLnTx/>
                <a:uFillTx/>
                <a:latin typeface="Times New Roman" charset="0"/>
                <a:ea typeface="ＭＳ Ｐゴシック" charset="-128"/>
                <a:cs typeface="+mn-cs"/>
              </a:rPr>
              <a:t>I lavoratori hanno diritto che siano preveduti ed assicurati mezzi adeguati alle loro esigenze di vita in caso di infortunio, malattia, invalidità e vecchiaia, disoccupazione involontaria.</a:t>
            </a:r>
            <a:br>
              <a:rPr kumimoji="0" lang="it-IT" altLang="it-IT" sz="2400" b="0"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400" b="0" i="0" u="none" strike="noStrike" kern="1200" cap="none" spc="0" normalizeH="0" baseline="0" noProof="0">
                <a:ln>
                  <a:noFill/>
                </a:ln>
                <a:solidFill>
                  <a:prstClr val="white"/>
                </a:solidFill>
                <a:effectLst/>
                <a:uLnTx/>
                <a:uFillTx/>
                <a:latin typeface="Times New Roman" charset="0"/>
                <a:ea typeface="ＭＳ Ｐゴシック" charset="-128"/>
                <a:cs typeface="+mn-cs"/>
              </a:rPr>
              <a:t>Gli inabili ed i minorati hanno diritto all'educazione e all'avviamento professionale.</a:t>
            </a:r>
            <a:br>
              <a:rPr kumimoji="0" lang="it-IT" altLang="it-IT" sz="2400" b="0"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400" b="0" i="0" u="none" strike="noStrike" kern="1200" cap="none" spc="0" normalizeH="0" baseline="0" noProof="0">
                <a:ln>
                  <a:noFill/>
                </a:ln>
                <a:solidFill>
                  <a:prstClr val="white"/>
                </a:solidFill>
                <a:effectLst/>
                <a:uLnTx/>
                <a:uFillTx/>
                <a:latin typeface="Times New Roman" charset="0"/>
                <a:ea typeface="ＭＳ Ｐゴシック" charset="-128"/>
                <a:cs typeface="+mn-cs"/>
              </a:rPr>
              <a:t>Ai compiti previsti in questo articolo provvedono organi ed istituti predisposti o integrati dallo Stato.</a:t>
            </a:r>
            <a:br>
              <a:rPr kumimoji="0" lang="it-IT" altLang="it-IT" sz="2400" b="0"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400" b="0" i="0" u="none" strike="noStrike" kern="1200" cap="none" spc="0" normalizeH="0" baseline="0" noProof="0">
                <a:ln>
                  <a:noFill/>
                </a:ln>
                <a:solidFill>
                  <a:prstClr val="white"/>
                </a:solidFill>
                <a:effectLst/>
                <a:uLnTx/>
                <a:uFillTx/>
                <a:latin typeface="Times New Roman" charset="0"/>
                <a:ea typeface="ＭＳ Ｐゴシック" charset="-128"/>
                <a:cs typeface="+mn-cs"/>
              </a:rPr>
              <a:t>L'assistenza privata è libera.</a:t>
            </a:r>
          </a:p>
        </p:txBody>
      </p:sp>
    </p:spTree>
    <p:extLst>
      <p:ext uri="{BB962C8B-B14F-4D97-AF65-F5344CB8AC3E}">
        <p14:creationId xmlns:p14="http://schemas.microsoft.com/office/powerpoint/2010/main" val="266083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514600" y="228601"/>
            <a:ext cx="7924800" cy="6492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kumimoji="1" sz="2400">
                <a:solidFill>
                  <a:schemeClr val="tx1"/>
                </a:solidFill>
                <a:latin typeface="Arial Narrow" charset="0"/>
                <a:ea typeface="ＭＳ Ｐゴシック" charset="-128"/>
              </a:defRPr>
            </a:lvl1pPr>
            <a:lvl2pPr marL="742950" indent="-285750" eaLnBrk="0" hangingPunct="0">
              <a:defRPr kumimoji="1" sz="2400">
                <a:solidFill>
                  <a:schemeClr val="tx1"/>
                </a:solidFill>
                <a:latin typeface="Arial Narrow" charset="0"/>
                <a:ea typeface="ＭＳ Ｐゴシック" charset="-128"/>
              </a:defRPr>
            </a:lvl2pPr>
            <a:lvl3pPr marL="1143000" indent="-228600" eaLnBrk="0" hangingPunct="0">
              <a:defRPr kumimoji="1" sz="2400">
                <a:solidFill>
                  <a:schemeClr val="tx1"/>
                </a:solidFill>
                <a:latin typeface="Arial Narrow" charset="0"/>
                <a:ea typeface="ＭＳ Ｐゴシック" charset="-128"/>
              </a:defRPr>
            </a:lvl3pPr>
            <a:lvl4pPr marL="1600200" indent="-228600" eaLnBrk="0" hangingPunct="0">
              <a:defRPr kumimoji="1" sz="2400">
                <a:solidFill>
                  <a:schemeClr val="tx1"/>
                </a:solidFill>
                <a:latin typeface="Arial Narrow" charset="0"/>
                <a:ea typeface="ＭＳ Ｐゴシック" charset="-128"/>
              </a:defRPr>
            </a:lvl4pPr>
            <a:lvl5pPr marL="2057400" indent="-228600" eaLnBrk="0" hangingPunct="0">
              <a:defRPr kumimoji="1" sz="2400">
                <a:solidFill>
                  <a:schemeClr val="tx1"/>
                </a:solidFill>
                <a:latin typeface="Arial Narrow"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Narrow" charset="0"/>
                <a:ea typeface="ＭＳ Ｐゴシック" charset="-128"/>
              </a:defRPr>
            </a:lvl9p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000" b="1" i="0" u="none" strike="noStrike" kern="1200" cap="none" spc="0" normalizeH="0" baseline="0" noProof="0">
                <a:ln>
                  <a:noFill/>
                </a:ln>
                <a:solidFill>
                  <a:prstClr val="white"/>
                </a:solidFill>
                <a:effectLst/>
                <a:uLnTx/>
                <a:uFillTx/>
                <a:latin typeface="Times New Roman" charset="0"/>
                <a:ea typeface="ＭＳ Ｐゴシック" charset="-128"/>
                <a:cs typeface="+mn-cs"/>
              </a:rPr>
              <a:t>Art. 39</a:t>
            </a: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t>L'organizzazione sindacale è libera.</a:t>
            </a:r>
            <a:b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t>Ai sindacati non può essere imposto altro obbligo se non la loro registrazione presso uffici locali o centrali, secondo le norme di legge.</a:t>
            </a:r>
            <a:b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t>E' condizione per la registrazione che gli statuti dei sindacati sanciscano un ordinamento interno a base democratica.</a:t>
            </a:r>
            <a:b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t>I sindacati registrati hanno personalità giuridica. Possono, rappresentati unitariamente in proporzione dei loro iscritti, stipulare contratti collettivi di lavoro con efficacia obbligatoria per tutti gli appartenenti alle categorie alle quali il contratto si riferisce.</a:t>
            </a: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000" b="1" i="0" u="none" strike="noStrike" kern="1200" cap="none" spc="0" normalizeH="0" baseline="0" noProof="0">
                <a:ln>
                  <a:noFill/>
                </a:ln>
                <a:solidFill>
                  <a:prstClr val="white"/>
                </a:solidFill>
                <a:effectLst/>
                <a:uLnTx/>
                <a:uFillTx/>
                <a:latin typeface="Times New Roman" charset="0"/>
                <a:ea typeface="ＭＳ Ｐゴシック" charset="-128"/>
                <a:cs typeface="+mn-cs"/>
              </a:rPr>
              <a:t>Art. 40</a:t>
            </a: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t>Il diritto di sciopero si esercita nell'ambito delle leggi che lo regolano. </a:t>
            </a:r>
            <a:b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000" b="1" i="0" u="none" strike="noStrike" kern="1200" cap="none" spc="0" normalizeH="0" baseline="0" noProof="0">
                <a:ln>
                  <a:noFill/>
                </a:ln>
                <a:solidFill>
                  <a:prstClr val="white"/>
                </a:solidFill>
                <a:effectLst/>
                <a:uLnTx/>
                <a:uFillTx/>
                <a:latin typeface="Times New Roman" charset="0"/>
                <a:ea typeface="ＭＳ Ｐゴシック" charset="-128"/>
                <a:cs typeface="+mn-cs"/>
              </a:rPr>
              <a:t>Art. 41</a:t>
            </a:r>
            <a: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t> </a:t>
            </a: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t>L'iniziativa economica privata è libera.</a:t>
            </a:r>
            <a:b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t>Non può svolgersi in contrasto con l'utilità; sociale o in modo da recare danno alla sicurezza, alla libertà, alla dignità umana.</a:t>
            </a:r>
            <a:b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000" b="0" i="0" u="none" strike="noStrike" kern="1200" cap="none" spc="0" normalizeH="0" baseline="0" noProof="0">
                <a:ln>
                  <a:noFill/>
                </a:ln>
                <a:solidFill>
                  <a:prstClr val="white"/>
                </a:solidFill>
                <a:effectLst/>
                <a:uLnTx/>
                <a:uFillTx/>
                <a:latin typeface="Times New Roman" charset="0"/>
                <a:ea typeface="ＭＳ Ｐゴシック" charset="-128"/>
                <a:cs typeface="+mn-cs"/>
              </a:rPr>
              <a:t>La legge determina i programmi e i controlli opportuni perché l'attività economica pubblica e privata possa essere indirizzata e coordinata a fini sociali.</a:t>
            </a:r>
          </a:p>
        </p:txBody>
      </p:sp>
    </p:spTree>
    <p:extLst>
      <p:ext uri="{BB962C8B-B14F-4D97-AF65-F5344CB8AC3E}">
        <p14:creationId xmlns:p14="http://schemas.microsoft.com/office/powerpoint/2010/main" val="625140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a:t>Codice Civile 1942 Libro V</a:t>
            </a:r>
          </a:p>
        </p:txBody>
      </p:sp>
      <p:sp>
        <p:nvSpPr>
          <p:cNvPr id="3" name="Segnaposto contenuto 2"/>
          <p:cNvSpPr>
            <a:spLocks noGrp="1"/>
          </p:cNvSpPr>
          <p:nvPr>
            <p:ph idx="1"/>
          </p:nvPr>
        </p:nvSpPr>
        <p:spPr>
          <a:xfrm>
            <a:off x="1141412" y="2020992"/>
            <a:ext cx="9905999" cy="3541714"/>
          </a:xfrm>
        </p:spPr>
        <p:txBody>
          <a:bodyPr>
            <a:normAutofit fontScale="92500" lnSpcReduction="10000"/>
          </a:bodyPr>
          <a:lstStyle/>
          <a:p>
            <a:pPr marL="0" indent="0">
              <a:buNone/>
            </a:pPr>
            <a:endParaRPr lang="it-IT" altLang="it-IT" sz="4000" dirty="0">
              <a:latin typeface="Perpetua" charset="0"/>
              <a:ea typeface="ＭＳ Ｐゴシック" charset="-128"/>
            </a:endParaRPr>
          </a:p>
          <a:p>
            <a:pPr marL="0" indent="0">
              <a:buNone/>
            </a:pPr>
            <a:r>
              <a:rPr lang="it-IT" altLang="it-IT" sz="4000" dirty="0">
                <a:solidFill>
                  <a:srgbClr val="FFFF00"/>
                </a:solidFill>
                <a:latin typeface="Perpetua" charset="0"/>
                <a:ea typeface="ＭＳ Ｐゴシック" charset="-128"/>
              </a:rPr>
              <a:t>Incorporazione del diritto del lavoro nel diritto privato </a:t>
            </a:r>
          </a:p>
          <a:p>
            <a:pPr marL="0" indent="0" algn="ctr">
              <a:buNone/>
            </a:pPr>
            <a:r>
              <a:rPr lang="it-IT" altLang="it-IT" sz="4000" dirty="0">
                <a:solidFill>
                  <a:srgbClr val="FFFF00"/>
                </a:solidFill>
                <a:latin typeface="Perpetua" charset="0"/>
                <a:ea typeface="ＭＳ Ｐゴシック" charset="-128"/>
              </a:rPr>
              <a:t>(funzionalizzazione nel fascismo dell’autonomia privata all’interesse superiore della produzione nazionale: ancora una volta si vogliono evitare i corpi intermedi)</a:t>
            </a:r>
            <a:endParaRPr lang="it-IT" altLang="it-IT" sz="4000" dirty="0">
              <a:solidFill>
                <a:srgbClr val="FFFF00"/>
              </a:solidFill>
              <a:ea typeface="ＭＳ Ｐゴシック" charset="-128"/>
            </a:endParaRPr>
          </a:p>
        </p:txBody>
      </p:sp>
    </p:spTree>
    <p:extLst>
      <p:ext uri="{BB962C8B-B14F-4D97-AF65-F5344CB8AC3E}">
        <p14:creationId xmlns:p14="http://schemas.microsoft.com/office/powerpoint/2010/main" val="199698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866381-8681-064C-BACF-585ADFC99FCD}"/>
              </a:ext>
            </a:extLst>
          </p:cNvPr>
          <p:cNvSpPr>
            <a:spLocks noGrp="1"/>
          </p:cNvSpPr>
          <p:nvPr>
            <p:ph type="title"/>
          </p:nvPr>
        </p:nvSpPr>
        <p:spPr>
          <a:xfrm>
            <a:off x="1141413" y="609600"/>
            <a:ext cx="9905998" cy="1219200"/>
          </a:xfrm>
        </p:spPr>
        <p:txBody>
          <a:bodyPr/>
          <a:lstStyle/>
          <a:p>
            <a:r>
              <a:rPr lang="it-IT" dirty="0"/>
              <a:t>Dal fascismo alla costituzione</a:t>
            </a:r>
          </a:p>
        </p:txBody>
      </p:sp>
      <p:sp>
        <p:nvSpPr>
          <p:cNvPr id="3" name="Segnaposto contenuto 2">
            <a:extLst>
              <a:ext uri="{FF2B5EF4-FFF2-40B4-BE49-F238E27FC236}">
                <a16:creationId xmlns:a16="http://schemas.microsoft.com/office/drawing/2014/main" id="{5FE8EF6F-6579-1141-8E5B-730F863DCECC}"/>
              </a:ext>
            </a:extLst>
          </p:cNvPr>
          <p:cNvSpPr>
            <a:spLocks noGrp="1"/>
          </p:cNvSpPr>
          <p:nvPr>
            <p:ph idx="1"/>
          </p:nvPr>
        </p:nvSpPr>
        <p:spPr>
          <a:xfrm>
            <a:off x="809469" y="1828801"/>
            <a:ext cx="7971116" cy="3962400"/>
          </a:xfrm>
        </p:spPr>
        <p:txBody>
          <a:bodyPr/>
          <a:lstStyle/>
          <a:p>
            <a:r>
              <a:rPr lang="it-IT" dirty="0"/>
              <a:t>25 luglio 1943: caduta del fascismo</a:t>
            </a:r>
          </a:p>
          <a:p>
            <a:r>
              <a:rPr lang="it-IT" dirty="0"/>
              <a:t>1943 Patto </a:t>
            </a:r>
            <a:r>
              <a:rPr lang="it-IT" dirty="0" err="1"/>
              <a:t>Buozzi</a:t>
            </a:r>
            <a:r>
              <a:rPr lang="it-IT" dirty="0"/>
              <a:t>-Mazzini per il ripristino delle commissioni interne</a:t>
            </a:r>
          </a:p>
          <a:p>
            <a:r>
              <a:rPr lang="it-IT" dirty="0"/>
              <a:t>Il </a:t>
            </a:r>
            <a:r>
              <a:rPr lang="it-IT" dirty="0" err="1"/>
              <a:t>d.l.lgt</a:t>
            </a:r>
            <a:r>
              <a:rPr lang="it-IT" dirty="0"/>
              <a:t>. 369/1944: soppressione dell’ordinamento corporativo</a:t>
            </a:r>
          </a:p>
          <a:p>
            <a:r>
              <a:rPr lang="it-IT" dirty="0"/>
              <a:t>1944, Patto di Roma, Di Vittorio, Grandi, </a:t>
            </a:r>
            <a:r>
              <a:rPr lang="it-IT" dirty="0" err="1"/>
              <a:t>Buozzi</a:t>
            </a:r>
            <a:r>
              <a:rPr lang="it-IT" dirty="0"/>
              <a:t> (</a:t>
            </a:r>
            <a:r>
              <a:rPr lang="it-IT" dirty="0" err="1"/>
              <a:t>Canevari</a:t>
            </a:r>
            <a:r>
              <a:rPr lang="it-IT" dirty="0"/>
              <a:t>). Si costituisce la Confederazione Generale Italiana del Lavoro (CGIL) unitaria</a:t>
            </a:r>
          </a:p>
        </p:txBody>
      </p:sp>
      <p:pic>
        <p:nvPicPr>
          <p:cNvPr id="5" name="Immagine 4" descr="Immagine che contiene persona, uomo, vecchio, inpiedi&#10;&#10;Descrizione generata automaticamente">
            <a:extLst>
              <a:ext uri="{FF2B5EF4-FFF2-40B4-BE49-F238E27FC236}">
                <a16:creationId xmlns:a16="http://schemas.microsoft.com/office/drawing/2014/main" id="{1E2DFB6B-2496-CE4F-A972-5B801A9F85AF}"/>
              </a:ext>
            </a:extLst>
          </p:cNvPr>
          <p:cNvPicPr>
            <a:picLocks noChangeAspect="1"/>
          </p:cNvPicPr>
          <p:nvPr/>
        </p:nvPicPr>
        <p:blipFill>
          <a:blip r:embed="rId2"/>
          <a:stretch>
            <a:fillRect/>
          </a:stretch>
        </p:blipFill>
        <p:spPr>
          <a:xfrm>
            <a:off x="8970472" y="2887446"/>
            <a:ext cx="2858112" cy="1845110"/>
          </a:xfrm>
          <a:prstGeom prst="rect">
            <a:avLst/>
          </a:prstGeom>
        </p:spPr>
      </p:pic>
      <p:sp>
        <p:nvSpPr>
          <p:cNvPr id="6" name="CasellaDiTesto 5">
            <a:extLst>
              <a:ext uri="{FF2B5EF4-FFF2-40B4-BE49-F238E27FC236}">
                <a16:creationId xmlns:a16="http://schemas.microsoft.com/office/drawing/2014/main" id="{2FD305BC-792A-5E40-8A14-742FEE75D95E}"/>
              </a:ext>
            </a:extLst>
          </p:cNvPr>
          <p:cNvSpPr txBox="1"/>
          <p:nvPr/>
        </p:nvSpPr>
        <p:spPr>
          <a:xfrm>
            <a:off x="9134630" y="4851866"/>
            <a:ext cx="252979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 Vittorio, Grandi, </a:t>
            </a:r>
            <a:r>
              <a:rPr kumimoji="0" lang="it-IT"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Canevari</a:t>
            </a:r>
            <a:r>
              <a:rPr kumimoji="0" lang="it-IT"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5168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9449" y="315444"/>
            <a:ext cx="10328223" cy="1143000"/>
          </a:xfrm>
        </p:spPr>
        <p:txBody>
          <a:bodyPr>
            <a:normAutofit fontScale="90000"/>
          </a:bodyPr>
          <a:lstStyle/>
          <a:p>
            <a:pPr algn="ctr" eaLnBrk="1" hangingPunct="1">
              <a:defRPr/>
            </a:pPr>
            <a:r>
              <a:rPr lang="it-IT" sz="4000" dirty="0"/>
              <a:t>La stabilizzazione politica: passaggio dalla lotta antifascista al regime democratico</a:t>
            </a:r>
          </a:p>
        </p:txBody>
      </p:sp>
      <p:sp>
        <p:nvSpPr>
          <p:cNvPr id="9219" name="Rectangle 3"/>
          <p:cNvSpPr>
            <a:spLocks noGrp="1" noChangeArrowheads="1"/>
          </p:cNvSpPr>
          <p:nvPr>
            <p:ph type="body" idx="1"/>
          </p:nvPr>
        </p:nvSpPr>
        <p:spPr>
          <a:xfrm>
            <a:off x="1325880" y="1586460"/>
            <a:ext cx="9037320" cy="4632325"/>
          </a:xfrm>
        </p:spPr>
        <p:txBody>
          <a:bodyPr>
            <a:normAutofit fontScale="92500"/>
          </a:bodyPr>
          <a:lstStyle/>
          <a:p>
            <a:pPr lvl="1">
              <a:buFont typeface="Wingdings" pitchFamily="2" charset="2"/>
              <a:buChar char="Ø"/>
              <a:defRPr/>
            </a:pPr>
            <a:r>
              <a:rPr lang="it-IT" sz="3000" dirty="0"/>
              <a:t>1945 Aprile: Liberazione</a:t>
            </a:r>
          </a:p>
          <a:p>
            <a:pPr lvl="1" eaLnBrk="1" hangingPunct="1">
              <a:buFont typeface="Wingdings" charset="0"/>
              <a:buChar char="Ø"/>
              <a:defRPr/>
            </a:pPr>
            <a:r>
              <a:rPr lang="it-IT" sz="3000" dirty="0"/>
              <a:t>1946 assemblea costituente</a:t>
            </a:r>
          </a:p>
          <a:p>
            <a:pPr lvl="1" eaLnBrk="1" hangingPunct="1">
              <a:buFont typeface="Wingdings" charset="0"/>
              <a:buChar char="Ø"/>
              <a:defRPr/>
            </a:pPr>
            <a:r>
              <a:rPr lang="it-IT" sz="3000" dirty="0"/>
              <a:t>1 gennaio 1948 entrata in vigore della Costituzione della Repubblica</a:t>
            </a:r>
          </a:p>
          <a:p>
            <a:pPr lvl="1" eaLnBrk="1" hangingPunct="1">
              <a:buFont typeface="Wingdings" charset="0"/>
              <a:buChar char="Ø"/>
              <a:defRPr/>
            </a:pPr>
            <a:r>
              <a:rPr lang="it-IT" sz="3000" dirty="0"/>
              <a:t>1 maggio 1947, strage di Portella della ginestra</a:t>
            </a:r>
          </a:p>
          <a:p>
            <a:pPr lvl="1" eaLnBrk="1" hangingPunct="1">
              <a:buFont typeface="Wingdings" charset="0"/>
              <a:buChar char="Ø"/>
              <a:defRPr/>
            </a:pPr>
            <a:r>
              <a:rPr lang="it-IT" sz="3000" dirty="0"/>
              <a:t>18 aprile 1948, elezioni</a:t>
            </a:r>
          </a:p>
          <a:p>
            <a:pPr lvl="1" eaLnBrk="1" hangingPunct="1">
              <a:buFont typeface="Wingdings" charset="0"/>
              <a:buChar char="Ø"/>
              <a:defRPr/>
            </a:pPr>
            <a:r>
              <a:rPr lang="it-IT" sz="3000" dirty="0"/>
              <a:t>14 luglio 1948, attentato a Togliatti, sciopero politico</a:t>
            </a:r>
          </a:p>
          <a:p>
            <a:pPr lvl="1" eaLnBrk="1" hangingPunct="1">
              <a:buFont typeface="Wingdings" charset="0"/>
              <a:buChar char="Ø"/>
              <a:defRPr/>
            </a:pPr>
            <a:r>
              <a:rPr lang="it-IT" sz="3000" dirty="0"/>
              <a:t>1950 CISL, UIL, CISNAL</a:t>
            </a:r>
          </a:p>
          <a:p>
            <a:pPr lvl="1" eaLnBrk="1" hangingPunct="1">
              <a:buFont typeface="Wingdings" charset="0"/>
              <a:buChar char="Ø"/>
              <a:defRPr/>
            </a:pPr>
            <a:endParaRPr lang="it-IT" sz="3200" dirty="0"/>
          </a:p>
          <a:p>
            <a:pPr eaLnBrk="1" hangingPunct="1">
              <a:buFont typeface="Wingdings" charset="0"/>
              <a:buNone/>
              <a:defRPr/>
            </a:pPr>
            <a:endParaRPr lang="it-IT" dirty="0">
              <a:cs typeface="+mn-cs"/>
            </a:endParaRPr>
          </a:p>
          <a:p>
            <a:pPr eaLnBrk="1" hangingPunct="1">
              <a:buFont typeface="Wingdings" charset="0"/>
              <a:buNone/>
              <a:defRPr/>
            </a:pPr>
            <a:endParaRPr lang="it-IT" dirty="0">
              <a:cs typeface="+mn-cs"/>
            </a:endParaRPr>
          </a:p>
        </p:txBody>
      </p:sp>
    </p:spTree>
    <p:extLst>
      <p:ext uri="{BB962C8B-B14F-4D97-AF65-F5344CB8AC3E}">
        <p14:creationId xmlns:p14="http://schemas.microsoft.com/office/powerpoint/2010/main" val="2670087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47929" y="3674041"/>
            <a:ext cx="5341991" cy="2162880"/>
          </a:xfrm>
          <a:prstGeom prst="rect">
            <a:avLst/>
          </a:prstGeom>
          <a:noFill/>
        </p:spPr>
        <p:txBody>
          <a:bodyPr wrap="square" rtlCol="0">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4800" b="0" i="0" u="none" strike="noStrike" kern="1200" cap="none" spc="0" normalizeH="0" baseline="0" noProof="0" dirty="0">
                <a:ln>
                  <a:noFill/>
                </a:ln>
                <a:solidFill>
                  <a:srgbClr val="FF0000"/>
                </a:solidFill>
                <a:effectLst/>
                <a:uLnTx/>
                <a:uFillTx/>
                <a:latin typeface="Tw Cen MT" panose="020B0602020104020603"/>
                <a:ea typeface="+mn-ea"/>
                <a:cs typeface="+mn-cs"/>
              </a:rPr>
              <a:t>La Costituzione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4800" b="0" i="0" u="none" strike="noStrike" kern="1200" cap="none" spc="0" normalizeH="0" baseline="0" noProof="0" dirty="0">
                <a:ln>
                  <a:noFill/>
                </a:ln>
                <a:solidFill>
                  <a:srgbClr val="FF0000"/>
                </a:solidFill>
                <a:effectLst/>
                <a:uLnTx/>
                <a:uFillTx/>
                <a:latin typeface="Tw Cen MT" panose="020B0602020104020603"/>
                <a:ea typeface="+mn-ea"/>
                <a:cs typeface="+mn-cs"/>
              </a:rPr>
              <a:t>Della Repubblica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4800" b="0" i="0" u="none" strike="noStrike" kern="1200" cap="none" spc="0" normalizeH="0" baseline="0" noProof="0" dirty="0">
                <a:ln>
                  <a:noFill/>
                </a:ln>
                <a:solidFill>
                  <a:srgbClr val="FF0000"/>
                </a:solidFill>
                <a:effectLst/>
                <a:uLnTx/>
                <a:uFillTx/>
                <a:latin typeface="Tw Cen MT" panose="020B0602020104020603"/>
                <a:ea typeface="+mn-ea"/>
                <a:cs typeface="+mn-cs"/>
              </a:rPr>
              <a:t>Italiana (1948)</a:t>
            </a:r>
            <a:endParaRPr kumimoji="0" lang="it-IT" sz="7200" b="0" i="0" u="none" strike="noStrike" kern="1200" cap="none" spc="0" normalizeH="0" baseline="0" noProof="0" dirty="0">
              <a:ln>
                <a:noFill/>
              </a:ln>
              <a:solidFill>
                <a:srgbClr val="FF0000"/>
              </a:solidFill>
              <a:effectLst/>
              <a:uLnTx/>
              <a:uFillTx/>
              <a:latin typeface="Tw Cen MT" panose="020B0602020104020603"/>
              <a:ea typeface="+mn-ea"/>
              <a:cs typeface="+mn-cs"/>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632261" y="-3142205"/>
            <a:ext cx="2895600" cy="686108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483" y="3356992"/>
            <a:ext cx="2907704" cy="311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2238" y="5780"/>
            <a:ext cx="42862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063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639616" y="188640"/>
          <a:ext cx="784887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6918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2423592" y="1484784"/>
            <a:ext cx="7704856" cy="3672409"/>
            <a:chOff x="602786" y="-829549"/>
            <a:chExt cx="7234256" cy="2461867"/>
          </a:xfrm>
        </p:grpSpPr>
        <p:sp>
          <p:nvSpPr>
            <p:cNvPr id="4" name="Rettangolo 3"/>
            <p:cNvSpPr/>
            <p:nvPr/>
          </p:nvSpPr>
          <p:spPr>
            <a:xfrm rot="5400000">
              <a:off x="3061389" y="-3143334"/>
              <a:ext cx="2317049" cy="7234255"/>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5" name="Rettangolo 4"/>
            <p:cNvSpPr/>
            <p:nvPr/>
          </p:nvSpPr>
          <p:spPr>
            <a:xfrm>
              <a:off x="2474994" y="-829549"/>
              <a:ext cx="5362048" cy="24618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hueOff val="0"/>
                      <a:satOff val="0"/>
                      <a:lumOff val="0"/>
                      <a:alphaOff val="0"/>
                    </a:prstClr>
                  </a:solidFill>
                  <a:effectLst/>
                  <a:uLnTx/>
                  <a:uFillTx/>
                  <a:latin typeface="Tw Cen MT" panose="020B0602020104020603"/>
                  <a:ea typeface="+mn-ea"/>
                  <a:cs typeface="+mn-cs"/>
                </a:rPr>
                <a:t>La Repubblica riconosce a tutti i cittadini il </a:t>
              </a:r>
              <a:r>
                <a:rPr kumimoji="0" lang="it-IT" sz="2400" b="1" i="0" u="sng" strike="noStrike" kern="1200" cap="none" spc="0" normalizeH="0" baseline="0" noProof="0" dirty="0">
                  <a:ln>
                    <a:noFill/>
                  </a:ln>
                  <a:solidFill>
                    <a:prstClr val="black">
                      <a:hueOff val="0"/>
                      <a:satOff val="0"/>
                      <a:lumOff val="0"/>
                      <a:alphaOff val="0"/>
                    </a:prstClr>
                  </a:solidFill>
                  <a:effectLst/>
                  <a:uLnTx/>
                  <a:uFillTx/>
                  <a:latin typeface="Tw Cen MT" panose="020B0602020104020603"/>
                  <a:ea typeface="+mn-ea"/>
                  <a:cs typeface="+mn-cs"/>
                </a:rPr>
                <a:t>diritto al lavoro </a:t>
              </a:r>
              <a:r>
                <a:rPr kumimoji="0" lang="it-IT" sz="2400" b="0" i="0" u="none" strike="noStrike" kern="1200" cap="none" spc="0" normalizeH="0" baseline="0" noProof="0" dirty="0">
                  <a:ln>
                    <a:noFill/>
                  </a:ln>
                  <a:solidFill>
                    <a:prstClr val="black">
                      <a:hueOff val="0"/>
                      <a:satOff val="0"/>
                      <a:lumOff val="0"/>
                      <a:alphaOff val="0"/>
                    </a:prstClr>
                  </a:solidFill>
                  <a:effectLst/>
                  <a:uLnTx/>
                  <a:uFillTx/>
                  <a:latin typeface="Tw Cen MT" panose="020B0602020104020603"/>
                  <a:ea typeface="+mn-ea"/>
                  <a:cs typeface="+mn-cs"/>
                </a:rPr>
                <a:t>e promuove le condizioni che rendano effettivo questo diritto.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hueOff val="0"/>
                      <a:satOff val="0"/>
                      <a:lumOff val="0"/>
                      <a:alphaOff val="0"/>
                    </a:prstClr>
                  </a:solidFill>
                  <a:effectLst/>
                  <a:uLnTx/>
                  <a:uFillTx/>
                  <a:latin typeface="Tw Cen MT" panose="020B0602020104020603"/>
                  <a:ea typeface="+mn-ea"/>
                  <a:cs typeface="+mn-cs"/>
                </a:rPr>
                <a:t>Ogni cittadino ha il dovere di svolgere, secondo le proprie possibilità e la propria scelta, un'attività o una funzione che concorra al progresso materiale o spirituale della società.</a:t>
              </a:r>
              <a:endParaRPr kumimoji="0" lang="it-IT" sz="3200" b="0" i="0" u="none" strike="noStrike" kern="1200" cap="none"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Tw Cen MT" panose="020B0602020104020603"/>
                <a:ea typeface="+mn-ea"/>
                <a:cs typeface="+mn-cs"/>
              </a:endParaRPr>
            </a:p>
          </p:txBody>
        </p:sp>
      </p:grpSp>
      <p:graphicFrame>
        <p:nvGraphicFramePr>
          <p:cNvPr id="7" name="Diagramma 6"/>
          <p:cNvGraphicFramePr/>
          <p:nvPr/>
        </p:nvGraphicFramePr>
        <p:xfrm>
          <a:off x="2351584" y="1988841"/>
          <a:ext cx="1728192" cy="1440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263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590800" y="533400"/>
            <a:ext cx="7772400" cy="500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kumimoji="1" sz="2400">
                <a:solidFill>
                  <a:schemeClr val="tx1"/>
                </a:solidFill>
                <a:latin typeface="Arial Narrow" charset="0"/>
                <a:ea typeface="ＭＳ Ｐゴシック" charset="-128"/>
              </a:defRPr>
            </a:lvl1pPr>
            <a:lvl2pPr marL="742950" indent="-285750" eaLnBrk="0" hangingPunct="0">
              <a:defRPr kumimoji="1" sz="2400">
                <a:solidFill>
                  <a:schemeClr val="tx1"/>
                </a:solidFill>
                <a:latin typeface="Arial Narrow" charset="0"/>
                <a:ea typeface="ＭＳ Ｐゴシック" charset="-128"/>
              </a:defRPr>
            </a:lvl2pPr>
            <a:lvl3pPr marL="1143000" indent="-228600" eaLnBrk="0" hangingPunct="0">
              <a:defRPr kumimoji="1" sz="2400">
                <a:solidFill>
                  <a:schemeClr val="tx1"/>
                </a:solidFill>
                <a:latin typeface="Arial Narrow" charset="0"/>
                <a:ea typeface="ＭＳ Ｐゴシック" charset="-128"/>
              </a:defRPr>
            </a:lvl3pPr>
            <a:lvl4pPr marL="1600200" indent="-228600" eaLnBrk="0" hangingPunct="0">
              <a:defRPr kumimoji="1" sz="2400">
                <a:solidFill>
                  <a:schemeClr val="tx1"/>
                </a:solidFill>
                <a:latin typeface="Arial Narrow" charset="0"/>
                <a:ea typeface="ＭＳ Ｐゴシック" charset="-128"/>
              </a:defRPr>
            </a:lvl4pPr>
            <a:lvl5pPr marL="2057400" indent="-228600" eaLnBrk="0" hangingPunct="0">
              <a:defRPr kumimoji="1" sz="2400">
                <a:solidFill>
                  <a:schemeClr val="tx1"/>
                </a:solidFill>
                <a:latin typeface="Arial Narrow"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Narrow" charset="0"/>
                <a:ea typeface="ＭＳ Ｐゴシック" charset="-128"/>
              </a:defRPr>
            </a:lvl9p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800" b="1" i="0" u="none" strike="noStrike" kern="1200" cap="none" spc="0" normalizeH="0" baseline="0" noProof="0">
                <a:ln>
                  <a:noFill/>
                </a:ln>
                <a:solidFill>
                  <a:prstClr val="white"/>
                </a:solidFill>
                <a:effectLst/>
                <a:uLnTx/>
                <a:uFillTx/>
                <a:latin typeface="Times New Roman" charset="0"/>
                <a:ea typeface="ＭＳ Ｐゴシック" charset="-128"/>
                <a:cs typeface="+mn-cs"/>
              </a:rPr>
              <a:t>Art. 35</a:t>
            </a: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800" b="0" i="0" u="none" strike="noStrike" kern="1200" cap="none" spc="0" normalizeH="0" baseline="0" noProof="0">
                <a:ln>
                  <a:noFill/>
                </a:ln>
                <a:solidFill>
                  <a:prstClr val="white"/>
                </a:solidFill>
                <a:effectLst/>
                <a:uLnTx/>
                <a:uFillTx/>
                <a:latin typeface="Times New Roman" charset="0"/>
                <a:ea typeface="ＭＳ Ｐゴシック" charset="-128"/>
                <a:cs typeface="+mn-cs"/>
              </a:rPr>
              <a:t>La Repubblica tutela il lavoro in tutte le sue forme ed applicazioni.</a:t>
            </a:r>
            <a:br>
              <a:rPr kumimoji="0" lang="it-IT" altLang="it-IT" sz="2800" b="0"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800" b="0" i="0" u="none" strike="noStrike" kern="1200" cap="none" spc="0" normalizeH="0" baseline="0" noProof="0">
                <a:ln>
                  <a:noFill/>
                </a:ln>
                <a:solidFill>
                  <a:prstClr val="white"/>
                </a:solidFill>
                <a:effectLst/>
                <a:uLnTx/>
                <a:uFillTx/>
                <a:latin typeface="Times New Roman" charset="0"/>
                <a:ea typeface="ＭＳ Ｐゴシック" charset="-128"/>
                <a:cs typeface="+mn-cs"/>
              </a:rPr>
              <a:t>Cura la formazione e l'elevazione professionale dei lavoratori.</a:t>
            </a:r>
            <a:br>
              <a:rPr kumimoji="0" lang="it-IT" altLang="it-IT" sz="2800" b="0"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800" b="0" i="0" u="none" strike="noStrike" kern="1200" cap="none" spc="0" normalizeH="0" baseline="0" noProof="0">
                <a:ln>
                  <a:noFill/>
                </a:ln>
                <a:solidFill>
                  <a:prstClr val="white"/>
                </a:solidFill>
                <a:effectLst/>
                <a:uLnTx/>
                <a:uFillTx/>
                <a:latin typeface="Times New Roman" charset="0"/>
                <a:ea typeface="ＭＳ Ｐゴシック" charset="-128"/>
                <a:cs typeface="+mn-cs"/>
              </a:rPr>
              <a:t>Promuove e favorisce gli accordi e le organizzazioni internazionali intesi ad affermare e regolare i diritti del lavoro.</a:t>
            </a:r>
            <a:br>
              <a:rPr kumimoji="0" lang="it-IT" altLang="it-IT" sz="2800" b="0"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800" b="0" i="0" u="none" strike="noStrike" kern="1200" cap="none" spc="0" normalizeH="0" baseline="0" noProof="0">
                <a:ln>
                  <a:noFill/>
                </a:ln>
                <a:solidFill>
                  <a:prstClr val="white"/>
                </a:solidFill>
                <a:effectLst/>
                <a:uLnTx/>
                <a:uFillTx/>
                <a:latin typeface="Times New Roman" charset="0"/>
                <a:ea typeface="ＭＳ Ｐゴシック" charset="-128"/>
                <a:cs typeface="+mn-cs"/>
              </a:rPr>
              <a:t>Riconosce la libertà di emigrazione, salvo gli obblighi stabiliti dalla legge nell'interesse generale, e tutela il lavoro italiano all'estero. </a:t>
            </a:r>
          </a:p>
        </p:txBody>
      </p:sp>
    </p:spTree>
    <p:extLst>
      <p:ext uri="{BB962C8B-B14F-4D97-AF65-F5344CB8AC3E}">
        <p14:creationId xmlns:p14="http://schemas.microsoft.com/office/powerpoint/2010/main" val="4239693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362200" y="822326"/>
            <a:ext cx="8305800" cy="542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Arial Narrow" charset="0"/>
                <a:ea typeface="ＭＳ Ｐゴシック" charset="-128"/>
              </a:defRPr>
            </a:lvl1pPr>
            <a:lvl2pPr marL="742950" indent="-285750" eaLnBrk="0" hangingPunct="0">
              <a:defRPr kumimoji="1" sz="2400">
                <a:solidFill>
                  <a:schemeClr val="tx1"/>
                </a:solidFill>
                <a:latin typeface="Arial Narrow" charset="0"/>
                <a:ea typeface="ＭＳ Ｐゴシック" charset="-128"/>
              </a:defRPr>
            </a:lvl2pPr>
            <a:lvl3pPr marL="1143000" indent="-228600" eaLnBrk="0" hangingPunct="0">
              <a:defRPr kumimoji="1" sz="2400">
                <a:solidFill>
                  <a:schemeClr val="tx1"/>
                </a:solidFill>
                <a:latin typeface="Arial Narrow" charset="0"/>
                <a:ea typeface="ＭＳ Ｐゴシック" charset="-128"/>
              </a:defRPr>
            </a:lvl3pPr>
            <a:lvl4pPr marL="1600200" indent="-228600" eaLnBrk="0" hangingPunct="0">
              <a:defRPr kumimoji="1" sz="2400">
                <a:solidFill>
                  <a:schemeClr val="tx1"/>
                </a:solidFill>
                <a:latin typeface="Arial Narrow" charset="0"/>
                <a:ea typeface="ＭＳ Ｐゴシック" charset="-128"/>
              </a:defRPr>
            </a:lvl4pPr>
            <a:lvl5pPr marL="2057400" indent="-228600" eaLnBrk="0" hangingPunct="0">
              <a:defRPr kumimoji="1" sz="2400">
                <a:solidFill>
                  <a:schemeClr val="tx1"/>
                </a:solidFill>
                <a:latin typeface="Arial Narrow"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Arial Narrow"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Arial Narrow"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Arial Narrow"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Arial Narrow" charset="0"/>
                <a:ea typeface="ＭＳ Ｐゴシック" charset="-128"/>
              </a:defRPr>
            </a:lvl9p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000" b="1" i="0" u="none" strike="noStrike" kern="1200" cap="none" spc="0" normalizeH="0" baseline="0" noProof="0">
                <a:ln>
                  <a:noFill/>
                </a:ln>
                <a:solidFill>
                  <a:prstClr val="white"/>
                </a:solidFill>
                <a:effectLst/>
                <a:uLnTx/>
                <a:uFillTx/>
                <a:latin typeface="Times New Roman" charset="0"/>
                <a:ea typeface="ＭＳ Ｐゴシック" charset="-128"/>
                <a:cs typeface="+mn-cs"/>
              </a:rPr>
              <a:t>Art. 36</a:t>
            </a: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000" b="1" i="0" u="none" strike="noStrike" kern="1200" cap="none" spc="0" normalizeH="0" baseline="0" noProof="0">
                <a:ln>
                  <a:noFill/>
                </a:ln>
                <a:solidFill>
                  <a:prstClr val="white"/>
                </a:solidFill>
                <a:effectLst/>
                <a:uLnTx/>
                <a:uFillTx/>
                <a:latin typeface="Times New Roman" charset="0"/>
                <a:ea typeface="ＭＳ Ｐゴシック" charset="-128"/>
                <a:cs typeface="+mn-cs"/>
              </a:rPr>
              <a:t>Il lavoratore ha diritto ad una retribuzione proporzionata alla quantità e qualità del suo lavoro e in ogni caso sufficiente ad assicurare a sé e alla famiglia un'esistenza libera e dignitosa.</a:t>
            </a:r>
            <a:br>
              <a:rPr kumimoji="0" lang="it-IT" altLang="it-IT" sz="2000" b="1"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000" b="1" i="0" u="none" strike="noStrike" kern="1200" cap="none" spc="0" normalizeH="0" baseline="0" noProof="0">
                <a:ln>
                  <a:noFill/>
                </a:ln>
                <a:solidFill>
                  <a:prstClr val="white"/>
                </a:solidFill>
                <a:effectLst/>
                <a:uLnTx/>
                <a:uFillTx/>
                <a:latin typeface="Times New Roman" charset="0"/>
                <a:ea typeface="ＭＳ Ｐゴシック" charset="-128"/>
                <a:cs typeface="+mn-cs"/>
              </a:rPr>
              <a:t>La durata massima della giornata lavorativa è stabilita dalla legge.</a:t>
            </a:r>
            <a:br>
              <a:rPr kumimoji="0" lang="it-IT" altLang="it-IT" sz="2000" b="1" i="0" u="none" strike="noStrike" kern="1200" cap="none" spc="0" normalizeH="0" baseline="0" noProof="0">
                <a:ln>
                  <a:noFill/>
                </a:ln>
                <a:solidFill>
                  <a:prstClr val="white"/>
                </a:solidFill>
                <a:effectLst/>
                <a:uLnTx/>
                <a:uFillTx/>
                <a:latin typeface="Times New Roman" charset="0"/>
                <a:ea typeface="ＭＳ Ｐゴシック" charset="-128"/>
                <a:cs typeface="+mn-cs"/>
              </a:rPr>
            </a:br>
            <a:r>
              <a:rPr kumimoji="0" lang="it-IT" altLang="it-IT" sz="2000" b="1" i="0" u="none" strike="noStrike" kern="1200" cap="none" spc="0" normalizeH="0" baseline="0" noProof="0">
                <a:ln>
                  <a:noFill/>
                </a:ln>
                <a:solidFill>
                  <a:prstClr val="white"/>
                </a:solidFill>
                <a:effectLst/>
                <a:uLnTx/>
                <a:uFillTx/>
                <a:latin typeface="Times New Roman" charset="0"/>
                <a:ea typeface="ＭＳ Ｐゴシック" charset="-128"/>
                <a:cs typeface="+mn-cs"/>
              </a:rPr>
              <a:t>Il lavoratore ha diritto al riposo settimanale e a ferie annuali retribuite, e non può rinunziarvi.</a:t>
            </a: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000" b="1" i="0" u="none" strike="noStrike" kern="1200" cap="none" spc="0" normalizeH="0" baseline="0" noProof="0">
                <a:ln>
                  <a:noFill/>
                </a:ln>
                <a:solidFill>
                  <a:srgbClr val="7AF8CC"/>
                </a:solidFill>
                <a:effectLst>
                  <a:outerShdw blurRad="38100" dist="38100" dir="2700000" algn="tl">
                    <a:srgbClr val="000000"/>
                  </a:outerShdw>
                </a:effectLst>
                <a:uLnTx/>
                <a:uFillTx/>
                <a:latin typeface="Times New Roman" charset="0"/>
                <a:ea typeface="ＭＳ Ｐゴシック" charset="-128"/>
                <a:cs typeface="+mn-cs"/>
              </a:rPr>
              <a:t>Art. 37</a:t>
            </a: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it-IT" altLang="it-IT" sz="2000" b="1" i="0" u="none" strike="noStrike" kern="1200" cap="none" spc="0" normalizeH="0" baseline="0" noProof="0">
                <a:ln>
                  <a:noFill/>
                </a:ln>
                <a:solidFill>
                  <a:srgbClr val="7AF8CC"/>
                </a:solidFill>
                <a:effectLst>
                  <a:outerShdw blurRad="38100" dist="38100" dir="2700000" algn="tl">
                    <a:srgbClr val="000000"/>
                  </a:outerShdw>
                </a:effectLst>
                <a:uLnTx/>
                <a:uFillTx/>
                <a:latin typeface="Times New Roman" charset="0"/>
                <a:ea typeface="ＭＳ Ｐゴシック" charset="-128"/>
                <a:cs typeface="+mn-cs"/>
              </a:rPr>
              <a:t>La donna lavoratrice ha gli stessi diritti e, a parità di lavoro, le stesse retribuzioni che spettano al lavoratore. Le condizioni di lavoro devono consentire l'adempimento della sua essenziale funzione familiare e assicurare alla madre e al bambino una speciale e adeguata protezione.</a:t>
            </a:r>
            <a:br>
              <a:rPr kumimoji="0" lang="it-IT" altLang="it-IT" sz="2000" b="1" i="0" u="none" strike="noStrike" kern="1200" cap="none" spc="0" normalizeH="0" baseline="0" noProof="0">
                <a:ln>
                  <a:noFill/>
                </a:ln>
                <a:solidFill>
                  <a:srgbClr val="7AF8CC"/>
                </a:solidFill>
                <a:effectLst>
                  <a:outerShdw blurRad="38100" dist="38100" dir="2700000" algn="tl">
                    <a:srgbClr val="000000"/>
                  </a:outerShdw>
                </a:effectLst>
                <a:uLnTx/>
                <a:uFillTx/>
                <a:latin typeface="Times New Roman" charset="0"/>
                <a:ea typeface="ＭＳ Ｐゴシック" charset="-128"/>
                <a:cs typeface="+mn-cs"/>
              </a:rPr>
            </a:br>
            <a:r>
              <a:rPr kumimoji="0" lang="it-IT" altLang="it-IT" sz="2000" b="1" i="0" u="none" strike="noStrike" kern="1200" cap="none" spc="0" normalizeH="0" baseline="0" noProof="0">
                <a:ln>
                  <a:noFill/>
                </a:ln>
                <a:solidFill>
                  <a:srgbClr val="7AF8CC"/>
                </a:solidFill>
                <a:effectLst>
                  <a:outerShdw blurRad="38100" dist="38100" dir="2700000" algn="tl">
                    <a:srgbClr val="000000"/>
                  </a:outerShdw>
                </a:effectLst>
                <a:uLnTx/>
                <a:uFillTx/>
                <a:latin typeface="Times New Roman" charset="0"/>
                <a:ea typeface="ＭＳ Ｐゴシック" charset="-128"/>
                <a:cs typeface="+mn-cs"/>
              </a:rPr>
              <a:t>La legge stabilisce il limite minimo di età per il lavoro salariato.</a:t>
            </a:r>
            <a:br>
              <a:rPr kumimoji="0" lang="it-IT" altLang="it-IT" sz="2000" b="1" i="0" u="none" strike="noStrike" kern="1200" cap="none" spc="0" normalizeH="0" baseline="0" noProof="0">
                <a:ln>
                  <a:noFill/>
                </a:ln>
                <a:solidFill>
                  <a:srgbClr val="7AF8CC"/>
                </a:solidFill>
                <a:effectLst>
                  <a:outerShdw blurRad="38100" dist="38100" dir="2700000" algn="tl">
                    <a:srgbClr val="000000"/>
                  </a:outerShdw>
                </a:effectLst>
                <a:uLnTx/>
                <a:uFillTx/>
                <a:latin typeface="Times New Roman" charset="0"/>
                <a:ea typeface="ＭＳ Ｐゴシック" charset="-128"/>
                <a:cs typeface="+mn-cs"/>
              </a:rPr>
            </a:br>
            <a:r>
              <a:rPr kumimoji="0" lang="it-IT" altLang="it-IT" sz="2000" b="1" i="0" u="none" strike="noStrike" kern="1200" cap="none" spc="0" normalizeH="0" baseline="0" noProof="0">
                <a:ln>
                  <a:noFill/>
                </a:ln>
                <a:solidFill>
                  <a:srgbClr val="7AF8CC"/>
                </a:solidFill>
                <a:effectLst>
                  <a:outerShdw blurRad="38100" dist="38100" dir="2700000" algn="tl">
                    <a:srgbClr val="000000"/>
                  </a:outerShdw>
                </a:effectLst>
                <a:uLnTx/>
                <a:uFillTx/>
                <a:latin typeface="Times New Roman" charset="0"/>
                <a:ea typeface="ＭＳ Ｐゴシック" charset="-128"/>
                <a:cs typeface="+mn-cs"/>
              </a:rPr>
              <a:t>La Repubblica tutela il lavoro dei minori con speciali norme e garantisce ad essi, a parità di lavoro, il diritto alla parità di retribuzione. </a:t>
            </a:r>
            <a:br>
              <a:rPr kumimoji="0" lang="it-IT" altLang="it-IT" sz="2000" b="1" i="0" u="none" strike="noStrike" kern="1200" cap="none" spc="0" normalizeH="0" baseline="0" noProof="0">
                <a:ln>
                  <a:noFill/>
                </a:ln>
                <a:solidFill>
                  <a:srgbClr val="7AF8CC"/>
                </a:solidFill>
                <a:effectLst>
                  <a:outerShdw blurRad="38100" dist="38100" dir="2700000" algn="tl">
                    <a:srgbClr val="000000"/>
                  </a:outerShdw>
                </a:effectLst>
                <a:uLnTx/>
                <a:uFillTx/>
                <a:latin typeface="Times New Roman" charset="0"/>
                <a:ea typeface="ＭＳ Ｐゴシック" charset="-128"/>
                <a:cs typeface="+mn-cs"/>
              </a:rPr>
            </a:br>
            <a:endParaRPr kumimoji="0" lang="it-IT" altLang="it-IT" sz="2000" b="1" i="0" u="none" strike="noStrike" kern="1200" cap="none" spc="0" normalizeH="0" baseline="0" noProof="0">
              <a:ln>
                <a:noFill/>
              </a:ln>
              <a:solidFill>
                <a:srgbClr val="7AF8CC"/>
              </a:solidFill>
              <a:effectLst>
                <a:outerShdw blurRad="38100" dist="38100" dir="2700000" algn="tl">
                  <a:srgbClr val="000000"/>
                </a:outerShdw>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2193539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887</Words>
  <Application>Microsoft Macintosh PowerPoint</Application>
  <PresentationFormat>Widescreen</PresentationFormat>
  <Paragraphs>54</Paragraphs>
  <Slides>11</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Arial</vt:lpstr>
      <vt:lpstr>Calibri</vt:lpstr>
      <vt:lpstr>Perpetua</vt:lpstr>
      <vt:lpstr>Times New Roman</vt:lpstr>
      <vt:lpstr>Tw Cen MT</vt:lpstr>
      <vt:lpstr>Wingdings</vt:lpstr>
      <vt:lpstr>Circuito</vt:lpstr>
      <vt:lpstr>Diritto del lavoro</vt:lpstr>
      <vt:lpstr>Codice Civile 1942 Libro V</vt:lpstr>
      <vt:lpstr>Dal fascismo alla costituzione</vt:lpstr>
      <vt:lpstr>La stabilizzazione politica: passaggio dalla lotta antifascista al regime democratico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Diritto del lavoro</dc:title>
  <dc:creator>Alberto Avio</dc:creator>
  <cp:lastModifiedBy>Alberto Avio</cp:lastModifiedBy>
  <cp:revision>3</cp:revision>
  <dcterms:created xsi:type="dcterms:W3CDTF">2020-03-06T15:15:03Z</dcterms:created>
  <dcterms:modified xsi:type="dcterms:W3CDTF">2020-10-11T16:33:01Z</dcterms:modified>
</cp:coreProperties>
</file>