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notesMasterIdLst>
    <p:notesMasterId r:id="rId15"/>
  </p:notesMasterIdLst>
  <p:sldIdLst>
    <p:sldId id="365" r:id="rId2"/>
    <p:sldId id="322" r:id="rId3"/>
    <p:sldId id="261" r:id="rId4"/>
    <p:sldId id="368" r:id="rId5"/>
    <p:sldId id="265" r:id="rId6"/>
    <p:sldId id="320" r:id="rId7"/>
    <p:sldId id="321" r:id="rId8"/>
    <p:sldId id="358" r:id="rId9"/>
    <p:sldId id="369" r:id="rId10"/>
    <p:sldId id="323" r:id="rId11"/>
    <p:sldId id="370" r:id="rId12"/>
    <p:sldId id="371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707"/>
  </p:normalViewPr>
  <p:slideViewPr>
    <p:cSldViewPr snapToGrid="0" snapToObjects="1">
      <p:cViewPr varScale="1">
        <p:scale>
          <a:sx n="96" d="100"/>
          <a:sy n="96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13CBB-532F-1441-81C0-9348EB245145}" type="datetimeFigureOut">
              <a:rPr lang="it-IT" smtClean="0"/>
              <a:t>11/10/20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549C6-EEC7-8A49-A808-659528D1C4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54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it-IT" dirty="0"/>
              <a:t>Iniziare con una breve panoramica della presentazione.</a:t>
            </a:r>
            <a:r>
              <a:rPr lang="it-IT" baseline="0" dirty="0"/>
              <a:t> D</a:t>
            </a:r>
            <a:r>
              <a:rPr lang="it-IT" dirty="0"/>
              <a:t>escrivere lo scopo principale della presentazione e i motivi per cui è importante.</a:t>
            </a:r>
          </a:p>
          <a:p>
            <a:pPr>
              <a:lnSpc>
                <a:spcPct val="80000"/>
              </a:lnSpc>
            </a:pPr>
            <a:r>
              <a:rPr lang="it-IT" dirty="0"/>
              <a:t>Introdurre gli argomenti principali.</a:t>
            </a:r>
          </a:p>
          <a:p>
            <a:r>
              <a:rPr lang="it-IT" dirty="0"/>
              <a:t>Per consentire sempre ai partecipanti di orientarsi, è</a:t>
            </a:r>
            <a:r>
              <a:rPr lang="it-IT" baseline="0" dirty="0"/>
              <a:t> possibile </a:t>
            </a:r>
            <a:r>
              <a:rPr lang="it-IT" dirty="0"/>
              <a:t>ripetere questa diapositiva introduttiva all'interno della presentazione, evidenziando il particolare argomento che verrà illustrato nelle diapositive successive.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6EAC7D-5A89-47C2-8ABA-56C9C2DEF7A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319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4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42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1208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18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30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0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85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40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olo sfo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058" y="0"/>
            <a:ext cx="12133943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1016000" y="6356351"/>
            <a:ext cx="2844800" cy="365125"/>
          </a:xfrm>
        </p:spPr>
        <p:txBody>
          <a:bodyPr/>
          <a:lstStyle/>
          <a:p>
            <a:fld id="{757B281C-5159-4971-8228-52B9A72E9ED2}" type="datetimeFigureOut">
              <a:pPr/>
              <a:t>11/10/20</a:t>
            </a:fld>
            <a:endParaRPr kumimoji="0"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400" y="6356351"/>
            <a:ext cx="3860800" cy="365125"/>
          </a:xfrm>
        </p:spPr>
        <p:txBody>
          <a:bodyPr/>
          <a:lstStyle/>
          <a:p>
            <a:endParaRPr kumimoji="0"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0800" y="6356351"/>
            <a:ext cx="2844800" cy="365125"/>
          </a:xfrm>
        </p:spPr>
        <p:txBody>
          <a:bodyPr/>
          <a:lstStyle/>
          <a:p>
            <a:fld id="{33D6E5A2-EC83-451F-A719-9AC1370DD5CF}" type="slidenum">
              <a:pPr/>
              <a:t>‹N›</a:t>
            </a:fld>
            <a:endParaRPr kumimoji="0" lang="it-IT"/>
          </a:p>
        </p:txBody>
      </p:sp>
    </p:spTree>
    <p:extLst>
      <p:ext uri="{BB962C8B-B14F-4D97-AF65-F5344CB8AC3E}">
        <p14:creationId xmlns:p14="http://schemas.microsoft.com/office/powerpoint/2010/main" val="3879527837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4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2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71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2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74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4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2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8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356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5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75C303E-0CCD-A749-B877-AAC2C11A5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3113" y="1122363"/>
            <a:ext cx="4527929" cy="4287836"/>
          </a:xfrm>
        </p:spPr>
        <p:txBody>
          <a:bodyPr anchor="ctr">
            <a:normAutofit/>
          </a:bodyPr>
          <a:lstStyle/>
          <a:p>
            <a:pPr algn="r"/>
            <a:r>
              <a:rPr lang="it-IT" sz="6000" dirty="0"/>
              <a:t>Diritto del lavoro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4A6A526A-F8CE-204F-B387-1352425C3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0666" y="1122363"/>
            <a:ext cx="4116007" cy="4287834"/>
          </a:xfrm>
        </p:spPr>
        <p:txBody>
          <a:bodyPr anchor="ctr">
            <a:normAutofit/>
          </a:bodyPr>
          <a:lstStyle/>
          <a:p>
            <a:r>
              <a:rPr lang="it-IT" sz="2400" dirty="0"/>
              <a:t>Lezione 2/h3</a:t>
            </a:r>
          </a:p>
          <a:p>
            <a:r>
              <a:rPr lang="it-IT" sz="2400" dirty="0"/>
              <a:t>Alberto Avio</a:t>
            </a:r>
          </a:p>
          <a:p>
            <a:r>
              <a:rPr lang="it-IT" sz="2400" dirty="0"/>
              <a:t>Operatore servizi giuridici</a:t>
            </a:r>
          </a:p>
          <a:p>
            <a:r>
              <a:rPr lang="it-IT" sz="2400" dirty="0"/>
              <a:t>Aa 2020-2021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4061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305107"/>
            <a:ext cx="9905999" cy="3541714"/>
          </a:xfrm>
        </p:spPr>
        <p:txBody>
          <a:bodyPr/>
          <a:lstStyle/>
          <a:p>
            <a:pPr marL="0" indent="0">
              <a:buNone/>
            </a:pPr>
            <a:endParaRPr lang="it-IT" altLang="it-IT" dirty="0">
              <a:ea typeface="ＭＳ Ｐゴシック" charset="-128"/>
            </a:endParaRPr>
          </a:p>
          <a:p>
            <a:pPr marL="0" indent="0">
              <a:buNone/>
            </a:pPr>
            <a:endParaRPr lang="it-IT" altLang="it-IT" dirty="0">
              <a:ea typeface="ＭＳ Ｐゴシック" charset="-128"/>
            </a:endParaRPr>
          </a:p>
          <a:p>
            <a:pPr marL="0" indent="0" algn="ctr">
              <a:buNone/>
            </a:pPr>
            <a:r>
              <a:rPr lang="it-IT" altLang="it-IT" sz="4400" dirty="0">
                <a:ea typeface="ＭＳ Ｐゴシック" charset="-128"/>
              </a:rPr>
              <a:t>Il referente di questa normativa è </a:t>
            </a:r>
          </a:p>
          <a:p>
            <a:pPr marL="0" indent="0" algn="ctr">
              <a:buNone/>
            </a:pPr>
            <a:r>
              <a:rPr lang="it-IT" altLang="it-IT" sz="4400" dirty="0">
                <a:ea typeface="ＭＳ Ｐゴシック" charset="-128"/>
              </a:rPr>
              <a:t>l’operaio degli opifici industriali</a:t>
            </a:r>
          </a:p>
        </p:txBody>
      </p:sp>
    </p:spTree>
    <p:extLst>
      <p:ext uri="{BB962C8B-B14F-4D97-AF65-F5344CB8AC3E}">
        <p14:creationId xmlns:p14="http://schemas.microsoft.com/office/powerpoint/2010/main" val="98413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9D1561-729A-0E46-86C9-F6C7B022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76558"/>
            <a:ext cx="9905998" cy="1478570"/>
          </a:xfrm>
        </p:spPr>
        <p:txBody>
          <a:bodyPr/>
          <a:lstStyle/>
          <a:p>
            <a:r>
              <a:rPr lang="it-IT" dirty="0"/>
              <a:t>Dalla stagione umbertina al fascismo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83CC33-CDC7-6248-B98C-EFB2D4CB9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655128"/>
            <a:ext cx="11033760" cy="377952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it-IT" dirty="0"/>
              <a:t>1906, contratto Fiom-Itala, nascita delle commissioni interne</a:t>
            </a:r>
          </a:p>
          <a:p>
            <a:pPr>
              <a:lnSpc>
                <a:spcPct val="100000"/>
              </a:lnSpc>
            </a:pPr>
            <a:r>
              <a:rPr lang="it-IT" dirty="0"/>
              <a:t>1919: Nascono i consigli di fabbrica.</a:t>
            </a:r>
          </a:p>
          <a:p>
            <a:pPr>
              <a:lnSpc>
                <a:spcPct val="100000"/>
              </a:lnSpc>
            </a:pPr>
            <a:r>
              <a:rPr lang="it-IT" dirty="0"/>
              <a:t>Dal 1920 gli squadristi assaltano e distruggono le sedi sindacali</a:t>
            </a:r>
          </a:p>
          <a:p>
            <a:pPr>
              <a:lnSpc>
                <a:spcPct val="100000"/>
              </a:lnSpc>
            </a:pPr>
            <a:r>
              <a:rPr lang="it-IT" dirty="0"/>
              <a:t>1920 Confederazione Generale dell’Industria</a:t>
            </a:r>
          </a:p>
          <a:p>
            <a:pPr>
              <a:lnSpc>
                <a:spcPct val="100000"/>
              </a:lnSpc>
            </a:pPr>
            <a:r>
              <a:rPr lang="it-IT" dirty="0"/>
              <a:t>1922 Nasce la Confederazione nazionale delle corporazioni sindacali, segretario Edmondo </a:t>
            </a:r>
            <a:r>
              <a:rPr lang="it-IT" dirty="0" err="1"/>
              <a:t>Rossoni</a:t>
            </a: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28-X-1922. Marcia su Roma</a:t>
            </a:r>
          </a:p>
          <a:p>
            <a:pPr>
              <a:lnSpc>
                <a:spcPct val="100000"/>
              </a:lnSpc>
            </a:pPr>
            <a:r>
              <a:rPr lang="it-IT" dirty="0"/>
              <a:t>1925 Patto di Palazzo </a:t>
            </a:r>
            <a:r>
              <a:rPr lang="it-IT" dirty="0" err="1"/>
              <a:t>Vidoni</a:t>
            </a:r>
            <a:r>
              <a:rPr lang="it-IT" dirty="0"/>
              <a:t>: abolizione delle commissioni interne; la </a:t>
            </a:r>
            <a:r>
              <a:rPr lang="it-IT" dirty="0" err="1"/>
              <a:t>confindustria</a:t>
            </a:r>
            <a:r>
              <a:rPr lang="it-IT" dirty="0"/>
              <a:t> riconosce esclusiva rappresentanza dei lavoratori ai sindacati fascisti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8366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D79F1-050F-F440-8C06-2F5262DFA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 apre la strada al corporativismo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65E978-70E4-6448-8C6C-FCFD642E0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1926 le leggi «</a:t>
            </a:r>
            <a:r>
              <a:rPr lang="it-IT" dirty="0" err="1"/>
              <a:t>fascistissime</a:t>
            </a:r>
            <a:r>
              <a:rPr lang="it-IT" dirty="0"/>
              <a:t>»: legge n.563 e regolamento di attuazione; </a:t>
            </a:r>
            <a:r>
              <a:rPr lang="it-IT" altLang="it-IT" dirty="0">
                <a:ea typeface="ＭＳ Ｐゴシック" charset="-128"/>
              </a:rPr>
              <a:t>fine della libertà sindacale e dell’autonomia collettiva. S</a:t>
            </a:r>
            <a:r>
              <a:rPr lang="it-IT" dirty="0"/>
              <a:t>cioglimento e confisca delle associazioni che svolgono attività «antinazionale». Sciopero e Serrata tornano a essere penalmente sanzionati (poi confluisce nel </a:t>
            </a:r>
            <a:r>
              <a:rPr lang="it-IT" dirty="0" err="1"/>
              <a:t>cp</a:t>
            </a:r>
            <a:r>
              <a:rPr lang="it-IT" dirty="0"/>
              <a:t> del 1930).</a:t>
            </a:r>
            <a:r>
              <a:rPr lang="it-IT" dirty="0">
                <a:ea typeface="ＭＳ Ｐゴシック" charset="-128"/>
              </a:rPr>
              <a:t> Unico sindacato=unico </a:t>
            </a:r>
            <a:r>
              <a:rPr lang="it-IT" altLang="it-IT" dirty="0">
                <a:ea typeface="ＭＳ Ｐゴシック" charset="-128"/>
              </a:rPr>
              <a:t>contratto collettivo (erga </a:t>
            </a:r>
            <a:r>
              <a:rPr lang="it-IT" altLang="it-IT" dirty="0" err="1">
                <a:ea typeface="ＭＳ Ｐゴシック" charset="-128"/>
              </a:rPr>
              <a:t>omnes</a:t>
            </a:r>
            <a:r>
              <a:rPr lang="it-IT" altLang="it-IT" dirty="0">
                <a:ea typeface="ＭＳ Ｐゴシック" charset="-128"/>
              </a:rPr>
              <a:t>) =</a:t>
            </a:r>
          </a:p>
          <a:p>
            <a:pPr>
              <a:lnSpc>
                <a:spcPct val="100000"/>
              </a:lnSpc>
            </a:pPr>
            <a:r>
              <a:rPr lang="it-IT" altLang="it-IT" dirty="0">
                <a:ea typeface="ＭＳ Ｐゴシック" charset="-128"/>
              </a:rPr>
              <a:t>1927 la Carta del Lavoro</a:t>
            </a:r>
            <a:endParaRPr lang="it-IT" dirty="0"/>
          </a:p>
          <a:p>
            <a:pPr>
              <a:lnSpc>
                <a:spcPct val="100000"/>
              </a:lnSpc>
            </a:pPr>
            <a:r>
              <a:rPr lang="it-IT" dirty="0"/>
              <a:t>1927 La </a:t>
            </a:r>
            <a:r>
              <a:rPr lang="it-IT" dirty="0" err="1"/>
              <a:t>CGdL</a:t>
            </a:r>
            <a:r>
              <a:rPr lang="it-IT" dirty="0"/>
              <a:t> si scioglie (nasce la </a:t>
            </a:r>
            <a:r>
              <a:rPr lang="it-IT" dirty="0" err="1"/>
              <a:t>cgl</a:t>
            </a:r>
            <a:r>
              <a:rPr lang="it-IT" dirty="0"/>
              <a:t> clandestina)</a:t>
            </a:r>
          </a:p>
        </p:txBody>
      </p:sp>
    </p:spTree>
    <p:extLst>
      <p:ext uri="{BB962C8B-B14F-4D97-AF65-F5344CB8AC3E}">
        <p14:creationId xmlns:p14="http://schemas.microsoft.com/office/powerpoint/2010/main" val="3334256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"/>
            <a:ext cx="7772400" cy="98107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/>
              <a:t>Periodo corporativo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753073" y="1847645"/>
            <a:ext cx="9132125" cy="3956808"/>
          </a:xfrm>
        </p:spPr>
        <p:txBody>
          <a:bodyPr>
            <a:normAutofit/>
          </a:bodyPr>
          <a:lstStyle/>
          <a:p>
            <a:pPr lvl="1" eaLnBrk="1" hangingPunct="1">
              <a:buFont typeface="Wingdings" charset="2"/>
              <a:buChar char="Ø"/>
            </a:pPr>
            <a:r>
              <a:rPr lang="it-IT" altLang="it-IT" sz="2400" dirty="0" err="1">
                <a:ea typeface="ＭＳ Ｐゴシック" charset="-128"/>
              </a:rPr>
              <a:t>R.d.l.</a:t>
            </a:r>
            <a:r>
              <a:rPr lang="it-IT" altLang="it-IT" sz="2400" dirty="0">
                <a:ea typeface="ＭＳ Ｐゴシック" charset="-128"/>
              </a:rPr>
              <a:t> n. 692/1923 orario lavoro (8 ore)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 err="1">
                <a:ea typeface="ＭＳ Ｐゴシック" charset="-128"/>
              </a:rPr>
              <a:t>Rdl</a:t>
            </a:r>
            <a:r>
              <a:rPr lang="it-IT" altLang="it-IT" sz="2400" dirty="0">
                <a:ea typeface="ＭＳ Ｐゴシック" charset="-128"/>
              </a:rPr>
              <a:t> 1825/1924 impiego privato (niente operai; modello per c.c. 1942)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 err="1">
                <a:ea typeface="ＭＳ Ｐゴシック" charset="-128"/>
              </a:rPr>
              <a:t>R.d.</a:t>
            </a:r>
            <a:r>
              <a:rPr lang="it-IT" altLang="it-IT" sz="2400" dirty="0">
                <a:ea typeface="ＭＳ Ｐゴシック" charset="-128"/>
              </a:rPr>
              <a:t> n. 1033/1933 </a:t>
            </a:r>
            <a:r>
              <a:rPr lang="it-IT" altLang="it-IT" sz="2400" dirty="0" err="1">
                <a:ea typeface="ＭＳ Ｐゴシック" charset="-128"/>
              </a:rPr>
              <a:t>Inail</a:t>
            </a:r>
            <a:r>
              <a:rPr lang="it-IT" altLang="it-IT" sz="2400" dirty="0">
                <a:ea typeface="ＭＳ Ｐゴシック" charset="-128"/>
              </a:rPr>
              <a:t> e n. 1827/1935 Inps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>
                <a:ea typeface="ＭＳ Ｐゴシック" charset="-128"/>
              </a:rPr>
              <a:t>L. n. 370/1934 riposo domenicale e settimanale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>
                <a:ea typeface="ＭＳ Ｐゴシック" charset="-128"/>
              </a:rPr>
              <a:t>L. n. 112/1935 Istituzione libretto lavoro</a:t>
            </a: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2400" dirty="0">
                <a:ea typeface="ＭＳ Ｐゴシック" charset="-128"/>
              </a:rPr>
              <a:t>Codice civile 1942</a:t>
            </a:r>
          </a:p>
        </p:txBody>
      </p:sp>
    </p:spTree>
    <p:extLst>
      <p:ext uri="{BB962C8B-B14F-4D97-AF65-F5344CB8AC3E}">
        <p14:creationId xmlns:p14="http://schemas.microsoft.com/office/powerpoint/2010/main" val="124002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9392" y="260648"/>
            <a:ext cx="11174680" cy="1176266"/>
          </a:xfrm>
        </p:spPr>
        <p:txBody>
          <a:bodyPr/>
          <a:lstStyle/>
          <a:p>
            <a:pPr algn="ctr" eaLnBrk="1" hangingPunct="1"/>
            <a:r>
              <a:rPr lang="it-IT" altLang="it-IT" sz="3200" dirty="0">
                <a:latin typeface="Alien Encounters" charset="0"/>
                <a:ea typeface="ＭＳ Ｐゴシック" charset="-128"/>
              </a:rPr>
              <a:t>Le tappe storiche dell’evoluzione del diritto del lavoro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249680" y="1600200"/>
            <a:ext cx="9525000" cy="499715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Perpetua" charset="0"/>
                <a:ea typeface="ＭＳ Ｐゴシック" charset="-128"/>
              </a:rPr>
              <a:t>Legislazione sociale – Periodo liberale - Probiviri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Perpetua" charset="0"/>
                <a:ea typeface="ＭＳ Ｐゴシック" charset="-128"/>
              </a:rPr>
              <a:t>Incorporazione del diritto del lavoro nel diritto privato – periodo corporativo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Perpetua" charset="0"/>
                <a:ea typeface="ＭＳ Ｐゴシック" charset="-128"/>
              </a:rPr>
              <a:t>Costituzionalizzazione del diritto del lavoro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Perpetua" charset="0"/>
                <a:ea typeface="ＭＳ Ｐゴシック" charset="-128"/>
              </a:rPr>
              <a:t>Il boom economico e l’attuazione dei diritti costituzionali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Perpetua" charset="0"/>
                <a:ea typeface="ＭＳ Ｐゴシック" charset="-128"/>
              </a:rPr>
              <a:t>Il diritto del lavoro della crisi e la legislazione del lavoro contrattata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Perpetua" charset="0"/>
                <a:ea typeface="ＭＳ Ｐゴシック" charset="-128"/>
              </a:rPr>
              <a:t>Dal modello Fordista al modello Toyota: l’imperativo categorico della </a:t>
            </a:r>
            <a:r>
              <a:rPr lang="it-IT" altLang="it-IT" sz="2800" dirty="0" err="1">
                <a:latin typeface="Perpetua" charset="0"/>
                <a:ea typeface="ＭＳ Ｐゴシック" charset="-128"/>
              </a:rPr>
              <a:t>flessibilizzazione</a:t>
            </a:r>
            <a:endParaRPr lang="it-IT" altLang="it-IT" sz="2800" dirty="0">
              <a:latin typeface="Perpetua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r>
              <a:rPr lang="it-IT" altLang="it-IT" sz="2800" dirty="0">
                <a:latin typeface="Perpetua" charset="0"/>
                <a:ea typeface="ＭＳ Ｐゴシック" charset="-128"/>
              </a:rPr>
              <a:t> La globalizzazione e l’industria 4.0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charset="2"/>
              <a:buChar char="v"/>
            </a:pPr>
            <a:endParaRPr lang="it-IT" altLang="it-IT" sz="2800" dirty="0">
              <a:latin typeface="Perpetua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705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143001" y="266091"/>
            <a:ext cx="9905998" cy="1478570"/>
          </a:xfrm>
          <a:ln w="50800" cmpd="sng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it-IT" sz="2400" dirty="0"/>
              <a:t>Dal servo al lavoratore subordinato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45581" y="4820067"/>
            <a:ext cx="5992812" cy="1683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La rivoluzione industriale comporta l’utilizzo di macchine e di persone che devono svolgere semplici operazioni ripetitive.</a:t>
            </a:r>
          </a:p>
        </p:txBody>
      </p:sp>
      <p:pic>
        <p:nvPicPr>
          <p:cNvPr id="4" name="Picture 6" descr="Inlustrazione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581" y="1484784"/>
            <a:ext cx="3097212" cy="208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34%20Filand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4611594"/>
            <a:ext cx="2664644" cy="21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2"/>
          <p:cNvSpPr/>
          <p:nvPr/>
        </p:nvSpPr>
        <p:spPr>
          <a:xfrm>
            <a:off x="5559896" y="1926813"/>
            <a:ext cx="49289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Abolizione delle corporazioni e divieto di associazionismo per arti e mestieri: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Legge </a:t>
            </a:r>
            <a:r>
              <a:rPr kumimoji="0" lang="it-IT" altLang="it-IT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Le </a:t>
            </a:r>
            <a:r>
              <a:rPr kumimoji="0" lang="it-IT" altLang="it-IT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Chapelier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, Francia, 1791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794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E66251-02B4-754C-86FC-6C548BD3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Dalla rivoluzione francese alla rivoluzione industriale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8D2A7-0B32-7147-9506-2B097017A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14856"/>
            <a:ext cx="9905999" cy="4120833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Uno dei primi atti della rivoluzione francese è la legge Le </a:t>
            </a:r>
            <a:r>
              <a:rPr lang="it-IT" dirty="0" err="1"/>
              <a:t>Chapelier</a:t>
            </a:r>
            <a:r>
              <a:rPr lang="it-IT" dirty="0"/>
              <a:t> del 1791 che proibisce le corporazioni e ogni coalizione tra lavoratori.</a:t>
            </a:r>
          </a:p>
          <a:p>
            <a:pPr lvl="1"/>
            <a:r>
              <a:rPr lang="it-IT" dirty="0"/>
              <a:t>La volontà di Le </a:t>
            </a:r>
            <a:r>
              <a:rPr lang="it-IT" dirty="0" err="1"/>
              <a:t>Chapelier</a:t>
            </a:r>
            <a:r>
              <a:rPr lang="it-IT" dirty="0"/>
              <a:t> era di impedire il ritorno delle corporazioni medievali</a:t>
            </a:r>
          </a:p>
          <a:p>
            <a:pPr lvl="1"/>
            <a:r>
              <a:rPr lang="it-IT" dirty="0"/>
              <a:t>L’utilizzo successivo sarà per impedire che i lavoratori si coalizzino contro i datori</a:t>
            </a:r>
          </a:p>
          <a:p>
            <a:r>
              <a:rPr lang="it-IT" dirty="0"/>
              <a:t>Lo Statuto Albertino (1848) riconosce «il diritto di adunarsi pacificamente e senz’armi» ma non in luoghi pubblici o aperti al pubblico </a:t>
            </a:r>
          </a:p>
          <a:p>
            <a:r>
              <a:rPr lang="it-IT" dirty="0"/>
              <a:t>In Italia le corporazioni sono sciolte con una legge del 1864</a:t>
            </a:r>
          </a:p>
          <a:p>
            <a:r>
              <a:rPr lang="it-IT" u="sng" dirty="0"/>
              <a:t>Il codice penale Sardo del 1859 (poi italiano) sanziona «tutte le intese degli operai allo scopo di sospendere, ostacolare o far rincarare il lavoro senza ragionevole causa». </a:t>
            </a:r>
          </a:p>
        </p:txBody>
      </p:sp>
    </p:spTree>
    <p:extLst>
      <p:ext uri="{BB962C8B-B14F-4D97-AF65-F5344CB8AC3E}">
        <p14:creationId xmlns:p14="http://schemas.microsoft.com/office/powerpoint/2010/main" val="179367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B04311-39D7-BE40-B960-4E1E495DB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6173" y="274320"/>
            <a:ext cx="5990907" cy="875001"/>
          </a:xfrm>
        </p:spPr>
        <p:txBody>
          <a:bodyPr/>
          <a:lstStyle/>
          <a:p>
            <a:r>
              <a:rPr lang="it-IT" dirty="0"/>
              <a:t>alla fine dell’ottocento…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E84B9F-B1DF-AB4F-8A81-404228F17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1" y="1365566"/>
            <a:ext cx="9905999" cy="4974274"/>
          </a:xfrm>
        </p:spPr>
        <p:txBody>
          <a:bodyPr>
            <a:normAutofit/>
          </a:bodyPr>
          <a:lstStyle/>
          <a:p>
            <a:r>
              <a:rPr lang="it-IT" sz="2800" dirty="0"/>
              <a:t>La fine dell’ottocento e la rivoluzione industriale in </a:t>
            </a:r>
            <a:r>
              <a:rPr lang="it-IT" sz="2800" dirty="0" err="1"/>
              <a:t>italia</a:t>
            </a:r>
            <a:r>
              <a:rPr lang="it-IT" sz="2800" dirty="0"/>
              <a:t>.</a:t>
            </a:r>
          </a:p>
          <a:p>
            <a:pPr lvl="1"/>
            <a:r>
              <a:rPr lang="it-IT" sz="2400" dirty="0"/>
              <a:t>La situazione economica italiana: rapporto tra industria e agricoltura</a:t>
            </a:r>
          </a:p>
          <a:p>
            <a:pPr lvl="1"/>
            <a:r>
              <a:rPr lang="it-IT" sz="2400" dirty="0"/>
              <a:t>Il pensiero socialista e il lavoro: da Bismarck a Bava </a:t>
            </a:r>
            <a:r>
              <a:rPr lang="it-IT" sz="2400" dirty="0" err="1"/>
              <a:t>Beccaris</a:t>
            </a:r>
            <a:endParaRPr lang="it-IT" sz="2400" dirty="0"/>
          </a:p>
          <a:p>
            <a:pPr lvl="2"/>
            <a:r>
              <a:rPr lang="it-IT" sz="2200" dirty="0" err="1"/>
              <a:t>Marx</a:t>
            </a:r>
            <a:r>
              <a:rPr lang="it-IT" sz="2200" dirty="0"/>
              <a:t> – </a:t>
            </a:r>
            <a:r>
              <a:rPr lang="it-IT" sz="2200" dirty="0" err="1"/>
              <a:t>Engels</a:t>
            </a:r>
            <a:r>
              <a:rPr lang="it-IT" sz="2200" dirty="0"/>
              <a:t>, </a:t>
            </a:r>
            <a:r>
              <a:rPr lang="it-IT" sz="2200" i="1" dirty="0"/>
              <a:t>Manifesto del Partito Comunista</a:t>
            </a:r>
            <a:r>
              <a:rPr lang="it-IT" sz="2200" dirty="0"/>
              <a:t>, 1848; </a:t>
            </a:r>
            <a:r>
              <a:rPr lang="it-IT" sz="2200" i="1" dirty="0"/>
              <a:t>Il Capitale, </a:t>
            </a:r>
            <a:r>
              <a:rPr lang="it-IT" sz="2200" dirty="0"/>
              <a:t>1867, 1885, 1894.</a:t>
            </a:r>
          </a:p>
          <a:p>
            <a:pPr lvl="2"/>
            <a:r>
              <a:rPr lang="it-IT" sz="2200" dirty="0"/>
              <a:t>I internazionale (1864-1876)</a:t>
            </a:r>
          </a:p>
          <a:p>
            <a:pPr lvl="2"/>
            <a:r>
              <a:rPr lang="it-IT" sz="2200" dirty="0"/>
              <a:t>I moti di Milano: maggio 1898. Militari: 2 morti, 52 feriti; cittadini: 81 morti, 450 feriti.</a:t>
            </a:r>
          </a:p>
        </p:txBody>
      </p:sp>
    </p:spTree>
    <p:extLst>
      <p:ext uri="{BB962C8B-B14F-4D97-AF65-F5344CB8AC3E}">
        <p14:creationId xmlns:p14="http://schemas.microsoft.com/office/powerpoint/2010/main" val="425078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1030287"/>
            <a:ext cx="9905999" cy="354171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it-IT" altLang="it-IT" dirty="0">
              <a:solidFill>
                <a:srgbClr val="FF0000"/>
              </a:solidFill>
              <a:ea typeface="ＭＳ Ｐゴシック" charset="-128"/>
            </a:endParaRPr>
          </a:p>
          <a:p>
            <a:pPr marL="0" indent="0" algn="ctr">
              <a:buNone/>
            </a:pPr>
            <a:r>
              <a:rPr lang="it-IT" altLang="it-IT" dirty="0">
                <a:ea typeface="ＭＳ Ｐゴシック" charset="-128"/>
              </a:rPr>
              <a:t>Nel diritto dell’ottocento italiano</a:t>
            </a:r>
          </a:p>
          <a:p>
            <a:pPr marL="0" indent="0" algn="ctr">
              <a:buNone/>
            </a:pPr>
            <a:r>
              <a:rPr lang="it-IT" altLang="it-IT" sz="4400" dirty="0">
                <a:solidFill>
                  <a:srgbClr val="FFFF00"/>
                </a:solidFill>
                <a:ea typeface="ＭＳ Ｐゴシック" charset="-128"/>
              </a:rPr>
              <a:t>Padrone e operaio erano formalmente sullo stesso piano, in relazione all’acquisizione del bene ‘lavoro’</a:t>
            </a:r>
          </a:p>
        </p:txBody>
      </p:sp>
    </p:spTree>
    <p:extLst>
      <p:ext uri="{BB962C8B-B14F-4D97-AF65-F5344CB8AC3E}">
        <p14:creationId xmlns:p14="http://schemas.microsoft.com/office/powerpoint/2010/main" val="95362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1" y="62575"/>
            <a:ext cx="9905998" cy="1478570"/>
          </a:xfrm>
        </p:spPr>
        <p:txBody>
          <a:bodyPr/>
          <a:lstStyle/>
          <a:p>
            <a:pPr algn="ctr">
              <a:defRPr/>
            </a:pPr>
            <a:r>
              <a:rPr lang="it-IT" dirty="0"/>
              <a:t>Questione sociale e legislazione sociale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35801" y="1541145"/>
            <a:ext cx="8920397" cy="3838575"/>
          </a:xfrm>
        </p:spPr>
        <p:txBody>
          <a:bodyPr/>
          <a:lstStyle/>
          <a:p>
            <a:pPr>
              <a:buFont typeface="Wingdings" charset="0"/>
              <a:buChar char="®"/>
              <a:defRPr/>
            </a:pPr>
            <a:r>
              <a:rPr lang="it-IT" dirty="0"/>
              <a:t>SOMS = Società operaia di Mutuo Soccorso 2^ metà del 1800</a:t>
            </a:r>
          </a:p>
          <a:p>
            <a:pPr>
              <a:buFont typeface="Wingdings" charset="0"/>
              <a:buChar char="®"/>
              <a:defRPr/>
            </a:pPr>
            <a:r>
              <a:rPr lang="it-IT" dirty="0"/>
              <a:t>Sindacati = Camere del lavoro 1891</a:t>
            </a:r>
          </a:p>
          <a:p>
            <a:pPr>
              <a:buFont typeface="Wingdings" charset="0"/>
              <a:buChar char="®"/>
              <a:defRPr/>
            </a:pPr>
            <a:r>
              <a:rPr lang="it-IT" dirty="0"/>
              <a:t>Confederazione Generale del lavoro 1906 </a:t>
            </a:r>
          </a:p>
          <a:p>
            <a:pPr marL="0" indent="0">
              <a:buNone/>
            </a:pPr>
            <a:r>
              <a:rPr lang="it-IT" dirty="0"/>
              <a:t>Il sindacalismo di risposta: </a:t>
            </a:r>
          </a:p>
          <a:p>
            <a:pPr lvl="1"/>
            <a:r>
              <a:rPr lang="it-IT" dirty="0"/>
              <a:t>1906, Lega Industriale (Torino)</a:t>
            </a:r>
          </a:p>
          <a:p>
            <a:pPr lvl="1"/>
            <a:r>
              <a:rPr lang="it-IT" dirty="0"/>
              <a:t>1910, Confederazione italiana dell’industria (CIDI)</a:t>
            </a:r>
          </a:p>
          <a:p>
            <a:pPr marL="0" indent="0">
              <a:buNone/>
            </a:pPr>
            <a:r>
              <a:rPr lang="it-IT" dirty="0"/>
              <a:t>Per la soluzione della questione sociale nasce una «legislazione sociale»</a:t>
            </a:r>
          </a:p>
        </p:txBody>
      </p:sp>
    </p:spTree>
    <p:extLst>
      <p:ext uri="{BB962C8B-B14F-4D97-AF65-F5344CB8AC3E}">
        <p14:creationId xmlns:p14="http://schemas.microsoft.com/office/powerpoint/2010/main" val="260867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630017" y="557213"/>
            <a:ext cx="8733183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altLang="it-IT" sz="4000" dirty="0">
                <a:ea typeface="ＭＳ Ｐゴシック" charset="-128"/>
              </a:rPr>
              <a:t>Legislazione sociale – Periodo liberale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1127760" y="1617563"/>
            <a:ext cx="9235440" cy="4683224"/>
          </a:xfrm>
        </p:spPr>
        <p:txBody>
          <a:bodyPr>
            <a:normAutofit/>
          </a:bodyPr>
          <a:lstStyle/>
          <a:p>
            <a:pPr eaLnBrk="1" hangingPunct="1">
              <a:buFont typeface="Wingdings" charset="2"/>
              <a:buNone/>
            </a:pPr>
            <a:endParaRPr lang="it-IT" altLang="it-IT" sz="3600" dirty="0">
              <a:latin typeface="Perpetua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Char char="Ø"/>
            </a:pPr>
            <a:r>
              <a:rPr lang="it-IT" altLang="it-IT" sz="3200" dirty="0">
                <a:ea typeface="ＭＳ Ｐゴシック" charset="-128"/>
              </a:rPr>
              <a:t>1861 Regno d’Italia – Epoca Giolittiana</a:t>
            </a:r>
          </a:p>
          <a:p>
            <a:pPr lvl="1">
              <a:buFont typeface="Wingdings" charset="2"/>
              <a:buChar char="Ø"/>
            </a:pPr>
            <a:r>
              <a:rPr lang="it-IT" altLang="it-IT" sz="3200" dirty="0">
                <a:ea typeface="ＭＳ Ｐゴシック" charset="-128"/>
              </a:rPr>
              <a:t>L’abolizione del reato di sciopero. Il codice penale Zanardelli (1889): Delitto è la cessazione dal lavoro violenta o minacciosa</a:t>
            </a:r>
          </a:p>
          <a:p>
            <a:pPr lvl="1">
              <a:buFont typeface="Wingdings" charset="2"/>
              <a:buChar char="Ø"/>
            </a:pPr>
            <a:endParaRPr lang="it-IT" altLang="it-IT" sz="32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89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6CF062-FD1A-A040-A635-BE717C83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normativa degli esordi: ordine pubblico e sanità pubblica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0ECB5B-57E5-D642-B68B-6C1E930C3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/>
          <a:lstStyle/>
          <a:p>
            <a:pPr lvl="1">
              <a:buFont typeface="Wingdings" charset="2"/>
              <a:buChar char="Ø"/>
            </a:pPr>
            <a:r>
              <a:rPr lang="it-IT" altLang="it-IT" sz="3200" dirty="0">
                <a:ea typeface="ＭＳ Ｐゴシック" charset="-128"/>
              </a:rPr>
              <a:t>L. 3657/1886 e 242/1902 orario di lavoro per Donne e fanciulli (</a:t>
            </a:r>
            <a:r>
              <a:rPr lang="it-IT" altLang="it-IT" sz="3200" dirty="0" err="1">
                <a:ea typeface="ＭＳ Ｐゴシック" charset="-128"/>
              </a:rPr>
              <a:t>max</a:t>
            </a:r>
            <a:r>
              <a:rPr lang="it-IT" altLang="it-IT" sz="3200" dirty="0">
                <a:ea typeface="ＭＳ Ｐゴシック" charset="-128"/>
              </a:rPr>
              <a:t> 12 h. fino a 14 anni); </a:t>
            </a:r>
          </a:p>
          <a:p>
            <a:pPr lvl="1">
              <a:buFont typeface="Wingdings" charset="2"/>
              <a:buChar char="Ø"/>
            </a:pPr>
            <a:r>
              <a:rPr lang="it-IT" altLang="it-IT" sz="3200" dirty="0">
                <a:ea typeface="ＭＳ Ｐゴシック" charset="-128"/>
              </a:rPr>
              <a:t>L. 80/1898 Infortuni sul lavoro</a:t>
            </a:r>
          </a:p>
          <a:p>
            <a:pPr lvl="1">
              <a:buFont typeface="Wingdings" charset="2"/>
              <a:buChar char="Ø"/>
            </a:pPr>
            <a:r>
              <a:rPr lang="it-IT" altLang="it-IT" sz="3200" dirty="0">
                <a:ea typeface="ＭＳ Ｐゴシック" charset="-128"/>
              </a:rPr>
              <a:t>L. 489/1907 Riposo settimanale e festivo</a:t>
            </a:r>
          </a:p>
          <a:p>
            <a:pPr lvl="1">
              <a:buFont typeface="Wingdings" charset="2"/>
              <a:buChar char="Ø"/>
            </a:pPr>
            <a:r>
              <a:rPr lang="it-IT" altLang="it-IT" sz="3200" dirty="0">
                <a:ea typeface="ＭＳ Ｐゴシック" charset="-128"/>
              </a:rPr>
              <a:t>L.818/1907 orario Donne e fanciulli</a:t>
            </a:r>
          </a:p>
          <a:p>
            <a:pPr lvl="1">
              <a:buFont typeface="Wingdings" charset="2"/>
              <a:buChar char="Ø"/>
            </a:pPr>
            <a:r>
              <a:rPr lang="it-IT" altLang="it-IT" sz="3200" dirty="0" err="1">
                <a:ea typeface="ＭＳ Ｐゴシック" charset="-128"/>
              </a:rPr>
              <a:t>D.l.</a:t>
            </a:r>
            <a:r>
              <a:rPr lang="it-IT" altLang="it-IT" sz="3200" dirty="0">
                <a:ea typeface="ＭＳ Ｐゴシック" charset="-128"/>
              </a:rPr>
              <a:t> 2214/1919 Disoccupazione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13111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{E5CFEF2F-EB92-E344-98B9-21E552BF3D84}tf10001122</Template>
  <TotalTime>18</TotalTime>
  <Words>794</Words>
  <Application>Microsoft Macintosh PowerPoint</Application>
  <PresentationFormat>Widescreen</PresentationFormat>
  <Paragraphs>79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Alien Encounters</vt:lpstr>
      <vt:lpstr>Arial</vt:lpstr>
      <vt:lpstr>Calibri</vt:lpstr>
      <vt:lpstr>Perpetua</vt:lpstr>
      <vt:lpstr>Tw Cen MT</vt:lpstr>
      <vt:lpstr>Wingdings</vt:lpstr>
      <vt:lpstr>Circuito</vt:lpstr>
      <vt:lpstr>Diritto del lavoro</vt:lpstr>
      <vt:lpstr>Le tappe storiche dell’evoluzione del diritto del lavoro</vt:lpstr>
      <vt:lpstr>Dal servo al lavoratore subordinato</vt:lpstr>
      <vt:lpstr>Dalla rivoluzione francese alla rivoluzione industriale</vt:lpstr>
      <vt:lpstr>alla fine dell’ottocento…</vt:lpstr>
      <vt:lpstr>Presentazione standard di PowerPoint</vt:lpstr>
      <vt:lpstr>Questione sociale e legislazione sociale</vt:lpstr>
      <vt:lpstr>Legislazione sociale – Periodo liberale</vt:lpstr>
      <vt:lpstr>La normativa degli esordi: ordine pubblico e sanità pubblica</vt:lpstr>
      <vt:lpstr>Presentazione standard di PowerPoint</vt:lpstr>
      <vt:lpstr>Dalla stagione umbertina al fascismo</vt:lpstr>
      <vt:lpstr>Si apre la strada al corporativismo</vt:lpstr>
      <vt:lpstr>Periodo corporativo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del lavoro</dc:title>
  <dc:creator>Alberto Avio</dc:creator>
  <cp:lastModifiedBy>Alberto Avio</cp:lastModifiedBy>
  <cp:revision>3</cp:revision>
  <dcterms:created xsi:type="dcterms:W3CDTF">2020-03-06T15:23:36Z</dcterms:created>
  <dcterms:modified xsi:type="dcterms:W3CDTF">2020-10-11T16:31:01Z</dcterms:modified>
</cp:coreProperties>
</file>