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5"/>
  </p:notesMasterIdLst>
  <p:sldIdLst>
    <p:sldId id="256" r:id="rId2"/>
    <p:sldId id="266" r:id="rId3"/>
    <p:sldId id="267" r:id="rId4"/>
    <p:sldId id="276" r:id="rId5"/>
    <p:sldId id="277" r:id="rId6"/>
    <p:sldId id="278" r:id="rId7"/>
    <p:sldId id="279" r:id="rId8"/>
    <p:sldId id="268" r:id="rId9"/>
    <p:sldId id="269" r:id="rId10"/>
    <p:sldId id="270" r:id="rId11"/>
    <p:sldId id="258" r:id="rId12"/>
    <p:sldId id="273" r:id="rId13"/>
    <p:sldId id="274" r:id="rId14"/>
    <p:sldId id="275" r:id="rId15"/>
    <p:sldId id="257" r:id="rId16"/>
    <p:sldId id="271" r:id="rId17"/>
    <p:sldId id="272" r:id="rId18"/>
    <p:sldId id="259" r:id="rId19"/>
    <p:sldId id="260" r:id="rId20"/>
    <p:sldId id="262" r:id="rId21"/>
    <p:sldId id="281" r:id="rId22"/>
    <p:sldId id="280" r:id="rId23"/>
    <p:sldId id="264" r:id="rId24"/>
    <p:sldId id="282" r:id="rId25"/>
    <p:sldId id="265" r:id="rId26"/>
    <p:sldId id="283" r:id="rId27"/>
    <p:sldId id="284" r:id="rId28"/>
    <p:sldId id="285" r:id="rId29"/>
    <p:sldId id="286" r:id="rId30"/>
    <p:sldId id="287" r:id="rId31"/>
    <p:sldId id="263" r:id="rId32"/>
    <p:sldId id="288" r:id="rId33"/>
    <p:sldId id="289" r:id="rId34"/>
  </p:sldIdLst>
  <p:sldSz cx="9144000" cy="6858000" type="screen4x3"/>
  <p:notesSz cx="6858000" cy="9144000"/>
  <p:defaultTextStyle>
    <a:defPPr>
      <a:defRPr lang="it-IT"/>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94" autoAdjust="0"/>
    <p:restoredTop sz="95151"/>
  </p:normalViewPr>
  <p:slideViewPr>
    <p:cSldViewPr>
      <p:cViewPr varScale="1">
        <p:scale>
          <a:sx n="103" d="100"/>
          <a:sy n="103" d="100"/>
        </p:scale>
        <p:origin x="848" y="176"/>
      </p:cViewPr>
      <p:guideLst>
        <p:guide orient="horz" pos="2160"/>
        <p:guide pos="2880"/>
      </p:guideLst>
    </p:cSldViewPr>
  </p:slideViewPr>
  <p:outlineViewPr>
    <p:cViewPr>
      <p:scale>
        <a:sx n="33" d="100"/>
        <a:sy n="33" d="100"/>
      </p:scale>
      <p:origin x="0" y="-3128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925EBB-D37B-4471-84B3-6004DF3D00B8}" type="doc">
      <dgm:prSet loTypeId="urn:microsoft.com/office/officeart/2005/8/layout/matrix3" loCatId="matrix" qsTypeId="urn:microsoft.com/office/officeart/2005/8/quickstyle/simple4" qsCatId="simple" csTypeId="urn:microsoft.com/office/officeart/2005/8/colors/accent3_2" csCatId="accent3"/>
      <dgm:spPr/>
      <dgm:t>
        <a:bodyPr/>
        <a:lstStyle/>
        <a:p>
          <a:endParaRPr lang="en-US"/>
        </a:p>
      </dgm:t>
    </dgm:pt>
    <dgm:pt modelId="{96731D0F-2AB6-4CD6-A2FA-3110A9ED5E40}">
      <dgm:prSet/>
      <dgm:spPr/>
      <dgm:t>
        <a:bodyPr/>
        <a:lstStyle/>
        <a:p>
          <a:r>
            <a:rPr lang="it-IT"/>
            <a:t>Art. 2 // 4 Cost.</a:t>
          </a:r>
          <a:endParaRPr lang="en-US"/>
        </a:p>
      </dgm:t>
    </dgm:pt>
    <dgm:pt modelId="{03762E69-28B6-4DC2-8DC9-6D668B8A9B04}" type="parTrans" cxnId="{05B0C640-4CEE-4D27-BBEC-117973453D79}">
      <dgm:prSet/>
      <dgm:spPr/>
      <dgm:t>
        <a:bodyPr/>
        <a:lstStyle/>
        <a:p>
          <a:endParaRPr lang="en-US"/>
        </a:p>
      </dgm:t>
    </dgm:pt>
    <dgm:pt modelId="{1D32C155-C5F8-4F1F-B50F-8838B30618D3}" type="sibTrans" cxnId="{05B0C640-4CEE-4D27-BBEC-117973453D79}">
      <dgm:prSet/>
      <dgm:spPr/>
      <dgm:t>
        <a:bodyPr/>
        <a:lstStyle/>
        <a:p>
          <a:endParaRPr lang="en-US"/>
        </a:p>
      </dgm:t>
    </dgm:pt>
    <dgm:pt modelId="{D379078E-706E-4866-936C-2CDD4DA57B60}">
      <dgm:prSet/>
      <dgm:spPr/>
      <dgm:t>
        <a:bodyPr/>
        <a:lstStyle/>
        <a:p>
          <a:r>
            <a:rPr lang="it-IT"/>
            <a:t>Art. 2095 c.c.</a:t>
          </a:r>
          <a:endParaRPr lang="en-US"/>
        </a:p>
      </dgm:t>
    </dgm:pt>
    <dgm:pt modelId="{F1AAAD61-B5ED-4AFB-A8FD-2ADD7FBD98BB}" type="parTrans" cxnId="{ADB1DFB2-1D16-45B2-85E2-BCBDE07E90E3}">
      <dgm:prSet/>
      <dgm:spPr/>
      <dgm:t>
        <a:bodyPr/>
        <a:lstStyle/>
        <a:p>
          <a:endParaRPr lang="en-US"/>
        </a:p>
      </dgm:t>
    </dgm:pt>
    <dgm:pt modelId="{790F693A-0E90-42EA-AA53-E2B9B087DBA6}" type="sibTrans" cxnId="{ADB1DFB2-1D16-45B2-85E2-BCBDE07E90E3}">
      <dgm:prSet/>
      <dgm:spPr/>
      <dgm:t>
        <a:bodyPr/>
        <a:lstStyle/>
        <a:p>
          <a:endParaRPr lang="en-US"/>
        </a:p>
      </dgm:t>
    </dgm:pt>
    <dgm:pt modelId="{2FF3D9B4-D62F-41C5-872C-F699C481A450}">
      <dgm:prSet/>
      <dgm:spPr/>
      <dgm:t>
        <a:bodyPr/>
        <a:lstStyle/>
        <a:p>
          <a:r>
            <a:rPr lang="it-IT"/>
            <a:t>Art. 2103 c.c.</a:t>
          </a:r>
          <a:endParaRPr lang="en-US"/>
        </a:p>
      </dgm:t>
    </dgm:pt>
    <dgm:pt modelId="{D99A0408-1319-4525-976D-6946355683A4}" type="parTrans" cxnId="{65558D97-C8DD-44C8-A162-088766B861A4}">
      <dgm:prSet/>
      <dgm:spPr/>
      <dgm:t>
        <a:bodyPr/>
        <a:lstStyle/>
        <a:p>
          <a:endParaRPr lang="en-US"/>
        </a:p>
      </dgm:t>
    </dgm:pt>
    <dgm:pt modelId="{6CB2A506-89E8-4DEE-B561-B233BEFE8C8A}" type="sibTrans" cxnId="{65558D97-C8DD-44C8-A162-088766B861A4}">
      <dgm:prSet/>
      <dgm:spPr/>
      <dgm:t>
        <a:bodyPr/>
        <a:lstStyle/>
        <a:p>
          <a:endParaRPr lang="en-US"/>
        </a:p>
      </dgm:t>
    </dgm:pt>
    <dgm:pt modelId="{108F01D3-638A-44B4-847F-03BB26F491DC}">
      <dgm:prSet/>
      <dgm:spPr/>
      <dgm:t>
        <a:bodyPr/>
        <a:lstStyle/>
        <a:p>
          <a:r>
            <a:rPr lang="it-IT"/>
            <a:t>Art. 96 co.1 disp. Att.</a:t>
          </a:r>
          <a:endParaRPr lang="en-US"/>
        </a:p>
      </dgm:t>
    </dgm:pt>
    <dgm:pt modelId="{723D7A15-DDB7-4F6B-83DD-3D2639649903}" type="parTrans" cxnId="{C02E85CF-A418-40E8-B071-FDD3D573042D}">
      <dgm:prSet/>
      <dgm:spPr/>
      <dgm:t>
        <a:bodyPr/>
        <a:lstStyle/>
        <a:p>
          <a:endParaRPr lang="en-US"/>
        </a:p>
      </dgm:t>
    </dgm:pt>
    <dgm:pt modelId="{14E5C88C-BF18-478F-8C5C-301448D66228}" type="sibTrans" cxnId="{C02E85CF-A418-40E8-B071-FDD3D573042D}">
      <dgm:prSet/>
      <dgm:spPr/>
      <dgm:t>
        <a:bodyPr/>
        <a:lstStyle/>
        <a:p>
          <a:endParaRPr lang="en-US"/>
        </a:p>
      </dgm:t>
    </dgm:pt>
    <dgm:pt modelId="{9316B20A-455C-D04E-88BF-D05595B9316E}" type="pres">
      <dgm:prSet presAssocID="{50925EBB-D37B-4471-84B3-6004DF3D00B8}" presName="matrix" presStyleCnt="0">
        <dgm:presLayoutVars>
          <dgm:chMax val="1"/>
          <dgm:dir/>
          <dgm:resizeHandles val="exact"/>
        </dgm:presLayoutVars>
      </dgm:prSet>
      <dgm:spPr/>
    </dgm:pt>
    <dgm:pt modelId="{68C00C9C-0DF3-AE47-9163-AF716B9707F8}" type="pres">
      <dgm:prSet presAssocID="{50925EBB-D37B-4471-84B3-6004DF3D00B8}" presName="diamond" presStyleLbl="bgShp" presStyleIdx="0" presStyleCnt="1"/>
      <dgm:spPr/>
    </dgm:pt>
    <dgm:pt modelId="{192C0114-826E-3B4F-A7B6-03F4E1C9DE41}" type="pres">
      <dgm:prSet presAssocID="{50925EBB-D37B-4471-84B3-6004DF3D00B8}" presName="quad1" presStyleLbl="node1" presStyleIdx="0" presStyleCnt="4">
        <dgm:presLayoutVars>
          <dgm:chMax val="0"/>
          <dgm:chPref val="0"/>
          <dgm:bulletEnabled val="1"/>
        </dgm:presLayoutVars>
      </dgm:prSet>
      <dgm:spPr/>
    </dgm:pt>
    <dgm:pt modelId="{3F125056-01B5-C84C-ACB1-9F7BE13DA8AA}" type="pres">
      <dgm:prSet presAssocID="{50925EBB-D37B-4471-84B3-6004DF3D00B8}" presName="quad2" presStyleLbl="node1" presStyleIdx="1" presStyleCnt="4">
        <dgm:presLayoutVars>
          <dgm:chMax val="0"/>
          <dgm:chPref val="0"/>
          <dgm:bulletEnabled val="1"/>
        </dgm:presLayoutVars>
      </dgm:prSet>
      <dgm:spPr/>
    </dgm:pt>
    <dgm:pt modelId="{9566AA4B-6BA0-F043-A7CC-F5954C8B4910}" type="pres">
      <dgm:prSet presAssocID="{50925EBB-D37B-4471-84B3-6004DF3D00B8}" presName="quad3" presStyleLbl="node1" presStyleIdx="2" presStyleCnt="4">
        <dgm:presLayoutVars>
          <dgm:chMax val="0"/>
          <dgm:chPref val="0"/>
          <dgm:bulletEnabled val="1"/>
        </dgm:presLayoutVars>
      </dgm:prSet>
      <dgm:spPr/>
    </dgm:pt>
    <dgm:pt modelId="{6178ED27-F874-164B-97FA-4E006B670A5D}" type="pres">
      <dgm:prSet presAssocID="{50925EBB-D37B-4471-84B3-6004DF3D00B8}" presName="quad4" presStyleLbl="node1" presStyleIdx="3" presStyleCnt="4">
        <dgm:presLayoutVars>
          <dgm:chMax val="0"/>
          <dgm:chPref val="0"/>
          <dgm:bulletEnabled val="1"/>
        </dgm:presLayoutVars>
      </dgm:prSet>
      <dgm:spPr/>
    </dgm:pt>
  </dgm:ptLst>
  <dgm:cxnLst>
    <dgm:cxn modelId="{16F67B16-F845-2F43-B5A6-F5FDF2690A28}" type="presOf" srcId="{2FF3D9B4-D62F-41C5-872C-F699C481A450}" destId="{9566AA4B-6BA0-F043-A7CC-F5954C8B4910}" srcOrd="0" destOrd="0" presId="urn:microsoft.com/office/officeart/2005/8/layout/matrix3"/>
    <dgm:cxn modelId="{89ED0925-BB7C-4A46-9092-DE70D0962F0E}" type="presOf" srcId="{96731D0F-2AB6-4CD6-A2FA-3110A9ED5E40}" destId="{192C0114-826E-3B4F-A7B6-03F4E1C9DE41}" srcOrd="0" destOrd="0" presId="urn:microsoft.com/office/officeart/2005/8/layout/matrix3"/>
    <dgm:cxn modelId="{132AEC28-CC5E-DE4C-8262-DB87FD10C670}" type="presOf" srcId="{D379078E-706E-4866-936C-2CDD4DA57B60}" destId="{3F125056-01B5-C84C-ACB1-9F7BE13DA8AA}" srcOrd="0" destOrd="0" presId="urn:microsoft.com/office/officeart/2005/8/layout/matrix3"/>
    <dgm:cxn modelId="{F3CD042F-81D5-E64F-AC38-744F00279E32}" type="presOf" srcId="{108F01D3-638A-44B4-847F-03BB26F491DC}" destId="{6178ED27-F874-164B-97FA-4E006B670A5D}" srcOrd="0" destOrd="0" presId="urn:microsoft.com/office/officeart/2005/8/layout/matrix3"/>
    <dgm:cxn modelId="{05B0C640-4CEE-4D27-BBEC-117973453D79}" srcId="{50925EBB-D37B-4471-84B3-6004DF3D00B8}" destId="{96731D0F-2AB6-4CD6-A2FA-3110A9ED5E40}" srcOrd="0" destOrd="0" parTransId="{03762E69-28B6-4DC2-8DC9-6D668B8A9B04}" sibTransId="{1D32C155-C5F8-4F1F-B50F-8838B30618D3}"/>
    <dgm:cxn modelId="{65558D97-C8DD-44C8-A162-088766B861A4}" srcId="{50925EBB-D37B-4471-84B3-6004DF3D00B8}" destId="{2FF3D9B4-D62F-41C5-872C-F699C481A450}" srcOrd="2" destOrd="0" parTransId="{D99A0408-1319-4525-976D-6946355683A4}" sibTransId="{6CB2A506-89E8-4DEE-B561-B233BEFE8C8A}"/>
    <dgm:cxn modelId="{3DC5FEA3-715B-944E-8915-FD120F2CE887}" type="presOf" srcId="{50925EBB-D37B-4471-84B3-6004DF3D00B8}" destId="{9316B20A-455C-D04E-88BF-D05595B9316E}" srcOrd="0" destOrd="0" presId="urn:microsoft.com/office/officeart/2005/8/layout/matrix3"/>
    <dgm:cxn modelId="{ADB1DFB2-1D16-45B2-85E2-BCBDE07E90E3}" srcId="{50925EBB-D37B-4471-84B3-6004DF3D00B8}" destId="{D379078E-706E-4866-936C-2CDD4DA57B60}" srcOrd="1" destOrd="0" parTransId="{F1AAAD61-B5ED-4AFB-A8FD-2ADD7FBD98BB}" sibTransId="{790F693A-0E90-42EA-AA53-E2B9B087DBA6}"/>
    <dgm:cxn modelId="{C02E85CF-A418-40E8-B071-FDD3D573042D}" srcId="{50925EBB-D37B-4471-84B3-6004DF3D00B8}" destId="{108F01D3-638A-44B4-847F-03BB26F491DC}" srcOrd="3" destOrd="0" parTransId="{723D7A15-DDB7-4F6B-83DD-3D2639649903}" sibTransId="{14E5C88C-BF18-478F-8C5C-301448D66228}"/>
    <dgm:cxn modelId="{7C3BDDF2-5C53-7346-B718-A2FB34EC5A46}" type="presParOf" srcId="{9316B20A-455C-D04E-88BF-D05595B9316E}" destId="{68C00C9C-0DF3-AE47-9163-AF716B9707F8}" srcOrd="0" destOrd="0" presId="urn:microsoft.com/office/officeart/2005/8/layout/matrix3"/>
    <dgm:cxn modelId="{CD11DCDE-647F-854B-B812-80EB79D873EB}" type="presParOf" srcId="{9316B20A-455C-D04E-88BF-D05595B9316E}" destId="{192C0114-826E-3B4F-A7B6-03F4E1C9DE41}" srcOrd="1" destOrd="0" presId="urn:microsoft.com/office/officeart/2005/8/layout/matrix3"/>
    <dgm:cxn modelId="{89810761-5086-734F-AA2B-1D3571A727DD}" type="presParOf" srcId="{9316B20A-455C-D04E-88BF-D05595B9316E}" destId="{3F125056-01B5-C84C-ACB1-9F7BE13DA8AA}" srcOrd="2" destOrd="0" presId="urn:microsoft.com/office/officeart/2005/8/layout/matrix3"/>
    <dgm:cxn modelId="{A7E7EBFE-A621-014B-AA9E-2D60989D6034}" type="presParOf" srcId="{9316B20A-455C-D04E-88BF-D05595B9316E}" destId="{9566AA4B-6BA0-F043-A7CC-F5954C8B4910}" srcOrd="3" destOrd="0" presId="urn:microsoft.com/office/officeart/2005/8/layout/matrix3"/>
    <dgm:cxn modelId="{DE70B48A-8289-184B-9A61-F99514D14687}" type="presParOf" srcId="{9316B20A-455C-D04E-88BF-D05595B9316E}" destId="{6178ED27-F874-164B-97FA-4E006B670A5D}"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00C9C-0DF3-AE47-9163-AF716B9707F8}">
      <dsp:nvSpPr>
        <dsp:cNvPr id="0" name=""/>
        <dsp:cNvSpPr/>
      </dsp:nvSpPr>
      <dsp:spPr>
        <a:xfrm>
          <a:off x="68580" y="0"/>
          <a:ext cx="5577840" cy="5577840"/>
        </a:xfrm>
        <a:prstGeom prst="diamond">
          <a:avLst/>
        </a:prstGeom>
        <a:solidFill>
          <a:schemeClr val="accent3">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192C0114-826E-3B4F-A7B6-03F4E1C9DE41}">
      <dsp:nvSpPr>
        <dsp:cNvPr id="0" name=""/>
        <dsp:cNvSpPr/>
      </dsp:nvSpPr>
      <dsp:spPr>
        <a:xfrm>
          <a:off x="598474" y="529894"/>
          <a:ext cx="2175357" cy="2175357"/>
        </a:xfrm>
        <a:prstGeom prst="roundRect">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it-IT" sz="3400" kern="1200"/>
            <a:t>Art. 2 // 4 Cost.</a:t>
          </a:r>
          <a:endParaRPr lang="en-US" sz="3400" kern="1200"/>
        </a:p>
      </dsp:txBody>
      <dsp:txXfrm>
        <a:off x="704666" y="636086"/>
        <a:ext cx="1962973" cy="1962973"/>
      </dsp:txXfrm>
    </dsp:sp>
    <dsp:sp modelId="{3F125056-01B5-C84C-ACB1-9F7BE13DA8AA}">
      <dsp:nvSpPr>
        <dsp:cNvPr id="0" name=""/>
        <dsp:cNvSpPr/>
      </dsp:nvSpPr>
      <dsp:spPr>
        <a:xfrm>
          <a:off x="2941167" y="529894"/>
          <a:ext cx="2175357" cy="2175357"/>
        </a:xfrm>
        <a:prstGeom prst="roundRect">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it-IT" sz="3400" kern="1200"/>
            <a:t>Art. 2095 c.c.</a:t>
          </a:r>
          <a:endParaRPr lang="en-US" sz="3400" kern="1200"/>
        </a:p>
      </dsp:txBody>
      <dsp:txXfrm>
        <a:off x="3047359" y="636086"/>
        <a:ext cx="1962973" cy="1962973"/>
      </dsp:txXfrm>
    </dsp:sp>
    <dsp:sp modelId="{9566AA4B-6BA0-F043-A7CC-F5954C8B4910}">
      <dsp:nvSpPr>
        <dsp:cNvPr id="0" name=""/>
        <dsp:cNvSpPr/>
      </dsp:nvSpPr>
      <dsp:spPr>
        <a:xfrm>
          <a:off x="598474" y="2872587"/>
          <a:ext cx="2175357" cy="2175357"/>
        </a:xfrm>
        <a:prstGeom prst="roundRect">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it-IT" sz="3400" kern="1200"/>
            <a:t>Art. 2103 c.c.</a:t>
          </a:r>
          <a:endParaRPr lang="en-US" sz="3400" kern="1200"/>
        </a:p>
      </dsp:txBody>
      <dsp:txXfrm>
        <a:off x="704666" y="2978779"/>
        <a:ext cx="1962973" cy="1962973"/>
      </dsp:txXfrm>
    </dsp:sp>
    <dsp:sp modelId="{6178ED27-F874-164B-97FA-4E006B670A5D}">
      <dsp:nvSpPr>
        <dsp:cNvPr id="0" name=""/>
        <dsp:cNvSpPr/>
      </dsp:nvSpPr>
      <dsp:spPr>
        <a:xfrm>
          <a:off x="2941167" y="2872587"/>
          <a:ext cx="2175357" cy="2175357"/>
        </a:xfrm>
        <a:prstGeom prst="roundRect">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it-IT" sz="3400" kern="1200"/>
            <a:t>Art. 96 co.1 disp. Att.</a:t>
          </a:r>
          <a:endParaRPr lang="en-US" sz="3400" kern="1200"/>
        </a:p>
      </dsp:txBody>
      <dsp:txXfrm>
        <a:off x="3047359" y="2978779"/>
        <a:ext cx="1962973" cy="1962973"/>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CBAB48-7BB7-AA45-8658-DFA50E3628D5}" type="datetimeFigureOut">
              <a:rPr lang="it-IT" smtClean="0"/>
              <a:t>13/11/20</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ACCD-BB36-0441-A641-D0443916F8DD}" type="slidenum">
              <a:rPr lang="it-IT" smtClean="0"/>
              <a:t>‹N›</a:t>
            </a:fld>
            <a:endParaRPr lang="it-IT"/>
          </a:p>
        </p:txBody>
      </p:sp>
    </p:spTree>
    <p:extLst>
      <p:ext uri="{BB962C8B-B14F-4D97-AF65-F5344CB8AC3E}">
        <p14:creationId xmlns:p14="http://schemas.microsoft.com/office/powerpoint/2010/main" val="43583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38CEACCD-BB36-0441-A641-D0443916F8DD}" type="slidenum">
              <a:rPr lang="it-IT" smtClean="0"/>
              <a:t>30</a:t>
            </a:fld>
            <a:endParaRPr lang="it-IT"/>
          </a:p>
        </p:txBody>
      </p:sp>
    </p:spTree>
    <p:extLst>
      <p:ext uri="{BB962C8B-B14F-4D97-AF65-F5344CB8AC3E}">
        <p14:creationId xmlns:p14="http://schemas.microsoft.com/office/powerpoint/2010/main" val="1244105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cxnSp>
        <p:nvCxnSpPr>
          <p:cNvPr id="4" name="Straight Connector 7">
            <a:extLst>
              <a:ext uri="{FF2B5EF4-FFF2-40B4-BE49-F238E27FC236}">
                <a16:creationId xmlns:a16="http://schemas.microsoft.com/office/drawing/2014/main" id="{D628D311-8F8B-8346-8549-B1E1DA5C1FD7}"/>
              </a:ext>
            </a:extLst>
          </p:cNvPr>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5" name="Date Placeholder 3">
            <a:extLst>
              <a:ext uri="{FF2B5EF4-FFF2-40B4-BE49-F238E27FC236}">
                <a16:creationId xmlns:a16="http://schemas.microsoft.com/office/drawing/2014/main" id="{3A5C404A-E116-D649-A343-66741C33916E}"/>
              </a:ext>
            </a:extLst>
          </p:cNvPr>
          <p:cNvSpPr>
            <a:spLocks noGrp="1"/>
          </p:cNvSpPr>
          <p:nvPr>
            <p:ph type="dt" sz="half" idx="10"/>
          </p:nvPr>
        </p:nvSpPr>
        <p:spPr/>
        <p:txBody>
          <a:bodyPr/>
          <a:lstStyle>
            <a:lvl1pPr>
              <a:defRPr/>
            </a:lvl1pPr>
          </a:lstStyle>
          <a:p>
            <a:pPr>
              <a:defRPr/>
            </a:pPr>
            <a:endParaRPr lang="it-IT"/>
          </a:p>
        </p:txBody>
      </p:sp>
      <p:sp>
        <p:nvSpPr>
          <p:cNvPr id="6" name="Footer Placeholder 4">
            <a:extLst>
              <a:ext uri="{FF2B5EF4-FFF2-40B4-BE49-F238E27FC236}">
                <a16:creationId xmlns:a16="http://schemas.microsoft.com/office/drawing/2014/main" id="{142F1C96-55A4-244B-BA11-320B0E56C93F}"/>
              </a:ext>
            </a:extLst>
          </p:cNvPr>
          <p:cNvSpPr>
            <a:spLocks noGrp="1"/>
          </p:cNvSpPr>
          <p:nvPr>
            <p:ph type="ftr" sz="quarter" idx="11"/>
          </p:nvPr>
        </p:nvSpPr>
        <p:spPr/>
        <p:txBody>
          <a:bodyPr/>
          <a:lstStyle>
            <a:lvl1pPr>
              <a:defRPr/>
            </a:lvl1pPr>
          </a:lstStyle>
          <a:p>
            <a:pPr>
              <a:defRPr/>
            </a:pPr>
            <a:endParaRPr lang="it-IT"/>
          </a:p>
        </p:txBody>
      </p:sp>
      <p:sp>
        <p:nvSpPr>
          <p:cNvPr id="7" name="Slide Number Placeholder 5">
            <a:extLst>
              <a:ext uri="{FF2B5EF4-FFF2-40B4-BE49-F238E27FC236}">
                <a16:creationId xmlns:a16="http://schemas.microsoft.com/office/drawing/2014/main" id="{CC5E90AC-3201-CE42-B2A4-C0C4090DBAC0}"/>
              </a:ext>
            </a:extLst>
          </p:cNvPr>
          <p:cNvSpPr>
            <a:spLocks noGrp="1"/>
          </p:cNvSpPr>
          <p:nvPr>
            <p:ph type="sldNum" sz="quarter" idx="12"/>
          </p:nvPr>
        </p:nvSpPr>
        <p:spPr/>
        <p:txBody>
          <a:bodyPr/>
          <a:lstStyle>
            <a:lvl1pPr>
              <a:defRPr smtClean="0"/>
            </a:lvl1pPr>
          </a:lstStyle>
          <a:p>
            <a:pPr>
              <a:defRPr/>
            </a:pPr>
            <a:fld id="{28A333A5-F7EF-0549-A0E2-741B65E7E9F4}" type="slidenum">
              <a:rPr lang="it-IT" altLang="it-IT"/>
              <a:pPr>
                <a:defRPr/>
              </a:pPr>
              <a:t>‹N›</a:t>
            </a:fld>
            <a:endParaRPr lang="it-IT" altLang="it-IT"/>
          </a:p>
        </p:txBody>
      </p:sp>
    </p:spTree>
    <p:extLst>
      <p:ext uri="{BB962C8B-B14F-4D97-AF65-F5344CB8AC3E}">
        <p14:creationId xmlns:p14="http://schemas.microsoft.com/office/powerpoint/2010/main" val="17086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E884E2E9-D5E5-314C-A296-93CB8FCDD3DB}"/>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CB881057-EB0D-7E44-8410-231A021C3688}"/>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a16="http://schemas.microsoft.com/office/drawing/2014/main" id="{A52A46B3-8B4D-1444-B895-F709FD8758D2}"/>
              </a:ext>
            </a:extLst>
          </p:cNvPr>
          <p:cNvSpPr>
            <a:spLocks noGrp="1"/>
          </p:cNvSpPr>
          <p:nvPr>
            <p:ph type="sldNum" sz="quarter" idx="12"/>
          </p:nvPr>
        </p:nvSpPr>
        <p:spPr/>
        <p:txBody>
          <a:bodyPr/>
          <a:lstStyle>
            <a:lvl1pPr>
              <a:defRPr/>
            </a:lvl1pPr>
          </a:lstStyle>
          <a:p>
            <a:pPr>
              <a:defRPr/>
            </a:pPr>
            <a:fld id="{8F9E8937-B299-0346-8E40-431F69865B8D}" type="slidenum">
              <a:rPr lang="it-IT" altLang="it-IT"/>
              <a:pPr>
                <a:defRPr/>
              </a:pPr>
              <a:t>‹N›</a:t>
            </a:fld>
            <a:endParaRPr lang="it-IT" altLang="it-IT"/>
          </a:p>
        </p:txBody>
      </p:sp>
    </p:spTree>
    <p:extLst>
      <p:ext uri="{BB962C8B-B14F-4D97-AF65-F5344CB8AC3E}">
        <p14:creationId xmlns:p14="http://schemas.microsoft.com/office/powerpoint/2010/main" val="64948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05FDCC7A-1CBE-DE44-92C1-9C7822882CB1}"/>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53F20FBC-A6DB-BC4B-B598-905EBD606912}"/>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a16="http://schemas.microsoft.com/office/drawing/2014/main" id="{8761A977-385E-5D47-BFEA-223DE65814CA}"/>
              </a:ext>
            </a:extLst>
          </p:cNvPr>
          <p:cNvSpPr>
            <a:spLocks noGrp="1"/>
          </p:cNvSpPr>
          <p:nvPr>
            <p:ph type="sldNum" sz="quarter" idx="12"/>
          </p:nvPr>
        </p:nvSpPr>
        <p:spPr/>
        <p:txBody>
          <a:bodyPr/>
          <a:lstStyle>
            <a:lvl1pPr>
              <a:defRPr/>
            </a:lvl1pPr>
          </a:lstStyle>
          <a:p>
            <a:pPr>
              <a:defRPr/>
            </a:pPr>
            <a:fld id="{3CC02066-67AF-B345-B3E7-09E80A578BBE}" type="slidenum">
              <a:rPr lang="it-IT" altLang="it-IT"/>
              <a:pPr>
                <a:defRPr/>
              </a:pPr>
              <a:t>‹N›</a:t>
            </a:fld>
            <a:endParaRPr lang="it-IT" altLang="it-IT"/>
          </a:p>
        </p:txBody>
      </p:sp>
    </p:spTree>
    <p:extLst>
      <p:ext uri="{BB962C8B-B14F-4D97-AF65-F5344CB8AC3E}">
        <p14:creationId xmlns:p14="http://schemas.microsoft.com/office/powerpoint/2010/main" val="1486497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5338C8A2-5540-5540-A782-A543CB3B0BFC}"/>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8D795573-29F1-9F42-AB59-942613CCEF21}"/>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a16="http://schemas.microsoft.com/office/drawing/2014/main" id="{E62A5C9E-D0EA-3241-B6F2-2B1A8092E960}"/>
              </a:ext>
            </a:extLst>
          </p:cNvPr>
          <p:cNvSpPr>
            <a:spLocks noGrp="1"/>
          </p:cNvSpPr>
          <p:nvPr>
            <p:ph type="sldNum" sz="quarter" idx="12"/>
          </p:nvPr>
        </p:nvSpPr>
        <p:spPr/>
        <p:txBody>
          <a:bodyPr/>
          <a:lstStyle>
            <a:lvl1pPr>
              <a:defRPr/>
            </a:lvl1pPr>
          </a:lstStyle>
          <a:p>
            <a:pPr>
              <a:defRPr/>
            </a:pPr>
            <a:fld id="{4A55AACC-E009-C74A-8D97-AC1E6702B5CB}" type="slidenum">
              <a:rPr lang="it-IT" altLang="it-IT"/>
              <a:pPr>
                <a:defRPr/>
              </a:pPr>
              <a:t>‹N›</a:t>
            </a:fld>
            <a:endParaRPr lang="it-IT" altLang="it-IT"/>
          </a:p>
        </p:txBody>
      </p:sp>
    </p:spTree>
    <p:extLst>
      <p:ext uri="{BB962C8B-B14F-4D97-AF65-F5344CB8AC3E}">
        <p14:creationId xmlns:p14="http://schemas.microsoft.com/office/powerpoint/2010/main" val="49285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bg2"/>
        </a:solidFill>
        <a:effectLst/>
      </p:bgPr>
    </p:bg>
    <p:spTree>
      <p:nvGrpSpPr>
        <p:cNvPr id="1" name=""/>
        <p:cNvGrpSpPr/>
        <p:nvPr/>
      </p:nvGrpSpPr>
      <p:grpSpPr>
        <a:xfrm>
          <a:off x="0" y="0"/>
          <a:ext cx="0" cy="0"/>
          <a:chOff x="0" y="0"/>
          <a:chExt cx="0" cy="0"/>
        </a:xfrm>
      </p:grpSpPr>
      <p:cxnSp>
        <p:nvCxnSpPr>
          <p:cNvPr id="4" name="Straight Connector 6">
            <a:extLst>
              <a:ext uri="{FF2B5EF4-FFF2-40B4-BE49-F238E27FC236}">
                <a16:creationId xmlns:a16="http://schemas.microsoft.com/office/drawing/2014/main" id="{DDA9C7A9-7BBF-7B4C-B6D0-091A2454F22C}"/>
              </a:ext>
            </a:extLst>
          </p:cNvPr>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5" name="Date Placeholder 3">
            <a:extLst>
              <a:ext uri="{FF2B5EF4-FFF2-40B4-BE49-F238E27FC236}">
                <a16:creationId xmlns:a16="http://schemas.microsoft.com/office/drawing/2014/main" id="{89081126-38CB-FF4E-AF40-3C919CDE2FC4}"/>
              </a:ext>
            </a:extLst>
          </p:cNvPr>
          <p:cNvSpPr>
            <a:spLocks noGrp="1"/>
          </p:cNvSpPr>
          <p:nvPr>
            <p:ph type="dt" sz="half" idx="10"/>
          </p:nvPr>
        </p:nvSpPr>
        <p:spPr/>
        <p:txBody>
          <a:bodyPr/>
          <a:lstStyle>
            <a:lvl1pPr>
              <a:defRPr/>
            </a:lvl1pPr>
          </a:lstStyle>
          <a:p>
            <a:pPr>
              <a:defRPr/>
            </a:pPr>
            <a:endParaRPr lang="it-IT"/>
          </a:p>
        </p:txBody>
      </p:sp>
      <p:sp>
        <p:nvSpPr>
          <p:cNvPr id="6" name="Footer Placeholder 4">
            <a:extLst>
              <a:ext uri="{FF2B5EF4-FFF2-40B4-BE49-F238E27FC236}">
                <a16:creationId xmlns:a16="http://schemas.microsoft.com/office/drawing/2014/main" id="{5A91A7F5-C3FD-6246-A7AA-5A6F7F9F787C}"/>
              </a:ext>
            </a:extLst>
          </p:cNvPr>
          <p:cNvSpPr>
            <a:spLocks noGrp="1"/>
          </p:cNvSpPr>
          <p:nvPr>
            <p:ph type="ftr" sz="quarter" idx="11"/>
          </p:nvPr>
        </p:nvSpPr>
        <p:spPr/>
        <p:txBody>
          <a:bodyPr/>
          <a:lstStyle>
            <a:lvl1pPr>
              <a:defRPr/>
            </a:lvl1pPr>
          </a:lstStyle>
          <a:p>
            <a:pPr>
              <a:defRPr/>
            </a:pPr>
            <a:endParaRPr lang="it-IT"/>
          </a:p>
        </p:txBody>
      </p:sp>
      <p:sp>
        <p:nvSpPr>
          <p:cNvPr id="7" name="Slide Number Placeholder 5">
            <a:extLst>
              <a:ext uri="{FF2B5EF4-FFF2-40B4-BE49-F238E27FC236}">
                <a16:creationId xmlns:a16="http://schemas.microsoft.com/office/drawing/2014/main" id="{5CDA354E-764F-1E45-B15B-38DB04FCA231}"/>
              </a:ext>
            </a:extLst>
          </p:cNvPr>
          <p:cNvSpPr>
            <a:spLocks noGrp="1"/>
          </p:cNvSpPr>
          <p:nvPr>
            <p:ph type="sldNum" sz="quarter" idx="12"/>
          </p:nvPr>
        </p:nvSpPr>
        <p:spPr/>
        <p:txBody>
          <a:bodyPr/>
          <a:lstStyle>
            <a:lvl1pPr>
              <a:defRPr smtClean="0"/>
            </a:lvl1pPr>
          </a:lstStyle>
          <a:p>
            <a:pPr>
              <a:defRPr/>
            </a:pPr>
            <a:fld id="{53B41E89-A6A5-8B4D-AC5E-08FE5E933447}" type="slidenum">
              <a:rPr lang="it-IT" altLang="it-IT"/>
              <a:pPr>
                <a:defRPr/>
              </a:pPr>
              <a:t>‹N›</a:t>
            </a:fld>
            <a:endParaRPr lang="it-IT" altLang="it-IT"/>
          </a:p>
        </p:txBody>
      </p:sp>
    </p:spTree>
    <p:extLst>
      <p:ext uri="{BB962C8B-B14F-4D97-AF65-F5344CB8AC3E}">
        <p14:creationId xmlns:p14="http://schemas.microsoft.com/office/powerpoint/2010/main" val="42889625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a:extLst>
              <a:ext uri="{FF2B5EF4-FFF2-40B4-BE49-F238E27FC236}">
                <a16:creationId xmlns:a16="http://schemas.microsoft.com/office/drawing/2014/main" id="{96B7575F-E630-7240-8C51-4F2B6C3A0041}"/>
              </a:ext>
            </a:extLst>
          </p:cNvPr>
          <p:cNvSpPr>
            <a:spLocks noGrp="1"/>
          </p:cNvSpPr>
          <p:nvPr>
            <p:ph type="dt" sz="half" idx="10"/>
          </p:nvPr>
        </p:nvSpPr>
        <p:spPr/>
        <p:txBody>
          <a:bodyPr/>
          <a:lstStyle>
            <a:lvl1pPr>
              <a:defRPr/>
            </a:lvl1pPr>
          </a:lstStyle>
          <a:p>
            <a:pPr>
              <a:defRPr/>
            </a:pPr>
            <a:endParaRPr lang="it-IT"/>
          </a:p>
        </p:txBody>
      </p:sp>
      <p:sp>
        <p:nvSpPr>
          <p:cNvPr id="6" name="Footer Placeholder 4">
            <a:extLst>
              <a:ext uri="{FF2B5EF4-FFF2-40B4-BE49-F238E27FC236}">
                <a16:creationId xmlns:a16="http://schemas.microsoft.com/office/drawing/2014/main" id="{B8FFD022-84D1-4549-A2F8-97841DEBA959}"/>
              </a:ext>
            </a:extLst>
          </p:cNvPr>
          <p:cNvSpPr>
            <a:spLocks noGrp="1"/>
          </p:cNvSpPr>
          <p:nvPr>
            <p:ph type="ftr" sz="quarter" idx="11"/>
          </p:nvPr>
        </p:nvSpPr>
        <p:spPr/>
        <p:txBody>
          <a:bodyPr/>
          <a:lstStyle>
            <a:lvl1pPr>
              <a:defRPr/>
            </a:lvl1pPr>
          </a:lstStyle>
          <a:p>
            <a:pPr>
              <a:defRPr/>
            </a:pPr>
            <a:endParaRPr lang="it-IT"/>
          </a:p>
        </p:txBody>
      </p:sp>
      <p:sp>
        <p:nvSpPr>
          <p:cNvPr id="7" name="Slide Number Placeholder 5">
            <a:extLst>
              <a:ext uri="{FF2B5EF4-FFF2-40B4-BE49-F238E27FC236}">
                <a16:creationId xmlns:a16="http://schemas.microsoft.com/office/drawing/2014/main" id="{F2838E48-F342-4243-A1D5-F0612C8D0ED9}"/>
              </a:ext>
            </a:extLst>
          </p:cNvPr>
          <p:cNvSpPr>
            <a:spLocks noGrp="1"/>
          </p:cNvSpPr>
          <p:nvPr>
            <p:ph type="sldNum" sz="quarter" idx="12"/>
          </p:nvPr>
        </p:nvSpPr>
        <p:spPr/>
        <p:txBody>
          <a:bodyPr/>
          <a:lstStyle>
            <a:lvl1pPr>
              <a:defRPr/>
            </a:lvl1pPr>
          </a:lstStyle>
          <a:p>
            <a:pPr>
              <a:defRPr/>
            </a:pPr>
            <a:fld id="{7AC72D38-0FAE-7448-A4BA-C60AD05EEF51}" type="slidenum">
              <a:rPr lang="it-IT" altLang="it-IT"/>
              <a:pPr>
                <a:defRPr/>
              </a:pPr>
              <a:t>‹N›</a:t>
            </a:fld>
            <a:endParaRPr lang="it-IT" altLang="it-IT"/>
          </a:p>
        </p:txBody>
      </p:sp>
    </p:spTree>
    <p:extLst>
      <p:ext uri="{BB962C8B-B14F-4D97-AF65-F5344CB8AC3E}">
        <p14:creationId xmlns:p14="http://schemas.microsoft.com/office/powerpoint/2010/main" val="1243694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cxnSp>
        <p:nvCxnSpPr>
          <p:cNvPr id="7" name="Straight Connector 10">
            <a:extLst>
              <a:ext uri="{FF2B5EF4-FFF2-40B4-BE49-F238E27FC236}">
                <a16:creationId xmlns:a16="http://schemas.microsoft.com/office/drawing/2014/main" id="{C3F252EA-1302-F24B-9646-0ACC0A0E3602}"/>
              </a:ext>
            </a:extLst>
          </p:cNvPr>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6">
            <a:extLst>
              <a:ext uri="{FF2B5EF4-FFF2-40B4-BE49-F238E27FC236}">
                <a16:creationId xmlns:a16="http://schemas.microsoft.com/office/drawing/2014/main" id="{92A16E22-4679-2840-88CA-9EB41F97831A}"/>
              </a:ext>
            </a:extLst>
          </p:cNvPr>
          <p:cNvSpPr>
            <a:spLocks noGrp="1"/>
          </p:cNvSpPr>
          <p:nvPr>
            <p:ph type="dt" sz="half" idx="10"/>
          </p:nvPr>
        </p:nvSpPr>
        <p:spPr/>
        <p:txBody>
          <a:bodyPr/>
          <a:lstStyle>
            <a:lvl1pPr>
              <a:defRPr/>
            </a:lvl1pPr>
          </a:lstStyle>
          <a:p>
            <a:pPr>
              <a:defRPr/>
            </a:pPr>
            <a:endParaRPr lang="it-IT"/>
          </a:p>
        </p:txBody>
      </p:sp>
      <p:sp>
        <p:nvSpPr>
          <p:cNvPr id="9" name="Footer Placeholder 7">
            <a:extLst>
              <a:ext uri="{FF2B5EF4-FFF2-40B4-BE49-F238E27FC236}">
                <a16:creationId xmlns:a16="http://schemas.microsoft.com/office/drawing/2014/main" id="{1A3D14FC-6185-524D-A3BB-5091711C131B}"/>
              </a:ext>
            </a:extLst>
          </p:cNvPr>
          <p:cNvSpPr>
            <a:spLocks noGrp="1"/>
          </p:cNvSpPr>
          <p:nvPr>
            <p:ph type="ftr" sz="quarter" idx="11"/>
          </p:nvPr>
        </p:nvSpPr>
        <p:spPr/>
        <p:txBody>
          <a:bodyPr/>
          <a:lstStyle>
            <a:lvl1pPr>
              <a:defRPr/>
            </a:lvl1pPr>
          </a:lstStyle>
          <a:p>
            <a:pPr>
              <a:defRPr/>
            </a:pPr>
            <a:endParaRPr lang="it-IT"/>
          </a:p>
        </p:txBody>
      </p:sp>
      <p:sp>
        <p:nvSpPr>
          <p:cNvPr id="10" name="Slide Number Placeholder 8">
            <a:extLst>
              <a:ext uri="{FF2B5EF4-FFF2-40B4-BE49-F238E27FC236}">
                <a16:creationId xmlns:a16="http://schemas.microsoft.com/office/drawing/2014/main" id="{C6348AF1-725D-5340-8BFE-86C646B00BC0}"/>
              </a:ext>
            </a:extLst>
          </p:cNvPr>
          <p:cNvSpPr>
            <a:spLocks noGrp="1"/>
          </p:cNvSpPr>
          <p:nvPr>
            <p:ph type="sldNum" sz="quarter" idx="12"/>
          </p:nvPr>
        </p:nvSpPr>
        <p:spPr/>
        <p:txBody>
          <a:bodyPr/>
          <a:lstStyle>
            <a:lvl1pPr>
              <a:defRPr smtClean="0"/>
            </a:lvl1pPr>
          </a:lstStyle>
          <a:p>
            <a:pPr>
              <a:defRPr/>
            </a:pPr>
            <a:fld id="{7154499A-1639-1B4C-9689-06687B81D4A0}" type="slidenum">
              <a:rPr lang="it-IT" altLang="it-IT"/>
              <a:pPr>
                <a:defRPr/>
              </a:pPr>
              <a:t>‹N›</a:t>
            </a:fld>
            <a:endParaRPr lang="it-IT" altLang="it-IT"/>
          </a:p>
        </p:txBody>
      </p:sp>
    </p:spTree>
    <p:extLst>
      <p:ext uri="{BB962C8B-B14F-4D97-AF65-F5344CB8AC3E}">
        <p14:creationId xmlns:p14="http://schemas.microsoft.com/office/powerpoint/2010/main" val="4131836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3">
            <a:extLst>
              <a:ext uri="{FF2B5EF4-FFF2-40B4-BE49-F238E27FC236}">
                <a16:creationId xmlns:a16="http://schemas.microsoft.com/office/drawing/2014/main" id="{49C6044F-3B27-5347-A7CD-5F560BF45C71}"/>
              </a:ext>
            </a:extLst>
          </p:cNvPr>
          <p:cNvSpPr>
            <a:spLocks noGrp="1"/>
          </p:cNvSpPr>
          <p:nvPr>
            <p:ph type="dt" sz="half" idx="10"/>
          </p:nvPr>
        </p:nvSpPr>
        <p:spPr/>
        <p:txBody>
          <a:bodyPr/>
          <a:lstStyle>
            <a:lvl1pPr>
              <a:defRPr/>
            </a:lvl1pPr>
          </a:lstStyle>
          <a:p>
            <a:pPr>
              <a:defRPr/>
            </a:pPr>
            <a:endParaRPr lang="it-IT"/>
          </a:p>
        </p:txBody>
      </p:sp>
      <p:sp>
        <p:nvSpPr>
          <p:cNvPr id="4" name="Footer Placeholder 4">
            <a:extLst>
              <a:ext uri="{FF2B5EF4-FFF2-40B4-BE49-F238E27FC236}">
                <a16:creationId xmlns:a16="http://schemas.microsoft.com/office/drawing/2014/main" id="{1945388A-66EF-C943-874A-7152B5165DD5}"/>
              </a:ext>
            </a:extLst>
          </p:cNvPr>
          <p:cNvSpPr>
            <a:spLocks noGrp="1"/>
          </p:cNvSpPr>
          <p:nvPr>
            <p:ph type="ftr" sz="quarter" idx="11"/>
          </p:nvPr>
        </p:nvSpPr>
        <p:spPr/>
        <p:txBody>
          <a:bodyPr/>
          <a:lstStyle>
            <a:lvl1pPr>
              <a:defRPr/>
            </a:lvl1pPr>
          </a:lstStyle>
          <a:p>
            <a:pPr>
              <a:defRPr/>
            </a:pPr>
            <a:endParaRPr lang="it-IT"/>
          </a:p>
        </p:txBody>
      </p:sp>
      <p:sp>
        <p:nvSpPr>
          <p:cNvPr id="5" name="Slide Number Placeholder 5">
            <a:extLst>
              <a:ext uri="{FF2B5EF4-FFF2-40B4-BE49-F238E27FC236}">
                <a16:creationId xmlns:a16="http://schemas.microsoft.com/office/drawing/2014/main" id="{4EE8E5EB-606C-CD48-A60A-8C6E87767781}"/>
              </a:ext>
            </a:extLst>
          </p:cNvPr>
          <p:cNvSpPr>
            <a:spLocks noGrp="1"/>
          </p:cNvSpPr>
          <p:nvPr>
            <p:ph type="sldNum" sz="quarter" idx="12"/>
          </p:nvPr>
        </p:nvSpPr>
        <p:spPr/>
        <p:txBody>
          <a:bodyPr/>
          <a:lstStyle>
            <a:lvl1pPr>
              <a:defRPr/>
            </a:lvl1pPr>
          </a:lstStyle>
          <a:p>
            <a:pPr>
              <a:defRPr/>
            </a:pPr>
            <a:fld id="{9DD00F6B-C958-3A42-ADBE-F806F737E0D9}" type="slidenum">
              <a:rPr lang="it-IT" altLang="it-IT"/>
              <a:pPr>
                <a:defRPr/>
              </a:pPr>
              <a:t>‹N›</a:t>
            </a:fld>
            <a:endParaRPr lang="it-IT" altLang="it-IT"/>
          </a:p>
        </p:txBody>
      </p:sp>
    </p:spTree>
    <p:extLst>
      <p:ext uri="{BB962C8B-B14F-4D97-AF65-F5344CB8AC3E}">
        <p14:creationId xmlns:p14="http://schemas.microsoft.com/office/powerpoint/2010/main" val="82969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031F625-6409-AA44-A5E7-C05BDDF2A057}"/>
              </a:ext>
            </a:extLst>
          </p:cNvPr>
          <p:cNvSpPr>
            <a:spLocks noGrp="1"/>
          </p:cNvSpPr>
          <p:nvPr>
            <p:ph type="dt" sz="half" idx="10"/>
          </p:nvPr>
        </p:nvSpPr>
        <p:spPr/>
        <p:txBody>
          <a:bodyPr/>
          <a:lstStyle>
            <a:lvl1pPr>
              <a:defRPr/>
            </a:lvl1pPr>
          </a:lstStyle>
          <a:p>
            <a:pPr>
              <a:defRPr/>
            </a:pPr>
            <a:endParaRPr lang="it-IT"/>
          </a:p>
        </p:txBody>
      </p:sp>
      <p:sp>
        <p:nvSpPr>
          <p:cNvPr id="3" name="Footer Placeholder 4">
            <a:extLst>
              <a:ext uri="{FF2B5EF4-FFF2-40B4-BE49-F238E27FC236}">
                <a16:creationId xmlns:a16="http://schemas.microsoft.com/office/drawing/2014/main" id="{3D84971D-7267-B440-B58F-7564CF1BD15F}"/>
              </a:ext>
            </a:extLst>
          </p:cNvPr>
          <p:cNvSpPr>
            <a:spLocks noGrp="1"/>
          </p:cNvSpPr>
          <p:nvPr>
            <p:ph type="ftr" sz="quarter" idx="11"/>
          </p:nvPr>
        </p:nvSpPr>
        <p:spPr/>
        <p:txBody>
          <a:bodyPr/>
          <a:lstStyle>
            <a:lvl1pPr>
              <a:defRPr/>
            </a:lvl1pPr>
          </a:lstStyle>
          <a:p>
            <a:pPr>
              <a:defRPr/>
            </a:pPr>
            <a:endParaRPr lang="it-IT"/>
          </a:p>
        </p:txBody>
      </p:sp>
      <p:sp>
        <p:nvSpPr>
          <p:cNvPr id="4" name="Slide Number Placeholder 5">
            <a:extLst>
              <a:ext uri="{FF2B5EF4-FFF2-40B4-BE49-F238E27FC236}">
                <a16:creationId xmlns:a16="http://schemas.microsoft.com/office/drawing/2014/main" id="{D00D86F6-C483-D84E-9E2D-D34AFFCC6632}"/>
              </a:ext>
            </a:extLst>
          </p:cNvPr>
          <p:cNvSpPr>
            <a:spLocks noGrp="1"/>
          </p:cNvSpPr>
          <p:nvPr>
            <p:ph type="sldNum" sz="quarter" idx="12"/>
          </p:nvPr>
        </p:nvSpPr>
        <p:spPr/>
        <p:txBody>
          <a:bodyPr/>
          <a:lstStyle>
            <a:lvl1pPr>
              <a:defRPr/>
            </a:lvl1pPr>
          </a:lstStyle>
          <a:p>
            <a:pPr>
              <a:defRPr/>
            </a:pPr>
            <a:fld id="{3F571C8C-7753-5B42-B0BF-48D3367AB1C9}" type="slidenum">
              <a:rPr lang="it-IT" altLang="it-IT"/>
              <a:pPr>
                <a:defRPr/>
              </a:pPr>
              <a:t>‹N›</a:t>
            </a:fld>
            <a:endParaRPr lang="it-IT" altLang="it-IT"/>
          </a:p>
        </p:txBody>
      </p:sp>
    </p:spTree>
    <p:extLst>
      <p:ext uri="{BB962C8B-B14F-4D97-AF65-F5344CB8AC3E}">
        <p14:creationId xmlns:p14="http://schemas.microsoft.com/office/powerpoint/2010/main" val="3693013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cxnSp>
        <p:nvCxnSpPr>
          <p:cNvPr id="5" name="Straight Connector 8">
            <a:extLst>
              <a:ext uri="{FF2B5EF4-FFF2-40B4-BE49-F238E27FC236}">
                <a16:creationId xmlns:a16="http://schemas.microsoft.com/office/drawing/2014/main" id="{FCCB751C-209A-6549-91E0-D50D82E26490}"/>
              </a:ext>
            </a:extLst>
          </p:cNvPr>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Date Placeholder 4">
            <a:extLst>
              <a:ext uri="{FF2B5EF4-FFF2-40B4-BE49-F238E27FC236}">
                <a16:creationId xmlns:a16="http://schemas.microsoft.com/office/drawing/2014/main" id="{142A0810-9DCA-8149-A711-D6845A157DDB}"/>
              </a:ext>
            </a:extLst>
          </p:cNvPr>
          <p:cNvSpPr>
            <a:spLocks noGrp="1"/>
          </p:cNvSpPr>
          <p:nvPr>
            <p:ph type="dt" sz="half" idx="10"/>
          </p:nvPr>
        </p:nvSpPr>
        <p:spPr/>
        <p:txBody>
          <a:bodyPr/>
          <a:lstStyle>
            <a:lvl1pPr>
              <a:defRPr/>
            </a:lvl1pPr>
          </a:lstStyle>
          <a:p>
            <a:pPr>
              <a:defRPr/>
            </a:pPr>
            <a:endParaRPr lang="it-IT"/>
          </a:p>
        </p:txBody>
      </p:sp>
      <p:sp>
        <p:nvSpPr>
          <p:cNvPr id="7" name="Footer Placeholder 5">
            <a:extLst>
              <a:ext uri="{FF2B5EF4-FFF2-40B4-BE49-F238E27FC236}">
                <a16:creationId xmlns:a16="http://schemas.microsoft.com/office/drawing/2014/main" id="{A3047F7A-CEE9-9F44-A206-DA562F2C348C}"/>
              </a:ext>
            </a:extLst>
          </p:cNvPr>
          <p:cNvSpPr>
            <a:spLocks noGrp="1"/>
          </p:cNvSpPr>
          <p:nvPr>
            <p:ph type="ftr" sz="quarter" idx="11"/>
          </p:nvPr>
        </p:nvSpPr>
        <p:spPr/>
        <p:txBody>
          <a:bodyPr/>
          <a:lstStyle>
            <a:lvl1pPr>
              <a:defRPr/>
            </a:lvl1pPr>
          </a:lstStyle>
          <a:p>
            <a:pPr>
              <a:defRPr/>
            </a:pPr>
            <a:endParaRPr lang="it-IT"/>
          </a:p>
        </p:txBody>
      </p:sp>
      <p:sp>
        <p:nvSpPr>
          <p:cNvPr id="8" name="Slide Number Placeholder 6">
            <a:extLst>
              <a:ext uri="{FF2B5EF4-FFF2-40B4-BE49-F238E27FC236}">
                <a16:creationId xmlns:a16="http://schemas.microsoft.com/office/drawing/2014/main" id="{EC55F7D1-B20F-704D-9351-1BA244CA30A6}"/>
              </a:ext>
            </a:extLst>
          </p:cNvPr>
          <p:cNvSpPr>
            <a:spLocks noGrp="1"/>
          </p:cNvSpPr>
          <p:nvPr>
            <p:ph type="sldNum" sz="quarter" idx="12"/>
          </p:nvPr>
        </p:nvSpPr>
        <p:spPr/>
        <p:txBody>
          <a:bodyPr/>
          <a:lstStyle>
            <a:lvl1pPr>
              <a:defRPr smtClean="0"/>
            </a:lvl1pPr>
          </a:lstStyle>
          <a:p>
            <a:pPr>
              <a:defRPr/>
            </a:pPr>
            <a:fld id="{5DBD0155-9990-1544-BEBD-0A418E99285A}" type="slidenum">
              <a:rPr lang="it-IT" altLang="it-IT"/>
              <a:pPr>
                <a:defRPr/>
              </a:pPr>
              <a:t>‹N›</a:t>
            </a:fld>
            <a:endParaRPr lang="it-IT" altLang="it-IT"/>
          </a:p>
        </p:txBody>
      </p:sp>
    </p:spTree>
    <p:extLst>
      <p:ext uri="{BB962C8B-B14F-4D97-AF65-F5344CB8AC3E}">
        <p14:creationId xmlns:p14="http://schemas.microsoft.com/office/powerpoint/2010/main" val="1275694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3">
            <a:extLst>
              <a:ext uri="{FF2B5EF4-FFF2-40B4-BE49-F238E27FC236}">
                <a16:creationId xmlns:a16="http://schemas.microsoft.com/office/drawing/2014/main" id="{4EB35E9F-E330-3145-A002-1B56279D08D5}"/>
              </a:ext>
            </a:extLst>
          </p:cNvPr>
          <p:cNvSpPr>
            <a:spLocks noGrp="1"/>
          </p:cNvSpPr>
          <p:nvPr>
            <p:ph type="dt" sz="half" idx="10"/>
          </p:nvPr>
        </p:nvSpPr>
        <p:spPr/>
        <p:txBody>
          <a:bodyPr/>
          <a:lstStyle>
            <a:lvl1pPr>
              <a:defRPr/>
            </a:lvl1pPr>
          </a:lstStyle>
          <a:p>
            <a:pPr>
              <a:defRPr/>
            </a:pPr>
            <a:endParaRPr lang="it-IT"/>
          </a:p>
        </p:txBody>
      </p:sp>
      <p:sp>
        <p:nvSpPr>
          <p:cNvPr id="6" name="Footer Placeholder 4">
            <a:extLst>
              <a:ext uri="{FF2B5EF4-FFF2-40B4-BE49-F238E27FC236}">
                <a16:creationId xmlns:a16="http://schemas.microsoft.com/office/drawing/2014/main" id="{70D77ADA-44C4-3246-AD0A-C69C6D5A2E6E}"/>
              </a:ext>
            </a:extLst>
          </p:cNvPr>
          <p:cNvSpPr>
            <a:spLocks noGrp="1"/>
          </p:cNvSpPr>
          <p:nvPr>
            <p:ph type="ftr" sz="quarter" idx="11"/>
          </p:nvPr>
        </p:nvSpPr>
        <p:spPr/>
        <p:txBody>
          <a:bodyPr/>
          <a:lstStyle>
            <a:lvl1pPr>
              <a:defRPr/>
            </a:lvl1pPr>
          </a:lstStyle>
          <a:p>
            <a:pPr>
              <a:defRPr/>
            </a:pPr>
            <a:endParaRPr lang="it-IT"/>
          </a:p>
        </p:txBody>
      </p:sp>
      <p:sp>
        <p:nvSpPr>
          <p:cNvPr id="7" name="Slide Number Placeholder 5">
            <a:extLst>
              <a:ext uri="{FF2B5EF4-FFF2-40B4-BE49-F238E27FC236}">
                <a16:creationId xmlns:a16="http://schemas.microsoft.com/office/drawing/2014/main" id="{7CB9D303-81E5-484C-9B08-D7BD33D82FF6}"/>
              </a:ext>
            </a:extLst>
          </p:cNvPr>
          <p:cNvSpPr>
            <a:spLocks noGrp="1"/>
          </p:cNvSpPr>
          <p:nvPr>
            <p:ph type="sldNum" sz="quarter" idx="12"/>
          </p:nvPr>
        </p:nvSpPr>
        <p:spPr/>
        <p:txBody>
          <a:bodyPr/>
          <a:lstStyle>
            <a:lvl1pPr>
              <a:defRPr/>
            </a:lvl1pPr>
          </a:lstStyle>
          <a:p>
            <a:pPr>
              <a:defRPr/>
            </a:pPr>
            <a:fld id="{B905661C-9A1D-974C-95AE-285CE0F5E9B3}" type="slidenum">
              <a:rPr lang="it-IT" altLang="it-IT"/>
              <a:pPr>
                <a:defRPr/>
              </a:pPr>
              <a:t>‹N›</a:t>
            </a:fld>
            <a:endParaRPr lang="it-IT" altLang="it-IT"/>
          </a:p>
        </p:txBody>
      </p:sp>
    </p:spTree>
    <p:extLst>
      <p:ext uri="{BB962C8B-B14F-4D97-AF65-F5344CB8AC3E}">
        <p14:creationId xmlns:p14="http://schemas.microsoft.com/office/powerpoint/2010/main" val="4283312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E41463-8EF4-7D43-9C34-97BCAD1285F4}"/>
              </a:ext>
            </a:extLst>
          </p:cNvPr>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Placeholder 1">
            <a:extLst>
              <a:ext uri="{FF2B5EF4-FFF2-40B4-BE49-F238E27FC236}">
                <a16:creationId xmlns:a16="http://schemas.microsoft.com/office/drawing/2014/main" id="{7E996F86-8D65-BC42-9AEE-748B4FF7D18C}"/>
              </a:ext>
            </a:extLst>
          </p:cNvPr>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1028" name="Text Placeholder 2">
            <a:extLst>
              <a:ext uri="{FF2B5EF4-FFF2-40B4-BE49-F238E27FC236}">
                <a16:creationId xmlns:a16="http://schemas.microsoft.com/office/drawing/2014/main" id="{08E0DC94-32F4-584B-BEA6-490C183C43E1}"/>
              </a:ext>
            </a:extLst>
          </p:cNvPr>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7" name="Rectangle 6">
            <a:extLst>
              <a:ext uri="{FF2B5EF4-FFF2-40B4-BE49-F238E27FC236}">
                <a16:creationId xmlns:a16="http://schemas.microsoft.com/office/drawing/2014/main" id="{7D2A427A-E6F6-E648-AC67-A6740537E8CD}"/>
              </a:ext>
            </a:extLst>
          </p:cNvPr>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Date Placeholder 3">
            <a:extLst>
              <a:ext uri="{FF2B5EF4-FFF2-40B4-BE49-F238E27FC236}">
                <a16:creationId xmlns:a16="http://schemas.microsoft.com/office/drawing/2014/main" id="{CD80ACA4-8D0A-F74A-8FFC-A67863DC6EEC}"/>
              </a:ext>
            </a:extLst>
          </p:cNvPr>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eaLnBrk="1" hangingPunct="1">
              <a:defRPr sz="1200">
                <a:solidFill>
                  <a:srgbClr val="FFFFFF"/>
                </a:solidFill>
                <a:latin typeface="Times New Roman" pitchFamily="18" charset="0"/>
              </a:defRPr>
            </a:lvl1pPr>
          </a:lstStyle>
          <a:p>
            <a:pPr>
              <a:defRPr/>
            </a:pPr>
            <a:endParaRPr lang="it-IT"/>
          </a:p>
        </p:txBody>
      </p:sp>
      <p:sp>
        <p:nvSpPr>
          <p:cNvPr id="5" name="Footer Placeholder 4">
            <a:extLst>
              <a:ext uri="{FF2B5EF4-FFF2-40B4-BE49-F238E27FC236}">
                <a16:creationId xmlns:a16="http://schemas.microsoft.com/office/drawing/2014/main" id="{86934374-21BC-C340-AB4F-0513E869242C}"/>
              </a:ext>
            </a:extLst>
          </p:cNvPr>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eaLnBrk="1" hangingPunct="1">
              <a:defRPr sz="1200">
                <a:solidFill>
                  <a:srgbClr val="FFFFFF"/>
                </a:solidFill>
                <a:latin typeface="Times New Roman" pitchFamily="18" charset="0"/>
              </a:defRPr>
            </a:lvl1pPr>
          </a:lstStyle>
          <a:p>
            <a:pPr>
              <a:defRPr/>
            </a:pPr>
            <a:endParaRPr lang="it-IT"/>
          </a:p>
        </p:txBody>
      </p:sp>
      <p:sp>
        <p:nvSpPr>
          <p:cNvPr id="6" name="Slide Number Placeholder 5">
            <a:extLst>
              <a:ext uri="{FF2B5EF4-FFF2-40B4-BE49-F238E27FC236}">
                <a16:creationId xmlns:a16="http://schemas.microsoft.com/office/drawing/2014/main" id="{B7DFFB2A-FFCF-334A-B7F9-E35A93E7F529}"/>
              </a:ext>
            </a:extLst>
          </p:cNvPr>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400" b="1" smtClean="0">
                <a:solidFill>
                  <a:srgbClr val="FFFFFF"/>
                </a:solidFill>
                <a:latin typeface="Times New Roman" charset="0"/>
              </a:defRPr>
            </a:lvl1pPr>
          </a:lstStyle>
          <a:p>
            <a:pPr>
              <a:defRPr/>
            </a:pPr>
            <a:fld id="{4319026A-7633-2543-8D1B-0B25FAB5101C}"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738" r:id="rId1"/>
    <p:sldLayoutId id="2147483731" r:id="rId2"/>
    <p:sldLayoutId id="2147483739" r:id="rId3"/>
    <p:sldLayoutId id="2147483732" r:id="rId4"/>
    <p:sldLayoutId id="2147483740" r:id="rId5"/>
    <p:sldLayoutId id="2147483733" r:id="rId6"/>
    <p:sldLayoutId id="2147483734" r:id="rId7"/>
    <p:sldLayoutId id="2147483741" r:id="rId8"/>
    <p:sldLayoutId id="2147483735" r:id="rId9"/>
    <p:sldLayoutId id="2147483736" r:id="rId10"/>
    <p:sldLayoutId id="2147483737"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3495F40-DED1-FE4C-8837-E6BB339C8F01}"/>
              </a:ext>
            </a:extLst>
          </p:cNvPr>
          <p:cNvSpPr>
            <a:spLocks noGrp="1" noChangeArrowheads="1"/>
          </p:cNvSpPr>
          <p:nvPr>
            <p:ph type="title"/>
          </p:nvPr>
        </p:nvSpPr>
        <p:spPr>
          <a:xfrm>
            <a:off x="457200" y="792080"/>
            <a:ext cx="2139696" cy="1261872"/>
          </a:xfrm>
        </p:spPr>
        <p:txBody>
          <a:bodyPr vert="horz" lIns="91440" tIns="45720" rIns="91440" bIns="45720" rtlCol="0" anchor="b">
            <a:normAutofit/>
          </a:bodyPr>
          <a:lstStyle/>
          <a:p>
            <a:pPr>
              <a:defRPr/>
            </a:pPr>
            <a:r>
              <a:rPr lang="it-IT" dirty="0"/>
              <a:t>Le mansioni, </a:t>
            </a:r>
            <a:br>
              <a:rPr lang="it-IT" dirty="0"/>
            </a:br>
            <a:r>
              <a:rPr lang="it-IT" dirty="0"/>
              <a:t>il trasferimento, </a:t>
            </a:r>
            <a:br>
              <a:rPr lang="it-IT" dirty="0"/>
            </a:br>
            <a:r>
              <a:rPr lang="it-IT" dirty="0"/>
              <a:t>il distacco</a:t>
            </a:r>
          </a:p>
        </p:txBody>
      </p:sp>
      <p:sp>
        <p:nvSpPr>
          <p:cNvPr id="13315" name="CasellaDiTesto 4">
            <a:extLst>
              <a:ext uri="{FF2B5EF4-FFF2-40B4-BE49-F238E27FC236}">
                <a16:creationId xmlns:a16="http://schemas.microsoft.com/office/drawing/2014/main" id="{91B60E97-EEA1-CE48-8A4B-8CB30207B5EF}"/>
              </a:ext>
            </a:extLst>
          </p:cNvPr>
          <p:cNvSpPr txBox="1">
            <a:spLocks noChangeArrowheads="1"/>
          </p:cNvSpPr>
          <p:nvPr/>
        </p:nvSpPr>
        <p:spPr bwMode="auto">
          <a:xfrm>
            <a:off x="457201" y="2130552"/>
            <a:ext cx="2139696" cy="424361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buNone/>
            </a:pPr>
            <a:r>
              <a:rPr lang="it-IT" altLang="it-IT" sz="1400" kern="1200" dirty="0">
                <a:latin typeface="+mn-lt"/>
                <a:ea typeface="+mn-ea"/>
                <a:cs typeface="+mn-cs"/>
              </a:rPr>
              <a:t>Lezione 14</a:t>
            </a:r>
          </a:p>
          <a:p>
            <a:pPr>
              <a:buNone/>
            </a:pPr>
            <a:r>
              <a:rPr lang="it-IT" altLang="it-IT" sz="1400" kern="1200">
                <a:latin typeface="+mn-lt"/>
                <a:ea typeface="+mn-ea"/>
                <a:cs typeface="+mn-cs"/>
              </a:rPr>
              <a:t>AA 2020 - 2021</a:t>
            </a:r>
            <a:endParaRPr lang="it-IT" altLang="it-IT" sz="1400" kern="1200" dirty="0">
              <a:latin typeface="+mn-lt"/>
              <a:ea typeface="+mn-ea"/>
              <a:cs typeface="+mn-cs"/>
            </a:endParaRPr>
          </a:p>
        </p:txBody>
      </p:sp>
      <p:graphicFrame>
        <p:nvGraphicFramePr>
          <p:cNvPr id="13317" name="CasellaDiTesto 1">
            <a:extLst>
              <a:ext uri="{FF2B5EF4-FFF2-40B4-BE49-F238E27FC236}">
                <a16:creationId xmlns:a16="http://schemas.microsoft.com/office/drawing/2014/main" id="{D49DE81E-1E1D-459F-A203-EB76016E07EA}"/>
              </a:ext>
            </a:extLst>
          </p:cNvPr>
          <p:cNvGraphicFramePr/>
          <p:nvPr>
            <p:extLst>
              <p:ext uri="{D42A27DB-BD31-4B8C-83A1-F6EECF244321}">
                <p14:modId xmlns:p14="http://schemas.microsoft.com/office/powerpoint/2010/main" val="4141495637"/>
              </p:ext>
            </p:extLst>
          </p:nvPr>
        </p:nvGraphicFramePr>
        <p:xfrm>
          <a:off x="2971800" y="792080"/>
          <a:ext cx="5715000"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C94864-B104-FC43-A6DE-676D1FF3761A}"/>
              </a:ext>
            </a:extLst>
          </p:cNvPr>
          <p:cNvSpPr>
            <a:spLocks noGrp="1"/>
          </p:cNvSpPr>
          <p:nvPr>
            <p:ph type="title"/>
          </p:nvPr>
        </p:nvSpPr>
        <p:spPr/>
        <p:txBody>
          <a:bodyPr>
            <a:normAutofit fontScale="90000"/>
          </a:bodyPr>
          <a:lstStyle/>
          <a:p>
            <a:pPr eaLnBrk="1" fontAlgn="auto" hangingPunct="1">
              <a:spcAft>
                <a:spcPts val="0"/>
              </a:spcAft>
              <a:defRPr/>
            </a:pPr>
            <a:r>
              <a:rPr lang="it-IT" dirty="0"/>
              <a:t>L’inquadramento nel CCNL:  Livello – Declaratoria – Qualifica esemplificativa</a:t>
            </a:r>
          </a:p>
        </p:txBody>
      </p:sp>
      <p:sp>
        <p:nvSpPr>
          <p:cNvPr id="3" name="Segnaposto contenuto 2">
            <a:extLst>
              <a:ext uri="{FF2B5EF4-FFF2-40B4-BE49-F238E27FC236}">
                <a16:creationId xmlns:a16="http://schemas.microsoft.com/office/drawing/2014/main" id="{0566DD73-1CD3-C042-A4D2-7F12AC31015D}"/>
              </a:ext>
            </a:extLst>
          </p:cNvPr>
          <p:cNvSpPr>
            <a:spLocks noGrp="1"/>
          </p:cNvSpPr>
          <p:nvPr>
            <p:ph idx="1"/>
          </p:nvPr>
        </p:nvSpPr>
        <p:spPr>
          <a:xfrm>
            <a:off x="468313" y="1773238"/>
            <a:ext cx="8229600" cy="4564062"/>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it-IT" dirty="0"/>
              <a:t>CCNL Terziario: 7 livelli</a:t>
            </a:r>
          </a:p>
          <a:p>
            <a:pPr marL="0" indent="0" eaLnBrk="1" fontAlgn="auto" hangingPunct="1">
              <a:spcAft>
                <a:spcPts val="0"/>
              </a:spcAft>
              <a:buFont typeface="Arial" panose="020B0604020202020204" pitchFamily="34" charset="0"/>
              <a:buNone/>
              <a:defRPr/>
            </a:pPr>
            <a:r>
              <a:rPr lang="it-IT" sz="2900" dirty="0"/>
              <a:t>IV:  Al quarto livello appartengono i lavoratori che eseguono compiti operativi anche di vendita e relative operazioni complementari, nonché i lavoratori adibiti ai lavori che richiedono specifiche conoscenze tecniche e particolari capacità tecnico-pratiche comunque acquisite, e cioè: </a:t>
            </a:r>
            <a:r>
              <a:rPr lang="it-IT" sz="2600" dirty="0"/>
              <a:t>(seguono 32 tipologie, tra cui: </a:t>
            </a:r>
            <a:r>
              <a:rPr lang="it-IT" sz="2600" b="1" dirty="0"/>
              <a:t>traduttore</a:t>
            </a:r>
            <a:r>
              <a:rPr lang="it-IT" sz="2600" dirty="0"/>
              <a:t>, </a:t>
            </a:r>
            <a:r>
              <a:rPr lang="it-IT" sz="2600" b="1" dirty="0"/>
              <a:t>commesso</a:t>
            </a:r>
            <a:r>
              <a:rPr lang="it-IT" sz="2600" dirty="0"/>
              <a:t> alla vendita al pubblico, </a:t>
            </a:r>
            <a:r>
              <a:rPr lang="it-IT" sz="2600" b="1" dirty="0"/>
              <a:t>indossatrice</a:t>
            </a:r>
            <a:r>
              <a:rPr lang="it-IT" sz="2600" dirty="0"/>
              <a:t>, il </a:t>
            </a:r>
            <a:r>
              <a:rPr lang="it-IT" sz="2600" b="1" dirty="0"/>
              <a:t>demolitore</a:t>
            </a:r>
            <a:r>
              <a:rPr lang="it-IT" sz="2600" dirty="0"/>
              <a:t> alla fiamma nel settore dei rottami che, con comprovata professionalità derivante da esperienza acquisita nel settore, operando in condizioni di relativa autonomia, su istruzioni di massima ricevute, scegliendo la successione delle operazioni, dei mezzi e delle modalità di esecuzione, effettua la demolizione dei capannoni industriali o di altre strutture complesse che richiedano interventi di analogo contenuto professionale)</a:t>
            </a:r>
            <a:r>
              <a:rPr lang="it-IT" sz="2900" dirty="0"/>
              <a:t>;</a:t>
            </a:r>
          </a:p>
          <a:p>
            <a:pPr marL="0" indent="0" eaLnBrk="1" fontAlgn="auto" hangingPunct="1">
              <a:spcAft>
                <a:spcPts val="0"/>
              </a:spcAft>
              <a:buFont typeface="Arial" panose="020B0604020202020204" pitchFamily="34" charset="0"/>
              <a:buNone/>
              <a:defRPr/>
            </a:pPr>
            <a:r>
              <a:rPr lang="it-IT" sz="2900" dirty="0"/>
              <a:t>VI: A questo livello appartengono i lavoratori che compiono lavori che richiedono il possesso di semplici conoscenze pratiche, e cioè: […]usciere … operaio comune</a:t>
            </a:r>
          </a:p>
          <a:p>
            <a:pPr marL="0" indent="0" eaLnBrk="1" fontAlgn="auto" hangingPunct="1">
              <a:spcAft>
                <a:spcPts val="0"/>
              </a:spcAft>
              <a:buFont typeface="Arial" panose="020B0604020202020204" pitchFamily="34" charset="0"/>
              <a:buNone/>
              <a:defRPr/>
            </a:pPr>
            <a:r>
              <a:rPr lang="it-IT" sz="2900" dirty="0"/>
              <a:t>VII:  A questo livello appartengono i lavoratori che svolgono mansioni di pulizia o equivalenti e cioè: 1. addetto alle pulizie anche con mezzi meccanici; 2. garzone.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31ACDC3-32CA-F044-9A8C-E8B718E44576}"/>
              </a:ext>
            </a:extLst>
          </p:cNvPr>
          <p:cNvSpPr>
            <a:spLocks noGrp="1" noChangeArrowheads="1"/>
          </p:cNvSpPr>
          <p:nvPr>
            <p:ph type="title"/>
          </p:nvPr>
        </p:nvSpPr>
        <p:spPr>
          <a:xfrm>
            <a:off x="107950" y="434975"/>
            <a:ext cx="7772400" cy="762000"/>
          </a:xfrm>
        </p:spPr>
        <p:txBody>
          <a:bodyPr>
            <a:normAutofit/>
          </a:bodyPr>
          <a:lstStyle/>
          <a:p>
            <a:pPr eaLnBrk="1" fontAlgn="auto" hangingPunct="1">
              <a:spcAft>
                <a:spcPts val="0"/>
              </a:spcAft>
              <a:defRPr/>
            </a:pPr>
            <a:r>
              <a:rPr lang="it-IT" dirty="0"/>
              <a:t>Lo </a:t>
            </a:r>
            <a:r>
              <a:rPr lang="it-IT" i="1" dirty="0" err="1"/>
              <a:t>Jus</a:t>
            </a:r>
            <a:r>
              <a:rPr lang="it-IT" i="1" dirty="0"/>
              <a:t> </a:t>
            </a:r>
            <a:r>
              <a:rPr lang="it-IT" i="1" dirty="0" err="1"/>
              <a:t>variandi</a:t>
            </a:r>
            <a:r>
              <a:rPr lang="it-IT" dirty="0"/>
              <a:t> del datore </a:t>
            </a:r>
            <a:r>
              <a:rPr lang="it-IT" sz="2000" dirty="0"/>
              <a:t>(ante 2015)</a:t>
            </a:r>
            <a:endParaRPr lang="it-IT" dirty="0"/>
          </a:p>
        </p:txBody>
      </p:sp>
      <p:sp>
        <p:nvSpPr>
          <p:cNvPr id="12291" name="Rectangle 3">
            <a:extLst>
              <a:ext uri="{FF2B5EF4-FFF2-40B4-BE49-F238E27FC236}">
                <a16:creationId xmlns:a16="http://schemas.microsoft.com/office/drawing/2014/main" id="{07622A5D-C7F4-BD4B-9826-72E2596F8FFB}"/>
              </a:ext>
            </a:extLst>
          </p:cNvPr>
          <p:cNvSpPr>
            <a:spLocks noChangeArrowheads="1"/>
          </p:cNvSpPr>
          <p:nvPr/>
        </p:nvSpPr>
        <p:spPr bwMode="auto">
          <a:xfrm>
            <a:off x="107950" y="1287463"/>
            <a:ext cx="8915400" cy="507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just" eaLnBrk="1" hangingPunct="1">
              <a:spcBef>
                <a:spcPct val="50000"/>
              </a:spcBef>
              <a:defRPr/>
            </a:pPr>
            <a:r>
              <a:rPr lang="it-IT" altLang="it-IT" dirty="0"/>
              <a:t>2103.  Mansioni del lavoratore. —  Il prestatore di lavoro deve essere adibito alle mansioni per le quali è stato assunto o a quelle corrispondenti alla categoria superiore che abbia successivamente acquisito ovvero </a:t>
            </a:r>
            <a:r>
              <a:rPr lang="it-IT" altLang="it-IT" b="1" dirty="0"/>
              <a:t>a mansioni equivalenti </a:t>
            </a:r>
            <a:r>
              <a:rPr lang="it-IT" altLang="it-IT" dirty="0"/>
              <a:t>alle ultime effettivamente svolte, senza alcuna diminuzione della retribuzione. Nel caso di assegnazione a mansioni superiori il prestatore ha diritto al trattamento corrispondente all'attività svolta, e l'assegnazione stessa diviene definitiva, ove la medesima non abbia avuto luogo per sostituzione di lavoratore assente con diritto alla conservazione del posto, dopo un periodo fissato dai contratti collettivi, e comunque non superiore a tre mesi. Egli non può essere </a:t>
            </a:r>
            <a:r>
              <a:rPr lang="it-IT" altLang="it-IT" b="1" dirty="0"/>
              <a:t>trasferito</a:t>
            </a:r>
            <a:r>
              <a:rPr lang="it-IT" altLang="it-IT" dirty="0"/>
              <a:t> da una unità produttiva ad un'altra se non per comprovate ragioni tecniche, organizzative e produttive.</a:t>
            </a:r>
          </a:p>
          <a:p>
            <a:pPr eaLnBrk="1" hangingPunct="1">
              <a:spcBef>
                <a:spcPct val="50000"/>
              </a:spcBef>
              <a:defRPr/>
            </a:pPr>
            <a:r>
              <a:rPr lang="it-IT" altLang="it-IT" dirty="0"/>
              <a:t> </a:t>
            </a:r>
            <a:r>
              <a:rPr lang="it-IT" altLang="it-IT" b="1" dirty="0"/>
              <a:t>Ogni patto contrario è nullo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94207C9F-BA1B-BE4B-976E-8E3B531FB025}"/>
              </a:ext>
            </a:extLst>
          </p:cNvPr>
          <p:cNvSpPr>
            <a:spLocks noGrp="1"/>
          </p:cNvSpPr>
          <p:nvPr>
            <p:ph type="title"/>
          </p:nvPr>
        </p:nvSpPr>
        <p:spPr/>
        <p:txBody>
          <a:bodyPr>
            <a:normAutofit fontScale="90000"/>
          </a:bodyPr>
          <a:lstStyle/>
          <a:p>
            <a:pPr>
              <a:defRPr/>
            </a:pPr>
            <a:r>
              <a:rPr lang="it-IT" dirty="0"/>
              <a:t>2103. Prestazione del lavoro.</a:t>
            </a:r>
            <a:br>
              <a:rPr lang="it-IT" dirty="0"/>
            </a:br>
            <a:r>
              <a:rPr lang="it-IT" sz="2700" dirty="0"/>
              <a:t>(</a:t>
            </a:r>
            <a:r>
              <a:rPr lang="it-IT" sz="2700" dirty="0" err="1"/>
              <a:t>Dlgs</a:t>
            </a:r>
            <a:r>
              <a:rPr lang="it-IT" sz="2700" dirty="0"/>
              <a:t> 81/2015)</a:t>
            </a:r>
            <a:r>
              <a:rPr lang="it-IT" dirty="0"/>
              <a:t> </a:t>
            </a:r>
          </a:p>
        </p:txBody>
      </p:sp>
      <p:sp>
        <p:nvSpPr>
          <p:cNvPr id="33794" name="Segnaposto contenuto 3">
            <a:extLst>
              <a:ext uri="{FF2B5EF4-FFF2-40B4-BE49-F238E27FC236}">
                <a16:creationId xmlns:a16="http://schemas.microsoft.com/office/drawing/2014/main" id="{3659CE90-A225-3C45-ABF1-98E048D82BD4}"/>
              </a:ext>
            </a:extLst>
          </p:cNvPr>
          <p:cNvSpPr>
            <a:spLocks noGrp="1"/>
          </p:cNvSpPr>
          <p:nvPr>
            <p:ph idx="1"/>
          </p:nvPr>
        </p:nvSpPr>
        <p:spPr/>
        <p:txBody>
          <a:bodyPr/>
          <a:lstStyle/>
          <a:p>
            <a:pPr marL="457200" indent="-457200">
              <a:buFont typeface="Arial" panose="020B0604020202020204" pitchFamily="34" charset="0"/>
              <a:buAutoNum type="arabicPeriod"/>
            </a:pPr>
            <a:r>
              <a:rPr lang="it-IT" altLang="it-IT" dirty="0"/>
              <a:t>Il lavoratore deve essere adibito alle mansioni per le quali è stato assunto o a quelle corrispondenti all'inquadramento superiore che abbia successivamente acquisito ovvero</a:t>
            </a:r>
            <a:r>
              <a:rPr lang="it-IT" altLang="it-IT" b="1" dirty="0"/>
              <a:t> a mansioni riconducibili allo stesso livello e categoria legale di inquadramento delle ultime effettivamente svolte</a:t>
            </a:r>
            <a:r>
              <a:rPr lang="it-IT" altLang="it-IT" dirty="0"/>
              <a:t>. </a:t>
            </a:r>
          </a:p>
          <a:p>
            <a:pPr marL="457200" indent="-457200">
              <a:buFont typeface="Arial" panose="020B0604020202020204" pitchFamily="34" charset="0"/>
              <a:buAutoNum type="arabicPeriod"/>
            </a:pPr>
            <a:r>
              <a:rPr lang="it-IT" altLang="it-IT" dirty="0"/>
              <a:t>In caso di </a:t>
            </a:r>
            <a:r>
              <a:rPr lang="it-IT" altLang="it-IT" i="1" dirty="0"/>
              <a:t>modifica degli assetti organizzativi </a:t>
            </a:r>
            <a:r>
              <a:rPr lang="it-IT" altLang="it-IT" dirty="0"/>
              <a:t>aziendali che incide sulla posizione del lavoratore, lo stesso può essere assegnato a mansioni appartenenti </a:t>
            </a:r>
            <a:r>
              <a:rPr lang="it-IT" altLang="it-IT" u="sng" dirty="0"/>
              <a:t>al livello di inquadramento inferiore</a:t>
            </a:r>
            <a:r>
              <a:rPr lang="it-IT" altLang="it-IT" dirty="0"/>
              <a:t> purché rientranti nella medesima categoria legale.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2080586-065C-1F4E-9265-D27DE0691CB8}"/>
              </a:ext>
            </a:extLst>
          </p:cNvPr>
          <p:cNvSpPr>
            <a:spLocks noGrp="1"/>
          </p:cNvSpPr>
          <p:nvPr>
            <p:ph idx="1"/>
          </p:nvPr>
        </p:nvSpPr>
        <p:spPr>
          <a:xfrm>
            <a:off x="395288" y="476250"/>
            <a:ext cx="8229600" cy="5905500"/>
          </a:xfrm>
        </p:spPr>
        <p:txBody>
          <a:bodyPr/>
          <a:lstStyle/>
          <a:p>
            <a:pPr marL="0" indent="0">
              <a:buFont typeface="Arial" charset="0"/>
              <a:buNone/>
              <a:defRPr/>
            </a:pPr>
            <a:r>
              <a:rPr lang="it-IT" dirty="0"/>
              <a:t>3. Il mutamento di mansioni è accompagnato, ove necessario, dall'assolvimento dell'obbligo formativo, il cui mancato adempimento non determina comunque la nullità dell'atto di assegnazione delle nuove mansioni. </a:t>
            </a:r>
          </a:p>
          <a:p>
            <a:pPr marL="0" indent="0">
              <a:buFont typeface="Arial" charset="0"/>
              <a:buNone/>
              <a:defRPr/>
            </a:pPr>
            <a:r>
              <a:rPr lang="it-IT" dirty="0"/>
              <a:t>4. Ulteriori ipotesi di assegnazione di mansioni appartenenti </a:t>
            </a:r>
            <a:r>
              <a:rPr lang="it-IT" u="sng" dirty="0"/>
              <a:t>al livello di inquadramento inferiore</a:t>
            </a:r>
            <a:r>
              <a:rPr lang="it-IT" dirty="0"/>
              <a:t>, purché rientranti nella medesima categoria legale, possono essere previste dai </a:t>
            </a:r>
            <a:r>
              <a:rPr lang="it-IT" u="sng" dirty="0"/>
              <a:t>contratti collettivi. </a:t>
            </a:r>
          </a:p>
          <a:p>
            <a:pPr marL="0" indent="0">
              <a:buFont typeface="Arial" charset="0"/>
              <a:buNone/>
              <a:defRPr/>
            </a:pPr>
            <a:r>
              <a:rPr lang="it-IT" dirty="0"/>
              <a:t>5. Nelle ipotesi di cui al secondo e al quarto comma, il mutamento di mansioni è comunicato per iscritto, a pena di nullità, e il lavoratore ha diritto </a:t>
            </a:r>
            <a:r>
              <a:rPr lang="it-IT" b="1" dirty="0"/>
              <a:t>alla conservazione del livello di inquadramento e del trattamento retributivo in godimento</a:t>
            </a:r>
            <a:r>
              <a:rPr lang="it-IT" dirty="0"/>
              <a:t>, fatta eccezione per gli elementi retributivi collegati a particolari modalità di svolgimento della precedente prestazione lavorativa. </a:t>
            </a:r>
          </a:p>
          <a:p>
            <a:pPr>
              <a:buFont typeface="Arial" charset="0"/>
              <a:buChar char="•"/>
              <a:defRPr/>
            </a:pP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E201C88-9B1C-5946-AF7E-2119FA060E62}"/>
              </a:ext>
            </a:extLst>
          </p:cNvPr>
          <p:cNvSpPr>
            <a:spLocks noGrp="1"/>
          </p:cNvSpPr>
          <p:nvPr>
            <p:ph idx="1"/>
          </p:nvPr>
        </p:nvSpPr>
        <p:spPr>
          <a:xfrm>
            <a:off x="179388" y="476250"/>
            <a:ext cx="8856662" cy="6121400"/>
          </a:xfrm>
        </p:spPr>
        <p:txBody>
          <a:bodyPr/>
          <a:lstStyle/>
          <a:p>
            <a:pPr marL="0" indent="0">
              <a:buFont typeface="Arial" charset="0"/>
              <a:buNone/>
              <a:defRPr/>
            </a:pPr>
            <a:r>
              <a:rPr lang="it-IT" sz="2000" dirty="0"/>
              <a:t>6. Nelle sedi di cui all'articolo 2113, quarto comma, o avanti alle commissioni di certificazione, possono essere stipulati </a:t>
            </a:r>
            <a:r>
              <a:rPr lang="it-IT" sz="2000" b="1" dirty="0"/>
              <a:t>accordi individuali di modifica delle mansioni</a:t>
            </a:r>
            <a:r>
              <a:rPr lang="it-IT" sz="2000" dirty="0"/>
              <a:t>, della categoria legale e del livello di inquadramento e della relativa retribuzione, </a:t>
            </a:r>
            <a:r>
              <a:rPr lang="it-IT" sz="2000" b="1" dirty="0"/>
              <a:t>nell'interesse del lavoratore alla conservazione dell'occupazione, all'acquisizione di una diversa professionalità o al miglioramento delle condizioni di vita</a:t>
            </a:r>
            <a:r>
              <a:rPr lang="it-IT" sz="2000" dirty="0"/>
              <a:t>. Il lavoratore può farsi assistere da un rappresentante dell'associazione sindacale cui aderisce o conferisce mandato o da un avvocato o da un consulente del lavoro. </a:t>
            </a:r>
          </a:p>
          <a:p>
            <a:pPr marL="0" indent="0">
              <a:buFont typeface="Arial" charset="0"/>
              <a:buNone/>
              <a:defRPr/>
            </a:pPr>
            <a:r>
              <a:rPr lang="it-IT" sz="2000" dirty="0"/>
              <a:t>7. Nel caso di assegnazione a mansioni superiori il lavoratore ha diritto al trattamento corrispondente all'attività svolta e l'assegnazione diviene definitiva, salvo diversa volontà del lavoratore, ove la medesima non abbia avuto luogo per ragioni sostitutive di altro lavoratore in servizio, dopo il periodo fissato dai contratti collettivi o, in mancanza, dopo sei mesi continuativi. </a:t>
            </a:r>
          </a:p>
          <a:p>
            <a:pPr marL="0" indent="0">
              <a:buFont typeface="Arial" charset="0"/>
              <a:buNone/>
              <a:defRPr/>
            </a:pPr>
            <a:r>
              <a:rPr lang="it-IT" sz="2000" dirty="0"/>
              <a:t>8. Il lavoratore non può essere trasferito da un'unità produttiva ad un'altra se non per comprovate ragioni tecniche, organizzative e produttive.</a:t>
            </a:r>
          </a:p>
          <a:p>
            <a:pPr marL="0" indent="0">
              <a:buFont typeface="Arial" charset="0"/>
              <a:buNone/>
              <a:defRPr/>
            </a:pPr>
            <a:r>
              <a:rPr lang="it-IT" sz="2000" dirty="0"/>
              <a:t>9. Salvo che ricorrano le condizioni di cui al secondo e al quarto comma e fermo quanto disposto al sesto comma, ogni patto contrario è nullo. </a:t>
            </a:r>
          </a:p>
          <a:p>
            <a:pPr>
              <a:buFont typeface="Arial" charset="0"/>
              <a:buChar char="•"/>
              <a:defRPr/>
            </a:pPr>
            <a:endParaRPr lang="it-IT"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1F56848-7882-D744-BB6B-9D6A08456CA0}"/>
              </a:ext>
            </a:extLst>
          </p:cNvPr>
          <p:cNvSpPr>
            <a:spLocks noChangeArrowheads="1"/>
          </p:cNvSpPr>
          <p:nvPr/>
        </p:nvSpPr>
        <p:spPr bwMode="auto">
          <a:xfrm>
            <a:off x="1979613" y="1700213"/>
            <a:ext cx="6629400" cy="3786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just" eaLnBrk="1" hangingPunct="1">
              <a:defRPr/>
            </a:pPr>
            <a:r>
              <a:rPr lang="it-IT" altLang="it-IT" dirty="0">
                <a:latin typeface="Arial" charset="0"/>
              </a:rPr>
              <a:t>[In base all'art. 6, l. 13 maggio 1985, n. 190, come modificato dall'art. 1, l. 2 aprile 1986, n. 106, l'assegnazione del lavoratore alla mansione di quadro ovvero di dirigente, che non sia avvenuta in sostituzione di lavoratori assenti con diritto alla conservazione del posto, diviene definitiva quando si sia protratta per il periodo di tre mesi o per quello superiore fissato dai contratti collettivi.]: abrogato dal </a:t>
            </a:r>
            <a:r>
              <a:rPr lang="it-IT" altLang="it-IT" dirty="0" err="1">
                <a:latin typeface="Arial" charset="0"/>
              </a:rPr>
              <a:t>d.lgs</a:t>
            </a:r>
            <a:r>
              <a:rPr lang="it-IT" altLang="it-IT" dirty="0">
                <a:latin typeface="Arial" charset="0"/>
              </a:rPr>
              <a:t> 81/2015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9FBBC3-1C6A-F042-B170-36B1F8240A10}"/>
              </a:ext>
            </a:extLst>
          </p:cNvPr>
          <p:cNvSpPr>
            <a:spLocks noGrp="1"/>
          </p:cNvSpPr>
          <p:nvPr>
            <p:ph type="title"/>
          </p:nvPr>
        </p:nvSpPr>
        <p:spPr/>
        <p:txBody>
          <a:bodyPr/>
          <a:lstStyle/>
          <a:p>
            <a:pPr eaLnBrk="1" fontAlgn="auto" hangingPunct="1">
              <a:spcAft>
                <a:spcPts val="0"/>
              </a:spcAft>
              <a:defRPr/>
            </a:pPr>
            <a:r>
              <a:rPr lang="it-IT" dirty="0"/>
              <a:t>Diritto alla qualifica</a:t>
            </a:r>
          </a:p>
        </p:txBody>
      </p:sp>
      <p:sp>
        <p:nvSpPr>
          <p:cNvPr id="21506" name="Segnaposto contenuto 2">
            <a:extLst>
              <a:ext uri="{FF2B5EF4-FFF2-40B4-BE49-F238E27FC236}">
                <a16:creationId xmlns:a16="http://schemas.microsoft.com/office/drawing/2014/main" id="{F9529A06-7977-7347-BFC7-CFD149BBA1FE}"/>
              </a:ext>
            </a:extLst>
          </p:cNvPr>
          <p:cNvSpPr>
            <a:spLocks noGrp="1"/>
          </p:cNvSpPr>
          <p:nvPr>
            <p:ph idx="1"/>
          </p:nvPr>
        </p:nvSpPr>
        <p:spPr>
          <a:xfrm>
            <a:off x="395288" y="1454150"/>
            <a:ext cx="8229600" cy="4876800"/>
          </a:xfrm>
        </p:spPr>
        <p:txBody>
          <a:bodyPr/>
          <a:lstStyle/>
          <a:p>
            <a:pPr eaLnBrk="1" hangingPunct="1"/>
            <a:endParaRPr lang="it-IT" altLang="it-IT" sz="2800"/>
          </a:p>
          <a:p>
            <a:pPr eaLnBrk="1" hangingPunct="1"/>
            <a:r>
              <a:rPr lang="it-IT" altLang="it-IT" sz="2800"/>
              <a:t>Il potere di inquadramento</a:t>
            </a:r>
          </a:p>
          <a:p>
            <a:pPr eaLnBrk="1" hangingPunct="1"/>
            <a:endParaRPr lang="it-IT" altLang="it-IT" sz="2800"/>
          </a:p>
          <a:p>
            <a:pPr eaLnBrk="1" hangingPunct="1"/>
            <a:endParaRPr lang="it-IT" altLang="it-IT" sz="2800"/>
          </a:p>
          <a:p>
            <a:pPr eaLnBrk="1" hangingPunct="1"/>
            <a:endParaRPr lang="it-IT" altLang="it-IT" sz="2800"/>
          </a:p>
          <a:p>
            <a:pPr eaLnBrk="1" hangingPunct="1"/>
            <a:endParaRPr lang="it-IT" altLang="it-IT" sz="2800"/>
          </a:p>
          <a:p>
            <a:pPr algn="r" eaLnBrk="1" hangingPunct="1"/>
            <a:r>
              <a:rPr lang="it-IT" altLang="it-IT" sz="2800"/>
              <a:t>Il potere di sovraqualifica</a:t>
            </a:r>
          </a:p>
          <a:p>
            <a:pPr eaLnBrk="1" hangingPunct="1"/>
            <a:endParaRPr lang="it-IT" altLang="it-IT" sz="2800"/>
          </a:p>
        </p:txBody>
      </p:sp>
      <p:pic>
        <p:nvPicPr>
          <p:cNvPr id="21507" name="Picture 3" descr="C:\Users\user\AppData\Local\Microsoft\Windows\Temporary Internet Files\Content.IE5\QASDMTBF\MM900295163[1].gif">
            <a:extLst>
              <a:ext uri="{FF2B5EF4-FFF2-40B4-BE49-F238E27FC236}">
                <a16:creationId xmlns:a16="http://schemas.microsoft.com/office/drawing/2014/main" id="{A8154369-BDED-2441-855C-B7D0A0D56747}"/>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412875"/>
            <a:ext cx="2354263" cy="218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descr="C:\Users\user\AppData\Local\Microsoft\Windows\Temporary Internet Files\Content.IE5\7O6PE66V\MC900289985[1].wmf">
            <a:extLst>
              <a:ext uri="{FF2B5EF4-FFF2-40B4-BE49-F238E27FC236}">
                <a16:creationId xmlns:a16="http://schemas.microsoft.com/office/drawing/2014/main" id="{820D13EB-2DF7-D341-9C39-FEBABA4009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3429000"/>
            <a:ext cx="2286000" cy="24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6677A-EF42-AC47-81BB-164221A00621}"/>
              </a:ext>
            </a:extLst>
          </p:cNvPr>
          <p:cNvSpPr>
            <a:spLocks noGrp="1"/>
          </p:cNvSpPr>
          <p:nvPr>
            <p:ph type="title"/>
          </p:nvPr>
        </p:nvSpPr>
        <p:spPr/>
        <p:txBody>
          <a:bodyPr/>
          <a:lstStyle/>
          <a:p>
            <a:pPr eaLnBrk="1" fontAlgn="auto" hangingPunct="1">
              <a:spcAft>
                <a:spcPts val="0"/>
              </a:spcAft>
              <a:defRPr/>
            </a:pPr>
            <a:r>
              <a:rPr lang="it-IT" dirty="0"/>
              <a:t>La violazione della norma</a:t>
            </a:r>
          </a:p>
        </p:txBody>
      </p:sp>
      <p:sp>
        <p:nvSpPr>
          <p:cNvPr id="3" name="Segnaposto contenuto 2">
            <a:extLst>
              <a:ext uri="{FF2B5EF4-FFF2-40B4-BE49-F238E27FC236}">
                <a16:creationId xmlns:a16="http://schemas.microsoft.com/office/drawing/2014/main" id="{49160462-9B7D-1D41-BE7E-B30DA55868A2}"/>
              </a:ext>
            </a:extLst>
          </p:cNvPr>
          <p:cNvSpPr>
            <a:spLocks noGrp="1"/>
          </p:cNvSpPr>
          <p:nvPr>
            <p:ph idx="1"/>
          </p:nvPr>
        </p:nvSpPr>
        <p:spPr>
          <a:xfrm>
            <a:off x="468313" y="1844675"/>
            <a:ext cx="8229600" cy="4176713"/>
          </a:xfrm>
        </p:spPr>
        <p:txBody>
          <a:bodyPr rtlCol="0">
            <a:normAutofit/>
          </a:bodyPr>
          <a:lstStyle/>
          <a:p>
            <a:pPr marL="182880" indent="-182880" algn="r" eaLnBrk="1" fontAlgn="auto" hangingPunct="1">
              <a:spcAft>
                <a:spcPts val="0"/>
              </a:spcAft>
              <a:defRPr/>
            </a:pPr>
            <a:r>
              <a:rPr lang="it-IT" i="1" dirty="0"/>
              <a:t>Contestazione e offerta dell’esatto adempimento</a:t>
            </a:r>
          </a:p>
          <a:p>
            <a:pPr marL="182880" indent="-182880" eaLnBrk="1" fontAlgn="auto" hangingPunct="1">
              <a:spcAft>
                <a:spcPts val="0"/>
              </a:spcAft>
              <a:defRPr/>
            </a:pPr>
            <a:r>
              <a:rPr lang="it-IT" dirty="0"/>
              <a:t>Reintegrazione?</a:t>
            </a:r>
          </a:p>
          <a:p>
            <a:pPr marL="182880" indent="-182880" eaLnBrk="1" fontAlgn="auto" hangingPunct="1">
              <a:spcAft>
                <a:spcPts val="0"/>
              </a:spcAft>
              <a:defRPr/>
            </a:pPr>
            <a:r>
              <a:rPr lang="it-IT" dirty="0"/>
              <a:t>Indicatore di attività </a:t>
            </a:r>
          </a:p>
          <a:p>
            <a:pPr lvl="1" indent="-182880" eaLnBrk="1" fontAlgn="auto" hangingPunct="1">
              <a:spcAft>
                <a:spcPts val="0"/>
              </a:spcAft>
              <a:defRPr/>
            </a:pPr>
            <a:r>
              <a:rPr lang="it-IT" dirty="0"/>
              <a:t>Mobbizzante</a:t>
            </a:r>
          </a:p>
          <a:p>
            <a:pPr lvl="1" indent="-182880" eaLnBrk="1" fontAlgn="auto" hangingPunct="1">
              <a:spcAft>
                <a:spcPts val="0"/>
              </a:spcAft>
              <a:defRPr/>
            </a:pPr>
            <a:r>
              <a:rPr lang="it-IT" dirty="0"/>
              <a:t>Discriminatoria</a:t>
            </a:r>
          </a:p>
          <a:p>
            <a:pPr marL="274320" lvl="1" indent="0" eaLnBrk="1" fontAlgn="auto" hangingPunct="1">
              <a:spcAft>
                <a:spcPts val="0"/>
              </a:spcAft>
              <a:buFont typeface="Arial" panose="020B0604020202020204" pitchFamily="34" charset="0"/>
              <a:buNone/>
              <a:defRPr/>
            </a:pPr>
            <a:endParaRPr lang="it-IT" dirty="0"/>
          </a:p>
          <a:p>
            <a:pPr marL="182880" indent="-182880" eaLnBrk="1" fontAlgn="auto" hangingPunct="1">
              <a:spcAft>
                <a:spcPts val="0"/>
              </a:spcAft>
              <a:defRPr/>
            </a:pPr>
            <a:r>
              <a:rPr lang="it-IT" dirty="0"/>
              <a:t>Risarcimento del danno </a:t>
            </a:r>
          </a:p>
          <a:p>
            <a:pPr lvl="1" indent="-182880" eaLnBrk="1" fontAlgn="auto" hangingPunct="1">
              <a:spcAft>
                <a:spcPts val="0"/>
              </a:spcAft>
              <a:defRPr/>
            </a:pPr>
            <a:r>
              <a:rPr lang="it-IT" dirty="0"/>
              <a:t>Patrimoniale</a:t>
            </a:r>
          </a:p>
          <a:p>
            <a:pPr lvl="1" indent="-182880" eaLnBrk="1" fontAlgn="auto" hangingPunct="1">
              <a:spcAft>
                <a:spcPts val="0"/>
              </a:spcAft>
              <a:defRPr/>
            </a:pPr>
            <a:r>
              <a:rPr lang="it-IT" dirty="0"/>
              <a:t>Non patrimoniale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C39C206-DCFF-9543-BFB4-0D6D5546B257}"/>
              </a:ext>
            </a:extLst>
          </p:cNvPr>
          <p:cNvSpPr>
            <a:spLocks noChangeArrowheads="1"/>
          </p:cNvSpPr>
          <p:nvPr/>
        </p:nvSpPr>
        <p:spPr bwMode="auto">
          <a:xfrm>
            <a:off x="533400" y="800100"/>
            <a:ext cx="8610600" cy="489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defRPr/>
            </a:pPr>
            <a:r>
              <a:rPr lang="it-IT" altLang="it-IT">
                <a:latin typeface="Comic Sans MS" charset="0"/>
              </a:rPr>
              <a:t>Con ricorso al Pretore di Roma,  D. Perna esponeva che</a:t>
            </a:r>
          </a:p>
          <a:p>
            <a:pPr eaLnBrk="1" hangingPunct="1">
              <a:buFont typeface="Wingdings" charset="2"/>
              <a:buChar char="ü"/>
              <a:defRPr/>
            </a:pPr>
            <a:r>
              <a:rPr lang="it-IT" altLang="it-IT">
                <a:latin typeface="Comic Sans MS" charset="0"/>
              </a:rPr>
              <a:t> dal 1970 al 1973 aveva lavorato come attore alle dipendenze della RAI s.p.a.; </a:t>
            </a:r>
          </a:p>
          <a:p>
            <a:pPr eaLnBrk="1" hangingPunct="1">
              <a:buFont typeface="Wingdings" charset="2"/>
              <a:buChar char="ü"/>
              <a:defRPr/>
            </a:pPr>
            <a:r>
              <a:rPr lang="it-IT" altLang="it-IT">
                <a:latin typeface="Comic Sans MS" charset="0"/>
              </a:rPr>
              <a:t> dal 1973 al 1989 la Rai, pur retribuendolo, non lo aveva fatto più lavorare sicché era responsabile dei danni derivanti:</a:t>
            </a:r>
          </a:p>
          <a:p>
            <a:pPr eaLnBrk="1" hangingPunct="1">
              <a:buFont typeface="Wingdings" charset="2"/>
              <a:buChar char="Ø"/>
              <a:defRPr/>
            </a:pPr>
            <a:r>
              <a:rPr lang="it-IT" altLang="it-IT">
                <a:latin typeface="Comic Sans MS" charset="0"/>
              </a:rPr>
              <a:t>da inattività protrattasi per sedici anni; </a:t>
            </a:r>
          </a:p>
          <a:p>
            <a:pPr eaLnBrk="1" hangingPunct="1">
              <a:buFont typeface="Wingdings" charset="2"/>
              <a:buChar char="Ø"/>
              <a:defRPr/>
            </a:pPr>
            <a:r>
              <a:rPr lang="it-IT" altLang="it-IT">
                <a:latin typeface="Comic Sans MS" charset="0"/>
              </a:rPr>
              <a:t>da perdita dell’equo compenso ex art. 80 della legge sul diritto d’autore; </a:t>
            </a:r>
          </a:p>
          <a:p>
            <a:pPr eaLnBrk="1" hangingPunct="1">
              <a:buFont typeface="Wingdings" charset="2"/>
              <a:buChar char="Ø"/>
              <a:defRPr/>
            </a:pPr>
            <a:r>
              <a:rPr lang="it-IT" altLang="it-IT">
                <a:latin typeface="Comic Sans MS" charset="0"/>
              </a:rPr>
              <a:t>da mancata conclusione di contratti artistici con terzi; </a:t>
            </a:r>
          </a:p>
          <a:p>
            <a:pPr eaLnBrk="1" hangingPunct="1">
              <a:buFont typeface="Wingdings" charset="2"/>
              <a:buChar char="Ø"/>
              <a:defRPr/>
            </a:pPr>
            <a:r>
              <a:rPr lang="it-IT" altLang="it-IT">
                <a:latin typeface="Comic Sans MS" charset="0"/>
              </a:rPr>
              <a:t>da mancata percezione degli aumenti di merito di cui all’art. 8 del Regolamento contrattuale; </a:t>
            </a:r>
          </a:p>
          <a:p>
            <a:pPr eaLnBrk="1" hangingPunct="1">
              <a:buFont typeface="Wingdings" charset="2"/>
              <a:buChar char="Ø"/>
              <a:defRPr/>
            </a:pPr>
            <a:r>
              <a:rPr lang="it-IT" altLang="it-IT">
                <a:latin typeface="Comic Sans MS" charset="0"/>
              </a:rPr>
              <a:t>da lesione del diritto alla notorietà.</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A8312AB-FC63-244D-A51B-F2D2A06CFAB7}"/>
              </a:ext>
            </a:extLst>
          </p:cNvPr>
          <p:cNvSpPr>
            <a:spLocks noChangeArrowheads="1"/>
          </p:cNvSpPr>
          <p:nvPr/>
        </p:nvSpPr>
        <p:spPr bwMode="auto">
          <a:xfrm>
            <a:off x="457200" y="533400"/>
            <a:ext cx="8382000" cy="588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it-IT" sz="2000" dirty="0"/>
              <a:t>Cass.2002/10</a:t>
            </a:r>
          </a:p>
          <a:p>
            <a:pPr eaLnBrk="1" hangingPunct="1">
              <a:spcBef>
                <a:spcPct val="50000"/>
              </a:spcBef>
              <a:defRPr/>
            </a:pPr>
            <a:r>
              <a:rPr lang="it-IT" sz="2000" dirty="0"/>
              <a:t>… osserva la Corte che il Tribunale, una volta accertato che il Perna era stato lasciato in condizione di inattività per lunghissimo tempo, a fronte dell’obbligo assunto dalla RAI di farlo lavorare ogni giorno per cinque o sei ore (a seconda del tipo di prestazione, radiofonica o televisiva), ha ritenuto che il comportamento </a:t>
            </a:r>
            <a:r>
              <a:rPr lang="it-IT" sz="2000" dirty="0">
                <a:highlight>
                  <a:srgbClr val="FFFF00"/>
                </a:highlight>
              </a:rPr>
              <a:t>datoriale </a:t>
            </a:r>
            <a:r>
              <a:rPr lang="it-IT" sz="2000" b="1" dirty="0">
                <a:highlight>
                  <a:srgbClr val="FFFF00"/>
                </a:highlight>
              </a:rPr>
              <a:t>non solo violava la norma</a:t>
            </a:r>
            <a:r>
              <a:rPr lang="it-IT" sz="2000" dirty="0">
                <a:highlight>
                  <a:srgbClr val="FFFF00"/>
                </a:highlight>
              </a:rPr>
              <a:t> di cui all’art. 2103 cod. civ., ma era al tempo stesso </a:t>
            </a:r>
            <a:r>
              <a:rPr lang="it-IT" sz="2000" dirty="0">
                <a:effectLst>
                  <a:outerShdw blurRad="38100" dist="38100" dir="2700000" algn="tl">
                    <a:srgbClr val="000000">
                      <a:alpha val="43137"/>
                    </a:srgbClr>
                  </a:outerShdw>
                </a:effectLst>
                <a:highlight>
                  <a:srgbClr val="FFFF00"/>
                </a:highlight>
              </a:rPr>
              <a:t>lesivo del fondamentale diritto al lavoro</a:t>
            </a:r>
            <a:r>
              <a:rPr lang="it-IT" sz="2000" dirty="0">
                <a:highlight>
                  <a:srgbClr val="FFFF00"/>
                </a:highlight>
              </a:rPr>
              <a:t>, inteso soprattutto come mezzo di estrinsecazione della personalità </a:t>
            </a:r>
            <a:r>
              <a:rPr lang="it-IT" sz="2000" dirty="0"/>
              <a:t>di ciascun cittadino, nonché dell’immagine e della professionalità del dipendente, ineluttabilmente mortificate dal mancato esercizio delle prestazioni tipiche della qualifica di appartenenza.</a:t>
            </a:r>
          </a:p>
          <a:p>
            <a:pPr eaLnBrk="1" hangingPunct="1">
              <a:spcBef>
                <a:spcPct val="50000"/>
              </a:spcBef>
              <a:defRPr/>
            </a:pPr>
            <a:r>
              <a:rPr lang="it-IT" sz="2000" dirty="0"/>
              <a:t>In sostanza con tale affermazione il giudice di appello ha enunciato un concetto di lesione </a:t>
            </a:r>
            <a:r>
              <a:rPr lang="it-IT" sz="2000" u="sng" dirty="0"/>
              <a:t>di un bene immateriale per eccellenza, qual è la dignità professionale del lavoratore, intesa come esigenza umana di manifestare la propria utilità </a:t>
            </a:r>
            <a:r>
              <a:rPr lang="it-IT" sz="2000" dirty="0"/>
              <a:t>e le proprie capacità nel contesto lavorativo, e ha ritenuto che tale lesione produca automaticamente un danno (non economico ma comunque) rilevante sul piano patrimoniale (per la sua attinenza agli interessi personali del lavoratore), anche se determinabile necessariamente solo in via equitativa.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1A1727-0BF0-7747-A7B5-A1429CEA0D1A}"/>
              </a:ext>
            </a:extLst>
          </p:cNvPr>
          <p:cNvSpPr>
            <a:spLocks noGrp="1"/>
          </p:cNvSpPr>
          <p:nvPr>
            <p:ph type="title"/>
          </p:nvPr>
        </p:nvSpPr>
        <p:spPr>
          <a:xfrm>
            <a:off x="457200" y="792080"/>
            <a:ext cx="2139696" cy="1261872"/>
          </a:xfrm>
        </p:spPr>
        <p:txBody>
          <a:bodyPr anchor="b">
            <a:normAutofit/>
          </a:bodyPr>
          <a:lstStyle/>
          <a:p>
            <a:pPr eaLnBrk="1" fontAlgn="auto" hangingPunct="1">
              <a:spcAft>
                <a:spcPts val="0"/>
              </a:spcAft>
              <a:defRPr/>
            </a:pPr>
            <a:r>
              <a:rPr lang="it-IT" dirty="0"/>
              <a:t>Diritto al lavoro e professionalità</a:t>
            </a:r>
          </a:p>
        </p:txBody>
      </p:sp>
      <p:sp>
        <p:nvSpPr>
          <p:cNvPr id="3" name="Segnaposto contenuto 2">
            <a:extLst>
              <a:ext uri="{FF2B5EF4-FFF2-40B4-BE49-F238E27FC236}">
                <a16:creationId xmlns:a16="http://schemas.microsoft.com/office/drawing/2014/main" id="{E84ED25D-CD17-C840-87F7-74B92349DE9D}"/>
              </a:ext>
            </a:extLst>
          </p:cNvPr>
          <p:cNvSpPr>
            <a:spLocks noGrp="1"/>
          </p:cNvSpPr>
          <p:nvPr>
            <p:ph idx="1"/>
          </p:nvPr>
        </p:nvSpPr>
        <p:spPr>
          <a:xfrm>
            <a:off x="2971800" y="792080"/>
            <a:ext cx="5715000" cy="5577840"/>
          </a:xfrm>
        </p:spPr>
        <p:txBody>
          <a:bodyPr wrap="square" rtlCol="0" anchor="t">
            <a:normAutofit/>
          </a:bodyPr>
          <a:lstStyle/>
          <a:p>
            <a:pPr marL="0" indent="0" eaLnBrk="1" fontAlgn="auto" hangingPunct="1">
              <a:lnSpc>
                <a:spcPct val="90000"/>
              </a:lnSpc>
              <a:spcAft>
                <a:spcPts val="0"/>
              </a:spcAft>
              <a:buFont typeface="Arial" panose="020B0604020202020204" pitchFamily="34" charset="0"/>
              <a:buNone/>
              <a:defRPr/>
            </a:pPr>
            <a:r>
              <a:rPr lang="it-IT" sz="2200" b="1"/>
              <a:t>Art. 2 </a:t>
            </a:r>
            <a:r>
              <a:rPr lang="it-IT" sz="2200"/>
              <a:t>La Repubblica riconosce e garantisce i diritti inviolabili dell'uomo, sia come singolo sia nelle formazioni sociali ove si svolge la sua personalità, e richiede l'adempimento dei doveri inderogabili di solidarietà politica, economica e sociale. </a:t>
            </a:r>
          </a:p>
          <a:p>
            <a:pPr marL="182880" indent="-182880" eaLnBrk="1" fontAlgn="auto" hangingPunct="1">
              <a:lnSpc>
                <a:spcPct val="90000"/>
              </a:lnSpc>
              <a:spcAft>
                <a:spcPts val="0"/>
              </a:spcAft>
              <a:defRPr/>
            </a:pPr>
            <a:endParaRPr lang="it-IT" sz="2200"/>
          </a:p>
          <a:p>
            <a:pPr marL="0" indent="0" eaLnBrk="1" fontAlgn="auto" hangingPunct="1">
              <a:lnSpc>
                <a:spcPct val="90000"/>
              </a:lnSpc>
              <a:spcAft>
                <a:spcPts val="0"/>
              </a:spcAft>
              <a:buFont typeface="Arial" panose="020B0604020202020204" pitchFamily="34" charset="0"/>
              <a:buNone/>
              <a:defRPr/>
            </a:pPr>
            <a:r>
              <a:rPr lang="it-IT" sz="2200" b="1"/>
              <a:t>Art.4</a:t>
            </a:r>
            <a:r>
              <a:rPr lang="it-IT" sz="2200"/>
              <a:t> La Repubblica riconosce a tutti i cittadini il diritto al lavoro e promuove le condizioni che rendano effettivo questo diritto.</a:t>
            </a:r>
          </a:p>
          <a:p>
            <a:pPr marL="0" indent="0" eaLnBrk="1" fontAlgn="auto" hangingPunct="1">
              <a:lnSpc>
                <a:spcPct val="90000"/>
              </a:lnSpc>
              <a:spcAft>
                <a:spcPts val="0"/>
              </a:spcAft>
              <a:buFont typeface="Arial" panose="020B0604020202020204" pitchFamily="34" charset="0"/>
              <a:buNone/>
              <a:defRPr/>
            </a:pPr>
            <a:r>
              <a:rPr lang="it-IT" sz="2200"/>
              <a:t>Ogni cittadino ha il dovere di svolgere, secondo le proprie possibilità e la propria scelta, un'attività o una funzione che concorra al progresso materiale o spirituale della società.</a:t>
            </a:r>
          </a:p>
        </p:txBody>
      </p:sp>
      <p:sp>
        <p:nvSpPr>
          <p:cNvPr id="8" name="Text Placeholder 3">
            <a:extLst>
              <a:ext uri="{FF2B5EF4-FFF2-40B4-BE49-F238E27FC236}">
                <a16:creationId xmlns:a16="http://schemas.microsoft.com/office/drawing/2014/main" id="{246D9732-64E8-495F-B667-5AA9A1C0755D}"/>
              </a:ext>
            </a:extLst>
          </p:cNvPr>
          <p:cNvSpPr>
            <a:spLocks noGrp="1"/>
          </p:cNvSpPr>
          <p:nvPr>
            <p:ph type="body" sz="half" idx="2"/>
          </p:nvPr>
        </p:nvSpPr>
        <p:spPr>
          <a:xfrm>
            <a:off x="457201" y="2130552"/>
            <a:ext cx="2139696" cy="4243615"/>
          </a:xfrm>
        </p:spPr>
        <p:txBody>
          <a:bodyPr/>
          <a:lstStyle/>
          <a:p>
            <a:r>
              <a:rPr lang="en-US" sz="1600" i="1" dirty="0"/>
              <a:t>La </a:t>
            </a:r>
            <a:r>
              <a:rPr lang="en-US" sz="1600" i="1" dirty="0" err="1"/>
              <a:t>costituzione</a:t>
            </a:r>
            <a:endParaRPr lang="en-US" sz="16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5C73039-4248-F446-B54C-C7F01F947A07}"/>
              </a:ext>
            </a:extLst>
          </p:cNvPr>
          <p:cNvSpPr>
            <a:spLocks noChangeArrowheads="1"/>
          </p:cNvSpPr>
          <p:nvPr/>
        </p:nvSpPr>
        <p:spPr bwMode="auto">
          <a:xfrm>
            <a:off x="304800" y="931863"/>
            <a:ext cx="8686800" cy="485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defRPr/>
            </a:pPr>
            <a:r>
              <a:rPr lang="it-IT" altLang="it-IT" sz="1600"/>
              <a:t>La Corte non ritiene censurabile la statuizione, che è conforme alla ricostruzione del </a:t>
            </a:r>
            <a:r>
              <a:rPr lang="it-IT" altLang="it-IT" sz="1600" u="sng"/>
              <a:t>danno da demansionamento professionale </a:t>
            </a:r>
            <a:r>
              <a:rPr lang="it-IT" altLang="it-IT" sz="1600"/>
              <a:t>data dalla giurisprudenza di legittimità nella sua più recente evoluzione. In diverse, significative, pronunce questo giudice ha, infatti, rilevato che la modifica "in peius" (ovvero la negazione o l’impedimento) delle mansioni dà luogo ad </a:t>
            </a:r>
            <a:r>
              <a:rPr lang="it-IT" altLang="it-IT" sz="1600" b="1"/>
              <a:t>una pluralità di pregiudizi</a:t>
            </a:r>
            <a:r>
              <a:rPr lang="it-IT" altLang="it-IT" sz="1600"/>
              <a:t>, solo in parte incidenti sulla potenzialità economica del lavoratore. Infatti il demansionamento non solo viola lo specifico divieto di cui all’art. 2103 cod. civ., ma ridonda in lesione del diritto fondamentale alla libera esplicazione della personalità del lavoratore nel luogo di lavoro, determinando un pregiudizio che incide sulla vita professionale e di relazione dell’interessato, con una indubbia dimensione patrimoniale che lo rende suscettibile di risarcimento e di valutazione anche in via equitativa (Cass. 18 ottobre 1999 n. 11727, 6 novembre 2000 n. 14443).</a:t>
            </a:r>
          </a:p>
          <a:p>
            <a:pPr eaLnBrk="1" hangingPunct="1">
              <a:spcBef>
                <a:spcPct val="50000"/>
              </a:spcBef>
              <a:defRPr/>
            </a:pPr>
            <a:r>
              <a:rPr lang="it-IT" altLang="it-IT" sz="1600"/>
              <a:t>L’affermazione di un valore superiore della professionalità, direttamente collegato a un diritto fondamentale del lavoratore e costituente sostanzialmente un bene a carattere immateriale, in qualche modo supera e integra la precedente affermazione che la mortificazione della professionalità del lavoratore potesse dar luogo a risarcimento solo ove venisse fornita la prova dell’effettiva sussistenza di un danno patrimoniale (cfr. le sentenze 11 agosto 1998 n. 7905, 4 febbraio 1997 n. 1026, 18 aprile 1996 n. 3686, e 13 agosto 1991 n. 8835). Prova, viceversa, che, secondo le ricordate pronunce, rimane necessaria per quanto riguarda l’eventuale danno materiale, il pregiudizio economico cioè subito dal lavoratore anche in termini di guadagno non conseguito per effetto della perdita di concreti vantaggi necessariamente legati allo svolgimento delle mansioni negate.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F32568A8-0682-B941-9B6E-0C937C6203B1}"/>
              </a:ext>
            </a:extLst>
          </p:cNvPr>
          <p:cNvSpPr/>
          <p:nvPr/>
        </p:nvSpPr>
        <p:spPr>
          <a:xfrm>
            <a:off x="467544" y="797510"/>
            <a:ext cx="8424936" cy="5262979"/>
          </a:xfrm>
          <a:prstGeom prst="rect">
            <a:avLst/>
          </a:prstGeom>
        </p:spPr>
        <p:txBody>
          <a:bodyPr wrap="square">
            <a:spAutoFit/>
          </a:bodyPr>
          <a:lstStyle/>
          <a:p>
            <a:r>
              <a:rPr lang="it-IT" dirty="0">
                <a:highlight>
                  <a:srgbClr val="00FFFF"/>
                </a:highlight>
              </a:rPr>
              <a:t>Tribunale , L'Aquila </a:t>
            </a:r>
            <a:r>
              <a:rPr lang="it-IT" dirty="0"/>
              <a:t>, sez. lav. , 27/06/2018 , n. 75</a:t>
            </a:r>
          </a:p>
          <a:p>
            <a:r>
              <a:rPr lang="it-IT" dirty="0"/>
              <a:t>La dequalificazione professionale si connota </a:t>
            </a:r>
            <a:r>
              <a:rPr lang="it-IT" dirty="0">
                <a:highlight>
                  <a:srgbClr val="FFFF00"/>
                </a:highlight>
              </a:rPr>
              <a:t>nell'abbassamento del globale livello delle prestazioni del lavoratore con una sottoutilizzazione delle sue capacità e una consequenziale apprezzabile menomazione della sua professionalità</a:t>
            </a:r>
            <a:r>
              <a:rPr lang="it-IT" dirty="0"/>
              <a:t>, nonché con perdita di chance ovvero di ulteriori potenzialità occupazionali o di ulteriori possibilità di guadagno. Il </a:t>
            </a:r>
            <a:r>
              <a:rPr lang="it-IT" dirty="0" err="1"/>
              <a:t>demansionamento</a:t>
            </a:r>
            <a:r>
              <a:rPr lang="it-IT" dirty="0"/>
              <a:t> subito comporta conseguenze sia ripristinatorie che risarcitorie, derivanti dall'inadempimento datoriale, in termini da un lato di reintegrazione nelle mansioni di appartenenza e dall'altro di liquidazione del danno derivante dalla lesione della professionalità e della dignità personale, dal discredito nell'ambiente lavorativo, dal danno alla carriera, tutte componenti del danno patrimoniale indiretto.</a:t>
            </a:r>
          </a:p>
        </p:txBody>
      </p:sp>
    </p:spTree>
    <p:extLst>
      <p:ext uri="{BB962C8B-B14F-4D97-AF65-F5344CB8AC3E}">
        <p14:creationId xmlns:p14="http://schemas.microsoft.com/office/powerpoint/2010/main" val="3263399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5D318AE8-3206-4747-9D56-A89F21F67D20}"/>
              </a:ext>
            </a:extLst>
          </p:cNvPr>
          <p:cNvSpPr/>
          <p:nvPr/>
        </p:nvSpPr>
        <p:spPr>
          <a:xfrm>
            <a:off x="179512" y="1916832"/>
            <a:ext cx="8784976" cy="4093428"/>
          </a:xfrm>
          <a:prstGeom prst="rect">
            <a:avLst/>
          </a:prstGeom>
        </p:spPr>
        <p:txBody>
          <a:bodyPr wrap="square">
            <a:spAutoFit/>
          </a:bodyPr>
          <a:lstStyle/>
          <a:p>
            <a:r>
              <a:rPr lang="it-IT" sz="2000" dirty="0"/>
              <a:t>Il procedimento logico giuridico diretto alla determinazione dell'inquadramento di un lavoratore subordinato si sviluppa </a:t>
            </a:r>
            <a:r>
              <a:rPr lang="it-IT" sz="2000" dirty="0">
                <a:highlight>
                  <a:srgbClr val="FFFF00"/>
                </a:highlight>
              </a:rPr>
              <a:t>in tre fasi successive</a:t>
            </a:r>
            <a:r>
              <a:rPr lang="it-IT" sz="2000" dirty="0"/>
              <a:t>, consistenti </a:t>
            </a:r>
            <a:r>
              <a:rPr lang="it-IT" sz="2000" dirty="0">
                <a:highlight>
                  <a:srgbClr val="00FF00"/>
                </a:highlight>
              </a:rPr>
              <a:t>nell'accertamento in fatto delle attività lavorative in concreto svolte</a:t>
            </a:r>
            <a:r>
              <a:rPr lang="it-IT" sz="2000" dirty="0">
                <a:highlight>
                  <a:srgbClr val="FFFF00"/>
                </a:highlight>
              </a:rPr>
              <a:t>, </a:t>
            </a:r>
            <a:r>
              <a:rPr lang="it-IT" sz="2000" dirty="0">
                <a:highlight>
                  <a:srgbClr val="00FFFF"/>
                </a:highlight>
              </a:rPr>
              <a:t>nell'individuazione delle qualifiche e gradi previsti dal contratto collettivo di categoria </a:t>
            </a:r>
            <a:r>
              <a:rPr lang="it-IT" sz="2000" dirty="0">
                <a:highlight>
                  <a:srgbClr val="FFFF00"/>
                </a:highlight>
              </a:rPr>
              <a:t>e </a:t>
            </a:r>
            <a:r>
              <a:rPr lang="it-IT" sz="2000" dirty="0">
                <a:highlight>
                  <a:srgbClr val="FF00FF"/>
                </a:highlight>
              </a:rPr>
              <a:t>nel raffronto tra il risultato della prima indagine ed i testi della normativa contrattuale individuati nella seconda. </a:t>
            </a:r>
            <a:r>
              <a:rPr lang="it-IT" sz="2000" dirty="0"/>
              <a:t>Si è precisato che l'osservanza dell'anzidetto criterio "trifasico" non richiede che il giudice si attenga pedissequamente alla rigida e formalizzata sequenza delle azioni fissate dallo schema procedimentale, essendo sufficiente che ciascuno dei momenti di accertamento, di ricognizione e di valutazione trovi ingresso nel ragionamento decisorio. Ove, però, una delle predette fasi venga omessa, o comunque della stessa non si dia conto nella sentenza impugnata, è configurabile il vizio di cui all'art. 360 </a:t>
            </a:r>
            <a:r>
              <a:rPr lang="it-IT" sz="2000" dirty="0" err="1"/>
              <a:t>c.p.c.</a:t>
            </a:r>
            <a:r>
              <a:rPr lang="it-IT" sz="2000" dirty="0"/>
              <a:t>, n. 3, perché l'omissione si risolve nell'errata applicazione dell'art. 2103 c.c.,</a:t>
            </a:r>
          </a:p>
        </p:txBody>
      </p:sp>
      <p:sp>
        <p:nvSpPr>
          <p:cNvPr id="4" name="Rettangolo 3">
            <a:extLst>
              <a:ext uri="{FF2B5EF4-FFF2-40B4-BE49-F238E27FC236}">
                <a16:creationId xmlns:a16="http://schemas.microsoft.com/office/drawing/2014/main" id="{3CA2A882-834D-F949-85D1-2D4910D44BF8}"/>
              </a:ext>
            </a:extLst>
          </p:cNvPr>
          <p:cNvSpPr/>
          <p:nvPr/>
        </p:nvSpPr>
        <p:spPr>
          <a:xfrm>
            <a:off x="199550" y="1196752"/>
            <a:ext cx="4572000" cy="461665"/>
          </a:xfrm>
          <a:prstGeom prst="rect">
            <a:avLst/>
          </a:prstGeom>
        </p:spPr>
        <p:txBody>
          <a:bodyPr>
            <a:spAutoFit/>
          </a:bodyPr>
          <a:lstStyle/>
          <a:p>
            <a:r>
              <a:rPr lang="it-IT" dirty="0" err="1"/>
              <a:t>Cass</a:t>
            </a:r>
            <a:r>
              <a:rPr lang="it-IT" dirty="0"/>
              <a:t>. sez. lav., 16/01/2020, n.818</a:t>
            </a:r>
          </a:p>
        </p:txBody>
      </p:sp>
    </p:spTree>
    <p:extLst>
      <p:ext uri="{BB962C8B-B14F-4D97-AF65-F5344CB8AC3E}">
        <p14:creationId xmlns:p14="http://schemas.microsoft.com/office/powerpoint/2010/main" val="523698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56913DC-66F0-A34E-AA2E-EBD7BB655114}"/>
              </a:ext>
            </a:extLst>
          </p:cNvPr>
          <p:cNvSpPr>
            <a:spLocks noGrp="1" noChangeArrowheads="1"/>
          </p:cNvSpPr>
          <p:nvPr>
            <p:ph type="title"/>
          </p:nvPr>
        </p:nvSpPr>
        <p:spPr/>
        <p:txBody>
          <a:bodyPr/>
          <a:lstStyle/>
          <a:p>
            <a:pPr eaLnBrk="1" fontAlgn="auto" hangingPunct="1">
              <a:spcAft>
                <a:spcPts val="0"/>
              </a:spcAft>
              <a:defRPr/>
            </a:pPr>
            <a:r>
              <a:rPr lang="it-IT"/>
              <a:t>La mobilità del lavoratore</a:t>
            </a:r>
          </a:p>
        </p:txBody>
      </p:sp>
      <p:sp>
        <p:nvSpPr>
          <p:cNvPr id="26626" name="Rectangle 3">
            <a:extLst>
              <a:ext uri="{FF2B5EF4-FFF2-40B4-BE49-F238E27FC236}">
                <a16:creationId xmlns:a16="http://schemas.microsoft.com/office/drawing/2014/main" id="{B0FCB99B-3A05-3B49-97AA-9AD1D0391148}"/>
              </a:ext>
            </a:extLst>
          </p:cNvPr>
          <p:cNvSpPr>
            <a:spLocks noGrp="1" noChangeArrowheads="1"/>
          </p:cNvSpPr>
          <p:nvPr>
            <p:ph idx="1"/>
          </p:nvPr>
        </p:nvSpPr>
        <p:spPr>
          <a:effectLst>
            <a:outerShdw dist="35921" dir="2700000" algn="ctr" rotWithShape="0">
              <a:schemeClr val="bg2"/>
            </a:outerShdw>
          </a:effectLst>
        </p:spPr>
        <p:txBody>
          <a:bodyPr/>
          <a:lstStyle/>
          <a:p>
            <a:pPr eaLnBrk="1" hangingPunct="1"/>
            <a:r>
              <a:rPr lang="it-IT" altLang="it-IT" sz="4000" dirty="0">
                <a:solidFill>
                  <a:schemeClr val="hlink"/>
                </a:solidFill>
              </a:rPr>
              <a:t>Trasferta e trasfertista</a:t>
            </a:r>
          </a:p>
          <a:p>
            <a:pPr eaLnBrk="1" hangingPunct="1"/>
            <a:r>
              <a:rPr lang="it-IT" altLang="it-IT" sz="4000" dirty="0">
                <a:solidFill>
                  <a:schemeClr val="hlink"/>
                </a:solidFill>
              </a:rPr>
              <a:t>Trasferimento</a:t>
            </a:r>
          </a:p>
          <a:p>
            <a:pPr eaLnBrk="1" hangingPunct="1"/>
            <a:r>
              <a:rPr lang="it-IT" altLang="it-IT" sz="4000" dirty="0">
                <a:solidFill>
                  <a:schemeClr val="hlink"/>
                </a:solidFill>
              </a:rPr>
              <a:t>Distacco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D616B7-C38B-044C-89CA-F11F898C50EB}"/>
              </a:ext>
            </a:extLst>
          </p:cNvPr>
          <p:cNvSpPr>
            <a:spLocks noGrp="1"/>
          </p:cNvSpPr>
          <p:nvPr>
            <p:ph type="title"/>
          </p:nvPr>
        </p:nvSpPr>
        <p:spPr/>
        <p:txBody>
          <a:bodyPr/>
          <a:lstStyle/>
          <a:p>
            <a:r>
              <a:rPr lang="it-IT" dirty="0" err="1"/>
              <a:t>T.Milano</a:t>
            </a:r>
            <a:r>
              <a:rPr lang="it-IT" dirty="0"/>
              <a:t>, 23/08/2019</a:t>
            </a:r>
          </a:p>
        </p:txBody>
      </p:sp>
      <p:sp>
        <p:nvSpPr>
          <p:cNvPr id="3" name="Segnaposto contenuto 2">
            <a:extLst>
              <a:ext uri="{FF2B5EF4-FFF2-40B4-BE49-F238E27FC236}">
                <a16:creationId xmlns:a16="http://schemas.microsoft.com/office/drawing/2014/main" id="{677CC7D0-44C1-224C-9F57-A4A16DAC1EF4}"/>
              </a:ext>
            </a:extLst>
          </p:cNvPr>
          <p:cNvSpPr>
            <a:spLocks noGrp="1"/>
          </p:cNvSpPr>
          <p:nvPr>
            <p:ph idx="1"/>
          </p:nvPr>
        </p:nvSpPr>
        <p:spPr>
          <a:xfrm>
            <a:off x="457200" y="1600200"/>
            <a:ext cx="8229600" cy="5069160"/>
          </a:xfrm>
        </p:spPr>
        <p:txBody>
          <a:bodyPr/>
          <a:lstStyle/>
          <a:p>
            <a:r>
              <a:rPr lang="it-IT" sz="2000" dirty="0"/>
              <a:t>La differenza…va ricavata avendo riguardo non alla natura della prestazione, in movimento o meno, ma al fatto che il trasfertista sia obbligato in base al contratto a lavorare in luoghi sempre variabili, ancorché fissi e non in movimento, senza avere una sede fissa; mentre il lavoratore in trasferta è solo quello che si muove dalla propria sede fissa. La distinzione non inerisce, pertanto, ai contenuti della prestazione lavorativa, bensì alle ragioni dello spostamento territoriale, in relazione al reale contenuto del contratto di lavoro e, di conseguenza, l'ipotesi del "</a:t>
            </a:r>
            <a:r>
              <a:rPr lang="it-IT" sz="2000" dirty="0" err="1"/>
              <a:t>trasfertismo</a:t>
            </a:r>
            <a:r>
              <a:rPr lang="it-IT" sz="2000" dirty="0"/>
              <a:t>" ricorre nei casi in cui il lavoratore sia contrattualmente obbligato a rendere la propria prestazione in luoghi diversi, per il tipo e per le caratteristiche dell'impresa nella cui organizzazione egli è inserito; mentre la fattispecie della trasferta presuppone la predeterminazione di un luogo fisso di esplicazione dell'attività lavorativa ed un provvisorio ed occasionale mutamento del luogo stesso, in base a scelte imprenditoriali di carattere contingente.</a:t>
            </a:r>
          </a:p>
        </p:txBody>
      </p:sp>
    </p:spTree>
    <p:extLst>
      <p:ext uri="{BB962C8B-B14F-4D97-AF65-F5344CB8AC3E}">
        <p14:creationId xmlns:p14="http://schemas.microsoft.com/office/powerpoint/2010/main" val="3847250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5FCFEFC-E89E-A048-8679-3021268666A4}"/>
              </a:ext>
            </a:extLst>
          </p:cNvPr>
          <p:cNvSpPr>
            <a:spLocks noChangeArrowheads="1"/>
          </p:cNvSpPr>
          <p:nvPr/>
        </p:nvSpPr>
        <p:spPr bwMode="auto">
          <a:xfrm>
            <a:off x="228600" y="457200"/>
            <a:ext cx="8686800" cy="618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defRPr/>
            </a:pPr>
            <a:r>
              <a:rPr lang="it-IT" altLang="it-IT">
                <a:latin typeface="Arial" charset="0"/>
              </a:rPr>
              <a:t>Cass., sez. lav., 19-11-2001, n. 14470.</a:t>
            </a:r>
          </a:p>
          <a:p>
            <a:pPr algn="just" eaLnBrk="1" hangingPunct="1">
              <a:spcBef>
                <a:spcPct val="50000"/>
              </a:spcBef>
              <a:defRPr/>
            </a:pPr>
            <a:r>
              <a:rPr lang="it-IT" altLang="it-IT">
                <a:solidFill>
                  <a:schemeClr val="hlink"/>
                </a:solidFill>
                <a:latin typeface="Arial" charset="0"/>
              </a:rPr>
              <a:t>Ai fini della configurazione della trasferta del lavoratore</a:t>
            </a:r>
            <a:r>
              <a:rPr lang="it-IT" altLang="it-IT">
                <a:latin typeface="Arial" charset="0"/>
              </a:rPr>
              <a:t>, da cui consegue il diritto di quest’ultimo a percepire la relativa indennità, occorre </a:t>
            </a:r>
            <a:r>
              <a:rPr lang="it-IT" altLang="it-IT" i="1">
                <a:latin typeface="Arial" charset="0"/>
              </a:rPr>
              <a:t>accertare la sussistenza del permanente legame del prestatore con l’originario luogo di lavoro</a:t>
            </a:r>
            <a:r>
              <a:rPr lang="it-IT" altLang="it-IT">
                <a:latin typeface="Arial" charset="0"/>
              </a:rPr>
              <a:t>, mentre restano irrilevanti, a tali fini, la protrazione dello spostamento per un lungo periodo di tempo e la coincidenza del luogo della trasferta con quello di un successivo trasferimento, anche se disposto senza soluzione di continuità al termine della trasferta medesima; l’accertamento compiuto al riguardo dal giudice di merito è incensurabile in cassazione se adeguatamente motivato (nella specie, la sentenza di merito, confermata dalla suprema corte, aveva dedotto la trasferta da specifici elementi di fatto, quali la formale qualifica dell’atto iniziale e la finalità dello spostamento, inteso al perfezionamento professionale del lavoratore).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22136F-EB59-3C41-ADA4-521CAE3CBC28}"/>
              </a:ext>
            </a:extLst>
          </p:cNvPr>
          <p:cNvSpPr>
            <a:spLocks noGrp="1"/>
          </p:cNvSpPr>
          <p:nvPr>
            <p:ph type="title"/>
          </p:nvPr>
        </p:nvSpPr>
        <p:spPr/>
        <p:txBody>
          <a:bodyPr/>
          <a:lstStyle/>
          <a:p>
            <a:r>
              <a:rPr lang="it-IT" dirty="0"/>
              <a:t>Trasferimento: </a:t>
            </a:r>
            <a:r>
              <a:rPr lang="it-IT" dirty="0" err="1"/>
              <a:t>l’u.p.</a:t>
            </a:r>
            <a:endParaRPr lang="it-IT" dirty="0"/>
          </a:p>
        </p:txBody>
      </p:sp>
      <p:sp>
        <p:nvSpPr>
          <p:cNvPr id="3" name="Segnaposto contenuto 2">
            <a:extLst>
              <a:ext uri="{FF2B5EF4-FFF2-40B4-BE49-F238E27FC236}">
                <a16:creationId xmlns:a16="http://schemas.microsoft.com/office/drawing/2014/main" id="{FAC71A2D-1E5B-E44D-9C67-67C89DE6AC05}"/>
              </a:ext>
            </a:extLst>
          </p:cNvPr>
          <p:cNvSpPr>
            <a:spLocks noGrp="1"/>
          </p:cNvSpPr>
          <p:nvPr>
            <p:ph idx="1"/>
          </p:nvPr>
        </p:nvSpPr>
        <p:spPr/>
        <p:txBody>
          <a:bodyPr/>
          <a:lstStyle/>
          <a:p>
            <a:r>
              <a:rPr lang="it-IT" sz="2000" dirty="0" err="1"/>
              <a:t>Cass</a:t>
            </a:r>
            <a:r>
              <a:rPr lang="it-IT" sz="2000" dirty="0"/>
              <a:t>., 30/07/2019, n. 20520 </a:t>
            </a:r>
          </a:p>
          <a:p>
            <a:r>
              <a:rPr lang="it-IT" sz="2000" dirty="0"/>
              <a:t>In tema di trasferimento del lavoratore, per unità produttiva dalla quale il prestatore non può essere trasferito, se non per comprovate ragioni tecniche, organizzative e produttive, va intesa quella che costituisce articolazione autonoma dell'impresa, con idoneità a produrre beni e servizi dell'azienda, </a:t>
            </a:r>
            <a:r>
              <a:rPr lang="it-IT" sz="2000" dirty="0" err="1"/>
              <a:t>sicchè</a:t>
            </a:r>
            <a:r>
              <a:rPr lang="it-IT" sz="2000" dirty="0"/>
              <a:t>, quanto ai piazzisti, la stessa va individuata in relazione all'itinerario da compiere, alla zona da visitare o all'ambito territoriale assegnato. (Nella specie, la S.C. ha cassato la decisione di merito che aveva qualificato come trasferimento il mero mutamento di clientela, all'interno della medesima area geografica di assegnazione, senza verificare la sussistenza di sostanziali mutamenti della prestazione).</a:t>
            </a:r>
          </a:p>
        </p:txBody>
      </p:sp>
    </p:spTree>
    <p:extLst>
      <p:ext uri="{BB962C8B-B14F-4D97-AF65-F5344CB8AC3E}">
        <p14:creationId xmlns:p14="http://schemas.microsoft.com/office/powerpoint/2010/main" val="58010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64B960-08CF-2449-A6B5-AE194D16638B}"/>
              </a:ext>
            </a:extLst>
          </p:cNvPr>
          <p:cNvSpPr>
            <a:spLocks noGrp="1"/>
          </p:cNvSpPr>
          <p:nvPr>
            <p:ph type="title"/>
          </p:nvPr>
        </p:nvSpPr>
        <p:spPr>
          <a:xfrm>
            <a:off x="457200" y="533400"/>
            <a:ext cx="8229600" cy="663352"/>
          </a:xfrm>
        </p:spPr>
        <p:txBody>
          <a:bodyPr>
            <a:normAutofit fontScale="90000"/>
          </a:bodyPr>
          <a:lstStyle/>
          <a:p>
            <a:r>
              <a:rPr lang="it-IT" dirty="0"/>
              <a:t>Unità produttiva e l.104</a:t>
            </a:r>
          </a:p>
        </p:txBody>
      </p:sp>
      <p:sp>
        <p:nvSpPr>
          <p:cNvPr id="3" name="Segnaposto contenuto 2">
            <a:extLst>
              <a:ext uri="{FF2B5EF4-FFF2-40B4-BE49-F238E27FC236}">
                <a16:creationId xmlns:a16="http://schemas.microsoft.com/office/drawing/2014/main" id="{A990B142-EFC5-3A43-81EA-4F4B74832CAC}"/>
              </a:ext>
            </a:extLst>
          </p:cNvPr>
          <p:cNvSpPr>
            <a:spLocks noGrp="1"/>
          </p:cNvSpPr>
          <p:nvPr>
            <p:ph idx="1"/>
          </p:nvPr>
        </p:nvSpPr>
        <p:spPr>
          <a:xfrm>
            <a:off x="457200" y="1340768"/>
            <a:ext cx="8229600" cy="4983832"/>
          </a:xfrm>
        </p:spPr>
        <p:txBody>
          <a:bodyPr/>
          <a:lstStyle/>
          <a:p>
            <a:r>
              <a:rPr lang="it-IT" dirty="0" err="1"/>
              <a:t>Cass</a:t>
            </a:r>
            <a:r>
              <a:rPr lang="it-IT" dirty="0"/>
              <a:t> 23/08/2019, n. 21670 </a:t>
            </a:r>
          </a:p>
          <a:p>
            <a:r>
              <a:rPr lang="it-IT" dirty="0"/>
              <a:t>Il divieto di trasferimento del lavoratore che assiste con continuità un familiare disabile convivente, di cui all'art. 33, comma 5, della L. n. 104 del 1992, nel testo modificato dall'art. 24, comma 1, </a:t>
            </a:r>
            <a:r>
              <a:rPr lang="it-IT" dirty="0" err="1"/>
              <a:t>lett</a:t>
            </a:r>
            <a:r>
              <a:rPr lang="it-IT" dirty="0"/>
              <a:t>. b), l. n. 183 del 2010, opera ogni qualvolta </a:t>
            </a:r>
            <a:r>
              <a:rPr lang="it-IT" b="1" dirty="0"/>
              <a:t>muti definitivamente il luogo geografico </a:t>
            </a:r>
            <a:r>
              <a:rPr lang="it-IT" dirty="0"/>
              <a:t>di esecuzione della prestazione, anche nell'ambito della medesima unità produttiva che comprenda uffici dislocati in luoghi diversi, in quanto il dato testuale contenuto nella norma, che fa riferimento alla sede di lavoro, non consente di ritenere tale nozione corrispondente all'unità produttiva di cui all'art. 2103 c.c.</a:t>
            </a:r>
          </a:p>
        </p:txBody>
      </p:sp>
    </p:spTree>
    <p:extLst>
      <p:ext uri="{BB962C8B-B14F-4D97-AF65-F5344CB8AC3E}">
        <p14:creationId xmlns:p14="http://schemas.microsoft.com/office/powerpoint/2010/main" val="34276581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3AAAE1-E45B-0048-BBFA-8DA8766E737A}"/>
              </a:ext>
            </a:extLst>
          </p:cNvPr>
          <p:cNvSpPr>
            <a:spLocks noGrp="1"/>
          </p:cNvSpPr>
          <p:nvPr>
            <p:ph type="title"/>
          </p:nvPr>
        </p:nvSpPr>
        <p:spPr>
          <a:xfrm>
            <a:off x="457200" y="533400"/>
            <a:ext cx="8229600" cy="519336"/>
          </a:xfrm>
        </p:spPr>
        <p:txBody>
          <a:bodyPr>
            <a:noAutofit/>
          </a:bodyPr>
          <a:lstStyle/>
          <a:p>
            <a:r>
              <a:rPr lang="it-IT" sz="3200" dirty="0"/>
              <a:t>Trasferimento per incompatibilità ambientale</a:t>
            </a:r>
          </a:p>
        </p:txBody>
      </p:sp>
      <p:sp>
        <p:nvSpPr>
          <p:cNvPr id="3" name="Segnaposto contenuto 2">
            <a:extLst>
              <a:ext uri="{FF2B5EF4-FFF2-40B4-BE49-F238E27FC236}">
                <a16:creationId xmlns:a16="http://schemas.microsoft.com/office/drawing/2014/main" id="{047C740C-BDE4-8A43-8539-ED33C48BE931}"/>
              </a:ext>
            </a:extLst>
          </p:cNvPr>
          <p:cNvSpPr>
            <a:spLocks noGrp="1"/>
          </p:cNvSpPr>
          <p:nvPr>
            <p:ph idx="1"/>
          </p:nvPr>
        </p:nvSpPr>
        <p:spPr>
          <a:xfrm>
            <a:off x="457200" y="1124744"/>
            <a:ext cx="8229600" cy="5352256"/>
          </a:xfrm>
        </p:spPr>
        <p:txBody>
          <a:bodyPr/>
          <a:lstStyle/>
          <a:p>
            <a:pPr marL="0" indent="0" algn="just">
              <a:buNone/>
            </a:pPr>
            <a:r>
              <a:rPr lang="it-IT" sz="2000" dirty="0" err="1"/>
              <a:t>Cass</a:t>
            </a:r>
            <a:r>
              <a:rPr lang="it-IT" sz="2000" dirty="0"/>
              <a:t> 2018/27226 - Il trasferimento del dipendente dovuto ad incompatibilità ambientale, trovando la sua ragione nello stato di disorganizzazione e disfunzione dell'unità produttiva, va ricondotto alle esigenze tecniche, organizzative e produttive, piuttosto che a ragioni punitive e disciplinari, con la conseguenza che la legittimità del provvedimento datoriale di trasferimento prescinde dalla colpa (in senso lato) dei lavoratori trasferiti. Il controllo giurisdizionale sulle comprovate ragioni tecniche, organizzative e produttive deve essere diretto ad accertare soltanto se vi sia corrispondenza tra il provvedimento datoriale e le finalità tipiche dell'impresa. Il controllo stesso non può essere esteso al merito della scelta imprenditoriale. È sufficiente che il trasferimento concreti una tra le scelte ragionevoli che il datore di lavoro possa adottare sul piano tecnico, organizzativo o produttivo. </a:t>
            </a:r>
            <a:r>
              <a:rPr lang="it-IT" sz="1800" dirty="0"/>
              <a:t>(Nella specie, è stato ritenuto legittimo il trasferimento del lavoratore disposto per risolvere la conflittualità con altra dipendente, sfociata in denunce penali reciproche, sebbene non strettamente inerenti all'ambito lavorativo, in quanto suscettibile di determinare disservizi all'interno della piccola unità produttiva ove prestavano servizio).</a:t>
            </a:r>
            <a:r>
              <a:rPr lang="it-IT" sz="2000" dirty="0"/>
              <a:t> </a:t>
            </a:r>
          </a:p>
        </p:txBody>
      </p:sp>
    </p:spTree>
    <p:extLst>
      <p:ext uri="{BB962C8B-B14F-4D97-AF65-F5344CB8AC3E}">
        <p14:creationId xmlns:p14="http://schemas.microsoft.com/office/powerpoint/2010/main" val="4072778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0FC48F-7935-304E-ABEF-AC9AB1ABADC6}"/>
              </a:ext>
            </a:extLst>
          </p:cNvPr>
          <p:cNvSpPr>
            <a:spLocks noGrp="1"/>
          </p:cNvSpPr>
          <p:nvPr>
            <p:ph type="title"/>
          </p:nvPr>
        </p:nvSpPr>
        <p:spPr/>
        <p:txBody>
          <a:bodyPr/>
          <a:lstStyle/>
          <a:p>
            <a:r>
              <a:rPr lang="it-IT" dirty="0"/>
              <a:t>Rifiuto di trasferirsi</a:t>
            </a:r>
          </a:p>
        </p:txBody>
      </p:sp>
      <p:sp>
        <p:nvSpPr>
          <p:cNvPr id="3" name="Segnaposto contenuto 2">
            <a:extLst>
              <a:ext uri="{FF2B5EF4-FFF2-40B4-BE49-F238E27FC236}">
                <a16:creationId xmlns:a16="http://schemas.microsoft.com/office/drawing/2014/main" id="{AD646DD7-7CCD-4E41-8378-EBA9E5418A11}"/>
              </a:ext>
            </a:extLst>
          </p:cNvPr>
          <p:cNvSpPr>
            <a:spLocks noGrp="1"/>
          </p:cNvSpPr>
          <p:nvPr>
            <p:ph idx="1"/>
          </p:nvPr>
        </p:nvSpPr>
        <p:spPr/>
        <p:txBody>
          <a:bodyPr/>
          <a:lstStyle/>
          <a:p>
            <a:pPr marL="0" indent="0">
              <a:buNone/>
            </a:pPr>
            <a:r>
              <a:rPr lang="it-IT" sz="2000" dirty="0"/>
              <a:t>C 19/434 - In tema di trasferimento adottato in violazione dell'art. 2103 c.c., l'inadempimento datoriale non legittima in via automatica il rifiuto del lavoratore ad eseguire la prestazione lavorativa in quanto, vertendosi in ipotesi di contratto a prestazioni corrispettive, trova applicazione il disposto dell'art. 1460, comma 2, c.c., alla stregua del quale la parte adempiente </a:t>
            </a:r>
            <a:r>
              <a:rPr lang="it-IT" sz="2000" b="1" dirty="0"/>
              <a:t>può rifiutarsi di eseguire la prestazione a proprio carico solo ove tale rifiuto, avuto riguardo alle circostanze concrete, non risulti contrario alla buona fede e sia accompagnato da una seria ed effettiva disponibilità a prestare servizio presso la sede originaria</a:t>
            </a:r>
            <a:r>
              <a:rPr lang="it-IT" sz="2000" dirty="0"/>
              <a:t>, con valutazione rimessa al giudice di merito, incensurabile in sede di legittimità se espressa con motivazione adeguata ed immune da vizi logico-giuridici. (Nella specie, la S.C. ha cassato la decisione impugnata per avere ritenuto giustificato il rifiuto del lavoratore in virtù di un generico riferimento alla gravità dell'inadempimento datoriale). </a:t>
            </a:r>
          </a:p>
        </p:txBody>
      </p:sp>
    </p:spTree>
    <p:extLst>
      <p:ext uri="{BB962C8B-B14F-4D97-AF65-F5344CB8AC3E}">
        <p14:creationId xmlns:p14="http://schemas.microsoft.com/office/powerpoint/2010/main" val="502198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04EE34-9F8F-9143-B36A-15F0D11FA019}"/>
              </a:ext>
            </a:extLst>
          </p:cNvPr>
          <p:cNvSpPr>
            <a:spLocks noGrp="1"/>
          </p:cNvSpPr>
          <p:nvPr>
            <p:ph type="title"/>
          </p:nvPr>
        </p:nvSpPr>
        <p:spPr/>
        <p:txBody>
          <a:bodyPr/>
          <a:lstStyle/>
          <a:p>
            <a:pPr eaLnBrk="1" fontAlgn="auto" hangingPunct="1">
              <a:spcAft>
                <a:spcPts val="0"/>
              </a:spcAft>
              <a:defRPr/>
            </a:pPr>
            <a:r>
              <a:rPr lang="it-IT" dirty="0"/>
              <a:t>L’inquadramento secondo il cod. civ.</a:t>
            </a:r>
          </a:p>
        </p:txBody>
      </p:sp>
      <p:sp>
        <p:nvSpPr>
          <p:cNvPr id="3" name="Segnaposto contenuto 2">
            <a:extLst>
              <a:ext uri="{FF2B5EF4-FFF2-40B4-BE49-F238E27FC236}">
                <a16:creationId xmlns:a16="http://schemas.microsoft.com/office/drawing/2014/main" id="{31C6ED13-D5C3-FB45-BAEE-C58696C17BEC}"/>
              </a:ext>
            </a:extLst>
          </p:cNvPr>
          <p:cNvSpPr>
            <a:spLocks noGrp="1"/>
          </p:cNvSpPr>
          <p:nvPr>
            <p:ph idx="1"/>
          </p:nvPr>
        </p:nvSpPr>
        <p:spPr/>
        <p:txBody>
          <a:bodyPr rtlCol="0">
            <a:normAutofit/>
          </a:bodyPr>
          <a:lstStyle/>
          <a:p>
            <a:pPr marL="182880" indent="-182880" eaLnBrk="1" fontAlgn="auto" hangingPunct="1">
              <a:spcAft>
                <a:spcPts val="0"/>
              </a:spcAft>
              <a:defRPr/>
            </a:pPr>
            <a:r>
              <a:rPr lang="it-IT" b="1" dirty="0"/>
              <a:t>Art. 2095 </a:t>
            </a:r>
            <a:r>
              <a:rPr lang="it-IT" dirty="0"/>
              <a:t>Categorie dei prestatori di lavoro.</a:t>
            </a:r>
          </a:p>
          <a:p>
            <a:pPr marL="0" indent="0" eaLnBrk="1" fontAlgn="auto" hangingPunct="1">
              <a:spcAft>
                <a:spcPts val="0"/>
              </a:spcAft>
              <a:buFont typeface="Arial" panose="020B0604020202020204" pitchFamily="34" charset="0"/>
              <a:buNone/>
              <a:defRPr/>
            </a:pPr>
            <a:r>
              <a:rPr lang="it-IT" dirty="0"/>
              <a:t>I prestatori di lavoro subordinato si distinguono in dirigenti, quadri, impiegati e operai.</a:t>
            </a:r>
          </a:p>
          <a:p>
            <a:pPr marL="0" indent="0" eaLnBrk="1" fontAlgn="auto" hangingPunct="1">
              <a:spcAft>
                <a:spcPts val="0"/>
              </a:spcAft>
              <a:buFont typeface="Arial" panose="020B0604020202020204" pitchFamily="34" charset="0"/>
              <a:buNone/>
              <a:defRPr/>
            </a:pPr>
            <a:r>
              <a:rPr lang="it-IT" dirty="0"/>
              <a:t>Le leggi speciali -[e le norme corporative], in relazione a ciascun ramo di produzione e alla particolare struttura dell'impresa, determinano i requisiti di appartenenza alle indicate categorie.</a:t>
            </a:r>
          </a:p>
          <a:p>
            <a:pPr marL="0" indent="0" eaLnBrk="1" fontAlgn="auto" hangingPunct="1">
              <a:spcAft>
                <a:spcPts val="0"/>
              </a:spcAft>
              <a:buFont typeface="Arial" panose="020B0604020202020204" pitchFamily="34" charset="0"/>
              <a:buNone/>
              <a:defRPr/>
            </a:pPr>
            <a:endParaRPr lang="it-IT" dirty="0"/>
          </a:p>
          <a:p>
            <a:pPr marL="0" indent="0" eaLnBrk="1" fontAlgn="auto" hangingPunct="1">
              <a:spcAft>
                <a:spcPts val="0"/>
              </a:spcAft>
              <a:buFont typeface="Arial" panose="020B0604020202020204" pitchFamily="34" charset="0"/>
              <a:buNone/>
              <a:defRPr/>
            </a:pPr>
            <a:r>
              <a:rPr lang="it-IT" dirty="0"/>
              <a:t>(l. 13 maggio 1985, n. 190)</a:t>
            </a:r>
          </a:p>
        </p:txBody>
      </p:sp>
      <p:pic>
        <p:nvPicPr>
          <p:cNvPr id="15363" name="Picture 2">
            <a:extLst>
              <a:ext uri="{FF2B5EF4-FFF2-40B4-BE49-F238E27FC236}">
                <a16:creationId xmlns:a16="http://schemas.microsoft.com/office/drawing/2014/main" id="{40540FA8-3129-604C-8349-439FCD9852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1292" y="4073312"/>
            <a:ext cx="3534834" cy="2403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40F90C-1B1C-AA4D-AA93-3DFB5E1B6EF6}"/>
              </a:ext>
            </a:extLst>
          </p:cNvPr>
          <p:cNvSpPr>
            <a:spLocks noGrp="1"/>
          </p:cNvSpPr>
          <p:nvPr>
            <p:ph type="title"/>
          </p:nvPr>
        </p:nvSpPr>
        <p:spPr>
          <a:xfrm>
            <a:off x="457200" y="533400"/>
            <a:ext cx="8229600" cy="2823592"/>
          </a:xfrm>
        </p:spPr>
        <p:txBody>
          <a:bodyPr>
            <a:noAutofit/>
          </a:bodyPr>
          <a:lstStyle/>
          <a:p>
            <a:pPr algn="l"/>
            <a:r>
              <a:rPr lang="it-IT" sz="2000" dirty="0"/>
              <a:t>1460 </a:t>
            </a:r>
            <a:r>
              <a:rPr lang="it-IT" sz="2000" i="1" dirty="0"/>
              <a:t>Eccezione di inadempimento</a:t>
            </a:r>
            <a:r>
              <a:rPr lang="it-IT" sz="2000" dirty="0"/>
              <a:t>. Nei contratti con prestazioni corrispettive, ciascuno dei contraenti può rifiutarsi di adempiere la sua obbligazione, se l'altro non adempie o non offre di adempiere contemporaneamente la propria, salvo che termini diversi per l'adempimento siano stati stabiliti dalle parti o risultino dalla natura del contratto.</a:t>
            </a:r>
            <a:br>
              <a:rPr lang="it-IT" sz="2000" dirty="0"/>
            </a:br>
            <a:r>
              <a:rPr lang="it-IT" sz="2000" dirty="0"/>
              <a:t>Tuttavia non può rifiutarsi la esecuzione se, avuto riguardo alle circostanze, il rifiuto è contrario alla buona fede</a:t>
            </a:r>
          </a:p>
        </p:txBody>
      </p:sp>
      <p:sp>
        <p:nvSpPr>
          <p:cNvPr id="3" name="Segnaposto contenuto 2">
            <a:extLst>
              <a:ext uri="{FF2B5EF4-FFF2-40B4-BE49-F238E27FC236}">
                <a16:creationId xmlns:a16="http://schemas.microsoft.com/office/drawing/2014/main" id="{50410668-5D64-6747-B4F0-52F4CF0E3FC2}"/>
              </a:ext>
            </a:extLst>
          </p:cNvPr>
          <p:cNvSpPr>
            <a:spLocks noGrp="1"/>
          </p:cNvSpPr>
          <p:nvPr>
            <p:ph idx="1"/>
          </p:nvPr>
        </p:nvSpPr>
        <p:spPr>
          <a:xfrm>
            <a:off x="448291" y="3624210"/>
            <a:ext cx="8229600" cy="2615952"/>
          </a:xfrm>
        </p:spPr>
        <p:txBody>
          <a:bodyPr/>
          <a:lstStyle/>
          <a:p>
            <a:pPr algn="l"/>
            <a:r>
              <a:rPr lang="it-IT" dirty="0"/>
              <a:t>C 19/11180 - Il rifiuto del lavoratore di accettare il trasferimento in una sede diversa da quella originaria in assenza di ragioni obiettive che sorreggano detto provvedimento è condotta inquadrabile in quella disciplinata dall'art. 1460 c.c.</a:t>
            </a:r>
          </a:p>
        </p:txBody>
      </p:sp>
    </p:spTree>
    <p:extLst>
      <p:ext uri="{BB962C8B-B14F-4D97-AF65-F5344CB8AC3E}">
        <p14:creationId xmlns:p14="http://schemas.microsoft.com/office/powerpoint/2010/main" val="37047456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8BB8C8A-D222-714C-ADC5-AFF2068052E4}"/>
              </a:ext>
            </a:extLst>
          </p:cNvPr>
          <p:cNvSpPr>
            <a:spLocks noChangeArrowheads="1"/>
          </p:cNvSpPr>
          <p:nvPr/>
        </p:nvSpPr>
        <p:spPr bwMode="auto">
          <a:xfrm>
            <a:off x="838200" y="838200"/>
            <a:ext cx="75438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lgn="ctr" eaLnBrk="1" hangingPunct="1">
              <a:spcBef>
                <a:spcPct val="0"/>
              </a:spcBef>
              <a:buClrTx/>
              <a:buSzTx/>
              <a:buFontTx/>
              <a:buNone/>
            </a:pPr>
            <a:r>
              <a:rPr lang="it-IT" altLang="it-IT" sz="1800" dirty="0">
                <a:solidFill>
                  <a:schemeClr val="folHlink"/>
                </a:solidFill>
                <a:latin typeface="Comic Sans MS" panose="030F0902030302020204" pitchFamily="66" charset="0"/>
                <a:cs typeface="Times New Roman" panose="02020603050405020304" pitchFamily="18" charset="0"/>
              </a:rPr>
              <a:t>Art. 30. (d.lgs.276/2003)</a:t>
            </a:r>
            <a:br>
              <a:rPr lang="it-IT" altLang="it-IT" sz="1800" dirty="0">
                <a:solidFill>
                  <a:schemeClr val="folHlink"/>
                </a:solidFill>
                <a:latin typeface="Comic Sans MS" panose="030F0902030302020204" pitchFamily="66" charset="0"/>
                <a:cs typeface="Times New Roman" panose="02020603050405020304" pitchFamily="18" charset="0"/>
              </a:rPr>
            </a:br>
            <a:r>
              <a:rPr lang="it-IT" altLang="it-IT" sz="1800" i="1" dirty="0">
                <a:solidFill>
                  <a:schemeClr val="folHlink"/>
                </a:solidFill>
                <a:latin typeface="Comic Sans MS" panose="030F0902030302020204" pitchFamily="66" charset="0"/>
                <a:cs typeface="Times New Roman" panose="02020603050405020304" pitchFamily="18" charset="0"/>
              </a:rPr>
              <a:t>Distacco</a:t>
            </a:r>
            <a:endParaRPr lang="it-IT" altLang="it-IT" sz="1800" dirty="0">
              <a:solidFill>
                <a:schemeClr val="folHlink"/>
              </a:solidFill>
              <a:latin typeface="Comic Sans MS" panose="030F0902030302020204" pitchFamily="66" charset="0"/>
              <a:cs typeface="Times New Roman" panose="02020603050405020304" pitchFamily="18" charset="0"/>
            </a:endParaRPr>
          </a:p>
          <a:p>
            <a:pPr>
              <a:spcBef>
                <a:spcPct val="0"/>
              </a:spcBef>
              <a:buClrTx/>
              <a:buSzTx/>
              <a:buFontTx/>
              <a:buNone/>
            </a:pPr>
            <a:r>
              <a:rPr lang="it-IT" altLang="it-IT" sz="1800" dirty="0">
                <a:solidFill>
                  <a:schemeClr val="folHlink"/>
                </a:solidFill>
                <a:latin typeface="Comic Sans MS" panose="030F0902030302020204" pitchFamily="66" charset="0"/>
                <a:cs typeface="Times New Roman" panose="02020603050405020304" pitchFamily="18" charset="0"/>
              </a:rPr>
              <a:t>1. L'ipotesi del distacco si configura quando un datore di lavoro</a:t>
            </a:r>
            <a:r>
              <a:rPr lang="it-IT" altLang="it-IT" sz="1800" b="1" dirty="0">
                <a:solidFill>
                  <a:schemeClr val="folHlink"/>
                </a:solidFill>
                <a:latin typeface="Comic Sans MS" panose="030F0902030302020204" pitchFamily="66" charset="0"/>
                <a:cs typeface="Times New Roman" panose="02020603050405020304" pitchFamily="18" charset="0"/>
              </a:rPr>
              <a:t>, per soddisfare un proprio interesse</a:t>
            </a:r>
            <a:r>
              <a:rPr lang="it-IT" altLang="it-IT" sz="1800" dirty="0">
                <a:solidFill>
                  <a:schemeClr val="folHlink"/>
                </a:solidFill>
                <a:latin typeface="Comic Sans MS" panose="030F0902030302020204" pitchFamily="66" charset="0"/>
                <a:cs typeface="Times New Roman" panose="02020603050405020304" pitchFamily="18" charset="0"/>
              </a:rPr>
              <a:t>, pone temporaneamente uno o più lavoratori a disposizione di altro soggetto per l'esecuzione di una determinata attività lavorativa.</a:t>
            </a:r>
          </a:p>
          <a:p>
            <a:pPr>
              <a:spcBef>
                <a:spcPct val="0"/>
              </a:spcBef>
              <a:buClrTx/>
              <a:buSzTx/>
              <a:buFontTx/>
              <a:buNone/>
            </a:pPr>
            <a:r>
              <a:rPr lang="it-IT" altLang="it-IT" sz="1800" dirty="0">
                <a:solidFill>
                  <a:schemeClr val="folHlink"/>
                </a:solidFill>
                <a:latin typeface="Comic Sans MS" panose="030F0902030302020204" pitchFamily="66" charset="0"/>
                <a:cs typeface="Times New Roman" panose="02020603050405020304" pitchFamily="18" charset="0"/>
              </a:rPr>
              <a:t>2. In caso di distacco il datore di lavoro rimane responsabile del trattamento economico e normativo a favore del lavoratore.</a:t>
            </a:r>
          </a:p>
          <a:p>
            <a:pPr>
              <a:spcBef>
                <a:spcPct val="0"/>
              </a:spcBef>
              <a:buClrTx/>
              <a:buSzTx/>
              <a:buFontTx/>
              <a:buNone/>
            </a:pPr>
            <a:r>
              <a:rPr lang="it-IT" altLang="it-IT" sz="1800" dirty="0">
                <a:solidFill>
                  <a:schemeClr val="folHlink"/>
                </a:solidFill>
                <a:latin typeface="Comic Sans MS" panose="030F0902030302020204" pitchFamily="66" charset="0"/>
                <a:cs typeface="Times New Roman" panose="02020603050405020304" pitchFamily="18" charset="0"/>
              </a:rPr>
              <a:t>3. Il distacco che comporti un mutamento di mansioni deve avvenire con il consenso del lavoratore interessato. Quando comporti un trasferimento a una unità produttiva sita a più di 50 km da quella in cui il lavoratore è adibito, il distacco può avvenire soltanto per comprovate ragioni tecniche, organizzative, produttive o sostitutive.</a:t>
            </a:r>
          </a:p>
          <a:p>
            <a:pPr>
              <a:spcBef>
                <a:spcPct val="0"/>
              </a:spcBef>
              <a:buClrTx/>
              <a:buSzTx/>
              <a:buFontTx/>
              <a:buNone/>
            </a:pPr>
            <a:r>
              <a:rPr lang="it-IT" altLang="it-IT" sz="1800" dirty="0">
                <a:solidFill>
                  <a:schemeClr val="folHlink"/>
                </a:solidFill>
                <a:latin typeface="Comic Sans MS" panose="030F0902030302020204" pitchFamily="66" charset="0"/>
                <a:cs typeface="Times New Roman" panose="02020603050405020304" pitchFamily="18" charset="0"/>
              </a:rPr>
              <a:t>4. …</a:t>
            </a:r>
          </a:p>
          <a:p>
            <a:pPr>
              <a:spcBef>
                <a:spcPct val="0"/>
              </a:spcBef>
              <a:buClrTx/>
              <a:buSzTx/>
              <a:buFontTx/>
              <a:buNone/>
            </a:pPr>
            <a:endParaRPr lang="it-IT" altLang="it-IT" sz="1800" dirty="0">
              <a:solidFill>
                <a:schemeClr val="folHlink"/>
              </a:solidFill>
              <a:latin typeface="Comic Sans MS" panose="030F0902030302020204" pitchFamily="66"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C8247F9-CECA-F84B-A1A2-2243F2125577}"/>
              </a:ext>
            </a:extLst>
          </p:cNvPr>
          <p:cNvSpPr/>
          <p:nvPr/>
        </p:nvSpPr>
        <p:spPr>
          <a:xfrm>
            <a:off x="467544" y="1997839"/>
            <a:ext cx="8496944" cy="2862322"/>
          </a:xfrm>
          <a:prstGeom prst="rect">
            <a:avLst/>
          </a:prstGeom>
        </p:spPr>
        <p:txBody>
          <a:bodyPr wrap="square">
            <a:spAutoFit/>
          </a:bodyPr>
          <a:lstStyle/>
          <a:p>
            <a:r>
              <a:rPr lang="it-IT" sz="2000" dirty="0">
                <a:latin typeface="+mn-lt"/>
              </a:rPr>
              <a:t>C 18/32330 - il lavoratore, il quale riceva la comunicazione di un provvedimento di distacco, ai sensi della norma richiamata, è gravato dall'onere di fare presente al datore di lavoro il proprio rifiuto ma non anche di rendere note le ragioni che lo sorreggono (o di tenere ferme quelle inizialmente prospettate, ove diverse da un mutamento di mansioni), l'art. 30 richiedendo il consenso del lavoratore nei casi (tutti) in cui il mutamento delle mansioni sia conseguenza oggettiva dell'attuazione dell'ordine, senza che possa rilevare la rappresentazione che di esso e dei suoi effetti abbia dato il datore di lavoro.</a:t>
            </a:r>
          </a:p>
        </p:txBody>
      </p:sp>
    </p:spTree>
    <p:extLst>
      <p:ext uri="{BB962C8B-B14F-4D97-AF65-F5344CB8AC3E}">
        <p14:creationId xmlns:p14="http://schemas.microsoft.com/office/powerpoint/2010/main" val="1768445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6A057C3-7B2F-D04D-BE93-76DF0DB4EBC2}"/>
              </a:ext>
            </a:extLst>
          </p:cNvPr>
          <p:cNvSpPr/>
          <p:nvPr/>
        </p:nvSpPr>
        <p:spPr>
          <a:xfrm>
            <a:off x="395536" y="908720"/>
            <a:ext cx="8280920" cy="4524315"/>
          </a:xfrm>
          <a:prstGeom prst="rect">
            <a:avLst/>
          </a:prstGeom>
        </p:spPr>
        <p:txBody>
          <a:bodyPr wrap="square">
            <a:spAutoFit/>
          </a:bodyPr>
          <a:lstStyle/>
          <a:p>
            <a:r>
              <a:rPr lang="it-IT" dirty="0"/>
              <a:t>Tribunale Bari sez. lav., 08/11/2016</a:t>
            </a:r>
          </a:p>
          <a:p>
            <a:endParaRPr lang="it-IT" dirty="0"/>
          </a:p>
          <a:p>
            <a:r>
              <a:rPr lang="it-IT" dirty="0"/>
              <a:t>Il distacco del lavoratore non comporta una novazione soggettiva ed il sorgere di un nuovo rapporto con il beneficiario della prestazione lavorativa, bensì soltanto una modificazione nell’esercizio del rapporto: l’obbligazione del lavoratore, difatti, viene adempiuta non in favore del datore di lavoro distaccante, ma in favore del datore di lavoro distaccato, con attribuzione a quest’ultimo dei poteri direttivi e disciplinari sino al momento in cui persiste l’interesse del datore di lavoro distaccante alla prosecuzione della prestazione del lavoratore presso il datore di lavoro distaccato.</a:t>
            </a:r>
          </a:p>
        </p:txBody>
      </p:sp>
    </p:spTree>
    <p:extLst>
      <p:ext uri="{BB962C8B-B14F-4D97-AF65-F5344CB8AC3E}">
        <p14:creationId xmlns:p14="http://schemas.microsoft.com/office/powerpoint/2010/main" val="773000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B8E5A7-E2F8-474B-BC4D-94768EA41368}"/>
              </a:ext>
            </a:extLst>
          </p:cNvPr>
          <p:cNvSpPr>
            <a:spLocks noGrp="1"/>
          </p:cNvSpPr>
          <p:nvPr>
            <p:ph type="title"/>
          </p:nvPr>
        </p:nvSpPr>
        <p:spPr/>
        <p:txBody>
          <a:bodyPr>
            <a:normAutofit/>
          </a:bodyPr>
          <a:lstStyle/>
          <a:p>
            <a:r>
              <a:rPr lang="it-IT" dirty="0"/>
              <a:t>Cass.,23/03/2018, n.7295</a:t>
            </a:r>
          </a:p>
        </p:txBody>
      </p:sp>
      <p:sp>
        <p:nvSpPr>
          <p:cNvPr id="3" name="Segnaposto contenuto 2">
            <a:extLst>
              <a:ext uri="{FF2B5EF4-FFF2-40B4-BE49-F238E27FC236}">
                <a16:creationId xmlns:a16="http://schemas.microsoft.com/office/drawing/2014/main" id="{5612F5BD-90AF-5048-B57D-C038B5ABDAF6}"/>
              </a:ext>
            </a:extLst>
          </p:cNvPr>
          <p:cNvSpPr>
            <a:spLocks noGrp="1"/>
          </p:cNvSpPr>
          <p:nvPr>
            <p:ph idx="1"/>
          </p:nvPr>
        </p:nvSpPr>
        <p:spPr/>
        <p:txBody>
          <a:bodyPr/>
          <a:lstStyle/>
          <a:p>
            <a:pPr marL="0" indent="0">
              <a:buNone/>
            </a:pPr>
            <a:r>
              <a:rPr lang="it-IT" sz="2000" dirty="0"/>
              <a:t>La qualifica di dirigente </a:t>
            </a:r>
            <a:r>
              <a:rPr lang="it-IT" sz="2000" dirty="0">
                <a:highlight>
                  <a:srgbClr val="FFFF00"/>
                </a:highlight>
              </a:rPr>
              <a:t>spetta soltanto </a:t>
            </a:r>
            <a:r>
              <a:rPr lang="it-IT" sz="2000" dirty="0"/>
              <a:t>al prestatore di lavoro che, come "alter ego" dell'imprenditore, sia preposto alla direzione dell'intera organizzazione aziendale ovvero ad una branca o settore autonomo di essa, e sia investito di attribuzioni che, per la loro ampiezza e per i poteri di iniziativa e di discrezionalità che comportano, gli consentono, sia pure nell'osservanza delle direttive programmatiche del datore di lavoro, di imprimere un indirizzo ed un orientamento al governo complessivo dell'azienda, assumendo la corrispondente responsabilità ad alto livello (cd. dirigente apicale); </a:t>
            </a:r>
            <a:r>
              <a:rPr lang="it-IT" sz="2000" dirty="0">
                <a:highlight>
                  <a:srgbClr val="FFFF00"/>
                </a:highlight>
              </a:rPr>
              <a:t>da questa figura si differenzia quella dell'impiegato con funzioni direttive</a:t>
            </a:r>
            <a:r>
              <a:rPr lang="it-IT" sz="2000" dirty="0"/>
              <a:t>, che è preposto ad un singolo ramo di servizio, ufficio o reparto e che svolge la sua attività sotto il controllo dell'imprenditore o di un dirigente, con poteri di iniziativa circoscritti e con corrispondente limitazione di responsabilità (cd. pseudo-dirigente).</a:t>
            </a:r>
          </a:p>
        </p:txBody>
      </p:sp>
      <p:sp>
        <p:nvSpPr>
          <p:cNvPr id="4" name="CasellaDiTesto 3">
            <a:extLst>
              <a:ext uri="{FF2B5EF4-FFF2-40B4-BE49-F238E27FC236}">
                <a16:creationId xmlns:a16="http://schemas.microsoft.com/office/drawing/2014/main" id="{3515F8F6-492B-724F-90C3-D2B0B2820EB1}"/>
              </a:ext>
            </a:extLst>
          </p:cNvPr>
          <p:cNvSpPr txBox="1"/>
          <p:nvPr/>
        </p:nvSpPr>
        <p:spPr>
          <a:xfrm>
            <a:off x="-5846618" y="-1052945"/>
            <a:ext cx="184731" cy="461665"/>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959787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BE67B8-9D3E-B849-9E8D-6FF9E68D15D9}"/>
              </a:ext>
            </a:extLst>
          </p:cNvPr>
          <p:cNvSpPr>
            <a:spLocks noGrp="1"/>
          </p:cNvSpPr>
          <p:nvPr>
            <p:ph type="title"/>
          </p:nvPr>
        </p:nvSpPr>
        <p:spPr>
          <a:xfrm>
            <a:off x="457200" y="188640"/>
            <a:ext cx="8229600" cy="591344"/>
          </a:xfrm>
        </p:spPr>
        <p:txBody>
          <a:bodyPr>
            <a:normAutofit/>
          </a:bodyPr>
          <a:lstStyle/>
          <a:p>
            <a:r>
              <a:rPr lang="it-IT" sz="2800" dirty="0" err="1"/>
              <a:t>Cass</a:t>
            </a:r>
            <a:r>
              <a:rPr lang="it-IT" sz="2800" dirty="0"/>
              <a:t>., 04/08/2017, n.19579</a:t>
            </a:r>
          </a:p>
        </p:txBody>
      </p:sp>
      <p:sp>
        <p:nvSpPr>
          <p:cNvPr id="3" name="Segnaposto contenuto 2">
            <a:extLst>
              <a:ext uri="{FF2B5EF4-FFF2-40B4-BE49-F238E27FC236}">
                <a16:creationId xmlns:a16="http://schemas.microsoft.com/office/drawing/2014/main" id="{89ED1E7B-1405-3A4A-BB5F-26E56B75C231}"/>
              </a:ext>
            </a:extLst>
          </p:cNvPr>
          <p:cNvSpPr>
            <a:spLocks noGrp="1"/>
          </p:cNvSpPr>
          <p:nvPr>
            <p:ph idx="1"/>
          </p:nvPr>
        </p:nvSpPr>
        <p:spPr>
          <a:xfrm>
            <a:off x="457200" y="779984"/>
            <a:ext cx="8507288" cy="5919611"/>
          </a:xfrm>
        </p:spPr>
        <p:txBody>
          <a:bodyPr/>
          <a:lstStyle/>
          <a:p>
            <a:pPr marL="0" indent="0">
              <a:buNone/>
            </a:pPr>
            <a:r>
              <a:rPr lang="it-IT" sz="2000" dirty="0"/>
              <a:t>La qualifica di dirigente </a:t>
            </a:r>
            <a:r>
              <a:rPr lang="it-IT" sz="2000" dirty="0">
                <a:highlight>
                  <a:srgbClr val="FFFF00"/>
                </a:highlight>
              </a:rPr>
              <a:t>non spetta </a:t>
            </a:r>
            <a:r>
              <a:rPr lang="it-IT" sz="2000" dirty="0"/>
              <a:t>al solo prestatore di lavoro che, come "alter ego" dell'imprenditore, ricopra un ruolo di vertice nell'organizzazione o, comunque, occupi una posizione tale da poter influenzare l'andamento aziendale, </a:t>
            </a:r>
            <a:r>
              <a:rPr lang="it-IT" sz="2000" dirty="0">
                <a:highlight>
                  <a:srgbClr val="FFFF00"/>
                </a:highlight>
              </a:rPr>
              <a:t>essendo invece sufficiente che il dipendente, per l'indubbia qualificazione professionale, nonché per l'ampia responsabilità in tale ambito demandata, operi con un corrispondente grado di autonomia e responsabilità,</a:t>
            </a:r>
            <a:r>
              <a:rPr lang="it-IT" sz="2000" dirty="0"/>
              <a:t> dovendosi, a tal fine, far riferimento, in considerazione della complessità della struttura dell'azienda, alla molteplicità delle dinamiche interne nonché alle diversità delle forme di estrinsecazione della funzione dirigenziale (non sempre riassumibili a priori in termini compiuti) ed alla contrattazione collettiva di settore, idonea ad esprimere la volontà delle associazioni stipulanti in relazione alla specifica esperienza nell'ambito del singolo settore produttivo. (</a:t>
            </a:r>
            <a:r>
              <a:rPr lang="it-IT" sz="2000" dirty="0">
                <a:solidFill>
                  <a:srgbClr val="FF0000"/>
                </a:solidFill>
              </a:rPr>
              <a:t>Nella specie</a:t>
            </a:r>
            <a:r>
              <a:rPr lang="it-IT" sz="2000" dirty="0"/>
              <a:t>, la S.C., in applicazione dell'enunciato principio</a:t>
            </a:r>
            <a:r>
              <a:rPr lang="it-IT" sz="2000" dirty="0">
                <a:highlight>
                  <a:srgbClr val="00FF00"/>
                </a:highlight>
              </a:rPr>
              <a:t>, ha ritenuto corretto l’inquadramento quale dirigente di un dipendente del settore del credito - al quale era stato intimato un licenziamento ingiustificato - in virtù della qualificazione professionale, del livello di responsabilità nel settore di pertinenza e dello svolgimento dell’attività lavorativa in collegamento diretto con i vertici aziendali).</a:t>
            </a:r>
          </a:p>
        </p:txBody>
      </p:sp>
    </p:spTree>
    <p:extLst>
      <p:ext uri="{BB962C8B-B14F-4D97-AF65-F5344CB8AC3E}">
        <p14:creationId xmlns:p14="http://schemas.microsoft.com/office/powerpoint/2010/main" val="11336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AF6693-F4FE-C24C-B35A-3156C9797AF5}"/>
              </a:ext>
            </a:extLst>
          </p:cNvPr>
          <p:cNvSpPr>
            <a:spLocks noGrp="1"/>
          </p:cNvSpPr>
          <p:nvPr>
            <p:ph type="title"/>
          </p:nvPr>
        </p:nvSpPr>
        <p:spPr/>
        <p:txBody>
          <a:bodyPr/>
          <a:lstStyle/>
          <a:p>
            <a:r>
              <a:rPr lang="it-IT" dirty="0"/>
              <a:t>Il dirigente</a:t>
            </a:r>
          </a:p>
        </p:txBody>
      </p:sp>
      <p:sp>
        <p:nvSpPr>
          <p:cNvPr id="3" name="Segnaposto contenuto 2">
            <a:extLst>
              <a:ext uri="{FF2B5EF4-FFF2-40B4-BE49-F238E27FC236}">
                <a16:creationId xmlns:a16="http://schemas.microsoft.com/office/drawing/2014/main" id="{52CE96AA-6DC3-2140-B21D-DAB819DD698F}"/>
              </a:ext>
            </a:extLst>
          </p:cNvPr>
          <p:cNvSpPr>
            <a:spLocks noGrp="1"/>
          </p:cNvSpPr>
          <p:nvPr>
            <p:ph idx="1"/>
          </p:nvPr>
        </p:nvSpPr>
        <p:spPr>
          <a:xfrm>
            <a:off x="481639" y="1988840"/>
            <a:ext cx="8229600" cy="2404864"/>
          </a:xfrm>
        </p:spPr>
        <p:txBody>
          <a:bodyPr/>
          <a:lstStyle/>
          <a:p>
            <a:r>
              <a:rPr lang="it-IT" dirty="0"/>
              <a:t>Ha un CCNL autonomo</a:t>
            </a:r>
          </a:p>
          <a:p>
            <a:r>
              <a:rPr lang="it-IT" dirty="0"/>
              <a:t>Non ha la tutela limitativa del licenziamento</a:t>
            </a:r>
          </a:p>
          <a:p>
            <a:r>
              <a:rPr lang="it-IT" dirty="0"/>
              <a:t>Ha un diverso regime per il patto di non concorrenza</a:t>
            </a:r>
          </a:p>
          <a:p>
            <a:r>
              <a:rPr lang="it-IT" dirty="0"/>
              <a:t>Ha un diverso regime per il contratto a termine</a:t>
            </a:r>
          </a:p>
          <a:p>
            <a:r>
              <a:rPr lang="it-IT" dirty="0"/>
              <a:t>Non si applica la disciplina dell’orario di lavoro</a:t>
            </a:r>
          </a:p>
        </p:txBody>
      </p:sp>
    </p:spTree>
    <p:extLst>
      <p:ext uri="{BB962C8B-B14F-4D97-AF65-F5344CB8AC3E}">
        <p14:creationId xmlns:p14="http://schemas.microsoft.com/office/powerpoint/2010/main" val="3461043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225CBA-A5B5-114D-8A11-30A93B5BCE7B}"/>
              </a:ext>
            </a:extLst>
          </p:cNvPr>
          <p:cNvSpPr>
            <a:spLocks noGrp="1"/>
          </p:cNvSpPr>
          <p:nvPr>
            <p:ph type="title"/>
          </p:nvPr>
        </p:nvSpPr>
        <p:spPr/>
        <p:txBody>
          <a:bodyPr/>
          <a:lstStyle/>
          <a:p>
            <a:r>
              <a:rPr lang="it-IT" dirty="0"/>
              <a:t>I quadri</a:t>
            </a:r>
          </a:p>
        </p:txBody>
      </p:sp>
      <p:sp>
        <p:nvSpPr>
          <p:cNvPr id="3" name="Segnaposto contenuto 2">
            <a:extLst>
              <a:ext uri="{FF2B5EF4-FFF2-40B4-BE49-F238E27FC236}">
                <a16:creationId xmlns:a16="http://schemas.microsoft.com/office/drawing/2014/main" id="{70BDAB8E-C9AE-D444-8EC3-9F6FC78E696A}"/>
              </a:ext>
            </a:extLst>
          </p:cNvPr>
          <p:cNvSpPr>
            <a:spLocks noGrp="1"/>
          </p:cNvSpPr>
          <p:nvPr>
            <p:ph idx="1"/>
          </p:nvPr>
        </p:nvSpPr>
        <p:spPr/>
        <p:txBody>
          <a:bodyPr/>
          <a:lstStyle/>
          <a:p>
            <a:r>
              <a:rPr lang="it-IT" dirty="0"/>
              <a:t>Regolamentazione all’interno del CCNL di categoria</a:t>
            </a:r>
          </a:p>
          <a:p>
            <a:r>
              <a:rPr lang="it-IT" dirty="0"/>
              <a:t>Normalmente ha un regime diverso per la disciplina dell’orario di lavoro</a:t>
            </a:r>
          </a:p>
          <a:p>
            <a:r>
              <a:rPr lang="it-IT" dirty="0"/>
              <a:t>Molteplici figure contrattuali:</a:t>
            </a:r>
          </a:p>
          <a:p>
            <a:pPr lvl="1"/>
            <a:r>
              <a:rPr lang="it-IT" dirty="0" err="1"/>
              <a:t>Re.Po</a:t>
            </a:r>
            <a:r>
              <a:rPr lang="it-IT" dirty="0"/>
              <a:t>. (In FCA, Responsabile del personale di officina)</a:t>
            </a:r>
          </a:p>
          <a:p>
            <a:pPr lvl="1"/>
            <a:r>
              <a:rPr lang="it-IT" dirty="0"/>
              <a:t>Product Manager</a:t>
            </a:r>
          </a:p>
          <a:p>
            <a:pPr lvl="1"/>
            <a:r>
              <a:rPr lang="it-IT" dirty="0"/>
              <a:t>Funzionario di banca (ha potere di firma)</a:t>
            </a:r>
          </a:p>
          <a:p>
            <a:pPr lvl="1"/>
            <a:r>
              <a:rPr lang="it-IT" dirty="0"/>
              <a:t>Caporeparto</a:t>
            </a:r>
          </a:p>
          <a:p>
            <a:pPr lvl="1"/>
            <a:r>
              <a:rPr lang="it-IT" dirty="0"/>
              <a:t>Capo officina</a:t>
            </a:r>
          </a:p>
          <a:p>
            <a:pPr lvl="1"/>
            <a:r>
              <a:rPr lang="it-IT" dirty="0"/>
              <a:t>Etc.</a:t>
            </a:r>
          </a:p>
        </p:txBody>
      </p:sp>
    </p:spTree>
    <p:extLst>
      <p:ext uri="{BB962C8B-B14F-4D97-AF65-F5344CB8AC3E}">
        <p14:creationId xmlns:p14="http://schemas.microsoft.com/office/powerpoint/2010/main" val="3960151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E9DDE3-BF1D-F348-8E0E-77D3248A6636}"/>
              </a:ext>
            </a:extLst>
          </p:cNvPr>
          <p:cNvSpPr>
            <a:spLocks noGrp="1"/>
          </p:cNvSpPr>
          <p:nvPr>
            <p:ph type="title"/>
          </p:nvPr>
        </p:nvSpPr>
        <p:spPr/>
        <p:txBody>
          <a:bodyPr/>
          <a:lstStyle/>
          <a:p>
            <a:pPr eaLnBrk="1" fontAlgn="auto" hangingPunct="1">
              <a:spcAft>
                <a:spcPts val="0"/>
              </a:spcAft>
              <a:defRPr/>
            </a:pPr>
            <a:r>
              <a:rPr lang="it-IT" dirty="0"/>
              <a:t>Il diritto all’informazione</a:t>
            </a:r>
          </a:p>
        </p:txBody>
      </p:sp>
      <p:sp>
        <p:nvSpPr>
          <p:cNvPr id="16386" name="Segnaposto contenuto 2">
            <a:extLst>
              <a:ext uri="{FF2B5EF4-FFF2-40B4-BE49-F238E27FC236}">
                <a16:creationId xmlns:a16="http://schemas.microsoft.com/office/drawing/2014/main" id="{B2584E69-5D09-0C48-8A32-61387826E71B}"/>
              </a:ext>
            </a:extLst>
          </p:cNvPr>
          <p:cNvSpPr>
            <a:spLocks noGrp="1"/>
          </p:cNvSpPr>
          <p:nvPr>
            <p:ph idx="1"/>
          </p:nvPr>
        </p:nvSpPr>
        <p:spPr/>
        <p:txBody>
          <a:bodyPr/>
          <a:lstStyle/>
          <a:p>
            <a:pPr marL="0" indent="0" algn="just" eaLnBrk="1" hangingPunct="1">
              <a:buFont typeface="Arial" panose="020B0604020202020204" pitchFamily="34" charset="0"/>
              <a:buNone/>
            </a:pPr>
            <a:r>
              <a:rPr lang="it-IT" altLang="it-IT"/>
              <a:t>Art. 96 L'imprenditore deve far conoscere al prestatore di lavoro, al momento dell'assunzione, la categoria e la qualifica che gli sono assegnate in relazione alle mansioni per cui è stato assunto.</a:t>
            </a:r>
          </a:p>
          <a:p>
            <a:pPr marL="0" indent="0" algn="just" eaLnBrk="1" hangingPunct="1">
              <a:buFont typeface="Arial" panose="020B0604020202020204" pitchFamily="34" charset="0"/>
              <a:buNone/>
            </a:pPr>
            <a:r>
              <a:rPr lang="it-IT" altLang="it-IT"/>
              <a:t>Le qualifiche dei prestatori di lavoro, nell'ambito di ciascuna delle categorie indicate nell'art. 2095 del codice, possono essere stabilite e raggruppate per gradi secondo la loro importanza nell'ordinamento dell'impresa. Il prestatore di lavoro assume il grado gerarchico corrispondente alla qualifica e alle mansioni. </a:t>
            </a:r>
          </a:p>
          <a:p>
            <a:pPr marL="0" indent="0" eaLnBrk="1" hangingPunct="1">
              <a:buFont typeface="Arial" panose="020B0604020202020204" pitchFamily="34" charset="0"/>
              <a:buNone/>
            </a:pPr>
            <a:r>
              <a:rPr lang="it-IT" altLang="it-IT"/>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CDDA96-3E27-124E-8492-AE2574469C2C}"/>
              </a:ext>
            </a:extLst>
          </p:cNvPr>
          <p:cNvSpPr>
            <a:spLocks noGrp="1"/>
          </p:cNvSpPr>
          <p:nvPr>
            <p:ph type="title"/>
          </p:nvPr>
        </p:nvSpPr>
        <p:spPr/>
        <p:txBody>
          <a:bodyPr/>
          <a:lstStyle/>
          <a:p>
            <a:pPr eaLnBrk="1" fontAlgn="auto" hangingPunct="1">
              <a:spcAft>
                <a:spcPts val="0"/>
              </a:spcAft>
              <a:defRPr/>
            </a:pPr>
            <a:r>
              <a:rPr lang="it-IT" dirty="0"/>
              <a:t>Diritto di informazione</a:t>
            </a:r>
          </a:p>
        </p:txBody>
      </p:sp>
      <p:sp>
        <p:nvSpPr>
          <p:cNvPr id="17410" name="Segnaposto contenuto 2">
            <a:extLst>
              <a:ext uri="{FF2B5EF4-FFF2-40B4-BE49-F238E27FC236}">
                <a16:creationId xmlns:a16="http://schemas.microsoft.com/office/drawing/2014/main" id="{9DAD1796-9BF0-9445-A416-02A0AA79FCE6}"/>
              </a:ext>
            </a:extLst>
          </p:cNvPr>
          <p:cNvSpPr>
            <a:spLocks noGrp="1"/>
          </p:cNvSpPr>
          <p:nvPr>
            <p:ph idx="1"/>
          </p:nvPr>
        </p:nvSpPr>
        <p:spPr/>
        <p:txBody>
          <a:bodyPr/>
          <a:lstStyle/>
          <a:p>
            <a:pPr algn="just" eaLnBrk="1" hangingPunct="1"/>
            <a:r>
              <a:rPr lang="it-IT" altLang="it-IT"/>
              <a:t>Direttiva comunitaria e norme di attuazione: informazione scritta all’atto dell’assunzione</a:t>
            </a:r>
          </a:p>
          <a:p>
            <a:pPr algn="just" eaLnBrk="1" hangingPunct="1"/>
            <a:r>
              <a:rPr lang="it-IT" altLang="it-IT"/>
              <a:t>Norma sul collocamento: informazione prima dell’inizio dell’attività</a:t>
            </a:r>
          </a:p>
        </p:txBody>
      </p:sp>
      <p:pic>
        <p:nvPicPr>
          <p:cNvPr id="17411" name="Picture 2">
            <a:extLst>
              <a:ext uri="{FF2B5EF4-FFF2-40B4-BE49-F238E27FC236}">
                <a16:creationId xmlns:a16="http://schemas.microsoft.com/office/drawing/2014/main" id="{B5826DC6-8403-5B42-B1FD-9BAF2C5225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7188" y="4043363"/>
            <a:ext cx="2590800"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379</TotalTime>
  <Words>3996</Words>
  <Application>Microsoft Macintosh PowerPoint</Application>
  <PresentationFormat>Presentazione su schermo (4:3)</PresentationFormat>
  <Paragraphs>130</Paragraphs>
  <Slides>33</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33</vt:i4>
      </vt:variant>
    </vt:vector>
  </HeadingPairs>
  <TitlesOfParts>
    <vt:vector size="39" baseType="lpstr">
      <vt:lpstr>Arial</vt:lpstr>
      <vt:lpstr>Calibri</vt:lpstr>
      <vt:lpstr>Comic Sans MS</vt:lpstr>
      <vt:lpstr>Times New Roman</vt:lpstr>
      <vt:lpstr>Wingdings</vt:lpstr>
      <vt:lpstr>Chiaro</vt:lpstr>
      <vt:lpstr>Le mansioni,  il trasferimento,  il distacco</vt:lpstr>
      <vt:lpstr>Diritto al lavoro e professionalità</vt:lpstr>
      <vt:lpstr>L’inquadramento secondo il cod. civ.</vt:lpstr>
      <vt:lpstr>Cass.,23/03/2018, n.7295</vt:lpstr>
      <vt:lpstr>Cass., 04/08/2017, n.19579</vt:lpstr>
      <vt:lpstr>Il dirigente</vt:lpstr>
      <vt:lpstr>I quadri</vt:lpstr>
      <vt:lpstr>Il diritto all’informazione</vt:lpstr>
      <vt:lpstr>Diritto di informazione</vt:lpstr>
      <vt:lpstr>L’inquadramento nel CCNL:  Livello – Declaratoria – Qualifica esemplificativa</vt:lpstr>
      <vt:lpstr>Lo Jus variandi del datore (ante 2015)</vt:lpstr>
      <vt:lpstr>2103. Prestazione del lavoro. (Dlgs 81/2015) </vt:lpstr>
      <vt:lpstr>Presentazione standard di PowerPoint</vt:lpstr>
      <vt:lpstr>Presentazione standard di PowerPoint</vt:lpstr>
      <vt:lpstr>Presentazione standard di PowerPoint</vt:lpstr>
      <vt:lpstr>Diritto alla qualifica</vt:lpstr>
      <vt:lpstr>La violazione della norma</vt:lpstr>
      <vt:lpstr>Presentazione standard di PowerPoint</vt:lpstr>
      <vt:lpstr>Presentazione standard di PowerPoint</vt:lpstr>
      <vt:lpstr>Presentazione standard di PowerPoint</vt:lpstr>
      <vt:lpstr>Presentazione standard di PowerPoint</vt:lpstr>
      <vt:lpstr>Presentazione standard di PowerPoint</vt:lpstr>
      <vt:lpstr>La mobilità del lavoratore</vt:lpstr>
      <vt:lpstr>T.Milano, 23/08/2019</vt:lpstr>
      <vt:lpstr>Presentazione standard di PowerPoint</vt:lpstr>
      <vt:lpstr>Trasferimento: l’u.p.</vt:lpstr>
      <vt:lpstr>Unità produttiva e l.104</vt:lpstr>
      <vt:lpstr>Trasferimento per incompatibilità ambientale</vt:lpstr>
      <vt:lpstr>Rifiuto di trasferirsi</vt:lpstr>
      <vt:lpstr>1460 Eccezione di inadempimento. Nei contratti con prestazioni corrispettive, ciascuno dei contraenti può rifiutarsi di adempiere la sua obbligazione, se l'altro non adempie o non offre di adempiere contemporaneamente la propria, salvo che termini diversi per l'adempimento siano stati stabiliti dalle parti o risultino dalla natura del contratto. Tuttavia non può rifiutarsi la esecuzione se, avuto riguardo alle circostanze, il rifiuto è contrario alla buona fede</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mansioni,  il trasferimento,  il distacco</dc:title>
  <dc:creator>Alberto Avio</dc:creator>
  <cp:lastModifiedBy>Alberto Avio</cp:lastModifiedBy>
  <cp:revision>14</cp:revision>
  <dcterms:created xsi:type="dcterms:W3CDTF">2020-03-30T16:50:18Z</dcterms:created>
  <dcterms:modified xsi:type="dcterms:W3CDTF">2020-11-13T07:53:41Z</dcterms:modified>
</cp:coreProperties>
</file>