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57" r:id="rId3"/>
    <p:sldId id="260" r:id="rId4"/>
    <p:sldId id="286" r:id="rId5"/>
    <p:sldId id="265" r:id="rId6"/>
    <p:sldId id="267" r:id="rId7"/>
    <p:sldId id="287" r:id="rId8"/>
    <p:sldId id="285" r:id="rId9"/>
    <p:sldId id="258" r:id="rId10"/>
    <p:sldId id="288" r:id="rId11"/>
    <p:sldId id="289" r:id="rId12"/>
    <p:sldId id="290" r:id="rId13"/>
    <p:sldId id="292" r:id="rId14"/>
    <p:sldId id="291" r:id="rId15"/>
    <p:sldId id="281" r:id="rId16"/>
    <p:sldId id="259" r:id="rId17"/>
    <p:sldId id="266" r:id="rId18"/>
    <p:sldId id="282" r:id="rId19"/>
    <p:sldId id="280" r:id="rId20"/>
    <p:sldId id="262" r:id="rId21"/>
    <p:sldId id="270" r:id="rId22"/>
    <p:sldId id="264" r:id="rId23"/>
    <p:sldId id="297" r:id="rId24"/>
    <p:sldId id="299" r:id="rId25"/>
    <p:sldId id="300" r:id="rId26"/>
    <p:sldId id="268" r:id="rId27"/>
    <p:sldId id="301" r:id="rId28"/>
    <p:sldId id="302" r:id="rId29"/>
    <p:sldId id="303" r:id="rId30"/>
    <p:sldId id="304" r:id="rId31"/>
    <p:sldId id="295" r:id="rId32"/>
    <p:sldId id="294" r:id="rId33"/>
    <p:sldId id="296" r:id="rId34"/>
    <p:sldId id="293" r:id="rId35"/>
    <p:sldId id="263" r:id="rId36"/>
    <p:sldId id="298" r:id="rId3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6706"/>
    <p:restoredTop sz="89984"/>
  </p:normalViewPr>
  <p:slideViewPr>
    <p:cSldViewPr>
      <p:cViewPr varScale="1">
        <p:scale>
          <a:sx n="97" d="100"/>
          <a:sy n="97" d="100"/>
        </p:scale>
        <p:origin x="464"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08E1DD-C724-554F-83DE-FCD2E49CDB42}" type="datetimeFigureOut">
              <a:rPr lang="it-IT" smtClean="0"/>
              <a:t>09/11/20</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51B0B9-9B35-1C42-B3E6-E45EB76F1073}" type="slidenum">
              <a:rPr lang="it-IT" smtClean="0"/>
              <a:t>‹N›</a:t>
            </a:fld>
            <a:endParaRPr lang="it-IT"/>
          </a:p>
        </p:txBody>
      </p:sp>
    </p:spTree>
    <p:extLst>
      <p:ext uri="{BB962C8B-B14F-4D97-AF65-F5344CB8AC3E}">
        <p14:creationId xmlns:p14="http://schemas.microsoft.com/office/powerpoint/2010/main" val="1143658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it-IT"/>
              <a:t>Fare clic per modificare lo stile del titolo</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AAF5C5D9-58D3-4991-A8C3-B060D25ECDF9}" type="datetimeFigureOut">
              <a:rPr lang="it-IT" smtClean="0"/>
              <a:t>09/11/20</a:t>
            </a:fld>
            <a:endParaRPr lang="it-IT"/>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it-IT"/>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39D8B20-294A-4B09-87FE-2363634C899A}" type="slidenum">
              <a:rPr lang="it-IT" smtClean="0"/>
              <a:t>‹N›</a:t>
            </a:fld>
            <a:endParaRPr lang="it-IT"/>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AAF5C5D9-58D3-4991-A8C3-B060D25ECDF9}" type="datetimeFigureOut">
              <a:rPr lang="it-IT" smtClean="0"/>
              <a:t>09/11/20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39D8B20-294A-4B09-87FE-2363634C899A}"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it-IT"/>
              <a:t>Fare clic per modificare lo stile del titolo</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AAF5C5D9-58D3-4991-A8C3-B060D25ECDF9}" type="datetimeFigureOut">
              <a:rPr lang="it-IT" smtClean="0"/>
              <a:t>09/11/20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39D8B20-294A-4B09-87FE-2363634C899A}"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AF5C5D9-58D3-4991-A8C3-B060D25ECDF9}" type="datetimeFigureOut">
              <a:rPr lang="it-IT" smtClean="0"/>
              <a:t>09/11/20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39D8B20-294A-4B09-87FE-2363634C899A}"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AAF5C5D9-58D3-4991-A8C3-B060D25ECDF9}" type="datetimeFigureOut">
              <a:rPr lang="it-IT" smtClean="0"/>
              <a:t>09/11/20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39D8B20-294A-4B09-87FE-2363634C899A}"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5" name="Date Placeholder 4"/>
          <p:cNvSpPr>
            <a:spLocks noGrp="1"/>
          </p:cNvSpPr>
          <p:nvPr>
            <p:ph type="dt" sz="half" idx="10"/>
          </p:nvPr>
        </p:nvSpPr>
        <p:spPr/>
        <p:txBody>
          <a:bodyPr/>
          <a:lstStyle/>
          <a:p>
            <a:fld id="{AAF5C5D9-58D3-4991-A8C3-B060D25ECDF9}" type="datetimeFigureOut">
              <a:rPr lang="it-IT" smtClean="0"/>
              <a:t>09/11/20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39D8B20-294A-4B09-87FE-2363634C899A}" type="slidenum">
              <a:rPr lang="it-IT" smtClean="0"/>
              <a:t>‹N›</a:t>
            </a:fld>
            <a:endParaRPr lang="it-IT"/>
          </a:p>
        </p:txBody>
      </p:sp>
      <p:sp>
        <p:nvSpPr>
          <p:cNvPr id="9" name="Content Placeholder 8"/>
          <p:cNvSpPr>
            <a:spLocks noGrp="1"/>
          </p:cNvSpPr>
          <p:nvPr>
            <p:ph sz="quarter" idx="13"/>
          </p:nvPr>
        </p:nvSpPr>
        <p:spPr>
          <a:xfrm>
            <a:off x="1042416" y="2313432"/>
            <a:ext cx="3419856" cy="349300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AAF5C5D9-58D3-4991-A8C3-B060D25ECDF9}" type="datetimeFigureOut">
              <a:rPr lang="it-IT" smtClean="0"/>
              <a:t>09/11/20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639D8B20-294A-4B09-87FE-2363634C899A}"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fld id="{AAF5C5D9-58D3-4991-A8C3-B060D25ECDF9}" type="datetimeFigureOut">
              <a:rPr lang="it-IT" smtClean="0"/>
              <a:t>09/11/20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39D8B20-294A-4B09-87FE-2363634C899A}"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F5C5D9-58D3-4991-A8C3-B060D25ECDF9}" type="datetimeFigureOut">
              <a:rPr lang="it-IT" smtClean="0"/>
              <a:t>09/11/20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639D8B20-294A-4B09-87FE-2363634C899A}"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AF5C5D9-58D3-4991-A8C3-B060D25ECDF9}" type="datetimeFigureOut">
              <a:rPr lang="it-IT" smtClean="0"/>
              <a:t>09/11/20</a:t>
            </a:fld>
            <a:endParaRPr lang="it-IT"/>
          </a:p>
        </p:txBody>
      </p:sp>
      <p:sp>
        <p:nvSpPr>
          <p:cNvPr id="7" name="Slide Number Placeholder 6"/>
          <p:cNvSpPr>
            <a:spLocks noGrp="1"/>
          </p:cNvSpPr>
          <p:nvPr>
            <p:ph type="sldNum" sz="quarter" idx="12"/>
          </p:nvPr>
        </p:nvSpPr>
        <p:spPr/>
        <p:txBody>
          <a:bodyPr/>
          <a:lstStyle/>
          <a:p>
            <a:fld id="{639D8B20-294A-4B09-87FE-2363634C899A}" type="slidenum">
              <a:rPr lang="it-IT" smtClean="0"/>
              <a:t>‹N›</a:t>
            </a:fld>
            <a:endParaRPr lang="it-IT"/>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t-IT"/>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it-IT"/>
              <a:t>Fare clic per modificare lo stile del titolo</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it-IT"/>
              <a:t>Fare clic per modificare lo stile del titolo</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AAF5C5D9-58D3-4991-A8C3-B060D25ECDF9}" type="datetimeFigureOut">
              <a:rPr lang="it-IT" smtClean="0"/>
              <a:t>09/11/20</a:t>
            </a:fld>
            <a:endParaRPr lang="it-IT"/>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t-IT"/>
          </a:p>
        </p:txBody>
      </p:sp>
      <p:sp>
        <p:nvSpPr>
          <p:cNvPr id="7" name="Slide Number Placeholder 6"/>
          <p:cNvSpPr>
            <a:spLocks noGrp="1"/>
          </p:cNvSpPr>
          <p:nvPr>
            <p:ph type="sldNum" sz="quarter" idx="12"/>
          </p:nvPr>
        </p:nvSpPr>
        <p:spPr/>
        <p:txBody>
          <a:bodyPr/>
          <a:lstStyle/>
          <a:p>
            <a:fld id="{639D8B20-294A-4B09-87FE-2363634C899A}"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AF5C5D9-58D3-4991-A8C3-B060D25ECDF9}" type="datetimeFigureOut">
              <a:rPr lang="it-IT" smtClean="0"/>
              <a:t>09/11/20</a:t>
            </a:fld>
            <a:endParaRPr lang="it-IT"/>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it-IT"/>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39D8B20-294A-4B09-87FE-2363634C899A}"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716016" y="2348880"/>
            <a:ext cx="3313355" cy="1440160"/>
          </a:xfrm>
        </p:spPr>
        <p:txBody>
          <a:bodyPr>
            <a:normAutofit/>
          </a:bodyPr>
          <a:lstStyle/>
          <a:p>
            <a:r>
              <a:rPr lang="it-IT" dirty="0"/>
              <a:t>Gli obblighi del lavoratore</a:t>
            </a:r>
          </a:p>
        </p:txBody>
      </p:sp>
      <p:sp>
        <p:nvSpPr>
          <p:cNvPr id="3" name="Sottotitolo 2"/>
          <p:cNvSpPr>
            <a:spLocks noGrp="1"/>
          </p:cNvSpPr>
          <p:nvPr>
            <p:ph type="subTitle" idx="1"/>
          </p:nvPr>
        </p:nvSpPr>
        <p:spPr>
          <a:xfrm>
            <a:off x="4716016" y="5085184"/>
            <a:ext cx="3456384" cy="448080"/>
          </a:xfrm>
        </p:spPr>
        <p:txBody>
          <a:bodyPr>
            <a:normAutofit/>
          </a:bodyPr>
          <a:lstStyle/>
          <a:p>
            <a:endParaRPr lang="it-IT" dirty="0"/>
          </a:p>
        </p:txBody>
      </p:sp>
    </p:spTree>
    <p:extLst>
      <p:ext uri="{BB962C8B-B14F-4D97-AF65-F5344CB8AC3E}">
        <p14:creationId xmlns:p14="http://schemas.microsoft.com/office/powerpoint/2010/main" val="2208429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01AD22-737C-9F43-A3E9-9B021F7DF3AA}"/>
              </a:ext>
            </a:extLst>
          </p:cNvPr>
          <p:cNvSpPr>
            <a:spLocks noGrp="1"/>
          </p:cNvSpPr>
          <p:nvPr>
            <p:ph type="title"/>
          </p:nvPr>
        </p:nvSpPr>
        <p:spPr>
          <a:xfrm>
            <a:off x="1043490" y="1027664"/>
            <a:ext cx="7024744" cy="745152"/>
          </a:xfrm>
        </p:spPr>
        <p:txBody>
          <a:bodyPr>
            <a:normAutofit/>
          </a:bodyPr>
          <a:lstStyle/>
          <a:p>
            <a:r>
              <a:rPr lang="it-IT" sz="3100" b="1" dirty="0" err="1"/>
              <a:t>Cass</a:t>
            </a:r>
            <a:r>
              <a:rPr lang="it-IT" sz="3100" b="1" dirty="0"/>
              <a:t>, sez. VI , 11/01/2019 , n. 505</a:t>
            </a:r>
            <a:endParaRPr lang="it-IT" dirty="0"/>
          </a:p>
        </p:txBody>
      </p:sp>
      <p:sp>
        <p:nvSpPr>
          <p:cNvPr id="3" name="Segnaposto contenuto 2">
            <a:extLst>
              <a:ext uri="{FF2B5EF4-FFF2-40B4-BE49-F238E27FC236}">
                <a16:creationId xmlns:a16="http://schemas.microsoft.com/office/drawing/2014/main" id="{6A3524F6-973A-224D-8DA6-2AEA93136878}"/>
              </a:ext>
            </a:extLst>
          </p:cNvPr>
          <p:cNvSpPr>
            <a:spLocks noGrp="1"/>
          </p:cNvSpPr>
          <p:nvPr>
            <p:ph idx="1"/>
          </p:nvPr>
        </p:nvSpPr>
        <p:spPr/>
        <p:txBody>
          <a:bodyPr>
            <a:normAutofit/>
          </a:bodyPr>
          <a:lstStyle/>
          <a:p>
            <a:r>
              <a:rPr lang="it-IT" dirty="0"/>
              <a:t>Il </a:t>
            </a:r>
            <a:r>
              <a:rPr lang="it-IT" b="1" dirty="0"/>
              <a:t>tempo</a:t>
            </a:r>
            <a:r>
              <a:rPr lang="it-IT" dirty="0"/>
              <a:t> per la vestizione della divisa da lavoro (c.d. "</a:t>
            </a:r>
            <a:r>
              <a:rPr lang="it-IT" b="1" dirty="0"/>
              <a:t>tempo</a:t>
            </a:r>
            <a:r>
              <a:rPr lang="it-IT" dirty="0"/>
              <a:t>-</a:t>
            </a:r>
            <a:r>
              <a:rPr lang="it-IT" b="1" dirty="0"/>
              <a:t>tuta</a:t>
            </a:r>
            <a:r>
              <a:rPr lang="it-IT" dirty="0"/>
              <a:t>") </a:t>
            </a:r>
            <a:r>
              <a:rPr lang="it-IT" b="1" dirty="0"/>
              <a:t>non</a:t>
            </a:r>
            <a:r>
              <a:rPr lang="it-IT" dirty="0"/>
              <a:t> va computato nell'orario di lavoro </a:t>
            </a:r>
            <a:r>
              <a:rPr lang="it-IT" b="1" dirty="0"/>
              <a:t>laddove non risulti provato</a:t>
            </a:r>
            <a:r>
              <a:rPr lang="it-IT" dirty="0"/>
              <a:t> che tale attività preparatoria sia assoggettata al potere conformativo del datore di lavoro, potendosi viceversa effettuare anche presso l'abitazione del dipendente.</a:t>
            </a:r>
          </a:p>
        </p:txBody>
      </p:sp>
    </p:spTree>
    <p:extLst>
      <p:ext uri="{BB962C8B-B14F-4D97-AF65-F5344CB8AC3E}">
        <p14:creationId xmlns:p14="http://schemas.microsoft.com/office/powerpoint/2010/main" val="105139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C37E0C-873C-A141-9D15-7ADDBE88C895}"/>
              </a:ext>
            </a:extLst>
          </p:cNvPr>
          <p:cNvSpPr>
            <a:spLocks noGrp="1"/>
          </p:cNvSpPr>
          <p:nvPr>
            <p:ph type="title"/>
          </p:nvPr>
        </p:nvSpPr>
        <p:spPr>
          <a:xfrm>
            <a:off x="1013788" y="760807"/>
            <a:ext cx="7024744" cy="529128"/>
          </a:xfrm>
        </p:spPr>
        <p:txBody>
          <a:bodyPr>
            <a:normAutofit fontScale="90000"/>
          </a:bodyPr>
          <a:lstStyle/>
          <a:p>
            <a:r>
              <a:rPr lang="it-IT" sz="3100" dirty="0"/>
              <a:t>C. </a:t>
            </a:r>
            <a:r>
              <a:rPr lang="it-IT" sz="3100" dirty="0" err="1"/>
              <a:t>App</a:t>
            </a:r>
            <a:r>
              <a:rPr lang="it-IT" sz="3100" dirty="0"/>
              <a:t>. Milano, 26/02/2019, n.24</a:t>
            </a:r>
            <a:endParaRPr lang="it-IT" dirty="0"/>
          </a:p>
        </p:txBody>
      </p:sp>
      <p:sp>
        <p:nvSpPr>
          <p:cNvPr id="3" name="Segnaposto contenuto 2">
            <a:extLst>
              <a:ext uri="{FF2B5EF4-FFF2-40B4-BE49-F238E27FC236}">
                <a16:creationId xmlns:a16="http://schemas.microsoft.com/office/drawing/2014/main" id="{2AABCD6D-B746-6548-8CCA-690889501CF3}"/>
              </a:ext>
            </a:extLst>
          </p:cNvPr>
          <p:cNvSpPr>
            <a:spLocks noGrp="1"/>
          </p:cNvSpPr>
          <p:nvPr>
            <p:ph idx="1"/>
          </p:nvPr>
        </p:nvSpPr>
        <p:spPr>
          <a:xfrm>
            <a:off x="1013788" y="1289936"/>
            <a:ext cx="7158612" cy="4587336"/>
          </a:xfrm>
        </p:spPr>
        <p:txBody>
          <a:bodyPr>
            <a:normAutofit fontScale="70000" lnSpcReduction="20000"/>
          </a:bodyPr>
          <a:lstStyle/>
          <a:p>
            <a:pPr marL="68580" indent="0" algn="just">
              <a:buNone/>
            </a:pPr>
            <a:r>
              <a:rPr lang="it-IT" dirty="0"/>
              <a:t>Nel rapporto di lavoro subordinato il tempo necessario ad indossare la divisa aziendale </a:t>
            </a:r>
            <a:r>
              <a:rPr lang="it-IT" b="1" dirty="0"/>
              <a:t>rientra nell'orario di lavoro se è assoggettato al potere di conformazione</a:t>
            </a:r>
            <a:r>
              <a:rPr lang="it-IT" dirty="0"/>
              <a:t> del datore di lavoro; pertanto sussiste un diritto alla retribuzione del tempo impiegato per indossare e dismettere la divisa </a:t>
            </a:r>
            <a:r>
              <a:rPr lang="it-IT" b="1" dirty="0"/>
              <a:t>(nel caso di specie </a:t>
            </a:r>
            <a:r>
              <a:rPr lang="it-IT" dirty="0"/>
              <a:t>il tribunale ha ritenuto che la divisa intera, completa di scarpe antiscivolo, </a:t>
            </a:r>
            <a:r>
              <a:rPr lang="it-IT" i="1" dirty="0"/>
              <a:t>non era assimilabile ad abbigliamento utilizzabile secondo un criterio di normalità sociale</a:t>
            </a:r>
            <a:r>
              <a:rPr lang="it-IT" dirty="0"/>
              <a:t>; l’utilizzo della divisa in un ambiente di lavoro come la macelleria o la pescheria </a:t>
            </a:r>
            <a:r>
              <a:rPr lang="it-IT" u="sng" dirty="0"/>
              <a:t>rappresenta infatti una protezione</a:t>
            </a:r>
            <a:r>
              <a:rPr lang="it-IT" dirty="0"/>
              <a:t> oltreché, inevitabilmente, un ricettacolo, di residui alimentari e, di conseguenza, di odori non sempre graditi con i quali è più facile entrare in contatto rispetto a quel che accade a chi esegua lavori di altro tipo. </a:t>
            </a:r>
            <a:r>
              <a:rPr lang="it-IT" b="1" dirty="0"/>
              <a:t>In questo caso </a:t>
            </a:r>
            <a:r>
              <a:rPr lang="it-IT" dirty="0"/>
              <a:t>la divisa è stata ritenuta </a:t>
            </a:r>
            <a:r>
              <a:rPr lang="it-IT" b="1" dirty="0"/>
              <a:t>non solo strumento identificativo dell’azienda per cui si lavora, ma elemento di protezione da agenti esterni a tutela della igiene della persona del lavoratore </a:t>
            </a:r>
            <a:r>
              <a:rPr lang="it-IT" dirty="0"/>
              <a:t>e degli stessi prodotti maneggiati, divisa la cui vestizione e svestizione non può considerarsi come mera attività preparatoria connessa con l’esatto adempimento dell’obbligo di diligenza, non essendo ragionevolmente ipotizzabile né esigibile che tali abiti siano indossati al di fuori del luogo di lavoro).</a:t>
            </a:r>
          </a:p>
        </p:txBody>
      </p:sp>
    </p:spTree>
    <p:extLst>
      <p:ext uri="{BB962C8B-B14F-4D97-AF65-F5344CB8AC3E}">
        <p14:creationId xmlns:p14="http://schemas.microsoft.com/office/powerpoint/2010/main" val="483203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EDC68A-D93D-8740-A89C-68B89FA78659}"/>
              </a:ext>
            </a:extLst>
          </p:cNvPr>
          <p:cNvSpPr>
            <a:spLocks noGrp="1"/>
          </p:cNvSpPr>
          <p:nvPr>
            <p:ph type="title"/>
          </p:nvPr>
        </p:nvSpPr>
        <p:spPr>
          <a:xfrm>
            <a:off x="1043490" y="1027664"/>
            <a:ext cx="7024744" cy="457120"/>
          </a:xfrm>
        </p:spPr>
        <p:txBody>
          <a:bodyPr>
            <a:normAutofit fontScale="90000"/>
          </a:bodyPr>
          <a:lstStyle/>
          <a:p>
            <a:r>
              <a:rPr lang="it-IT" sz="3100" dirty="0"/>
              <a:t>… e io me lo prendo, il tempo tuta!</a:t>
            </a:r>
            <a:endParaRPr lang="it-IT" dirty="0"/>
          </a:p>
        </p:txBody>
      </p:sp>
      <p:sp>
        <p:nvSpPr>
          <p:cNvPr id="3" name="Segnaposto contenuto 2">
            <a:extLst>
              <a:ext uri="{FF2B5EF4-FFF2-40B4-BE49-F238E27FC236}">
                <a16:creationId xmlns:a16="http://schemas.microsoft.com/office/drawing/2014/main" id="{F88B8AE3-D195-B643-ADAA-EFBE96CCB671}"/>
              </a:ext>
            </a:extLst>
          </p:cNvPr>
          <p:cNvSpPr>
            <a:spLocks noGrp="1"/>
          </p:cNvSpPr>
          <p:nvPr>
            <p:ph idx="1"/>
          </p:nvPr>
        </p:nvSpPr>
        <p:spPr>
          <a:xfrm>
            <a:off x="1043490" y="1866532"/>
            <a:ext cx="6777317" cy="3508977"/>
          </a:xfrm>
        </p:spPr>
        <p:txBody>
          <a:bodyPr/>
          <a:lstStyle/>
          <a:p>
            <a:pPr marL="68580" indent="0">
              <a:buNone/>
            </a:pPr>
            <a:r>
              <a:rPr lang="it-IT" b="1" dirty="0"/>
              <a:t>Cassazione civile , sez. lav. , 13/09/2018 , n. 22382</a:t>
            </a:r>
          </a:p>
          <a:p>
            <a:r>
              <a:rPr lang="it-IT" dirty="0"/>
              <a:t>È licenziabile per "insubordinazione" il dipendente che per otto volte nel giro di poco più di un mese interrompe il lavoro 10 minuti prima della fine del turno, attribuendosi un "</a:t>
            </a:r>
            <a:r>
              <a:rPr lang="it-IT" b="1" dirty="0"/>
              <a:t>tempo</a:t>
            </a:r>
            <a:r>
              <a:rPr lang="it-IT" dirty="0"/>
              <a:t> </a:t>
            </a:r>
            <a:r>
              <a:rPr lang="it-IT" b="1" dirty="0"/>
              <a:t>tuta</a:t>
            </a:r>
            <a:r>
              <a:rPr lang="it-IT" dirty="0"/>
              <a:t>" non previsto dal contratto, nonostante i ripetuti ammonimenti da parte dell'azienda. </a:t>
            </a:r>
          </a:p>
          <a:p>
            <a:endParaRPr lang="it-IT" dirty="0"/>
          </a:p>
        </p:txBody>
      </p:sp>
    </p:spTree>
    <p:extLst>
      <p:ext uri="{BB962C8B-B14F-4D97-AF65-F5344CB8AC3E}">
        <p14:creationId xmlns:p14="http://schemas.microsoft.com/office/powerpoint/2010/main" val="297010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5E20B8-371B-CD4D-AE28-CE95C25C55DE}"/>
              </a:ext>
            </a:extLst>
          </p:cNvPr>
          <p:cNvSpPr>
            <a:spLocks noGrp="1"/>
          </p:cNvSpPr>
          <p:nvPr>
            <p:ph type="title"/>
          </p:nvPr>
        </p:nvSpPr>
        <p:spPr/>
        <p:txBody>
          <a:bodyPr/>
          <a:lstStyle/>
          <a:p>
            <a:r>
              <a:rPr lang="it-IT" dirty="0"/>
              <a:t>Obblighi preparatori</a:t>
            </a:r>
          </a:p>
        </p:txBody>
      </p:sp>
      <p:sp>
        <p:nvSpPr>
          <p:cNvPr id="3" name="Segnaposto contenuto 2">
            <a:extLst>
              <a:ext uri="{FF2B5EF4-FFF2-40B4-BE49-F238E27FC236}">
                <a16:creationId xmlns:a16="http://schemas.microsoft.com/office/drawing/2014/main" id="{9E593DDE-A89E-2F4C-9148-50C4C678E278}"/>
              </a:ext>
            </a:extLst>
          </p:cNvPr>
          <p:cNvSpPr>
            <a:spLocks noGrp="1"/>
          </p:cNvSpPr>
          <p:nvPr>
            <p:ph idx="1"/>
          </p:nvPr>
        </p:nvSpPr>
        <p:spPr/>
        <p:txBody>
          <a:bodyPr/>
          <a:lstStyle/>
          <a:p>
            <a:pPr marL="68580" indent="0">
              <a:buNone/>
            </a:pPr>
            <a:r>
              <a:rPr lang="it-IT" dirty="0"/>
              <a:t>Dovere di essere pronto a rendere la prestazione?</a:t>
            </a:r>
          </a:p>
          <a:p>
            <a:pPr lvl="1"/>
            <a:r>
              <a:rPr lang="it-IT" dirty="0"/>
              <a:t>Posso dedicarmi a sport estremi?</a:t>
            </a:r>
          </a:p>
          <a:p>
            <a:pPr lvl="1"/>
            <a:r>
              <a:rPr lang="it-IT" dirty="0"/>
              <a:t>Posso ubriacarmi prima di presentarmi al lavoro?</a:t>
            </a:r>
          </a:p>
          <a:p>
            <a:pPr lvl="1"/>
            <a:r>
              <a:rPr lang="it-IT" dirty="0"/>
              <a:t>Posso tenere comportamenti che aggravano le condizioni di salute?</a:t>
            </a:r>
          </a:p>
          <a:p>
            <a:endParaRPr lang="it-IT" dirty="0"/>
          </a:p>
        </p:txBody>
      </p:sp>
    </p:spTree>
    <p:extLst>
      <p:ext uri="{BB962C8B-B14F-4D97-AF65-F5344CB8AC3E}">
        <p14:creationId xmlns:p14="http://schemas.microsoft.com/office/powerpoint/2010/main" val="1968208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742AD0-CC94-CC47-89A0-8664F4B5C580}"/>
              </a:ext>
            </a:extLst>
          </p:cNvPr>
          <p:cNvSpPr>
            <a:spLocks noGrp="1"/>
          </p:cNvSpPr>
          <p:nvPr>
            <p:ph type="title"/>
          </p:nvPr>
        </p:nvSpPr>
        <p:spPr>
          <a:xfrm>
            <a:off x="1043490" y="1027664"/>
            <a:ext cx="7024744" cy="529128"/>
          </a:xfrm>
        </p:spPr>
        <p:txBody>
          <a:bodyPr>
            <a:normAutofit fontScale="90000"/>
          </a:bodyPr>
          <a:lstStyle/>
          <a:p>
            <a:r>
              <a:rPr lang="it-IT" sz="3100" dirty="0" err="1"/>
              <a:t>Cass</a:t>
            </a:r>
            <a:r>
              <a:rPr lang="it-IT" sz="3100" dirty="0"/>
              <a:t>., 25/01/2011, n.1699</a:t>
            </a:r>
            <a:endParaRPr lang="it-IT" dirty="0"/>
          </a:p>
        </p:txBody>
      </p:sp>
      <p:sp>
        <p:nvSpPr>
          <p:cNvPr id="3" name="Segnaposto contenuto 2">
            <a:extLst>
              <a:ext uri="{FF2B5EF4-FFF2-40B4-BE49-F238E27FC236}">
                <a16:creationId xmlns:a16="http://schemas.microsoft.com/office/drawing/2014/main" id="{228D6639-B017-2A4A-ABB7-AF3FE61C3038}"/>
              </a:ext>
            </a:extLst>
          </p:cNvPr>
          <p:cNvSpPr>
            <a:spLocks noGrp="1"/>
          </p:cNvSpPr>
          <p:nvPr>
            <p:ph idx="1"/>
          </p:nvPr>
        </p:nvSpPr>
        <p:spPr>
          <a:xfrm>
            <a:off x="1043492" y="1556792"/>
            <a:ext cx="7057018" cy="4680520"/>
          </a:xfrm>
        </p:spPr>
        <p:txBody>
          <a:bodyPr>
            <a:normAutofit fontScale="55000" lnSpcReduction="20000"/>
          </a:bodyPr>
          <a:lstStyle/>
          <a:p>
            <a:pPr marL="68580" indent="0" algn="just">
              <a:lnSpc>
                <a:spcPct val="120000"/>
              </a:lnSpc>
              <a:buNone/>
            </a:pPr>
            <a:r>
              <a:rPr lang="it-IT" sz="2500" dirty="0">
                <a:latin typeface="Arial" panose="020B0604020202020204" pitchFamily="34" charset="0"/>
                <a:cs typeface="Arial" panose="020B0604020202020204" pitchFamily="34" charset="0"/>
              </a:rPr>
              <a:t>In tema di licenziamento per giusta causa, la mancata prestazione lavorativa in conseguenza dello stato di malattia del dipendente trova tutela nelle disposizioni contrattuali e </a:t>
            </a:r>
            <a:r>
              <a:rPr lang="it-IT" sz="2500" dirty="0" err="1">
                <a:latin typeface="Arial" panose="020B0604020202020204" pitchFamily="34" charset="0"/>
                <a:cs typeface="Arial" panose="020B0604020202020204" pitchFamily="34" charset="0"/>
              </a:rPr>
              <a:t>codicistiche</a:t>
            </a:r>
            <a:r>
              <a:rPr lang="it-IT" sz="2500" dirty="0">
                <a:latin typeface="Arial" panose="020B0604020202020204" pitchFamily="34" charset="0"/>
                <a:cs typeface="Arial" panose="020B0604020202020204" pitchFamily="34" charset="0"/>
              </a:rPr>
              <a:t> - in ispecie, nell'art. 2110 c.c. - in quanto questo non sia imputabile alla condotta volontaria del lavoratore medesimo, il quale scientemente assuma un rischio elettivo particolarmente elevato che supera il livello della "mera eventualità" per raggiungere quello della "altissima probabilità", tenendo un comportamento non improntato ai principi di correttezza e buona fede di cui agli art. 1175 e 1375 c.c. che debbono presiedere all'esecuzione del contratto e che, nel rapporto di lavoro, fondano l'obbligo in capo al lavoratore subordinato di tenere, in ogni caso, una condotta che non si riveli lesiva dell'interesse del datore di lavoro all'effettiva esecuzione della prestazione lavorativa. (Nella specie, il lavoratore, dirigente di un istituto di credito, si era recato ripetutamente in vacanza in Madagascar, dove era stato soggetto a reiterati attacchi acuti di malaria, con conseguente assenze dal posto di lavoro per lunghi periodi; la S.C., nel rigettare il ricorso, ha sottolineato che non veniva in discussione la libertà del lavoratore di utilizzare il periodo di ferie nella maniera ritenuta più opportuna, ma solo che il lavoratore non aveva tenuto una condotta prudente ed oculata essendo "prevedibilissima" l'insorgenza di attacchi della malattia, in quel luogo endemica, e che di ciò egli aveva piena consapevolezza, tant'è che, in una occasione, aveva motivato la richiesta di fruizione di ferie, poi trascorse nel paese straniero, con le esigenze di cure della madre ammalata).</a:t>
            </a:r>
          </a:p>
          <a:p>
            <a:endParaRPr lang="it-IT" dirty="0"/>
          </a:p>
        </p:txBody>
      </p:sp>
    </p:spTree>
    <p:extLst>
      <p:ext uri="{BB962C8B-B14F-4D97-AF65-F5344CB8AC3E}">
        <p14:creationId xmlns:p14="http://schemas.microsoft.com/office/powerpoint/2010/main" val="1206858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2" y="836712"/>
            <a:ext cx="7024744" cy="685880"/>
          </a:xfrm>
        </p:spPr>
        <p:txBody>
          <a:bodyPr>
            <a:normAutofit fontScale="90000"/>
          </a:bodyPr>
          <a:lstStyle/>
          <a:p>
            <a:r>
              <a:rPr lang="it-IT" dirty="0" err="1"/>
              <a:t>Cass</a:t>
            </a:r>
            <a:r>
              <a:rPr lang="it-IT" dirty="0"/>
              <a:t>. civ., 09-01-2015, n. 144</a:t>
            </a:r>
          </a:p>
        </p:txBody>
      </p:sp>
      <p:sp>
        <p:nvSpPr>
          <p:cNvPr id="3" name="Segnaposto contenuto 2"/>
          <p:cNvSpPr>
            <a:spLocks noGrp="1"/>
          </p:cNvSpPr>
          <p:nvPr>
            <p:ph idx="1"/>
          </p:nvPr>
        </p:nvSpPr>
        <p:spPr>
          <a:xfrm>
            <a:off x="1043492" y="1844824"/>
            <a:ext cx="7024744" cy="3987805"/>
          </a:xfrm>
        </p:spPr>
        <p:txBody>
          <a:bodyPr>
            <a:normAutofit lnSpcReduction="10000"/>
          </a:bodyPr>
          <a:lstStyle/>
          <a:p>
            <a:pPr marL="68580" indent="0">
              <a:buNone/>
            </a:pPr>
            <a:r>
              <a:rPr lang="it-IT" dirty="0"/>
              <a:t>Poiché l’obbligo di fedeltà imposto al lavoratore dall’art. 2105 c.c. va integrato con i principi generali di correttezza e buona fede sanciti dagli art. 1175 e 1375 c.c. è idoneo a ledere irrimediabilmente il rapporto fiduciario il comportamento del dipendente che, già assegnato per ragioni di salute a mansioni ridotte e diverse rispetto a quelle precedenti, continui a svolgere attività sportiva potenzialmente idonea ad aggravare le sue condizioni fisiche.</a:t>
            </a:r>
          </a:p>
          <a:p>
            <a:endParaRPr lang="it-IT" dirty="0"/>
          </a:p>
        </p:txBody>
      </p:sp>
    </p:spTree>
    <p:extLst>
      <p:ext uri="{BB962C8B-B14F-4D97-AF65-F5344CB8AC3E}">
        <p14:creationId xmlns:p14="http://schemas.microsoft.com/office/powerpoint/2010/main" val="400927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3568" y="764704"/>
            <a:ext cx="7024744" cy="1143000"/>
          </a:xfrm>
        </p:spPr>
        <p:txBody>
          <a:bodyPr/>
          <a:lstStyle/>
          <a:p>
            <a:r>
              <a:rPr lang="it-IT" dirty="0"/>
              <a:t>Doveri strumentali</a:t>
            </a:r>
          </a:p>
        </p:txBody>
      </p:sp>
      <p:sp>
        <p:nvSpPr>
          <p:cNvPr id="3" name="Segnaposto contenuto 2"/>
          <p:cNvSpPr>
            <a:spLocks noGrp="1"/>
          </p:cNvSpPr>
          <p:nvPr>
            <p:ph idx="1"/>
          </p:nvPr>
        </p:nvSpPr>
        <p:spPr/>
        <p:txBody>
          <a:bodyPr/>
          <a:lstStyle/>
          <a:p>
            <a:r>
              <a:rPr lang="it-IT" dirty="0"/>
              <a:t>Le operazioni che sono complementari ed accessorie possono essere richieste al lavoratore?</a:t>
            </a:r>
          </a:p>
          <a:p>
            <a:pPr lvl="1"/>
            <a:r>
              <a:rPr lang="it-IT" dirty="0"/>
              <a:t>Devo venire ad aprire l’aula, pulirla alla fine della lezione?</a:t>
            </a:r>
          </a:p>
          <a:p>
            <a:pPr lvl="1"/>
            <a:r>
              <a:rPr lang="it-IT" dirty="0"/>
              <a:t>Posso pretendere che qualcuno compili il registro delle lezioni?</a:t>
            </a:r>
          </a:p>
          <a:p>
            <a:pPr lvl="1"/>
            <a:r>
              <a:rPr lang="it-IT" dirty="0"/>
              <a:t>Posso chiedere di avere il proiettore acceso, ed il PC pronto?</a:t>
            </a:r>
          </a:p>
        </p:txBody>
      </p:sp>
    </p:spTree>
    <p:extLst>
      <p:ext uri="{BB962C8B-B14F-4D97-AF65-F5344CB8AC3E}">
        <p14:creationId xmlns:p14="http://schemas.microsoft.com/office/powerpoint/2010/main" val="2603217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83568" y="476672"/>
            <a:ext cx="7024744" cy="1143000"/>
          </a:xfrm>
        </p:spPr>
        <p:txBody>
          <a:bodyPr/>
          <a:lstStyle/>
          <a:p>
            <a:r>
              <a:rPr lang="it-IT" dirty="0">
                <a:solidFill>
                  <a:srgbClr val="00CC00"/>
                </a:solidFill>
              </a:rPr>
              <a:t>Diligenza</a:t>
            </a:r>
          </a:p>
        </p:txBody>
      </p:sp>
      <p:sp>
        <p:nvSpPr>
          <p:cNvPr id="66563" name="Rectangle 3"/>
          <p:cNvSpPr>
            <a:spLocks noGrp="1" noChangeArrowheads="1"/>
          </p:cNvSpPr>
          <p:nvPr>
            <p:ph type="body" idx="1"/>
          </p:nvPr>
        </p:nvSpPr>
        <p:spPr>
          <a:xfrm>
            <a:off x="971600" y="2060848"/>
            <a:ext cx="6777317" cy="4131821"/>
          </a:xfrm>
        </p:spPr>
        <p:txBody>
          <a:bodyPr>
            <a:normAutofit fontScale="92500" lnSpcReduction="20000"/>
          </a:bodyPr>
          <a:lstStyle/>
          <a:p>
            <a:pPr algn="just">
              <a:lnSpc>
                <a:spcPct val="90000"/>
              </a:lnSpc>
              <a:buFont typeface="Wingdings" pitchFamily="2" charset="2"/>
              <a:buNone/>
            </a:pPr>
            <a:r>
              <a:rPr lang="it-IT" sz="2800" dirty="0"/>
              <a:t>   La Scarpe &amp; Stivali Spa contesta al signor Filippo, che lavora come commesso in un grande magazzino della società, la violazione dell’obbligo di diligenza in quanto non si è accorto che un gruppo di ragazzi ha rubato due grosse borse nel reparto valigeria. L’azienda chiede a Filippo il risarcimento del danno subito per tale furto. E’ legittima tale richiesta?</a:t>
            </a:r>
          </a:p>
          <a:p>
            <a:pPr algn="just">
              <a:lnSpc>
                <a:spcPct val="90000"/>
              </a:lnSpc>
              <a:buFont typeface="Wingdings" pitchFamily="2" charset="2"/>
              <a:buNone/>
            </a:pPr>
            <a:endParaRPr lang="it-IT" sz="2800" dirty="0"/>
          </a:p>
          <a:p>
            <a:pPr algn="just">
              <a:lnSpc>
                <a:spcPct val="90000"/>
              </a:lnSpc>
              <a:buFont typeface="Wingdings" pitchFamily="2" charset="2"/>
              <a:buNone/>
            </a:pPr>
            <a:r>
              <a:rPr lang="it-IT" sz="2000" dirty="0">
                <a:latin typeface="Franklin Gothic Medium" pitchFamily="34" charset="0"/>
              </a:rPr>
              <a:t>    </a:t>
            </a:r>
            <a:r>
              <a:rPr lang="it-IT" sz="1800" dirty="0">
                <a:latin typeface="Franklin Gothic Medium" pitchFamily="34" charset="0"/>
              </a:rPr>
              <a:t> </a:t>
            </a:r>
            <a:r>
              <a:rPr lang="it-IT" sz="1800" dirty="0" err="1">
                <a:latin typeface="Franklin Gothic Medium" pitchFamily="34" charset="0"/>
              </a:rPr>
              <a:t>Ballestrero</a:t>
            </a:r>
            <a:r>
              <a:rPr lang="it-IT" sz="1800" dirty="0">
                <a:latin typeface="Franklin Gothic Medium" pitchFamily="34" charset="0"/>
              </a:rPr>
              <a:t>, De Simone,</a:t>
            </a:r>
            <a:r>
              <a:rPr lang="it-IT" sz="1800" dirty="0">
                <a:latin typeface="Bodoni MT Black" pitchFamily="18" charset="0"/>
              </a:rPr>
              <a:t> </a:t>
            </a:r>
            <a:r>
              <a:rPr lang="it-IT" sz="1800" i="1" dirty="0">
                <a:latin typeface="Franklin Gothic Medium" pitchFamily="34" charset="0"/>
              </a:rPr>
              <a:t>Diritto del lavoro, domande e percorsi di risposta</a:t>
            </a:r>
            <a:r>
              <a:rPr lang="it-IT" sz="1800" dirty="0">
                <a:latin typeface="Franklin Gothic Medium" pitchFamily="34" charset="0"/>
              </a:rPr>
              <a:t>, Milano, </a:t>
            </a:r>
            <a:r>
              <a:rPr lang="it-IT" sz="1800" dirty="0" err="1">
                <a:latin typeface="Franklin Gothic Medium" pitchFamily="34" charset="0"/>
              </a:rPr>
              <a:t>Giuffrè</a:t>
            </a:r>
            <a:r>
              <a:rPr lang="it-IT" sz="1800" dirty="0">
                <a:latin typeface="Franklin Gothic Medium" pitchFamily="34" charset="0"/>
              </a:rPr>
              <a:t>.</a:t>
            </a:r>
          </a:p>
          <a:p>
            <a:pPr algn="just">
              <a:lnSpc>
                <a:spcPct val="90000"/>
              </a:lnSpc>
              <a:buFont typeface="Wingdings" pitchFamily="2" charset="2"/>
              <a:buNone/>
            </a:pPr>
            <a:endParaRPr lang="it-IT" sz="1800" dirty="0"/>
          </a:p>
        </p:txBody>
      </p:sp>
    </p:spTree>
    <p:extLst>
      <p:ext uri="{BB962C8B-B14F-4D97-AF65-F5344CB8AC3E}">
        <p14:creationId xmlns:p14="http://schemas.microsoft.com/office/powerpoint/2010/main" val="4152878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2" y="764704"/>
            <a:ext cx="7024744" cy="685880"/>
          </a:xfrm>
        </p:spPr>
        <p:txBody>
          <a:bodyPr>
            <a:normAutofit fontScale="90000"/>
          </a:bodyPr>
          <a:lstStyle/>
          <a:p>
            <a:r>
              <a:rPr lang="it-IT" dirty="0" err="1"/>
              <a:t>Cass</a:t>
            </a:r>
            <a:r>
              <a:rPr lang="it-IT" dirty="0"/>
              <a:t>. civ.,  15-07-2013, n. 17316</a:t>
            </a:r>
          </a:p>
        </p:txBody>
      </p:sp>
      <p:sp>
        <p:nvSpPr>
          <p:cNvPr id="3" name="Segnaposto contenuto 2"/>
          <p:cNvSpPr>
            <a:spLocks noGrp="1"/>
          </p:cNvSpPr>
          <p:nvPr>
            <p:ph idx="1"/>
          </p:nvPr>
        </p:nvSpPr>
        <p:spPr>
          <a:xfrm>
            <a:off x="1043492" y="1700808"/>
            <a:ext cx="7272924" cy="4131821"/>
          </a:xfrm>
        </p:spPr>
        <p:txBody>
          <a:bodyPr>
            <a:normAutofit lnSpcReduction="10000"/>
          </a:bodyPr>
          <a:lstStyle/>
          <a:p>
            <a:pPr algn="just"/>
            <a:r>
              <a:rPr lang="it-IT" dirty="0"/>
              <a:t>L’obbligo di diligenza, imposto al lavoratore dall’art. 2104, 1° comma, c.c., si sostanzia non solo nell’esecuzione della prestazione lavorativa secondo la particolare natura di essa (diligenza in senso tecnico) ma anche nell’esecuzione dei comportamenti accessori che si rendano necessari in relazione all’interesse del datore di lavoro ad un’utile prestazione.</a:t>
            </a:r>
          </a:p>
          <a:p>
            <a:r>
              <a:rPr lang="it-IT" dirty="0"/>
              <a:t>Parti: </a:t>
            </a:r>
            <a:r>
              <a:rPr lang="it-IT" dirty="0" err="1"/>
              <a:t>Soc</a:t>
            </a:r>
            <a:r>
              <a:rPr lang="it-IT" dirty="0"/>
              <a:t>. rete ferroviaria </a:t>
            </a:r>
            <a:r>
              <a:rPr lang="it-IT" dirty="0" err="1"/>
              <a:t>it</a:t>
            </a:r>
            <a:r>
              <a:rPr lang="it-IT" dirty="0"/>
              <a:t>. c. Tanzillo</a:t>
            </a:r>
          </a:p>
          <a:p>
            <a:r>
              <a:rPr lang="it-IT" dirty="0"/>
              <a:t>Notiziario giurisprudenza lav., 2014, 168</a:t>
            </a:r>
          </a:p>
          <a:p>
            <a:endParaRPr lang="it-IT" dirty="0"/>
          </a:p>
        </p:txBody>
      </p:sp>
    </p:spTree>
    <p:extLst>
      <p:ext uri="{BB962C8B-B14F-4D97-AF65-F5344CB8AC3E}">
        <p14:creationId xmlns:p14="http://schemas.microsoft.com/office/powerpoint/2010/main" val="1784021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817160"/>
          </a:xfrm>
        </p:spPr>
        <p:txBody>
          <a:bodyPr>
            <a:normAutofit/>
          </a:bodyPr>
          <a:lstStyle/>
          <a:p>
            <a:r>
              <a:rPr lang="it-IT" sz="3600" dirty="0" err="1"/>
              <a:t>Cass</a:t>
            </a:r>
            <a:r>
              <a:rPr lang="it-IT" sz="3600" dirty="0"/>
              <a:t>. civ., 02-02-2016, n. 1978</a:t>
            </a:r>
          </a:p>
        </p:txBody>
      </p:sp>
      <p:sp>
        <p:nvSpPr>
          <p:cNvPr id="3" name="Segnaposto contenuto 2"/>
          <p:cNvSpPr>
            <a:spLocks noGrp="1"/>
          </p:cNvSpPr>
          <p:nvPr>
            <p:ph idx="1"/>
          </p:nvPr>
        </p:nvSpPr>
        <p:spPr>
          <a:xfrm>
            <a:off x="1043490" y="2132856"/>
            <a:ext cx="6777317" cy="3508977"/>
          </a:xfrm>
        </p:spPr>
        <p:txBody>
          <a:bodyPr>
            <a:normAutofit fontScale="92500" lnSpcReduction="10000"/>
          </a:bodyPr>
          <a:lstStyle/>
          <a:p>
            <a:pPr marL="68580" indent="0">
              <a:buNone/>
            </a:pPr>
            <a:r>
              <a:rPr lang="it-IT" dirty="0"/>
              <a:t>Non integra violazione del dovere di diligenza, di cui all’art. 2104 c.c., l’omissione, da parte del lavoratore, di una condotta che non sia prevista tra quelle contrattualmente dovute né comunque risulti, ai fini della esecuzione più utile della prestazione di lavoro, ad esse complementare o accessoria.</a:t>
            </a:r>
          </a:p>
          <a:p>
            <a:pPr marL="68580" indent="0">
              <a:buNone/>
            </a:pPr>
            <a:r>
              <a:rPr lang="it-IT" dirty="0"/>
              <a:t>Parti: A. c. Ama Roma, </a:t>
            </a:r>
          </a:p>
          <a:p>
            <a:r>
              <a:rPr lang="it-IT" dirty="0"/>
              <a:t>Giur. </a:t>
            </a:r>
            <a:r>
              <a:rPr lang="it-IT" dirty="0" err="1"/>
              <a:t>it</a:t>
            </a:r>
            <a:r>
              <a:rPr lang="it-IT" dirty="0"/>
              <a:t>., 2016, 654, n. CASTELLANI</a:t>
            </a:r>
          </a:p>
          <a:p>
            <a:r>
              <a:rPr lang="it-IT" dirty="0"/>
              <a:t>Notiziario giurisprudenza lav., 2016, 309</a:t>
            </a:r>
          </a:p>
          <a:p>
            <a:endParaRPr lang="it-IT" dirty="0"/>
          </a:p>
        </p:txBody>
      </p:sp>
    </p:spTree>
    <p:extLst>
      <p:ext uri="{BB962C8B-B14F-4D97-AF65-F5344CB8AC3E}">
        <p14:creationId xmlns:p14="http://schemas.microsoft.com/office/powerpoint/2010/main" val="156221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71600" y="620688"/>
            <a:ext cx="7024744" cy="1143000"/>
          </a:xfrm>
        </p:spPr>
        <p:txBody>
          <a:bodyPr>
            <a:normAutofit fontScale="90000"/>
          </a:bodyPr>
          <a:lstStyle/>
          <a:p>
            <a:r>
              <a:rPr lang="it-IT" sz="3600" b="1" dirty="0"/>
              <a:t>Art. 2104.</a:t>
            </a:r>
            <a:br>
              <a:rPr lang="it-IT" sz="3600" b="1" dirty="0"/>
            </a:br>
            <a:r>
              <a:rPr lang="it-IT" sz="3600" b="1" dirty="0"/>
              <a:t>Diligenza del prestatore di lavoro.</a:t>
            </a:r>
            <a:endParaRPr lang="it-IT" dirty="0"/>
          </a:p>
        </p:txBody>
      </p:sp>
      <p:sp>
        <p:nvSpPr>
          <p:cNvPr id="3" name="Segnaposto contenuto 2"/>
          <p:cNvSpPr>
            <a:spLocks noGrp="1"/>
          </p:cNvSpPr>
          <p:nvPr>
            <p:ph idx="1"/>
          </p:nvPr>
        </p:nvSpPr>
        <p:spPr>
          <a:xfrm>
            <a:off x="1475656" y="2204864"/>
            <a:ext cx="6777317" cy="3508977"/>
          </a:xfrm>
        </p:spPr>
        <p:txBody>
          <a:bodyPr>
            <a:normAutofit lnSpcReduction="10000"/>
          </a:bodyPr>
          <a:lstStyle/>
          <a:p>
            <a:pPr algn="just"/>
            <a:r>
              <a:rPr lang="it-IT" dirty="0"/>
              <a:t>Il prestatore di lavoro deve usare la diligenza richiesta </a:t>
            </a:r>
            <a:r>
              <a:rPr lang="it-IT" b="1" dirty="0"/>
              <a:t>dalla natura della prestazione </a:t>
            </a:r>
            <a:r>
              <a:rPr lang="it-IT" dirty="0"/>
              <a:t>dovuta, </a:t>
            </a:r>
            <a:r>
              <a:rPr lang="it-IT" b="1" dirty="0"/>
              <a:t>dall'interesse dell'impresa</a:t>
            </a:r>
            <a:r>
              <a:rPr lang="it-IT" dirty="0"/>
              <a:t> e da quello </a:t>
            </a:r>
            <a:r>
              <a:rPr lang="it-IT" b="1" dirty="0"/>
              <a:t>superiore della produzione nazionale.</a:t>
            </a:r>
          </a:p>
          <a:p>
            <a:pPr algn="just"/>
            <a:r>
              <a:rPr lang="it-IT" dirty="0"/>
              <a:t>Deve </a:t>
            </a:r>
            <a:r>
              <a:rPr lang="it-IT" b="1" dirty="0"/>
              <a:t>inoltre</a:t>
            </a:r>
            <a:r>
              <a:rPr lang="it-IT" dirty="0"/>
              <a:t> </a:t>
            </a:r>
            <a:r>
              <a:rPr lang="it-IT" b="1" i="1" dirty="0"/>
              <a:t>osservare le disposizioni </a:t>
            </a:r>
            <a:r>
              <a:rPr lang="it-IT" dirty="0"/>
              <a:t>per l'esecuzione e per la disciplina del lavoro impartite dall'imprenditore e dai collaboratori di questo dai quali gerarchicamente dipende.</a:t>
            </a:r>
          </a:p>
          <a:p>
            <a:endParaRPr lang="it-IT" dirty="0"/>
          </a:p>
        </p:txBody>
      </p:sp>
    </p:spTree>
    <p:extLst>
      <p:ext uri="{BB962C8B-B14F-4D97-AF65-F5344CB8AC3E}">
        <p14:creationId xmlns:p14="http://schemas.microsoft.com/office/powerpoint/2010/main" val="1614543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t>Art. 2105</a:t>
            </a:r>
            <a:r>
              <a:rPr lang="it-IT" dirty="0"/>
              <a:t> Obbligo di fedeltà</a:t>
            </a:r>
          </a:p>
        </p:txBody>
      </p:sp>
      <p:sp>
        <p:nvSpPr>
          <p:cNvPr id="3" name="Segnaposto contenuto 2"/>
          <p:cNvSpPr>
            <a:spLocks noGrp="1"/>
          </p:cNvSpPr>
          <p:nvPr>
            <p:ph idx="1"/>
          </p:nvPr>
        </p:nvSpPr>
        <p:spPr/>
        <p:txBody>
          <a:bodyPr>
            <a:normAutofit/>
          </a:bodyPr>
          <a:lstStyle/>
          <a:p>
            <a:r>
              <a:rPr lang="it-IT" dirty="0"/>
              <a:t>Il prestatore di lavoro non deve trattare affari, per conto proprio o di terzi, in concorrenza con l'imprenditore, né divulgare notizie attinenti all'organizzazione e ai metodi di produzione dell'impresa, o farne uso in modo da poter recare ad essa pregiudizio.</a:t>
            </a:r>
            <a:br>
              <a:rPr lang="it-IT" dirty="0"/>
            </a:br>
            <a:endParaRPr lang="it-IT" b="1" dirty="0"/>
          </a:p>
          <a:p>
            <a:endParaRPr lang="it-IT" dirty="0"/>
          </a:p>
        </p:txBody>
      </p:sp>
    </p:spTree>
    <p:extLst>
      <p:ext uri="{BB962C8B-B14F-4D97-AF65-F5344CB8AC3E}">
        <p14:creationId xmlns:p14="http://schemas.microsoft.com/office/powerpoint/2010/main" val="2354293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fontScale="90000"/>
          </a:bodyPr>
          <a:lstStyle/>
          <a:p>
            <a:r>
              <a:rPr lang="it-IT">
                <a:solidFill>
                  <a:srgbClr val="800000"/>
                </a:solidFill>
              </a:rPr>
              <a:t>L’obbligo accessorio della fedeltà</a:t>
            </a:r>
          </a:p>
        </p:txBody>
      </p:sp>
      <p:sp>
        <p:nvSpPr>
          <p:cNvPr id="45059" name="Rectangle 3"/>
          <p:cNvSpPr>
            <a:spLocks noGrp="1" noChangeArrowheads="1"/>
          </p:cNvSpPr>
          <p:nvPr>
            <p:ph type="body" idx="1"/>
          </p:nvPr>
        </p:nvSpPr>
        <p:spPr/>
        <p:txBody>
          <a:bodyPr>
            <a:normAutofit fontScale="77500" lnSpcReduction="20000"/>
          </a:bodyPr>
          <a:lstStyle/>
          <a:p>
            <a:r>
              <a:rPr lang="it-IT" sz="2800" dirty="0">
                <a:solidFill>
                  <a:srgbClr val="33CC33"/>
                </a:solidFill>
              </a:rPr>
              <a:t>Divieto di concorrenza </a:t>
            </a:r>
          </a:p>
          <a:p>
            <a:pPr lvl="1"/>
            <a:r>
              <a:rPr lang="it-IT" sz="2600" dirty="0">
                <a:solidFill>
                  <a:srgbClr val="33CC33"/>
                </a:solidFill>
              </a:rPr>
              <a:t>Invenzioni del lavoratore (</a:t>
            </a:r>
            <a:r>
              <a:rPr lang="it-IT" sz="2600" dirty="0" err="1">
                <a:solidFill>
                  <a:srgbClr val="33CC33"/>
                </a:solidFill>
              </a:rPr>
              <a:t>r.d.</a:t>
            </a:r>
            <a:r>
              <a:rPr lang="it-IT" sz="2600" dirty="0">
                <a:solidFill>
                  <a:srgbClr val="33CC33"/>
                </a:solidFill>
              </a:rPr>
              <a:t> n.1127/1939)</a:t>
            </a:r>
          </a:p>
          <a:p>
            <a:endParaRPr lang="it-IT" sz="2800" dirty="0">
              <a:solidFill>
                <a:srgbClr val="33CC33"/>
              </a:solidFill>
            </a:endParaRPr>
          </a:p>
          <a:p>
            <a:r>
              <a:rPr lang="it-IT" sz="2800" dirty="0">
                <a:solidFill>
                  <a:srgbClr val="FF9900"/>
                </a:solidFill>
              </a:rPr>
              <a:t>Divieto di divulgazione notizie    </a:t>
            </a:r>
          </a:p>
          <a:p>
            <a:pPr lvl="1"/>
            <a:r>
              <a:rPr lang="it-IT" sz="2600" dirty="0">
                <a:solidFill>
                  <a:srgbClr val="FF9900"/>
                </a:solidFill>
              </a:rPr>
              <a:t>segreti aziendali</a:t>
            </a:r>
          </a:p>
          <a:p>
            <a:pPr>
              <a:buFont typeface="Wingdings" pitchFamily="2" charset="2"/>
              <a:buNone/>
            </a:pPr>
            <a:endParaRPr lang="it-IT" sz="2800" dirty="0">
              <a:solidFill>
                <a:srgbClr val="FF9900"/>
              </a:solidFill>
            </a:endParaRPr>
          </a:p>
          <a:p>
            <a:pPr>
              <a:buFont typeface="Wingdings" pitchFamily="2" charset="2"/>
              <a:buNone/>
            </a:pPr>
            <a:endParaRPr lang="it-IT" sz="2800" dirty="0">
              <a:solidFill>
                <a:srgbClr val="FF9900"/>
              </a:solidFill>
            </a:endParaRPr>
          </a:p>
          <a:p>
            <a:pPr>
              <a:buFont typeface="Wingdings" pitchFamily="2" charset="2"/>
              <a:buNone/>
            </a:pPr>
            <a:r>
              <a:rPr lang="it-IT" sz="2800" dirty="0">
                <a:solidFill>
                  <a:srgbClr val="CC3300"/>
                </a:solidFill>
              </a:rPr>
              <a:t>Patto di non concorrenza ex art. 2125 </a:t>
            </a:r>
            <a:r>
              <a:rPr lang="it-IT" sz="2800" dirty="0" err="1">
                <a:solidFill>
                  <a:srgbClr val="CC3300"/>
                </a:solidFill>
              </a:rPr>
              <a:t>c.c</a:t>
            </a:r>
            <a:r>
              <a:rPr lang="it-IT" sz="2800" dirty="0">
                <a:solidFill>
                  <a:srgbClr val="CC3300"/>
                </a:solidFill>
              </a:rPr>
              <a:t> </a:t>
            </a:r>
          </a:p>
          <a:p>
            <a:pPr>
              <a:buFont typeface="Wingdings" pitchFamily="2" charset="2"/>
              <a:buNone/>
            </a:pPr>
            <a:r>
              <a:rPr lang="it-IT" sz="2800" dirty="0">
                <a:solidFill>
                  <a:srgbClr val="CC3300"/>
                </a:solidFill>
              </a:rPr>
              <a:t>               successivo alla cessazione del rapporto </a:t>
            </a:r>
          </a:p>
        </p:txBody>
      </p:sp>
    </p:spTree>
    <p:extLst>
      <p:ext uri="{BB962C8B-B14F-4D97-AF65-F5344CB8AC3E}">
        <p14:creationId xmlns:p14="http://schemas.microsoft.com/office/powerpoint/2010/main" val="1056771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Riservatezza</a:t>
            </a:r>
          </a:p>
        </p:txBody>
      </p:sp>
      <p:sp>
        <p:nvSpPr>
          <p:cNvPr id="3" name="Segnaposto contenuto 2"/>
          <p:cNvSpPr>
            <a:spLocks noGrp="1"/>
          </p:cNvSpPr>
          <p:nvPr>
            <p:ph idx="1"/>
          </p:nvPr>
        </p:nvSpPr>
        <p:spPr>
          <a:xfrm>
            <a:off x="1043490" y="2895153"/>
            <a:ext cx="6777317" cy="1143000"/>
          </a:xfrm>
        </p:spPr>
        <p:txBody>
          <a:bodyPr/>
          <a:lstStyle/>
          <a:p>
            <a:r>
              <a:rPr lang="it-IT" dirty="0"/>
              <a:t>vs. diritto di critica</a:t>
            </a:r>
          </a:p>
          <a:p>
            <a:r>
              <a:rPr lang="it-IT" dirty="0"/>
              <a:t>vs. diritto di informazione</a:t>
            </a:r>
          </a:p>
        </p:txBody>
      </p:sp>
    </p:spTree>
    <p:extLst>
      <p:ext uri="{BB962C8B-B14F-4D97-AF65-F5344CB8AC3E}">
        <p14:creationId xmlns:p14="http://schemas.microsoft.com/office/powerpoint/2010/main" val="3530211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C68C8B-7AA0-D047-B5DD-90BBF942C6A1}"/>
              </a:ext>
            </a:extLst>
          </p:cNvPr>
          <p:cNvSpPr>
            <a:spLocks noGrp="1"/>
          </p:cNvSpPr>
          <p:nvPr>
            <p:ph type="title"/>
          </p:nvPr>
        </p:nvSpPr>
        <p:spPr>
          <a:xfrm>
            <a:off x="1043490" y="1027664"/>
            <a:ext cx="7024744" cy="673144"/>
          </a:xfrm>
        </p:spPr>
        <p:txBody>
          <a:bodyPr>
            <a:normAutofit fontScale="90000"/>
          </a:bodyPr>
          <a:lstStyle/>
          <a:p>
            <a:r>
              <a:rPr lang="it-IT" dirty="0"/>
              <a:t>Cass.18/01/2019, n.1379</a:t>
            </a:r>
          </a:p>
        </p:txBody>
      </p:sp>
      <p:sp>
        <p:nvSpPr>
          <p:cNvPr id="3" name="Segnaposto contenuto 2">
            <a:extLst>
              <a:ext uri="{FF2B5EF4-FFF2-40B4-BE49-F238E27FC236}">
                <a16:creationId xmlns:a16="http://schemas.microsoft.com/office/drawing/2014/main" id="{F986DFE3-FA53-0845-93B1-60686D575A4A}"/>
              </a:ext>
            </a:extLst>
          </p:cNvPr>
          <p:cNvSpPr>
            <a:spLocks noGrp="1"/>
          </p:cNvSpPr>
          <p:nvPr>
            <p:ph idx="1"/>
          </p:nvPr>
        </p:nvSpPr>
        <p:spPr>
          <a:xfrm>
            <a:off x="1043490" y="1700808"/>
            <a:ext cx="7344934" cy="4464496"/>
          </a:xfrm>
        </p:spPr>
        <p:txBody>
          <a:bodyPr>
            <a:normAutofit fontScale="70000" lnSpcReduction="20000"/>
          </a:bodyPr>
          <a:lstStyle/>
          <a:p>
            <a:pPr marL="68580" indent="0">
              <a:lnSpc>
                <a:spcPct val="120000"/>
              </a:lnSpc>
              <a:buNone/>
            </a:pPr>
            <a:r>
              <a:rPr lang="it-IT" dirty="0"/>
              <a:t>Il diritto di critica può ritenersi legittimo ove esercitato nel rispetto dei </a:t>
            </a:r>
            <a:r>
              <a:rPr lang="it-IT" i="1" dirty="0"/>
              <a:t>canoni di pertinenza e continenza, formale e sostanziale</a:t>
            </a:r>
            <a:r>
              <a:rPr lang="it-IT" dirty="0"/>
              <a:t>. In particolare, la critica deve rispondere ad un interesse meritevole di tutela del lavoratore e, quindi, concernere direttamente o indirettamente le condizioni del lavoro o sindacali (pertinenza), deve conformarsi nell'esposizione a canoni di correttezza, misura e civile rispetto della dignità del datore di lavoro senza eccedere nell'attribuzione di qualità apertamente disonorevoli, in affermazioni ingiuriose ovvero in offese meramente personali (continenza formale) e, ove consista nell'attribuzione al datore di lavoro di determinati fatti, deve rispondere a verità, quanto meno secondo il prudente apprezzamento soggettivo del lavoratore (continenza sostanziale). Il superamento di tali limiti, anche uno solo di essi, rende la condotta lesiva dell'onore datoriale non scriminata dal diritto di critica e suscettibile di rilievo disciplinare, in quanto contraria al dovere di fedeltà sancito dall'art. 2105 c.c.</a:t>
            </a:r>
          </a:p>
        </p:txBody>
      </p:sp>
    </p:spTree>
    <p:extLst>
      <p:ext uri="{BB962C8B-B14F-4D97-AF65-F5344CB8AC3E}">
        <p14:creationId xmlns:p14="http://schemas.microsoft.com/office/powerpoint/2010/main" val="28926005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4A96A7-6775-234D-A1C8-645A4AB6CCE4}"/>
              </a:ext>
            </a:extLst>
          </p:cNvPr>
          <p:cNvSpPr>
            <a:spLocks noGrp="1"/>
          </p:cNvSpPr>
          <p:nvPr>
            <p:ph type="title"/>
          </p:nvPr>
        </p:nvSpPr>
        <p:spPr>
          <a:xfrm>
            <a:off x="1043490" y="1027664"/>
            <a:ext cx="7024744" cy="673144"/>
          </a:xfrm>
        </p:spPr>
        <p:txBody>
          <a:bodyPr>
            <a:normAutofit/>
          </a:bodyPr>
          <a:lstStyle/>
          <a:p>
            <a:r>
              <a:rPr lang="it-IT" sz="3200" dirty="0" err="1"/>
              <a:t>Cass</a:t>
            </a:r>
            <a:r>
              <a:rPr lang="it-IT" sz="3200" dirty="0"/>
              <a:t>., 18/07/2018 , n. 19092</a:t>
            </a:r>
          </a:p>
        </p:txBody>
      </p:sp>
      <p:sp>
        <p:nvSpPr>
          <p:cNvPr id="3" name="Segnaposto contenuto 2">
            <a:extLst>
              <a:ext uri="{FF2B5EF4-FFF2-40B4-BE49-F238E27FC236}">
                <a16:creationId xmlns:a16="http://schemas.microsoft.com/office/drawing/2014/main" id="{52A231CC-698D-6F4E-A6BC-E00AA45A83A3}"/>
              </a:ext>
            </a:extLst>
          </p:cNvPr>
          <p:cNvSpPr>
            <a:spLocks noGrp="1"/>
          </p:cNvSpPr>
          <p:nvPr>
            <p:ph idx="1"/>
          </p:nvPr>
        </p:nvSpPr>
        <p:spPr>
          <a:xfrm>
            <a:off x="796066" y="1700808"/>
            <a:ext cx="7448342" cy="4680520"/>
          </a:xfrm>
        </p:spPr>
        <p:txBody>
          <a:bodyPr>
            <a:normAutofit fontScale="77500" lnSpcReduction="20000"/>
          </a:bodyPr>
          <a:lstStyle/>
          <a:p>
            <a:pPr marL="68580" indent="0">
              <a:lnSpc>
                <a:spcPct val="120000"/>
              </a:lnSpc>
              <a:buNone/>
            </a:pPr>
            <a:r>
              <a:rPr lang="it-IT" dirty="0"/>
              <a:t>L'esercizio da parte del lavoratore </a:t>
            </a:r>
            <a:r>
              <a:rPr lang="it-IT" b="1" dirty="0"/>
              <a:t>del diritto di critica </a:t>
            </a:r>
            <a:r>
              <a:rPr lang="it-IT" dirty="0"/>
              <a:t>nei confronti del datore di lavoro, con modalità tali che, superando i limiti della </a:t>
            </a:r>
            <a:r>
              <a:rPr lang="it-IT" b="1" dirty="0"/>
              <a:t>continenza sostanziale </a:t>
            </a:r>
            <a:r>
              <a:rPr lang="it-IT" dirty="0"/>
              <a:t>(nel senso di corrispondenza dei fatti alla verità, sia pure non assoluta ma soggettiva) </a:t>
            </a:r>
            <a:r>
              <a:rPr lang="it-IT" b="1" dirty="0"/>
              <a:t>e formale </a:t>
            </a:r>
            <a:r>
              <a:rPr lang="it-IT" dirty="0"/>
              <a:t>(nel senso di misura nell'esposizione dei fatti), si traducano in una condotta lesiva del decoro dell'impresa datoriale, è comportamento idoneo a ledere definitivamente la fiducia che sta alla base del rapporto di lavoro, integrando la violazione del dovere scaturente dall' art. 2105 cod. civ. , e può costituire giusta causa di licenziamento (confermato, nella specie, il licenziamento del lavoratore che aveva proferito alla presenza del Direttore Generale e di un dipendente frasi ingiuriose all'indirizzo del primo, percepite da altri colleghi e da ospiti esterni, violando i doveri di diligenza buona fede e correttezza).</a:t>
            </a:r>
          </a:p>
        </p:txBody>
      </p:sp>
    </p:spTree>
    <p:extLst>
      <p:ext uri="{BB962C8B-B14F-4D97-AF65-F5344CB8AC3E}">
        <p14:creationId xmlns:p14="http://schemas.microsoft.com/office/powerpoint/2010/main" val="37013728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A979BD-C916-C842-94C4-119D333EE859}"/>
              </a:ext>
            </a:extLst>
          </p:cNvPr>
          <p:cNvSpPr>
            <a:spLocks noGrp="1"/>
          </p:cNvSpPr>
          <p:nvPr>
            <p:ph type="title"/>
          </p:nvPr>
        </p:nvSpPr>
        <p:spPr>
          <a:xfrm>
            <a:off x="1043492" y="798109"/>
            <a:ext cx="7024744" cy="457120"/>
          </a:xfrm>
        </p:spPr>
        <p:txBody>
          <a:bodyPr>
            <a:normAutofit fontScale="90000"/>
          </a:bodyPr>
          <a:lstStyle/>
          <a:p>
            <a:r>
              <a:rPr lang="it-IT" sz="3200" dirty="0" err="1"/>
              <a:t>Cass</a:t>
            </a:r>
            <a:r>
              <a:rPr lang="it-IT" sz="3200" dirty="0"/>
              <a:t>., 10/07/2018 , n. 18176</a:t>
            </a:r>
          </a:p>
        </p:txBody>
      </p:sp>
      <p:sp>
        <p:nvSpPr>
          <p:cNvPr id="3" name="Segnaposto contenuto 2">
            <a:extLst>
              <a:ext uri="{FF2B5EF4-FFF2-40B4-BE49-F238E27FC236}">
                <a16:creationId xmlns:a16="http://schemas.microsoft.com/office/drawing/2014/main" id="{2E7B793E-AE67-0740-8EA7-1086573FFD59}"/>
              </a:ext>
            </a:extLst>
          </p:cNvPr>
          <p:cNvSpPr>
            <a:spLocks noGrp="1"/>
          </p:cNvSpPr>
          <p:nvPr>
            <p:ph idx="1"/>
          </p:nvPr>
        </p:nvSpPr>
        <p:spPr>
          <a:xfrm>
            <a:off x="1043492" y="1484784"/>
            <a:ext cx="7128908" cy="4608512"/>
          </a:xfrm>
        </p:spPr>
        <p:txBody>
          <a:bodyPr>
            <a:normAutofit fontScale="70000" lnSpcReduction="20000"/>
          </a:bodyPr>
          <a:lstStyle/>
          <a:p>
            <a:pPr marL="68580" indent="0" algn="just">
              <a:lnSpc>
                <a:spcPct val="120000"/>
              </a:lnSpc>
              <a:buNone/>
            </a:pPr>
            <a:r>
              <a:rPr lang="it-IT" dirty="0"/>
              <a:t>Posto che non è configurabile in assoluto una "scriminante sindacale" che legittimi ogni comportamento svolto all'interno dell'impresa dal lavoratore nell'ambito di una attività sindacale, pur costituzionalmente tutelata, l'esercizio del diritto di critica incontra, all'interno del rapporto di lavoro, limiti non dissimili da quelli previsti in generale per la manifestazione del pensiero, e cioè quello della continenza formale, attinente al modo di esposizione del pensiero critico, e quello della continenza sostanziale, attinente alla veridicità, pur valutata secondo il parametro soggettivo della verità percepita dall'autore, dei fatti denunciati (nella specie, </a:t>
            </a:r>
            <a:r>
              <a:rPr lang="it-IT" b="1" dirty="0"/>
              <a:t>è stata cassata </a:t>
            </a:r>
            <a:r>
              <a:rPr lang="it-IT" dirty="0"/>
              <a:t>la declaratoria di legittimità del licenziamento di un dirigente membro di un sindacato, per aver redatto e trasmesso ad un collega sindacalista un documento di critica dell'interpretazione data dalla società a norma imperativa riguardante la categoria protetta dal sindacato, documento successivamente diffuso da media).</a:t>
            </a:r>
          </a:p>
        </p:txBody>
      </p:sp>
    </p:spTree>
    <p:extLst>
      <p:ext uri="{BB962C8B-B14F-4D97-AF65-F5344CB8AC3E}">
        <p14:creationId xmlns:p14="http://schemas.microsoft.com/office/powerpoint/2010/main" val="1613048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11560" y="548680"/>
            <a:ext cx="7024744" cy="829896"/>
          </a:xfrm>
        </p:spPr>
        <p:txBody>
          <a:bodyPr/>
          <a:lstStyle/>
          <a:p>
            <a:r>
              <a:rPr lang="it-IT" dirty="0"/>
              <a:t>Obbligo di fedeltà</a:t>
            </a:r>
          </a:p>
        </p:txBody>
      </p:sp>
      <p:sp>
        <p:nvSpPr>
          <p:cNvPr id="67587" name="Rectangle 3"/>
          <p:cNvSpPr>
            <a:spLocks noGrp="1" noChangeArrowheads="1"/>
          </p:cNvSpPr>
          <p:nvPr>
            <p:ph type="body" idx="1"/>
          </p:nvPr>
        </p:nvSpPr>
        <p:spPr>
          <a:xfrm>
            <a:off x="323528" y="1556792"/>
            <a:ext cx="8229600" cy="4718050"/>
          </a:xfrm>
        </p:spPr>
        <p:txBody>
          <a:bodyPr>
            <a:normAutofit fontScale="92500" lnSpcReduction="20000"/>
          </a:bodyPr>
          <a:lstStyle/>
          <a:p>
            <a:pPr algn="just">
              <a:lnSpc>
                <a:spcPct val="110000"/>
              </a:lnSpc>
              <a:buFont typeface="Wingdings" pitchFamily="2" charset="2"/>
              <a:buNone/>
            </a:pPr>
            <a:r>
              <a:rPr lang="it-IT" sz="2800" dirty="0"/>
              <a:t>   Il signor Iago, dopo essersi appropriato di documenti riservati presenti in azienda dai quali si evince che la società datrice di lavoro non ottempera a tutte le norme in materia di scarichi industriali, invia copia della documentazione alla competente Asl, la quale provvede ad una ispezione in azienda rilevando gravi irregolarità. A seguito di tale comportamento, Iago viene licenziato. Può configurare il comportamento di Iago la violazione dell’obbligo di fedeltà? </a:t>
            </a:r>
          </a:p>
          <a:p>
            <a:pPr algn="just">
              <a:lnSpc>
                <a:spcPct val="80000"/>
              </a:lnSpc>
              <a:buFont typeface="Wingdings" pitchFamily="2" charset="2"/>
              <a:buNone/>
            </a:pPr>
            <a:endParaRPr lang="it-IT" sz="2800" dirty="0"/>
          </a:p>
          <a:p>
            <a:pPr algn="just">
              <a:lnSpc>
                <a:spcPct val="80000"/>
              </a:lnSpc>
              <a:buFont typeface="Wingdings" pitchFamily="2" charset="2"/>
              <a:buNone/>
            </a:pPr>
            <a:r>
              <a:rPr lang="it-IT" sz="1800" dirty="0">
                <a:latin typeface="Franklin Gothic Medium" pitchFamily="34" charset="0"/>
              </a:rPr>
              <a:t>      </a:t>
            </a:r>
            <a:r>
              <a:rPr lang="it-IT" sz="1600" dirty="0" err="1">
                <a:latin typeface="Franklin Gothic Medium" pitchFamily="34" charset="0"/>
              </a:rPr>
              <a:t>Ballestrero</a:t>
            </a:r>
            <a:r>
              <a:rPr lang="it-IT" sz="1600" dirty="0">
                <a:latin typeface="Franklin Gothic Medium" pitchFamily="34" charset="0"/>
              </a:rPr>
              <a:t>, De Simone,</a:t>
            </a:r>
            <a:r>
              <a:rPr lang="it-IT" sz="1600" dirty="0">
                <a:latin typeface="Bodoni MT Black" pitchFamily="18" charset="0"/>
              </a:rPr>
              <a:t> </a:t>
            </a:r>
            <a:r>
              <a:rPr lang="it-IT" sz="1600" i="1" dirty="0">
                <a:latin typeface="Franklin Gothic Medium" pitchFamily="34" charset="0"/>
              </a:rPr>
              <a:t>Diritto del lavoro, domande e percorsi di risposta</a:t>
            </a:r>
            <a:r>
              <a:rPr lang="it-IT" sz="1600" dirty="0">
                <a:latin typeface="Franklin Gothic Medium" pitchFamily="34" charset="0"/>
              </a:rPr>
              <a:t>, Milano, </a:t>
            </a:r>
            <a:r>
              <a:rPr lang="it-IT" sz="1600" dirty="0" err="1">
                <a:latin typeface="Franklin Gothic Medium" pitchFamily="34" charset="0"/>
              </a:rPr>
              <a:t>Giuffrè</a:t>
            </a:r>
            <a:r>
              <a:rPr lang="it-IT" sz="1600" dirty="0">
                <a:latin typeface="Franklin Gothic Medium" pitchFamily="34" charset="0"/>
              </a:rPr>
              <a:t>.</a:t>
            </a:r>
          </a:p>
          <a:p>
            <a:pPr algn="just">
              <a:lnSpc>
                <a:spcPct val="80000"/>
              </a:lnSpc>
              <a:buFont typeface="Wingdings" pitchFamily="2" charset="2"/>
              <a:buNone/>
            </a:pPr>
            <a:endParaRPr lang="it-IT" sz="1600" dirty="0"/>
          </a:p>
          <a:p>
            <a:pPr algn="just">
              <a:lnSpc>
                <a:spcPct val="80000"/>
              </a:lnSpc>
              <a:buFont typeface="Wingdings" pitchFamily="2" charset="2"/>
              <a:buNone/>
            </a:pPr>
            <a:endParaRPr lang="it-IT" sz="1600" dirty="0"/>
          </a:p>
        </p:txBody>
      </p:sp>
    </p:spTree>
    <p:extLst>
      <p:ext uri="{BB962C8B-B14F-4D97-AF65-F5344CB8AC3E}">
        <p14:creationId xmlns:p14="http://schemas.microsoft.com/office/powerpoint/2010/main" val="41002285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1E0751-C723-7A4C-AA7F-40BD3165E1A6}"/>
              </a:ext>
            </a:extLst>
          </p:cNvPr>
          <p:cNvSpPr>
            <a:spLocks noGrp="1"/>
          </p:cNvSpPr>
          <p:nvPr>
            <p:ph type="title"/>
          </p:nvPr>
        </p:nvSpPr>
        <p:spPr>
          <a:xfrm>
            <a:off x="611560" y="548680"/>
            <a:ext cx="7992888" cy="1143000"/>
          </a:xfrm>
        </p:spPr>
        <p:txBody>
          <a:bodyPr>
            <a:noAutofit/>
          </a:bodyPr>
          <a:lstStyle/>
          <a:p>
            <a:r>
              <a:rPr lang="it-IT" sz="2400" dirty="0"/>
              <a:t>Obbligo di riservatezza e denuncia degli illeciti. </a:t>
            </a:r>
            <a:br>
              <a:rPr lang="it-IT" sz="2400" dirty="0"/>
            </a:br>
            <a:r>
              <a:rPr lang="it-IT" sz="2400" dirty="0"/>
              <a:t>Il </a:t>
            </a:r>
            <a:r>
              <a:rPr lang="it-IT" sz="2400" dirty="0" err="1"/>
              <a:t>whistleblowing</a:t>
            </a:r>
            <a:r>
              <a:rPr lang="it-IT" sz="2400" dirty="0"/>
              <a:t> – la tutela del </a:t>
            </a:r>
            <a:r>
              <a:rPr lang="it-IT" sz="2400" dirty="0" err="1"/>
              <a:t>whistleblower</a:t>
            </a:r>
            <a:endParaRPr lang="it-IT" sz="2400" dirty="0"/>
          </a:p>
        </p:txBody>
      </p:sp>
      <p:sp>
        <p:nvSpPr>
          <p:cNvPr id="3" name="Segnaposto contenuto 2">
            <a:extLst>
              <a:ext uri="{FF2B5EF4-FFF2-40B4-BE49-F238E27FC236}">
                <a16:creationId xmlns:a16="http://schemas.microsoft.com/office/drawing/2014/main" id="{71BE2468-BC40-2C44-8098-73DABE95D2F7}"/>
              </a:ext>
            </a:extLst>
          </p:cNvPr>
          <p:cNvSpPr>
            <a:spLocks noGrp="1"/>
          </p:cNvSpPr>
          <p:nvPr>
            <p:ph idx="1"/>
          </p:nvPr>
        </p:nvSpPr>
        <p:spPr>
          <a:xfrm>
            <a:off x="611560" y="1772816"/>
            <a:ext cx="7848872" cy="4608512"/>
          </a:xfrm>
        </p:spPr>
        <p:txBody>
          <a:bodyPr>
            <a:normAutofit lnSpcReduction="10000"/>
          </a:bodyPr>
          <a:lstStyle/>
          <a:p>
            <a:r>
              <a:rPr lang="it-IT" dirty="0"/>
              <a:t>l. 30 novembre 2017, n. 179 “disposizioni per la tutela degli autori di segnalazioni di reati o irregolarità di cui siano venuti a conoscenza nell'ambito di un rapporto di lavoro pubblico o privato".</a:t>
            </a:r>
          </a:p>
          <a:p>
            <a:r>
              <a:rPr lang="it-IT" dirty="0"/>
              <a:t>OCSE,1997, convenzione sulla lotta alla corruzione di pubblici ufficiali stranieri nelle operazioni economiche internazionali.</a:t>
            </a:r>
          </a:p>
          <a:p>
            <a:r>
              <a:rPr lang="it-IT" dirty="0"/>
              <a:t>1999 Consiglio d’Europa “convenzione civile sulla corruzione” ; “convenzione penale sulla corruzione”</a:t>
            </a:r>
          </a:p>
          <a:p>
            <a:r>
              <a:rPr lang="it-IT" dirty="0"/>
              <a:t>2003 ONU convenzione sulla corruzione</a:t>
            </a:r>
          </a:p>
        </p:txBody>
      </p:sp>
    </p:spTree>
    <p:extLst>
      <p:ext uri="{BB962C8B-B14F-4D97-AF65-F5344CB8AC3E}">
        <p14:creationId xmlns:p14="http://schemas.microsoft.com/office/powerpoint/2010/main" val="32394558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olo 1">
            <a:extLst>
              <a:ext uri="{FF2B5EF4-FFF2-40B4-BE49-F238E27FC236}">
                <a16:creationId xmlns:a16="http://schemas.microsoft.com/office/drawing/2014/main" id="{CE1C7AE0-A63B-784B-B14F-97691E29BB68}"/>
              </a:ext>
            </a:extLst>
          </p:cNvPr>
          <p:cNvSpPr>
            <a:spLocks noGrp="1" noChangeArrowheads="1"/>
          </p:cNvSpPr>
          <p:nvPr>
            <p:ph type="title"/>
          </p:nvPr>
        </p:nvSpPr>
        <p:spPr>
          <a:xfrm>
            <a:off x="1043608" y="808851"/>
            <a:ext cx="5256584" cy="788888"/>
          </a:xfrm>
        </p:spPr>
        <p:txBody>
          <a:bodyPr>
            <a:normAutofit/>
          </a:bodyPr>
          <a:lstStyle/>
          <a:p>
            <a:r>
              <a:rPr lang="it-IT" altLang="it-IT" dirty="0" err="1"/>
              <a:t>Whistleblowing</a:t>
            </a:r>
            <a:r>
              <a:rPr lang="it-IT" altLang="it-IT" dirty="0"/>
              <a:t> - PA</a:t>
            </a:r>
          </a:p>
        </p:txBody>
      </p:sp>
      <p:sp>
        <p:nvSpPr>
          <p:cNvPr id="3" name="Segnaposto contenuto 2">
            <a:extLst>
              <a:ext uri="{FF2B5EF4-FFF2-40B4-BE49-F238E27FC236}">
                <a16:creationId xmlns:a16="http://schemas.microsoft.com/office/drawing/2014/main" id="{BBB32C1C-C10D-0C47-8F4F-C8CDB501F772}"/>
              </a:ext>
            </a:extLst>
          </p:cNvPr>
          <p:cNvSpPr>
            <a:spLocks noGrp="1"/>
          </p:cNvSpPr>
          <p:nvPr>
            <p:ph idx="1"/>
          </p:nvPr>
        </p:nvSpPr>
        <p:spPr>
          <a:xfrm>
            <a:off x="611560" y="1597738"/>
            <a:ext cx="7924428" cy="4927606"/>
          </a:xfrm>
        </p:spPr>
        <p:txBody>
          <a:bodyPr rtlCol="0">
            <a:normAutofit fontScale="70000" lnSpcReduction="20000"/>
          </a:bodyPr>
          <a:lstStyle/>
          <a:p>
            <a:pPr fontAlgn="auto">
              <a:lnSpc>
                <a:spcPct val="120000"/>
              </a:lnSpc>
              <a:spcAft>
                <a:spcPts val="0"/>
              </a:spcAft>
              <a:buFont typeface="Wingdings 3" charset="2"/>
              <a:buChar char=""/>
              <a:defRPr/>
            </a:pPr>
            <a:r>
              <a:rPr lang="it-IT" dirty="0">
                <a:solidFill>
                  <a:schemeClr val="tx1">
                    <a:lumMod val="75000"/>
                    <a:lumOff val="25000"/>
                  </a:schemeClr>
                </a:solidFill>
              </a:rPr>
              <a:t>Il pubblico dipendente che, </a:t>
            </a:r>
            <a:r>
              <a:rPr lang="it-IT" u="sng" dirty="0">
                <a:solidFill>
                  <a:schemeClr val="tx1">
                    <a:lumMod val="75000"/>
                    <a:lumOff val="25000"/>
                  </a:schemeClr>
                </a:solidFill>
              </a:rPr>
              <a:t>nell'interesse dell'integrità </a:t>
            </a:r>
            <a:r>
              <a:rPr lang="it-IT" dirty="0">
                <a:solidFill>
                  <a:schemeClr val="tx1">
                    <a:lumMod val="75000"/>
                    <a:lumOff val="25000"/>
                  </a:schemeClr>
                </a:solidFill>
              </a:rPr>
              <a:t>della p.a., segnala al responsabile della prevenzione della corruzione e della trasparenza di cui all'</a:t>
            </a:r>
            <a:r>
              <a:rPr lang="it-IT" i="1" dirty="0">
                <a:solidFill>
                  <a:schemeClr val="tx1">
                    <a:lumMod val="75000"/>
                    <a:lumOff val="25000"/>
                  </a:schemeClr>
                </a:solidFill>
              </a:rPr>
              <a:t>articolo 1, comma 7, della legge 6 novembre 2012, n. 190</a:t>
            </a:r>
            <a:r>
              <a:rPr lang="it-IT" dirty="0">
                <a:solidFill>
                  <a:schemeClr val="tx1">
                    <a:lumMod val="75000"/>
                    <a:lumOff val="25000"/>
                  </a:schemeClr>
                </a:solidFill>
              </a:rPr>
              <a:t>, ovvero all'Autorità nazionale anticorruzione (ANAC), o denuncia all'autorità giudiziaria ordinaria o a quella contabile, </a:t>
            </a:r>
            <a:r>
              <a:rPr lang="it-IT" u="sng" dirty="0">
                <a:solidFill>
                  <a:schemeClr val="tx1">
                    <a:lumMod val="75000"/>
                    <a:lumOff val="25000"/>
                  </a:schemeClr>
                </a:solidFill>
              </a:rPr>
              <a:t>condotte illecite </a:t>
            </a:r>
            <a:r>
              <a:rPr lang="it-IT" dirty="0">
                <a:solidFill>
                  <a:schemeClr val="tx1">
                    <a:lumMod val="75000"/>
                    <a:lumOff val="25000"/>
                  </a:schemeClr>
                </a:solidFill>
              </a:rPr>
              <a:t>di cui è venuto </a:t>
            </a:r>
            <a:r>
              <a:rPr lang="it-IT" u="sng" dirty="0">
                <a:solidFill>
                  <a:schemeClr val="tx1">
                    <a:lumMod val="75000"/>
                    <a:lumOff val="25000"/>
                  </a:schemeClr>
                </a:solidFill>
              </a:rPr>
              <a:t>a conoscenza in ragione del proprio rapporto di lavoro</a:t>
            </a:r>
            <a:r>
              <a:rPr lang="it-IT" dirty="0">
                <a:solidFill>
                  <a:schemeClr val="tx1">
                    <a:lumMod val="75000"/>
                    <a:lumOff val="25000"/>
                  </a:schemeClr>
                </a:solidFill>
              </a:rPr>
              <a:t> non può essere sanzionato, </a:t>
            </a:r>
            <a:r>
              <a:rPr lang="it-IT" dirty="0" err="1">
                <a:solidFill>
                  <a:schemeClr val="tx1">
                    <a:lumMod val="75000"/>
                    <a:lumOff val="25000"/>
                  </a:schemeClr>
                </a:solidFill>
              </a:rPr>
              <a:t>demansionato</a:t>
            </a:r>
            <a:r>
              <a:rPr lang="it-IT" dirty="0">
                <a:solidFill>
                  <a:schemeClr val="tx1">
                    <a:lumMod val="75000"/>
                    <a:lumOff val="25000"/>
                  </a:schemeClr>
                </a:solidFill>
              </a:rPr>
              <a:t>, licenziato, trasferito, o sottoposto ad altra misura organizzativa avente effetti negativi, diretti o indiretti, sulle condizioni di lavoro determinata dalla segnalazione. </a:t>
            </a:r>
          </a:p>
          <a:p>
            <a:pPr fontAlgn="auto">
              <a:lnSpc>
                <a:spcPct val="120000"/>
              </a:lnSpc>
              <a:spcAft>
                <a:spcPts val="0"/>
              </a:spcAft>
              <a:buFont typeface="Wingdings 3" charset="2"/>
              <a:buChar char=""/>
              <a:defRPr/>
            </a:pPr>
            <a:r>
              <a:rPr lang="it-IT" dirty="0">
                <a:solidFill>
                  <a:schemeClr val="tx1">
                    <a:lumMod val="75000"/>
                    <a:lumOff val="25000"/>
                  </a:schemeClr>
                </a:solidFill>
              </a:rPr>
              <a:t>per dipendente pubblico </a:t>
            </a:r>
            <a:r>
              <a:rPr lang="it-IT" b="1" dirty="0">
                <a:solidFill>
                  <a:schemeClr val="tx1">
                    <a:lumMod val="75000"/>
                    <a:lumOff val="25000"/>
                  </a:schemeClr>
                </a:solidFill>
              </a:rPr>
              <a:t>si intende </a:t>
            </a:r>
            <a:r>
              <a:rPr lang="it-IT" dirty="0">
                <a:solidFill>
                  <a:schemeClr val="tx1">
                    <a:lumMod val="75000"/>
                    <a:lumOff val="25000"/>
                  </a:schemeClr>
                </a:solidFill>
              </a:rPr>
              <a:t>il dipendente delle amministrazioni pubbliche di cui all'articolo 1, comma 2 [tu165/2001], ivi compreso il dipendente di cui all'articolo 3, il dipendente di un ente pubblico economico ovvero il dipendente di un ente di diritto privato sottoposto a controllo pubblico ai sensi dell'</a:t>
            </a:r>
            <a:r>
              <a:rPr lang="it-IT" i="1" dirty="0">
                <a:solidFill>
                  <a:schemeClr val="tx1">
                    <a:lumMod val="75000"/>
                    <a:lumOff val="25000"/>
                  </a:schemeClr>
                </a:solidFill>
              </a:rPr>
              <a:t>articolo 2359 del codice civile</a:t>
            </a:r>
            <a:r>
              <a:rPr lang="it-IT" dirty="0">
                <a:solidFill>
                  <a:schemeClr val="tx1">
                    <a:lumMod val="75000"/>
                    <a:lumOff val="25000"/>
                  </a:schemeClr>
                </a:solidFill>
              </a:rPr>
              <a:t>. La disciplina di cui al presente articolo </a:t>
            </a:r>
            <a:r>
              <a:rPr lang="it-IT" u="sng" dirty="0">
                <a:solidFill>
                  <a:schemeClr val="tx1">
                    <a:lumMod val="75000"/>
                    <a:lumOff val="25000"/>
                  </a:schemeClr>
                </a:solidFill>
              </a:rPr>
              <a:t>si applica anche ai lavoratori e ai collaboratori delle imprese fornitrici </a:t>
            </a:r>
            <a:r>
              <a:rPr lang="it-IT" dirty="0">
                <a:solidFill>
                  <a:schemeClr val="tx1">
                    <a:lumMod val="75000"/>
                    <a:lumOff val="25000"/>
                  </a:schemeClr>
                </a:solidFill>
              </a:rPr>
              <a:t>di beni o servizi e che realizzano opere in favore dell'amministrazione pubblica.</a:t>
            </a:r>
          </a:p>
        </p:txBody>
      </p:sp>
    </p:spTree>
    <p:extLst>
      <p:ext uri="{BB962C8B-B14F-4D97-AF65-F5344CB8AC3E}">
        <p14:creationId xmlns:p14="http://schemas.microsoft.com/office/powerpoint/2010/main" val="35415760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olo 1">
            <a:extLst>
              <a:ext uri="{FF2B5EF4-FFF2-40B4-BE49-F238E27FC236}">
                <a16:creationId xmlns:a16="http://schemas.microsoft.com/office/drawing/2014/main" id="{0176633C-82EE-AA43-A713-B22F2A2E505A}"/>
              </a:ext>
            </a:extLst>
          </p:cNvPr>
          <p:cNvSpPr>
            <a:spLocks noGrp="1" noChangeArrowheads="1"/>
          </p:cNvSpPr>
          <p:nvPr>
            <p:ph type="title"/>
          </p:nvPr>
        </p:nvSpPr>
        <p:spPr>
          <a:xfrm>
            <a:off x="1944688" y="623888"/>
            <a:ext cx="6589712" cy="716880"/>
          </a:xfrm>
        </p:spPr>
        <p:txBody>
          <a:bodyPr/>
          <a:lstStyle/>
          <a:p>
            <a:r>
              <a:rPr lang="it-IT" altLang="it-IT" dirty="0" err="1"/>
              <a:t>Whistleblowing</a:t>
            </a:r>
            <a:endParaRPr lang="it-IT" altLang="it-IT" dirty="0"/>
          </a:p>
        </p:txBody>
      </p:sp>
      <p:sp>
        <p:nvSpPr>
          <p:cNvPr id="3" name="Segnaposto contenuto 2">
            <a:extLst>
              <a:ext uri="{FF2B5EF4-FFF2-40B4-BE49-F238E27FC236}">
                <a16:creationId xmlns:a16="http://schemas.microsoft.com/office/drawing/2014/main" id="{B668AB83-4CF4-8F4B-B24A-3E44C5446108}"/>
              </a:ext>
            </a:extLst>
          </p:cNvPr>
          <p:cNvSpPr>
            <a:spLocks noGrp="1"/>
          </p:cNvSpPr>
          <p:nvPr>
            <p:ph idx="1"/>
          </p:nvPr>
        </p:nvSpPr>
        <p:spPr>
          <a:xfrm>
            <a:off x="827584" y="1484784"/>
            <a:ext cx="7706816" cy="4749328"/>
          </a:xfrm>
        </p:spPr>
        <p:txBody>
          <a:bodyPr rtlCol="0">
            <a:normAutofit fontScale="70000" lnSpcReduction="20000"/>
          </a:bodyPr>
          <a:lstStyle/>
          <a:p>
            <a:pPr fontAlgn="auto">
              <a:lnSpc>
                <a:spcPct val="120000"/>
              </a:lnSpc>
              <a:spcAft>
                <a:spcPts val="0"/>
              </a:spcAft>
              <a:buFont typeface="Wingdings 3" charset="2"/>
              <a:buChar char=""/>
              <a:defRPr/>
            </a:pPr>
            <a:r>
              <a:rPr lang="it-IT" b="1" dirty="0">
                <a:solidFill>
                  <a:schemeClr val="tx1">
                    <a:lumMod val="75000"/>
                    <a:lumOff val="25000"/>
                  </a:schemeClr>
                </a:solidFill>
              </a:rPr>
              <a:t>progetto </a:t>
            </a:r>
            <a:r>
              <a:rPr lang="it-IT" b="1" dirty="0" err="1">
                <a:solidFill>
                  <a:schemeClr val="tx1">
                    <a:lumMod val="75000"/>
                    <a:lumOff val="25000"/>
                  </a:schemeClr>
                </a:solidFill>
              </a:rPr>
              <a:t>WhistleblowingPA</a:t>
            </a:r>
            <a:r>
              <a:rPr lang="it-IT" dirty="0">
                <a:solidFill>
                  <a:schemeClr val="tx1">
                    <a:lumMod val="75000"/>
                    <a:lumOff val="25000"/>
                  </a:schemeClr>
                </a:solidFill>
              </a:rPr>
              <a:t>, </a:t>
            </a:r>
            <a:r>
              <a:rPr lang="it-IT" dirty="0" err="1">
                <a:solidFill>
                  <a:schemeClr val="tx1">
                    <a:lumMod val="75000"/>
                    <a:lumOff val="25000"/>
                  </a:schemeClr>
                </a:solidFill>
              </a:rPr>
              <a:t>vd</a:t>
            </a:r>
            <a:r>
              <a:rPr lang="it-IT" dirty="0">
                <a:solidFill>
                  <a:schemeClr val="tx1">
                    <a:lumMod val="75000"/>
                    <a:lumOff val="25000"/>
                  </a:schemeClr>
                </a:solidFill>
              </a:rPr>
              <a:t>. il </a:t>
            </a:r>
            <a:r>
              <a:rPr lang="it-IT" b="1" dirty="0">
                <a:solidFill>
                  <a:schemeClr val="tx1">
                    <a:lumMod val="75000"/>
                    <a:lumOff val="25000"/>
                  </a:schemeClr>
                </a:solidFill>
              </a:rPr>
              <a:t>sito whistleblowing.it</a:t>
            </a:r>
            <a:r>
              <a:rPr lang="it-IT" dirty="0">
                <a:solidFill>
                  <a:schemeClr val="tx1">
                    <a:lumMod val="75000"/>
                    <a:lumOff val="25000"/>
                  </a:schemeClr>
                </a:solidFill>
              </a:rPr>
              <a:t>.</a:t>
            </a:r>
          </a:p>
          <a:p>
            <a:pPr fontAlgn="auto">
              <a:lnSpc>
                <a:spcPct val="120000"/>
              </a:lnSpc>
              <a:spcAft>
                <a:spcPts val="0"/>
              </a:spcAft>
              <a:buFont typeface="Wingdings 3" charset="2"/>
              <a:buChar char=""/>
              <a:defRPr/>
            </a:pPr>
            <a:r>
              <a:rPr lang="it-IT" dirty="0">
                <a:solidFill>
                  <a:schemeClr val="tx1">
                    <a:lumMod val="75000"/>
                    <a:lumOff val="25000"/>
                  </a:schemeClr>
                </a:solidFill>
              </a:rPr>
              <a:t>la segnalazione viene fatta attraverso la compilazione di un questionario e può essere inviata in forma anonima;</a:t>
            </a:r>
          </a:p>
          <a:p>
            <a:pPr fontAlgn="auto">
              <a:lnSpc>
                <a:spcPct val="120000"/>
              </a:lnSpc>
              <a:spcAft>
                <a:spcPts val="0"/>
              </a:spcAft>
              <a:buFont typeface="Wingdings 3" charset="2"/>
              <a:buChar char=""/>
              <a:defRPr/>
            </a:pPr>
            <a:r>
              <a:rPr lang="it-IT" dirty="0">
                <a:solidFill>
                  <a:schemeClr val="tx1">
                    <a:lumMod val="75000"/>
                    <a:lumOff val="25000"/>
                  </a:schemeClr>
                </a:solidFill>
              </a:rPr>
              <a:t>la segnalazione viene ricevuta </a:t>
            </a:r>
            <a:r>
              <a:rPr lang="it-IT" b="1" dirty="0">
                <a:solidFill>
                  <a:schemeClr val="tx1">
                    <a:lumMod val="75000"/>
                    <a:lumOff val="25000"/>
                  </a:schemeClr>
                </a:solidFill>
              </a:rPr>
              <a:t>dal Responsabile per la Prevenzione della Corruzione (RPC)</a:t>
            </a:r>
            <a:r>
              <a:rPr lang="it-IT" dirty="0">
                <a:solidFill>
                  <a:schemeClr val="tx1">
                    <a:lumMod val="75000"/>
                    <a:lumOff val="25000"/>
                  </a:schemeClr>
                </a:solidFill>
              </a:rPr>
              <a:t> e gestita garantendo la confidenzialità del segnalante;</a:t>
            </a:r>
          </a:p>
          <a:p>
            <a:pPr fontAlgn="auto">
              <a:lnSpc>
                <a:spcPct val="120000"/>
              </a:lnSpc>
              <a:spcAft>
                <a:spcPts val="0"/>
              </a:spcAft>
              <a:buFont typeface="Wingdings 3" charset="2"/>
              <a:buChar char=""/>
              <a:defRPr/>
            </a:pPr>
            <a:r>
              <a:rPr lang="it-IT" dirty="0">
                <a:solidFill>
                  <a:schemeClr val="tx1">
                    <a:lumMod val="75000"/>
                    <a:lumOff val="25000"/>
                  </a:schemeClr>
                </a:solidFill>
              </a:rPr>
              <a:t>la piattaforma permette il dialogo, anche in forma anonima, tra il segnalante e l’RPC per richieste di chiarimenti o approfondimenti, senza quindi la necessità di fornire contatti personali;</a:t>
            </a:r>
          </a:p>
          <a:p>
            <a:pPr fontAlgn="auto">
              <a:lnSpc>
                <a:spcPct val="120000"/>
              </a:lnSpc>
              <a:spcAft>
                <a:spcPts val="0"/>
              </a:spcAft>
              <a:buFont typeface="Wingdings 3" charset="2"/>
              <a:buChar char=""/>
              <a:defRPr/>
            </a:pPr>
            <a:r>
              <a:rPr lang="it-IT" dirty="0">
                <a:solidFill>
                  <a:schemeClr val="tx1">
                    <a:lumMod val="75000"/>
                    <a:lumOff val="25000"/>
                  </a:schemeClr>
                </a:solidFill>
              </a:rPr>
              <a:t>la segnalazione può essere fatta da qualsiasi dispositivo digitale (pc, </a:t>
            </a:r>
            <a:r>
              <a:rPr lang="it-IT" dirty="0" err="1">
                <a:solidFill>
                  <a:schemeClr val="tx1">
                    <a:lumMod val="75000"/>
                    <a:lumOff val="25000"/>
                  </a:schemeClr>
                </a:solidFill>
              </a:rPr>
              <a:t>tablet</a:t>
            </a:r>
            <a:r>
              <a:rPr lang="it-IT" dirty="0">
                <a:solidFill>
                  <a:schemeClr val="tx1">
                    <a:lumMod val="75000"/>
                    <a:lumOff val="25000"/>
                  </a:schemeClr>
                </a:solidFill>
              </a:rPr>
              <a:t>, </a:t>
            </a:r>
            <a:r>
              <a:rPr lang="it-IT" dirty="0" err="1">
                <a:solidFill>
                  <a:schemeClr val="tx1">
                    <a:lumMod val="75000"/>
                    <a:lumOff val="25000"/>
                  </a:schemeClr>
                </a:solidFill>
              </a:rPr>
              <a:t>smartphone</a:t>
            </a:r>
            <a:r>
              <a:rPr lang="it-IT" dirty="0">
                <a:solidFill>
                  <a:schemeClr val="tx1">
                    <a:lumMod val="75000"/>
                    <a:lumOff val="25000"/>
                  </a:schemeClr>
                </a:solidFill>
              </a:rPr>
              <a:t>) sia dall'interno dell’ente che dal suo esterno. La tutela dell’anonimato è garantita in ogni circostanza.</a:t>
            </a:r>
          </a:p>
          <a:p>
            <a:pPr marL="68580" indent="0" fontAlgn="auto">
              <a:lnSpc>
                <a:spcPct val="120000"/>
              </a:lnSpc>
              <a:spcAft>
                <a:spcPts val="0"/>
              </a:spcAft>
              <a:buNone/>
              <a:defRPr/>
            </a:pPr>
            <a:r>
              <a:rPr lang="it-IT" dirty="0">
                <a:solidFill>
                  <a:schemeClr val="tx1">
                    <a:lumMod val="75000"/>
                    <a:lumOff val="25000"/>
                  </a:schemeClr>
                </a:solidFill>
              </a:rPr>
              <a:t>Il problema ma il RPC chi è? Spesso è un dirigente della stessa PA</a:t>
            </a:r>
          </a:p>
        </p:txBody>
      </p:sp>
    </p:spTree>
    <p:extLst>
      <p:ext uri="{BB962C8B-B14F-4D97-AF65-F5344CB8AC3E}">
        <p14:creationId xmlns:p14="http://schemas.microsoft.com/office/powerpoint/2010/main" val="1318959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diligenza…</a:t>
            </a:r>
          </a:p>
        </p:txBody>
      </p:sp>
      <p:sp>
        <p:nvSpPr>
          <p:cNvPr id="3" name="Segnaposto contenuto 2"/>
          <p:cNvSpPr>
            <a:spLocks noGrp="1"/>
          </p:cNvSpPr>
          <p:nvPr>
            <p:ph idx="1"/>
          </p:nvPr>
        </p:nvSpPr>
        <p:spPr/>
        <p:txBody>
          <a:bodyPr>
            <a:normAutofit/>
          </a:bodyPr>
          <a:lstStyle/>
          <a:p>
            <a:r>
              <a:rPr lang="it-IT" dirty="0"/>
              <a:t>1175 </a:t>
            </a:r>
            <a:r>
              <a:rPr lang="it-IT" i="1" dirty="0"/>
              <a:t>correttezza</a:t>
            </a:r>
            <a:r>
              <a:rPr lang="it-IT" dirty="0"/>
              <a:t> e 1375 </a:t>
            </a:r>
            <a:r>
              <a:rPr lang="it-IT" i="1" dirty="0"/>
              <a:t>buona fede</a:t>
            </a:r>
          </a:p>
          <a:p>
            <a:r>
              <a:rPr lang="it-IT" dirty="0"/>
              <a:t>1176 Nell'adempiere l'obbligazione il debitore deve usare la diligenza del buon padre di famiglia.</a:t>
            </a:r>
            <a:br>
              <a:rPr lang="it-IT" dirty="0"/>
            </a:br>
            <a:r>
              <a:rPr lang="it-IT" dirty="0"/>
              <a:t>Nell'adempimento delle obbligazioni inerenti all'esercizio di un'attività professionale la diligenza deve valutarsi con riguardo alla natura dell'attività esercitata </a:t>
            </a:r>
          </a:p>
        </p:txBody>
      </p:sp>
    </p:spTree>
    <p:extLst>
      <p:ext uri="{BB962C8B-B14F-4D97-AF65-F5344CB8AC3E}">
        <p14:creationId xmlns:p14="http://schemas.microsoft.com/office/powerpoint/2010/main" val="37147443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olo 1">
            <a:extLst>
              <a:ext uri="{FF2B5EF4-FFF2-40B4-BE49-F238E27FC236}">
                <a16:creationId xmlns:a16="http://schemas.microsoft.com/office/drawing/2014/main" id="{D85123F0-3484-934A-970B-D906C4BD51FC}"/>
              </a:ext>
            </a:extLst>
          </p:cNvPr>
          <p:cNvSpPr>
            <a:spLocks noGrp="1" noChangeArrowheads="1"/>
          </p:cNvSpPr>
          <p:nvPr>
            <p:ph type="title"/>
          </p:nvPr>
        </p:nvSpPr>
        <p:spPr>
          <a:xfrm>
            <a:off x="1944688" y="623888"/>
            <a:ext cx="6589712" cy="716880"/>
          </a:xfrm>
        </p:spPr>
        <p:txBody>
          <a:bodyPr>
            <a:normAutofit/>
          </a:bodyPr>
          <a:lstStyle/>
          <a:p>
            <a:r>
              <a:rPr lang="it-IT" altLang="it-IT" dirty="0" err="1"/>
              <a:t>Whistleblowing</a:t>
            </a:r>
            <a:r>
              <a:rPr lang="it-IT" altLang="it-IT" dirty="0"/>
              <a:t>- Privato</a:t>
            </a:r>
          </a:p>
        </p:txBody>
      </p:sp>
      <p:sp>
        <p:nvSpPr>
          <p:cNvPr id="58370" name="Segnaposto contenuto 2">
            <a:extLst>
              <a:ext uri="{FF2B5EF4-FFF2-40B4-BE49-F238E27FC236}">
                <a16:creationId xmlns:a16="http://schemas.microsoft.com/office/drawing/2014/main" id="{5922582A-D786-CA45-B8F0-2F0E2551C558}"/>
              </a:ext>
            </a:extLst>
          </p:cNvPr>
          <p:cNvSpPr>
            <a:spLocks noGrp="1" noChangeArrowheads="1"/>
          </p:cNvSpPr>
          <p:nvPr>
            <p:ph idx="1"/>
          </p:nvPr>
        </p:nvSpPr>
        <p:spPr>
          <a:xfrm>
            <a:off x="899592" y="1628800"/>
            <a:ext cx="7634808" cy="4283050"/>
          </a:xfrm>
        </p:spPr>
        <p:txBody>
          <a:bodyPr>
            <a:normAutofit lnSpcReduction="10000"/>
          </a:bodyPr>
          <a:lstStyle/>
          <a:p>
            <a:pPr marL="68580" indent="0">
              <a:buNone/>
            </a:pPr>
            <a:r>
              <a:rPr lang="mr-IN" altLang="it-IT" dirty="0"/>
              <a:t>…</a:t>
            </a:r>
            <a:r>
              <a:rPr lang="it-IT" altLang="it-IT" dirty="0"/>
              <a:t>uno o più canali che consentano ai soggetti indicati nell'articolo 5, comma 1, lettere a) e b), di presentare, </a:t>
            </a:r>
            <a:r>
              <a:rPr lang="it-IT" altLang="it-IT" u="sng" dirty="0"/>
              <a:t>a tutela dell'integrità dell'ente</a:t>
            </a:r>
            <a:r>
              <a:rPr lang="it-IT" altLang="it-IT" dirty="0"/>
              <a:t>, segnalazioni </a:t>
            </a:r>
            <a:r>
              <a:rPr lang="it-IT" altLang="it-IT" i="1" dirty="0"/>
              <a:t>circostanziate di condotte illecite</a:t>
            </a:r>
            <a:r>
              <a:rPr lang="it-IT" altLang="it-IT" dirty="0"/>
              <a:t>, rilevanti ai sensi del presente decreto e </a:t>
            </a:r>
            <a:r>
              <a:rPr lang="it-IT" altLang="it-IT" u="sng" dirty="0"/>
              <a:t>fondate su elementi di fatto precisi e concordanti</a:t>
            </a:r>
            <a:r>
              <a:rPr lang="it-IT" altLang="it-IT" dirty="0"/>
              <a:t>, o di violazioni del modello di organizzazione e gestione dell'ente, di cui siano venuti a conoscenza </a:t>
            </a:r>
            <a:r>
              <a:rPr lang="it-IT" altLang="it-IT" b="1" dirty="0"/>
              <a:t>in ragione delle funzioni svolte</a:t>
            </a:r>
            <a:r>
              <a:rPr lang="it-IT" altLang="it-IT" dirty="0"/>
              <a:t>; tali canali garantiscono la riservatezza dell'identità del segnalante nelle attività di gestione della segnalazione;</a:t>
            </a:r>
          </a:p>
        </p:txBody>
      </p:sp>
    </p:spTree>
    <p:extLst>
      <p:ext uri="{BB962C8B-B14F-4D97-AF65-F5344CB8AC3E}">
        <p14:creationId xmlns:p14="http://schemas.microsoft.com/office/powerpoint/2010/main" val="24341824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E9A44A-3F75-D140-B59F-B4D404FC604B}"/>
              </a:ext>
            </a:extLst>
          </p:cNvPr>
          <p:cNvSpPr>
            <a:spLocks noGrp="1"/>
          </p:cNvSpPr>
          <p:nvPr>
            <p:ph type="title"/>
          </p:nvPr>
        </p:nvSpPr>
        <p:spPr/>
        <p:txBody>
          <a:bodyPr>
            <a:normAutofit fontScale="90000"/>
          </a:bodyPr>
          <a:lstStyle/>
          <a:p>
            <a:r>
              <a:rPr lang="it-IT" dirty="0"/>
              <a:t>Partecipare alle chat può essere pericoloso…</a:t>
            </a:r>
          </a:p>
        </p:txBody>
      </p:sp>
      <p:sp>
        <p:nvSpPr>
          <p:cNvPr id="3" name="Segnaposto contenuto 2">
            <a:extLst>
              <a:ext uri="{FF2B5EF4-FFF2-40B4-BE49-F238E27FC236}">
                <a16:creationId xmlns:a16="http://schemas.microsoft.com/office/drawing/2014/main" id="{8179AF94-5DA5-F843-BA43-2E8E02A811E7}"/>
              </a:ext>
            </a:extLst>
          </p:cNvPr>
          <p:cNvSpPr>
            <a:spLocks noGrp="1"/>
          </p:cNvSpPr>
          <p:nvPr>
            <p:ph idx="1"/>
          </p:nvPr>
        </p:nvSpPr>
        <p:spPr/>
        <p:txBody>
          <a:bodyPr>
            <a:normAutofit fontScale="70000" lnSpcReduction="20000"/>
          </a:bodyPr>
          <a:lstStyle/>
          <a:p>
            <a:r>
              <a:rPr lang="it-IT" dirty="0"/>
              <a:t>Viene contestato al lavoratore:</a:t>
            </a:r>
          </a:p>
          <a:p>
            <a:r>
              <a:rPr lang="it-IT" dirty="0"/>
              <a:t>di non aver disapprovato e contestato il contenuto della chat e di essersi dunque schierato con l'opposizione alla nuova Direzione societaria facente capo al socio di maggioranza Sig. P.M., definita (da altri partecipanti) in termini denigratori quali "facce di bronzo" e "cupola";</a:t>
            </a:r>
          </a:p>
          <a:p>
            <a:r>
              <a:rPr lang="it-IT" dirty="0"/>
              <a:t>di aver formulato a sua volta le seguenti frasi denigratorie e manifestanti l'intenzione di opporsi alla Direzione societaria: "continuo a lottare all'opposizione, ma soprattutto attenzione a chi fa il doppio gioco"; "c' è tanto da dire ed </a:t>
            </a:r>
            <a:r>
              <a:rPr lang="it-IT" dirty="0" err="1"/>
              <a:t>aggire</a:t>
            </a:r>
            <a:r>
              <a:rPr lang="it-IT" dirty="0"/>
              <a:t>"; "Caro Carlo parole impeccabili" riferendosi a C.G. che aveva definito la nuova Direzione con gli appellativi di "cupola" e "facce di bronzo"; comportamenti da ritenersi contrari agli obblighi di fedeltà, correttezza, lealtà e buona fede.</a:t>
            </a:r>
          </a:p>
          <a:p>
            <a:endParaRPr lang="it-IT" dirty="0"/>
          </a:p>
        </p:txBody>
      </p:sp>
    </p:spTree>
    <p:extLst>
      <p:ext uri="{BB962C8B-B14F-4D97-AF65-F5344CB8AC3E}">
        <p14:creationId xmlns:p14="http://schemas.microsoft.com/office/powerpoint/2010/main" val="2222255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098BFD-5CCE-514A-8A6A-533FA1A3A18B}"/>
              </a:ext>
            </a:extLst>
          </p:cNvPr>
          <p:cNvSpPr>
            <a:spLocks noGrp="1"/>
          </p:cNvSpPr>
          <p:nvPr>
            <p:ph type="title"/>
          </p:nvPr>
        </p:nvSpPr>
        <p:spPr/>
        <p:txBody>
          <a:bodyPr/>
          <a:lstStyle/>
          <a:p>
            <a:r>
              <a:rPr lang="it-IT" dirty="0"/>
              <a:t>Il fatto</a:t>
            </a:r>
          </a:p>
        </p:txBody>
      </p:sp>
      <p:sp>
        <p:nvSpPr>
          <p:cNvPr id="3" name="Segnaposto contenuto 2">
            <a:extLst>
              <a:ext uri="{FF2B5EF4-FFF2-40B4-BE49-F238E27FC236}">
                <a16:creationId xmlns:a16="http://schemas.microsoft.com/office/drawing/2014/main" id="{2AFB2B7F-71BD-7840-AEDE-FA02441E3155}"/>
              </a:ext>
            </a:extLst>
          </p:cNvPr>
          <p:cNvSpPr>
            <a:spLocks noGrp="1"/>
          </p:cNvSpPr>
          <p:nvPr>
            <p:ph idx="1"/>
          </p:nvPr>
        </p:nvSpPr>
        <p:spPr/>
        <p:txBody>
          <a:bodyPr>
            <a:normAutofit fontScale="62500" lnSpcReduction="20000"/>
          </a:bodyPr>
          <a:lstStyle/>
          <a:p>
            <a:r>
              <a:rPr lang="it-IT" dirty="0"/>
              <a:t>il ricorrente, iscritto al turno particolare di </a:t>
            </a:r>
            <a:r>
              <a:rPr lang="it-IT" dirty="0" err="1"/>
              <a:t>F</a:t>
            </a:r>
            <a:r>
              <a:rPr lang="it-IT" dirty="0"/>
              <a:t>. S.P.A. con la qualifica di Comandante, aveva attivamente partecipato alla chat denominata "cari amici", creata dal socio di minoranza </a:t>
            </a:r>
            <a:r>
              <a:rPr lang="it-IT" dirty="0" err="1"/>
              <a:t>F</a:t>
            </a:r>
            <a:r>
              <a:rPr lang="it-IT" dirty="0"/>
              <a:t>., e che fra i partecipanti a tale chat vi erano sia alcuni dipendenti della </a:t>
            </a:r>
            <a:r>
              <a:rPr lang="it-IT" dirty="0" err="1"/>
              <a:t>F</a:t>
            </a:r>
            <a:r>
              <a:rPr lang="it-IT" dirty="0"/>
              <a:t>. S.P.A. sia alcuni esponenti di società concorrenti quali V.O. e P.D. (rispettivamente: Presidenti di M. e di T. spa). Rilevava poi che erano pacificamente riferibili al ricorrente le frasi a lui ascritte nell'ambito della contestazione disciplinare; aggiungeva che il ricorrente sapeva che le conversazioni della chat potevano giungere alla conoscenza di soggetti concorrenti di </a:t>
            </a:r>
            <a:r>
              <a:rPr lang="it-IT" dirty="0" err="1"/>
              <a:t>F</a:t>
            </a:r>
            <a:r>
              <a:rPr lang="it-IT" dirty="0"/>
              <a:t>. S.P.A. avendo infatti ammesso, in sede di libero interrogatorio, di essere consapevole della partecipazione alla chat del D.. Inoltre, essendo stato informato (al pari di altri Ufficiali e Comandanti) dell'avvenuto passaggio di quote sociali in capo a P.M., doveva essere consapevole della non veridicità delle affermazioni in senso contrario formulate dal L.. In conclusione, dunque, la condotta ascritta al ricorrente era pienamente provata sia da un punto di vista oggettivo che soggettivo.</a:t>
            </a:r>
          </a:p>
        </p:txBody>
      </p:sp>
    </p:spTree>
    <p:extLst>
      <p:ext uri="{BB962C8B-B14F-4D97-AF65-F5344CB8AC3E}">
        <p14:creationId xmlns:p14="http://schemas.microsoft.com/office/powerpoint/2010/main" val="34926397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72CF78-F06B-1D47-95D0-00B05A72AAA6}"/>
              </a:ext>
            </a:extLst>
          </p:cNvPr>
          <p:cNvSpPr>
            <a:spLocks noGrp="1"/>
          </p:cNvSpPr>
          <p:nvPr>
            <p:ph type="title"/>
          </p:nvPr>
        </p:nvSpPr>
        <p:spPr>
          <a:xfrm>
            <a:off x="1043490" y="1027664"/>
            <a:ext cx="7024744" cy="529128"/>
          </a:xfrm>
        </p:spPr>
        <p:txBody>
          <a:bodyPr>
            <a:normAutofit fontScale="90000"/>
          </a:bodyPr>
          <a:lstStyle/>
          <a:p>
            <a:r>
              <a:rPr lang="it-IT" sz="3100" dirty="0"/>
              <a:t>Corte </a:t>
            </a:r>
            <a:r>
              <a:rPr lang="it-IT" sz="3100" dirty="0" err="1"/>
              <a:t>app</a:t>
            </a:r>
            <a:r>
              <a:rPr lang="it-IT" sz="3100" dirty="0"/>
              <a:t> Genova, 18/03/2019, n.150</a:t>
            </a:r>
            <a:endParaRPr lang="it-IT" dirty="0"/>
          </a:p>
        </p:txBody>
      </p:sp>
      <p:sp>
        <p:nvSpPr>
          <p:cNvPr id="3" name="Segnaposto contenuto 2">
            <a:extLst>
              <a:ext uri="{FF2B5EF4-FFF2-40B4-BE49-F238E27FC236}">
                <a16:creationId xmlns:a16="http://schemas.microsoft.com/office/drawing/2014/main" id="{379042FF-D95D-9D47-8663-4FF555841F8F}"/>
              </a:ext>
            </a:extLst>
          </p:cNvPr>
          <p:cNvSpPr>
            <a:spLocks noGrp="1"/>
          </p:cNvSpPr>
          <p:nvPr>
            <p:ph idx="1"/>
          </p:nvPr>
        </p:nvSpPr>
        <p:spPr>
          <a:xfrm>
            <a:off x="1043492" y="1772816"/>
            <a:ext cx="7200916" cy="4248472"/>
          </a:xfrm>
        </p:spPr>
        <p:txBody>
          <a:bodyPr>
            <a:normAutofit fontScale="77500" lnSpcReduction="20000"/>
          </a:bodyPr>
          <a:lstStyle/>
          <a:p>
            <a:pPr marL="68580" indent="0">
              <a:lnSpc>
                <a:spcPct val="120000"/>
              </a:lnSpc>
              <a:buNone/>
            </a:pPr>
            <a:r>
              <a:rPr lang="it-IT" dirty="0"/>
              <a:t>Nel valutare la sussistenza o meno del dovere di fedeltà di cui all'art. 2105 c.c. occorre tener presente che lo stesso si sostanzia nell'obbligo di un leale comportamento del lavoratore nei confronti del datore di lavoro e va collegato con le regole di correttezza e buona fede di cui agli artt. 1175 e 1375 c.c.. Il lavoratore, pertanto, deve </a:t>
            </a:r>
            <a:r>
              <a:rPr lang="it-IT" b="1" i="1" dirty="0"/>
              <a:t>astenersi non solo dai comportamenti espressamente vietati dall'art. 2105 c.c., ma anche da tutti quelli che, per la loro natura e le loro conseguenze, appaiono in contrasto con i doveri connessi all'inserimento del lavoratore nella struttura e nella organizzazione dell'impresa</a:t>
            </a:r>
            <a:r>
              <a:rPr lang="it-IT" dirty="0"/>
              <a:t> o creano situazioni di conflitto con le finalità e gli interessi dell'impresa stessa o sono idonei, comunque, a ledere irrimediabilmente il presupposto fiduciario del rapporto stesso.</a:t>
            </a:r>
          </a:p>
        </p:txBody>
      </p:sp>
    </p:spTree>
    <p:extLst>
      <p:ext uri="{BB962C8B-B14F-4D97-AF65-F5344CB8AC3E}">
        <p14:creationId xmlns:p14="http://schemas.microsoft.com/office/powerpoint/2010/main" val="24695377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B092D8-7398-8B47-9915-7E0EC6A0E6F5}"/>
              </a:ext>
            </a:extLst>
          </p:cNvPr>
          <p:cNvSpPr>
            <a:spLocks noGrp="1"/>
          </p:cNvSpPr>
          <p:nvPr>
            <p:ph type="title"/>
          </p:nvPr>
        </p:nvSpPr>
        <p:spPr>
          <a:xfrm>
            <a:off x="1043490" y="1027664"/>
            <a:ext cx="7024744" cy="817160"/>
          </a:xfrm>
        </p:spPr>
        <p:txBody>
          <a:bodyPr/>
          <a:lstStyle/>
          <a:p>
            <a:r>
              <a:rPr lang="it-IT" dirty="0"/>
              <a:t>Altro tipo di problema</a:t>
            </a:r>
          </a:p>
        </p:txBody>
      </p:sp>
      <p:sp>
        <p:nvSpPr>
          <p:cNvPr id="3" name="Segnaposto contenuto 2">
            <a:extLst>
              <a:ext uri="{FF2B5EF4-FFF2-40B4-BE49-F238E27FC236}">
                <a16:creationId xmlns:a16="http://schemas.microsoft.com/office/drawing/2014/main" id="{63D907C2-36C0-3E4E-8FDB-B2C1C7D302EE}"/>
              </a:ext>
            </a:extLst>
          </p:cNvPr>
          <p:cNvSpPr>
            <a:spLocks noGrp="1"/>
          </p:cNvSpPr>
          <p:nvPr>
            <p:ph idx="1"/>
          </p:nvPr>
        </p:nvSpPr>
        <p:spPr/>
        <p:txBody>
          <a:bodyPr>
            <a:normAutofit fontScale="77500" lnSpcReduction="20000"/>
          </a:bodyPr>
          <a:lstStyle/>
          <a:p>
            <a:r>
              <a:rPr lang="it-IT" b="1" dirty="0"/>
              <a:t>Cassazione civile , sez. lav. , 08/02/2011 , n. 3038</a:t>
            </a:r>
          </a:p>
          <a:p>
            <a:r>
              <a:rPr lang="it-IT" dirty="0"/>
              <a:t>Il lavoratore che produca, in una controversia di lavoro intentata nei confronti del datore di lavoro, copia di atti aziendali, che riguardino direttamente la sua posizione lavorativa, non viene meno ai suoi doveri di fedeltà, di cui all'art. </a:t>
            </a:r>
            <a:r>
              <a:rPr lang="it-IT" b="1" dirty="0"/>
              <a:t>2105</a:t>
            </a:r>
            <a:r>
              <a:rPr lang="it-IT" dirty="0"/>
              <a:t> c.c., tenuto conto che l'applicazione corretta della normativa processuale in materia è idonea a impedire una vera e propria divulgazione della documentazione aziendale e che, in ogni caso, al diritto di difesa in giudizio deve riconoscersi prevalenza rispetto alle eventuali esigenze di </a:t>
            </a:r>
            <a:r>
              <a:rPr lang="it-IT" b="1" dirty="0"/>
              <a:t>riservatezza</a:t>
            </a:r>
            <a:r>
              <a:rPr lang="it-IT" dirty="0"/>
              <a:t> dell'azienda; ne consegue la legittimità della produzione in giudizio dei detti atti trattandosi di prove lecite.</a:t>
            </a:r>
          </a:p>
          <a:p>
            <a:endParaRPr lang="it-IT" dirty="0"/>
          </a:p>
        </p:txBody>
      </p:sp>
    </p:spTree>
    <p:extLst>
      <p:ext uri="{BB962C8B-B14F-4D97-AF65-F5344CB8AC3E}">
        <p14:creationId xmlns:p14="http://schemas.microsoft.com/office/powerpoint/2010/main" val="2177404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Art. 2125</a:t>
            </a:r>
            <a:r>
              <a:rPr lang="it-IT" dirty="0"/>
              <a:t> Patto di non concorrenza</a:t>
            </a:r>
          </a:p>
        </p:txBody>
      </p:sp>
      <p:sp>
        <p:nvSpPr>
          <p:cNvPr id="3" name="Segnaposto contenuto 2"/>
          <p:cNvSpPr>
            <a:spLocks noGrp="1"/>
          </p:cNvSpPr>
          <p:nvPr>
            <p:ph idx="1"/>
          </p:nvPr>
        </p:nvSpPr>
        <p:spPr/>
        <p:txBody>
          <a:bodyPr>
            <a:normAutofit fontScale="85000" lnSpcReduction="10000"/>
          </a:bodyPr>
          <a:lstStyle/>
          <a:p>
            <a:r>
              <a:rPr lang="it-IT" dirty="0"/>
              <a:t>Il patto con il quale si limita lo svolgimento dell'attività del prestatore di lavoro, per il tempo successivo alla cessazione del contratto, è nullo se non risulta da atto scritto, se non è pattuito un corrispettivo a favore del prestatore di lavoro e se il vincolo non è contenuto entro determinati limiti di oggetto, di tempo e di luogo.</a:t>
            </a:r>
            <a:br>
              <a:rPr lang="it-IT" dirty="0"/>
            </a:br>
            <a:r>
              <a:rPr lang="it-IT" dirty="0"/>
              <a:t>La durata del vincolo non può essere superiore a cinque anni, se si tratta di dirigenti, e a tre anni negli altri casi. Se è pattuita una durata maggiore, essa si riduce nella misura suindicata</a:t>
            </a:r>
            <a:endParaRPr lang="it-IT" b="1" dirty="0"/>
          </a:p>
          <a:p>
            <a:endParaRPr lang="it-IT" dirty="0"/>
          </a:p>
        </p:txBody>
      </p:sp>
    </p:spTree>
    <p:extLst>
      <p:ext uri="{BB962C8B-B14F-4D97-AF65-F5344CB8AC3E}">
        <p14:creationId xmlns:p14="http://schemas.microsoft.com/office/powerpoint/2010/main" val="35286802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D0D45D-56C8-954F-931D-C755D79AF7AD}"/>
              </a:ext>
            </a:extLst>
          </p:cNvPr>
          <p:cNvSpPr>
            <a:spLocks noGrp="1"/>
          </p:cNvSpPr>
          <p:nvPr>
            <p:ph type="title"/>
          </p:nvPr>
        </p:nvSpPr>
        <p:spPr>
          <a:xfrm>
            <a:off x="1043490" y="1027664"/>
            <a:ext cx="7024744" cy="673144"/>
          </a:xfrm>
        </p:spPr>
        <p:txBody>
          <a:bodyPr>
            <a:normAutofit/>
          </a:bodyPr>
          <a:lstStyle/>
          <a:p>
            <a:r>
              <a:rPr lang="it-IT" sz="2800" dirty="0"/>
              <a:t>Corte </a:t>
            </a:r>
            <a:r>
              <a:rPr lang="it-IT" sz="2800" dirty="0" err="1"/>
              <a:t>app</a:t>
            </a:r>
            <a:r>
              <a:rPr lang="it-IT" sz="2800" dirty="0"/>
              <a:t>, Milano, 19/10/2018 , n. 1622</a:t>
            </a:r>
          </a:p>
        </p:txBody>
      </p:sp>
      <p:sp>
        <p:nvSpPr>
          <p:cNvPr id="3" name="Segnaposto contenuto 2">
            <a:extLst>
              <a:ext uri="{FF2B5EF4-FFF2-40B4-BE49-F238E27FC236}">
                <a16:creationId xmlns:a16="http://schemas.microsoft.com/office/drawing/2014/main" id="{02576914-13AC-0247-AF0A-55C9906482B7}"/>
              </a:ext>
            </a:extLst>
          </p:cNvPr>
          <p:cNvSpPr>
            <a:spLocks noGrp="1"/>
          </p:cNvSpPr>
          <p:nvPr>
            <p:ph idx="1"/>
          </p:nvPr>
        </p:nvSpPr>
        <p:spPr>
          <a:xfrm>
            <a:off x="1043490" y="1916832"/>
            <a:ext cx="6777317" cy="3508977"/>
          </a:xfrm>
        </p:spPr>
        <p:txBody>
          <a:bodyPr>
            <a:normAutofit lnSpcReduction="10000"/>
          </a:bodyPr>
          <a:lstStyle/>
          <a:p>
            <a:r>
              <a:rPr lang="it-IT" dirty="0"/>
              <a:t>Le attività lavorative vietate convenzionalmente al lavoratore che </a:t>
            </a:r>
            <a:r>
              <a:rPr lang="it-IT" b="1" dirty="0"/>
              <a:t>travalicano l’oggetto sociale </a:t>
            </a:r>
            <a:r>
              <a:rPr lang="it-IT" dirty="0"/>
              <a:t>della società; nonché l’ambito territoriale di efficacia del patto di non concorrenza dannoso per il lavoratore e </a:t>
            </a:r>
            <a:r>
              <a:rPr lang="it-IT" b="1" dirty="0"/>
              <a:t>la vastità teorica e geografica del divieto </a:t>
            </a:r>
            <a:r>
              <a:rPr lang="it-IT" dirty="0"/>
              <a:t>non controbilanciata dalla sufficienza della controprestazione rendono il patto di non concorrenza privo di causa e quindi nullo.</a:t>
            </a:r>
          </a:p>
          <a:p>
            <a:endParaRPr lang="it-IT" dirty="0"/>
          </a:p>
        </p:txBody>
      </p:sp>
    </p:spTree>
    <p:extLst>
      <p:ext uri="{BB962C8B-B14F-4D97-AF65-F5344CB8AC3E}">
        <p14:creationId xmlns:p14="http://schemas.microsoft.com/office/powerpoint/2010/main" val="1614154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614026-6C59-C84E-9E86-1B80BD200E56}"/>
              </a:ext>
            </a:extLst>
          </p:cNvPr>
          <p:cNvSpPr>
            <a:spLocks noGrp="1"/>
          </p:cNvSpPr>
          <p:nvPr>
            <p:ph type="title"/>
          </p:nvPr>
        </p:nvSpPr>
        <p:spPr/>
        <p:txBody>
          <a:bodyPr/>
          <a:lstStyle/>
          <a:p>
            <a:r>
              <a:rPr lang="it-IT" dirty="0"/>
              <a:t>La diligenza</a:t>
            </a:r>
          </a:p>
        </p:txBody>
      </p:sp>
      <p:sp>
        <p:nvSpPr>
          <p:cNvPr id="3" name="Segnaposto contenuto 2">
            <a:extLst>
              <a:ext uri="{FF2B5EF4-FFF2-40B4-BE49-F238E27FC236}">
                <a16:creationId xmlns:a16="http://schemas.microsoft.com/office/drawing/2014/main" id="{78AB71E1-3F59-4342-AE45-5BF1EA28BEC2}"/>
              </a:ext>
            </a:extLst>
          </p:cNvPr>
          <p:cNvSpPr>
            <a:spLocks noGrp="1"/>
          </p:cNvSpPr>
          <p:nvPr>
            <p:ph idx="1"/>
          </p:nvPr>
        </p:nvSpPr>
        <p:spPr/>
        <p:txBody>
          <a:bodyPr>
            <a:normAutofit/>
          </a:bodyPr>
          <a:lstStyle/>
          <a:p>
            <a:r>
              <a:rPr lang="it-IT" sz="2800" dirty="0"/>
              <a:t>Natura della prestazione vs. diligenza media (</a:t>
            </a:r>
            <a:r>
              <a:rPr lang="it-IT" sz="2800" i="1" dirty="0"/>
              <a:t>bonus pater </a:t>
            </a:r>
            <a:r>
              <a:rPr lang="it-IT" sz="2800" i="1" dirty="0" err="1"/>
              <a:t>familias</a:t>
            </a:r>
            <a:r>
              <a:rPr lang="it-IT" sz="2800" dirty="0"/>
              <a:t>, 1176)</a:t>
            </a:r>
          </a:p>
          <a:p>
            <a:r>
              <a:rPr lang="it-IT" sz="2800" dirty="0"/>
              <a:t>Interesse dell’impresa</a:t>
            </a:r>
          </a:p>
          <a:p>
            <a:r>
              <a:rPr lang="it-IT" sz="2800" dirty="0"/>
              <a:t>Interesse nazionale</a:t>
            </a:r>
          </a:p>
        </p:txBody>
      </p:sp>
    </p:spTree>
    <p:extLst>
      <p:ext uri="{BB962C8B-B14F-4D97-AF65-F5344CB8AC3E}">
        <p14:creationId xmlns:p14="http://schemas.microsoft.com/office/powerpoint/2010/main" val="1581849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it-IT" sz="4000">
                <a:solidFill>
                  <a:srgbClr val="000066"/>
                </a:solidFill>
              </a:rPr>
              <a:t>Potere</a:t>
            </a:r>
            <a:r>
              <a:rPr lang="it-IT">
                <a:solidFill>
                  <a:srgbClr val="000066"/>
                </a:solidFill>
              </a:rPr>
              <a:t> </a:t>
            </a:r>
            <a:r>
              <a:rPr lang="it-IT" sz="4000">
                <a:solidFill>
                  <a:srgbClr val="000066"/>
                </a:solidFill>
              </a:rPr>
              <a:t>direttivo</a:t>
            </a:r>
          </a:p>
        </p:txBody>
      </p:sp>
      <p:sp>
        <p:nvSpPr>
          <p:cNvPr id="43011" name="Rectangle 3"/>
          <p:cNvSpPr>
            <a:spLocks noGrp="1" noChangeArrowheads="1"/>
          </p:cNvSpPr>
          <p:nvPr>
            <p:ph type="body" idx="1"/>
          </p:nvPr>
        </p:nvSpPr>
        <p:spPr/>
        <p:txBody>
          <a:bodyPr/>
          <a:lstStyle/>
          <a:p>
            <a:pPr algn="just">
              <a:lnSpc>
                <a:spcPct val="90000"/>
              </a:lnSpc>
              <a:buFont typeface="Wingdings" pitchFamily="2" charset="2"/>
              <a:buNone/>
            </a:pPr>
            <a:r>
              <a:rPr lang="it-IT" dirty="0"/>
              <a:t>   </a:t>
            </a:r>
            <a:r>
              <a:rPr lang="it-IT" dirty="0">
                <a:solidFill>
                  <a:srgbClr val="0000FF"/>
                </a:solidFill>
              </a:rPr>
              <a:t>Potere di conformazione della prestazione, potere organizzativo o di gestione dell’impresa. Il datore di lavoro detta le disposizioni per l’esecuzione del lavoro, dirige il lavoratore (art. 2094 c.c.)</a:t>
            </a:r>
          </a:p>
          <a:p>
            <a:pPr algn="just">
              <a:lnSpc>
                <a:spcPct val="90000"/>
              </a:lnSpc>
              <a:buFont typeface="Wingdings" pitchFamily="2" charset="2"/>
              <a:buNone/>
            </a:pPr>
            <a:endParaRPr lang="it-IT" dirty="0">
              <a:solidFill>
                <a:srgbClr val="0000FF"/>
              </a:solidFill>
            </a:endParaRPr>
          </a:p>
          <a:p>
            <a:pPr algn="ctr">
              <a:lnSpc>
                <a:spcPct val="90000"/>
              </a:lnSpc>
              <a:buFont typeface="Wingdings" pitchFamily="2" charset="2"/>
              <a:buNone/>
            </a:pPr>
            <a:r>
              <a:rPr lang="it-IT" dirty="0">
                <a:solidFill>
                  <a:srgbClr val="0000FF"/>
                </a:solidFill>
              </a:rPr>
              <a:t>=</a:t>
            </a:r>
          </a:p>
          <a:p>
            <a:pPr algn="ctr">
              <a:lnSpc>
                <a:spcPct val="90000"/>
              </a:lnSpc>
              <a:buFont typeface="Wingdings" pitchFamily="2" charset="2"/>
              <a:buNone/>
            </a:pPr>
            <a:endParaRPr lang="it-IT" dirty="0">
              <a:solidFill>
                <a:srgbClr val="0000FF"/>
              </a:solidFill>
            </a:endParaRPr>
          </a:p>
          <a:p>
            <a:pPr>
              <a:lnSpc>
                <a:spcPct val="90000"/>
              </a:lnSpc>
              <a:buFont typeface="Wingdings" pitchFamily="2" charset="2"/>
              <a:buNone/>
            </a:pPr>
            <a:r>
              <a:rPr lang="it-IT" dirty="0">
                <a:solidFill>
                  <a:srgbClr val="0000FF"/>
                </a:solidFill>
              </a:rPr>
              <a:t> DILIGENZA     OBBEDIENZA     FEDELTA’</a:t>
            </a:r>
          </a:p>
        </p:txBody>
      </p:sp>
    </p:spTree>
    <p:extLst>
      <p:ext uri="{BB962C8B-B14F-4D97-AF65-F5344CB8AC3E}">
        <p14:creationId xmlns:p14="http://schemas.microsoft.com/office/powerpoint/2010/main" val="1930887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043490" y="1027664"/>
            <a:ext cx="7024744" cy="647916"/>
          </a:xfrm>
        </p:spPr>
        <p:txBody>
          <a:bodyPr>
            <a:normAutofit fontScale="90000"/>
          </a:bodyPr>
          <a:lstStyle/>
          <a:p>
            <a:r>
              <a:rPr lang="it-IT" dirty="0">
                <a:solidFill>
                  <a:srgbClr val="009900"/>
                </a:solidFill>
              </a:rPr>
              <a:t>Riassumendo:</a:t>
            </a:r>
          </a:p>
        </p:txBody>
      </p:sp>
      <p:sp>
        <p:nvSpPr>
          <p:cNvPr id="41987" name="Rectangle 3"/>
          <p:cNvSpPr>
            <a:spLocks noGrp="1" noChangeArrowheads="1"/>
          </p:cNvSpPr>
          <p:nvPr>
            <p:ph type="body" idx="1"/>
          </p:nvPr>
        </p:nvSpPr>
        <p:spPr>
          <a:xfrm>
            <a:off x="1043492" y="2323652"/>
            <a:ext cx="7024742" cy="3508977"/>
          </a:xfrm>
        </p:spPr>
        <p:txBody>
          <a:bodyPr>
            <a:normAutofit lnSpcReduction="10000"/>
          </a:bodyPr>
          <a:lstStyle/>
          <a:p>
            <a:pPr>
              <a:buFont typeface="Wingdings" pitchFamily="2" charset="2"/>
              <a:buNone/>
            </a:pPr>
            <a:r>
              <a:rPr lang="it-IT" dirty="0">
                <a:solidFill>
                  <a:srgbClr val="009900"/>
                </a:solidFill>
              </a:rPr>
              <a:t>Subordinazione  =</a:t>
            </a:r>
          </a:p>
          <a:p>
            <a:endParaRPr lang="it-IT" dirty="0">
              <a:solidFill>
                <a:srgbClr val="FF0000"/>
              </a:solidFill>
            </a:endParaRPr>
          </a:p>
          <a:p>
            <a:pPr marL="68580" indent="0">
              <a:buNone/>
            </a:pPr>
            <a:r>
              <a:rPr lang="it-IT" dirty="0">
                <a:solidFill>
                  <a:srgbClr val="FF0000"/>
                </a:solidFill>
              </a:rPr>
              <a:t>			Natura prestazione dovuta</a:t>
            </a:r>
          </a:p>
          <a:p>
            <a:pPr marL="68580" indent="0">
              <a:buNone/>
            </a:pPr>
            <a:r>
              <a:rPr lang="it-IT" dirty="0">
                <a:solidFill>
                  <a:srgbClr val="FF0000"/>
                </a:solidFill>
              </a:rPr>
              <a:t>Diligenza</a:t>
            </a:r>
          </a:p>
          <a:p>
            <a:pPr marL="68580" indent="0">
              <a:buNone/>
            </a:pPr>
            <a:r>
              <a:rPr lang="it-IT" sz="2400" dirty="0">
                <a:solidFill>
                  <a:srgbClr val="FF0000"/>
                </a:solidFill>
              </a:rPr>
              <a:t>			Interesse dell’impresa</a:t>
            </a:r>
          </a:p>
          <a:p>
            <a:pPr algn="r">
              <a:buFont typeface="Wingdings" pitchFamily="2" charset="2"/>
              <a:buNone/>
            </a:pPr>
            <a:r>
              <a:rPr lang="it-IT" dirty="0">
                <a:solidFill>
                  <a:schemeClr val="hlink"/>
                </a:solidFill>
              </a:rPr>
              <a:t>Esecuzione del lavoro</a:t>
            </a:r>
          </a:p>
          <a:p>
            <a:pPr>
              <a:buNone/>
            </a:pPr>
            <a:r>
              <a:rPr lang="it-IT" dirty="0">
                <a:solidFill>
                  <a:schemeClr val="hlink"/>
                </a:solidFill>
              </a:rPr>
              <a:t>Obbedienza:</a:t>
            </a:r>
          </a:p>
          <a:p>
            <a:pPr algn="r">
              <a:buFont typeface="Wingdings" pitchFamily="2" charset="2"/>
              <a:buNone/>
            </a:pPr>
            <a:r>
              <a:rPr lang="it-IT" dirty="0">
                <a:solidFill>
                  <a:schemeClr val="hlink"/>
                </a:solidFill>
              </a:rPr>
              <a:t>Disciplina del lavoro</a:t>
            </a:r>
          </a:p>
        </p:txBody>
      </p:sp>
      <p:sp>
        <p:nvSpPr>
          <p:cNvPr id="41989" name="Line 5"/>
          <p:cNvSpPr>
            <a:spLocks noChangeShapeType="1"/>
          </p:cNvSpPr>
          <p:nvPr/>
        </p:nvSpPr>
        <p:spPr bwMode="auto">
          <a:xfrm rot="600000">
            <a:off x="2850992" y="3920152"/>
            <a:ext cx="870623" cy="94333"/>
          </a:xfrm>
          <a:prstGeom prst="line">
            <a:avLst/>
          </a:prstGeom>
          <a:noFill/>
          <a:ln w="9525">
            <a:solidFill>
              <a:schemeClr val="tx1"/>
            </a:solidFill>
            <a:round/>
            <a:headEnd/>
            <a:tailEnd type="triangle" w="med" len="med"/>
          </a:ln>
          <a:effectLst/>
        </p:spPr>
        <p:txBody>
          <a:bodyPr/>
          <a:lstStyle/>
          <a:p>
            <a:endParaRPr lang="it-IT"/>
          </a:p>
        </p:txBody>
      </p:sp>
      <p:sp>
        <p:nvSpPr>
          <p:cNvPr id="41994" name="Line 10"/>
          <p:cNvSpPr>
            <a:spLocks noChangeShapeType="1"/>
          </p:cNvSpPr>
          <p:nvPr/>
        </p:nvSpPr>
        <p:spPr bwMode="auto">
          <a:xfrm flipV="1">
            <a:off x="2820373" y="3259566"/>
            <a:ext cx="865188" cy="215900"/>
          </a:xfrm>
          <a:prstGeom prst="line">
            <a:avLst/>
          </a:prstGeom>
          <a:noFill/>
          <a:ln w="9525">
            <a:solidFill>
              <a:schemeClr val="tx1"/>
            </a:solidFill>
            <a:round/>
            <a:headEnd/>
            <a:tailEnd type="triangle" w="med" len="med"/>
          </a:ln>
          <a:effectLst/>
        </p:spPr>
        <p:txBody>
          <a:bodyPr/>
          <a:lstStyle/>
          <a:p>
            <a:endParaRPr lang="it-IT"/>
          </a:p>
        </p:txBody>
      </p:sp>
      <p:sp>
        <p:nvSpPr>
          <p:cNvPr id="41995" name="Freeform 11"/>
          <p:cNvSpPr>
            <a:spLocks/>
          </p:cNvSpPr>
          <p:nvPr/>
        </p:nvSpPr>
        <p:spPr bwMode="auto">
          <a:xfrm rot="20805785">
            <a:off x="3635896" y="4724066"/>
            <a:ext cx="869950" cy="46106"/>
          </a:xfrm>
          <a:custGeom>
            <a:avLst/>
            <a:gdLst/>
            <a:ahLst/>
            <a:cxnLst>
              <a:cxn ang="0">
                <a:pos x="0" y="43"/>
              </a:cxn>
              <a:cxn ang="0">
                <a:pos x="548" y="0"/>
              </a:cxn>
            </a:cxnLst>
            <a:rect l="0" t="0" r="r" b="b"/>
            <a:pathLst>
              <a:path w="548" h="43">
                <a:moveTo>
                  <a:pt x="0" y="43"/>
                </a:moveTo>
                <a:lnTo>
                  <a:pt x="548" y="0"/>
                </a:lnTo>
              </a:path>
            </a:pathLst>
          </a:custGeom>
          <a:noFill/>
          <a:ln w="9525">
            <a:solidFill>
              <a:schemeClr val="tx1"/>
            </a:solidFill>
            <a:round/>
            <a:headEnd type="none" w="med" len="med"/>
            <a:tailEnd type="triangle" w="med" len="med"/>
          </a:ln>
          <a:effectLst/>
        </p:spPr>
        <p:txBody>
          <a:bodyPr/>
          <a:lstStyle/>
          <a:p>
            <a:endParaRPr lang="it-IT"/>
          </a:p>
        </p:txBody>
      </p:sp>
      <p:sp>
        <p:nvSpPr>
          <p:cNvPr id="41996" name="Line 12"/>
          <p:cNvSpPr>
            <a:spLocks noChangeShapeType="1"/>
          </p:cNvSpPr>
          <p:nvPr/>
        </p:nvSpPr>
        <p:spPr bwMode="auto">
          <a:xfrm>
            <a:off x="3707904" y="5013176"/>
            <a:ext cx="863600" cy="217487"/>
          </a:xfrm>
          <a:prstGeom prst="line">
            <a:avLst/>
          </a:prstGeom>
          <a:noFill/>
          <a:ln w="9525">
            <a:solidFill>
              <a:schemeClr val="tx1"/>
            </a:solidFill>
            <a:round/>
            <a:headEnd/>
            <a:tailEnd type="triangle" w="med" len="med"/>
          </a:ln>
          <a:effectLst/>
        </p:spPr>
        <p:txBody>
          <a:bodyPr/>
          <a:lstStyle/>
          <a:p>
            <a:endParaRPr lang="it-IT"/>
          </a:p>
        </p:txBody>
      </p:sp>
    </p:spTree>
    <p:extLst>
      <p:ext uri="{BB962C8B-B14F-4D97-AF65-F5344CB8AC3E}">
        <p14:creationId xmlns:p14="http://schemas.microsoft.com/office/powerpoint/2010/main" val="3523203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951F10-7261-3241-BEBA-BF40514E219A}"/>
              </a:ext>
            </a:extLst>
          </p:cNvPr>
          <p:cNvSpPr>
            <a:spLocks noGrp="1"/>
          </p:cNvSpPr>
          <p:nvPr>
            <p:ph type="title"/>
          </p:nvPr>
        </p:nvSpPr>
        <p:spPr/>
        <p:txBody>
          <a:bodyPr>
            <a:normAutofit fontScale="90000"/>
          </a:bodyPr>
          <a:lstStyle/>
          <a:p>
            <a:r>
              <a:rPr lang="it-IT" dirty="0"/>
              <a:t>La teoria del contratto di organizzazione</a:t>
            </a:r>
          </a:p>
        </p:txBody>
      </p:sp>
      <p:sp>
        <p:nvSpPr>
          <p:cNvPr id="3" name="Segnaposto contenuto 2">
            <a:extLst>
              <a:ext uri="{FF2B5EF4-FFF2-40B4-BE49-F238E27FC236}">
                <a16:creationId xmlns:a16="http://schemas.microsoft.com/office/drawing/2014/main" id="{83422FF6-E407-EC46-9ED7-A2E9641129E8}"/>
              </a:ext>
            </a:extLst>
          </p:cNvPr>
          <p:cNvSpPr>
            <a:spLocks noGrp="1"/>
          </p:cNvSpPr>
          <p:nvPr>
            <p:ph idx="1"/>
          </p:nvPr>
        </p:nvSpPr>
        <p:spPr>
          <a:xfrm>
            <a:off x="1043492" y="2323652"/>
            <a:ext cx="7200916" cy="3508977"/>
          </a:xfrm>
        </p:spPr>
        <p:txBody>
          <a:bodyPr>
            <a:normAutofit fontScale="92500"/>
          </a:bodyPr>
          <a:lstStyle/>
          <a:p>
            <a:r>
              <a:rPr lang="it-IT" dirty="0"/>
              <a:t>Il datore di lavoro come titolare dell’</a:t>
            </a:r>
            <a:r>
              <a:rPr lang="it-IT" i="1" dirty="0"/>
              <a:t>organizzazione dell’impresa </a:t>
            </a:r>
            <a:r>
              <a:rPr lang="it-IT" dirty="0"/>
              <a:t>(invece che come «semplice» organizzatore del lavoro altrui)</a:t>
            </a:r>
          </a:p>
          <a:p>
            <a:r>
              <a:rPr lang="it-IT" dirty="0"/>
              <a:t>Conseguenza: interesse non alla singola prestazione ma al coordinamento organizzativo</a:t>
            </a:r>
          </a:p>
          <a:p>
            <a:r>
              <a:rPr lang="it-IT" dirty="0"/>
              <a:t>Conseguenza pratica: possibilità di serrata legittima (=rifiuto dell’offerta lavorativa) se la prestazione non è inseribile nell’organizzazione aziendale</a:t>
            </a:r>
          </a:p>
        </p:txBody>
      </p:sp>
    </p:spTree>
    <p:extLst>
      <p:ext uri="{BB962C8B-B14F-4D97-AF65-F5344CB8AC3E}">
        <p14:creationId xmlns:p14="http://schemas.microsoft.com/office/powerpoint/2010/main" val="1673615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4840B7-24A8-374D-A4F1-496170480F64}"/>
              </a:ext>
            </a:extLst>
          </p:cNvPr>
          <p:cNvSpPr>
            <a:spLocks noGrp="1"/>
          </p:cNvSpPr>
          <p:nvPr>
            <p:ph type="title"/>
          </p:nvPr>
        </p:nvSpPr>
        <p:spPr/>
        <p:txBody>
          <a:bodyPr>
            <a:normAutofit fontScale="90000"/>
          </a:bodyPr>
          <a:lstStyle/>
          <a:p>
            <a:r>
              <a:rPr lang="it-IT" sz="3100" dirty="0" err="1"/>
              <a:t>Cass</a:t>
            </a:r>
            <a:r>
              <a:rPr lang="it-IT" sz="3100" dirty="0"/>
              <a:t>., sez. lav., 02/10/2019, n.24634 </a:t>
            </a:r>
            <a:r>
              <a:rPr lang="it-IT" sz="2700" dirty="0"/>
              <a:t>obbligo di diligenza e criterio dell'interesse dell'impresa</a:t>
            </a:r>
          </a:p>
        </p:txBody>
      </p:sp>
      <p:sp>
        <p:nvSpPr>
          <p:cNvPr id="3" name="Segnaposto contenuto 2">
            <a:extLst>
              <a:ext uri="{FF2B5EF4-FFF2-40B4-BE49-F238E27FC236}">
                <a16:creationId xmlns:a16="http://schemas.microsoft.com/office/drawing/2014/main" id="{13ACF978-25EE-6040-965A-14643CEF76D4}"/>
              </a:ext>
            </a:extLst>
          </p:cNvPr>
          <p:cNvSpPr>
            <a:spLocks noGrp="1"/>
          </p:cNvSpPr>
          <p:nvPr>
            <p:ph idx="1"/>
          </p:nvPr>
        </p:nvSpPr>
        <p:spPr>
          <a:xfrm>
            <a:off x="1043492" y="2323652"/>
            <a:ext cx="7024742" cy="3625627"/>
          </a:xfrm>
        </p:spPr>
        <p:txBody>
          <a:bodyPr>
            <a:normAutofit fontScale="70000" lnSpcReduction="20000"/>
          </a:bodyPr>
          <a:lstStyle/>
          <a:p>
            <a:pPr marL="0" indent="0" algn="just">
              <a:lnSpc>
                <a:spcPct val="120000"/>
              </a:lnSpc>
              <a:spcBef>
                <a:spcPts val="0"/>
              </a:spcBef>
              <a:buNone/>
            </a:pPr>
            <a:r>
              <a:rPr lang="it-IT" dirty="0"/>
              <a:t>L'obbligo di diligenza del prestatore di lavoro ex art. 2104 c.c. è un obbligo di carattere oggettivo, poiché l'adeguatezza della prestazione deve essere valutata con riguardo all'interesse del datore di lavoro: difatti esso costituisce </a:t>
            </a:r>
            <a:r>
              <a:rPr lang="it-IT" b="1" dirty="0"/>
              <a:t>una specificazione del principio generale</a:t>
            </a:r>
            <a:r>
              <a:rPr lang="it-IT" dirty="0"/>
              <a:t> fissato dall'art. 1176, comma 2 c.c. e deve essere pertanto </a:t>
            </a:r>
            <a:r>
              <a:rPr lang="it-IT" b="1" dirty="0"/>
              <a:t>valutato in relazione alla natura dell'attività esercitata</a:t>
            </a:r>
            <a:r>
              <a:rPr lang="it-IT" dirty="0"/>
              <a:t>. </a:t>
            </a:r>
            <a:r>
              <a:rPr lang="it-IT" i="1" u="sng" dirty="0"/>
              <a:t>Il criterio dell'interesse dell'impresa</a:t>
            </a:r>
            <a:r>
              <a:rPr lang="it-IT" dirty="0"/>
              <a:t>, previsto anch'esso dall'art. 2104 c.c., impone invece di correlare la prestazione dovuta </a:t>
            </a:r>
            <a:r>
              <a:rPr lang="it-IT" b="1" dirty="0"/>
              <a:t>non solo </a:t>
            </a:r>
            <a:r>
              <a:rPr lang="it-IT" dirty="0"/>
              <a:t>ai criteri dell'attività lavorativa in senso stretto, ma anche alle particolari esigenze dell'organizzazione in cui il rapporto si inserisce. L'interesse dell'impresa fa riferimento al raccordo della prestazione con la specifica organizzazione imprenditoriale in funzione della quale è resa.</a:t>
            </a:r>
          </a:p>
        </p:txBody>
      </p:sp>
    </p:spTree>
    <p:extLst>
      <p:ext uri="{BB962C8B-B14F-4D97-AF65-F5344CB8AC3E}">
        <p14:creationId xmlns:p14="http://schemas.microsoft.com/office/powerpoint/2010/main" val="1636109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764704"/>
            <a:ext cx="7024744" cy="720080"/>
          </a:xfrm>
        </p:spPr>
        <p:txBody>
          <a:bodyPr/>
          <a:lstStyle/>
          <a:p>
            <a:r>
              <a:rPr lang="it-IT" dirty="0"/>
              <a:t>Obblighi preparatori</a:t>
            </a:r>
          </a:p>
        </p:txBody>
      </p:sp>
      <p:sp>
        <p:nvSpPr>
          <p:cNvPr id="3" name="Segnaposto contenuto 2"/>
          <p:cNvSpPr>
            <a:spLocks noGrp="1"/>
          </p:cNvSpPr>
          <p:nvPr>
            <p:ph idx="1"/>
          </p:nvPr>
        </p:nvSpPr>
        <p:spPr>
          <a:xfrm>
            <a:off x="1043608" y="1674511"/>
            <a:ext cx="6777317" cy="4418785"/>
          </a:xfrm>
        </p:spPr>
        <p:txBody>
          <a:bodyPr>
            <a:normAutofit/>
          </a:bodyPr>
          <a:lstStyle/>
          <a:p>
            <a:pPr marL="68580" indent="0">
              <a:buNone/>
            </a:pPr>
            <a:r>
              <a:rPr lang="it-IT" dirty="0"/>
              <a:t>Obbligo preparatorio o esecuzione del contratto?</a:t>
            </a:r>
          </a:p>
          <a:p>
            <a:pPr lvl="1"/>
            <a:r>
              <a:rPr lang="it-IT" dirty="0"/>
              <a:t>Tempo tuta</a:t>
            </a:r>
          </a:p>
          <a:p>
            <a:pPr lvl="1"/>
            <a:r>
              <a:rPr lang="it-IT" dirty="0"/>
              <a:t>Tempi di spostamento</a:t>
            </a:r>
          </a:p>
        </p:txBody>
      </p:sp>
    </p:spTree>
    <p:extLst>
      <p:ext uri="{BB962C8B-B14F-4D97-AF65-F5344CB8AC3E}">
        <p14:creationId xmlns:p14="http://schemas.microsoft.com/office/powerpoint/2010/main" val="38314589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880</TotalTime>
  <Words>3566</Words>
  <Application>Microsoft Macintosh PowerPoint</Application>
  <PresentationFormat>Presentazione su schermo (4:3)</PresentationFormat>
  <Paragraphs>127</Paragraphs>
  <Slides>36</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36</vt:i4>
      </vt:variant>
    </vt:vector>
  </HeadingPairs>
  <TitlesOfParts>
    <vt:vector size="45" baseType="lpstr">
      <vt:lpstr>Arial</vt:lpstr>
      <vt:lpstr>Bodoni MT Black</vt:lpstr>
      <vt:lpstr>Calibri</vt:lpstr>
      <vt:lpstr>Century Gothic</vt:lpstr>
      <vt:lpstr>Franklin Gothic Medium</vt:lpstr>
      <vt:lpstr>Wingdings</vt:lpstr>
      <vt:lpstr>Wingdings 2</vt:lpstr>
      <vt:lpstr>Wingdings 3</vt:lpstr>
      <vt:lpstr>Austin</vt:lpstr>
      <vt:lpstr>Gli obblighi del lavoratore</vt:lpstr>
      <vt:lpstr>Art. 2104. Diligenza del prestatore di lavoro.</vt:lpstr>
      <vt:lpstr>La diligenza…</vt:lpstr>
      <vt:lpstr>La diligenza</vt:lpstr>
      <vt:lpstr>Potere direttivo</vt:lpstr>
      <vt:lpstr>Riassumendo:</vt:lpstr>
      <vt:lpstr>La teoria del contratto di organizzazione</vt:lpstr>
      <vt:lpstr>Cass., sez. lav., 02/10/2019, n.24634 obbligo di diligenza e criterio dell'interesse dell'impresa</vt:lpstr>
      <vt:lpstr>Obblighi preparatori</vt:lpstr>
      <vt:lpstr>Cass, sez. VI , 11/01/2019 , n. 505</vt:lpstr>
      <vt:lpstr>C. App. Milano, 26/02/2019, n.24</vt:lpstr>
      <vt:lpstr>… e io me lo prendo, il tempo tuta!</vt:lpstr>
      <vt:lpstr>Obblighi preparatori</vt:lpstr>
      <vt:lpstr>Cass., 25/01/2011, n.1699</vt:lpstr>
      <vt:lpstr>Cass. civ., 09-01-2015, n. 144</vt:lpstr>
      <vt:lpstr>Doveri strumentali</vt:lpstr>
      <vt:lpstr>Diligenza</vt:lpstr>
      <vt:lpstr>Cass. civ.,  15-07-2013, n. 17316</vt:lpstr>
      <vt:lpstr>Cass. civ., 02-02-2016, n. 1978</vt:lpstr>
      <vt:lpstr>Art. 2105 Obbligo di fedeltà</vt:lpstr>
      <vt:lpstr>L’obbligo accessorio della fedeltà</vt:lpstr>
      <vt:lpstr>Riservatezza</vt:lpstr>
      <vt:lpstr>Cass.18/01/2019, n.1379</vt:lpstr>
      <vt:lpstr>Cass., 18/07/2018 , n. 19092</vt:lpstr>
      <vt:lpstr>Cass., 10/07/2018 , n. 18176</vt:lpstr>
      <vt:lpstr>Obbligo di fedeltà</vt:lpstr>
      <vt:lpstr>Obbligo di riservatezza e denuncia degli illeciti.  Il whistleblowing – la tutela del whistleblower</vt:lpstr>
      <vt:lpstr>Whistleblowing - PA</vt:lpstr>
      <vt:lpstr>Whistleblowing</vt:lpstr>
      <vt:lpstr>Whistleblowing- Privato</vt:lpstr>
      <vt:lpstr>Partecipare alle chat può essere pericoloso…</vt:lpstr>
      <vt:lpstr>Il fatto</vt:lpstr>
      <vt:lpstr>Corte app Genova, 18/03/2019, n.150</vt:lpstr>
      <vt:lpstr>Altro tipo di problema</vt:lpstr>
      <vt:lpstr>Art. 2125 Patto di non concorrenza</vt:lpstr>
      <vt:lpstr>Corte app, Milano, 19/10/2018 , n. 1622</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Diligenza, obbedienza, fedeltà</dc:title>
  <dc:creator>user</dc:creator>
  <cp:lastModifiedBy>Alberto Avio</cp:lastModifiedBy>
  <cp:revision>34</cp:revision>
  <dcterms:created xsi:type="dcterms:W3CDTF">2013-03-03T21:53:57Z</dcterms:created>
  <dcterms:modified xsi:type="dcterms:W3CDTF">2020-11-09T08:01:12Z</dcterms:modified>
</cp:coreProperties>
</file>