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67" r:id="rId3"/>
    <p:sldId id="268" r:id="rId4"/>
    <p:sldId id="270" r:id="rId5"/>
    <p:sldId id="269" r:id="rId6"/>
    <p:sldId id="266" r:id="rId7"/>
    <p:sldId id="271" r:id="rId8"/>
    <p:sldId id="258" r:id="rId9"/>
    <p:sldId id="259" r:id="rId10"/>
    <p:sldId id="260" r:id="rId11"/>
    <p:sldId id="265" r:id="rId12"/>
    <p:sldId id="261" r:id="rId13"/>
    <p:sldId id="262" r:id="rId14"/>
    <p:sldId id="263" r:id="rId15"/>
    <p:sldId id="264"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08"/>
    <p:restoredTop sz="94595"/>
  </p:normalViewPr>
  <p:slideViewPr>
    <p:cSldViewPr snapToGrid="0" snapToObjects="1">
      <p:cViewPr varScale="1">
        <p:scale>
          <a:sx n="102" d="100"/>
          <a:sy n="102" d="100"/>
        </p:scale>
        <p:origin x="416" y="1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7" name="Rectangle 6"/>
          <p:cNvSpPr/>
          <p:nvPr/>
        </p:nvSpPr>
        <p:spPr>
          <a:xfrm>
            <a:off x="1007533" y="0"/>
            <a:ext cx="7934348"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8941881"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2611808" y="3428998"/>
            <a:ext cx="5518066" cy="2268559"/>
          </a:xfrm>
        </p:spPr>
        <p:txBody>
          <a:bodyPr anchor="t">
            <a:normAutofit/>
          </a:bodyPr>
          <a:lstStyle>
            <a:lvl1pPr algn="r">
              <a:defRPr sz="6000"/>
            </a:lvl1pPr>
          </a:lstStyle>
          <a:p>
            <a:r>
              <a:rPr lang="it-IT"/>
              <a:t>Fare clic per modificare stile</a:t>
            </a:r>
            <a:endParaRPr lang="en-US" dirty="0"/>
          </a:p>
        </p:txBody>
      </p:sp>
      <p:sp>
        <p:nvSpPr>
          <p:cNvPr id="3" name="Subtitle 2"/>
          <p:cNvSpPr>
            <a:spLocks noGrp="1"/>
          </p:cNvSpPr>
          <p:nvPr>
            <p:ph type="subTitle" idx="1"/>
          </p:nvPr>
        </p:nvSpPr>
        <p:spPr>
          <a:xfrm>
            <a:off x="2772274" y="2268786"/>
            <a:ext cx="5357600" cy="1160213"/>
          </a:xfrm>
        </p:spPr>
        <p:txBody>
          <a:bodyPr tIns="0" anchor="b">
            <a:normAutofit/>
          </a:bodyPr>
          <a:lstStyle>
            <a:lvl1pPr marL="0" indent="0" algn="r">
              <a:buNone/>
              <a:defRPr sz="1800" b="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9AB3A824-1A51-4B26-AD58-A6D8E14F6C04}" type="datetimeFigureOut">
              <a:rPr lang="en-US" dirty="0"/>
              <a:t>11/4/20</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rIns="45720"/>
          <a:lstStyle/>
          <a:p>
            <a:fld id="{6D22F896-40B5-4ADD-8801-0D06FADFA095}" type="slidenum">
              <a:rPr lang="en-US" dirty="0"/>
              <a:t>‹N›</a:t>
            </a:fld>
            <a:endParaRPr lang="en-US" dirty="0"/>
          </a:p>
        </p:txBody>
      </p:sp>
      <p:sp>
        <p:nvSpPr>
          <p:cNvPr id="13" name="TextBox 12"/>
          <p:cNvSpPr txBox="1"/>
          <p:nvPr/>
        </p:nvSpPr>
        <p:spPr>
          <a:xfrm>
            <a:off x="2191282" y="3262852"/>
            <a:ext cx="415636" cy="461665"/>
          </a:xfrm>
          <a:prstGeom prst="rect">
            <a:avLst/>
          </a:prstGeom>
          <a:noFill/>
        </p:spPr>
        <p:txBody>
          <a:bodyPr wrap="square" rtlCol="0">
            <a:spAutoFit/>
          </a:bodyPr>
          <a:lstStyle/>
          <a:p>
            <a:pPr algn="r"/>
            <a:r>
              <a:rPr lang="en-US" sz="2400" dirty="0">
                <a:solidFill>
                  <a:schemeClr val="accent6"/>
                </a:solidFill>
                <a:latin typeface="Wingdings 3" panose="05040102010807070707" pitchFamily="18" charset="2"/>
              </a:rPr>
              <a:t>z</a:t>
            </a:r>
            <a:endParaRPr lang="en-US" sz="2400" dirty="0">
              <a:solidFill>
                <a:schemeClr val="accent6"/>
              </a:solidFill>
              <a:latin typeface="MS Shell Dlg 2" panose="020B0604030504040204" pitchFamily="34" charset="0"/>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14" name="Rectangle 13"/>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TextBox 8"/>
          <p:cNvSpPr txBox="1"/>
          <p:nvPr/>
        </p:nvSpPr>
        <p:spPr>
          <a:xfrm>
            <a:off x="2194236" y="641225"/>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2611808" y="808056"/>
            <a:ext cx="7954091" cy="1077229"/>
          </a:xfrm>
        </p:spPr>
        <p:txBody>
          <a:bodyPr/>
          <a:lstStyle/>
          <a:p>
            <a:r>
              <a:rPr lang="it-IT"/>
              <a:t>Fare clic per modificare stile</a:t>
            </a:r>
            <a:endParaRPr lang="en-US" dirty="0"/>
          </a:p>
        </p:txBody>
      </p:sp>
      <p:sp>
        <p:nvSpPr>
          <p:cNvPr id="3" name="Vertical Text Placeholder 2"/>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D857E33E-8B18-4087-B112-809917729534}" type="datetimeFigureOut">
              <a:rPr lang="en-US" dirty="0"/>
              <a:t>11/4/20</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verticale e testo">
    <p:spTree>
      <p:nvGrpSpPr>
        <p:cNvPr id="1" name=""/>
        <p:cNvGrpSpPr/>
        <p:nvPr/>
      </p:nvGrpSpPr>
      <p:grpSpPr>
        <a:xfrm>
          <a:off x="0" y="0"/>
          <a:ext cx="0" cy="0"/>
          <a:chOff x="0" y="0"/>
          <a:chExt cx="0" cy="0"/>
        </a:xfrm>
      </p:grpSpPr>
      <p:sp>
        <p:nvSpPr>
          <p:cNvPr id="15" name="Rectangle 14"/>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 name="Rectangle 15"/>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TextBox 8"/>
          <p:cNvSpPr txBox="1"/>
          <p:nvPr/>
        </p:nvSpPr>
        <p:spPr>
          <a:xfrm rot="5400000">
            <a:off x="10337141" y="416061"/>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Vertical Title 1"/>
          <p:cNvSpPr>
            <a:spLocks noGrp="1"/>
          </p:cNvSpPr>
          <p:nvPr>
            <p:ph type="title" orient="vert"/>
          </p:nvPr>
        </p:nvSpPr>
        <p:spPr>
          <a:xfrm>
            <a:off x="9239380" y="805818"/>
            <a:ext cx="1326519" cy="5244126"/>
          </a:xfrm>
        </p:spPr>
        <p:txBody>
          <a:bodyPr vert="eaVert"/>
          <a:lstStyle>
            <a:lvl1pPr algn="l">
              <a:defRPr/>
            </a:lvl1pPr>
          </a:lstStyle>
          <a:p>
            <a:r>
              <a:rPr lang="it-IT"/>
              <a:t>Fare clic per modificare stile</a:t>
            </a:r>
            <a:endParaRPr lang="en-US" dirty="0"/>
          </a:p>
        </p:txBody>
      </p:sp>
      <p:sp>
        <p:nvSpPr>
          <p:cNvPr id="3" name="Vertical Text Placeholder 2"/>
          <p:cNvSpPr>
            <a:spLocks noGrp="1"/>
          </p:cNvSpPr>
          <p:nvPr>
            <p:ph type="body" orient="vert" idx="1"/>
          </p:nvPr>
        </p:nvSpPr>
        <p:spPr>
          <a:xfrm>
            <a:off x="2608751" y="970410"/>
            <a:ext cx="6466903" cy="5079534"/>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D3FFE419-2371-464F-8239-3959401C3561}" type="datetimeFigureOut">
              <a:rPr lang="en-US" dirty="0"/>
              <a:t>11/4/20</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9" name="Rectangle 28"/>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it-IT"/>
              <a:t>Fare clic per modificare stile</a:t>
            </a:r>
            <a:endParaRPr lang="en-US" dirty="0"/>
          </a:p>
        </p:txBody>
      </p:sp>
      <p:sp>
        <p:nvSpPr>
          <p:cNvPr id="3" name="Content Placeholder 2"/>
          <p:cNvSpPr>
            <a:spLocks noGrp="1"/>
          </p:cNvSpPr>
          <p:nvPr>
            <p:ph idx="1"/>
          </p:nvPr>
        </p:nvSpPr>
        <p:spPr/>
        <p:txBody>
          <a:bodyPr anchor="ct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97D162C4-EDD9-4389-A98B-B87ECEA2A816}" type="datetimeFigureOut">
              <a:rPr lang="en-US" dirty="0"/>
              <a:t>11/4/20</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6D22F896-40B5-4ADD-8801-0D06FADFA095}" type="slidenum">
              <a:rPr lang="en-US" dirty="0"/>
              <a:t>‹N›</a:t>
            </a:fld>
            <a:endParaRPr lang="en-US" dirty="0"/>
          </a:p>
        </p:txBody>
      </p:sp>
      <p:sp>
        <p:nvSpPr>
          <p:cNvPr id="7" name="TextBox 6"/>
          <p:cNvSpPr txBox="1"/>
          <p:nvPr/>
        </p:nvSpPr>
        <p:spPr>
          <a:xfrm>
            <a:off x="2194943" y="641225"/>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4" name="Rectangle 23"/>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TextBox 10"/>
          <p:cNvSpPr txBox="1"/>
          <p:nvPr/>
        </p:nvSpPr>
        <p:spPr>
          <a:xfrm>
            <a:off x="2191843" y="2962586"/>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2609873" y="3147254"/>
            <a:ext cx="7956560" cy="1424746"/>
          </a:xfrm>
        </p:spPr>
        <p:txBody>
          <a:bodyPr anchor="t">
            <a:normAutofit/>
          </a:bodyPr>
          <a:lstStyle>
            <a:lvl1pPr algn="r">
              <a:defRPr sz="3200"/>
            </a:lvl1pPr>
          </a:lstStyle>
          <a:p>
            <a:r>
              <a:rPr lang="it-IT"/>
              <a:t>Fare clic per modificare stile</a:t>
            </a:r>
            <a:endParaRPr lang="en-US" dirty="0"/>
          </a:p>
        </p:txBody>
      </p:sp>
      <p:sp>
        <p:nvSpPr>
          <p:cNvPr id="3" name="Text Placeholder 2"/>
          <p:cNvSpPr>
            <a:spLocks noGrp="1"/>
          </p:cNvSpPr>
          <p:nvPr>
            <p:ph type="body" idx="1"/>
          </p:nvPr>
        </p:nvSpPr>
        <p:spPr>
          <a:xfrm>
            <a:off x="2773968" y="2268786"/>
            <a:ext cx="7791931" cy="878468"/>
          </a:xfrm>
        </p:spPr>
        <p:txBody>
          <a:bodyPr tIns="0" anchor="b">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3E5059C3-6A89-4494-99FF-5A4D6FFD50EB}" type="datetimeFigureOut">
              <a:rPr lang="en-US" dirty="0"/>
              <a:t>11/4/20</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Contenuto 2">
    <p:spTree>
      <p:nvGrpSpPr>
        <p:cNvPr id="1" name=""/>
        <p:cNvGrpSpPr/>
        <p:nvPr/>
      </p:nvGrpSpPr>
      <p:grpSpPr>
        <a:xfrm>
          <a:off x="0" y="0"/>
          <a:ext cx="0" cy="0"/>
          <a:chOff x="0" y="0"/>
          <a:chExt cx="0" cy="0"/>
        </a:xfrm>
      </p:grpSpPr>
      <p:sp>
        <p:nvSpPr>
          <p:cNvPr id="26" name="Rectangle 25"/>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7" name="Rectangle 26"/>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609873" y="805817"/>
            <a:ext cx="7950984" cy="1081705"/>
          </a:xfrm>
        </p:spPr>
        <p:txBody>
          <a:bodyPr/>
          <a:lstStyle/>
          <a:p>
            <a:r>
              <a:rPr lang="it-IT"/>
              <a:t>Fare clic per modificare stile</a:t>
            </a:r>
            <a:endParaRPr lang="en-US" dirty="0"/>
          </a:p>
        </p:txBody>
      </p:sp>
      <p:sp>
        <p:nvSpPr>
          <p:cNvPr id="3" name="Content Placeholder 2"/>
          <p:cNvSpPr>
            <a:spLocks noGrp="1"/>
          </p:cNvSpPr>
          <p:nvPr>
            <p:ph sz="half" idx="1"/>
          </p:nvPr>
        </p:nvSpPr>
        <p:spPr>
          <a:xfrm>
            <a:off x="2605374" y="2052116"/>
            <a:ext cx="3891960" cy="399782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6666636" y="2052114"/>
            <a:ext cx="3894222" cy="3997829"/>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fld id="{CA954B2F-12DE-47F5-8894-472B206D2E1E}" type="datetimeFigureOut">
              <a:rPr lang="en-US" dirty="0"/>
              <a:t>11/4/20</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7" name="Slide Number Placeholder 6"/>
          <p:cNvSpPr>
            <a:spLocks noGrp="1"/>
          </p:cNvSpPr>
          <p:nvPr>
            <p:ph type="sldNum" sz="quarter" idx="12"/>
          </p:nvPr>
        </p:nvSpPr>
        <p:spPr/>
        <p:txBody>
          <a:bodyPr/>
          <a:lstStyle/>
          <a:p>
            <a:fld id="{6D22F896-40B5-4ADD-8801-0D06FADFA095}" type="slidenum">
              <a:rPr lang="en-US" dirty="0"/>
              <a:t>‹N›</a:t>
            </a:fld>
            <a:endParaRPr lang="en-US" dirty="0"/>
          </a:p>
        </p:txBody>
      </p:sp>
      <p:sp>
        <p:nvSpPr>
          <p:cNvPr id="10" name="TextBox 9"/>
          <p:cNvSpPr txBox="1"/>
          <p:nvPr/>
        </p:nvSpPr>
        <p:spPr>
          <a:xfrm>
            <a:off x="2196172" y="641223"/>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0" name="Rectangle 19"/>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1" name="Rectangle 20"/>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TextBox 11"/>
          <p:cNvSpPr txBox="1"/>
          <p:nvPr/>
        </p:nvSpPr>
        <p:spPr>
          <a:xfrm>
            <a:off x="2193650" y="636424"/>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2609873" y="805818"/>
            <a:ext cx="7956560" cy="1078348"/>
          </a:xfrm>
        </p:spPr>
        <p:txBody>
          <a:bodyPr/>
          <a:lstStyle/>
          <a:p>
            <a:r>
              <a:rPr lang="it-IT"/>
              <a:t>Fare clic per modificare stile</a:t>
            </a:r>
            <a:endParaRPr lang="en-US" dirty="0"/>
          </a:p>
        </p:txBody>
      </p:sp>
      <p:sp>
        <p:nvSpPr>
          <p:cNvPr id="3" name="Text Placeholder 2"/>
          <p:cNvSpPr>
            <a:spLocks noGrp="1"/>
          </p:cNvSpPr>
          <p:nvPr>
            <p:ph type="body" idx="1"/>
          </p:nvPr>
        </p:nvSpPr>
        <p:spPr>
          <a:xfrm>
            <a:off x="2609285" y="2052115"/>
            <a:ext cx="3896467" cy="713818"/>
          </a:xfrm>
        </p:spPr>
        <p:txBody>
          <a:bodyPr anchor="b">
            <a:noAutofit/>
          </a:bodyPr>
          <a:lstStyle>
            <a:lvl1pPr marL="0" indent="0" algn="l">
              <a:lnSpc>
                <a:spcPct val="100000"/>
              </a:lnSpc>
              <a:buNone/>
              <a:defRPr sz="2200" b="0" cap="none" baseline="0">
                <a:solidFill>
                  <a:schemeClr val="accent6"/>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Content Placeholder 3"/>
          <p:cNvSpPr>
            <a:spLocks noGrp="1"/>
          </p:cNvSpPr>
          <p:nvPr>
            <p:ph sz="half" idx="2"/>
          </p:nvPr>
        </p:nvSpPr>
        <p:spPr>
          <a:xfrm>
            <a:off x="2609285" y="2851331"/>
            <a:ext cx="3893623" cy="3071434"/>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6666634" y="2052115"/>
            <a:ext cx="3899798" cy="713818"/>
          </a:xfrm>
        </p:spPr>
        <p:txBody>
          <a:bodyPr anchor="b">
            <a:noAutofit/>
          </a:bodyPr>
          <a:lstStyle>
            <a:lvl1pPr marL="0" indent="0" algn="l">
              <a:lnSpc>
                <a:spcPct val="100000"/>
              </a:lnSpc>
              <a:buNone/>
              <a:defRPr sz="2200" b="0" cap="none" baseline="0">
                <a:solidFill>
                  <a:schemeClr val="accent6"/>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Content Placeholder 5"/>
          <p:cNvSpPr>
            <a:spLocks noGrp="1"/>
          </p:cNvSpPr>
          <p:nvPr>
            <p:ph sz="quarter" idx="4"/>
          </p:nvPr>
        </p:nvSpPr>
        <p:spPr>
          <a:xfrm>
            <a:off x="6666635" y="2851331"/>
            <a:ext cx="3899798" cy="3071434"/>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3F30E46F-7819-4ACF-B48B-48222C2ACC88}" type="datetimeFigureOut">
              <a:rPr lang="en-US" dirty="0"/>
              <a:t>11/4/20</a:t>
            </a:fld>
            <a:endParaRPr lang="en-US" dirty="0"/>
          </a:p>
        </p:txBody>
      </p:sp>
      <p:sp>
        <p:nvSpPr>
          <p:cNvPr id="8" name="Footer Placeholder 7"/>
          <p:cNvSpPr>
            <a:spLocks noGrp="1"/>
          </p:cNvSpPr>
          <p:nvPr>
            <p:ph type="ftr" sz="quarter" idx="11"/>
          </p:nvPr>
        </p:nvSpPr>
        <p:spPr/>
        <p:txBody>
          <a:bodyPr/>
          <a:lstStyle/>
          <a:p>
            <a:r>
              <a:rPr lang="en-US" dirty="0"/>
              <a:t>
              </a:t>
            </a:r>
          </a:p>
        </p:txBody>
      </p:sp>
      <p:sp>
        <p:nvSpPr>
          <p:cNvPr id="9" name="Slide Number Placeholder 8"/>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13" name="Rectangle 12"/>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Rectangle 13"/>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it-IT"/>
              <a:t>Fare clic per modificare stile</a:t>
            </a:r>
            <a:endParaRPr lang="en-US" dirty="0"/>
          </a:p>
        </p:txBody>
      </p:sp>
      <p:sp>
        <p:nvSpPr>
          <p:cNvPr id="3" name="Date Placeholder 2"/>
          <p:cNvSpPr>
            <a:spLocks noGrp="1"/>
          </p:cNvSpPr>
          <p:nvPr>
            <p:ph type="dt" sz="half" idx="10"/>
          </p:nvPr>
        </p:nvSpPr>
        <p:spPr/>
        <p:txBody>
          <a:bodyPr/>
          <a:lstStyle/>
          <a:p>
            <a:fld id="{1FAF3416-4057-4DAA-829D-4CA07428D088}" type="datetimeFigureOut">
              <a:rPr lang="en-US" dirty="0"/>
              <a:t>11/4/20</a:t>
            </a:fld>
            <a:endParaRPr lang="en-US" dirty="0"/>
          </a:p>
        </p:txBody>
      </p:sp>
      <p:sp>
        <p:nvSpPr>
          <p:cNvPr id="4" name="Footer Placeholder 3"/>
          <p:cNvSpPr>
            <a:spLocks noGrp="1"/>
          </p:cNvSpPr>
          <p:nvPr>
            <p:ph type="ftr" sz="quarter" idx="11"/>
          </p:nvPr>
        </p:nvSpPr>
        <p:spPr/>
        <p:txBody>
          <a:bodyPr/>
          <a:lstStyle/>
          <a:p>
            <a:r>
              <a:rPr lang="en-US" dirty="0"/>
              <a:t>
              </a:t>
            </a:r>
          </a:p>
        </p:txBody>
      </p:sp>
      <p:sp>
        <p:nvSpPr>
          <p:cNvPr id="5" name="Slide Number Placeholder 4"/>
          <p:cNvSpPr>
            <a:spLocks noGrp="1"/>
          </p:cNvSpPr>
          <p:nvPr>
            <p:ph type="sldNum" sz="quarter" idx="12"/>
          </p:nvPr>
        </p:nvSpPr>
        <p:spPr/>
        <p:txBody>
          <a:bodyPr/>
          <a:lstStyle/>
          <a:p>
            <a:fld id="{6D22F896-40B5-4ADD-8801-0D06FADFA095}" type="slidenum">
              <a:rPr lang="en-US" dirty="0"/>
              <a:t>‹N›</a:t>
            </a:fld>
            <a:endParaRPr lang="en-US" dirty="0"/>
          </a:p>
        </p:txBody>
      </p:sp>
      <p:sp>
        <p:nvSpPr>
          <p:cNvPr id="8" name="TextBox 7"/>
          <p:cNvSpPr txBox="1"/>
          <p:nvPr/>
        </p:nvSpPr>
        <p:spPr>
          <a:xfrm>
            <a:off x="2196172" y="641226"/>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o">
    <p:spTree>
      <p:nvGrpSpPr>
        <p:cNvPr id="1" name=""/>
        <p:cNvGrpSpPr/>
        <p:nvPr/>
      </p:nvGrpSpPr>
      <p:grpSpPr>
        <a:xfrm>
          <a:off x="0" y="0"/>
          <a:ext cx="0" cy="0"/>
          <a:chOff x="0" y="0"/>
          <a:chExt cx="0" cy="0"/>
        </a:xfrm>
      </p:grpSpPr>
      <p:sp>
        <p:nvSpPr>
          <p:cNvPr id="12" name="Rectangle 11"/>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921D9284-D300-4297-87F7-E791DCC15DB1}" type="datetimeFigureOut">
              <a:rPr lang="en-US" dirty="0"/>
              <a:t>11/4/20</a:t>
            </a:fld>
            <a:endParaRPr lang="en-US" dirty="0"/>
          </a:p>
        </p:txBody>
      </p:sp>
      <p:sp>
        <p:nvSpPr>
          <p:cNvPr id="3" name="Footer Placeholder 2"/>
          <p:cNvSpPr>
            <a:spLocks noGrp="1"/>
          </p:cNvSpPr>
          <p:nvPr>
            <p:ph type="ftr" sz="quarter" idx="11"/>
          </p:nvPr>
        </p:nvSpPr>
        <p:spPr/>
        <p:txBody>
          <a:bodyPr/>
          <a:lstStyle/>
          <a:p>
            <a:r>
              <a:rPr lang="en-US" dirty="0"/>
              <a:t>
              </a:t>
            </a:r>
          </a:p>
        </p:txBody>
      </p:sp>
      <p:sp>
        <p:nvSpPr>
          <p:cNvPr id="4" name="Slide Number Placeholder 3"/>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5" name="Rectangle 24"/>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6" name="Rectangle 25"/>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TextBox 9"/>
          <p:cNvSpPr txBox="1"/>
          <p:nvPr/>
        </p:nvSpPr>
        <p:spPr>
          <a:xfrm>
            <a:off x="1554154" y="1127550"/>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1970323" y="1282451"/>
            <a:ext cx="2664361" cy="1903241"/>
          </a:xfrm>
        </p:spPr>
        <p:txBody>
          <a:bodyPr anchor="b">
            <a:normAutofit/>
          </a:bodyPr>
          <a:lstStyle>
            <a:lvl1pPr algn="l">
              <a:defRPr sz="2400"/>
            </a:lvl1pPr>
          </a:lstStyle>
          <a:p>
            <a:r>
              <a:rPr lang="it-IT"/>
              <a:t>Fare clic per modificare stile</a:t>
            </a:r>
            <a:endParaRPr lang="en-US" dirty="0"/>
          </a:p>
        </p:txBody>
      </p:sp>
      <p:sp>
        <p:nvSpPr>
          <p:cNvPr id="3" name="Content Placeholder 2"/>
          <p:cNvSpPr>
            <a:spLocks noGrp="1"/>
          </p:cNvSpPr>
          <p:nvPr>
            <p:ph idx="1"/>
          </p:nvPr>
        </p:nvSpPr>
        <p:spPr>
          <a:xfrm>
            <a:off x="5120154" y="805818"/>
            <a:ext cx="5446278" cy="5244126"/>
          </a:xfrm>
        </p:spPr>
        <p:txBody>
          <a:bodyPr anchor="ct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1970322" y="3186154"/>
            <a:ext cx="2664361" cy="2386397"/>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37D525BB-DA17-4BA0-B3C8-3AC3ABC827E6}" type="datetimeFigureOut">
              <a:rPr lang="en-US" dirty="0"/>
              <a:t>11/4/20</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7" name="Slide Number Placeholder 6"/>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19" name="Rectangle 18"/>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Rectangle 19"/>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Picture Placeholder 2"/>
          <p:cNvSpPr>
            <a:spLocks noGrp="1" noChangeAspect="1"/>
          </p:cNvSpPr>
          <p:nvPr>
            <p:ph type="pic" idx="1"/>
          </p:nvPr>
        </p:nvSpPr>
        <p:spPr>
          <a:xfrm>
            <a:off x="6747062" y="3229"/>
            <a:ext cx="4629734" cy="6858000"/>
          </a:xfrm>
          <a:solidFill>
            <a:schemeClr val="tx1">
              <a:alpha val="10000"/>
            </a:schemeClr>
          </a:solidFill>
          <a:ln w="9525" cap="sq">
            <a:noFill/>
            <a:miter lim="800000"/>
          </a:ln>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a:t>Trascinare l'immagine su un segnaposto o fare clic sull'icona per aggiungerla</a:t>
            </a:r>
            <a:endParaRPr lang="en-US" dirty="0"/>
          </a:p>
        </p:txBody>
      </p:sp>
      <p:sp>
        <p:nvSpPr>
          <p:cNvPr id="10" name="TextBox 9"/>
          <p:cNvSpPr txBox="1"/>
          <p:nvPr/>
        </p:nvSpPr>
        <p:spPr>
          <a:xfrm>
            <a:off x="1554686" y="1127550"/>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1971241" y="1282452"/>
            <a:ext cx="3970986" cy="1900473"/>
          </a:xfrm>
        </p:spPr>
        <p:txBody>
          <a:bodyPr anchor="b">
            <a:normAutofit/>
          </a:bodyPr>
          <a:lstStyle>
            <a:lvl1pPr algn="l">
              <a:defRPr sz="3200"/>
            </a:lvl1pPr>
          </a:lstStyle>
          <a:p>
            <a:r>
              <a:rPr lang="it-IT"/>
              <a:t>Fare clic per modificare stile</a:t>
            </a:r>
            <a:endParaRPr lang="en-US" dirty="0"/>
          </a:p>
        </p:txBody>
      </p:sp>
      <p:sp>
        <p:nvSpPr>
          <p:cNvPr id="4" name="Text Placeholder 3"/>
          <p:cNvSpPr>
            <a:spLocks noGrp="1"/>
          </p:cNvSpPr>
          <p:nvPr>
            <p:ph type="body" sz="half" idx="2"/>
          </p:nvPr>
        </p:nvSpPr>
        <p:spPr>
          <a:xfrm>
            <a:off x="1970322" y="3182928"/>
            <a:ext cx="3971874" cy="2386394"/>
          </a:xfrm>
        </p:spPr>
        <p:txBody>
          <a:bodyPr>
            <a:normAutofit/>
          </a:bodyPr>
          <a:lstStyle>
            <a:lvl1pPr marL="0" indent="0" algn="l">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B16C4C9A-3960-41CF-A4E9-2A8FB932454B}" type="datetimeFigureOut">
              <a:rPr lang="en-US" dirty="0"/>
              <a:t>11/4/20</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7" name="Slide Number Placeholder 6"/>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3.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pic>
        <p:nvPicPr>
          <p:cNvPr id="18" name="Picture 17"/>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2831794" y="2105202"/>
            <a:ext cx="9360205" cy="4752798"/>
          </a:xfrm>
          <a:prstGeom prst="rect">
            <a:avLst/>
          </a:prstGeom>
        </p:spPr>
      </p:pic>
      <p:pic>
        <p:nvPicPr>
          <p:cNvPr id="15" name="Picture 14"/>
          <p:cNvPicPr>
            <a:picLocks noChangeAspect="1"/>
          </p:cNvPicPr>
          <p:nvPr/>
        </p:nvPicPr>
        <p:blipFill>
          <a:blip r:embed="rId14">
            <a:extLst>
              <a:ext uri="{28A0092B-C50C-407E-A947-70E740481C1C}">
                <a14:useLocalDpi xmlns:a14="http://schemas.microsoft.com/office/drawing/2010/main" val="0"/>
              </a:ext>
            </a:extLst>
          </a:blip>
          <a:stretch>
            <a:fillRect/>
          </a:stretch>
        </p:blipFill>
        <p:spPr>
          <a:xfrm>
            <a:off x="0" y="0"/>
            <a:ext cx="12189867" cy="6858000"/>
          </a:xfrm>
          <a:prstGeom prst="rect">
            <a:avLst/>
          </a:prstGeom>
        </p:spPr>
      </p:pic>
      <p:sp>
        <p:nvSpPr>
          <p:cNvPr id="8" name="Rectangle 7"/>
          <p:cNvSpPr/>
          <p:nvPr/>
        </p:nvSpPr>
        <p:spPr>
          <a:xfrm>
            <a:off x="0" y="0"/>
            <a:ext cx="964174"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2611808" y="808056"/>
            <a:ext cx="7958331" cy="1077229"/>
          </a:xfrm>
          <a:prstGeom prst="rect">
            <a:avLst/>
          </a:prstGeom>
        </p:spPr>
        <p:txBody>
          <a:bodyPr vert="horz" lIns="91440" tIns="45720" rIns="91440" bIns="45720" rtlCol="0" anchor="t">
            <a:normAutofit/>
          </a:bodyPr>
          <a:lstStyle/>
          <a:p>
            <a:r>
              <a:rPr lang="it-IT"/>
              <a:t>Fare clic per modificare stile</a:t>
            </a:r>
            <a:endParaRPr lang="en-US" dirty="0"/>
          </a:p>
        </p:txBody>
      </p:sp>
      <p:sp>
        <p:nvSpPr>
          <p:cNvPr id="3" name="Text Placeholder 2"/>
          <p:cNvSpPr>
            <a:spLocks noGrp="1"/>
          </p:cNvSpPr>
          <p:nvPr>
            <p:ph type="body" idx="1"/>
          </p:nvPr>
        </p:nvSpPr>
        <p:spPr>
          <a:xfrm>
            <a:off x="2773599" y="2052116"/>
            <a:ext cx="7796540" cy="3997828"/>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a:p>
            <a:pPr lvl="7"/>
            <a:r>
              <a:rPr lang="en-US" dirty="0"/>
              <a:t>Eigth level</a:t>
            </a:r>
          </a:p>
          <a:p>
            <a:pPr lvl="8"/>
            <a:r>
              <a:rPr lang="en-US" dirty="0"/>
              <a:t>Ninth level</a:t>
            </a:r>
          </a:p>
        </p:txBody>
      </p:sp>
      <p:sp>
        <p:nvSpPr>
          <p:cNvPr id="4" name="Date Placeholder 3"/>
          <p:cNvSpPr>
            <a:spLocks noGrp="1"/>
          </p:cNvSpPr>
          <p:nvPr>
            <p:ph type="dt" sz="half" idx="2"/>
          </p:nvPr>
        </p:nvSpPr>
        <p:spPr>
          <a:xfrm rot="5400000">
            <a:off x="-810065" y="5270604"/>
            <a:ext cx="2662729" cy="182880"/>
          </a:xfrm>
          <a:prstGeom prst="rect">
            <a:avLst/>
          </a:prstGeom>
        </p:spPr>
        <p:txBody>
          <a:bodyPr vert="horz" lIns="91440" tIns="18288" rIns="91440" bIns="45720" rtlCol="0" anchor="t"/>
          <a:lstStyle>
            <a:lvl1pPr algn="r">
              <a:defRPr sz="800">
                <a:solidFill>
                  <a:schemeClr val="tx1">
                    <a:tint val="75000"/>
                  </a:schemeClr>
                </a:solidFill>
                <a:latin typeface="+mn-lt"/>
              </a:defRPr>
            </a:lvl1pPr>
          </a:lstStyle>
          <a:p>
            <a:fld id="{3CBC1C18-307B-4F68-A007-B5B542270E8D}" type="datetimeFigureOut">
              <a:rPr lang="en-US" dirty="0"/>
              <a:t>11/4/20</a:t>
            </a:fld>
            <a:endParaRPr lang="en-US" dirty="0"/>
          </a:p>
        </p:txBody>
      </p:sp>
      <p:sp>
        <p:nvSpPr>
          <p:cNvPr id="5" name="Footer Placeholder 4"/>
          <p:cNvSpPr>
            <a:spLocks noGrp="1"/>
          </p:cNvSpPr>
          <p:nvPr>
            <p:ph type="ftr" sz="quarter" idx="3"/>
          </p:nvPr>
        </p:nvSpPr>
        <p:spPr>
          <a:xfrm rot="5400000">
            <a:off x="-2237130" y="3661144"/>
            <a:ext cx="5885352" cy="179176"/>
          </a:xfrm>
          <a:prstGeom prst="rect">
            <a:avLst/>
          </a:prstGeom>
        </p:spPr>
        <p:txBody>
          <a:bodyPr vert="horz" lIns="91440" tIns="45720" rIns="91440" bIns="18288" rtlCol="0" anchor="b"/>
          <a:lstStyle>
            <a:lvl1pPr algn="r">
              <a:defRPr sz="800">
                <a:solidFill>
                  <a:schemeClr val="tx1">
                    <a:tint val="75000"/>
                  </a:schemeClr>
                </a:solidFill>
              </a:defRPr>
            </a:lvl1pPr>
          </a:lstStyle>
          <a:p>
            <a:r>
              <a:rPr lang="en-US" dirty="0"/>
              <a:t>
              </a:t>
            </a:r>
          </a:p>
        </p:txBody>
      </p:sp>
      <p:sp>
        <p:nvSpPr>
          <p:cNvPr id="6" name="Slide Number Placeholder 5"/>
          <p:cNvSpPr>
            <a:spLocks noGrp="1"/>
          </p:cNvSpPr>
          <p:nvPr>
            <p:ph type="sldNum" sz="quarter" idx="4"/>
          </p:nvPr>
        </p:nvSpPr>
        <p:spPr>
          <a:xfrm>
            <a:off x="158407" y="164592"/>
            <a:ext cx="636727" cy="322851"/>
          </a:xfrm>
          <a:prstGeom prst="rect">
            <a:avLst/>
          </a:prstGeom>
        </p:spPr>
        <p:txBody>
          <a:bodyPr vert="horz" lIns="91440" tIns="45720" rIns="45720" bIns="45720" rtlCol="0" anchor="ctr"/>
          <a:lstStyle>
            <a:lvl1pPr algn="r">
              <a:defRPr sz="1800">
                <a:solidFill>
                  <a:schemeClr val="tx1">
                    <a:tint val="75000"/>
                  </a:schemeClr>
                </a:solidFill>
              </a:defRPr>
            </a:lvl1pPr>
          </a:lstStyle>
          <a:p>
            <a:fld id="{6D22F896-40B5-4ADD-8801-0D06FADFA095}" type="slidenum">
              <a:rPr lang="en-US" dirty="0"/>
              <a:pPr/>
              <a:t>‹N›</a:t>
            </a:fld>
            <a:endParaRPr lang="en-US" dirty="0"/>
          </a:p>
        </p:txBody>
      </p:sp>
      <p:sp>
        <p:nvSpPr>
          <p:cNvPr id="57" name="Rectangle 56"/>
          <p:cNvSpPr/>
          <p:nvPr/>
        </p:nvSpPr>
        <p:spPr>
          <a:xfrm>
            <a:off x="962042" y="0"/>
            <a:ext cx="45719"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r" defTabSz="914400" rtl="0" eaLnBrk="1" latinLnBrk="0" hangingPunct="1">
        <a:lnSpc>
          <a:spcPct val="90000"/>
        </a:lnSpc>
        <a:spcBef>
          <a:spcPct val="0"/>
        </a:spcBef>
        <a:buNone/>
        <a:defRPr sz="3400" b="0" i="0" kern="1200" cap="none">
          <a:solidFill>
            <a:schemeClr val="tx1"/>
          </a:solidFill>
          <a:effectLst/>
          <a:latin typeface="+mj-lt"/>
          <a:ea typeface="+mj-ea"/>
          <a:cs typeface="+mj-cs"/>
        </a:defRPr>
      </a:lvl1pPr>
    </p:titleStyle>
    <p:bodyStyle>
      <a:lvl1pPr marL="344488" indent="-344488" algn="l" defTabSz="914400" rtl="0" eaLnBrk="1" latinLnBrk="0" hangingPunct="1">
        <a:lnSpc>
          <a:spcPct val="120000"/>
        </a:lnSpc>
        <a:spcBef>
          <a:spcPts val="1000"/>
        </a:spcBef>
        <a:spcAft>
          <a:spcPts val="600"/>
        </a:spcAft>
        <a:buClr>
          <a:schemeClr val="accent6"/>
        </a:buClr>
        <a:buSzPct val="90000"/>
        <a:buFont typeface="Wingdings" panose="05000000000000000000" pitchFamily="2" charset="2"/>
        <a:buChar char="§"/>
        <a:defRPr sz="2000" kern="1200">
          <a:solidFill>
            <a:schemeClr val="tx1"/>
          </a:solidFill>
          <a:effectLst/>
          <a:latin typeface="+mn-lt"/>
          <a:ea typeface="+mn-ea"/>
          <a:cs typeface="+mn-cs"/>
        </a:defRPr>
      </a:lvl1pPr>
      <a:lvl2pPr marL="795338" indent="-33813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800" kern="1200">
          <a:solidFill>
            <a:schemeClr val="tx1"/>
          </a:solidFill>
          <a:effectLst/>
          <a:latin typeface="+mn-lt"/>
          <a:ea typeface="+mn-ea"/>
          <a:cs typeface="+mn-cs"/>
        </a:defRPr>
      </a:lvl2pPr>
      <a:lvl3pPr marL="1258888" indent="-34448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600" kern="1200">
          <a:solidFill>
            <a:schemeClr val="tx1"/>
          </a:solidFill>
          <a:effectLst/>
          <a:latin typeface="+mn-lt"/>
          <a:ea typeface="+mn-ea"/>
          <a:cs typeface="+mn-cs"/>
        </a:defRPr>
      </a:lvl3pPr>
      <a:lvl4pPr marL="1709738" indent="-33813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400" kern="1200">
          <a:solidFill>
            <a:schemeClr val="tx1"/>
          </a:solidFill>
          <a:effectLst/>
          <a:latin typeface="+mn-lt"/>
          <a:ea typeface="+mn-ea"/>
          <a:cs typeface="+mn-cs"/>
        </a:defRPr>
      </a:lvl4pPr>
      <a:lvl5pPr marL="2173288" indent="-34448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a:solidFill>
            <a:schemeClr val="tx1"/>
          </a:solidFill>
          <a:effectLst/>
          <a:latin typeface="+mn-lt"/>
          <a:ea typeface="+mn-ea"/>
          <a:cs typeface="+mn-cs"/>
        </a:defRPr>
      </a:lvl5pPr>
      <a:lvl6pPr marL="2642616"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6pPr>
      <a:lvl7pPr marL="3108960"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7pPr>
      <a:lvl8pPr marL="3575304"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8pPr>
      <a:lvl9pPr marL="4041648"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2483708" y="3428998"/>
            <a:ext cx="5844746" cy="2268559"/>
          </a:xfrm>
        </p:spPr>
        <p:txBody>
          <a:bodyPr>
            <a:normAutofit/>
          </a:bodyPr>
          <a:lstStyle/>
          <a:p>
            <a:r>
              <a:rPr lang="it-IT" dirty="0"/>
              <a:t>Comportamento antisindacale</a:t>
            </a:r>
          </a:p>
        </p:txBody>
      </p:sp>
      <p:sp>
        <p:nvSpPr>
          <p:cNvPr id="4" name="Sottotitolo 3"/>
          <p:cNvSpPr>
            <a:spLocks noGrp="1"/>
          </p:cNvSpPr>
          <p:nvPr>
            <p:ph type="subTitle" idx="1"/>
          </p:nvPr>
        </p:nvSpPr>
        <p:spPr/>
        <p:txBody>
          <a:bodyPr/>
          <a:lstStyle/>
          <a:p>
            <a:r>
              <a:rPr lang="it-IT" dirty="0"/>
              <a:t>Art.28 l.20 maggio 1970</a:t>
            </a:r>
          </a:p>
          <a:p>
            <a:r>
              <a:rPr lang="it-IT" dirty="0"/>
              <a:t>Diritto del lavoro – OSG – 2020/2021</a:t>
            </a:r>
          </a:p>
        </p:txBody>
      </p:sp>
    </p:spTree>
    <p:extLst>
      <p:ext uri="{BB962C8B-B14F-4D97-AF65-F5344CB8AC3E}">
        <p14:creationId xmlns:p14="http://schemas.microsoft.com/office/powerpoint/2010/main" val="63777517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2030414" y="333376"/>
            <a:ext cx="8637587" cy="2043113"/>
          </a:xfrm>
        </p:spPr>
        <p:txBody>
          <a:bodyPr/>
          <a:lstStyle/>
          <a:p>
            <a:r>
              <a:rPr lang="it-IT" sz="2800">
                <a:solidFill>
                  <a:srgbClr val="FF3300"/>
                </a:solidFill>
              </a:rPr>
              <a:t>“comportamenti diretti ad impedire o limitare l'esercizio della libertà e dell'attività sindacale nonché del diritto di sciopero”</a:t>
            </a:r>
            <a:br>
              <a:rPr lang="it-IT">
                <a:solidFill>
                  <a:srgbClr val="FF3300"/>
                </a:solidFill>
              </a:rPr>
            </a:br>
            <a:endParaRPr lang="it-IT">
              <a:solidFill>
                <a:srgbClr val="FF3300"/>
              </a:solidFill>
            </a:endParaRPr>
          </a:p>
        </p:txBody>
      </p:sp>
      <p:sp>
        <p:nvSpPr>
          <p:cNvPr id="19459" name="Rectangle 3"/>
          <p:cNvSpPr>
            <a:spLocks noGrp="1" noChangeArrowheads="1"/>
          </p:cNvSpPr>
          <p:nvPr>
            <p:ph type="body" idx="1"/>
          </p:nvPr>
        </p:nvSpPr>
        <p:spPr>
          <a:xfrm>
            <a:off x="1847851" y="2205038"/>
            <a:ext cx="8208963" cy="3816350"/>
          </a:xfrm>
        </p:spPr>
        <p:txBody>
          <a:bodyPr>
            <a:normAutofit fontScale="92500" lnSpcReduction="10000"/>
          </a:bodyPr>
          <a:lstStyle/>
          <a:p>
            <a:r>
              <a:rPr lang="it-IT" sz="2800">
                <a:latin typeface="Berlin Sans FB Demi" pitchFamily="34" charset="0"/>
              </a:rPr>
              <a:t>Opposizione al conflitto vs/ Opposizione nel conflitto</a:t>
            </a:r>
          </a:p>
          <a:p>
            <a:r>
              <a:rPr lang="it-IT" sz="2800">
                <a:latin typeface="Berlin Sans FB Demi" pitchFamily="34" charset="0"/>
              </a:rPr>
              <a:t>Comportamenti: giuridici e materiali</a:t>
            </a:r>
          </a:p>
          <a:p>
            <a:r>
              <a:rPr lang="it-IT" sz="2800">
                <a:latin typeface="Berlin Sans FB Demi" pitchFamily="34" charset="0"/>
              </a:rPr>
              <a:t>Diretti: intenzionali o oggettivi</a:t>
            </a:r>
          </a:p>
          <a:p>
            <a:r>
              <a:rPr lang="it-IT" sz="2800">
                <a:latin typeface="Berlin Sans FB Demi" pitchFamily="34" charset="0"/>
              </a:rPr>
              <a:t>Commi aggiunti l.146/90 e l.428/90 (mod. d.lgs. 18/2001): violazione delle clausole della parte obbligatoria del CC; mancato rispetto degli obblighi in caso di trasferimento di azienda</a:t>
            </a:r>
          </a:p>
        </p:txBody>
      </p:sp>
    </p:spTree>
    <p:extLst>
      <p:ext uri="{BB962C8B-B14F-4D97-AF65-F5344CB8AC3E}">
        <p14:creationId xmlns:p14="http://schemas.microsoft.com/office/powerpoint/2010/main" val="19280971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8" presetClass="entr" presetSubtype="0" accel="50000" fill="hold" grpId="0" nodeType="clickEffect">
                                  <p:stCondLst>
                                    <p:cond delay="0"/>
                                  </p:stCondLst>
                                  <p:childTnLst>
                                    <p:set>
                                      <p:cBhvr>
                                        <p:cTn id="6" dur="1" fill="hold">
                                          <p:stCondLst>
                                            <p:cond delay="0"/>
                                          </p:stCondLst>
                                        </p:cTn>
                                        <p:tgtEl>
                                          <p:spTgt spid="19459">
                                            <p:txEl>
                                              <p:pRg st="0" end="0"/>
                                            </p:txEl>
                                          </p:spTgt>
                                        </p:tgtEl>
                                        <p:attrNameLst>
                                          <p:attrName>style.visibility</p:attrName>
                                        </p:attrNameLst>
                                      </p:cBhvr>
                                      <p:to>
                                        <p:strVal val="visible"/>
                                      </p:to>
                                    </p:set>
                                    <p:anim calcmode="lin" valueType="num">
                                      <p:cBhvr>
                                        <p:cTn id="7" dur="1000" fill="hold"/>
                                        <p:tgtEl>
                                          <p:spTgt spid="19459">
                                            <p:txEl>
                                              <p:pRg st="0" end="0"/>
                                            </p:txEl>
                                          </p:spTgt>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8" dur="1000" fill="hold"/>
                                        <p:tgtEl>
                                          <p:spTgt spid="19459">
                                            <p:txEl>
                                              <p:pRg st="0" end="0"/>
                                            </p:txEl>
                                          </p:spTgt>
                                        </p:tgtEl>
                                        <p:attrNameLst>
                                          <p:attrName>ppt_x</p:attrName>
                                        </p:attrNameLst>
                                      </p:cBhvr>
                                      <p:tavLst>
                                        <p:tav tm="0">
                                          <p:val>
                                            <p:fltVal val="-1"/>
                                          </p:val>
                                        </p:tav>
                                        <p:tav tm="50000">
                                          <p:val>
                                            <p:fltVal val="0.95"/>
                                          </p:val>
                                        </p:tav>
                                        <p:tav tm="100000">
                                          <p:val>
                                            <p:strVal val="#ppt_x"/>
                                          </p:val>
                                        </p:tav>
                                      </p:tavLst>
                                    </p:anim>
                                    <p:anim calcmode="lin" valueType="num">
                                      <p:cBhvr>
                                        <p:cTn id="9" dur="1000" fill="hold"/>
                                        <p:tgtEl>
                                          <p:spTgt spid="19459">
                                            <p:txEl>
                                              <p:pRg st="0" end="0"/>
                                            </p:txEl>
                                          </p:spTgt>
                                        </p:tgtEl>
                                        <p:attrNameLst>
                                          <p:attrName>ppt_y</p:attrName>
                                        </p:attrNameLst>
                                      </p:cBhvr>
                                      <p:tavLst>
                                        <p:tav tm="0">
                                          <p:val>
                                            <p:strVal val="#ppt_y"/>
                                          </p:val>
                                        </p:tav>
                                        <p:tav tm="100000">
                                          <p:val>
                                            <p:strVal val="#ppt_y"/>
                                          </p:val>
                                        </p:tav>
                                      </p:tavLst>
                                    </p:anim>
                                    <p:animEffect transition="in" filter="fade">
                                      <p:cBhvr>
                                        <p:cTn id="10" dur="1000"/>
                                        <p:tgtEl>
                                          <p:spTgt spid="19459">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48" presetClass="entr" presetSubtype="0" accel="50000" fill="hold" grpId="0" nodeType="clickEffect">
                                  <p:stCondLst>
                                    <p:cond delay="0"/>
                                  </p:stCondLst>
                                  <p:childTnLst>
                                    <p:set>
                                      <p:cBhvr>
                                        <p:cTn id="14" dur="1" fill="hold">
                                          <p:stCondLst>
                                            <p:cond delay="0"/>
                                          </p:stCondLst>
                                        </p:cTn>
                                        <p:tgtEl>
                                          <p:spTgt spid="19459">
                                            <p:txEl>
                                              <p:pRg st="1" end="1"/>
                                            </p:txEl>
                                          </p:spTgt>
                                        </p:tgtEl>
                                        <p:attrNameLst>
                                          <p:attrName>style.visibility</p:attrName>
                                        </p:attrNameLst>
                                      </p:cBhvr>
                                      <p:to>
                                        <p:strVal val="visible"/>
                                      </p:to>
                                    </p:set>
                                    <p:anim calcmode="lin" valueType="num">
                                      <p:cBhvr>
                                        <p:cTn id="15" dur="1000" fill="hold"/>
                                        <p:tgtEl>
                                          <p:spTgt spid="19459">
                                            <p:txEl>
                                              <p:pRg st="1" end="1"/>
                                            </p:txEl>
                                          </p:spTgt>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16" dur="1000" fill="hold"/>
                                        <p:tgtEl>
                                          <p:spTgt spid="19459">
                                            <p:txEl>
                                              <p:pRg st="1" end="1"/>
                                            </p:txEl>
                                          </p:spTgt>
                                        </p:tgtEl>
                                        <p:attrNameLst>
                                          <p:attrName>ppt_x</p:attrName>
                                        </p:attrNameLst>
                                      </p:cBhvr>
                                      <p:tavLst>
                                        <p:tav tm="0">
                                          <p:val>
                                            <p:fltVal val="-1"/>
                                          </p:val>
                                        </p:tav>
                                        <p:tav tm="50000">
                                          <p:val>
                                            <p:fltVal val="0.95"/>
                                          </p:val>
                                        </p:tav>
                                        <p:tav tm="100000">
                                          <p:val>
                                            <p:strVal val="#ppt_x"/>
                                          </p:val>
                                        </p:tav>
                                      </p:tavLst>
                                    </p:anim>
                                    <p:anim calcmode="lin" valueType="num">
                                      <p:cBhvr>
                                        <p:cTn id="17" dur="1000" fill="hold"/>
                                        <p:tgtEl>
                                          <p:spTgt spid="19459">
                                            <p:txEl>
                                              <p:pRg st="1" end="1"/>
                                            </p:txEl>
                                          </p:spTgt>
                                        </p:tgtEl>
                                        <p:attrNameLst>
                                          <p:attrName>ppt_y</p:attrName>
                                        </p:attrNameLst>
                                      </p:cBhvr>
                                      <p:tavLst>
                                        <p:tav tm="0">
                                          <p:val>
                                            <p:strVal val="#ppt_y"/>
                                          </p:val>
                                        </p:tav>
                                        <p:tav tm="100000">
                                          <p:val>
                                            <p:strVal val="#ppt_y"/>
                                          </p:val>
                                        </p:tav>
                                      </p:tavLst>
                                    </p:anim>
                                    <p:animEffect transition="in" filter="fade">
                                      <p:cBhvr>
                                        <p:cTn id="18" dur="1000"/>
                                        <p:tgtEl>
                                          <p:spTgt spid="19459">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48" presetClass="entr" presetSubtype="0" accel="50000" fill="hold" grpId="0" nodeType="clickEffect">
                                  <p:stCondLst>
                                    <p:cond delay="0"/>
                                  </p:stCondLst>
                                  <p:childTnLst>
                                    <p:set>
                                      <p:cBhvr>
                                        <p:cTn id="22" dur="1" fill="hold">
                                          <p:stCondLst>
                                            <p:cond delay="0"/>
                                          </p:stCondLst>
                                        </p:cTn>
                                        <p:tgtEl>
                                          <p:spTgt spid="19459">
                                            <p:txEl>
                                              <p:pRg st="2" end="2"/>
                                            </p:txEl>
                                          </p:spTgt>
                                        </p:tgtEl>
                                        <p:attrNameLst>
                                          <p:attrName>style.visibility</p:attrName>
                                        </p:attrNameLst>
                                      </p:cBhvr>
                                      <p:to>
                                        <p:strVal val="visible"/>
                                      </p:to>
                                    </p:set>
                                    <p:anim calcmode="lin" valueType="num">
                                      <p:cBhvr>
                                        <p:cTn id="23" dur="1000" fill="hold"/>
                                        <p:tgtEl>
                                          <p:spTgt spid="19459">
                                            <p:txEl>
                                              <p:pRg st="2" end="2"/>
                                            </p:txEl>
                                          </p:spTgt>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24" dur="1000" fill="hold"/>
                                        <p:tgtEl>
                                          <p:spTgt spid="19459">
                                            <p:txEl>
                                              <p:pRg st="2" end="2"/>
                                            </p:txEl>
                                          </p:spTgt>
                                        </p:tgtEl>
                                        <p:attrNameLst>
                                          <p:attrName>ppt_x</p:attrName>
                                        </p:attrNameLst>
                                      </p:cBhvr>
                                      <p:tavLst>
                                        <p:tav tm="0">
                                          <p:val>
                                            <p:fltVal val="-1"/>
                                          </p:val>
                                        </p:tav>
                                        <p:tav tm="50000">
                                          <p:val>
                                            <p:fltVal val="0.95"/>
                                          </p:val>
                                        </p:tav>
                                        <p:tav tm="100000">
                                          <p:val>
                                            <p:strVal val="#ppt_x"/>
                                          </p:val>
                                        </p:tav>
                                      </p:tavLst>
                                    </p:anim>
                                    <p:anim calcmode="lin" valueType="num">
                                      <p:cBhvr>
                                        <p:cTn id="25" dur="1000" fill="hold"/>
                                        <p:tgtEl>
                                          <p:spTgt spid="19459">
                                            <p:txEl>
                                              <p:pRg st="2" end="2"/>
                                            </p:txEl>
                                          </p:spTgt>
                                        </p:tgtEl>
                                        <p:attrNameLst>
                                          <p:attrName>ppt_y</p:attrName>
                                        </p:attrNameLst>
                                      </p:cBhvr>
                                      <p:tavLst>
                                        <p:tav tm="0">
                                          <p:val>
                                            <p:strVal val="#ppt_y"/>
                                          </p:val>
                                        </p:tav>
                                        <p:tav tm="100000">
                                          <p:val>
                                            <p:strVal val="#ppt_y"/>
                                          </p:val>
                                        </p:tav>
                                      </p:tavLst>
                                    </p:anim>
                                    <p:animEffect transition="in" filter="fade">
                                      <p:cBhvr>
                                        <p:cTn id="26" dur="1000"/>
                                        <p:tgtEl>
                                          <p:spTgt spid="19459">
                                            <p:txEl>
                                              <p:pRg st="2" end="2"/>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48" presetClass="entr" presetSubtype="0" accel="50000" fill="hold" grpId="0" nodeType="clickEffect">
                                  <p:stCondLst>
                                    <p:cond delay="0"/>
                                  </p:stCondLst>
                                  <p:childTnLst>
                                    <p:set>
                                      <p:cBhvr>
                                        <p:cTn id="30" dur="1" fill="hold">
                                          <p:stCondLst>
                                            <p:cond delay="0"/>
                                          </p:stCondLst>
                                        </p:cTn>
                                        <p:tgtEl>
                                          <p:spTgt spid="19459">
                                            <p:txEl>
                                              <p:pRg st="3" end="3"/>
                                            </p:txEl>
                                          </p:spTgt>
                                        </p:tgtEl>
                                        <p:attrNameLst>
                                          <p:attrName>style.visibility</p:attrName>
                                        </p:attrNameLst>
                                      </p:cBhvr>
                                      <p:to>
                                        <p:strVal val="visible"/>
                                      </p:to>
                                    </p:set>
                                    <p:anim calcmode="lin" valueType="num">
                                      <p:cBhvr>
                                        <p:cTn id="31" dur="1000" fill="hold"/>
                                        <p:tgtEl>
                                          <p:spTgt spid="19459">
                                            <p:txEl>
                                              <p:pRg st="3" end="3"/>
                                            </p:txEl>
                                          </p:spTgt>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32" dur="1000" fill="hold"/>
                                        <p:tgtEl>
                                          <p:spTgt spid="19459">
                                            <p:txEl>
                                              <p:pRg st="3" end="3"/>
                                            </p:txEl>
                                          </p:spTgt>
                                        </p:tgtEl>
                                        <p:attrNameLst>
                                          <p:attrName>ppt_x</p:attrName>
                                        </p:attrNameLst>
                                      </p:cBhvr>
                                      <p:tavLst>
                                        <p:tav tm="0">
                                          <p:val>
                                            <p:fltVal val="-1"/>
                                          </p:val>
                                        </p:tav>
                                        <p:tav tm="50000">
                                          <p:val>
                                            <p:fltVal val="0.95"/>
                                          </p:val>
                                        </p:tav>
                                        <p:tav tm="100000">
                                          <p:val>
                                            <p:strVal val="#ppt_x"/>
                                          </p:val>
                                        </p:tav>
                                      </p:tavLst>
                                    </p:anim>
                                    <p:anim calcmode="lin" valueType="num">
                                      <p:cBhvr>
                                        <p:cTn id="33" dur="1000" fill="hold"/>
                                        <p:tgtEl>
                                          <p:spTgt spid="19459">
                                            <p:txEl>
                                              <p:pRg st="3" end="3"/>
                                            </p:txEl>
                                          </p:spTgt>
                                        </p:tgtEl>
                                        <p:attrNameLst>
                                          <p:attrName>ppt_y</p:attrName>
                                        </p:attrNameLst>
                                      </p:cBhvr>
                                      <p:tavLst>
                                        <p:tav tm="0">
                                          <p:val>
                                            <p:strVal val="#ppt_y"/>
                                          </p:val>
                                        </p:tav>
                                        <p:tav tm="100000">
                                          <p:val>
                                            <p:strVal val="#ppt_y"/>
                                          </p:val>
                                        </p:tav>
                                      </p:tavLst>
                                    </p:anim>
                                    <p:animEffect transition="in" filter="fade">
                                      <p:cBhvr>
                                        <p:cTn id="34" dur="1000"/>
                                        <p:tgtEl>
                                          <p:spTgt spid="19459">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59"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4192709-8E1E-8C44-B13A-D9E2977D5162}"/>
              </a:ext>
            </a:extLst>
          </p:cNvPr>
          <p:cNvSpPr>
            <a:spLocks noGrp="1"/>
          </p:cNvSpPr>
          <p:nvPr>
            <p:ph type="title"/>
          </p:nvPr>
        </p:nvSpPr>
        <p:spPr/>
        <p:txBody>
          <a:bodyPr>
            <a:normAutofit/>
          </a:bodyPr>
          <a:lstStyle/>
          <a:p>
            <a:r>
              <a:rPr lang="it-IT" sz="2700" dirty="0"/>
              <a:t>Cassazione civile , sez. lav. , 19/01/2018 , n. 1392</a:t>
            </a:r>
            <a:br>
              <a:rPr lang="it-IT" sz="2700" dirty="0"/>
            </a:br>
            <a:endParaRPr lang="it-IT" dirty="0"/>
          </a:p>
        </p:txBody>
      </p:sp>
      <p:sp>
        <p:nvSpPr>
          <p:cNvPr id="3" name="Segnaposto contenuto 2">
            <a:extLst>
              <a:ext uri="{FF2B5EF4-FFF2-40B4-BE49-F238E27FC236}">
                <a16:creationId xmlns:a16="http://schemas.microsoft.com/office/drawing/2014/main" id="{87F049FC-563C-3440-9DF5-7FA838C39085}"/>
              </a:ext>
            </a:extLst>
          </p:cNvPr>
          <p:cNvSpPr>
            <a:spLocks noGrp="1"/>
          </p:cNvSpPr>
          <p:nvPr>
            <p:ph idx="1"/>
          </p:nvPr>
        </p:nvSpPr>
        <p:spPr/>
        <p:txBody>
          <a:bodyPr/>
          <a:lstStyle/>
          <a:p>
            <a:r>
              <a:rPr lang="it-IT" dirty="0"/>
              <a:t>Costituisce comportamento antisindacale l'inflizione di una sanzione disciplinare a una dipendente che, in considerazione della disorganizzazione conseguente a uno sciopero, al quale anche lei aveva aderito, non aveva rispettato gli ordinari tempi di consegna.</a:t>
            </a:r>
          </a:p>
        </p:txBody>
      </p:sp>
    </p:spTree>
    <p:extLst>
      <p:ext uri="{BB962C8B-B14F-4D97-AF65-F5344CB8AC3E}">
        <p14:creationId xmlns:p14="http://schemas.microsoft.com/office/powerpoint/2010/main" val="62358289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1841500" y="417513"/>
            <a:ext cx="8637588" cy="1066800"/>
          </a:xfrm>
        </p:spPr>
        <p:txBody>
          <a:bodyPr/>
          <a:lstStyle/>
          <a:p>
            <a:r>
              <a:rPr lang="it-IT" sz="3200">
                <a:solidFill>
                  <a:srgbClr val="FF3300"/>
                </a:solidFill>
              </a:rPr>
              <a:t>“organismi locali delle associazioni sindacali nazionali che vi abbiano interesse”</a:t>
            </a:r>
          </a:p>
        </p:txBody>
      </p:sp>
      <p:sp>
        <p:nvSpPr>
          <p:cNvPr id="20483" name="Rectangle 3"/>
          <p:cNvSpPr>
            <a:spLocks noGrp="1" noChangeArrowheads="1"/>
          </p:cNvSpPr>
          <p:nvPr>
            <p:ph type="body" idx="1"/>
          </p:nvPr>
        </p:nvSpPr>
        <p:spPr>
          <a:xfrm>
            <a:off x="1852613" y="1941514"/>
            <a:ext cx="8208962" cy="4511675"/>
          </a:xfrm>
        </p:spPr>
        <p:txBody>
          <a:bodyPr>
            <a:normAutofit lnSpcReduction="10000"/>
          </a:bodyPr>
          <a:lstStyle/>
          <a:p>
            <a:pPr>
              <a:lnSpc>
                <a:spcPct val="90000"/>
              </a:lnSpc>
            </a:pPr>
            <a:r>
              <a:rPr lang="it-IT" sz="2800" dirty="0"/>
              <a:t>Legittimati attivi sono i sindacati e non i lavoratori</a:t>
            </a:r>
          </a:p>
          <a:p>
            <a:pPr>
              <a:lnSpc>
                <a:spcPct val="90000"/>
              </a:lnSpc>
            </a:pPr>
            <a:r>
              <a:rPr lang="it-IT" sz="2800" dirty="0"/>
              <a:t>Associazione “nazionale” e non maggiormente rappresentativa</a:t>
            </a:r>
          </a:p>
          <a:p>
            <a:pPr>
              <a:lnSpc>
                <a:spcPct val="90000"/>
              </a:lnSpc>
            </a:pPr>
            <a:r>
              <a:rPr lang="it-IT" sz="2800" dirty="0"/>
              <a:t>“Nazionale” rilevanza nell’ambito categoriale: (nazionale se la categoria è nazionale, territoriale se la categoria è territoriale: sindacato dei lav. di lingua tedesca)</a:t>
            </a:r>
          </a:p>
          <a:p>
            <a:pPr>
              <a:lnSpc>
                <a:spcPct val="90000"/>
              </a:lnSpc>
            </a:pPr>
            <a:r>
              <a:rPr lang="it-IT" sz="2800" dirty="0"/>
              <a:t>Organismi locali: sindacati provinciali di categoria. No Regionale, Nazionale, Confederale, RSA/RSU</a:t>
            </a:r>
          </a:p>
        </p:txBody>
      </p:sp>
    </p:spTree>
    <p:extLst>
      <p:ext uri="{BB962C8B-B14F-4D97-AF65-F5344CB8AC3E}">
        <p14:creationId xmlns:p14="http://schemas.microsoft.com/office/powerpoint/2010/main" val="9533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5" presetClass="entr" presetSubtype="0" fill="hold" grpId="0" nodeType="clickEffect">
                                  <p:stCondLst>
                                    <p:cond delay="0"/>
                                  </p:stCondLst>
                                  <p:childTnLst>
                                    <p:set>
                                      <p:cBhvr>
                                        <p:cTn id="6" dur="1" fill="hold">
                                          <p:stCondLst>
                                            <p:cond delay="0"/>
                                          </p:stCondLst>
                                        </p:cTn>
                                        <p:tgtEl>
                                          <p:spTgt spid="20483">
                                            <p:txEl>
                                              <p:pRg st="0" end="0"/>
                                            </p:txEl>
                                          </p:spTgt>
                                        </p:tgtEl>
                                        <p:attrNameLst>
                                          <p:attrName>style.visibility</p:attrName>
                                        </p:attrNameLst>
                                      </p:cBhvr>
                                      <p:to>
                                        <p:strVal val="visible"/>
                                      </p:to>
                                    </p:set>
                                    <p:anim calcmode="lin" valueType="num">
                                      <p:cBhvr>
                                        <p:cTn id="7" dur="500" decel="50000" fill="hold">
                                          <p:stCondLst>
                                            <p:cond delay="0"/>
                                          </p:stCondLst>
                                        </p:cTn>
                                        <p:tgtEl>
                                          <p:spTgt spid="20483">
                                            <p:txEl>
                                              <p:pRg st="0" end="0"/>
                                            </p:txEl>
                                          </p:spTgt>
                                        </p:tgtEl>
                                        <p:attrNameLst>
                                          <p:attrName>style.rotation</p:attrName>
                                        </p:attrNameLst>
                                      </p:cBhvr>
                                      <p:tavLst>
                                        <p:tav tm="0">
                                          <p:val>
                                            <p:fltVal val="-90"/>
                                          </p:val>
                                        </p:tav>
                                        <p:tav tm="100000">
                                          <p:val>
                                            <p:fltVal val="0"/>
                                          </p:val>
                                        </p:tav>
                                      </p:tavLst>
                                    </p:anim>
                                    <p:anim calcmode="lin" valueType="num">
                                      <p:cBhvr>
                                        <p:cTn id="8" dur="500" decel="50000" fill="hold">
                                          <p:stCondLst>
                                            <p:cond delay="0"/>
                                          </p:stCondLst>
                                        </p:cTn>
                                        <p:tgtEl>
                                          <p:spTgt spid="20483">
                                            <p:txEl>
                                              <p:pRg st="0" end="0"/>
                                            </p:txEl>
                                          </p:spTgt>
                                        </p:tgtEl>
                                        <p:attrNameLst>
                                          <p:attrName>ppt_w</p:attrName>
                                        </p:attrNameLst>
                                      </p:cBhvr>
                                      <p:tavLst>
                                        <p:tav tm="0">
                                          <p:val>
                                            <p:strVal val="#ppt_w"/>
                                          </p:val>
                                        </p:tav>
                                        <p:tav tm="100000">
                                          <p:val>
                                            <p:strVal val="#ppt_w*.05"/>
                                          </p:val>
                                        </p:tav>
                                      </p:tavLst>
                                    </p:anim>
                                    <p:anim calcmode="lin" valueType="num">
                                      <p:cBhvr>
                                        <p:cTn id="9" dur="500" accel="50000" fill="hold">
                                          <p:stCondLst>
                                            <p:cond delay="500"/>
                                          </p:stCondLst>
                                        </p:cTn>
                                        <p:tgtEl>
                                          <p:spTgt spid="20483">
                                            <p:txEl>
                                              <p:pRg st="0" end="0"/>
                                            </p:txEl>
                                          </p:spTgt>
                                        </p:tgtEl>
                                        <p:attrNameLst>
                                          <p:attrName>ppt_w</p:attrName>
                                        </p:attrNameLst>
                                      </p:cBhvr>
                                      <p:tavLst>
                                        <p:tav tm="0">
                                          <p:val>
                                            <p:strVal val="#ppt_w*.05"/>
                                          </p:val>
                                        </p:tav>
                                        <p:tav tm="100000">
                                          <p:val>
                                            <p:strVal val="#ppt_w"/>
                                          </p:val>
                                        </p:tav>
                                      </p:tavLst>
                                    </p:anim>
                                    <p:anim calcmode="lin" valueType="num">
                                      <p:cBhvr>
                                        <p:cTn id="10" dur="1000" fill="hold"/>
                                        <p:tgtEl>
                                          <p:spTgt spid="20483">
                                            <p:txEl>
                                              <p:pRg st="0" end="0"/>
                                            </p:txEl>
                                          </p:spTgt>
                                        </p:tgtEl>
                                        <p:attrNameLst>
                                          <p:attrName>ppt_h</p:attrName>
                                        </p:attrNameLst>
                                      </p:cBhvr>
                                      <p:tavLst>
                                        <p:tav tm="0">
                                          <p:val>
                                            <p:strVal val="#ppt_h"/>
                                          </p:val>
                                        </p:tav>
                                        <p:tav tm="100000">
                                          <p:val>
                                            <p:strVal val="#ppt_h"/>
                                          </p:val>
                                        </p:tav>
                                      </p:tavLst>
                                    </p:anim>
                                    <p:anim calcmode="lin" valueType="num">
                                      <p:cBhvr>
                                        <p:cTn id="11" dur="500" decel="50000" fill="hold">
                                          <p:stCondLst>
                                            <p:cond delay="0"/>
                                          </p:stCondLst>
                                        </p:cTn>
                                        <p:tgtEl>
                                          <p:spTgt spid="20483">
                                            <p:txEl>
                                              <p:pRg st="0" end="0"/>
                                            </p:txEl>
                                          </p:spTgt>
                                        </p:tgtEl>
                                        <p:attrNameLst>
                                          <p:attrName>ppt_x</p:attrName>
                                        </p:attrNameLst>
                                      </p:cBhvr>
                                      <p:tavLst>
                                        <p:tav tm="0">
                                          <p:val>
                                            <p:strVal val="#ppt_x+.4"/>
                                          </p:val>
                                        </p:tav>
                                        <p:tav tm="100000">
                                          <p:val>
                                            <p:strVal val="#ppt_x"/>
                                          </p:val>
                                        </p:tav>
                                      </p:tavLst>
                                    </p:anim>
                                    <p:anim calcmode="lin" valueType="num">
                                      <p:cBhvr>
                                        <p:cTn id="12" dur="500" decel="50000" fill="hold">
                                          <p:stCondLst>
                                            <p:cond delay="0"/>
                                          </p:stCondLst>
                                        </p:cTn>
                                        <p:tgtEl>
                                          <p:spTgt spid="20483">
                                            <p:txEl>
                                              <p:pRg st="0" end="0"/>
                                            </p:txEl>
                                          </p:spTgt>
                                        </p:tgtEl>
                                        <p:attrNameLst>
                                          <p:attrName>ppt_y</p:attrName>
                                        </p:attrNameLst>
                                      </p:cBhvr>
                                      <p:tavLst>
                                        <p:tav tm="0">
                                          <p:val>
                                            <p:strVal val="#ppt_y-.2"/>
                                          </p:val>
                                        </p:tav>
                                        <p:tav tm="100000">
                                          <p:val>
                                            <p:strVal val="#ppt_y+.1"/>
                                          </p:val>
                                        </p:tav>
                                      </p:tavLst>
                                    </p:anim>
                                    <p:anim calcmode="lin" valueType="num">
                                      <p:cBhvr>
                                        <p:cTn id="13" dur="500" accel="50000" fill="hold">
                                          <p:stCondLst>
                                            <p:cond delay="500"/>
                                          </p:stCondLst>
                                        </p:cTn>
                                        <p:tgtEl>
                                          <p:spTgt spid="20483">
                                            <p:txEl>
                                              <p:pRg st="0" end="0"/>
                                            </p:txEl>
                                          </p:spTgt>
                                        </p:tgtEl>
                                        <p:attrNameLst>
                                          <p:attrName>ppt_y</p:attrName>
                                        </p:attrNameLst>
                                      </p:cBhvr>
                                      <p:tavLst>
                                        <p:tav tm="0">
                                          <p:val>
                                            <p:strVal val="#ppt_y+.1"/>
                                          </p:val>
                                        </p:tav>
                                        <p:tav tm="100000">
                                          <p:val>
                                            <p:strVal val="#ppt_y"/>
                                          </p:val>
                                        </p:tav>
                                      </p:tavLst>
                                    </p:anim>
                                    <p:animEffect transition="in" filter="fade">
                                      <p:cBhvr>
                                        <p:cTn id="14" dur="1000" decel="50000">
                                          <p:stCondLst>
                                            <p:cond delay="0"/>
                                          </p:stCondLst>
                                        </p:cTn>
                                        <p:tgtEl>
                                          <p:spTgt spid="20483">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25" presetClass="entr" presetSubtype="0" fill="hold" grpId="0" nodeType="clickEffect">
                                  <p:stCondLst>
                                    <p:cond delay="0"/>
                                  </p:stCondLst>
                                  <p:childTnLst>
                                    <p:set>
                                      <p:cBhvr>
                                        <p:cTn id="18" dur="1" fill="hold">
                                          <p:stCondLst>
                                            <p:cond delay="0"/>
                                          </p:stCondLst>
                                        </p:cTn>
                                        <p:tgtEl>
                                          <p:spTgt spid="20483">
                                            <p:txEl>
                                              <p:pRg st="1" end="1"/>
                                            </p:txEl>
                                          </p:spTgt>
                                        </p:tgtEl>
                                        <p:attrNameLst>
                                          <p:attrName>style.visibility</p:attrName>
                                        </p:attrNameLst>
                                      </p:cBhvr>
                                      <p:to>
                                        <p:strVal val="visible"/>
                                      </p:to>
                                    </p:set>
                                    <p:anim calcmode="lin" valueType="num">
                                      <p:cBhvr>
                                        <p:cTn id="19" dur="500" decel="50000" fill="hold">
                                          <p:stCondLst>
                                            <p:cond delay="0"/>
                                          </p:stCondLst>
                                        </p:cTn>
                                        <p:tgtEl>
                                          <p:spTgt spid="20483">
                                            <p:txEl>
                                              <p:pRg st="1" end="1"/>
                                            </p:txEl>
                                          </p:spTgt>
                                        </p:tgtEl>
                                        <p:attrNameLst>
                                          <p:attrName>style.rotation</p:attrName>
                                        </p:attrNameLst>
                                      </p:cBhvr>
                                      <p:tavLst>
                                        <p:tav tm="0">
                                          <p:val>
                                            <p:fltVal val="-90"/>
                                          </p:val>
                                        </p:tav>
                                        <p:tav tm="100000">
                                          <p:val>
                                            <p:fltVal val="0"/>
                                          </p:val>
                                        </p:tav>
                                      </p:tavLst>
                                    </p:anim>
                                    <p:anim calcmode="lin" valueType="num">
                                      <p:cBhvr>
                                        <p:cTn id="20" dur="500" decel="50000" fill="hold">
                                          <p:stCondLst>
                                            <p:cond delay="0"/>
                                          </p:stCondLst>
                                        </p:cTn>
                                        <p:tgtEl>
                                          <p:spTgt spid="20483">
                                            <p:txEl>
                                              <p:pRg st="1" end="1"/>
                                            </p:txEl>
                                          </p:spTgt>
                                        </p:tgtEl>
                                        <p:attrNameLst>
                                          <p:attrName>ppt_w</p:attrName>
                                        </p:attrNameLst>
                                      </p:cBhvr>
                                      <p:tavLst>
                                        <p:tav tm="0">
                                          <p:val>
                                            <p:strVal val="#ppt_w"/>
                                          </p:val>
                                        </p:tav>
                                        <p:tav tm="100000">
                                          <p:val>
                                            <p:strVal val="#ppt_w*.05"/>
                                          </p:val>
                                        </p:tav>
                                      </p:tavLst>
                                    </p:anim>
                                    <p:anim calcmode="lin" valueType="num">
                                      <p:cBhvr>
                                        <p:cTn id="21" dur="500" accel="50000" fill="hold">
                                          <p:stCondLst>
                                            <p:cond delay="500"/>
                                          </p:stCondLst>
                                        </p:cTn>
                                        <p:tgtEl>
                                          <p:spTgt spid="20483">
                                            <p:txEl>
                                              <p:pRg st="1" end="1"/>
                                            </p:txEl>
                                          </p:spTgt>
                                        </p:tgtEl>
                                        <p:attrNameLst>
                                          <p:attrName>ppt_w</p:attrName>
                                        </p:attrNameLst>
                                      </p:cBhvr>
                                      <p:tavLst>
                                        <p:tav tm="0">
                                          <p:val>
                                            <p:strVal val="#ppt_w*.05"/>
                                          </p:val>
                                        </p:tav>
                                        <p:tav tm="100000">
                                          <p:val>
                                            <p:strVal val="#ppt_w"/>
                                          </p:val>
                                        </p:tav>
                                      </p:tavLst>
                                    </p:anim>
                                    <p:anim calcmode="lin" valueType="num">
                                      <p:cBhvr>
                                        <p:cTn id="22" dur="1000" fill="hold"/>
                                        <p:tgtEl>
                                          <p:spTgt spid="20483">
                                            <p:txEl>
                                              <p:pRg st="1" end="1"/>
                                            </p:txEl>
                                          </p:spTgt>
                                        </p:tgtEl>
                                        <p:attrNameLst>
                                          <p:attrName>ppt_h</p:attrName>
                                        </p:attrNameLst>
                                      </p:cBhvr>
                                      <p:tavLst>
                                        <p:tav tm="0">
                                          <p:val>
                                            <p:strVal val="#ppt_h"/>
                                          </p:val>
                                        </p:tav>
                                        <p:tav tm="100000">
                                          <p:val>
                                            <p:strVal val="#ppt_h"/>
                                          </p:val>
                                        </p:tav>
                                      </p:tavLst>
                                    </p:anim>
                                    <p:anim calcmode="lin" valueType="num">
                                      <p:cBhvr>
                                        <p:cTn id="23" dur="500" decel="50000" fill="hold">
                                          <p:stCondLst>
                                            <p:cond delay="0"/>
                                          </p:stCondLst>
                                        </p:cTn>
                                        <p:tgtEl>
                                          <p:spTgt spid="20483">
                                            <p:txEl>
                                              <p:pRg st="1" end="1"/>
                                            </p:txEl>
                                          </p:spTgt>
                                        </p:tgtEl>
                                        <p:attrNameLst>
                                          <p:attrName>ppt_x</p:attrName>
                                        </p:attrNameLst>
                                      </p:cBhvr>
                                      <p:tavLst>
                                        <p:tav tm="0">
                                          <p:val>
                                            <p:strVal val="#ppt_x+.4"/>
                                          </p:val>
                                        </p:tav>
                                        <p:tav tm="100000">
                                          <p:val>
                                            <p:strVal val="#ppt_x"/>
                                          </p:val>
                                        </p:tav>
                                      </p:tavLst>
                                    </p:anim>
                                    <p:anim calcmode="lin" valueType="num">
                                      <p:cBhvr>
                                        <p:cTn id="24" dur="500" decel="50000" fill="hold">
                                          <p:stCondLst>
                                            <p:cond delay="0"/>
                                          </p:stCondLst>
                                        </p:cTn>
                                        <p:tgtEl>
                                          <p:spTgt spid="20483">
                                            <p:txEl>
                                              <p:pRg st="1" end="1"/>
                                            </p:txEl>
                                          </p:spTgt>
                                        </p:tgtEl>
                                        <p:attrNameLst>
                                          <p:attrName>ppt_y</p:attrName>
                                        </p:attrNameLst>
                                      </p:cBhvr>
                                      <p:tavLst>
                                        <p:tav tm="0">
                                          <p:val>
                                            <p:strVal val="#ppt_y-.2"/>
                                          </p:val>
                                        </p:tav>
                                        <p:tav tm="100000">
                                          <p:val>
                                            <p:strVal val="#ppt_y+.1"/>
                                          </p:val>
                                        </p:tav>
                                      </p:tavLst>
                                    </p:anim>
                                    <p:anim calcmode="lin" valueType="num">
                                      <p:cBhvr>
                                        <p:cTn id="25" dur="500" accel="50000" fill="hold">
                                          <p:stCondLst>
                                            <p:cond delay="500"/>
                                          </p:stCondLst>
                                        </p:cTn>
                                        <p:tgtEl>
                                          <p:spTgt spid="20483">
                                            <p:txEl>
                                              <p:pRg st="1" end="1"/>
                                            </p:txEl>
                                          </p:spTgt>
                                        </p:tgtEl>
                                        <p:attrNameLst>
                                          <p:attrName>ppt_y</p:attrName>
                                        </p:attrNameLst>
                                      </p:cBhvr>
                                      <p:tavLst>
                                        <p:tav tm="0">
                                          <p:val>
                                            <p:strVal val="#ppt_y+.1"/>
                                          </p:val>
                                        </p:tav>
                                        <p:tav tm="100000">
                                          <p:val>
                                            <p:strVal val="#ppt_y"/>
                                          </p:val>
                                        </p:tav>
                                      </p:tavLst>
                                    </p:anim>
                                    <p:animEffect transition="in" filter="fade">
                                      <p:cBhvr>
                                        <p:cTn id="26" dur="1000" decel="50000">
                                          <p:stCondLst>
                                            <p:cond delay="0"/>
                                          </p:stCondLst>
                                        </p:cTn>
                                        <p:tgtEl>
                                          <p:spTgt spid="20483">
                                            <p:txEl>
                                              <p:pRg st="1" end="1"/>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25" presetClass="entr" presetSubtype="0" fill="hold" grpId="0" nodeType="clickEffect">
                                  <p:stCondLst>
                                    <p:cond delay="0"/>
                                  </p:stCondLst>
                                  <p:childTnLst>
                                    <p:set>
                                      <p:cBhvr>
                                        <p:cTn id="30" dur="1" fill="hold">
                                          <p:stCondLst>
                                            <p:cond delay="0"/>
                                          </p:stCondLst>
                                        </p:cTn>
                                        <p:tgtEl>
                                          <p:spTgt spid="20483">
                                            <p:txEl>
                                              <p:pRg st="2" end="2"/>
                                            </p:txEl>
                                          </p:spTgt>
                                        </p:tgtEl>
                                        <p:attrNameLst>
                                          <p:attrName>style.visibility</p:attrName>
                                        </p:attrNameLst>
                                      </p:cBhvr>
                                      <p:to>
                                        <p:strVal val="visible"/>
                                      </p:to>
                                    </p:set>
                                    <p:anim calcmode="lin" valueType="num">
                                      <p:cBhvr>
                                        <p:cTn id="31" dur="500" decel="50000" fill="hold">
                                          <p:stCondLst>
                                            <p:cond delay="0"/>
                                          </p:stCondLst>
                                        </p:cTn>
                                        <p:tgtEl>
                                          <p:spTgt spid="20483">
                                            <p:txEl>
                                              <p:pRg st="2" end="2"/>
                                            </p:txEl>
                                          </p:spTgt>
                                        </p:tgtEl>
                                        <p:attrNameLst>
                                          <p:attrName>style.rotation</p:attrName>
                                        </p:attrNameLst>
                                      </p:cBhvr>
                                      <p:tavLst>
                                        <p:tav tm="0">
                                          <p:val>
                                            <p:fltVal val="-90"/>
                                          </p:val>
                                        </p:tav>
                                        <p:tav tm="100000">
                                          <p:val>
                                            <p:fltVal val="0"/>
                                          </p:val>
                                        </p:tav>
                                      </p:tavLst>
                                    </p:anim>
                                    <p:anim calcmode="lin" valueType="num">
                                      <p:cBhvr>
                                        <p:cTn id="32" dur="500" decel="50000" fill="hold">
                                          <p:stCondLst>
                                            <p:cond delay="0"/>
                                          </p:stCondLst>
                                        </p:cTn>
                                        <p:tgtEl>
                                          <p:spTgt spid="20483">
                                            <p:txEl>
                                              <p:pRg st="2" end="2"/>
                                            </p:txEl>
                                          </p:spTgt>
                                        </p:tgtEl>
                                        <p:attrNameLst>
                                          <p:attrName>ppt_w</p:attrName>
                                        </p:attrNameLst>
                                      </p:cBhvr>
                                      <p:tavLst>
                                        <p:tav tm="0">
                                          <p:val>
                                            <p:strVal val="#ppt_w"/>
                                          </p:val>
                                        </p:tav>
                                        <p:tav tm="100000">
                                          <p:val>
                                            <p:strVal val="#ppt_w*.05"/>
                                          </p:val>
                                        </p:tav>
                                      </p:tavLst>
                                    </p:anim>
                                    <p:anim calcmode="lin" valueType="num">
                                      <p:cBhvr>
                                        <p:cTn id="33" dur="500" accel="50000" fill="hold">
                                          <p:stCondLst>
                                            <p:cond delay="500"/>
                                          </p:stCondLst>
                                        </p:cTn>
                                        <p:tgtEl>
                                          <p:spTgt spid="20483">
                                            <p:txEl>
                                              <p:pRg st="2" end="2"/>
                                            </p:txEl>
                                          </p:spTgt>
                                        </p:tgtEl>
                                        <p:attrNameLst>
                                          <p:attrName>ppt_w</p:attrName>
                                        </p:attrNameLst>
                                      </p:cBhvr>
                                      <p:tavLst>
                                        <p:tav tm="0">
                                          <p:val>
                                            <p:strVal val="#ppt_w*.05"/>
                                          </p:val>
                                        </p:tav>
                                        <p:tav tm="100000">
                                          <p:val>
                                            <p:strVal val="#ppt_w"/>
                                          </p:val>
                                        </p:tav>
                                      </p:tavLst>
                                    </p:anim>
                                    <p:anim calcmode="lin" valueType="num">
                                      <p:cBhvr>
                                        <p:cTn id="34" dur="1000" fill="hold"/>
                                        <p:tgtEl>
                                          <p:spTgt spid="20483">
                                            <p:txEl>
                                              <p:pRg st="2" end="2"/>
                                            </p:txEl>
                                          </p:spTgt>
                                        </p:tgtEl>
                                        <p:attrNameLst>
                                          <p:attrName>ppt_h</p:attrName>
                                        </p:attrNameLst>
                                      </p:cBhvr>
                                      <p:tavLst>
                                        <p:tav tm="0">
                                          <p:val>
                                            <p:strVal val="#ppt_h"/>
                                          </p:val>
                                        </p:tav>
                                        <p:tav tm="100000">
                                          <p:val>
                                            <p:strVal val="#ppt_h"/>
                                          </p:val>
                                        </p:tav>
                                      </p:tavLst>
                                    </p:anim>
                                    <p:anim calcmode="lin" valueType="num">
                                      <p:cBhvr>
                                        <p:cTn id="35" dur="500" decel="50000" fill="hold">
                                          <p:stCondLst>
                                            <p:cond delay="0"/>
                                          </p:stCondLst>
                                        </p:cTn>
                                        <p:tgtEl>
                                          <p:spTgt spid="20483">
                                            <p:txEl>
                                              <p:pRg st="2" end="2"/>
                                            </p:txEl>
                                          </p:spTgt>
                                        </p:tgtEl>
                                        <p:attrNameLst>
                                          <p:attrName>ppt_x</p:attrName>
                                        </p:attrNameLst>
                                      </p:cBhvr>
                                      <p:tavLst>
                                        <p:tav tm="0">
                                          <p:val>
                                            <p:strVal val="#ppt_x+.4"/>
                                          </p:val>
                                        </p:tav>
                                        <p:tav tm="100000">
                                          <p:val>
                                            <p:strVal val="#ppt_x"/>
                                          </p:val>
                                        </p:tav>
                                      </p:tavLst>
                                    </p:anim>
                                    <p:anim calcmode="lin" valueType="num">
                                      <p:cBhvr>
                                        <p:cTn id="36" dur="500" decel="50000" fill="hold">
                                          <p:stCondLst>
                                            <p:cond delay="0"/>
                                          </p:stCondLst>
                                        </p:cTn>
                                        <p:tgtEl>
                                          <p:spTgt spid="20483">
                                            <p:txEl>
                                              <p:pRg st="2" end="2"/>
                                            </p:txEl>
                                          </p:spTgt>
                                        </p:tgtEl>
                                        <p:attrNameLst>
                                          <p:attrName>ppt_y</p:attrName>
                                        </p:attrNameLst>
                                      </p:cBhvr>
                                      <p:tavLst>
                                        <p:tav tm="0">
                                          <p:val>
                                            <p:strVal val="#ppt_y-.2"/>
                                          </p:val>
                                        </p:tav>
                                        <p:tav tm="100000">
                                          <p:val>
                                            <p:strVal val="#ppt_y+.1"/>
                                          </p:val>
                                        </p:tav>
                                      </p:tavLst>
                                    </p:anim>
                                    <p:anim calcmode="lin" valueType="num">
                                      <p:cBhvr>
                                        <p:cTn id="37" dur="500" accel="50000" fill="hold">
                                          <p:stCondLst>
                                            <p:cond delay="500"/>
                                          </p:stCondLst>
                                        </p:cTn>
                                        <p:tgtEl>
                                          <p:spTgt spid="20483">
                                            <p:txEl>
                                              <p:pRg st="2" end="2"/>
                                            </p:txEl>
                                          </p:spTgt>
                                        </p:tgtEl>
                                        <p:attrNameLst>
                                          <p:attrName>ppt_y</p:attrName>
                                        </p:attrNameLst>
                                      </p:cBhvr>
                                      <p:tavLst>
                                        <p:tav tm="0">
                                          <p:val>
                                            <p:strVal val="#ppt_y+.1"/>
                                          </p:val>
                                        </p:tav>
                                        <p:tav tm="100000">
                                          <p:val>
                                            <p:strVal val="#ppt_y"/>
                                          </p:val>
                                        </p:tav>
                                      </p:tavLst>
                                    </p:anim>
                                    <p:animEffect transition="in" filter="fade">
                                      <p:cBhvr>
                                        <p:cTn id="38" dur="1000" decel="50000">
                                          <p:stCondLst>
                                            <p:cond delay="0"/>
                                          </p:stCondLst>
                                        </p:cTn>
                                        <p:tgtEl>
                                          <p:spTgt spid="20483">
                                            <p:txEl>
                                              <p:pRg st="2" end="2"/>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25" presetClass="entr" presetSubtype="0" fill="hold" grpId="0" nodeType="clickEffect">
                                  <p:stCondLst>
                                    <p:cond delay="0"/>
                                  </p:stCondLst>
                                  <p:childTnLst>
                                    <p:set>
                                      <p:cBhvr>
                                        <p:cTn id="42" dur="1" fill="hold">
                                          <p:stCondLst>
                                            <p:cond delay="0"/>
                                          </p:stCondLst>
                                        </p:cTn>
                                        <p:tgtEl>
                                          <p:spTgt spid="20483">
                                            <p:txEl>
                                              <p:pRg st="3" end="3"/>
                                            </p:txEl>
                                          </p:spTgt>
                                        </p:tgtEl>
                                        <p:attrNameLst>
                                          <p:attrName>style.visibility</p:attrName>
                                        </p:attrNameLst>
                                      </p:cBhvr>
                                      <p:to>
                                        <p:strVal val="visible"/>
                                      </p:to>
                                    </p:set>
                                    <p:anim calcmode="lin" valueType="num">
                                      <p:cBhvr>
                                        <p:cTn id="43" dur="500" decel="50000" fill="hold">
                                          <p:stCondLst>
                                            <p:cond delay="0"/>
                                          </p:stCondLst>
                                        </p:cTn>
                                        <p:tgtEl>
                                          <p:spTgt spid="20483">
                                            <p:txEl>
                                              <p:pRg st="3" end="3"/>
                                            </p:txEl>
                                          </p:spTgt>
                                        </p:tgtEl>
                                        <p:attrNameLst>
                                          <p:attrName>style.rotation</p:attrName>
                                        </p:attrNameLst>
                                      </p:cBhvr>
                                      <p:tavLst>
                                        <p:tav tm="0">
                                          <p:val>
                                            <p:fltVal val="-90"/>
                                          </p:val>
                                        </p:tav>
                                        <p:tav tm="100000">
                                          <p:val>
                                            <p:fltVal val="0"/>
                                          </p:val>
                                        </p:tav>
                                      </p:tavLst>
                                    </p:anim>
                                    <p:anim calcmode="lin" valueType="num">
                                      <p:cBhvr>
                                        <p:cTn id="44" dur="500" decel="50000" fill="hold">
                                          <p:stCondLst>
                                            <p:cond delay="0"/>
                                          </p:stCondLst>
                                        </p:cTn>
                                        <p:tgtEl>
                                          <p:spTgt spid="20483">
                                            <p:txEl>
                                              <p:pRg st="3" end="3"/>
                                            </p:txEl>
                                          </p:spTgt>
                                        </p:tgtEl>
                                        <p:attrNameLst>
                                          <p:attrName>ppt_w</p:attrName>
                                        </p:attrNameLst>
                                      </p:cBhvr>
                                      <p:tavLst>
                                        <p:tav tm="0">
                                          <p:val>
                                            <p:strVal val="#ppt_w"/>
                                          </p:val>
                                        </p:tav>
                                        <p:tav tm="100000">
                                          <p:val>
                                            <p:strVal val="#ppt_w*.05"/>
                                          </p:val>
                                        </p:tav>
                                      </p:tavLst>
                                    </p:anim>
                                    <p:anim calcmode="lin" valueType="num">
                                      <p:cBhvr>
                                        <p:cTn id="45" dur="500" accel="50000" fill="hold">
                                          <p:stCondLst>
                                            <p:cond delay="500"/>
                                          </p:stCondLst>
                                        </p:cTn>
                                        <p:tgtEl>
                                          <p:spTgt spid="20483">
                                            <p:txEl>
                                              <p:pRg st="3" end="3"/>
                                            </p:txEl>
                                          </p:spTgt>
                                        </p:tgtEl>
                                        <p:attrNameLst>
                                          <p:attrName>ppt_w</p:attrName>
                                        </p:attrNameLst>
                                      </p:cBhvr>
                                      <p:tavLst>
                                        <p:tav tm="0">
                                          <p:val>
                                            <p:strVal val="#ppt_w*.05"/>
                                          </p:val>
                                        </p:tav>
                                        <p:tav tm="100000">
                                          <p:val>
                                            <p:strVal val="#ppt_w"/>
                                          </p:val>
                                        </p:tav>
                                      </p:tavLst>
                                    </p:anim>
                                    <p:anim calcmode="lin" valueType="num">
                                      <p:cBhvr>
                                        <p:cTn id="46" dur="1000" fill="hold"/>
                                        <p:tgtEl>
                                          <p:spTgt spid="20483">
                                            <p:txEl>
                                              <p:pRg st="3" end="3"/>
                                            </p:txEl>
                                          </p:spTgt>
                                        </p:tgtEl>
                                        <p:attrNameLst>
                                          <p:attrName>ppt_h</p:attrName>
                                        </p:attrNameLst>
                                      </p:cBhvr>
                                      <p:tavLst>
                                        <p:tav tm="0">
                                          <p:val>
                                            <p:strVal val="#ppt_h"/>
                                          </p:val>
                                        </p:tav>
                                        <p:tav tm="100000">
                                          <p:val>
                                            <p:strVal val="#ppt_h"/>
                                          </p:val>
                                        </p:tav>
                                      </p:tavLst>
                                    </p:anim>
                                    <p:anim calcmode="lin" valueType="num">
                                      <p:cBhvr>
                                        <p:cTn id="47" dur="500" decel="50000" fill="hold">
                                          <p:stCondLst>
                                            <p:cond delay="0"/>
                                          </p:stCondLst>
                                        </p:cTn>
                                        <p:tgtEl>
                                          <p:spTgt spid="20483">
                                            <p:txEl>
                                              <p:pRg st="3" end="3"/>
                                            </p:txEl>
                                          </p:spTgt>
                                        </p:tgtEl>
                                        <p:attrNameLst>
                                          <p:attrName>ppt_x</p:attrName>
                                        </p:attrNameLst>
                                      </p:cBhvr>
                                      <p:tavLst>
                                        <p:tav tm="0">
                                          <p:val>
                                            <p:strVal val="#ppt_x+.4"/>
                                          </p:val>
                                        </p:tav>
                                        <p:tav tm="100000">
                                          <p:val>
                                            <p:strVal val="#ppt_x"/>
                                          </p:val>
                                        </p:tav>
                                      </p:tavLst>
                                    </p:anim>
                                    <p:anim calcmode="lin" valueType="num">
                                      <p:cBhvr>
                                        <p:cTn id="48" dur="500" decel="50000" fill="hold">
                                          <p:stCondLst>
                                            <p:cond delay="0"/>
                                          </p:stCondLst>
                                        </p:cTn>
                                        <p:tgtEl>
                                          <p:spTgt spid="20483">
                                            <p:txEl>
                                              <p:pRg st="3" end="3"/>
                                            </p:txEl>
                                          </p:spTgt>
                                        </p:tgtEl>
                                        <p:attrNameLst>
                                          <p:attrName>ppt_y</p:attrName>
                                        </p:attrNameLst>
                                      </p:cBhvr>
                                      <p:tavLst>
                                        <p:tav tm="0">
                                          <p:val>
                                            <p:strVal val="#ppt_y-.2"/>
                                          </p:val>
                                        </p:tav>
                                        <p:tav tm="100000">
                                          <p:val>
                                            <p:strVal val="#ppt_y+.1"/>
                                          </p:val>
                                        </p:tav>
                                      </p:tavLst>
                                    </p:anim>
                                    <p:anim calcmode="lin" valueType="num">
                                      <p:cBhvr>
                                        <p:cTn id="49" dur="500" accel="50000" fill="hold">
                                          <p:stCondLst>
                                            <p:cond delay="500"/>
                                          </p:stCondLst>
                                        </p:cTn>
                                        <p:tgtEl>
                                          <p:spTgt spid="20483">
                                            <p:txEl>
                                              <p:pRg st="3" end="3"/>
                                            </p:txEl>
                                          </p:spTgt>
                                        </p:tgtEl>
                                        <p:attrNameLst>
                                          <p:attrName>ppt_y</p:attrName>
                                        </p:attrNameLst>
                                      </p:cBhvr>
                                      <p:tavLst>
                                        <p:tav tm="0">
                                          <p:val>
                                            <p:strVal val="#ppt_y+.1"/>
                                          </p:val>
                                        </p:tav>
                                        <p:tav tm="100000">
                                          <p:val>
                                            <p:strVal val="#ppt_y"/>
                                          </p:val>
                                        </p:tav>
                                      </p:tavLst>
                                    </p:anim>
                                    <p:animEffect transition="in" filter="fade">
                                      <p:cBhvr>
                                        <p:cTn id="50" dur="1000" decel="50000">
                                          <p:stCondLst>
                                            <p:cond delay="0"/>
                                          </p:stCondLst>
                                        </p:cTn>
                                        <p:tgtEl>
                                          <p:spTgt spid="2048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r>
              <a:rPr lang="it-IT"/>
              <a:t>“interesse ad agire”</a:t>
            </a:r>
          </a:p>
        </p:txBody>
      </p:sp>
      <p:sp>
        <p:nvSpPr>
          <p:cNvPr id="21507" name="Rectangle 3"/>
          <p:cNvSpPr>
            <a:spLocks noGrp="1" noChangeArrowheads="1"/>
          </p:cNvSpPr>
          <p:nvPr>
            <p:ph type="body" idx="1"/>
          </p:nvPr>
        </p:nvSpPr>
        <p:spPr/>
        <p:txBody>
          <a:bodyPr/>
          <a:lstStyle/>
          <a:p>
            <a:r>
              <a:rPr lang="it-IT"/>
              <a:t>Il sindacato è portatore di un interesse collettivo proprio</a:t>
            </a:r>
          </a:p>
          <a:p>
            <a:r>
              <a:rPr lang="it-IT"/>
              <a:t>Quando il comportamento lede anche un interesse del singolo: plurioffensività</a:t>
            </a:r>
          </a:p>
          <a:p>
            <a:r>
              <a:rPr lang="it-IT"/>
              <a:t>Indipendenza delle due azioni: art.28 St.lav.; art.700 cpc</a:t>
            </a:r>
          </a:p>
        </p:txBody>
      </p:sp>
    </p:spTree>
    <p:extLst>
      <p:ext uri="{BB962C8B-B14F-4D97-AF65-F5344CB8AC3E}">
        <p14:creationId xmlns:p14="http://schemas.microsoft.com/office/powerpoint/2010/main" val="9910889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9" presetClass="entr" presetSubtype="0" accel="100000" fill="hold" grpId="0" nodeType="clickEffect">
                                  <p:stCondLst>
                                    <p:cond delay="0"/>
                                  </p:stCondLst>
                                  <p:childTnLst>
                                    <p:set>
                                      <p:cBhvr>
                                        <p:cTn id="6" dur="1" fill="hold">
                                          <p:stCondLst>
                                            <p:cond delay="0"/>
                                          </p:stCondLst>
                                        </p:cTn>
                                        <p:tgtEl>
                                          <p:spTgt spid="21507">
                                            <p:txEl>
                                              <p:pRg st="0" end="0"/>
                                            </p:txEl>
                                          </p:spTgt>
                                        </p:tgtEl>
                                        <p:attrNameLst>
                                          <p:attrName>style.visibility</p:attrName>
                                        </p:attrNameLst>
                                      </p:cBhvr>
                                      <p:to>
                                        <p:strVal val="visible"/>
                                      </p:to>
                                    </p:set>
                                    <p:anim calcmode="lin" valueType="num">
                                      <p:cBhvr>
                                        <p:cTn id="7" dur="500" fill="hold"/>
                                        <p:tgtEl>
                                          <p:spTgt spid="21507">
                                            <p:txEl>
                                              <p:pRg st="0" end="0"/>
                                            </p:txEl>
                                          </p:spTgt>
                                        </p:tgtEl>
                                        <p:attrNameLst>
                                          <p:attrName>ppt_h</p:attrName>
                                        </p:attrNameLst>
                                      </p:cBhvr>
                                      <p:tavLst>
                                        <p:tav tm="0">
                                          <p:val>
                                            <p:strVal val="#ppt_h/20"/>
                                          </p:val>
                                        </p:tav>
                                        <p:tav tm="50000">
                                          <p:val>
                                            <p:strVal val="#ppt_h/20"/>
                                          </p:val>
                                        </p:tav>
                                        <p:tav tm="100000">
                                          <p:val>
                                            <p:strVal val="#ppt_h"/>
                                          </p:val>
                                        </p:tav>
                                      </p:tavLst>
                                    </p:anim>
                                    <p:anim calcmode="lin" valueType="num">
                                      <p:cBhvr>
                                        <p:cTn id="8" dur="500" fill="hold"/>
                                        <p:tgtEl>
                                          <p:spTgt spid="21507">
                                            <p:txEl>
                                              <p:pRg st="0" end="0"/>
                                            </p:txEl>
                                          </p:spTgt>
                                        </p:tgtEl>
                                        <p:attrNameLst>
                                          <p:attrName>ppt_w</p:attrName>
                                        </p:attrNameLst>
                                      </p:cBhvr>
                                      <p:tavLst>
                                        <p:tav tm="0">
                                          <p:val>
                                            <p:strVal val="#ppt_w+.3"/>
                                          </p:val>
                                        </p:tav>
                                        <p:tav tm="50000">
                                          <p:val>
                                            <p:strVal val="#ppt_w+.3"/>
                                          </p:val>
                                        </p:tav>
                                        <p:tav tm="100000">
                                          <p:val>
                                            <p:strVal val="#ppt_w"/>
                                          </p:val>
                                        </p:tav>
                                      </p:tavLst>
                                    </p:anim>
                                    <p:anim calcmode="lin" valueType="num">
                                      <p:cBhvr>
                                        <p:cTn id="9" dur="500" fill="hold"/>
                                        <p:tgtEl>
                                          <p:spTgt spid="21507">
                                            <p:txEl>
                                              <p:pRg st="0" end="0"/>
                                            </p:txEl>
                                          </p:spTgt>
                                        </p:tgtEl>
                                        <p:attrNameLst>
                                          <p:attrName>ppt_x</p:attrName>
                                        </p:attrNameLst>
                                      </p:cBhvr>
                                      <p:tavLst>
                                        <p:tav tm="0">
                                          <p:val>
                                            <p:strVal val="#ppt_x-.3"/>
                                          </p:val>
                                        </p:tav>
                                        <p:tav tm="50000">
                                          <p:val>
                                            <p:strVal val="#ppt_x"/>
                                          </p:val>
                                        </p:tav>
                                        <p:tav tm="100000">
                                          <p:val>
                                            <p:strVal val="#ppt_x"/>
                                          </p:val>
                                        </p:tav>
                                      </p:tavLst>
                                    </p:anim>
                                    <p:anim calcmode="lin" valueType="num">
                                      <p:cBhvr>
                                        <p:cTn id="10" dur="500" fill="hold"/>
                                        <p:tgtEl>
                                          <p:spTgt spid="21507">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1" fill="hold">
                      <p:stCondLst>
                        <p:cond delay="indefinite"/>
                      </p:stCondLst>
                      <p:childTnLst>
                        <p:par>
                          <p:cTn id="12" fill="hold">
                            <p:stCondLst>
                              <p:cond delay="0"/>
                            </p:stCondLst>
                            <p:childTnLst>
                              <p:par>
                                <p:cTn id="13" presetID="39" presetClass="entr" presetSubtype="0" accel="100000" fill="hold" grpId="0" nodeType="clickEffect">
                                  <p:stCondLst>
                                    <p:cond delay="0"/>
                                  </p:stCondLst>
                                  <p:childTnLst>
                                    <p:set>
                                      <p:cBhvr>
                                        <p:cTn id="14" dur="1" fill="hold">
                                          <p:stCondLst>
                                            <p:cond delay="0"/>
                                          </p:stCondLst>
                                        </p:cTn>
                                        <p:tgtEl>
                                          <p:spTgt spid="21507">
                                            <p:txEl>
                                              <p:pRg st="1" end="1"/>
                                            </p:txEl>
                                          </p:spTgt>
                                        </p:tgtEl>
                                        <p:attrNameLst>
                                          <p:attrName>style.visibility</p:attrName>
                                        </p:attrNameLst>
                                      </p:cBhvr>
                                      <p:to>
                                        <p:strVal val="visible"/>
                                      </p:to>
                                    </p:set>
                                    <p:anim calcmode="lin" valueType="num">
                                      <p:cBhvr>
                                        <p:cTn id="15" dur="500" fill="hold"/>
                                        <p:tgtEl>
                                          <p:spTgt spid="21507">
                                            <p:txEl>
                                              <p:pRg st="1" end="1"/>
                                            </p:txEl>
                                          </p:spTgt>
                                        </p:tgtEl>
                                        <p:attrNameLst>
                                          <p:attrName>ppt_h</p:attrName>
                                        </p:attrNameLst>
                                      </p:cBhvr>
                                      <p:tavLst>
                                        <p:tav tm="0">
                                          <p:val>
                                            <p:strVal val="#ppt_h/20"/>
                                          </p:val>
                                        </p:tav>
                                        <p:tav tm="50000">
                                          <p:val>
                                            <p:strVal val="#ppt_h/20"/>
                                          </p:val>
                                        </p:tav>
                                        <p:tav tm="100000">
                                          <p:val>
                                            <p:strVal val="#ppt_h"/>
                                          </p:val>
                                        </p:tav>
                                      </p:tavLst>
                                    </p:anim>
                                    <p:anim calcmode="lin" valueType="num">
                                      <p:cBhvr>
                                        <p:cTn id="16" dur="500" fill="hold"/>
                                        <p:tgtEl>
                                          <p:spTgt spid="21507">
                                            <p:txEl>
                                              <p:pRg st="1" end="1"/>
                                            </p:txEl>
                                          </p:spTgt>
                                        </p:tgtEl>
                                        <p:attrNameLst>
                                          <p:attrName>ppt_w</p:attrName>
                                        </p:attrNameLst>
                                      </p:cBhvr>
                                      <p:tavLst>
                                        <p:tav tm="0">
                                          <p:val>
                                            <p:strVal val="#ppt_w+.3"/>
                                          </p:val>
                                        </p:tav>
                                        <p:tav tm="50000">
                                          <p:val>
                                            <p:strVal val="#ppt_w+.3"/>
                                          </p:val>
                                        </p:tav>
                                        <p:tav tm="100000">
                                          <p:val>
                                            <p:strVal val="#ppt_w"/>
                                          </p:val>
                                        </p:tav>
                                      </p:tavLst>
                                    </p:anim>
                                    <p:anim calcmode="lin" valueType="num">
                                      <p:cBhvr>
                                        <p:cTn id="17" dur="500" fill="hold"/>
                                        <p:tgtEl>
                                          <p:spTgt spid="21507">
                                            <p:txEl>
                                              <p:pRg st="1" end="1"/>
                                            </p:txEl>
                                          </p:spTgt>
                                        </p:tgtEl>
                                        <p:attrNameLst>
                                          <p:attrName>ppt_x</p:attrName>
                                        </p:attrNameLst>
                                      </p:cBhvr>
                                      <p:tavLst>
                                        <p:tav tm="0">
                                          <p:val>
                                            <p:strVal val="#ppt_x-.3"/>
                                          </p:val>
                                        </p:tav>
                                        <p:tav tm="50000">
                                          <p:val>
                                            <p:strVal val="#ppt_x"/>
                                          </p:val>
                                        </p:tav>
                                        <p:tav tm="100000">
                                          <p:val>
                                            <p:strVal val="#ppt_x"/>
                                          </p:val>
                                        </p:tav>
                                      </p:tavLst>
                                    </p:anim>
                                    <p:anim calcmode="lin" valueType="num">
                                      <p:cBhvr>
                                        <p:cTn id="18" dur="500" fill="hold"/>
                                        <p:tgtEl>
                                          <p:spTgt spid="21507">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39" presetClass="entr" presetSubtype="0" accel="100000" fill="hold" grpId="0" nodeType="clickEffect">
                                  <p:stCondLst>
                                    <p:cond delay="0"/>
                                  </p:stCondLst>
                                  <p:childTnLst>
                                    <p:set>
                                      <p:cBhvr>
                                        <p:cTn id="22" dur="1" fill="hold">
                                          <p:stCondLst>
                                            <p:cond delay="0"/>
                                          </p:stCondLst>
                                        </p:cTn>
                                        <p:tgtEl>
                                          <p:spTgt spid="21507">
                                            <p:txEl>
                                              <p:pRg st="2" end="2"/>
                                            </p:txEl>
                                          </p:spTgt>
                                        </p:tgtEl>
                                        <p:attrNameLst>
                                          <p:attrName>style.visibility</p:attrName>
                                        </p:attrNameLst>
                                      </p:cBhvr>
                                      <p:to>
                                        <p:strVal val="visible"/>
                                      </p:to>
                                    </p:set>
                                    <p:anim calcmode="lin" valueType="num">
                                      <p:cBhvr>
                                        <p:cTn id="23" dur="500" fill="hold"/>
                                        <p:tgtEl>
                                          <p:spTgt spid="21507">
                                            <p:txEl>
                                              <p:pRg st="2" end="2"/>
                                            </p:txEl>
                                          </p:spTgt>
                                        </p:tgtEl>
                                        <p:attrNameLst>
                                          <p:attrName>ppt_h</p:attrName>
                                        </p:attrNameLst>
                                      </p:cBhvr>
                                      <p:tavLst>
                                        <p:tav tm="0">
                                          <p:val>
                                            <p:strVal val="#ppt_h/20"/>
                                          </p:val>
                                        </p:tav>
                                        <p:tav tm="50000">
                                          <p:val>
                                            <p:strVal val="#ppt_h/20"/>
                                          </p:val>
                                        </p:tav>
                                        <p:tav tm="100000">
                                          <p:val>
                                            <p:strVal val="#ppt_h"/>
                                          </p:val>
                                        </p:tav>
                                      </p:tavLst>
                                    </p:anim>
                                    <p:anim calcmode="lin" valueType="num">
                                      <p:cBhvr>
                                        <p:cTn id="24" dur="500" fill="hold"/>
                                        <p:tgtEl>
                                          <p:spTgt spid="21507">
                                            <p:txEl>
                                              <p:pRg st="2" end="2"/>
                                            </p:txEl>
                                          </p:spTgt>
                                        </p:tgtEl>
                                        <p:attrNameLst>
                                          <p:attrName>ppt_w</p:attrName>
                                        </p:attrNameLst>
                                      </p:cBhvr>
                                      <p:tavLst>
                                        <p:tav tm="0">
                                          <p:val>
                                            <p:strVal val="#ppt_w+.3"/>
                                          </p:val>
                                        </p:tav>
                                        <p:tav tm="50000">
                                          <p:val>
                                            <p:strVal val="#ppt_w+.3"/>
                                          </p:val>
                                        </p:tav>
                                        <p:tav tm="100000">
                                          <p:val>
                                            <p:strVal val="#ppt_w"/>
                                          </p:val>
                                        </p:tav>
                                      </p:tavLst>
                                    </p:anim>
                                    <p:anim calcmode="lin" valueType="num">
                                      <p:cBhvr>
                                        <p:cTn id="25" dur="500" fill="hold"/>
                                        <p:tgtEl>
                                          <p:spTgt spid="21507">
                                            <p:txEl>
                                              <p:pRg st="2" end="2"/>
                                            </p:txEl>
                                          </p:spTgt>
                                        </p:tgtEl>
                                        <p:attrNameLst>
                                          <p:attrName>ppt_x</p:attrName>
                                        </p:attrNameLst>
                                      </p:cBhvr>
                                      <p:tavLst>
                                        <p:tav tm="0">
                                          <p:val>
                                            <p:strVal val="#ppt_x-.3"/>
                                          </p:val>
                                        </p:tav>
                                        <p:tav tm="50000">
                                          <p:val>
                                            <p:strVal val="#ppt_x"/>
                                          </p:val>
                                        </p:tav>
                                        <p:tav tm="100000">
                                          <p:val>
                                            <p:strVal val="#ppt_x"/>
                                          </p:val>
                                        </p:tav>
                                      </p:tavLst>
                                    </p:anim>
                                    <p:anim calcmode="lin" valueType="num">
                                      <p:cBhvr>
                                        <p:cTn id="26" dur="500" fill="hold"/>
                                        <p:tgtEl>
                                          <p:spTgt spid="21507">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7"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r>
              <a:rPr lang="it-IT"/>
              <a:t>Il procedimento. </a:t>
            </a:r>
          </a:p>
        </p:txBody>
      </p:sp>
      <p:sp>
        <p:nvSpPr>
          <p:cNvPr id="22531" name="Rectangle 3"/>
          <p:cNvSpPr>
            <a:spLocks noGrp="1" noChangeArrowheads="1"/>
          </p:cNvSpPr>
          <p:nvPr>
            <p:ph type="body" idx="1"/>
          </p:nvPr>
        </p:nvSpPr>
        <p:spPr>
          <a:xfrm>
            <a:off x="1621767" y="1483743"/>
            <a:ext cx="8435048" cy="4907532"/>
          </a:xfrm>
        </p:spPr>
        <p:txBody>
          <a:bodyPr/>
          <a:lstStyle/>
          <a:p>
            <a:r>
              <a:rPr lang="it-IT" dirty="0">
                <a:solidFill>
                  <a:srgbClr val="FF3300"/>
                </a:solidFill>
              </a:rPr>
              <a:t>nei due giorni successivi</a:t>
            </a:r>
          </a:p>
          <a:p>
            <a:r>
              <a:rPr lang="it-IT" dirty="0">
                <a:solidFill>
                  <a:srgbClr val="FF3300"/>
                </a:solidFill>
              </a:rPr>
              <a:t>assunte sommarie informazioni</a:t>
            </a:r>
          </a:p>
          <a:p>
            <a:r>
              <a:rPr lang="it-IT" dirty="0">
                <a:solidFill>
                  <a:srgbClr val="FF3300"/>
                </a:solidFill>
              </a:rPr>
              <a:t>la cessazione del comportamento illegittimo e la rimozione degli effetti</a:t>
            </a:r>
          </a:p>
          <a:p>
            <a:pPr>
              <a:buFont typeface="Wingdings" pitchFamily="2" charset="2"/>
              <a:buNone/>
            </a:pPr>
            <a:endParaRPr lang="it-IT" dirty="0">
              <a:solidFill>
                <a:srgbClr val="FF3300"/>
              </a:solidFill>
            </a:endParaRPr>
          </a:p>
          <a:p>
            <a:pPr>
              <a:buFont typeface="Wingdings" pitchFamily="2" charset="2"/>
              <a:buNone/>
            </a:pPr>
            <a:r>
              <a:rPr lang="it-IT" dirty="0">
                <a:solidFill>
                  <a:srgbClr val="FF3300"/>
                </a:solidFill>
              </a:rPr>
              <a:t>Le conseguenze dell’inottemperanza</a:t>
            </a:r>
          </a:p>
        </p:txBody>
      </p:sp>
      <p:sp>
        <p:nvSpPr>
          <p:cNvPr id="22532" name="AutoShape 4"/>
          <p:cNvSpPr>
            <a:spLocks noChangeArrowheads="1"/>
          </p:cNvSpPr>
          <p:nvPr/>
        </p:nvSpPr>
        <p:spPr bwMode="auto">
          <a:xfrm>
            <a:off x="9120188" y="5157789"/>
            <a:ext cx="976312" cy="485775"/>
          </a:xfrm>
          <a:prstGeom prst="rightArrow">
            <a:avLst>
              <a:gd name="adj1" fmla="val 50000"/>
              <a:gd name="adj2" fmla="val 50245"/>
            </a:avLst>
          </a:prstGeom>
          <a:solidFill>
            <a:schemeClr val="accent1"/>
          </a:solidFill>
          <a:ln w="9525">
            <a:solidFill>
              <a:schemeClr val="tx1"/>
            </a:solidFill>
            <a:miter lim="800000"/>
            <a:headEnd/>
            <a:tailEnd/>
          </a:ln>
          <a:effectLst/>
        </p:spPr>
        <p:txBody>
          <a:bodyPr wrap="none" anchor="ctr"/>
          <a:lstStyle/>
          <a:p>
            <a:endParaRPr lang="it-IT"/>
          </a:p>
        </p:txBody>
      </p:sp>
    </p:spTree>
    <p:extLst>
      <p:ext uri="{BB962C8B-B14F-4D97-AF65-F5344CB8AC3E}">
        <p14:creationId xmlns:p14="http://schemas.microsoft.com/office/powerpoint/2010/main" val="13486148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4" presetClass="entr" presetSubtype="0" fill="hold" grpId="0" nodeType="clickEffect">
                                  <p:stCondLst>
                                    <p:cond delay="0"/>
                                  </p:stCondLst>
                                  <p:childTnLst>
                                    <p:set>
                                      <p:cBhvr>
                                        <p:cTn id="6" dur="1" fill="hold">
                                          <p:stCondLst>
                                            <p:cond delay="0"/>
                                          </p:stCondLst>
                                        </p:cTn>
                                        <p:tgtEl>
                                          <p:spTgt spid="22531">
                                            <p:txEl>
                                              <p:pRg st="0" end="0"/>
                                            </p:txEl>
                                          </p:spTgt>
                                        </p:tgtEl>
                                        <p:attrNameLst>
                                          <p:attrName>style.visibility</p:attrName>
                                        </p:attrNameLst>
                                      </p:cBhvr>
                                      <p:to>
                                        <p:strVal val="visible"/>
                                      </p:to>
                                    </p:set>
                                    <p:anim from="(-#ppt_w/2)" to="(#ppt_x)" calcmode="lin" valueType="num">
                                      <p:cBhvr>
                                        <p:cTn id="7" dur="600" fill="hold">
                                          <p:stCondLst>
                                            <p:cond delay="0"/>
                                          </p:stCondLst>
                                        </p:cTn>
                                        <p:tgtEl>
                                          <p:spTgt spid="22531">
                                            <p:txEl>
                                              <p:pRg st="0" end="0"/>
                                            </p:txEl>
                                          </p:spTgt>
                                        </p:tgtEl>
                                        <p:attrNameLst>
                                          <p:attrName>ppt_x</p:attrName>
                                        </p:attrNameLst>
                                      </p:cBhvr>
                                    </p:anim>
                                    <p:anim from="0" to="-1.0" calcmode="lin" valueType="num">
                                      <p:cBhvr>
                                        <p:cTn id="8" dur="200" decel="50000" autoRev="1" fill="hold">
                                          <p:stCondLst>
                                            <p:cond delay="600"/>
                                          </p:stCondLst>
                                        </p:cTn>
                                        <p:tgtEl>
                                          <p:spTgt spid="22531">
                                            <p:txEl>
                                              <p:pRg st="0" end="0"/>
                                            </p:txEl>
                                          </p:spTgt>
                                        </p:tgtEl>
                                        <p:attrNameLst>
                                          <p:attrName>xshear</p:attrName>
                                        </p:attrNameLst>
                                      </p:cBhvr>
                                    </p:anim>
                                    <p:animScale>
                                      <p:cBhvr>
                                        <p:cTn id="9" dur="200" decel="100000" autoRev="1" fill="hold">
                                          <p:stCondLst>
                                            <p:cond delay="600"/>
                                          </p:stCondLst>
                                        </p:cTn>
                                        <p:tgtEl>
                                          <p:spTgt spid="22531">
                                            <p:txEl>
                                              <p:pRg st="0" end="0"/>
                                            </p:txEl>
                                          </p:spTgt>
                                        </p:tgtEl>
                                      </p:cBhvr>
                                      <p:from x="100000" y="100000"/>
                                      <p:to x="80000" y="100000"/>
                                    </p:animScale>
                                    <p:anim by="(#ppt_h/3+#ppt_w*0.1)" calcmode="lin" valueType="num">
                                      <p:cBhvr additive="sum">
                                        <p:cTn id="10" dur="200" decel="100000" autoRev="1" fill="hold">
                                          <p:stCondLst>
                                            <p:cond delay="600"/>
                                          </p:stCondLst>
                                        </p:cTn>
                                        <p:tgtEl>
                                          <p:spTgt spid="22531">
                                            <p:txEl>
                                              <p:pRg st="0" end="0"/>
                                            </p:txEl>
                                          </p:spTgt>
                                        </p:tgtEl>
                                        <p:attrNameLst>
                                          <p:attrName>ppt_x</p:attrName>
                                        </p:attrNameLst>
                                      </p:cBhvr>
                                    </p:anim>
                                  </p:childTnLst>
                                </p:cTn>
                              </p:par>
                            </p:childTnLst>
                          </p:cTn>
                        </p:par>
                      </p:childTnLst>
                    </p:cTn>
                  </p:par>
                  <p:par>
                    <p:cTn id="11" fill="hold">
                      <p:stCondLst>
                        <p:cond delay="indefinite"/>
                      </p:stCondLst>
                      <p:childTnLst>
                        <p:par>
                          <p:cTn id="12" fill="hold">
                            <p:stCondLst>
                              <p:cond delay="0"/>
                            </p:stCondLst>
                            <p:childTnLst>
                              <p:par>
                                <p:cTn id="13" presetID="34" presetClass="entr" presetSubtype="0" fill="hold" grpId="0" nodeType="clickEffect">
                                  <p:stCondLst>
                                    <p:cond delay="0"/>
                                  </p:stCondLst>
                                  <p:childTnLst>
                                    <p:set>
                                      <p:cBhvr>
                                        <p:cTn id="14" dur="1" fill="hold">
                                          <p:stCondLst>
                                            <p:cond delay="0"/>
                                          </p:stCondLst>
                                        </p:cTn>
                                        <p:tgtEl>
                                          <p:spTgt spid="22531">
                                            <p:txEl>
                                              <p:pRg st="1" end="1"/>
                                            </p:txEl>
                                          </p:spTgt>
                                        </p:tgtEl>
                                        <p:attrNameLst>
                                          <p:attrName>style.visibility</p:attrName>
                                        </p:attrNameLst>
                                      </p:cBhvr>
                                      <p:to>
                                        <p:strVal val="visible"/>
                                      </p:to>
                                    </p:set>
                                    <p:anim from="(-#ppt_w/2)" to="(#ppt_x)" calcmode="lin" valueType="num">
                                      <p:cBhvr>
                                        <p:cTn id="15" dur="600" fill="hold">
                                          <p:stCondLst>
                                            <p:cond delay="0"/>
                                          </p:stCondLst>
                                        </p:cTn>
                                        <p:tgtEl>
                                          <p:spTgt spid="22531">
                                            <p:txEl>
                                              <p:pRg st="1" end="1"/>
                                            </p:txEl>
                                          </p:spTgt>
                                        </p:tgtEl>
                                        <p:attrNameLst>
                                          <p:attrName>ppt_x</p:attrName>
                                        </p:attrNameLst>
                                      </p:cBhvr>
                                    </p:anim>
                                    <p:anim from="0" to="-1.0" calcmode="lin" valueType="num">
                                      <p:cBhvr>
                                        <p:cTn id="16" dur="200" decel="50000" autoRev="1" fill="hold">
                                          <p:stCondLst>
                                            <p:cond delay="600"/>
                                          </p:stCondLst>
                                        </p:cTn>
                                        <p:tgtEl>
                                          <p:spTgt spid="22531">
                                            <p:txEl>
                                              <p:pRg st="1" end="1"/>
                                            </p:txEl>
                                          </p:spTgt>
                                        </p:tgtEl>
                                        <p:attrNameLst>
                                          <p:attrName>xshear</p:attrName>
                                        </p:attrNameLst>
                                      </p:cBhvr>
                                    </p:anim>
                                    <p:animScale>
                                      <p:cBhvr>
                                        <p:cTn id="17" dur="200" decel="100000" autoRev="1" fill="hold">
                                          <p:stCondLst>
                                            <p:cond delay="600"/>
                                          </p:stCondLst>
                                        </p:cTn>
                                        <p:tgtEl>
                                          <p:spTgt spid="22531">
                                            <p:txEl>
                                              <p:pRg st="1" end="1"/>
                                            </p:txEl>
                                          </p:spTgt>
                                        </p:tgtEl>
                                      </p:cBhvr>
                                      <p:from x="100000" y="100000"/>
                                      <p:to x="80000" y="100000"/>
                                    </p:animScale>
                                    <p:anim by="(#ppt_h/3+#ppt_w*0.1)" calcmode="lin" valueType="num">
                                      <p:cBhvr additive="sum">
                                        <p:cTn id="18" dur="200" decel="100000" autoRev="1" fill="hold">
                                          <p:stCondLst>
                                            <p:cond delay="600"/>
                                          </p:stCondLst>
                                        </p:cTn>
                                        <p:tgtEl>
                                          <p:spTgt spid="22531">
                                            <p:txEl>
                                              <p:pRg st="1" end="1"/>
                                            </p:txEl>
                                          </p:spTgt>
                                        </p:tgtEl>
                                        <p:attrNameLst>
                                          <p:attrName>ppt_x</p:attrName>
                                        </p:attrNameLst>
                                      </p:cBhvr>
                                    </p:anim>
                                  </p:childTnLst>
                                </p:cTn>
                              </p:par>
                            </p:childTnLst>
                          </p:cTn>
                        </p:par>
                      </p:childTnLst>
                    </p:cTn>
                  </p:par>
                  <p:par>
                    <p:cTn id="19" fill="hold">
                      <p:stCondLst>
                        <p:cond delay="indefinite"/>
                      </p:stCondLst>
                      <p:childTnLst>
                        <p:par>
                          <p:cTn id="20" fill="hold">
                            <p:stCondLst>
                              <p:cond delay="0"/>
                            </p:stCondLst>
                            <p:childTnLst>
                              <p:par>
                                <p:cTn id="21" presetID="34" presetClass="entr" presetSubtype="0" fill="hold" grpId="0" nodeType="clickEffect">
                                  <p:stCondLst>
                                    <p:cond delay="0"/>
                                  </p:stCondLst>
                                  <p:childTnLst>
                                    <p:set>
                                      <p:cBhvr>
                                        <p:cTn id="22" dur="1" fill="hold">
                                          <p:stCondLst>
                                            <p:cond delay="0"/>
                                          </p:stCondLst>
                                        </p:cTn>
                                        <p:tgtEl>
                                          <p:spTgt spid="22531">
                                            <p:txEl>
                                              <p:pRg st="2" end="2"/>
                                            </p:txEl>
                                          </p:spTgt>
                                        </p:tgtEl>
                                        <p:attrNameLst>
                                          <p:attrName>style.visibility</p:attrName>
                                        </p:attrNameLst>
                                      </p:cBhvr>
                                      <p:to>
                                        <p:strVal val="visible"/>
                                      </p:to>
                                    </p:set>
                                    <p:anim from="(-#ppt_w/2)" to="(#ppt_x)" calcmode="lin" valueType="num">
                                      <p:cBhvr>
                                        <p:cTn id="23" dur="600" fill="hold">
                                          <p:stCondLst>
                                            <p:cond delay="0"/>
                                          </p:stCondLst>
                                        </p:cTn>
                                        <p:tgtEl>
                                          <p:spTgt spid="22531">
                                            <p:txEl>
                                              <p:pRg st="2" end="2"/>
                                            </p:txEl>
                                          </p:spTgt>
                                        </p:tgtEl>
                                        <p:attrNameLst>
                                          <p:attrName>ppt_x</p:attrName>
                                        </p:attrNameLst>
                                      </p:cBhvr>
                                    </p:anim>
                                    <p:anim from="0" to="-1.0" calcmode="lin" valueType="num">
                                      <p:cBhvr>
                                        <p:cTn id="24" dur="200" decel="50000" autoRev="1" fill="hold">
                                          <p:stCondLst>
                                            <p:cond delay="600"/>
                                          </p:stCondLst>
                                        </p:cTn>
                                        <p:tgtEl>
                                          <p:spTgt spid="22531">
                                            <p:txEl>
                                              <p:pRg st="2" end="2"/>
                                            </p:txEl>
                                          </p:spTgt>
                                        </p:tgtEl>
                                        <p:attrNameLst>
                                          <p:attrName>xshear</p:attrName>
                                        </p:attrNameLst>
                                      </p:cBhvr>
                                    </p:anim>
                                    <p:animScale>
                                      <p:cBhvr>
                                        <p:cTn id="25" dur="200" decel="100000" autoRev="1" fill="hold">
                                          <p:stCondLst>
                                            <p:cond delay="600"/>
                                          </p:stCondLst>
                                        </p:cTn>
                                        <p:tgtEl>
                                          <p:spTgt spid="22531">
                                            <p:txEl>
                                              <p:pRg st="2" end="2"/>
                                            </p:txEl>
                                          </p:spTgt>
                                        </p:tgtEl>
                                      </p:cBhvr>
                                      <p:from x="100000" y="100000"/>
                                      <p:to x="80000" y="100000"/>
                                    </p:animScale>
                                    <p:anim by="(#ppt_h/3+#ppt_w*0.1)" calcmode="lin" valueType="num">
                                      <p:cBhvr additive="sum">
                                        <p:cTn id="26" dur="200" decel="100000" autoRev="1" fill="hold">
                                          <p:stCondLst>
                                            <p:cond delay="600"/>
                                          </p:stCondLst>
                                        </p:cTn>
                                        <p:tgtEl>
                                          <p:spTgt spid="22531">
                                            <p:txEl>
                                              <p:pRg st="2" end="2"/>
                                            </p:txEl>
                                          </p:spTgt>
                                        </p:tgtEl>
                                        <p:attrNameLst>
                                          <p:attrName>ppt_x</p:attrName>
                                        </p:attrNameLst>
                                      </p:cBhvr>
                                    </p:anim>
                                  </p:childTnLst>
                                </p:cTn>
                              </p:par>
                            </p:childTnLst>
                          </p:cTn>
                        </p:par>
                      </p:childTnLst>
                    </p:cTn>
                  </p:par>
                  <p:par>
                    <p:cTn id="27" fill="hold">
                      <p:stCondLst>
                        <p:cond delay="indefinite"/>
                      </p:stCondLst>
                      <p:childTnLst>
                        <p:par>
                          <p:cTn id="28" fill="hold">
                            <p:stCondLst>
                              <p:cond delay="0"/>
                            </p:stCondLst>
                            <p:childTnLst>
                              <p:par>
                                <p:cTn id="29" presetID="34" presetClass="entr" presetSubtype="0" fill="hold" grpId="0" nodeType="clickEffect">
                                  <p:stCondLst>
                                    <p:cond delay="0"/>
                                  </p:stCondLst>
                                  <p:childTnLst>
                                    <p:set>
                                      <p:cBhvr>
                                        <p:cTn id="30" dur="1" fill="hold">
                                          <p:stCondLst>
                                            <p:cond delay="0"/>
                                          </p:stCondLst>
                                        </p:cTn>
                                        <p:tgtEl>
                                          <p:spTgt spid="22531">
                                            <p:txEl>
                                              <p:pRg st="4" end="4"/>
                                            </p:txEl>
                                          </p:spTgt>
                                        </p:tgtEl>
                                        <p:attrNameLst>
                                          <p:attrName>style.visibility</p:attrName>
                                        </p:attrNameLst>
                                      </p:cBhvr>
                                      <p:to>
                                        <p:strVal val="visible"/>
                                      </p:to>
                                    </p:set>
                                    <p:anim from="(-#ppt_w/2)" to="(#ppt_x)" calcmode="lin" valueType="num">
                                      <p:cBhvr>
                                        <p:cTn id="31" dur="600" fill="hold">
                                          <p:stCondLst>
                                            <p:cond delay="0"/>
                                          </p:stCondLst>
                                        </p:cTn>
                                        <p:tgtEl>
                                          <p:spTgt spid="22531">
                                            <p:txEl>
                                              <p:pRg st="4" end="4"/>
                                            </p:txEl>
                                          </p:spTgt>
                                        </p:tgtEl>
                                        <p:attrNameLst>
                                          <p:attrName>ppt_x</p:attrName>
                                        </p:attrNameLst>
                                      </p:cBhvr>
                                    </p:anim>
                                    <p:anim from="0" to="-1.0" calcmode="lin" valueType="num">
                                      <p:cBhvr>
                                        <p:cTn id="32" dur="200" decel="50000" autoRev="1" fill="hold">
                                          <p:stCondLst>
                                            <p:cond delay="600"/>
                                          </p:stCondLst>
                                        </p:cTn>
                                        <p:tgtEl>
                                          <p:spTgt spid="22531">
                                            <p:txEl>
                                              <p:pRg st="4" end="4"/>
                                            </p:txEl>
                                          </p:spTgt>
                                        </p:tgtEl>
                                        <p:attrNameLst>
                                          <p:attrName>xshear</p:attrName>
                                        </p:attrNameLst>
                                      </p:cBhvr>
                                    </p:anim>
                                    <p:animScale>
                                      <p:cBhvr>
                                        <p:cTn id="33" dur="200" decel="100000" autoRev="1" fill="hold">
                                          <p:stCondLst>
                                            <p:cond delay="600"/>
                                          </p:stCondLst>
                                        </p:cTn>
                                        <p:tgtEl>
                                          <p:spTgt spid="22531">
                                            <p:txEl>
                                              <p:pRg st="4" end="4"/>
                                            </p:txEl>
                                          </p:spTgt>
                                        </p:tgtEl>
                                      </p:cBhvr>
                                      <p:from x="100000" y="100000"/>
                                      <p:to x="80000" y="100000"/>
                                    </p:animScale>
                                    <p:anim by="(#ppt_h/3+#ppt_w*0.1)" calcmode="lin" valueType="num">
                                      <p:cBhvr additive="sum">
                                        <p:cTn id="34" dur="200" decel="100000" autoRev="1" fill="hold">
                                          <p:stCondLst>
                                            <p:cond delay="600"/>
                                          </p:stCondLst>
                                        </p:cTn>
                                        <p:tgtEl>
                                          <p:spTgt spid="22531">
                                            <p:txEl>
                                              <p:pRg st="4" end="4"/>
                                            </p:txEl>
                                          </p:spTgt>
                                        </p:tgtEl>
                                        <p:attrNameLst>
                                          <p:attrName>ppt_x</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531"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ChangeArrowheads="1"/>
          </p:cNvSpPr>
          <p:nvPr/>
        </p:nvSpPr>
        <p:spPr bwMode="auto">
          <a:xfrm>
            <a:off x="1835989" y="1201888"/>
            <a:ext cx="8686800" cy="4511675"/>
          </a:xfrm>
          <a:prstGeom prst="rect">
            <a:avLst/>
          </a:prstGeom>
          <a:noFill/>
          <a:ln w="9525">
            <a:noFill/>
            <a:miter lim="800000"/>
            <a:headEnd/>
            <a:tailEnd/>
          </a:ln>
          <a:effectLst/>
        </p:spPr>
        <p:txBody>
          <a:bodyPr>
            <a:spAutoFit/>
          </a:bodyPr>
          <a:lstStyle/>
          <a:p>
            <a:pPr>
              <a:spcBef>
                <a:spcPct val="50000"/>
              </a:spcBef>
            </a:pPr>
            <a:r>
              <a:rPr lang="it-IT" sz="2000" dirty="0">
                <a:latin typeface="Comic Sans MS" pitchFamily="66" charset="0"/>
              </a:rPr>
              <a:t>L'efficacia esecutiva del decreto non può essere revocata fino alla sentenza con cui il pretore in funzione di giudice del lavoro definisce il giudizio instaurato a norma del comma successivo.</a:t>
            </a:r>
          </a:p>
          <a:p>
            <a:pPr>
              <a:spcBef>
                <a:spcPct val="50000"/>
              </a:spcBef>
            </a:pPr>
            <a:r>
              <a:rPr lang="it-IT" sz="2000" dirty="0">
                <a:latin typeface="Comic Sans MS" pitchFamily="66" charset="0"/>
              </a:rPr>
              <a:t> Contro il decreto che decide sul ricorso è ammessa, entro 15 giorni dalla comunicazione del decreto alle parti, opposizione davanti al pretore in funzione di giudice del lavoro che decide con sentenza immediatamente esecutiva. Si osservano le disposizioni degli artt. 413 e seguenti del codice di procedura civile.</a:t>
            </a:r>
          </a:p>
          <a:p>
            <a:pPr>
              <a:spcBef>
                <a:spcPct val="50000"/>
              </a:spcBef>
            </a:pPr>
            <a:r>
              <a:rPr lang="it-IT" sz="2000" dirty="0">
                <a:latin typeface="Comic Sans MS" pitchFamily="66" charset="0"/>
              </a:rPr>
              <a:t> Il datore di lavoro che non ottempera al decreto, di cui al primo comma, o alla sentenza pronunciata nel giudizio d'opposizione è punito ai sensi dell'art. 650 del codice penale.</a:t>
            </a:r>
          </a:p>
          <a:p>
            <a:pPr>
              <a:spcBef>
                <a:spcPct val="50000"/>
              </a:spcBef>
            </a:pPr>
            <a:r>
              <a:rPr lang="it-IT" sz="2000" dirty="0">
                <a:latin typeface="Comic Sans MS" pitchFamily="66" charset="0"/>
              </a:rPr>
              <a:t> L'autorità giudiziaria ordina la pubblicazione della sentenza penale di condanna nei modi stabiliti dall'art. 36 del codice penale.</a:t>
            </a:r>
          </a:p>
        </p:txBody>
      </p:sp>
    </p:spTree>
    <p:extLst>
      <p:ext uri="{BB962C8B-B14F-4D97-AF65-F5344CB8AC3E}">
        <p14:creationId xmlns:p14="http://schemas.microsoft.com/office/powerpoint/2010/main" val="16271046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827C922-8BCE-B840-A600-21C94B940979}"/>
              </a:ext>
            </a:extLst>
          </p:cNvPr>
          <p:cNvSpPr>
            <a:spLocks noGrp="1"/>
          </p:cNvSpPr>
          <p:nvPr>
            <p:ph type="title"/>
          </p:nvPr>
        </p:nvSpPr>
        <p:spPr>
          <a:xfrm>
            <a:off x="2511600" y="432275"/>
            <a:ext cx="8598986" cy="2373555"/>
          </a:xfrm>
        </p:spPr>
        <p:txBody>
          <a:bodyPr>
            <a:normAutofit/>
          </a:bodyPr>
          <a:lstStyle/>
          <a:p>
            <a:r>
              <a:rPr lang="it-IT" dirty="0"/>
              <a:t>Il conflitto nelle relazioni sindacali. </a:t>
            </a:r>
            <a:br>
              <a:rPr lang="it-IT" dirty="0"/>
            </a:br>
            <a:r>
              <a:rPr lang="it-IT" sz="2800" dirty="0">
                <a:solidFill>
                  <a:srgbClr val="FFFF00"/>
                </a:solidFill>
              </a:rPr>
              <a:t>Opposizione alle richieste del sindacato e opposizione all’azione sindacale.</a:t>
            </a:r>
            <a:br>
              <a:rPr lang="it-IT" sz="2800" dirty="0">
                <a:solidFill>
                  <a:srgbClr val="FFFF00"/>
                </a:solidFill>
              </a:rPr>
            </a:br>
            <a:r>
              <a:rPr lang="it-IT" sz="2800" dirty="0">
                <a:solidFill>
                  <a:srgbClr val="FFFF00"/>
                </a:solidFill>
              </a:rPr>
              <a:t>Per dirla con </a:t>
            </a:r>
            <a:r>
              <a:rPr lang="it-IT" sz="2800" dirty="0" err="1">
                <a:solidFill>
                  <a:srgbClr val="FFFF00"/>
                </a:solidFill>
              </a:rPr>
              <a:t>G.Giugno</a:t>
            </a:r>
            <a:r>
              <a:rPr lang="it-IT" sz="2800" dirty="0">
                <a:solidFill>
                  <a:srgbClr val="FFFF00"/>
                </a:solidFill>
              </a:rPr>
              <a:t>: opposizione nel conflitto vs opposizione al conflitto </a:t>
            </a:r>
            <a:endParaRPr lang="it-IT" dirty="0">
              <a:solidFill>
                <a:srgbClr val="FFFF00"/>
              </a:solidFill>
            </a:endParaRPr>
          </a:p>
        </p:txBody>
      </p:sp>
      <p:sp>
        <p:nvSpPr>
          <p:cNvPr id="3" name="Segnaposto contenuto 2">
            <a:extLst>
              <a:ext uri="{FF2B5EF4-FFF2-40B4-BE49-F238E27FC236}">
                <a16:creationId xmlns:a16="http://schemas.microsoft.com/office/drawing/2014/main" id="{27556130-1A5F-FB4D-90E1-F611DD6DA3D0}"/>
              </a:ext>
            </a:extLst>
          </p:cNvPr>
          <p:cNvSpPr>
            <a:spLocks noGrp="1"/>
          </p:cNvSpPr>
          <p:nvPr>
            <p:ph idx="1"/>
          </p:nvPr>
        </p:nvSpPr>
        <p:spPr>
          <a:xfrm>
            <a:off x="2773599" y="2427897"/>
            <a:ext cx="7796540" cy="3997828"/>
          </a:xfrm>
        </p:spPr>
        <p:txBody>
          <a:bodyPr/>
          <a:lstStyle/>
          <a:p>
            <a:r>
              <a:rPr lang="it-IT" dirty="0"/>
              <a:t>Il commissario straordinario dell’Azienda Unità Sanitaria Locale di Frosinone, dopo lunghe trattative, non raggiungendosi un accordo e approssimandosi il Natale, decide di adottare la delibera n. 2365/17 del 22 dicembre con cui revoca le precedenti delibere e ridetermina unilateralmente il nuovo sistema di pesatura delle strutture dirigenziali e quindi il valore economico degli incarichi dirigenziali.</a:t>
            </a:r>
          </a:p>
        </p:txBody>
      </p:sp>
    </p:spTree>
    <p:extLst>
      <p:ext uri="{BB962C8B-B14F-4D97-AF65-F5344CB8AC3E}">
        <p14:creationId xmlns:p14="http://schemas.microsoft.com/office/powerpoint/2010/main" val="38554996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AB774BB-D702-AB40-BE6C-BFC918DA7CB0}"/>
              </a:ext>
            </a:extLst>
          </p:cNvPr>
          <p:cNvSpPr>
            <a:spLocks noGrp="1"/>
          </p:cNvSpPr>
          <p:nvPr>
            <p:ph type="title"/>
          </p:nvPr>
        </p:nvSpPr>
        <p:spPr>
          <a:xfrm>
            <a:off x="2611808" y="808056"/>
            <a:ext cx="7958331" cy="532229"/>
          </a:xfrm>
        </p:spPr>
        <p:txBody>
          <a:bodyPr>
            <a:normAutofit fontScale="90000"/>
          </a:bodyPr>
          <a:lstStyle/>
          <a:p>
            <a:endParaRPr lang="it-IT" dirty="0"/>
          </a:p>
        </p:txBody>
      </p:sp>
      <p:sp>
        <p:nvSpPr>
          <p:cNvPr id="3" name="Segnaposto contenuto 2">
            <a:extLst>
              <a:ext uri="{FF2B5EF4-FFF2-40B4-BE49-F238E27FC236}">
                <a16:creationId xmlns:a16="http://schemas.microsoft.com/office/drawing/2014/main" id="{4239CDDC-FAC3-EB45-8B3A-872327FCE0F2}"/>
              </a:ext>
            </a:extLst>
          </p:cNvPr>
          <p:cNvSpPr>
            <a:spLocks noGrp="1"/>
          </p:cNvSpPr>
          <p:nvPr>
            <p:ph idx="1"/>
          </p:nvPr>
        </p:nvSpPr>
        <p:spPr>
          <a:xfrm>
            <a:off x="2367419" y="1778696"/>
            <a:ext cx="8202720" cy="4271248"/>
          </a:xfrm>
        </p:spPr>
        <p:txBody>
          <a:bodyPr/>
          <a:lstStyle/>
          <a:p>
            <a:r>
              <a:rPr lang="it-IT" dirty="0"/>
              <a:t>…deve effettivamente constatarsi che non sia stata attuata una contrattazione integrativa decentrata compiuta, non avendo l'AUSL effettivamente mai fornito i criteri e i parametri utilizzati per l'elaborazione del nuovo sistema di graduazione e pesatura delle funzioni enunciato nella riunione del 25 Settembre 2017, pur più volte richiesti dalle OO.SS. (riunione del 25 Settembre 2917, riunione del 30 Novembre 2017), ostacolando quindi un reale confronto e una completa discussione tra le parti sociali.</a:t>
            </a:r>
          </a:p>
        </p:txBody>
      </p:sp>
    </p:spTree>
    <p:extLst>
      <p:ext uri="{BB962C8B-B14F-4D97-AF65-F5344CB8AC3E}">
        <p14:creationId xmlns:p14="http://schemas.microsoft.com/office/powerpoint/2010/main" val="13671045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B5B8AAC-AB04-8D44-BB16-888A9E1E2B13}"/>
              </a:ext>
            </a:extLst>
          </p:cNvPr>
          <p:cNvSpPr>
            <a:spLocks noGrp="1"/>
          </p:cNvSpPr>
          <p:nvPr>
            <p:ph type="title"/>
          </p:nvPr>
        </p:nvSpPr>
        <p:spPr/>
        <p:txBody>
          <a:bodyPr>
            <a:normAutofit fontScale="90000"/>
          </a:bodyPr>
          <a:lstStyle/>
          <a:p>
            <a:r>
              <a:rPr lang="it-IT" dirty="0"/>
              <a:t>Quali rimedi si possono utilizzare in via civilistica per un comportamento di questo genere?</a:t>
            </a:r>
          </a:p>
        </p:txBody>
      </p:sp>
      <p:sp>
        <p:nvSpPr>
          <p:cNvPr id="3" name="Segnaposto contenuto 2">
            <a:extLst>
              <a:ext uri="{FF2B5EF4-FFF2-40B4-BE49-F238E27FC236}">
                <a16:creationId xmlns:a16="http://schemas.microsoft.com/office/drawing/2014/main" id="{D6E80634-CBA0-904E-9DFE-DFB816454E31}"/>
              </a:ext>
            </a:extLst>
          </p:cNvPr>
          <p:cNvSpPr>
            <a:spLocks noGrp="1"/>
          </p:cNvSpPr>
          <p:nvPr>
            <p:ph idx="1"/>
          </p:nvPr>
        </p:nvSpPr>
        <p:spPr/>
        <p:txBody>
          <a:bodyPr/>
          <a:lstStyle/>
          <a:p>
            <a:r>
              <a:rPr lang="it-IT" dirty="0"/>
              <a:t>Inadempimento contrattuale?</a:t>
            </a:r>
          </a:p>
          <a:p>
            <a:r>
              <a:rPr lang="it-IT" dirty="0"/>
              <a:t>Violazione delle clausole generali di correttezza e buona fede?</a:t>
            </a:r>
          </a:p>
          <a:p>
            <a:r>
              <a:rPr lang="it-IT" dirty="0"/>
              <a:t>Eventualmente quali rimedi posso chiedere al giudice? </a:t>
            </a:r>
          </a:p>
          <a:p>
            <a:pPr lvl="1"/>
            <a:r>
              <a:rPr lang="it-IT" dirty="0"/>
              <a:t>Risarcimento del danno (1223)?</a:t>
            </a:r>
          </a:p>
          <a:p>
            <a:pPr lvl="1"/>
            <a:r>
              <a:rPr lang="it-IT" dirty="0"/>
              <a:t>Esecuzione in forma specifica (2932)?</a:t>
            </a:r>
          </a:p>
          <a:p>
            <a:pPr lvl="1"/>
            <a:r>
              <a:rPr lang="it-IT" dirty="0"/>
              <a:t>Azione monitoria? </a:t>
            </a:r>
            <a:r>
              <a:rPr lang="it-IT" dirty="0" err="1"/>
              <a:t>Fumus</a:t>
            </a:r>
            <a:r>
              <a:rPr lang="it-IT" dirty="0"/>
              <a:t> boni </a:t>
            </a:r>
            <a:r>
              <a:rPr lang="it-IT" dirty="0" err="1"/>
              <a:t>iuris</a:t>
            </a:r>
            <a:r>
              <a:rPr lang="it-IT" dirty="0"/>
              <a:t> &amp; </a:t>
            </a:r>
            <a:r>
              <a:rPr lang="it-IT" dirty="0" err="1"/>
              <a:t>Periculum</a:t>
            </a:r>
            <a:r>
              <a:rPr lang="it-IT" dirty="0"/>
              <a:t> in mora?</a:t>
            </a:r>
          </a:p>
          <a:p>
            <a:pPr lvl="1"/>
            <a:endParaRPr lang="it-IT" dirty="0"/>
          </a:p>
        </p:txBody>
      </p:sp>
    </p:spTree>
    <p:extLst>
      <p:ext uri="{BB962C8B-B14F-4D97-AF65-F5344CB8AC3E}">
        <p14:creationId xmlns:p14="http://schemas.microsoft.com/office/powerpoint/2010/main" val="36050801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86FCE6A-AE62-554F-82CF-E95007315AC3}"/>
              </a:ext>
            </a:extLst>
          </p:cNvPr>
          <p:cNvSpPr>
            <a:spLocks noGrp="1"/>
          </p:cNvSpPr>
          <p:nvPr>
            <p:ph type="title"/>
          </p:nvPr>
        </p:nvSpPr>
        <p:spPr>
          <a:xfrm>
            <a:off x="2611808" y="1008472"/>
            <a:ext cx="7958331" cy="757697"/>
          </a:xfrm>
        </p:spPr>
        <p:txBody>
          <a:bodyPr/>
          <a:lstStyle/>
          <a:p>
            <a:r>
              <a:rPr lang="it-IT" dirty="0" err="1"/>
              <a:t>Trib.Frosinone</a:t>
            </a:r>
            <a:r>
              <a:rPr lang="it-IT" dirty="0"/>
              <a:t> 19/6/2018</a:t>
            </a:r>
          </a:p>
        </p:txBody>
      </p:sp>
      <p:sp>
        <p:nvSpPr>
          <p:cNvPr id="3" name="Segnaposto contenuto 2">
            <a:extLst>
              <a:ext uri="{FF2B5EF4-FFF2-40B4-BE49-F238E27FC236}">
                <a16:creationId xmlns:a16="http://schemas.microsoft.com/office/drawing/2014/main" id="{C5B8D930-1D18-7B43-80BC-8D517F59B104}"/>
              </a:ext>
            </a:extLst>
          </p:cNvPr>
          <p:cNvSpPr>
            <a:spLocks noGrp="1"/>
          </p:cNvSpPr>
          <p:nvPr>
            <p:ph idx="1"/>
          </p:nvPr>
        </p:nvSpPr>
        <p:spPr/>
        <p:txBody>
          <a:bodyPr/>
          <a:lstStyle/>
          <a:p>
            <a:r>
              <a:rPr lang="it-IT" dirty="0"/>
              <a:t>Le trattative sindacali interrotte a causa di comportamento imputabile alla parte datoriale, che non si presenti alla riunione indetta, senza che vi sia stata precedentemente una discussione compiuta con le OO.SS. sulle proposte avanzate sicuramente ostacola l’attività dei sindacati. Tale turbativa, integrante una lesione oggettiva degli interessi sindacali, è sufficiente per configurare un comportamento antisindacale, senza che occorra accertare la ricorrenza di una volontà della convenuta di ledere le prerogative dell’O.S.</a:t>
            </a:r>
          </a:p>
        </p:txBody>
      </p:sp>
    </p:spTree>
    <p:extLst>
      <p:ext uri="{BB962C8B-B14F-4D97-AF65-F5344CB8AC3E}">
        <p14:creationId xmlns:p14="http://schemas.microsoft.com/office/powerpoint/2010/main" val="5417382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8FA9EAD-D2F0-534B-AAD7-1FFED4C42699}"/>
              </a:ext>
            </a:extLst>
          </p:cNvPr>
          <p:cNvSpPr>
            <a:spLocks noGrp="1"/>
          </p:cNvSpPr>
          <p:nvPr>
            <p:ph type="title"/>
          </p:nvPr>
        </p:nvSpPr>
        <p:spPr/>
        <p:txBody>
          <a:bodyPr/>
          <a:lstStyle/>
          <a:p>
            <a:r>
              <a:rPr lang="it-IT" dirty="0"/>
              <a:t>Tribunale , Modena , 10/11/2017</a:t>
            </a:r>
            <a:br>
              <a:rPr lang="it-IT" dirty="0"/>
            </a:br>
            <a:endParaRPr lang="it-IT" dirty="0"/>
          </a:p>
        </p:txBody>
      </p:sp>
      <p:sp>
        <p:nvSpPr>
          <p:cNvPr id="3" name="Segnaposto contenuto 2">
            <a:extLst>
              <a:ext uri="{FF2B5EF4-FFF2-40B4-BE49-F238E27FC236}">
                <a16:creationId xmlns:a16="http://schemas.microsoft.com/office/drawing/2014/main" id="{9E4441FB-FC7A-184C-BA0F-F673FA3A35B1}"/>
              </a:ext>
            </a:extLst>
          </p:cNvPr>
          <p:cNvSpPr>
            <a:spLocks noGrp="1"/>
          </p:cNvSpPr>
          <p:nvPr>
            <p:ph idx="1"/>
          </p:nvPr>
        </p:nvSpPr>
        <p:spPr/>
        <p:txBody>
          <a:bodyPr>
            <a:normAutofit fontScale="85000" lnSpcReduction="10000"/>
          </a:bodyPr>
          <a:lstStyle/>
          <a:p>
            <a:r>
              <a:rPr lang="it-IT" dirty="0"/>
              <a:t>Ai fini della </a:t>
            </a:r>
            <a:r>
              <a:rPr lang="it-IT" dirty="0" err="1"/>
              <a:t>antisindacalità</a:t>
            </a:r>
            <a:r>
              <a:rPr lang="it-IT" dirty="0"/>
              <a:t> della condotta è sufficiente che il comportamento leda oggettivamente, e anche solo potenzialmente, gli interessi collettivi di cui sono portatrici le organizzazioni sindacali, non essendo necessario uno specifico intento lesivo da parte del datore di lavoro, né nel caso di condotte tipizzate perché consistenti nell'illegittimo diniego di prerogative sindacali (quali il diritto di assemblea, il diritto delle rappresentanze sindacali aziendali a locali idonei allo svolgimento delle loro funzioni, il diritto ai permessi sindacali), né nel caso di </a:t>
            </a:r>
            <a:r>
              <a:rPr lang="it-IT" b="1" dirty="0"/>
              <a:t>condotte non tipizzate e in astratto lecite</a:t>
            </a:r>
            <a:r>
              <a:rPr lang="it-IT" dirty="0"/>
              <a:t>, ma in concreto oggettivamente idonee, nel risultato, a limitare la libertà sindacale, poiché ciò che rileva è </a:t>
            </a:r>
            <a:r>
              <a:rPr lang="it-IT" b="1" dirty="0"/>
              <a:t>l'obiettiva idoneità della condotta denunciata a produrre l'effetto che la disposizione citata intende impedire, e cioè la lesione della libertà sindacale e del diritto di sciopero</a:t>
            </a:r>
            <a:r>
              <a:rPr lang="it-IT" dirty="0"/>
              <a:t>.</a:t>
            </a:r>
          </a:p>
        </p:txBody>
      </p:sp>
    </p:spTree>
    <p:extLst>
      <p:ext uri="{BB962C8B-B14F-4D97-AF65-F5344CB8AC3E}">
        <p14:creationId xmlns:p14="http://schemas.microsoft.com/office/powerpoint/2010/main" val="38066863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E3D3CD3-409A-5547-9A3B-C7F1BD6DF2CC}"/>
              </a:ext>
            </a:extLst>
          </p:cNvPr>
          <p:cNvSpPr>
            <a:spLocks noGrp="1"/>
          </p:cNvSpPr>
          <p:nvPr>
            <p:ph type="title"/>
          </p:nvPr>
        </p:nvSpPr>
        <p:spPr/>
        <p:txBody>
          <a:bodyPr>
            <a:normAutofit fontScale="90000"/>
          </a:bodyPr>
          <a:lstStyle/>
          <a:p>
            <a:r>
              <a:rPr lang="it-IT" dirty="0"/>
              <a:t>Art.28</a:t>
            </a:r>
            <a:br>
              <a:rPr lang="it-IT" dirty="0"/>
            </a:br>
            <a:r>
              <a:rPr lang="it-IT" dirty="0"/>
              <a:t> Repressione della condotta antisindacale</a:t>
            </a:r>
          </a:p>
        </p:txBody>
      </p:sp>
      <p:sp>
        <p:nvSpPr>
          <p:cNvPr id="3" name="Segnaposto contenuto 2">
            <a:extLst>
              <a:ext uri="{FF2B5EF4-FFF2-40B4-BE49-F238E27FC236}">
                <a16:creationId xmlns:a16="http://schemas.microsoft.com/office/drawing/2014/main" id="{0AE2C1C8-C416-4D44-BA64-340ABC175B57}"/>
              </a:ext>
            </a:extLst>
          </p:cNvPr>
          <p:cNvSpPr>
            <a:spLocks noGrp="1"/>
          </p:cNvSpPr>
          <p:nvPr>
            <p:ph idx="1"/>
          </p:nvPr>
        </p:nvSpPr>
        <p:spPr/>
        <p:txBody>
          <a:bodyPr>
            <a:normAutofit fontScale="70000" lnSpcReduction="20000"/>
          </a:bodyPr>
          <a:lstStyle/>
          <a:p>
            <a:r>
              <a:rPr lang="it-IT" dirty="0"/>
              <a:t>Qualora il datore di lavoro ponga in essere comportamenti diretti ad impedire o limitare l'esercizio della libertà e della attività sindacale nonché del diritto di sciopero, su ricorso degli organismi locali delle associazioni sindacali nazionali che vi abbiano interesse, il pretore del luogo ove è posto in essere il comportamento denunziato, nei due giorni successivi, convocate le parti ed assunte sommarie informazioni, qualora ritenga sussistente la violazione di cui al presente comma, ordina al datore di lavoro, con decreto motivato ed immediatamente esecutivo, la cessazione del comportamento illegittimo e la rimozione degli effetti.</a:t>
            </a:r>
          </a:p>
          <a:p>
            <a:r>
              <a:rPr lang="it-IT" dirty="0"/>
              <a:t>L'efficacia esecutiva del decreto non può essere revocata fino alla sentenza con cui il pretore in funzione di giudice del lavoro definisce il giudizio instaurato a norma del comma successivo. Contro il decreto che decide sul ricorso è ammessa, entro 15 giorni dalla comunicazione del decreto alle parti, opposizione davanti al pretore in funzione di giudice del lavoro che decide con sentenza immediatamente esecutiva. Si osservano le disposizioni degli articoli 413 e seguenti del codice di procedura civile</a:t>
            </a:r>
          </a:p>
        </p:txBody>
      </p:sp>
    </p:spTree>
    <p:extLst>
      <p:ext uri="{BB962C8B-B14F-4D97-AF65-F5344CB8AC3E}">
        <p14:creationId xmlns:p14="http://schemas.microsoft.com/office/powerpoint/2010/main" val="8813272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r>
              <a:rPr lang="it-IT" dirty="0"/>
              <a:t>Il comportamento antisindacale</a:t>
            </a:r>
          </a:p>
        </p:txBody>
      </p:sp>
      <p:sp>
        <p:nvSpPr>
          <p:cNvPr id="17411" name="Rectangle 3"/>
          <p:cNvSpPr>
            <a:spLocks noGrp="1" noChangeArrowheads="1"/>
          </p:cNvSpPr>
          <p:nvPr>
            <p:ph type="body" idx="1"/>
          </p:nvPr>
        </p:nvSpPr>
        <p:spPr/>
        <p:txBody>
          <a:bodyPr>
            <a:normAutofit fontScale="85000" lnSpcReduction="20000"/>
          </a:bodyPr>
          <a:lstStyle/>
          <a:p>
            <a:pPr>
              <a:lnSpc>
                <a:spcPct val="80000"/>
              </a:lnSpc>
            </a:pPr>
            <a:r>
              <a:rPr lang="it-IT" sz="2800" dirty="0">
                <a:solidFill>
                  <a:srgbClr val="FF3300"/>
                </a:solidFill>
              </a:rPr>
              <a:t>il datore di lavoro</a:t>
            </a:r>
          </a:p>
          <a:p>
            <a:pPr>
              <a:lnSpc>
                <a:spcPct val="110000"/>
              </a:lnSpc>
            </a:pPr>
            <a:r>
              <a:rPr lang="it-IT" sz="2800" dirty="0">
                <a:solidFill>
                  <a:srgbClr val="FF3300"/>
                </a:solidFill>
              </a:rPr>
              <a:t>comportamenti diretti ad impedire o limitare l'esercizio della libertà e dell'attività sindacale nonché del diritto di sciopero</a:t>
            </a:r>
          </a:p>
          <a:p>
            <a:pPr>
              <a:lnSpc>
                <a:spcPct val="110000"/>
              </a:lnSpc>
            </a:pPr>
            <a:r>
              <a:rPr lang="it-IT" sz="2800" dirty="0">
                <a:solidFill>
                  <a:srgbClr val="FF3300"/>
                </a:solidFill>
              </a:rPr>
              <a:t>organismi locali delle associazioni sindacali nazionali</a:t>
            </a:r>
          </a:p>
          <a:p>
            <a:pPr>
              <a:lnSpc>
                <a:spcPct val="110000"/>
              </a:lnSpc>
            </a:pPr>
            <a:r>
              <a:rPr lang="it-IT" sz="2800" dirty="0">
                <a:solidFill>
                  <a:srgbClr val="FF3300"/>
                </a:solidFill>
              </a:rPr>
              <a:t>nei due giorni successivi</a:t>
            </a:r>
          </a:p>
          <a:p>
            <a:pPr>
              <a:lnSpc>
                <a:spcPct val="110000"/>
              </a:lnSpc>
            </a:pPr>
            <a:r>
              <a:rPr lang="it-IT" sz="2800" dirty="0">
                <a:solidFill>
                  <a:srgbClr val="FF3300"/>
                </a:solidFill>
              </a:rPr>
              <a:t>assunte sommarie informazioni</a:t>
            </a:r>
          </a:p>
          <a:p>
            <a:pPr>
              <a:lnSpc>
                <a:spcPct val="110000"/>
              </a:lnSpc>
            </a:pPr>
            <a:r>
              <a:rPr lang="it-IT" sz="2800" dirty="0">
                <a:solidFill>
                  <a:srgbClr val="FF3300"/>
                </a:solidFill>
              </a:rPr>
              <a:t>la cessazione del comportamento illegittimo e la rimozione degli effetti</a:t>
            </a:r>
          </a:p>
        </p:txBody>
      </p:sp>
    </p:spTree>
    <p:extLst>
      <p:ext uri="{BB962C8B-B14F-4D97-AF65-F5344CB8AC3E}">
        <p14:creationId xmlns:p14="http://schemas.microsoft.com/office/powerpoint/2010/main" val="3434773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17411">
                                            <p:txEl>
                                              <p:pRg st="0" end="0"/>
                                            </p:txEl>
                                          </p:spTgt>
                                        </p:tgtEl>
                                        <p:attrNameLst>
                                          <p:attrName>style.visibility</p:attrName>
                                        </p:attrNameLst>
                                      </p:cBhvr>
                                      <p:to>
                                        <p:strVal val="visible"/>
                                      </p:to>
                                    </p:set>
                                    <p:animEffect transition="in" filter="diamond(in)">
                                      <p:cBhvr>
                                        <p:cTn id="7" dur="2000"/>
                                        <p:tgtEl>
                                          <p:spTgt spid="17411">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grpId="0" nodeType="clickEffect">
                                  <p:stCondLst>
                                    <p:cond delay="0"/>
                                  </p:stCondLst>
                                  <p:childTnLst>
                                    <p:set>
                                      <p:cBhvr>
                                        <p:cTn id="11" dur="1" fill="hold">
                                          <p:stCondLst>
                                            <p:cond delay="0"/>
                                          </p:stCondLst>
                                        </p:cTn>
                                        <p:tgtEl>
                                          <p:spTgt spid="17411">
                                            <p:txEl>
                                              <p:pRg st="1" end="1"/>
                                            </p:txEl>
                                          </p:spTgt>
                                        </p:tgtEl>
                                        <p:attrNameLst>
                                          <p:attrName>style.visibility</p:attrName>
                                        </p:attrNameLst>
                                      </p:cBhvr>
                                      <p:to>
                                        <p:strVal val="visible"/>
                                      </p:to>
                                    </p:set>
                                    <p:animEffect transition="in" filter="diamond(in)">
                                      <p:cBhvr>
                                        <p:cTn id="12" dur="2000"/>
                                        <p:tgtEl>
                                          <p:spTgt spid="17411">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8" presetClass="entr" presetSubtype="16" fill="hold" grpId="0" nodeType="clickEffect">
                                  <p:stCondLst>
                                    <p:cond delay="0"/>
                                  </p:stCondLst>
                                  <p:childTnLst>
                                    <p:set>
                                      <p:cBhvr>
                                        <p:cTn id="16" dur="1" fill="hold">
                                          <p:stCondLst>
                                            <p:cond delay="0"/>
                                          </p:stCondLst>
                                        </p:cTn>
                                        <p:tgtEl>
                                          <p:spTgt spid="17411">
                                            <p:txEl>
                                              <p:pRg st="2" end="2"/>
                                            </p:txEl>
                                          </p:spTgt>
                                        </p:tgtEl>
                                        <p:attrNameLst>
                                          <p:attrName>style.visibility</p:attrName>
                                        </p:attrNameLst>
                                      </p:cBhvr>
                                      <p:to>
                                        <p:strVal val="visible"/>
                                      </p:to>
                                    </p:set>
                                    <p:animEffect transition="in" filter="diamond(in)">
                                      <p:cBhvr>
                                        <p:cTn id="17" dur="2000"/>
                                        <p:tgtEl>
                                          <p:spTgt spid="17411">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8" presetClass="entr" presetSubtype="16" fill="hold" grpId="0" nodeType="clickEffect">
                                  <p:stCondLst>
                                    <p:cond delay="0"/>
                                  </p:stCondLst>
                                  <p:childTnLst>
                                    <p:set>
                                      <p:cBhvr>
                                        <p:cTn id="21" dur="1" fill="hold">
                                          <p:stCondLst>
                                            <p:cond delay="0"/>
                                          </p:stCondLst>
                                        </p:cTn>
                                        <p:tgtEl>
                                          <p:spTgt spid="17411">
                                            <p:txEl>
                                              <p:pRg st="3" end="3"/>
                                            </p:txEl>
                                          </p:spTgt>
                                        </p:tgtEl>
                                        <p:attrNameLst>
                                          <p:attrName>style.visibility</p:attrName>
                                        </p:attrNameLst>
                                      </p:cBhvr>
                                      <p:to>
                                        <p:strVal val="visible"/>
                                      </p:to>
                                    </p:set>
                                    <p:animEffect transition="in" filter="diamond(in)">
                                      <p:cBhvr>
                                        <p:cTn id="22" dur="2000"/>
                                        <p:tgtEl>
                                          <p:spTgt spid="17411">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8" presetClass="entr" presetSubtype="16" fill="hold" grpId="0" nodeType="clickEffect">
                                  <p:stCondLst>
                                    <p:cond delay="0"/>
                                  </p:stCondLst>
                                  <p:childTnLst>
                                    <p:set>
                                      <p:cBhvr>
                                        <p:cTn id="26" dur="1" fill="hold">
                                          <p:stCondLst>
                                            <p:cond delay="0"/>
                                          </p:stCondLst>
                                        </p:cTn>
                                        <p:tgtEl>
                                          <p:spTgt spid="17411">
                                            <p:txEl>
                                              <p:pRg st="4" end="4"/>
                                            </p:txEl>
                                          </p:spTgt>
                                        </p:tgtEl>
                                        <p:attrNameLst>
                                          <p:attrName>style.visibility</p:attrName>
                                        </p:attrNameLst>
                                      </p:cBhvr>
                                      <p:to>
                                        <p:strVal val="visible"/>
                                      </p:to>
                                    </p:set>
                                    <p:animEffect transition="in" filter="diamond(in)">
                                      <p:cBhvr>
                                        <p:cTn id="27" dur="2000"/>
                                        <p:tgtEl>
                                          <p:spTgt spid="17411">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8" presetClass="entr" presetSubtype="16" fill="hold" grpId="0" nodeType="clickEffect">
                                  <p:stCondLst>
                                    <p:cond delay="0"/>
                                  </p:stCondLst>
                                  <p:childTnLst>
                                    <p:set>
                                      <p:cBhvr>
                                        <p:cTn id="31" dur="1" fill="hold">
                                          <p:stCondLst>
                                            <p:cond delay="0"/>
                                          </p:stCondLst>
                                        </p:cTn>
                                        <p:tgtEl>
                                          <p:spTgt spid="17411">
                                            <p:txEl>
                                              <p:pRg st="5" end="5"/>
                                            </p:txEl>
                                          </p:spTgt>
                                        </p:tgtEl>
                                        <p:attrNameLst>
                                          <p:attrName>style.visibility</p:attrName>
                                        </p:attrNameLst>
                                      </p:cBhvr>
                                      <p:to>
                                        <p:strVal val="visible"/>
                                      </p:to>
                                    </p:set>
                                    <p:animEffect transition="in" filter="diamond(in)">
                                      <p:cBhvr>
                                        <p:cTn id="32" dur="2000"/>
                                        <p:tgtEl>
                                          <p:spTgt spid="17411">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1"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r>
              <a:rPr lang="it-IT">
                <a:solidFill>
                  <a:srgbClr val="FF3300"/>
                </a:solidFill>
              </a:rPr>
              <a:t>“il datore di lavoro”</a:t>
            </a:r>
          </a:p>
        </p:txBody>
      </p:sp>
      <p:sp>
        <p:nvSpPr>
          <p:cNvPr id="18435" name="Rectangle 3"/>
          <p:cNvSpPr>
            <a:spLocks noGrp="1" noChangeArrowheads="1"/>
          </p:cNvSpPr>
          <p:nvPr>
            <p:ph type="body" idx="1"/>
          </p:nvPr>
        </p:nvSpPr>
        <p:spPr/>
        <p:txBody>
          <a:bodyPr/>
          <a:lstStyle/>
          <a:p>
            <a:r>
              <a:rPr lang="it-IT"/>
              <a:t>Chi può essere l’autore del comportamento antisindacale?</a:t>
            </a:r>
          </a:p>
          <a:p>
            <a:pPr lvl="1"/>
            <a:r>
              <a:rPr lang="it-IT"/>
              <a:t>Il datore di lavoro</a:t>
            </a:r>
          </a:p>
          <a:p>
            <a:pPr lvl="1"/>
            <a:r>
              <a:rPr lang="it-IT"/>
              <a:t>I dirigenti/delegati del datore?</a:t>
            </a:r>
          </a:p>
          <a:p>
            <a:pPr lvl="1"/>
            <a:r>
              <a:rPr lang="it-IT"/>
              <a:t>L’associazione dei datori di lavoro?</a:t>
            </a:r>
          </a:p>
        </p:txBody>
      </p:sp>
    </p:spTree>
    <p:extLst>
      <p:ext uri="{BB962C8B-B14F-4D97-AF65-F5344CB8AC3E}">
        <p14:creationId xmlns:p14="http://schemas.microsoft.com/office/powerpoint/2010/main" val="3871396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grpId="0" nodeType="clickEffect">
                                  <p:stCondLst>
                                    <p:cond delay="0"/>
                                  </p:stCondLst>
                                  <p:iterate type="lt">
                                    <p:tmPct val="10000"/>
                                  </p:iterate>
                                  <p:childTnLst>
                                    <p:set>
                                      <p:cBhvr>
                                        <p:cTn id="6" dur="1" fill="hold">
                                          <p:stCondLst>
                                            <p:cond delay="0"/>
                                          </p:stCondLst>
                                        </p:cTn>
                                        <p:tgtEl>
                                          <p:spTgt spid="18435">
                                            <p:txEl>
                                              <p:pRg st="0" end="0"/>
                                            </p:txEl>
                                          </p:spTgt>
                                        </p:tgtEl>
                                        <p:attrNameLst>
                                          <p:attrName>style.visibility</p:attrName>
                                        </p:attrNameLst>
                                      </p:cBhvr>
                                      <p:to>
                                        <p:strVal val="visible"/>
                                      </p:to>
                                    </p:set>
                                    <p:anim calcmode="lin" valueType="num">
                                      <p:cBhvr>
                                        <p:cTn id="7" dur="500" fill="hold"/>
                                        <p:tgtEl>
                                          <p:spTgt spid="18435">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18435">
                                            <p:txEl>
                                              <p:pRg st="0" end="0"/>
                                            </p:txEl>
                                          </p:spTgt>
                                        </p:tgtEl>
                                        <p:attrNameLst>
                                          <p:attrName>ppt_y</p:attrName>
                                        </p:attrNameLst>
                                      </p:cBhvr>
                                      <p:tavLst>
                                        <p:tav tm="0">
                                          <p:val>
                                            <p:strVal val="#ppt_y"/>
                                          </p:val>
                                        </p:tav>
                                        <p:tav tm="100000">
                                          <p:val>
                                            <p:strVal val="#ppt_y"/>
                                          </p:val>
                                        </p:tav>
                                      </p:tavLst>
                                    </p:anim>
                                    <p:anim calcmode="lin" valueType="num">
                                      <p:cBhvr>
                                        <p:cTn id="9" dur="500" fill="hold"/>
                                        <p:tgtEl>
                                          <p:spTgt spid="18435">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18435">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18435">
                                            <p:txEl>
                                              <p:pRg st="0" end="0"/>
                                            </p:txEl>
                                          </p:spTgt>
                                        </p:tgtEl>
                                      </p:cBhvr>
                                    </p:animEffect>
                                  </p:childTnLst>
                                </p:cTn>
                              </p:par>
                              <p:par>
                                <p:cTn id="12" presetID="41" presetClass="entr" presetSubtype="0" fill="hold" grpId="0" nodeType="withEffect">
                                  <p:stCondLst>
                                    <p:cond delay="0"/>
                                  </p:stCondLst>
                                  <p:iterate type="lt">
                                    <p:tmPct val="10000"/>
                                  </p:iterate>
                                  <p:childTnLst>
                                    <p:set>
                                      <p:cBhvr>
                                        <p:cTn id="13" dur="1" fill="hold">
                                          <p:stCondLst>
                                            <p:cond delay="0"/>
                                          </p:stCondLst>
                                        </p:cTn>
                                        <p:tgtEl>
                                          <p:spTgt spid="18435">
                                            <p:txEl>
                                              <p:pRg st="1" end="1"/>
                                            </p:txEl>
                                          </p:spTgt>
                                        </p:tgtEl>
                                        <p:attrNameLst>
                                          <p:attrName>style.visibility</p:attrName>
                                        </p:attrNameLst>
                                      </p:cBhvr>
                                      <p:to>
                                        <p:strVal val="visible"/>
                                      </p:to>
                                    </p:set>
                                    <p:anim calcmode="lin" valueType="num">
                                      <p:cBhvr>
                                        <p:cTn id="14" dur="500" fill="hold"/>
                                        <p:tgtEl>
                                          <p:spTgt spid="18435">
                                            <p:txEl>
                                              <p:pRg st="1" end="1"/>
                                            </p:txEl>
                                          </p:spTgt>
                                        </p:tgtEl>
                                        <p:attrNameLst>
                                          <p:attrName>ppt_x</p:attrName>
                                        </p:attrNameLst>
                                      </p:cBhvr>
                                      <p:tavLst>
                                        <p:tav tm="0">
                                          <p:val>
                                            <p:strVal val="#ppt_x"/>
                                          </p:val>
                                        </p:tav>
                                        <p:tav tm="50000">
                                          <p:val>
                                            <p:strVal val="#ppt_x+.1"/>
                                          </p:val>
                                        </p:tav>
                                        <p:tav tm="100000">
                                          <p:val>
                                            <p:strVal val="#ppt_x"/>
                                          </p:val>
                                        </p:tav>
                                      </p:tavLst>
                                    </p:anim>
                                    <p:anim calcmode="lin" valueType="num">
                                      <p:cBhvr>
                                        <p:cTn id="15" dur="500" fill="hold"/>
                                        <p:tgtEl>
                                          <p:spTgt spid="18435">
                                            <p:txEl>
                                              <p:pRg st="1" end="1"/>
                                            </p:txEl>
                                          </p:spTgt>
                                        </p:tgtEl>
                                        <p:attrNameLst>
                                          <p:attrName>ppt_y</p:attrName>
                                        </p:attrNameLst>
                                      </p:cBhvr>
                                      <p:tavLst>
                                        <p:tav tm="0">
                                          <p:val>
                                            <p:strVal val="#ppt_y"/>
                                          </p:val>
                                        </p:tav>
                                        <p:tav tm="100000">
                                          <p:val>
                                            <p:strVal val="#ppt_y"/>
                                          </p:val>
                                        </p:tav>
                                      </p:tavLst>
                                    </p:anim>
                                    <p:anim calcmode="lin" valueType="num">
                                      <p:cBhvr>
                                        <p:cTn id="16" dur="500" fill="hold"/>
                                        <p:tgtEl>
                                          <p:spTgt spid="18435">
                                            <p:txEl>
                                              <p:pRg st="1" end="1"/>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7" dur="500" fill="hold"/>
                                        <p:tgtEl>
                                          <p:spTgt spid="18435">
                                            <p:txEl>
                                              <p:pRg st="1" end="1"/>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18" dur="500" tmFilter="0,0; .5, 1; 1, 1"/>
                                        <p:tgtEl>
                                          <p:spTgt spid="18435">
                                            <p:txEl>
                                              <p:pRg st="1" end="1"/>
                                            </p:txEl>
                                          </p:spTgt>
                                        </p:tgtEl>
                                      </p:cBhvr>
                                    </p:animEffect>
                                  </p:childTnLst>
                                </p:cTn>
                              </p:par>
                              <p:par>
                                <p:cTn id="19" presetID="41" presetClass="entr" presetSubtype="0" fill="hold" grpId="0" nodeType="withEffect">
                                  <p:stCondLst>
                                    <p:cond delay="0"/>
                                  </p:stCondLst>
                                  <p:iterate type="lt">
                                    <p:tmPct val="10000"/>
                                  </p:iterate>
                                  <p:childTnLst>
                                    <p:set>
                                      <p:cBhvr>
                                        <p:cTn id="20" dur="1" fill="hold">
                                          <p:stCondLst>
                                            <p:cond delay="0"/>
                                          </p:stCondLst>
                                        </p:cTn>
                                        <p:tgtEl>
                                          <p:spTgt spid="18435">
                                            <p:txEl>
                                              <p:pRg st="2" end="2"/>
                                            </p:txEl>
                                          </p:spTgt>
                                        </p:tgtEl>
                                        <p:attrNameLst>
                                          <p:attrName>style.visibility</p:attrName>
                                        </p:attrNameLst>
                                      </p:cBhvr>
                                      <p:to>
                                        <p:strVal val="visible"/>
                                      </p:to>
                                    </p:set>
                                    <p:anim calcmode="lin" valueType="num">
                                      <p:cBhvr>
                                        <p:cTn id="21" dur="500" fill="hold"/>
                                        <p:tgtEl>
                                          <p:spTgt spid="18435">
                                            <p:txEl>
                                              <p:pRg st="2" end="2"/>
                                            </p:txEl>
                                          </p:spTgt>
                                        </p:tgtEl>
                                        <p:attrNameLst>
                                          <p:attrName>ppt_x</p:attrName>
                                        </p:attrNameLst>
                                      </p:cBhvr>
                                      <p:tavLst>
                                        <p:tav tm="0">
                                          <p:val>
                                            <p:strVal val="#ppt_x"/>
                                          </p:val>
                                        </p:tav>
                                        <p:tav tm="50000">
                                          <p:val>
                                            <p:strVal val="#ppt_x+.1"/>
                                          </p:val>
                                        </p:tav>
                                        <p:tav tm="100000">
                                          <p:val>
                                            <p:strVal val="#ppt_x"/>
                                          </p:val>
                                        </p:tav>
                                      </p:tavLst>
                                    </p:anim>
                                    <p:anim calcmode="lin" valueType="num">
                                      <p:cBhvr>
                                        <p:cTn id="22" dur="500" fill="hold"/>
                                        <p:tgtEl>
                                          <p:spTgt spid="18435">
                                            <p:txEl>
                                              <p:pRg st="2" end="2"/>
                                            </p:txEl>
                                          </p:spTgt>
                                        </p:tgtEl>
                                        <p:attrNameLst>
                                          <p:attrName>ppt_y</p:attrName>
                                        </p:attrNameLst>
                                      </p:cBhvr>
                                      <p:tavLst>
                                        <p:tav tm="0">
                                          <p:val>
                                            <p:strVal val="#ppt_y"/>
                                          </p:val>
                                        </p:tav>
                                        <p:tav tm="100000">
                                          <p:val>
                                            <p:strVal val="#ppt_y"/>
                                          </p:val>
                                        </p:tav>
                                      </p:tavLst>
                                    </p:anim>
                                    <p:anim calcmode="lin" valueType="num">
                                      <p:cBhvr>
                                        <p:cTn id="23" dur="500" fill="hold"/>
                                        <p:tgtEl>
                                          <p:spTgt spid="18435">
                                            <p:txEl>
                                              <p:pRg st="2" end="2"/>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24" dur="500" fill="hold"/>
                                        <p:tgtEl>
                                          <p:spTgt spid="18435">
                                            <p:txEl>
                                              <p:pRg st="2" end="2"/>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5" dur="500" tmFilter="0,0; .5, 1; 1, 1"/>
                                        <p:tgtEl>
                                          <p:spTgt spid="18435">
                                            <p:txEl>
                                              <p:pRg st="2" end="2"/>
                                            </p:txEl>
                                          </p:spTgt>
                                        </p:tgtEl>
                                      </p:cBhvr>
                                    </p:animEffect>
                                  </p:childTnLst>
                                </p:cTn>
                              </p:par>
                              <p:par>
                                <p:cTn id="26" presetID="41" presetClass="entr" presetSubtype="0" fill="hold" grpId="0" nodeType="withEffect">
                                  <p:stCondLst>
                                    <p:cond delay="0"/>
                                  </p:stCondLst>
                                  <p:iterate type="lt">
                                    <p:tmPct val="10000"/>
                                  </p:iterate>
                                  <p:childTnLst>
                                    <p:set>
                                      <p:cBhvr>
                                        <p:cTn id="27" dur="1" fill="hold">
                                          <p:stCondLst>
                                            <p:cond delay="0"/>
                                          </p:stCondLst>
                                        </p:cTn>
                                        <p:tgtEl>
                                          <p:spTgt spid="18435">
                                            <p:txEl>
                                              <p:pRg st="3" end="3"/>
                                            </p:txEl>
                                          </p:spTgt>
                                        </p:tgtEl>
                                        <p:attrNameLst>
                                          <p:attrName>style.visibility</p:attrName>
                                        </p:attrNameLst>
                                      </p:cBhvr>
                                      <p:to>
                                        <p:strVal val="visible"/>
                                      </p:to>
                                    </p:set>
                                    <p:anim calcmode="lin" valueType="num">
                                      <p:cBhvr>
                                        <p:cTn id="28" dur="500" fill="hold"/>
                                        <p:tgtEl>
                                          <p:spTgt spid="18435">
                                            <p:txEl>
                                              <p:pRg st="3" end="3"/>
                                            </p:txEl>
                                          </p:spTgt>
                                        </p:tgtEl>
                                        <p:attrNameLst>
                                          <p:attrName>ppt_x</p:attrName>
                                        </p:attrNameLst>
                                      </p:cBhvr>
                                      <p:tavLst>
                                        <p:tav tm="0">
                                          <p:val>
                                            <p:strVal val="#ppt_x"/>
                                          </p:val>
                                        </p:tav>
                                        <p:tav tm="50000">
                                          <p:val>
                                            <p:strVal val="#ppt_x+.1"/>
                                          </p:val>
                                        </p:tav>
                                        <p:tav tm="100000">
                                          <p:val>
                                            <p:strVal val="#ppt_x"/>
                                          </p:val>
                                        </p:tav>
                                      </p:tavLst>
                                    </p:anim>
                                    <p:anim calcmode="lin" valueType="num">
                                      <p:cBhvr>
                                        <p:cTn id="29" dur="500" fill="hold"/>
                                        <p:tgtEl>
                                          <p:spTgt spid="18435">
                                            <p:txEl>
                                              <p:pRg st="3" end="3"/>
                                            </p:txEl>
                                          </p:spTgt>
                                        </p:tgtEl>
                                        <p:attrNameLst>
                                          <p:attrName>ppt_y</p:attrName>
                                        </p:attrNameLst>
                                      </p:cBhvr>
                                      <p:tavLst>
                                        <p:tav tm="0">
                                          <p:val>
                                            <p:strVal val="#ppt_y"/>
                                          </p:val>
                                        </p:tav>
                                        <p:tav tm="100000">
                                          <p:val>
                                            <p:strVal val="#ppt_y"/>
                                          </p:val>
                                        </p:tav>
                                      </p:tavLst>
                                    </p:anim>
                                    <p:anim calcmode="lin" valueType="num">
                                      <p:cBhvr>
                                        <p:cTn id="30" dur="500" fill="hold"/>
                                        <p:tgtEl>
                                          <p:spTgt spid="18435">
                                            <p:txEl>
                                              <p:pRg st="3" end="3"/>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31" dur="500" fill="hold"/>
                                        <p:tgtEl>
                                          <p:spTgt spid="18435">
                                            <p:txEl>
                                              <p:pRg st="3" end="3"/>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32" dur="500" tmFilter="0,0; .5, 1; 1, 1"/>
                                        <p:tgtEl>
                                          <p:spTgt spid="1843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5"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adison">
  <a:themeElements>
    <a:clrScheme name="Madison">
      <a:dk1>
        <a:sysClr val="windowText" lastClr="000000"/>
      </a:dk1>
      <a:lt1>
        <a:sysClr val="window" lastClr="FFFFFF"/>
      </a:lt1>
      <a:dk2>
        <a:srgbClr val="1F2D29"/>
      </a:dk2>
      <a:lt2>
        <a:srgbClr val="C5FAEB"/>
      </a:lt2>
      <a:accent1>
        <a:srgbClr val="A1D68B"/>
      </a:accent1>
      <a:accent2>
        <a:srgbClr val="5EC795"/>
      </a:accent2>
      <a:accent3>
        <a:srgbClr val="4DADCF"/>
      </a:accent3>
      <a:accent4>
        <a:srgbClr val="CDB756"/>
      </a:accent4>
      <a:accent5>
        <a:srgbClr val="E29C36"/>
      </a:accent5>
      <a:accent6>
        <a:srgbClr val="8EC0C1"/>
      </a:accent6>
      <a:hlink>
        <a:srgbClr val="6D9D9B"/>
      </a:hlink>
      <a:folHlink>
        <a:srgbClr val="6D8583"/>
      </a:folHlink>
    </a:clrScheme>
    <a:fontScheme name="Madison">
      <a:majorFont>
        <a:latin typeface="Arial" panose="020B0604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panose="020B0604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Madison">
      <a:fillStyleLst>
        <a:solidFill>
          <a:schemeClr val="phClr"/>
        </a:solidFill>
        <a:gradFill rotWithShape="1">
          <a:gsLst>
            <a:gs pos="0">
              <a:schemeClr val="phClr">
                <a:tint val="48000"/>
                <a:alpha val="88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4000"/>
                <a:satMod val="130000"/>
                <a:lumMod val="92000"/>
              </a:schemeClr>
            </a:gs>
            <a:gs pos="100000">
              <a:schemeClr val="phClr">
                <a:shade val="76000"/>
                <a:satMod val="130000"/>
                <a:lumMod val="88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solidFill>
          <a:schemeClr val="phClr"/>
        </a:solidFill>
        <a:blipFill rotWithShape="1">
          <a:blip xmlns:r="http://schemas.openxmlformats.org/officeDocument/2006/relationships" r:embed="rId1"/>
          <a:stretch/>
        </a:blipFill>
      </a:bgFillStyleLst>
    </a:fmtScheme>
  </a:themeElements>
  <a:objectDefaults/>
  <a:extraClrSchemeLst/>
  <a:extLst>
    <a:ext uri="{05A4C25C-085E-4340-85A3-A5531E510DB2}">
      <thm15:themeFamily xmlns:thm15="http://schemas.microsoft.com/office/thememl/2012/main" name="Madison" id="{025CB5FB-2DD3-45EE-B6F0-CC461540EB19}" vid="{6AC10936-2DFC-4054-9ADF-B5E2C5F86190}"/>
    </a:ext>
  </a:extLst>
</a:theme>
</file>

<file path=docProps/app.xml><?xml version="1.0" encoding="utf-8"?>
<Properties xmlns="http://schemas.openxmlformats.org/officeDocument/2006/extended-properties" xmlns:vt="http://schemas.openxmlformats.org/officeDocument/2006/docPropsVTypes">
  <Template>Madison</Template>
  <TotalTime>750</TotalTime>
  <Words>1169</Words>
  <Application>Microsoft Macintosh PowerPoint</Application>
  <PresentationFormat>Widescreen</PresentationFormat>
  <Paragraphs>58</Paragraphs>
  <Slides>15</Slides>
  <Notes>0</Notes>
  <HiddenSlides>0</HiddenSlides>
  <MMClips>0</MMClips>
  <ScaleCrop>false</ScaleCrop>
  <HeadingPairs>
    <vt:vector size="6" baseType="variant">
      <vt:variant>
        <vt:lpstr>Caratteri utilizzati</vt:lpstr>
      </vt:variant>
      <vt:variant>
        <vt:i4>6</vt:i4>
      </vt:variant>
      <vt:variant>
        <vt:lpstr>Tema</vt:lpstr>
      </vt:variant>
      <vt:variant>
        <vt:i4>1</vt:i4>
      </vt:variant>
      <vt:variant>
        <vt:lpstr>Titoli diapositive</vt:lpstr>
      </vt:variant>
      <vt:variant>
        <vt:i4>15</vt:i4>
      </vt:variant>
    </vt:vector>
  </HeadingPairs>
  <TitlesOfParts>
    <vt:vector size="22" baseType="lpstr">
      <vt:lpstr>Arial</vt:lpstr>
      <vt:lpstr>Berlin Sans FB Demi</vt:lpstr>
      <vt:lpstr>Comic Sans MS</vt:lpstr>
      <vt:lpstr>MS Shell Dlg 2</vt:lpstr>
      <vt:lpstr>Wingdings</vt:lpstr>
      <vt:lpstr>Wingdings 3</vt:lpstr>
      <vt:lpstr>Madison</vt:lpstr>
      <vt:lpstr>Comportamento antisindacale</vt:lpstr>
      <vt:lpstr>Il conflitto nelle relazioni sindacali.  Opposizione alle richieste del sindacato e opposizione all’azione sindacale. Per dirla con G.Giugno: opposizione nel conflitto vs opposizione al conflitto </vt:lpstr>
      <vt:lpstr>Presentazione standard di PowerPoint</vt:lpstr>
      <vt:lpstr>Quali rimedi si possono utilizzare in via civilistica per un comportamento di questo genere?</vt:lpstr>
      <vt:lpstr>Trib.Frosinone 19/6/2018</vt:lpstr>
      <vt:lpstr>Tribunale , Modena , 10/11/2017 </vt:lpstr>
      <vt:lpstr>Art.28  Repressione della condotta antisindacale</vt:lpstr>
      <vt:lpstr>Il comportamento antisindacale</vt:lpstr>
      <vt:lpstr>“il datore di lavoro”</vt:lpstr>
      <vt:lpstr>“comportamenti diretti ad impedire o limitare l'esercizio della libertà e dell'attività sindacale nonché del diritto di sciopero” </vt:lpstr>
      <vt:lpstr>Cassazione civile , sez. lav. , 19/01/2018 , n. 1392 </vt:lpstr>
      <vt:lpstr>“organismi locali delle associazioni sindacali nazionali che vi abbiano interesse”</vt:lpstr>
      <vt:lpstr>“interesse ad agire”</vt:lpstr>
      <vt:lpstr>Il procedimento. </vt:lpstr>
      <vt:lpstr>Presentazione standard di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Comportamento antisindacale</dc:title>
  <dc:creator>Utente di Microsoft Office</dc:creator>
  <cp:lastModifiedBy>Alberto Avio</cp:lastModifiedBy>
  <cp:revision>8</cp:revision>
  <dcterms:created xsi:type="dcterms:W3CDTF">2018-03-14T07:56:41Z</dcterms:created>
  <dcterms:modified xsi:type="dcterms:W3CDTF">2020-11-04T09:31:58Z</dcterms:modified>
</cp:coreProperties>
</file>