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8" r:id="rId4"/>
    <p:sldId id="270" r:id="rId5"/>
    <p:sldId id="269" r:id="rId6"/>
    <p:sldId id="266" r:id="rId7"/>
    <p:sldId id="271" r:id="rId8"/>
    <p:sldId id="258" r:id="rId9"/>
    <p:sldId id="259" r:id="rId10"/>
    <p:sldId id="260" r:id="rId11"/>
    <p:sldId id="265" r:id="rId12"/>
    <p:sldId id="261" r:id="rId13"/>
    <p:sldId id="262"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95"/>
  </p:normalViewPr>
  <p:slideViewPr>
    <p:cSldViewPr snapToGrid="0" snapToObjects="1">
      <p:cViewPr varScale="1">
        <p:scale>
          <a:sx n="102" d="100"/>
          <a:sy n="102"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stile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11/4/20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11/4/20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11/4/20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11/4/20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stile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E5059C3-6A89-4494-99FF-5A4D6FFD50EB}" type="datetimeFigureOut">
              <a:rPr lang="en-US" dirty="0"/>
              <a:t>11/4/20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stile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11/4/20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stile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11/4/20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11/4/20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11/4/20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stile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D525BB-DA17-4BA0-B3C8-3AC3ABC827E6}" type="datetimeFigureOut">
              <a:rPr lang="en-US" dirty="0"/>
              <a:t>11/4/20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stile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16C4C9A-3960-41CF-A4E9-2A8FB932454B}" type="datetimeFigureOut">
              <a:rPr lang="en-US" dirty="0"/>
              <a:t>11/4/20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stile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11/4/20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83708" y="3428998"/>
            <a:ext cx="5844746" cy="2268559"/>
          </a:xfrm>
        </p:spPr>
        <p:txBody>
          <a:bodyPr>
            <a:normAutofit/>
          </a:bodyPr>
          <a:lstStyle/>
          <a:p>
            <a:r>
              <a:rPr lang="it-IT" dirty="0"/>
              <a:t>Comportamento antisindacale</a:t>
            </a:r>
          </a:p>
        </p:txBody>
      </p:sp>
      <p:sp>
        <p:nvSpPr>
          <p:cNvPr id="4" name="Sottotitolo 3"/>
          <p:cNvSpPr>
            <a:spLocks noGrp="1"/>
          </p:cNvSpPr>
          <p:nvPr>
            <p:ph type="subTitle" idx="1"/>
          </p:nvPr>
        </p:nvSpPr>
        <p:spPr/>
        <p:txBody>
          <a:bodyPr/>
          <a:lstStyle/>
          <a:p>
            <a:r>
              <a:rPr lang="it-IT" dirty="0"/>
              <a:t>Art.28 l.20 maggio 1970</a:t>
            </a:r>
          </a:p>
          <a:p>
            <a:r>
              <a:rPr lang="it-IT" dirty="0"/>
              <a:t>Diritto del lavoro – OSG – 2020/2021</a:t>
            </a:r>
          </a:p>
        </p:txBody>
      </p:sp>
    </p:spTree>
    <p:extLst>
      <p:ext uri="{BB962C8B-B14F-4D97-AF65-F5344CB8AC3E}">
        <p14:creationId xmlns:p14="http://schemas.microsoft.com/office/powerpoint/2010/main" val="637775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30414" y="333376"/>
            <a:ext cx="8637587" cy="2043113"/>
          </a:xfrm>
        </p:spPr>
        <p:txBody>
          <a:bodyPr/>
          <a:lstStyle/>
          <a:p>
            <a:r>
              <a:rPr lang="it-IT" sz="2800">
                <a:solidFill>
                  <a:srgbClr val="FF3300"/>
                </a:solidFill>
              </a:rPr>
              <a:t>“comportamenti diretti ad impedire o limitare l'esercizio della libertà e dell'attività sindacale nonché del diritto di sciopero”</a:t>
            </a:r>
            <a:br>
              <a:rPr lang="it-IT">
                <a:solidFill>
                  <a:srgbClr val="FF3300"/>
                </a:solidFill>
              </a:rPr>
            </a:br>
            <a:endParaRPr lang="it-IT">
              <a:solidFill>
                <a:srgbClr val="FF3300"/>
              </a:solidFill>
            </a:endParaRPr>
          </a:p>
        </p:txBody>
      </p:sp>
      <p:sp>
        <p:nvSpPr>
          <p:cNvPr id="19459" name="Rectangle 3"/>
          <p:cNvSpPr>
            <a:spLocks noGrp="1" noChangeArrowheads="1"/>
          </p:cNvSpPr>
          <p:nvPr>
            <p:ph type="body" idx="1"/>
          </p:nvPr>
        </p:nvSpPr>
        <p:spPr>
          <a:xfrm>
            <a:off x="1847851" y="2205038"/>
            <a:ext cx="8208963" cy="3816350"/>
          </a:xfrm>
        </p:spPr>
        <p:txBody>
          <a:bodyPr>
            <a:normAutofit fontScale="92500" lnSpcReduction="10000"/>
          </a:bodyPr>
          <a:lstStyle/>
          <a:p>
            <a:r>
              <a:rPr lang="it-IT" sz="2800">
                <a:latin typeface="Berlin Sans FB Demi" pitchFamily="34" charset="0"/>
              </a:rPr>
              <a:t>Opposizione al conflitto vs/ Opposizione nel conflitto</a:t>
            </a:r>
          </a:p>
          <a:p>
            <a:r>
              <a:rPr lang="it-IT" sz="2800">
                <a:latin typeface="Berlin Sans FB Demi" pitchFamily="34" charset="0"/>
              </a:rPr>
              <a:t>Comportamenti: giuridici e materiali</a:t>
            </a:r>
          </a:p>
          <a:p>
            <a:r>
              <a:rPr lang="it-IT" sz="2800">
                <a:latin typeface="Berlin Sans FB Demi" pitchFamily="34" charset="0"/>
              </a:rPr>
              <a:t>Diretti: intenzionali o oggettivi</a:t>
            </a:r>
          </a:p>
          <a:p>
            <a:r>
              <a:rPr lang="it-IT" sz="2800">
                <a:latin typeface="Berlin Sans FB Demi" pitchFamily="34" charset="0"/>
              </a:rPr>
              <a:t>Commi aggiunti l.146/90 e l.428/90 (mod. d.lgs. 18/2001): violazione delle clausole della parte obbligatoria del CC; mancato rispetto degli obblighi in caso di trasferimento di azienda</a:t>
            </a:r>
          </a:p>
        </p:txBody>
      </p:sp>
    </p:spTree>
    <p:extLst>
      <p:ext uri="{BB962C8B-B14F-4D97-AF65-F5344CB8AC3E}">
        <p14:creationId xmlns:p14="http://schemas.microsoft.com/office/powerpoint/2010/main" val="192809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9459">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94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1000" fill="hold"/>
                                        <p:tgtEl>
                                          <p:spTgt spid="19459">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9459">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9459">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945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1000" fill="hold"/>
                                        <p:tgtEl>
                                          <p:spTgt spid="19459">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9459">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9459">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945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p:cTn id="31" dur="1000" fill="hold"/>
                                        <p:tgtEl>
                                          <p:spTgt spid="19459">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9459">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9459">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192709-8E1E-8C44-B13A-D9E2977D5162}"/>
              </a:ext>
            </a:extLst>
          </p:cNvPr>
          <p:cNvSpPr>
            <a:spLocks noGrp="1"/>
          </p:cNvSpPr>
          <p:nvPr>
            <p:ph type="title"/>
          </p:nvPr>
        </p:nvSpPr>
        <p:spPr/>
        <p:txBody>
          <a:bodyPr>
            <a:normAutofit/>
          </a:bodyPr>
          <a:lstStyle/>
          <a:p>
            <a:r>
              <a:rPr lang="it-IT" sz="2700" dirty="0"/>
              <a:t>Cassazione civile , sez. lav. , 19/01/2018 , n. 1392</a:t>
            </a:r>
            <a:br>
              <a:rPr lang="it-IT" sz="2700" dirty="0"/>
            </a:br>
            <a:endParaRPr lang="it-IT" dirty="0"/>
          </a:p>
        </p:txBody>
      </p:sp>
      <p:sp>
        <p:nvSpPr>
          <p:cNvPr id="3" name="Segnaposto contenuto 2">
            <a:extLst>
              <a:ext uri="{FF2B5EF4-FFF2-40B4-BE49-F238E27FC236}">
                <a16:creationId xmlns:a16="http://schemas.microsoft.com/office/drawing/2014/main" id="{87F049FC-563C-3440-9DF5-7FA838C39085}"/>
              </a:ext>
            </a:extLst>
          </p:cNvPr>
          <p:cNvSpPr>
            <a:spLocks noGrp="1"/>
          </p:cNvSpPr>
          <p:nvPr>
            <p:ph idx="1"/>
          </p:nvPr>
        </p:nvSpPr>
        <p:spPr/>
        <p:txBody>
          <a:bodyPr/>
          <a:lstStyle/>
          <a:p>
            <a:r>
              <a:rPr lang="it-IT" dirty="0"/>
              <a:t>Costituisce comportamento antisindacale l'inflizione di una sanzione disciplinare a una dipendente che, in considerazione della disorganizzazione conseguente a uno sciopero, al quale anche lei aveva aderito, non aveva rispettato gli ordinari tempi di consegna.</a:t>
            </a:r>
          </a:p>
        </p:txBody>
      </p:sp>
    </p:spTree>
    <p:extLst>
      <p:ext uri="{BB962C8B-B14F-4D97-AF65-F5344CB8AC3E}">
        <p14:creationId xmlns:p14="http://schemas.microsoft.com/office/powerpoint/2010/main" val="623582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841500" y="417513"/>
            <a:ext cx="8637588" cy="1066800"/>
          </a:xfrm>
        </p:spPr>
        <p:txBody>
          <a:bodyPr/>
          <a:lstStyle/>
          <a:p>
            <a:r>
              <a:rPr lang="it-IT" sz="3200">
                <a:solidFill>
                  <a:srgbClr val="FF3300"/>
                </a:solidFill>
              </a:rPr>
              <a:t>“organismi locali delle associazioni sindacali nazionali che vi abbiano interesse”</a:t>
            </a:r>
          </a:p>
        </p:txBody>
      </p:sp>
      <p:sp>
        <p:nvSpPr>
          <p:cNvPr id="20483" name="Rectangle 3"/>
          <p:cNvSpPr>
            <a:spLocks noGrp="1" noChangeArrowheads="1"/>
          </p:cNvSpPr>
          <p:nvPr>
            <p:ph type="body" idx="1"/>
          </p:nvPr>
        </p:nvSpPr>
        <p:spPr>
          <a:xfrm>
            <a:off x="1852613" y="1941514"/>
            <a:ext cx="8208962" cy="4511675"/>
          </a:xfrm>
        </p:spPr>
        <p:txBody>
          <a:bodyPr>
            <a:normAutofit lnSpcReduction="10000"/>
          </a:bodyPr>
          <a:lstStyle/>
          <a:p>
            <a:pPr>
              <a:lnSpc>
                <a:spcPct val="90000"/>
              </a:lnSpc>
            </a:pPr>
            <a:r>
              <a:rPr lang="it-IT" sz="2800" dirty="0"/>
              <a:t>Legittimati attivi sono i sindacati e non i lavoratori</a:t>
            </a:r>
          </a:p>
          <a:p>
            <a:pPr>
              <a:lnSpc>
                <a:spcPct val="90000"/>
              </a:lnSpc>
            </a:pPr>
            <a:r>
              <a:rPr lang="it-IT" sz="2800" dirty="0"/>
              <a:t>Associazione “nazionale” e non maggiormente rappresentativa</a:t>
            </a:r>
          </a:p>
          <a:p>
            <a:pPr>
              <a:lnSpc>
                <a:spcPct val="90000"/>
              </a:lnSpc>
            </a:pPr>
            <a:r>
              <a:rPr lang="it-IT" sz="2800" dirty="0"/>
              <a:t>“Nazionale” rilevanza nell’ambito categoriale: (nazionale se la categoria è nazionale, territoriale se la categoria è territoriale: sindacato dei lav. di lingua tedesca)</a:t>
            </a:r>
          </a:p>
          <a:p>
            <a:pPr>
              <a:lnSpc>
                <a:spcPct val="90000"/>
              </a:lnSpc>
            </a:pPr>
            <a:r>
              <a:rPr lang="it-IT" sz="2800" dirty="0"/>
              <a:t>Organismi locali: sindacati provinciali di categoria. No Regionale, Nazionale, Confederale, RSA/RSU</a:t>
            </a:r>
          </a:p>
        </p:txBody>
      </p:sp>
    </p:spTree>
    <p:extLst>
      <p:ext uri="{BB962C8B-B14F-4D97-AF65-F5344CB8AC3E}">
        <p14:creationId xmlns:p14="http://schemas.microsoft.com/office/powerpoint/2010/main" val="95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p:cTn id="19"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0483">
                                            <p:txEl>
                                              <p:pRg st="2" end="2"/>
                                            </p:txEl>
                                          </p:spTgt>
                                        </p:tgtEl>
                                        <p:attrNameLst>
                                          <p:attrName>style.visibility</p:attrName>
                                        </p:attrNameLst>
                                      </p:cBhvr>
                                      <p:to>
                                        <p:strVal val="visible"/>
                                      </p:to>
                                    </p:set>
                                    <p:anim calcmode="lin" valueType="num">
                                      <p:cBhvr>
                                        <p:cTn id="31"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48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0483">
                                            <p:txEl>
                                              <p:pRg st="3" end="3"/>
                                            </p:txEl>
                                          </p:spTgt>
                                        </p:tgtEl>
                                        <p:attrNameLst>
                                          <p:attrName>style.visibility</p:attrName>
                                        </p:attrNameLst>
                                      </p:cBhvr>
                                      <p:to>
                                        <p:strVal val="visible"/>
                                      </p:to>
                                    </p:set>
                                    <p:anim calcmode="lin" valueType="num">
                                      <p:cBhvr>
                                        <p:cTn id="43" dur="500" decel="50000" fill="hold">
                                          <p:stCondLst>
                                            <p:cond delay="0"/>
                                          </p:stCondLst>
                                        </p:cTn>
                                        <p:tgtEl>
                                          <p:spTgt spid="2048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048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048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048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048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048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048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it-IT"/>
              <a:t>“interesse ad agire”</a:t>
            </a:r>
          </a:p>
        </p:txBody>
      </p:sp>
      <p:sp>
        <p:nvSpPr>
          <p:cNvPr id="21507" name="Rectangle 3"/>
          <p:cNvSpPr>
            <a:spLocks noGrp="1" noChangeArrowheads="1"/>
          </p:cNvSpPr>
          <p:nvPr>
            <p:ph type="body" idx="1"/>
          </p:nvPr>
        </p:nvSpPr>
        <p:spPr/>
        <p:txBody>
          <a:bodyPr/>
          <a:lstStyle/>
          <a:p>
            <a:r>
              <a:rPr lang="it-IT"/>
              <a:t>Il sindacato è portatore di un interesse collettivo proprio</a:t>
            </a:r>
          </a:p>
          <a:p>
            <a:r>
              <a:rPr lang="it-IT"/>
              <a:t>Quando il comportamento lede anche un interesse del singolo: plurioffensività</a:t>
            </a:r>
          </a:p>
          <a:p>
            <a:r>
              <a:rPr lang="it-IT"/>
              <a:t>Indipendenza delle due azioni: art.28 St.lav.; art.700 cpc</a:t>
            </a:r>
          </a:p>
        </p:txBody>
      </p:sp>
    </p:spTree>
    <p:extLst>
      <p:ext uri="{BB962C8B-B14F-4D97-AF65-F5344CB8AC3E}">
        <p14:creationId xmlns:p14="http://schemas.microsoft.com/office/powerpoint/2010/main" val="99108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p:cTn id="7" dur="500" fill="hold"/>
                                        <p:tgtEl>
                                          <p:spTgt spid="2150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150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150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1507">
                                            <p:txEl>
                                              <p:pRg st="1" end="1"/>
                                            </p:txEl>
                                          </p:spTgt>
                                        </p:tgtEl>
                                        <p:attrNameLst>
                                          <p:attrName>style.visibility</p:attrName>
                                        </p:attrNameLst>
                                      </p:cBhvr>
                                      <p:to>
                                        <p:strVal val="visible"/>
                                      </p:to>
                                    </p:set>
                                    <p:anim calcmode="lin" valueType="num">
                                      <p:cBhvr>
                                        <p:cTn id="15" dur="500" fill="hold"/>
                                        <p:tgtEl>
                                          <p:spTgt spid="2150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150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150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 calcmode="lin" valueType="num">
                                      <p:cBhvr>
                                        <p:cTn id="23" dur="500" fill="hold"/>
                                        <p:tgtEl>
                                          <p:spTgt spid="2150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150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150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t>Il procedimento. </a:t>
            </a:r>
          </a:p>
        </p:txBody>
      </p:sp>
      <p:sp>
        <p:nvSpPr>
          <p:cNvPr id="22531" name="Rectangle 3"/>
          <p:cNvSpPr>
            <a:spLocks noGrp="1" noChangeArrowheads="1"/>
          </p:cNvSpPr>
          <p:nvPr>
            <p:ph type="body" idx="1"/>
          </p:nvPr>
        </p:nvSpPr>
        <p:spPr>
          <a:xfrm>
            <a:off x="1621767" y="1483743"/>
            <a:ext cx="8435048" cy="4907532"/>
          </a:xfrm>
        </p:spPr>
        <p:txBody>
          <a:bodyPr/>
          <a:lstStyle/>
          <a:p>
            <a:r>
              <a:rPr lang="it-IT" dirty="0">
                <a:solidFill>
                  <a:srgbClr val="FF3300"/>
                </a:solidFill>
              </a:rPr>
              <a:t>nei due giorni successivi</a:t>
            </a:r>
          </a:p>
          <a:p>
            <a:r>
              <a:rPr lang="it-IT" dirty="0">
                <a:solidFill>
                  <a:srgbClr val="FF3300"/>
                </a:solidFill>
              </a:rPr>
              <a:t>assunte sommarie informazioni</a:t>
            </a:r>
          </a:p>
          <a:p>
            <a:r>
              <a:rPr lang="it-IT" dirty="0">
                <a:solidFill>
                  <a:srgbClr val="FF3300"/>
                </a:solidFill>
              </a:rPr>
              <a:t>la cessazione del comportamento illegittimo e la rimozione degli effetti</a:t>
            </a:r>
          </a:p>
          <a:p>
            <a:pPr>
              <a:buFont typeface="Wingdings" pitchFamily="2" charset="2"/>
              <a:buNone/>
            </a:pPr>
            <a:endParaRPr lang="it-IT" dirty="0">
              <a:solidFill>
                <a:srgbClr val="FF3300"/>
              </a:solidFill>
            </a:endParaRPr>
          </a:p>
          <a:p>
            <a:pPr>
              <a:buFont typeface="Wingdings" pitchFamily="2" charset="2"/>
              <a:buNone/>
            </a:pPr>
            <a:r>
              <a:rPr lang="it-IT" dirty="0">
                <a:solidFill>
                  <a:srgbClr val="FF3300"/>
                </a:solidFill>
              </a:rPr>
              <a:t>Le conseguenze dell’inottemperanza</a:t>
            </a:r>
          </a:p>
        </p:txBody>
      </p:sp>
      <p:sp>
        <p:nvSpPr>
          <p:cNvPr id="22532" name="AutoShape 4"/>
          <p:cNvSpPr>
            <a:spLocks noChangeArrowheads="1"/>
          </p:cNvSpPr>
          <p:nvPr/>
        </p:nvSpPr>
        <p:spPr bwMode="auto">
          <a:xfrm>
            <a:off x="9120188" y="5157789"/>
            <a:ext cx="976312"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it-IT"/>
          </a:p>
        </p:txBody>
      </p:sp>
    </p:spTree>
    <p:extLst>
      <p:ext uri="{BB962C8B-B14F-4D97-AF65-F5344CB8AC3E}">
        <p14:creationId xmlns:p14="http://schemas.microsoft.com/office/powerpoint/2010/main" val="134861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2531">
                                            <p:txEl>
                                              <p:pRg st="0" end="0"/>
                                            </p:txEl>
                                          </p:spTgt>
                                        </p:tgtEl>
                                        <p:attrNameLst>
                                          <p:attrName>ppt_x</p:attrName>
                                        </p:attrNameLst>
                                      </p:cBhvr>
                                    </p:anim>
                                    <p:anim from="0" to="-1.0" calcmode="lin" valueType="num">
                                      <p:cBhvr>
                                        <p:cTn id="8" dur="200" decel="50000" autoRev="1" fill="hold">
                                          <p:stCondLst>
                                            <p:cond delay="600"/>
                                          </p:stCondLst>
                                        </p:cTn>
                                        <p:tgtEl>
                                          <p:spTgt spid="22531">
                                            <p:txEl>
                                              <p:pRg st="0" end="0"/>
                                            </p:txEl>
                                          </p:spTgt>
                                        </p:tgtEl>
                                        <p:attrNameLst>
                                          <p:attrName>xshear</p:attrName>
                                        </p:attrNameLst>
                                      </p:cBhvr>
                                    </p:anim>
                                    <p:animScale>
                                      <p:cBhvr>
                                        <p:cTn id="9" dur="200" decel="100000" autoRev="1" fill="hold">
                                          <p:stCondLst>
                                            <p:cond delay="600"/>
                                          </p:stCondLst>
                                        </p:cTn>
                                        <p:tgtEl>
                                          <p:spTgt spid="22531">
                                            <p:txEl>
                                              <p:pRg st="0" end="0"/>
                                            </p:txEl>
                                          </p:spTgt>
                                        </p:tgtEl>
                                      </p:cBhvr>
                                      <p:from x="100000" y="100000"/>
                                      <p:to x="80000" y="100000"/>
                                    </p:animScale>
                                    <p:anim by="(#ppt_h/3+#ppt_w*0.1)" calcmode="lin" valueType="num">
                                      <p:cBhvr additive="sum">
                                        <p:cTn id="10" dur="200" decel="100000" autoRev="1" fill="hold">
                                          <p:stCondLst>
                                            <p:cond delay="600"/>
                                          </p:stCondLst>
                                        </p:cTn>
                                        <p:tgtEl>
                                          <p:spTgt spid="22531">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2531">
                                            <p:txEl>
                                              <p:pRg st="1" end="1"/>
                                            </p:txEl>
                                          </p:spTgt>
                                        </p:tgtEl>
                                        <p:attrNameLst>
                                          <p:attrName>ppt_x</p:attrName>
                                        </p:attrNameLst>
                                      </p:cBhvr>
                                    </p:anim>
                                    <p:anim from="0" to="-1.0" calcmode="lin" valueType="num">
                                      <p:cBhvr>
                                        <p:cTn id="16" dur="200" decel="50000" autoRev="1" fill="hold">
                                          <p:stCondLst>
                                            <p:cond delay="600"/>
                                          </p:stCondLst>
                                        </p:cTn>
                                        <p:tgtEl>
                                          <p:spTgt spid="22531">
                                            <p:txEl>
                                              <p:pRg st="1" end="1"/>
                                            </p:txEl>
                                          </p:spTgt>
                                        </p:tgtEl>
                                        <p:attrNameLst>
                                          <p:attrName>xshear</p:attrName>
                                        </p:attrNameLst>
                                      </p:cBhvr>
                                    </p:anim>
                                    <p:animScale>
                                      <p:cBhvr>
                                        <p:cTn id="17" dur="200" decel="100000" autoRev="1" fill="hold">
                                          <p:stCondLst>
                                            <p:cond delay="600"/>
                                          </p:stCondLst>
                                        </p:cTn>
                                        <p:tgtEl>
                                          <p:spTgt spid="22531">
                                            <p:txEl>
                                              <p:pRg st="1" end="1"/>
                                            </p:txEl>
                                          </p:spTgt>
                                        </p:tgtEl>
                                      </p:cBhvr>
                                      <p:from x="100000" y="100000"/>
                                      <p:to x="80000" y="100000"/>
                                    </p:animScale>
                                    <p:anim by="(#ppt_h/3+#ppt_w*0.1)" calcmode="lin" valueType="num">
                                      <p:cBhvr additive="sum">
                                        <p:cTn id="18" dur="200" decel="100000" autoRev="1" fill="hold">
                                          <p:stCondLst>
                                            <p:cond delay="600"/>
                                          </p:stCondLst>
                                        </p:cTn>
                                        <p:tgtEl>
                                          <p:spTgt spid="22531">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22531">
                                            <p:txEl>
                                              <p:pRg st="2" end="2"/>
                                            </p:txEl>
                                          </p:spTgt>
                                        </p:tgtEl>
                                        <p:attrNameLst>
                                          <p:attrName>ppt_x</p:attrName>
                                        </p:attrNameLst>
                                      </p:cBhvr>
                                    </p:anim>
                                    <p:anim from="0" to="-1.0" calcmode="lin" valueType="num">
                                      <p:cBhvr>
                                        <p:cTn id="24" dur="200" decel="50000" autoRev="1" fill="hold">
                                          <p:stCondLst>
                                            <p:cond delay="600"/>
                                          </p:stCondLst>
                                        </p:cTn>
                                        <p:tgtEl>
                                          <p:spTgt spid="22531">
                                            <p:txEl>
                                              <p:pRg st="2" end="2"/>
                                            </p:txEl>
                                          </p:spTgt>
                                        </p:tgtEl>
                                        <p:attrNameLst>
                                          <p:attrName>xshear</p:attrName>
                                        </p:attrNameLst>
                                      </p:cBhvr>
                                    </p:anim>
                                    <p:animScale>
                                      <p:cBhvr>
                                        <p:cTn id="25" dur="200" decel="100000" autoRev="1" fill="hold">
                                          <p:stCondLst>
                                            <p:cond delay="600"/>
                                          </p:stCondLst>
                                        </p:cTn>
                                        <p:tgtEl>
                                          <p:spTgt spid="22531">
                                            <p:txEl>
                                              <p:pRg st="2" end="2"/>
                                            </p:txEl>
                                          </p:spTgt>
                                        </p:tgtEl>
                                      </p:cBhvr>
                                      <p:from x="100000" y="100000"/>
                                      <p:to x="80000" y="100000"/>
                                    </p:animScale>
                                    <p:anim by="(#ppt_h/3+#ppt_w*0.1)" calcmode="lin" valueType="num">
                                      <p:cBhvr additive="sum">
                                        <p:cTn id="26" dur="200" decel="100000" autoRev="1" fill="hold">
                                          <p:stCondLst>
                                            <p:cond delay="600"/>
                                          </p:stCondLst>
                                        </p:cTn>
                                        <p:tgtEl>
                                          <p:spTgt spid="22531">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22531">
                                            <p:txEl>
                                              <p:pRg st="4" end="4"/>
                                            </p:txEl>
                                          </p:spTgt>
                                        </p:tgtEl>
                                        <p:attrNameLst>
                                          <p:attrName>ppt_x</p:attrName>
                                        </p:attrNameLst>
                                      </p:cBhvr>
                                    </p:anim>
                                    <p:anim from="0" to="-1.0" calcmode="lin" valueType="num">
                                      <p:cBhvr>
                                        <p:cTn id="32" dur="200" decel="50000" autoRev="1" fill="hold">
                                          <p:stCondLst>
                                            <p:cond delay="600"/>
                                          </p:stCondLst>
                                        </p:cTn>
                                        <p:tgtEl>
                                          <p:spTgt spid="22531">
                                            <p:txEl>
                                              <p:pRg st="4" end="4"/>
                                            </p:txEl>
                                          </p:spTgt>
                                        </p:tgtEl>
                                        <p:attrNameLst>
                                          <p:attrName>xshear</p:attrName>
                                        </p:attrNameLst>
                                      </p:cBhvr>
                                    </p:anim>
                                    <p:animScale>
                                      <p:cBhvr>
                                        <p:cTn id="33" dur="200" decel="100000" autoRev="1" fill="hold">
                                          <p:stCondLst>
                                            <p:cond delay="600"/>
                                          </p:stCondLst>
                                        </p:cTn>
                                        <p:tgtEl>
                                          <p:spTgt spid="22531">
                                            <p:txEl>
                                              <p:pRg st="4" end="4"/>
                                            </p:txEl>
                                          </p:spTgt>
                                        </p:tgtEl>
                                      </p:cBhvr>
                                      <p:from x="100000" y="100000"/>
                                      <p:to x="80000" y="100000"/>
                                    </p:animScale>
                                    <p:anim by="(#ppt_h/3+#ppt_w*0.1)" calcmode="lin" valueType="num">
                                      <p:cBhvr additive="sum">
                                        <p:cTn id="34" dur="200" decel="100000" autoRev="1" fill="hold">
                                          <p:stCondLst>
                                            <p:cond delay="600"/>
                                          </p:stCondLst>
                                        </p:cTn>
                                        <p:tgtEl>
                                          <p:spTgt spid="22531">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835989" y="1201888"/>
            <a:ext cx="8686800" cy="4511675"/>
          </a:xfrm>
          <a:prstGeom prst="rect">
            <a:avLst/>
          </a:prstGeom>
          <a:noFill/>
          <a:ln w="9525">
            <a:noFill/>
            <a:miter lim="800000"/>
            <a:headEnd/>
            <a:tailEnd/>
          </a:ln>
          <a:effectLst/>
        </p:spPr>
        <p:txBody>
          <a:bodyPr>
            <a:spAutoFit/>
          </a:bodyPr>
          <a:lstStyle/>
          <a:p>
            <a:pPr>
              <a:spcBef>
                <a:spcPct val="50000"/>
              </a:spcBef>
            </a:pPr>
            <a:r>
              <a:rPr lang="it-IT" sz="2000" dirty="0">
                <a:latin typeface="Comic Sans MS" pitchFamily="66" charset="0"/>
              </a:rPr>
              <a:t>L'efficacia esecutiva del decreto non può essere revocata fino alla sentenza con cui il pretore in funzione di giudice del lavoro definisce il giudizio instaurato a norma del comma successivo.</a:t>
            </a:r>
          </a:p>
          <a:p>
            <a:pPr>
              <a:spcBef>
                <a:spcPct val="50000"/>
              </a:spcBef>
            </a:pPr>
            <a:r>
              <a:rPr lang="it-IT" sz="2000" dirty="0">
                <a:latin typeface="Comic Sans MS" pitchFamily="66" charset="0"/>
              </a:rPr>
              <a:t> Contro il decreto che decide sul ricorso è ammessa, entro 15 giorni dalla comunicazione del decreto alle parti, opposizione davanti al pretore in funzione di giudice del lavoro che decide con sentenza immediatamente esecutiva. Si osservano le disposizioni degli artt. 413 e seguenti del codice di procedura civile.</a:t>
            </a:r>
          </a:p>
          <a:p>
            <a:pPr>
              <a:spcBef>
                <a:spcPct val="50000"/>
              </a:spcBef>
            </a:pPr>
            <a:r>
              <a:rPr lang="it-IT" sz="2000" dirty="0">
                <a:latin typeface="Comic Sans MS" pitchFamily="66" charset="0"/>
              </a:rPr>
              <a:t> Il datore di lavoro che non ottempera al decreto, di cui al primo comma, o alla sentenza pronunciata nel giudizio d'opposizione è punito ai sensi dell'art. 650 del codice penale.</a:t>
            </a:r>
          </a:p>
          <a:p>
            <a:pPr>
              <a:spcBef>
                <a:spcPct val="50000"/>
              </a:spcBef>
            </a:pPr>
            <a:r>
              <a:rPr lang="it-IT" sz="2000" dirty="0">
                <a:latin typeface="Comic Sans MS" pitchFamily="66" charset="0"/>
              </a:rPr>
              <a:t> L'autorità giudiziaria ordina la pubblicazione della sentenza penale di condanna nei modi stabiliti dall'art. 36 del codice penale.</a:t>
            </a:r>
          </a:p>
        </p:txBody>
      </p:sp>
    </p:spTree>
    <p:extLst>
      <p:ext uri="{BB962C8B-B14F-4D97-AF65-F5344CB8AC3E}">
        <p14:creationId xmlns:p14="http://schemas.microsoft.com/office/powerpoint/2010/main" val="162710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27C922-8BCE-B840-A600-21C94B940979}"/>
              </a:ext>
            </a:extLst>
          </p:cNvPr>
          <p:cNvSpPr>
            <a:spLocks noGrp="1"/>
          </p:cNvSpPr>
          <p:nvPr>
            <p:ph type="title"/>
          </p:nvPr>
        </p:nvSpPr>
        <p:spPr>
          <a:xfrm>
            <a:off x="2511600" y="432275"/>
            <a:ext cx="8598986" cy="2373555"/>
          </a:xfrm>
        </p:spPr>
        <p:txBody>
          <a:bodyPr>
            <a:normAutofit/>
          </a:bodyPr>
          <a:lstStyle/>
          <a:p>
            <a:r>
              <a:rPr lang="it-IT" dirty="0"/>
              <a:t>Il conflitto nelle relazioni sindacali. </a:t>
            </a:r>
            <a:br>
              <a:rPr lang="it-IT" dirty="0"/>
            </a:br>
            <a:r>
              <a:rPr lang="it-IT" sz="2800" dirty="0">
                <a:solidFill>
                  <a:srgbClr val="FFFF00"/>
                </a:solidFill>
              </a:rPr>
              <a:t>Opposizione alle richieste del sindacato e opposizione all’azione sindacale.</a:t>
            </a:r>
            <a:br>
              <a:rPr lang="it-IT" sz="2800" dirty="0">
                <a:solidFill>
                  <a:srgbClr val="FFFF00"/>
                </a:solidFill>
              </a:rPr>
            </a:br>
            <a:r>
              <a:rPr lang="it-IT" sz="2800" dirty="0">
                <a:solidFill>
                  <a:srgbClr val="FFFF00"/>
                </a:solidFill>
              </a:rPr>
              <a:t>Per dirla con </a:t>
            </a:r>
            <a:r>
              <a:rPr lang="it-IT" sz="2800" dirty="0" err="1">
                <a:solidFill>
                  <a:srgbClr val="FFFF00"/>
                </a:solidFill>
              </a:rPr>
              <a:t>G.Giugno</a:t>
            </a:r>
            <a:r>
              <a:rPr lang="it-IT" sz="2800" dirty="0">
                <a:solidFill>
                  <a:srgbClr val="FFFF00"/>
                </a:solidFill>
              </a:rPr>
              <a:t>: opposizione nel conflitto vs opposizione al conflitto </a:t>
            </a:r>
            <a:endParaRPr lang="it-IT" dirty="0">
              <a:solidFill>
                <a:srgbClr val="FFFF00"/>
              </a:solidFill>
            </a:endParaRPr>
          </a:p>
        </p:txBody>
      </p:sp>
      <p:sp>
        <p:nvSpPr>
          <p:cNvPr id="3" name="Segnaposto contenuto 2">
            <a:extLst>
              <a:ext uri="{FF2B5EF4-FFF2-40B4-BE49-F238E27FC236}">
                <a16:creationId xmlns:a16="http://schemas.microsoft.com/office/drawing/2014/main" id="{27556130-1A5F-FB4D-90E1-F611DD6DA3D0}"/>
              </a:ext>
            </a:extLst>
          </p:cNvPr>
          <p:cNvSpPr>
            <a:spLocks noGrp="1"/>
          </p:cNvSpPr>
          <p:nvPr>
            <p:ph idx="1"/>
          </p:nvPr>
        </p:nvSpPr>
        <p:spPr>
          <a:xfrm>
            <a:off x="2773599" y="2427897"/>
            <a:ext cx="7796540" cy="3997828"/>
          </a:xfrm>
        </p:spPr>
        <p:txBody>
          <a:bodyPr/>
          <a:lstStyle/>
          <a:p>
            <a:r>
              <a:rPr lang="it-IT" dirty="0"/>
              <a:t>Il commissario straordinario dell’Azienda Unità Sanitaria Locale di Frosinone, dopo lunghe trattative, non raggiungendosi un accordo e approssimandosi il Natale, decide di adottare la delibera n. 2365/17 del 22 dicembre con cui revoca le precedenti delibere e ridetermina unilateralmente il nuovo sistema di pesatura delle strutture dirigenziali e quindi il valore economico degli incarichi dirigenziali.</a:t>
            </a:r>
          </a:p>
        </p:txBody>
      </p:sp>
    </p:spTree>
    <p:extLst>
      <p:ext uri="{BB962C8B-B14F-4D97-AF65-F5344CB8AC3E}">
        <p14:creationId xmlns:p14="http://schemas.microsoft.com/office/powerpoint/2010/main" val="385549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B774BB-D702-AB40-BE6C-BFC918DA7CB0}"/>
              </a:ext>
            </a:extLst>
          </p:cNvPr>
          <p:cNvSpPr>
            <a:spLocks noGrp="1"/>
          </p:cNvSpPr>
          <p:nvPr>
            <p:ph type="title"/>
          </p:nvPr>
        </p:nvSpPr>
        <p:spPr>
          <a:xfrm>
            <a:off x="2611808" y="808056"/>
            <a:ext cx="7958331" cy="53222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4239CDDC-FAC3-EB45-8B3A-872327FCE0F2}"/>
              </a:ext>
            </a:extLst>
          </p:cNvPr>
          <p:cNvSpPr>
            <a:spLocks noGrp="1"/>
          </p:cNvSpPr>
          <p:nvPr>
            <p:ph idx="1"/>
          </p:nvPr>
        </p:nvSpPr>
        <p:spPr>
          <a:xfrm>
            <a:off x="2367419" y="1778696"/>
            <a:ext cx="8202720" cy="4271248"/>
          </a:xfrm>
        </p:spPr>
        <p:txBody>
          <a:bodyPr/>
          <a:lstStyle/>
          <a:p>
            <a:r>
              <a:rPr lang="it-IT" dirty="0"/>
              <a:t>…deve effettivamente constatarsi che non sia stata attuata una contrattazione integrativa decentrata compiuta, non avendo l'AUSL effettivamente mai fornito i criteri e i parametri utilizzati per l'elaborazione del nuovo sistema di graduazione e pesatura delle funzioni enunciato nella riunione del 25 Settembre 2017, pur più volte richiesti dalle OO.SS. (riunione del 25 Settembre 2917, riunione del 30 Novembre 2017), ostacolando quindi un reale confronto e una completa discussione tra le parti sociali.</a:t>
            </a:r>
          </a:p>
        </p:txBody>
      </p:sp>
    </p:spTree>
    <p:extLst>
      <p:ext uri="{BB962C8B-B14F-4D97-AF65-F5344CB8AC3E}">
        <p14:creationId xmlns:p14="http://schemas.microsoft.com/office/powerpoint/2010/main" val="136710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5B8AAC-AB04-8D44-BB16-888A9E1E2B13}"/>
              </a:ext>
            </a:extLst>
          </p:cNvPr>
          <p:cNvSpPr>
            <a:spLocks noGrp="1"/>
          </p:cNvSpPr>
          <p:nvPr>
            <p:ph type="title"/>
          </p:nvPr>
        </p:nvSpPr>
        <p:spPr/>
        <p:txBody>
          <a:bodyPr>
            <a:normAutofit fontScale="90000"/>
          </a:bodyPr>
          <a:lstStyle/>
          <a:p>
            <a:r>
              <a:rPr lang="it-IT" dirty="0"/>
              <a:t>Quali rimedi si possono utilizzare in via civilistica per un comportamento di questo genere?</a:t>
            </a:r>
          </a:p>
        </p:txBody>
      </p:sp>
      <p:sp>
        <p:nvSpPr>
          <p:cNvPr id="3" name="Segnaposto contenuto 2">
            <a:extLst>
              <a:ext uri="{FF2B5EF4-FFF2-40B4-BE49-F238E27FC236}">
                <a16:creationId xmlns:a16="http://schemas.microsoft.com/office/drawing/2014/main" id="{D6E80634-CBA0-904E-9DFE-DFB816454E31}"/>
              </a:ext>
            </a:extLst>
          </p:cNvPr>
          <p:cNvSpPr>
            <a:spLocks noGrp="1"/>
          </p:cNvSpPr>
          <p:nvPr>
            <p:ph idx="1"/>
          </p:nvPr>
        </p:nvSpPr>
        <p:spPr/>
        <p:txBody>
          <a:bodyPr/>
          <a:lstStyle/>
          <a:p>
            <a:r>
              <a:rPr lang="it-IT" dirty="0"/>
              <a:t>Inadempimento contrattuale?</a:t>
            </a:r>
          </a:p>
          <a:p>
            <a:r>
              <a:rPr lang="it-IT" dirty="0"/>
              <a:t>Violazione delle clausole generali di correttezza e buona fede?</a:t>
            </a:r>
          </a:p>
          <a:p>
            <a:r>
              <a:rPr lang="it-IT" dirty="0"/>
              <a:t>Eventualmente quali rimedi posso chiedere al giudice? </a:t>
            </a:r>
          </a:p>
          <a:p>
            <a:pPr lvl="1"/>
            <a:r>
              <a:rPr lang="it-IT" dirty="0"/>
              <a:t>Risarcimento del danno (1223)?</a:t>
            </a:r>
          </a:p>
          <a:p>
            <a:pPr lvl="1"/>
            <a:r>
              <a:rPr lang="it-IT" dirty="0"/>
              <a:t>Esecuzione in forma specifica (2932)?</a:t>
            </a:r>
          </a:p>
          <a:p>
            <a:pPr lvl="1"/>
            <a:r>
              <a:rPr lang="it-IT" dirty="0"/>
              <a:t>Azione monitoria? </a:t>
            </a:r>
            <a:r>
              <a:rPr lang="it-IT" dirty="0" err="1"/>
              <a:t>Fumus</a:t>
            </a:r>
            <a:r>
              <a:rPr lang="it-IT" dirty="0"/>
              <a:t> boni </a:t>
            </a:r>
            <a:r>
              <a:rPr lang="it-IT" dirty="0" err="1"/>
              <a:t>iuris</a:t>
            </a:r>
            <a:r>
              <a:rPr lang="it-IT" dirty="0"/>
              <a:t> &amp; </a:t>
            </a:r>
            <a:r>
              <a:rPr lang="it-IT" dirty="0" err="1"/>
              <a:t>Periculum</a:t>
            </a:r>
            <a:r>
              <a:rPr lang="it-IT" dirty="0"/>
              <a:t> in mora?</a:t>
            </a:r>
          </a:p>
          <a:p>
            <a:pPr lvl="1"/>
            <a:endParaRPr lang="it-IT" dirty="0"/>
          </a:p>
        </p:txBody>
      </p:sp>
    </p:spTree>
    <p:extLst>
      <p:ext uri="{BB962C8B-B14F-4D97-AF65-F5344CB8AC3E}">
        <p14:creationId xmlns:p14="http://schemas.microsoft.com/office/powerpoint/2010/main" val="360508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6FCE6A-AE62-554F-82CF-E95007315AC3}"/>
              </a:ext>
            </a:extLst>
          </p:cNvPr>
          <p:cNvSpPr>
            <a:spLocks noGrp="1"/>
          </p:cNvSpPr>
          <p:nvPr>
            <p:ph type="title"/>
          </p:nvPr>
        </p:nvSpPr>
        <p:spPr>
          <a:xfrm>
            <a:off x="2611808" y="1008472"/>
            <a:ext cx="7958331" cy="757697"/>
          </a:xfrm>
        </p:spPr>
        <p:txBody>
          <a:bodyPr/>
          <a:lstStyle/>
          <a:p>
            <a:r>
              <a:rPr lang="it-IT" dirty="0" err="1"/>
              <a:t>Trib.Frosinone</a:t>
            </a:r>
            <a:r>
              <a:rPr lang="it-IT" dirty="0"/>
              <a:t> 19/6/2018</a:t>
            </a:r>
          </a:p>
        </p:txBody>
      </p:sp>
      <p:sp>
        <p:nvSpPr>
          <p:cNvPr id="3" name="Segnaposto contenuto 2">
            <a:extLst>
              <a:ext uri="{FF2B5EF4-FFF2-40B4-BE49-F238E27FC236}">
                <a16:creationId xmlns:a16="http://schemas.microsoft.com/office/drawing/2014/main" id="{C5B8D930-1D18-7B43-80BC-8D517F59B104}"/>
              </a:ext>
            </a:extLst>
          </p:cNvPr>
          <p:cNvSpPr>
            <a:spLocks noGrp="1"/>
          </p:cNvSpPr>
          <p:nvPr>
            <p:ph idx="1"/>
          </p:nvPr>
        </p:nvSpPr>
        <p:spPr/>
        <p:txBody>
          <a:bodyPr/>
          <a:lstStyle/>
          <a:p>
            <a:r>
              <a:rPr lang="it-IT" dirty="0"/>
              <a:t>Le trattative sindacali interrotte a causa di comportamento imputabile alla parte datoriale, che non si presenti alla riunione indetta, senza che vi sia stata precedentemente una discussione compiuta con le OO.SS. sulle proposte avanzate sicuramente ostacola l’attività dei sindacati. Tale turbativa, integrante una lesione oggettiva degli interessi sindacali, è sufficiente per configurare un comportamento antisindacale, senza che occorra accertare la ricorrenza di una volontà della convenuta di ledere le prerogative dell’O.S.</a:t>
            </a:r>
          </a:p>
        </p:txBody>
      </p:sp>
    </p:spTree>
    <p:extLst>
      <p:ext uri="{BB962C8B-B14F-4D97-AF65-F5344CB8AC3E}">
        <p14:creationId xmlns:p14="http://schemas.microsoft.com/office/powerpoint/2010/main" val="541738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FA9EAD-D2F0-534B-AAD7-1FFED4C42699}"/>
              </a:ext>
            </a:extLst>
          </p:cNvPr>
          <p:cNvSpPr>
            <a:spLocks noGrp="1"/>
          </p:cNvSpPr>
          <p:nvPr>
            <p:ph type="title"/>
          </p:nvPr>
        </p:nvSpPr>
        <p:spPr/>
        <p:txBody>
          <a:bodyPr/>
          <a:lstStyle/>
          <a:p>
            <a:r>
              <a:rPr lang="it-IT" dirty="0"/>
              <a:t>Tribunale , Modena , 10/11/2017</a:t>
            </a:r>
            <a:br>
              <a:rPr lang="it-IT" dirty="0"/>
            </a:br>
            <a:endParaRPr lang="it-IT" dirty="0"/>
          </a:p>
        </p:txBody>
      </p:sp>
      <p:sp>
        <p:nvSpPr>
          <p:cNvPr id="3" name="Segnaposto contenuto 2">
            <a:extLst>
              <a:ext uri="{FF2B5EF4-FFF2-40B4-BE49-F238E27FC236}">
                <a16:creationId xmlns:a16="http://schemas.microsoft.com/office/drawing/2014/main" id="{9E4441FB-FC7A-184C-BA0F-F673FA3A35B1}"/>
              </a:ext>
            </a:extLst>
          </p:cNvPr>
          <p:cNvSpPr>
            <a:spLocks noGrp="1"/>
          </p:cNvSpPr>
          <p:nvPr>
            <p:ph idx="1"/>
          </p:nvPr>
        </p:nvSpPr>
        <p:spPr/>
        <p:txBody>
          <a:bodyPr>
            <a:normAutofit fontScale="85000" lnSpcReduction="10000"/>
          </a:bodyPr>
          <a:lstStyle/>
          <a:p>
            <a:r>
              <a:rPr lang="it-IT" dirty="0"/>
              <a:t>Ai fini della </a:t>
            </a:r>
            <a:r>
              <a:rPr lang="it-IT" dirty="0" err="1"/>
              <a:t>antisindacalità</a:t>
            </a:r>
            <a:r>
              <a:rPr lang="it-IT" dirty="0"/>
              <a:t> della condotta è sufficiente che il comportamento leda oggettivamente, e anche solo potenzialmente, gli interessi collettivi di cui sono portatrici le organizzazioni sindacali, non essendo necessario uno specifico intento lesivo da parte del datore di lavoro, né nel caso di condotte tipizzate perché consistenti nell'illegittimo diniego di prerogative sindacali (quali il diritto di assemblea, il diritto delle rappresentanze sindacali aziendali a locali idonei allo svolgimento delle loro funzioni, il diritto ai permessi sindacali), né nel caso di </a:t>
            </a:r>
            <a:r>
              <a:rPr lang="it-IT" b="1" dirty="0"/>
              <a:t>condotte non tipizzate e in astratto lecite</a:t>
            </a:r>
            <a:r>
              <a:rPr lang="it-IT" dirty="0"/>
              <a:t>, ma in concreto oggettivamente idonee, nel risultato, a limitare la libertà sindacale, poiché ciò che rileva è </a:t>
            </a:r>
            <a:r>
              <a:rPr lang="it-IT" b="1" dirty="0"/>
              <a:t>l'obiettiva idoneità della condotta denunciata a produrre l'effetto che la disposizione citata intende impedire, e cioè la lesione della libertà sindacale e del diritto di sciopero</a:t>
            </a:r>
            <a:r>
              <a:rPr lang="it-IT" dirty="0"/>
              <a:t>.</a:t>
            </a:r>
          </a:p>
        </p:txBody>
      </p:sp>
    </p:spTree>
    <p:extLst>
      <p:ext uri="{BB962C8B-B14F-4D97-AF65-F5344CB8AC3E}">
        <p14:creationId xmlns:p14="http://schemas.microsoft.com/office/powerpoint/2010/main" val="3806686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D3CD3-409A-5547-9A3B-C7F1BD6DF2CC}"/>
              </a:ext>
            </a:extLst>
          </p:cNvPr>
          <p:cNvSpPr>
            <a:spLocks noGrp="1"/>
          </p:cNvSpPr>
          <p:nvPr>
            <p:ph type="title"/>
          </p:nvPr>
        </p:nvSpPr>
        <p:spPr/>
        <p:txBody>
          <a:bodyPr>
            <a:normAutofit fontScale="90000"/>
          </a:bodyPr>
          <a:lstStyle/>
          <a:p>
            <a:r>
              <a:rPr lang="it-IT" dirty="0"/>
              <a:t>Art.28</a:t>
            </a:r>
            <a:br>
              <a:rPr lang="it-IT" dirty="0"/>
            </a:br>
            <a:r>
              <a:rPr lang="it-IT" dirty="0"/>
              <a:t> Repressione della condotta antisindacale</a:t>
            </a:r>
          </a:p>
        </p:txBody>
      </p:sp>
      <p:sp>
        <p:nvSpPr>
          <p:cNvPr id="3" name="Segnaposto contenuto 2">
            <a:extLst>
              <a:ext uri="{FF2B5EF4-FFF2-40B4-BE49-F238E27FC236}">
                <a16:creationId xmlns:a16="http://schemas.microsoft.com/office/drawing/2014/main" id="{0AE2C1C8-C416-4D44-BA64-340ABC175B57}"/>
              </a:ext>
            </a:extLst>
          </p:cNvPr>
          <p:cNvSpPr>
            <a:spLocks noGrp="1"/>
          </p:cNvSpPr>
          <p:nvPr>
            <p:ph idx="1"/>
          </p:nvPr>
        </p:nvSpPr>
        <p:spPr/>
        <p:txBody>
          <a:bodyPr>
            <a:normAutofit fontScale="70000" lnSpcReduction="20000"/>
          </a:bodyPr>
          <a:lstStyle/>
          <a:p>
            <a:r>
              <a:rPr lang="it-IT" dirty="0"/>
              <a:t>Qualora il datore di lavoro ponga in essere comportamenti diretti ad impedire o limitare l'esercizio della libertà e della attività sindacale nonché del diritto di sciopero, su ricorso degli organismi locali delle associazioni sindacali nazionali che vi abbiano interesse, il pretore del luogo ove è posto in essere il comportamento denunziato, nei due giorni successivi, convocate le parti ed assunte sommarie informazioni, qualora ritenga sussistente la violazione di cui al presente comma, ordina al datore di lavoro, con decreto motivato ed immediatamente esecutivo, la cessazione del comportamento illegittimo e la rimozione degli effetti.</a:t>
            </a:r>
          </a:p>
          <a:p>
            <a:r>
              <a:rPr lang="it-IT" dirty="0"/>
              <a:t>L'efficacia esecutiva del decreto non può essere revocata fino alla sentenza con cui il pretore in funzione di giudice del lavoro definisce il giudizio instaurato a norma del comma successivo. Contro il decreto che decide sul ricorso è ammessa, entro 15 giorni dalla comunicazione del decreto alle parti, opposizione davanti al pretore in funzione di giudice del lavoro che decide con sentenza immediatamente esecutiva. Si osservano le disposizioni degli articoli 413 e seguenti del codice di procedura civile</a:t>
            </a:r>
          </a:p>
        </p:txBody>
      </p:sp>
    </p:spTree>
    <p:extLst>
      <p:ext uri="{BB962C8B-B14F-4D97-AF65-F5344CB8AC3E}">
        <p14:creationId xmlns:p14="http://schemas.microsoft.com/office/powerpoint/2010/main" val="881327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it-IT" dirty="0"/>
              <a:t>Il comportamento antisindacale</a:t>
            </a:r>
          </a:p>
        </p:txBody>
      </p:sp>
      <p:sp>
        <p:nvSpPr>
          <p:cNvPr id="17411" name="Rectangle 3"/>
          <p:cNvSpPr>
            <a:spLocks noGrp="1" noChangeArrowheads="1"/>
          </p:cNvSpPr>
          <p:nvPr>
            <p:ph type="body" idx="1"/>
          </p:nvPr>
        </p:nvSpPr>
        <p:spPr/>
        <p:txBody>
          <a:bodyPr>
            <a:normAutofit fontScale="85000" lnSpcReduction="20000"/>
          </a:bodyPr>
          <a:lstStyle/>
          <a:p>
            <a:pPr>
              <a:lnSpc>
                <a:spcPct val="80000"/>
              </a:lnSpc>
            </a:pPr>
            <a:r>
              <a:rPr lang="it-IT" sz="2800" dirty="0">
                <a:solidFill>
                  <a:srgbClr val="FF3300"/>
                </a:solidFill>
              </a:rPr>
              <a:t>il datore di lavoro</a:t>
            </a:r>
          </a:p>
          <a:p>
            <a:pPr>
              <a:lnSpc>
                <a:spcPct val="110000"/>
              </a:lnSpc>
            </a:pPr>
            <a:r>
              <a:rPr lang="it-IT" sz="2800" dirty="0">
                <a:solidFill>
                  <a:srgbClr val="FF3300"/>
                </a:solidFill>
              </a:rPr>
              <a:t>comportamenti diretti ad impedire o limitare l'esercizio della libertà e dell'attività sindacale nonché del diritto di sciopero</a:t>
            </a:r>
          </a:p>
          <a:p>
            <a:pPr>
              <a:lnSpc>
                <a:spcPct val="110000"/>
              </a:lnSpc>
            </a:pPr>
            <a:r>
              <a:rPr lang="it-IT" sz="2800" dirty="0">
                <a:solidFill>
                  <a:srgbClr val="FF3300"/>
                </a:solidFill>
              </a:rPr>
              <a:t>organismi locali delle associazioni sindacali nazionali</a:t>
            </a:r>
          </a:p>
          <a:p>
            <a:pPr>
              <a:lnSpc>
                <a:spcPct val="110000"/>
              </a:lnSpc>
            </a:pPr>
            <a:r>
              <a:rPr lang="it-IT" sz="2800" dirty="0">
                <a:solidFill>
                  <a:srgbClr val="FF3300"/>
                </a:solidFill>
              </a:rPr>
              <a:t>nei due giorni successivi</a:t>
            </a:r>
          </a:p>
          <a:p>
            <a:pPr>
              <a:lnSpc>
                <a:spcPct val="110000"/>
              </a:lnSpc>
            </a:pPr>
            <a:r>
              <a:rPr lang="it-IT" sz="2800" dirty="0">
                <a:solidFill>
                  <a:srgbClr val="FF3300"/>
                </a:solidFill>
              </a:rPr>
              <a:t>assunte sommarie informazioni</a:t>
            </a:r>
          </a:p>
          <a:p>
            <a:pPr>
              <a:lnSpc>
                <a:spcPct val="110000"/>
              </a:lnSpc>
            </a:pPr>
            <a:r>
              <a:rPr lang="it-IT" sz="2800" dirty="0">
                <a:solidFill>
                  <a:srgbClr val="FF3300"/>
                </a:solidFill>
              </a:rPr>
              <a:t>la cessazione del comportamento illegittimo e la rimozione degli effetti</a:t>
            </a:r>
          </a:p>
        </p:txBody>
      </p:sp>
    </p:spTree>
    <p:extLst>
      <p:ext uri="{BB962C8B-B14F-4D97-AF65-F5344CB8AC3E}">
        <p14:creationId xmlns:p14="http://schemas.microsoft.com/office/powerpoint/2010/main" val="3434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amond(in)">
                                      <p:cBhvr>
                                        <p:cTn id="7" dur="20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amond(in)">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diamond(in)">
                                      <p:cBhvr>
                                        <p:cTn id="17" dur="20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diamond(in)">
                                      <p:cBhvr>
                                        <p:cTn id="22" dur="20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amond(in)">
                                      <p:cBhvr>
                                        <p:cTn id="27" dur="20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diamond(in)">
                                      <p:cBhvr>
                                        <p:cTn id="32" dur="20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it-IT">
                <a:solidFill>
                  <a:srgbClr val="FF3300"/>
                </a:solidFill>
              </a:rPr>
              <a:t>“il datore di lavoro”</a:t>
            </a:r>
          </a:p>
        </p:txBody>
      </p:sp>
      <p:sp>
        <p:nvSpPr>
          <p:cNvPr id="18435" name="Rectangle 3"/>
          <p:cNvSpPr>
            <a:spLocks noGrp="1" noChangeArrowheads="1"/>
          </p:cNvSpPr>
          <p:nvPr>
            <p:ph type="body" idx="1"/>
          </p:nvPr>
        </p:nvSpPr>
        <p:spPr/>
        <p:txBody>
          <a:bodyPr/>
          <a:lstStyle/>
          <a:p>
            <a:r>
              <a:rPr lang="it-IT"/>
              <a:t>Chi può essere l’autore del comportamento antisindacale?</a:t>
            </a:r>
          </a:p>
          <a:p>
            <a:pPr lvl="1"/>
            <a:r>
              <a:rPr lang="it-IT"/>
              <a:t>Il datore di lavoro</a:t>
            </a:r>
          </a:p>
          <a:p>
            <a:pPr lvl="1"/>
            <a:r>
              <a:rPr lang="it-IT"/>
              <a:t>I dirigenti/delegati del datore?</a:t>
            </a:r>
          </a:p>
          <a:p>
            <a:pPr lvl="1"/>
            <a:r>
              <a:rPr lang="it-IT"/>
              <a:t>L’associazione dei datori di lavoro?</a:t>
            </a:r>
          </a:p>
        </p:txBody>
      </p:sp>
    </p:spTree>
    <p:extLst>
      <p:ext uri="{BB962C8B-B14F-4D97-AF65-F5344CB8AC3E}">
        <p14:creationId xmlns:p14="http://schemas.microsoft.com/office/powerpoint/2010/main" val="3871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500" fill="hold"/>
                                        <p:tgtEl>
                                          <p:spTgt spid="184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84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84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84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8435">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18435">
                                            <p:txEl>
                                              <p:pRg st="1" end="1"/>
                                            </p:txEl>
                                          </p:spTgt>
                                        </p:tgtEl>
                                        <p:attrNameLst>
                                          <p:attrName>style.visibility</p:attrName>
                                        </p:attrNameLst>
                                      </p:cBhvr>
                                      <p:to>
                                        <p:strVal val="visible"/>
                                      </p:to>
                                    </p:set>
                                    <p:anim calcmode="lin" valueType="num">
                                      <p:cBhvr>
                                        <p:cTn id="14" dur="500" fill="hold"/>
                                        <p:tgtEl>
                                          <p:spTgt spid="184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8435">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184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84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8435">
                                            <p:txEl>
                                              <p:pRg st="1" end="1"/>
                                            </p:txEl>
                                          </p:spTgt>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18435">
                                            <p:txEl>
                                              <p:pRg st="2" end="2"/>
                                            </p:txEl>
                                          </p:spTgt>
                                        </p:tgtEl>
                                        <p:attrNameLst>
                                          <p:attrName>style.visibility</p:attrName>
                                        </p:attrNameLst>
                                      </p:cBhvr>
                                      <p:to>
                                        <p:strVal val="visible"/>
                                      </p:to>
                                    </p:set>
                                    <p:anim calcmode="lin" valueType="num">
                                      <p:cBhvr>
                                        <p:cTn id="21" dur="500" fill="hold"/>
                                        <p:tgtEl>
                                          <p:spTgt spid="184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8435">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84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84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8435">
                                            <p:txEl>
                                              <p:pRg st="2" end="2"/>
                                            </p:txEl>
                                          </p:spTgt>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18435">
                                            <p:txEl>
                                              <p:pRg st="3" end="3"/>
                                            </p:txEl>
                                          </p:spTgt>
                                        </p:tgtEl>
                                        <p:attrNameLst>
                                          <p:attrName>style.visibility</p:attrName>
                                        </p:attrNameLst>
                                      </p:cBhvr>
                                      <p:to>
                                        <p:strVal val="visible"/>
                                      </p:to>
                                    </p:set>
                                    <p:anim calcmode="lin" valueType="num">
                                      <p:cBhvr>
                                        <p:cTn id="28" dur="500" fill="hold"/>
                                        <p:tgtEl>
                                          <p:spTgt spid="184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8435">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184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84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750</TotalTime>
  <Words>1169</Words>
  <Application>Microsoft Macintosh PowerPoint</Application>
  <PresentationFormat>Widescreen</PresentationFormat>
  <Paragraphs>58</Paragraphs>
  <Slides>15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15</vt:i4>
      </vt:variant>
    </vt:vector>
  </HeadingPairs>
  <TitlesOfParts>
    <vt:vector size="22" baseType="lpstr">
      <vt:lpstr>Arial</vt:lpstr>
      <vt:lpstr>Berlin Sans FB Demi</vt:lpstr>
      <vt:lpstr>Comic Sans MS</vt:lpstr>
      <vt:lpstr>MS Shell Dlg 2</vt:lpstr>
      <vt:lpstr>Wingdings</vt:lpstr>
      <vt:lpstr>Wingdings 3</vt:lpstr>
      <vt:lpstr>Madison</vt:lpstr>
      <vt:lpstr>Comportamento antisindacale</vt:lpstr>
      <vt:lpstr>Il conflitto nelle relazioni sindacali.  Opposizione alle richieste del sindacato e opposizione all’azione sindacale. Per dirla con G.Giugno: opposizione nel conflitto vs opposizione al conflitto </vt:lpstr>
      <vt:lpstr>Presentazione standard di PowerPoint</vt:lpstr>
      <vt:lpstr>Quali rimedi si possono utilizzare in via civilistica per un comportamento di questo genere?</vt:lpstr>
      <vt:lpstr>Trib.Frosinone 19/6/2018</vt:lpstr>
      <vt:lpstr>Tribunale , Modena , 10/11/2017 </vt:lpstr>
      <vt:lpstr>Art.28  Repressione della condotta antisindacale</vt:lpstr>
      <vt:lpstr>Il comportamento antisindacale</vt:lpstr>
      <vt:lpstr>“il datore di lavoro”</vt:lpstr>
      <vt:lpstr>“comportamenti diretti ad impedire o limitare l'esercizio della libertà e dell'attività sindacale nonché del diritto di sciopero” </vt:lpstr>
      <vt:lpstr>Cassazione civile , sez. lav. , 19/01/2018 , n. 1392 </vt:lpstr>
      <vt:lpstr>“organismi locali delle associazioni sindacali nazionali che vi abbiano interesse”</vt:lpstr>
      <vt:lpstr>“interesse ad agire”</vt:lpstr>
      <vt:lpstr>Il procedimento.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Comportamento antisindacale</dc:title>
  <dc:creator>Utente di Microsoft Office</dc:creator>
  <cp:lastModifiedBy>Alberto Avio</cp:lastModifiedBy>
  <cp:revision>8</cp:revision>
  <dcterms:created xsi:type="dcterms:W3CDTF">2018-03-14T07:56:41Z</dcterms:created>
  <dcterms:modified xsi:type="dcterms:W3CDTF">2020-11-04T09:31:58Z</dcterms:modified>
</cp:coreProperties>
</file>