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5" r:id="rId3"/>
    <p:sldId id="276" r:id="rId4"/>
    <p:sldId id="277" r:id="rId5"/>
    <p:sldId id="257" r:id="rId6"/>
    <p:sldId id="258" r:id="rId7"/>
    <p:sldId id="259" r:id="rId8"/>
    <p:sldId id="260" r:id="rId9"/>
    <p:sldId id="278" r:id="rId10"/>
    <p:sldId id="279"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80" r:id="rId24"/>
    <p:sldId id="273" r:id="rId25"/>
    <p:sldId id="274"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569"/>
    <p:restoredTop sz="94595"/>
  </p:normalViewPr>
  <p:slideViewPr>
    <p:cSldViewPr snapToGrid="0" snapToObjects="1">
      <p:cViewPr varScale="1">
        <p:scale>
          <a:sx n="100" d="100"/>
          <a:sy n="100" d="100"/>
        </p:scale>
        <p:origin x="160"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it-IT"/>
              <a:t>Fare clic per modificare stile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10/30/20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it-IT"/>
              <a:t>Fare clic per modificare stile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10/30/20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it-IT"/>
              <a:t>Fare clic per modificare stile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10/30/20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it-IT"/>
              <a:t>Fare clic per modificare stile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10/30/20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it-IT"/>
              <a:t>Fare clic per modificare stile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10/30/20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it-IT"/>
              <a:t>Fare clic per modificare stile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10/30/20</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it-IT"/>
              <a:t>Fare clic per modificare stile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5125305" y="1488985"/>
            <a:ext cx="6264350" cy="169685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118447" y="4351687"/>
            <a:ext cx="6265588" cy="17040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10/30/20</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it-IT"/>
              <a:t>Fare clic per modificare stile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10/30/20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10/30/20</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it-IT"/>
              <a:t>Fare clic per modificare stile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10/30/20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Trascinare l'immagine su un segnaposto o fare clic sull'icona per aggiungerla</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it-IT"/>
              <a:t>Fare clic per modificare stile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10/30/20</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it-IT"/>
              <a:t>Fare clic per modificare stile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10/30/20</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Sciopero nei </a:t>
            </a:r>
            <a:br>
              <a:rPr lang="it-IT" dirty="0"/>
            </a:br>
            <a:r>
              <a:rPr lang="it-IT" dirty="0"/>
              <a:t>Servizi Pubblici Essenziali</a:t>
            </a:r>
          </a:p>
        </p:txBody>
      </p:sp>
      <p:sp>
        <p:nvSpPr>
          <p:cNvPr id="3" name="Sottotitolo 2"/>
          <p:cNvSpPr>
            <a:spLocks noGrp="1"/>
          </p:cNvSpPr>
          <p:nvPr>
            <p:ph type="subTitle" idx="1"/>
          </p:nvPr>
        </p:nvSpPr>
        <p:spPr/>
        <p:txBody>
          <a:bodyPr/>
          <a:lstStyle/>
          <a:p>
            <a:r>
              <a:rPr lang="it-IT" dirty="0"/>
              <a:t>Lezione 10 h.19/20</a:t>
            </a:r>
          </a:p>
          <a:p>
            <a:r>
              <a:rPr lang="it-IT" dirty="0"/>
              <a:t>Diritto del lavoro – Operatore dei servizi giuridici</a:t>
            </a:r>
          </a:p>
          <a:p>
            <a:r>
              <a:rPr lang="it-IT" dirty="0"/>
              <a:t>2020-2021</a:t>
            </a:r>
          </a:p>
        </p:txBody>
      </p:sp>
    </p:spTree>
    <p:extLst>
      <p:ext uri="{BB962C8B-B14F-4D97-AF65-F5344CB8AC3E}">
        <p14:creationId xmlns:p14="http://schemas.microsoft.com/office/powerpoint/2010/main" val="194094322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388828-F103-0B4E-8583-28BFCAB69AB8}"/>
              </a:ext>
            </a:extLst>
          </p:cNvPr>
          <p:cNvSpPr>
            <a:spLocks noGrp="1"/>
          </p:cNvSpPr>
          <p:nvPr>
            <p:ph type="title"/>
          </p:nvPr>
        </p:nvSpPr>
        <p:spPr/>
        <p:txBody>
          <a:bodyPr>
            <a:normAutofit fontScale="90000"/>
          </a:bodyPr>
          <a:lstStyle/>
          <a:p>
            <a:r>
              <a:rPr lang="it-IT" dirty="0"/>
              <a:t>Non sempre è semplice definire il servizio</a:t>
            </a:r>
          </a:p>
        </p:txBody>
      </p:sp>
      <p:sp>
        <p:nvSpPr>
          <p:cNvPr id="3" name="Segnaposto contenuto 2">
            <a:extLst>
              <a:ext uri="{FF2B5EF4-FFF2-40B4-BE49-F238E27FC236}">
                <a16:creationId xmlns:a16="http://schemas.microsoft.com/office/drawing/2014/main" id="{C8B6A098-78CC-E241-B3D3-9D6B61ACDC0D}"/>
              </a:ext>
            </a:extLst>
          </p:cNvPr>
          <p:cNvSpPr>
            <a:spLocks noGrp="1"/>
          </p:cNvSpPr>
          <p:nvPr>
            <p:ph idx="1"/>
          </p:nvPr>
        </p:nvSpPr>
        <p:spPr/>
        <p:txBody>
          <a:bodyPr>
            <a:normAutofit fontScale="92500" lnSpcReduction="10000"/>
          </a:bodyPr>
          <a:lstStyle/>
          <a:p>
            <a:r>
              <a:rPr lang="it-IT" b="1" dirty="0"/>
              <a:t>T.A.R. , Trieste , sez. I , 28/11/2017 , n. 366</a:t>
            </a:r>
          </a:p>
          <a:p>
            <a:pPr marL="0" indent="0">
              <a:buNone/>
            </a:pPr>
            <a:r>
              <a:rPr lang="it-IT" dirty="0"/>
              <a:t>In materia di </a:t>
            </a:r>
            <a:r>
              <a:rPr lang="it-IT" b="1" dirty="0"/>
              <a:t>sciopero</a:t>
            </a:r>
            <a:r>
              <a:rPr lang="it-IT" dirty="0"/>
              <a:t> nei </a:t>
            </a:r>
            <a:r>
              <a:rPr lang="it-IT" b="1" dirty="0"/>
              <a:t>servizi</a:t>
            </a:r>
            <a:r>
              <a:rPr lang="it-IT" dirty="0"/>
              <a:t> </a:t>
            </a:r>
            <a:r>
              <a:rPr lang="it-IT" b="1" dirty="0"/>
              <a:t>pubblici</a:t>
            </a:r>
            <a:r>
              <a:rPr lang="it-IT" dirty="0"/>
              <a:t> essenziali, è illegittima l'ordinanza di precettazione adottata dal prefetto in caso di astensione dal lavoro degli addetti alla </a:t>
            </a:r>
            <a:r>
              <a:rPr lang="it-IT" b="1" dirty="0"/>
              <a:t>mensa scolastica</a:t>
            </a:r>
            <a:r>
              <a:rPr lang="it-IT" dirty="0"/>
              <a:t>, non rientrando quest'ultima fra le prestazioni qualificanti il servizio di "pubblica istruzione" ai sensi dell' art. 1 l. n. 146 del 1990 .</a:t>
            </a:r>
          </a:p>
          <a:p>
            <a:r>
              <a:rPr lang="it-IT" b="1" dirty="0"/>
              <a:t>Consiglio di Stato , sez. III , 11/02/2019 , n. 996</a:t>
            </a:r>
          </a:p>
          <a:p>
            <a:pPr marL="0" indent="0">
              <a:buNone/>
            </a:pPr>
            <a:r>
              <a:rPr lang="it-IT" dirty="0"/>
              <a:t>Il servizio di </a:t>
            </a:r>
            <a:r>
              <a:rPr lang="it-IT" b="1" dirty="0"/>
              <a:t>mensa scolastica </a:t>
            </a:r>
            <a:r>
              <a:rPr lang="it-IT" dirty="0"/>
              <a:t>per gli asili nido e le scuole dell'infanzia e primarie costituisce un servizio pubblico essenziale per cui sussiste il potere dell'autorità amministrativa di intervenire con le misure indicate dall' art. 8, l. 12 giugno 1990, n. 146 per garantire la continuità del servizio ove lo </a:t>
            </a:r>
            <a:r>
              <a:rPr lang="it-IT" b="1" dirty="0"/>
              <a:t>sciopero</a:t>
            </a:r>
            <a:r>
              <a:rPr lang="it-IT" dirty="0"/>
              <a:t> possa causare un pregiudizio grave e imminente ai diritti della persona costituzionalmente tutelati.</a:t>
            </a:r>
          </a:p>
          <a:p>
            <a:endParaRPr lang="it-IT" dirty="0"/>
          </a:p>
        </p:txBody>
      </p:sp>
    </p:spTree>
    <p:extLst>
      <p:ext uri="{BB962C8B-B14F-4D97-AF65-F5344CB8AC3E}">
        <p14:creationId xmlns:p14="http://schemas.microsoft.com/office/powerpoint/2010/main" val="409690274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Condizioni per l’esercizio del diritto</a:t>
            </a:r>
          </a:p>
        </p:txBody>
      </p:sp>
      <p:sp>
        <p:nvSpPr>
          <p:cNvPr id="3" name="Segnaposto contenuto 2"/>
          <p:cNvSpPr>
            <a:spLocks noGrp="1"/>
          </p:cNvSpPr>
          <p:nvPr>
            <p:ph idx="1"/>
          </p:nvPr>
        </p:nvSpPr>
        <p:spPr/>
        <p:txBody>
          <a:bodyPr>
            <a:normAutofit fontScale="92500"/>
          </a:bodyPr>
          <a:lstStyle/>
          <a:p>
            <a:r>
              <a:rPr lang="it-IT" sz="2400" b="1" dirty="0"/>
              <a:t>erogazione</a:t>
            </a:r>
            <a:r>
              <a:rPr lang="it-IT" sz="2400" dirty="0"/>
              <a:t> delle prestazioni indispensabili</a:t>
            </a:r>
          </a:p>
          <a:p>
            <a:r>
              <a:rPr lang="it-IT" sz="2400" b="1" dirty="0"/>
              <a:t>preavviso</a:t>
            </a:r>
            <a:r>
              <a:rPr lang="it-IT" sz="2400" dirty="0"/>
              <a:t> minimo non inferiore a 10gg.</a:t>
            </a:r>
          </a:p>
          <a:p>
            <a:r>
              <a:rPr lang="it-IT" sz="2400" dirty="0"/>
              <a:t>comunicare per iscritto </a:t>
            </a:r>
            <a:r>
              <a:rPr lang="it-IT" sz="2400" b="1" dirty="0"/>
              <a:t>della durata </a:t>
            </a:r>
            <a:r>
              <a:rPr lang="it-IT" sz="2400" dirty="0"/>
              <a:t>e delle modalità di attuazione, nonché le motivazioni, dell'astensione collettiva dal lavoro. </a:t>
            </a:r>
          </a:p>
          <a:p>
            <a:r>
              <a:rPr lang="it-IT" sz="2400" dirty="0"/>
              <a:t>preavviso minimo e di indicazione della durata </a:t>
            </a:r>
            <a:r>
              <a:rPr lang="it-IT" sz="2400" b="1" dirty="0"/>
              <a:t>non si applicano </a:t>
            </a:r>
            <a:r>
              <a:rPr lang="it-IT" sz="2400" dirty="0"/>
              <a:t>nei casi di astensione dal lavoro in </a:t>
            </a:r>
            <a:r>
              <a:rPr lang="it-IT" sz="2400" b="1" dirty="0"/>
              <a:t>difesa dell'ordine costituzionale</a:t>
            </a:r>
            <a:r>
              <a:rPr lang="it-IT" sz="2400" dirty="0"/>
              <a:t>, o di protesta per gravi eventi lesivi </a:t>
            </a:r>
            <a:r>
              <a:rPr lang="it-IT" sz="2400" b="1" dirty="0"/>
              <a:t>dell'incolumità e della sicurezza dei lavoratori</a:t>
            </a:r>
            <a:r>
              <a:rPr lang="it-IT" sz="2400" dirty="0"/>
              <a:t>.</a:t>
            </a:r>
          </a:p>
        </p:txBody>
      </p:sp>
    </p:spTree>
    <p:extLst>
      <p:ext uri="{BB962C8B-B14F-4D97-AF65-F5344CB8AC3E}">
        <p14:creationId xmlns:p14="http://schemas.microsoft.com/office/powerpoint/2010/main" val="126010324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L’individuazione dei servizi minimi garantiti</a:t>
            </a:r>
          </a:p>
        </p:txBody>
      </p:sp>
      <p:sp>
        <p:nvSpPr>
          <p:cNvPr id="3" name="Segnaposto contenuto 2"/>
          <p:cNvSpPr>
            <a:spLocks noGrp="1"/>
          </p:cNvSpPr>
          <p:nvPr>
            <p:ph idx="1"/>
          </p:nvPr>
        </p:nvSpPr>
        <p:spPr>
          <a:xfrm>
            <a:off x="5021496" y="1400086"/>
            <a:ext cx="6281873" cy="3870414"/>
          </a:xfrm>
        </p:spPr>
        <p:txBody>
          <a:bodyPr/>
          <a:lstStyle/>
          <a:p>
            <a:r>
              <a:rPr lang="it-IT" dirty="0"/>
              <a:t>Le amministrazioni e le imprese erogatrici dei servizi concordano, nei contratti collettivi o negli accordi, nonché nei regolamenti di servizio, da emanare in base agli accordi con le rappresentanze del personale, le prestazioni indispensabili che sono tenute ad assicurare</a:t>
            </a:r>
          </a:p>
        </p:txBody>
      </p:sp>
    </p:spTree>
    <p:extLst>
      <p:ext uri="{BB962C8B-B14F-4D97-AF65-F5344CB8AC3E}">
        <p14:creationId xmlns:p14="http://schemas.microsoft.com/office/powerpoint/2010/main" val="1847709419"/>
      </p:ext>
    </p:extLst>
  </p:cSld>
  <p:clrMapOvr>
    <a:masterClrMapping/>
  </p:clrMapOvr>
  <p:transition spd="slow">
    <p:cove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Clausole di raffreddamento </a:t>
            </a:r>
          </a:p>
        </p:txBody>
      </p:sp>
      <p:sp>
        <p:nvSpPr>
          <p:cNvPr id="3" name="Segnaposto contenuto 2"/>
          <p:cNvSpPr>
            <a:spLocks noGrp="1"/>
          </p:cNvSpPr>
          <p:nvPr>
            <p:ph idx="1"/>
          </p:nvPr>
        </p:nvSpPr>
        <p:spPr/>
        <p:txBody>
          <a:bodyPr>
            <a:normAutofit/>
          </a:bodyPr>
          <a:lstStyle/>
          <a:p>
            <a:r>
              <a:rPr lang="it-IT" sz="2400" dirty="0"/>
              <a:t>Nei contratti o accordi collettivi devono essere in ogni caso previste procedure di raffreddamento e di conciliazione, obbligatorie per entrambe le parti, da esperire prima della proclamazione dello sciopero.</a:t>
            </a:r>
          </a:p>
        </p:txBody>
      </p:sp>
    </p:spTree>
    <p:extLst>
      <p:ext uri="{BB962C8B-B14F-4D97-AF65-F5344CB8AC3E}">
        <p14:creationId xmlns:p14="http://schemas.microsoft.com/office/powerpoint/2010/main" val="1230345355"/>
      </p:ext>
    </p:extLst>
  </p:cSld>
  <p:clrMapOvr>
    <a:masterClrMapping/>
  </p:clrMapOvr>
  <p:transition spd="med">
    <p:pull/>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Prestazioni e informazioni</a:t>
            </a:r>
          </a:p>
        </p:txBody>
      </p:sp>
      <p:sp>
        <p:nvSpPr>
          <p:cNvPr id="3" name="Segnaposto contenuto 2"/>
          <p:cNvSpPr>
            <a:spLocks noGrp="1"/>
          </p:cNvSpPr>
          <p:nvPr>
            <p:ph idx="1"/>
          </p:nvPr>
        </p:nvSpPr>
        <p:spPr/>
        <p:txBody>
          <a:bodyPr/>
          <a:lstStyle/>
          <a:p>
            <a:r>
              <a:rPr lang="it-IT" dirty="0"/>
              <a:t>Qualora le prestazioni indispensabili e le altre misure di cui al presente articolo non siano previste dai contratti o accordi collettivi o dai codici di autoregolamentazione, o se previste non siano valutate idonee, </a:t>
            </a:r>
            <a:r>
              <a:rPr lang="it-IT" u="sng" dirty="0"/>
              <a:t>la Commissione di garanzia </a:t>
            </a:r>
            <a:r>
              <a:rPr lang="it-IT" dirty="0"/>
              <a:t>adotta la provvisoria regolamentazione(novella l.83/2000). </a:t>
            </a:r>
          </a:p>
          <a:p>
            <a:r>
              <a:rPr lang="it-IT" dirty="0"/>
              <a:t>Le amministrazioni e le imprese erogatrici dei servizi di trasporto </a:t>
            </a:r>
            <a:r>
              <a:rPr lang="it-IT" b="1" dirty="0"/>
              <a:t>sono tenute a comunicare agli utenti</a:t>
            </a:r>
            <a:r>
              <a:rPr lang="it-IT" dirty="0"/>
              <a:t>, contestualmente alla pubblicazione degli orari dei servizi ordinari, l'elenco dei servizi che saranno garantiti comunque in caso di sciopero e i relativi orari, come risultano definiti dagli accordi previsti al presente comma.</a:t>
            </a:r>
          </a:p>
        </p:txBody>
      </p:sp>
    </p:spTree>
    <p:extLst>
      <p:ext uri="{BB962C8B-B14F-4D97-AF65-F5344CB8AC3E}">
        <p14:creationId xmlns:p14="http://schemas.microsoft.com/office/powerpoint/2010/main" val="537932247"/>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Informazione ed effetto annuncio</a:t>
            </a:r>
          </a:p>
        </p:txBody>
      </p:sp>
      <p:sp>
        <p:nvSpPr>
          <p:cNvPr id="3" name="Segnaposto contenuto 2"/>
          <p:cNvSpPr>
            <a:spLocks noGrp="1"/>
          </p:cNvSpPr>
          <p:nvPr>
            <p:ph idx="1"/>
          </p:nvPr>
        </p:nvSpPr>
        <p:spPr/>
        <p:txBody>
          <a:bodyPr/>
          <a:lstStyle/>
          <a:p>
            <a:r>
              <a:rPr lang="it-IT" dirty="0"/>
              <a:t>Le amministrazioni o le imprese erogatrici dei servizi sono tenute a dare comunicazione agli utenti, nelle forme adeguate, almeno </a:t>
            </a:r>
            <a:r>
              <a:rPr lang="it-IT" b="1" dirty="0"/>
              <a:t>cinque giorni </a:t>
            </a:r>
            <a:r>
              <a:rPr lang="it-IT" dirty="0"/>
              <a:t>prima dell'inizio dello sciopero, dei modi e dei tempi di erogazione dei servizi nel corso dello sciopero e delle misure per la riattivazione degli stessi.</a:t>
            </a:r>
          </a:p>
          <a:p>
            <a:r>
              <a:rPr lang="it-IT" dirty="0"/>
              <a:t>la revoca spontanea dello sciopero proclamato, dopo che è stata data informazione all'utenza ai sensi del presente comma, costituisce forma sleale di azione sindacale e viene valutata dalla Commissione di garanzia ai fini sanzionatori</a:t>
            </a:r>
          </a:p>
        </p:txBody>
      </p:sp>
    </p:spTree>
    <p:extLst>
      <p:ext uri="{BB962C8B-B14F-4D97-AF65-F5344CB8AC3E}">
        <p14:creationId xmlns:p14="http://schemas.microsoft.com/office/powerpoint/2010/main" val="1368429870"/>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“precettazione”</a:t>
            </a:r>
          </a:p>
        </p:txBody>
      </p:sp>
      <p:sp>
        <p:nvSpPr>
          <p:cNvPr id="3" name="Segnaposto contenuto 2"/>
          <p:cNvSpPr>
            <a:spLocks noGrp="1"/>
          </p:cNvSpPr>
          <p:nvPr>
            <p:ph idx="1"/>
          </p:nvPr>
        </p:nvSpPr>
        <p:spPr/>
        <p:txBody>
          <a:bodyPr>
            <a:normAutofit fontScale="92500" lnSpcReduction="10000"/>
          </a:bodyPr>
          <a:lstStyle/>
          <a:p>
            <a:r>
              <a:rPr lang="it-IT" dirty="0"/>
              <a:t>Quando sussista il fondato pericolo di un pregiudizio grave e imminente ai diritti della persona che potrebbe essere cagionato dall'interruzione o dalla alterazione del funzionamento dei servizi pubblici, su segnalazione della Commissione di garanzia ovvero, nei casi di necessità e urgenza, di propria iniziativa, informando previamente la Commissione di garanzia, </a:t>
            </a:r>
            <a:r>
              <a:rPr lang="it-IT" b="1" dirty="0"/>
              <a:t>il Presidente del Consiglio dei ministri o un Ministro da lui delegato</a:t>
            </a:r>
            <a:r>
              <a:rPr lang="it-IT" dirty="0"/>
              <a:t>, se il conflitto ha rilevanza nazionale o interregionale, ovvero, negli altri casi, il </a:t>
            </a:r>
            <a:r>
              <a:rPr lang="it-IT" b="1" dirty="0"/>
              <a:t>prefetto</a:t>
            </a:r>
            <a:r>
              <a:rPr lang="it-IT" dirty="0"/>
              <a:t> o il corrispondente organo nelle regioni a statuto speciale, informati i presidenti delle regioni o delle province autonome di Trento e di Bolzano, </a:t>
            </a:r>
            <a:r>
              <a:rPr lang="it-IT" b="1" dirty="0"/>
              <a:t>invitano le parti a desistere dai comportamenti che determinano la situazione di pericolo</a:t>
            </a:r>
            <a:r>
              <a:rPr lang="it-IT" dirty="0"/>
              <a:t>, esperiscono un tentativo di conciliazione, da esaurire nel più breve tempo possibile, e se il tentativo non riesce</a:t>
            </a:r>
            <a:r>
              <a:rPr lang="it-IT" b="1" dirty="0"/>
              <a:t>, adottano con ordinanza le misure necessarie a prevenire il pregiudizio</a:t>
            </a:r>
          </a:p>
        </p:txBody>
      </p:sp>
    </p:spTree>
    <p:extLst>
      <p:ext uri="{BB962C8B-B14F-4D97-AF65-F5344CB8AC3E}">
        <p14:creationId xmlns:p14="http://schemas.microsoft.com/office/powerpoint/2010/main" val="376439498"/>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Contenuti della precettazione</a:t>
            </a:r>
          </a:p>
        </p:txBody>
      </p:sp>
      <p:sp>
        <p:nvSpPr>
          <p:cNvPr id="3" name="Segnaposto contenuto 2"/>
          <p:cNvSpPr>
            <a:spLocks noGrp="1"/>
          </p:cNvSpPr>
          <p:nvPr>
            <p:ph idx="1"/>
          </p:nvPr>
        </p:nvSpPr>
        <p:spPr/>
        <p:txBody>
          <a:bodyPr>
            <a:normAutofit fontScale="92500"/>
          </a:bodyPr>
          <a:lstStyle/>
          <a:p>
            <a:r>
              <a:rPr lang="it-IT" sz="2000" dirty="0"/>
              <a:t>L'ordinanza può disporre il </a:t>
            </a:r>
            <a:r>
              <a:rPr lang="it-IT" sz="2000" b="1" dirty="0"/>
              <a:t>differimento </a:t>
            </a:r>
            <a:r>
              <a:rPr lang="it-IT" sz="2000" dirty="0"/>
              <a:t>dell'astensione collettiva ad altra data, anche unificando astensioni collettive già proclamate, la </a:t>
            </a:r>
            <a:r>
              <a:rPr lang="it-IT" sz="2000" b="1" dirty="0"/>
              <a:t>riduzione</a:t>
            </a:r>
            <a:r>
              <a:rPr lang="it-IT" sz="2000" dirty="0"/>
              <a:t> della sua durata ovvero prescrivere l'osservanza da parte dei soggetti che la proclamano, dei singoli che vi aderiscono e delle amministrazioni o imprese che erogano il servizio, di </a:t>
            </a:r>
            <a:r>
              <a:rPr lang="it-IT" sz="2000" b="1" dirty="0"/>
              <a:t>misure idonee </a:t>
            </a:r>
            <a:r>
              <a:rPr lang="it-IT" sz="2000" dirty="0"/>
              <a:t>ad assicurare livelli di funzionamento del servizio pubblico compatibili con la salvaguardia dei diritti</a:t>
            </a:r>
          </a:p>
          <a:p>
            <a:r>
              <a:rPr lang="it-IT" sz="2000" dirty="0"/>
              <a:t>Qualora la Commissione di garanzia, nella sua segnalazione o successivamente, abbia formulato una proposta in ordine alle misure da adottare con l'ordinanza al fine di evitare il pregiudizio ai predetti diritti, l'autorità competente ne tiene conto.</a:t>
            </a:r>
          </a:p>
        </p:txBody>
      </p:sp>
    </p:spTree>
    <p:extLst>
      <p:ext uri="{BB962C8B-B14F-4D97-AF65-F5344CB8AC3E}">
        <p14:creationId xmlns:p14="http://schemas.microsoft.com/office/powerpoint/2010/main" val="969154448"/>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Commissione di Garanzia</a:t>
            </a:r>
          </a:p>
        </p:txBody>
      </p:sp>
      <p:sp>
        <p:nvSpPr>
          <p:cNvPr id="3" name="Segnaposto contenuto 2"/>
          <p:cNvSpPr>
            <a:spLocks noGrp="1"/>
          </p:cNvSpPr>
          <p:nvPr>
            <p:ph idx="1"/>
          </p:nvPr>
        </p:nvSpPr>
        <p:spPr/>
        <p:txBody>
          <a:bodyPr>
            <a:normAutofit lnSpcReduction="10000"/>
          </a:bodyPr>
          <a:lstStyle/>
          <a:p>
            <a:r>
              <a:rPr lang="it-IT" sz="2400" dirty="0"/>
              <a:t>La Commissione è composta da nove membri, scelti, su </a:t>
            </a:r>
            <a:r>
              <a:rPr lang="it-IT" sz="2400" b="1" dirty="0"/>
              <a:t>designazione</a:t>
            </a:r>
            <a:r>
              <a:rPr lang="it-IT" sz="2400" dirty="0"/>
              <a:t> dei </a:t>
            </a:r>
            <a:r>
              <a:rPr lang="it-IT" sz="2400" b="1" dirty="0"/>
              <a:t>Presidenti</a:t>
            </a:r>
            <a:r>
              <a:rPr lang="it-IT" sz="2400" dirty="0"/>
              <a:t> della Camera dei deputati e del Senato della Repubblica, tra esperti in materia di diritto costituzionale, di diritto del lavoro e di relazioni industriali, e nominati con </a:t>
            </a:r>
            <a:r>
              <a:rPr lang="it-IT" sz="2400" b="1" dirty="0"/>
              <a:t>decreto del Presidente della Repubblica.</a:t>
            </a:r>
          </a:p>
          <a:p>
            <a:r>
              <a:rPr lang="it-IT" sz="2400" dirty="0"/>
              <a:t> La Commissione elegge nel suo seno il presidente; è nominata per sei anni e i suoi membri possono essere confermati una sola volta.</a:t>
            </a:r>
            <a:endParaRPr lang="it-IT" sz="2400" b="1" dirty="0"/>
          </a:p>
        </p:txBody>
      </p:sp>
    </p:spTree>
    <p:extLst>
      <p:ext uri="{BB962C8B-B14F-4D97-AF65-F5344CB8AC3E}">
        <p14:creationId xmlns:p14="http://schemas.microsoft.com/office/powerpoint/2010/main" val="1569896395"/>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Compiti della CO.GA.</a:t>
            </a:r>
          </a:p>
        </p:txBody>
      </p:sp>
      <p:sp>
        <p:nvSpPr>
          <p:cNvPr id="3" name="Segnaposto contenuto 2"/>
          <p:cNvSpPr>
            <a:spLocks noGrp="1"/>
          </p:cNvSpPr>
          <p:nvPr>
            <p:ph idx="1"/>
          </p:nvPr>
        </p:nvSpPr>
        <p:spPr/>
        <p:txBody>
          <a:bodyPr/>
          <a:lstStyle/>
          <a:p>
            <a:r>
              <a:rPr lang="it-IT" dirty="0"/>
              <a:t>valuta, anche di propria iniziativa, l'idoneità delle prestazioni indispensabili, delle procedure di raffreddamento e conciliazione </a:t>
            </a:r>
          </a:p>
          <a:p>
            <a:r>
              <a:rPr lang="it-IT" dirty="0"/>
              <a:t>esprime il proprio giudizio sulle questioni interpretative o applicative dei contenuti degli accordi o codici di autoregolamentazione </a:t>
            </a:r>
          </a:p>
          <a:p>
            <a:r>
              <a:rPr lang="it-IT" dirty="0"/>
              <a:t>Una volta proclamato lo sciopero può assumere informazioni o convocare le parti in apposite audizioni, per verificare se sono stati esperiti i tentativi di conciliazione </a:t>
            </a:r>
          </a:p>
        </p:txBody>
      </p:sp>
    </p:spTree>
    <p:extLst>
      <p:ext uri="{BB962C8B-B14F-4D97-AF65-F5344CB8AC3E}">
        <p14:creationId xmlns:p14="http://schemas.microsoft.com/office/powerpoint/2010/main" val="666856206"/>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0BB5B79-5453-2548-900D-03DFC857C473}"/>
              </a:ext>
            </a:extLst>
          </p:cNvPr>
          <p:cNvSpPr>
            <a:spLocks noGrp="1"/>
          </p:cNvSpPr>
          <p:nvPr>
            <p:ph type="title"/>
          </p:nvPr>
        </p:nvSpPr>
        <p:spPr/>
        <p:txBody>
          <a:bodyPr/>
          <a:lstStyle/>
          <a:p>
            <a:r>
              <a:rPr lang="it-IT" dirty="0"/>
              <a:t>Il problema 1</a:t>
            </a:r>
          </a:p>
        </p:txBody>
      </p:sp>
      <p:sp>
        <p:nvSpPr>
          <p:cNvPr id="3" name="Segnaposto contenuto 2">
            <a:extLst>
              <a:ext uri="{FF2B5EF4-FFF2-40B4-BE49-F238E27FC236}">
                <a16:creationId xmlns:a16="http://schemas.microsoft.com/office/drawing/2014/main" id="{E28AB3DD-D0F3-4F46-81BA-1143BDB49252}"/>
              </a:ext>
            </a:extLst>
          </p:cNvPr>
          <p:cNvSpPr>
            <a:spLocks noGrp="1"/>
          </p:cNvSpPr>
          <p:nvPr>
            <p:ph idx="1"/>
          </p:nvPr>
        </p:nvSpPr>
        <p:spPr>
          <a:xfrm>
            <a:off x="5118447" y="803186"/>
            <a:ext cx="6281873" cy="2625814"/>
          </a:xfrm>
        </p:spPr>
        <p:txBody>
          <a:bodyPr/>
          <a:lstStyle/>
          <a:p>
            <a:r>
              <a:rPr lang="it-IT" dirty="0"/>
              <a:t>Le condizioni di lavoro in un pronto soccorso sono spesso proibitive: mancanza di mezzi, personale, nonché una organizzazione che porta ai </a:t>
            </a:r>
            <a:r>
              <a:rPr lang="it-IT" dirty="0" err="1"/>
              <a:t>ps</a:t>
            </a:r>
            <a:r>
              <a:rPr lang="it-IT" dirty="0"/>
              <a:t> anche soggetti che non ne avrebbero bisogno. Può il personale del </a:t>
            </a:r>
            <a:r>
              <a:rPr lang="it-IT" dirty="0" err="1"/>
              <a:t>ps</a:t>
            </a:r>
            <a:r>
              <a:rPr lang="it-IT" dirty="0"/>
              <a:t> scioperare?</a:t>
            </a:r>
          </a:p>
          <a:p>
            <a:endParaRPr lang="it-IT" dirty="0"/>
          </a:p>
        </p:txBody>
      </p:sp>
      <p:pic>
        <p:nvPicPr>
          <p:cNvPr id="4" name="Immagine 3">
            <a:extLst>
              <a:ext uri="{FF2B5EF4-FFF2-40B4-BE49-F238E27FC236}">
                <a16:creationId xmlns:a16="http://schemas.microsoft.com/office/drawing/2014/main" id="{99A14458-52BF-0948-8D1A-993544BFF819}"/>
              </a:ext>
            </a:extLst>
          </p:cNvPr>
          <p:cNvPicPr>
            <a:picLocks noChangeAspect="1"/>
          </p:cNvPicPr>
          <p:nvPr/>
        </p:nvPicPr>
        <p:blipFill>
          <a:blip r:embed="rId2"/>
          <a:stretch>
            <a:fillRect/>
          </a:stretch>
        </p:blipFill>
        <p:spPr>
          <a:xfrm>
            <a:off x="5945358" y="4289657"/>
            <a:ext cx="3620673" cy="2003439"/>
          </a:xfrm>
          <a:prstGeom prst="rect">
            <a:avLst/>
          </a:prstGeom>
        </p:spPr>
      </p:pic>
    </p:spTree>
    <p:extLst>
      <p:ext uri="{BB962C8B-B14F-4D97-AF65-F5344CB8AC3E}">
        <p14:creationId xmlns:p14="http://schemas.microsoft.com/office/powerpoint/2010/main" val="2667918196"/>
      </p:ext>
    </p:extLst>
  </p:cSld>
  <p:clrMapOvr>
    <a:masterClrMapping/>
  </p:clrMapOvr>
  <p:transition spd="slow">
    <p:randomBar dir="ver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Compiti della CO.GA. 2</a:t>
            </a:r>
          </a:p>
        </p:txBody>
      </p:sp>
      <p:sp>
        <p:nvSpPr>
          <p:cNvPr id="3" name="Segnaposto contenuto 2"/>
          <p:cNvSpPr>
            <a:spLocks noGrp="1"/>
          </p:cNvSpPr>
          <p:nvPr>
            <p:ph idx="1"/>
          </p:nvPr>
        </p:nvSpPr>
        <p:spPr/>
        <p:txBody>
          <a:bodyPr/>
          <a:lstStyle/>
          <a:p>
            <a:r>
              <a:rPr lang="it-IT" dirty="0"/>
              <a:t>indica immediatamente ai soggetti interessati eventuali violazioni delle disposizioni relative al preavviso, alla durata massima, all'esperimento delle procedure preventive di raffreddamento e di conciliazione, ai periodi di franchigia, agli intervalli minimi tra successive proclamazioni</a:t>
            </a:r>
          </a:p>
          <a:p>
            <a:r>
              <a:rPr lang="it-IT" dirty="0"/>
              <a:t>rileva l'eventuale concomitanza tra interruzioni o riduzioni di servizi pubblici alternativi, che interessano il medesimo bacino di utenza</a:t>
            </a:r>
          </a:p>
          <a:p>
            <a:r>
              <a:rPr lang="it-IT" dirty="0"/>
              <a:t>segnala all'autorità competente le situazioni nelle quali dallo sciopero o astensione collettiva può derivare un imminente e fondato pericolo di pregiudizio ai diritti </a:t>
            </a:r>
          </a:p>
        </p:txBody>
      </p:sp>
    </p:spTree>
    <p:extLst>
      <p:ext uri="{BB962C8B-B14F-4D97-AF65-F5344CB8AC3E}">
        <p14:creationId xmlns:p14="http://schemas.microsoft.com/office/powerpoint/2010/main" val="188120498"/>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Compiti della CO.GA.3</a:t>
            </a:r>
          </a:p>
        </p:txBody>
      </p:sp>
      <p:sp>
        <p:nvSpPr>
          <p:cNvPr id="3" name="Segnaposto contenuto 2"/>
          <p:cNvSpPr>
            <a:spLocks noGrp="1"/>
          </p:cNvSpPr>
          <p:nvPr>
            <p:ph idx="1"/>
          </p:nvPr>
        </p:nvSpPr>
        <p:spPr/>
        <p:txBody>
          <a:bodyPr>
            <a:normAutofit lnSpcReduction="10000"/>
          </a:bodyPr>
          <a:lstStyle/>
          <a:p>
            <a:r>
              <a:rPr lang="it-IT" dirty="0"/>
              <a:t>assume informazioni dalle amministrazioni e dalle imprese erogatrici di servizi, che sono tenute a fornirle nel termine loro indicato, circa l'applicazione delle delibere sulle sanzioni inflitte ai sensi dell’art.4</a:t>
            </a:r>
          </a:p>
          <a:p>
            <a:r>
              <a:rPr lang="it-IT" dirty="0"/>
              <a:t>se rileva comportamenti delle amministrazioni o imprese che erogano i servizi in evidente violazione della presente legge o delle procedure previste da accordi o contratti collettivi o comportamenti illegittimi che comunque possano determinare l'insorgenza o l'aggravamento di conflitti in corso, invita, con apposita delibera, le amministrazioni o le imprese predette a desistere dal comportamento.</a:t>
            </a:r>
          </a:p>
          <a:p>
            <a:r>
              <a:rPr lang="it-IT" dirty="0"/>
              <a:t>Valuta il comportamento delle parti</a:t>
            </a:r>
          </a:p>
          <a:p>
            <a:r>
              <a:rPr lang="it-IT" dirty="0"/>
              <a:t>Assicura informazione e riferisce ai Presidenti delle Camere, nonché trasmette a questi ultimi i propri atti</a:t>
            </a:r>
          </a:p>
        </p:txBody>
      </p:sp>
    </p:spTree>
    <p:extLst>
      <p:ext uri="{BB962C8B-B14F-4D97-AF65-F5344CB8AC3E}">
        <p14:creationId xmlns:p14="http://schemas.microsoft.com/office/powerpoint/2010/main" val="826738050"/>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Lo “sciopero” dei lavoratori autonomi</a:t>
            </a:r>
          </a:p>
        </p:txBody>
      </p:sp>
      <p:sp>
        <p:nvSpPr>
          <p:cNvPr id="3" name="Segnaposto contenuto 2"/>
          <p:cNvSpPr>
            <a:spLocks noGrp="1"/>
          </p:cNvSpPr>
          <p:nvPr>
            <p:ph idx="1"/>
          </p:nvPr>
        </p:nvSpPr>
        <p:spPr/>
        <p:txBody>
          <a:bodyPr>
            <a:normAutofit/>
          </a:bodyPr>
          <a:lstStyle/>
          <a:p>
            <a:r>
              <a:rPr lang="it-IT" sz="2400" dirty="0"/>
              <a:t>L'astensione collettiva dalle prestazioni, a fini di protesta o di rivendicazione di categoria, da parte di </a:t>
            </a:r>
            <a:r>
              <a:rPr lang="it-IT" sz="2400" b="1" dirty="0"/>
              <a:t>lavoratori autonomi, professionisti o piccoli imprenditori</a:t>
            </a:r>
            <a:r>
              <a:rPr lang="it-IT" sz="2400" dirty="0"/>
              <a:t>, che incida sulla funzionalità dei servizi pubblici, è esercitata nel rispetto di misure dirette a consentire l'erogazione delle prestazioni indispensabili di cui al medesimo articolo. </a:t>
            </a:r>
          </a:p>
        </p:txBody>
      </p:sp>
    </p:spTree>
    <p:extLst>
      <p:ext uri="{BB962C8B-B14F-4D97-AF65-F5344CB8AC3E}">
        <p14:creationId xmlns:p14="http://schemas.microsoft.com/office/powerpoint/2010/main" val="400585902"/>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AF48AE-5AFF-4A4F-A536-04B3BD538FD8}"/>
              </a:ext>
            </a:extLst>
          </p:cNvPr>
          <p:cNvSpPr>
            <a:spLocks noGrp="1"/>
          </p:cNvSpPr>
          <p:nvPr>
            <p:ph type="title"/>
          </p:nvPr>
        </p:nvSpPr>
        <p:spPr/>
        <p:txBody>
          <a:bodyPr/>
          <a:lstStyle/>
          <a:p>
            <a:r>
              <a:rPr lang="it-IT" dirty="0"/>
              <a:t>L’astensione degli avvocati</a:t>
            </a:r>
          </a:p>
        </p:txBody>
      </p:sp>
      <p:sp>
        <p:nvSpPr>
          <p:cNvPr id="3" name="Segnaposto contenuto 2">
            <a:extLst>
              <a:ext uri="{FF2B5EF4-FFF2-40B4-BE49-F238E27FC236}">
                <a16:creationId xmlns:a16="http://schemas.microsoft.com/office/drawing/2014/main" id="{68D48039-1E59-3142-B206-89CFCB4E67C6}"/>
              </a:ext>
            </a:extLst>
          </p:cNvPr>
          <p:cNvSpPr>
            <a:spLocks noGrp="1"/>
          </p:cNvSpPr>
          <p:nvPr>
            <p:ph idx="1"/>
          </p:nvPr>
        </p:nvSpPr>
        <p:spPr/>
        <p:txBody>
          <a:bodyPr>
            <a:normAutofit/>
          </a:bodyPr>
          <a:lstStyle/>
          <a:p>
            <a:r>
              <a:rPr lang="it-IT" dirty="0"/>
              <a:t>Corte </a:t>
            </a:r>
            <a:r>
              <a:rPr lang="it-IT" dirty="0" err="1"/>
              <a:t>Cost</a:t>
            </a:r>
            <a:r>
              <a:rPr lang="it-IT" dirty="0"/>
              <a:t>. 27/7/2018, n.</a:t>
            </a:r>
            <a:r>
              <a:rPr lang="it-IT"/>
              <a:t>180: È </a:t>
            </a:r>
            <a:r>
              <a:rPr lang="it-IT" dirty="0"/>
              <a:t>costituzionalmente illegittimo l'art. 2-bis l. 12 giugno 1990, n. 146, nella parte in cui consente che il codice di autoregolamentazione delle astensioni dalle udienze degli avvocati … valutato idoneo dalla COGA … nel regolare, all'art. 4, comma 1, </a:t>
            </a:r>
            <a:r>
              <a:rPr lang="it-IT" dirty="0" err="1"/>
              <a:t>lett</a:t>
            </a:r>
            <a:r>
              <a:rPr lang="it-IT" dirty="0"/>
              <a:t>. b), l'astensione degli avvocati nei procedimenti e nei processi in relazione ai quali l'imputato si trovi in stato di custodia cautelare, interferisca con la disciplina della libertà personale dell'imputato.</a:t>
            </a:r>
          </a:p>
          <a:p>
            <a:r>
              <a:rPr lang="it-IT" dirty="0"/>
              <a:t>Corte </a:t>
            </a:r>
            <a:r>
              <a:rPr lang="it-IT" dirty="0" err="1"/>
              <a:t>Cost</a:t>
            </a:r>
            <a:r>
              <a:rPr lang="it-IT" dirty="0"/>
              <a:t>. 31/01/2019, n.14</a:t>
            </a:r>
          </a:p>
        </p:txBody>
      </p:sp>
    </p:spTree>
    <p:extLst>
      <p:ext uri="{BB962C8B-B14F-4D97-AF65-F5344CB8AC3E}">
        <p14:creationId xmlns:p14="http://schemas.microsoft.com/office/powerpoint/2010/main" val="1326129247"/>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200" b="1" dirty="0"/>
              <a:t>c.p.</a:t>
            </a:r>
            <a:r>
              <a:rPr lang="it-IT" sz="3200" dirty="0"/>
              <a:t> </a:t>
            </a:r>
            <a:r>
              <a:rPr lang="it-IT" sz="3200" b="1" dirty="0"/>
              <a:t>art.</a:t>
            </a:r>
            <a:r>
              <a:rPr lang="it-IT" sz="3200" dirty="0"/>
              <a:t> </a:t>
            </a:r>
            <a:r>
              <a:rPr lang="it-IT" sz="3200" b="1" dirty="0"/>
              <a:t>330.</a:t>
            </a:r>
            <a:r>
              <a:rPr lang="it-IT" sz="3200" dirty="0"/>
              <a:t> </a:t>
            </a:r>
            <a:br>
              <a:rPr lang="it-IT" sz="3200" dirty="0"/>
            </a:br>
            <a:r>
              <a:rPr lang="it-IT" sz="3200" b="1" dirty="0"/>
              <a:t>Abbandono collettivo di pubblici uffici, impieghi, servizi o lavoro</a:t>
            </a:r>
            <a:endParaRPr lang="it-IT" sz="3200" dirty="0"/>
          </a:p>
        </p:txBody>
      </p:sp>
      <p:sp>
        <p:nvSpPr>
          <p:cNvPr id="3" name="Segnaposto contenuto 2"/>
          <p:cNvSpPr>
            <a:spLocks noGrp="1"/>
          </p:cNvSpPr>
          <p:nvPr>
            <p:ph idx="1"/>
          </p:nvPr>
        </p:nvSpPr>
        <p:spPr/>
        <p:txBody>
          <a:bodyPr>
            <a:normAutofit fontScale="92500" lnSpcReduction="10000"/>
          </a:bodyPr>
          <a:lstStyle/>
          <a:p>
            <a:pPr fontAlgn="base"/>
            <a:r>
              <a:rPr lang="it-IT" dirty="0"/>
              <a:t>I pubblici ufficiali, gli incaricati di un pubblico servizio aventi la qualità di impiegati, i privati che esercitano servizi pubblici o di pubblica necessità, non organizzati in imprese, e i dipendenti da imprese di servizi pubblici o di pubblica necessità, i quali, in numero di tre o più, abbandonano collettivamente l'ufficio, l'impiego, il servizio o il lavoro, ovvero li prestano in modo da turbarne la continuità o la regolarità, sono puniti con la reclusione fino a due anni.</a:t>
            </a:r>
          </a:p>
          <a:p>
            <a:pPr fontAlgn="base"/>
            <a:r>
              <a:rPr lang="it-IT" dirty="0"/>
              <a:t>I capi, promotori od organizzatori sono puniti con la reclusione da due a cinque anni .</a:t>
            </a:r>
          </a:p>
          <a:p>
            <a:pPr fontAlgn="base"/>
            <a:r>
              <a:rPr lang="it-IT" dirty="0"/>
              <a:t>Le pene sono aumentate, se il fatto:</a:t>
            </a:r>
          </a:p>
          <a:p>
            <a:pPr fontAlgn="base"/>
            <a:r>
              <a:rPr lang="it-IT" dirty="0"/>
              <a:t>1. è commesso per fine politico;</a:t>
            </a:r>
          </a:p>
          <a:p>
            <a:pPr fontAlgn="base"/>
            <a:r>
              <a:rPr lang="it-IT" dirty="0"/>
              <a:t>2. ha determinato dimostrazioni, tumulti o sommosse popolari</a:t>
            </a:r>
          </a:p>
          <a:p>
            <a:endParaRPr lang="it-IT" dirty="0"/>
          </a:p>
        </p:txBody>
      </p:sp>
      <p:sp>
        <p:nvSpPr>
          <p:cNvPr id="4" name="CasellaDiTesto 3">
            <a:extLst>
              <a:ext uri="{FF2B5EF4-FFF2-40B4-BE49-F238E27FC236}">
                <a16:creationId xmlns:a16="http://schemas.microsoft.com/office/drawing/2014/main" id="{14EE5769-BF37-DF42-A094-2012DF719010}"/>
              </a:ext>
            </a:extLst>
          </p:cNvPr>
          <p:cNvSpPr txBox="1"/>
          <p:nvPr/>
        </p:nvSpPr>
        <p:spPr>
          <a:xfrm rot="20080016">
            <a:off x="5831634" y="2415122"/>
            <a:ext cx="4855497" cy="1015663"/>
          </a:xfrm>
          <a:prstGeom prst="rect">
            <a:avLst/>
          </a:prstGeom>
          <a:noFill/>
        </p:spPr>
        <p:txBody>
          <a:bodyPr wrap="square" rtlCol="0">
            <a:spAutoFit/>
          </a:bodyPr>
          <a:lstStyle/>
          <a:p>
            <a:r>
              <a:rPr lang="it-IT" sz="6000" dirty="0">
                <a:solidFill>
                  <a:schemeClr val="accent1">
                    <a:lumMod val="60000"/>
                    <a:lumOff val="40000"/>
                  </a:schemeClr>
                </a:solidFill>
              </a:rPr>
              <a:t>ABROGATO</a:t>
            </a:r>
          </a:p>
        </p:txBody>
      </p:sp>
    </p:spTree>
    <p:extLst>
      <p:ext uri="{BB962C8B-B14F-4D97-AF65-F5344CB8AC3E}">
        <p14:creationId xmlns:p14="http://schemas.microsoft.com/office/powerpoint/2010/main" val="1448823989"/>
      </p:ext>
    </p:extLst>
  </p:cSld>
  <p:clrMapOvr>
    <a:masterClrMapping/>
  </p:clrMapOvr>
  <p:transition spd="slow">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t>c.p.</a:t>
            </a:r>
            <a:r>
              <a:rPr lang="it-IT" dirty="0"/>
              <a:t> </a:t>
            </a:r>
            <a:r>
              <a:rPr lang="it-IT" b="1" dirty="0"/>
              <a:t>art.</a:t>
            </a:r>
            <a:r>
              <a:rPr lang="it-IT" dirty="0"/>
              <a:t> </a:t>
            </a:r>
            <a:r>
              <a:rPr lang="it-IT" b="1" dirty="0"/>
              <a:t>331.</a:t>
            </a:r>
            <a:r>
              <a:rPr lang="it-IT" dirty="0"/>
              <a:t> </a:t>
            </a:r>
            <a:br>
              <a:rPr lang="it-IT" dirty="0"/>
            </a:br>
            <a:r>
              <a:rPr lang="it-IT" b="1" dirty="0"/>
              <a:t>Interruzione di un servizio pubblico o di pubblica necessità.</a:t>
            </a:r>
            <a:endParaRPr lang="it-IT" dirty="0"/>
          </a:p>
        </p:txBody>
      </p:sp>
      <p:sp>
        <p:nvSpPr>
          <p:cNvPr id="3" name="Segnaposto contenuto 2"/>
          <p:cNvSpPr>
            <a:spLocks noGrp="1"/>
          </p:cNvSpPr>
          <p:nvPr>
            <p:ph idx="1"/>
          </p:nvPr>
        </p:nvSpPr>
        <p:spPr>
          <a:xfrm>
            <a:off x="5118447" y="803186"/>
            <a:ext cx="6281873" cy="4003181"/>
          </a:xfrm>
        </p:spPr>
        <p:txBody>
          <a:bodyPr/>
          <a:lstStyle/>
          <a:p>
            <a:pPr marL="0" indent="0" fontAlgn="base">
              <a:buNone/>
            </a:pPr>
            <a:r>
              <a:rPr lang="it-IT" dirty="0"/>
              <a:t>Chi, esercitando imprese di servizi pubblici o di pubblica necessità, interrompe il servizio, ovvero sospende il lavoro nei suoi stabilimenti, uffici o aziende, in modo da turbare la regolarità del servizio, è punito con la reclusione da sei mesi a un anno e con la multa non inferiore a euro 516.</a:t>
            </a:r>
          </a:p>
          <a:p>
            <a:pPr fontAlgn="base"/>
            <a:r>
              <a:rPr lang="it-IT" dirty="0"/>
              <a:t>I capi, promotori od organizzatori sono puniti con la reclusione da tre a sette anni e con la multa non inferiore a euro 3.098.</a:t>
            </a:r>
          </a:p>
          <a:p>
            <a:pPr fontAlgn="base"/>
            <a:r>
              <a:rPr lang="it-IT" dirty="0"/>
              <a:t>Si applica la disposizione dell'ultimo capoverso dell'articolo precedente .</a:t>
            </a:r>
          </a:p>
        </p:txBody>
      </p:sp>
      <p:sp>
        <p:nvSpPr>
          <p:cNvPr id="4" name="CasellaDiTesto 3">
            <a:extLst>
              <a:ext uri="{FF2B5EF4-FFF2-40B4-BE49-F238E27FC236}">
                <a16:creationId xmlns:a16="http://schemas.microsoft.com/office/drawing/2014/main" id="{2C250D43-AFCF-D346-B463-A2E426E5795B}"/>
              </a:ext>
            </a:extLst>
          </p:cNvPr>
          <p:cNvSpPr txBox="1"/>
          <p:nvPr/>
        </p:nvSpPr>
        <p:spPr>
          <a:xfrm rot="19879261">
            <a:off x="5947535" y="2398544"/>
            <a:ext cx="4782912" cy="1015663"/>
          </a:xfrm>
          <a:prstGeom prst="rect">
            <a:avLst/>
          </a:prstGeom>
          <a:noFill/>
        </p:spPr>
        <p:txBody>
          <a:bodyPr wrap="none" rtlCol="0">
            <a:spAutoFit/>
          </a:bodyPr>
          <a:lstStyle/>
          <a:p>
            <a:r>
              <a:rPr lang="it-IT" sz="6000" dirty="0">
                <a:solidFill>
                  <a:srgbClr val="FFFF00"/>
                </a:solidFill>
              </a:rPr>
              <a:t>ABROGATO?</a:t>
            </a:r>
          </a:p>
        </p:txBody>
      </p:sp>
    </p:spTree>
    <p:extLst>
      <p:ext uri="{BB962C8B-B14F-4D97-AF65-F5344CB8AC3E}">
        <p14:creationId xmlns:p14="http://schemas.microsoft.com/office/powerpoint/2010/main" val="16372206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6EC4E91-7B83-994C-BA10-369DA7DEC998}"/>
              </a:ext>
            </a:extLst>
          </p:cNvPr>
          <p:cNvSpPr>
            <a:spLocks noGrp="1"/>
          </p:cNvSpPr>
          <p:nvPr>
            <p:ph type="title"/>
          </p:nvPr>
        </p:nvSpPr>
        <p:spPr/>
        <p:txBody>
          <a:bodyPr/>
          <a:lstStyle/>
          <a:p>
            <a:r>
              <a:rPr lang="it-IT" dirty="0"/>
              <a:t>Il problema 2</a:t>
            </a:r>
          </a:p>
        </p:txBody>
      </p:sp>
      <p:sp>
        <p:nvSpPr>
          <p:cNvPr id="3" name="Segnaposto contenuto 2">
            <a:extLst>
              <a:ext uri="{FF2B5EF4-FFF2-40B4-BE49-F238E27FC236}">
                <a16:creationId xmlns:a16="http://schemas.microsoft.com/office/drawing/2014/main" id="{F84907D4-DB0C-E149-A9ED-8059EDE04E0B}"/>
              </a:ext>
            </a:extLst>
          </p:cNvPr>
          <p:cNvSpPr>
            <a:spLocks noGrp="1"/>
          </p:cNvSpPr>
          <p:nvPr>
            <p:ph idx="1"/>
          </p:nvPr>
        </p:nvSpPr>
        <p:spPr/>
        <p:txBody>
          <a:bodyPr/>
          <a:lstStyle/>
          <a:p>
            <a:r>
              <a:rPr lang="it-IT" dirty="0"/>
              <a:t>I controllori di volo: 19 ottobre 1979. I militari presentano contemporaneamente «dimissioni temporanee». Interviene Pertini</a:t>
            </a:r>
          </a:p>
          <a:p>
            <a:r>
              <a:rPr lang="it-IT" dirty="0"/>
              <a:t>Aquila selvaggia: 1978,  </a:t>
            </a:r>
            <a:r>
              <a:rPr lang="it-IT" dirty="0" err="1"/>
              <a:t>Nordio</a:t>
            </a:r>
            <a:r>
              <a:rPr lang="it-IT" dirty="0"/>
              <a:t> vuole un contratto collettivo unico dei lavoratori Alitalia. I piloti si oppongono (vogliono un cc per i piloti)</a:t>
            </a:r>
          </a:p>
          <a:p>
            <a:r>
              <a:rPr lang="it-IT" dirty="0"/>
              <a:t>Cobas insegnanti: 1986-87</a:t>
            </a:r>
          </a:p>
          <a:p>
            <a:r>
              <a:rPr lang="it-IT" dirty="0"/>
              <a:t>Cobas macchinisti: 1987 (6 scioperi in un anno), dopo una lunga gestazione.</a:t>
            </a:r>
          </a:p>
        </p:txBody>
      </p:sp>
    </p:spTree>
    <p:extLst>
      <p:ext uri="{BB962C8B-B14F-4D97-AF65-F5344CB8AC3E}">
        <p14:creationId xmlns:p14="http://schemas.microsoft.com/office/powerpoint/2010/main" val="2326082151"/>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30EB9D-10D9-A949-8D64-39DCC42385EB}"/>
              </a:ext>
            </a:extLst>
          </p:cNvPr>
          <p:cNvSpPr>
            <a:spLocks noGrp="1"/>
          </p:cNvSpPr>
          <p:nvPr>
            <p:ph type="title"/>
          </p:nvPr>
        </p:nvSpPr>
        <p:spPr/>
        <p:txBody>
          <a:bodyPr/>
          <a:lstStyle/>
          <a:p>
            <a:r>
              <a:rPr lang="it-IT" dirty="0"/>
              <a:t>Lo scontro tra diritti costituzionali</a:t>
            </a:r>
          </a:p>
        </p:txBody>
      </p:sp>
      <p:sp>
        <p:nvSpPr>
          <p:cNvPr id="3" name="Segnaposto contenuto 2">
            <a:extLst>
              <a:ext uri="{FF2B5EF4-FFF2-40B4-BE49-F238E27FC236}">
                <a16:creationId xmlns:a16="http://schemas.microsoft.com/office/drawing/2014/main" id="{CB68224E-4A8D-9D4F-A9CE-03121EBF1474}"/>
              </a:ext>
            </a:extLst>
          </p:cNvPr>
          <p:cNvSpPr>
            <a:spLocks noGrp="1"/>
          </p:cNvSpPr>
          <p:nvPr>
            <p:ph idx="1"/>
          </p:nvPr>
        </p:nvSpPr>
        <p:spPr/>
        <p:txBody>
          <a:bodyPr/>
          <a:lstStyle/>
          <a:p>
            <a:r>
              <a:rPr lang="it-IT" dirty="0"/>
              <a:t>Diritto di sciopero vs./</a:t>
            </a:r>
          </a:p>
          <a:p>
            <a:pPr lvl="1"/>
            <a:r>
              <a:rPr lang="it-IT" dirty="0"/>
              <a:t>Diritto alla salute</a:t>
            </a:r>
          </a:p>
          <a:p>
            <a:pPr lvl="1"/>
            <a:r>
              <a:rPr lang="it-IT" dirty="0"/>
              <a:t>Diritto all’informazione</a:t>
            </a:r>
          </a:p>
          <a:p>
            <a:pPr lvl="1"/>
            <a:r>
              <a:rPr lang="it-IT" dirty="0"/>
              <a:t>Diritto di movimento</a:t>
            </a:r>
          </a:p>
          <a:p>
            <a:pPr lvl="1"/>
            <a:r>
              <a:rPr lang="it-IT" dirty="0"/>
              <a:t>Diritto a lavorare</a:t>
            </a:r>
          </a:p>
          <a:p>
            <a:pPr lvl="1"/>
            <a:r>
              <a:rPr lang="it-IT" dirty="0"/>
              <a:t>…..</a:t>
            </a:r>
          </a:p>
          <a:p>
            <a:r>
              <a:rPr lang="it-IT" dirty="0"/>
              <a:t>Chi sceglie il diritto che prevale?</a:t>
            </a:r>
          </a:p>
        </p:txBody>
      </p:sp>
    </p:spTree>
    <p:extLst>
      <p:ext uri="{BB962C8B-B14F-4D97-AF65-F5344CB8AC3E}">
        <p14:creationId xmlns:p14="http://schemas.microsoft.com/office/powerpoint/2010/main" val="41135219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legge 146/1990</a:t>
            </a:r>
          </a:p>
        </p:txBody>
      </p:sp>
      <p:sp>
        <p:nvSpPr>
          <p:cNvPr id="3" name="Segnaposto contenuto 2"/>
          <p:cNvSpPr>
            <a:spLocks noGrp="1"/>
          </p:cNvSpPr>
          <p:nvPr>
            <p:ph idx="1"/>
          </p:nvPr>
        </p:nvSpPr>
        <p:spPr/>
        <p:txBody>
          <a:bodyPr/>
          <a:lstStyle/>
          <a:p>
            <a:r>
              <a:rPr lang="it-IT" b="1" dirty="0"/>
              <a:t>Norme sull'esercizio del diritto di sciopero nei servizi pubblici essenziali e sulla salvaguardia dei diritti della persona costituzionalmente tutelati. Istituzione della Commissione di garanzia dell'attuazione della legge.</a:t>
            </a:r>
            <a:endParaRPr lang="it-IT" dirty="0"/>
          </a:p>
        </p:txBody>
      </p:sp>
    </p:spTree>
    <p:extLst>
      <p:ext uri="{BB962C8B-B14F-4D97-AF65-F5344CB8AC3E}">
        <p14:creationId xmlns:p14="http://schemas.microsoft.com/office/powerpoint/2010/main" val="63025379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Art. 1, co.1, beni protetti.</a:t>
            </a:r>
            <a:br>
              <a:rPr lang="it-IT" dirty="0"/>
            </a:br>
            <a:r>
              <a:rPr lang="it-IT" b="1" dirty="0"/>
              <a:t>ELENCO TASSATIVO</a:t>
            </a:r>
          </a:p>
        </p:txBody>
      </p:sp>
      <p:sp>
        <p:nvSpPr>
          <p:cNvPr id="3" name="Segnaposto contenuto 2"/>
          <p:cNvSpPr>
            <a:spLocks noGrp="1"/>
          </p:cNvSpPr>
          <p:nvPr>
            <p:ph idx="1"/>
          </p:nvPr>
        </p:nvSpPr>
        <p:spPr/>
        <p:txBody>
          <a:bodyPr>
            <a:normAutofit/>
          </a:bodyPr>
          <a:lstStyle/>
          <a:p>
            <a:r>
              <a:rPr lang="it-IT" dirty="0"/>
              <a:t>1. </a:t>
            </a:r>
            <a:r>
              <a:rPr lang="mr-IN" dirty="0"/>
              <a:t>…</a:t>
            </a:r>
            <a:r>
              <a:rPr lang="it-IT" dirty="0"/>
              <a:t>. sono considerati servizi pubblici essenziali, indipendentemente dalla natura giuridica del rapporto di lavoro, anche se svolti in regime di concessione o mediante convenzione, quelli volti a garantire il godimento dei diritti della persona, costituzionalmente tutelati, </a:t>
            </a:r>
          </a:p>
          <a:p>
            <a:r>
              <a:rPr lang="it-IT" dirty="0"/>
              <a:t>alla vita, </a:t>
            </a:r>
          </a:p>
          <a:p>
            <a:r>
              <a:rPr lang="it-IT" dirty="0"/>
              <a:t>alla salute, </a:t>
            </a:r>
          </a:p>
          <a:p>
            <a:r>
              <a:rPr lang="it-IT" dirty="0"/>
              <a:t>alla libertà ed alla sicurezza, </a:t>
            </a:r>
          </a:p>
          <a:p>
            <a:r>
              <a:rPr lang="it-IT" dirty="0"/>
              <a:t>alla libertà di circolazione, </a:t>
            </a:r>
          </a:p>
          <a:p>
            <a:r>
              <a:rPr lang="it-IT" dirty="0"/>
              <a:t>all'assistenza e previdenza sociale, </a:t>
            </a:r>
          </a:p>
          <a:p>
            <a:r>
              <a:rPr lang="it-IT" dirty="0"/>
              <a:t>all'istruzione ed </a:t>
            </a:r>
          </a:p>
          <a:p>
            <a:r>
              <a:rPr lang="it-IT" dirty="0"/>
              <a:t>alla libertà di comunicazione.</a:t>
            </a:r>
          </a:p>
        </p:txBody>
      </p:sp>
    </p:spTree>
    <p:extLst>
      <p:ext uri="{BB962C8B-B14F-4D97-AF65-F5344CB8AC3E}">
        <p14:creationId xmlns:p14="http://schemas.microsoft.com/office/powerpoint/2010/main" val="1149844711"/>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Art.1, co.2, elencazione ESEMPLIFICATIVA dei servizi</a:t>
            </a:r>
          </a:p>
        </p:txBody>
      </p:sp>
      <p:sp>
        <p:nvSpPr>
          <p:cNvPr id="3" name="Segnaposto contenuto 2"/>
          <p:cNvSpPr>
            <a:spLocks noGrp="1"/>
          </p:cNvSpPr>
          <p:nvPr>
            <p:ph idx="1"/>
          </p:nvPr>
        </p:nvSpPr>
        <p:spPr/>
        <p:txBody>
          <a:bodyPr/>
          <a:lstStyle/>
          <a:p>
            <a:r>
              <a:rPr lang="it-IT" dirty="0"/>
              <a:t>per quanto concerne la tutela della vita, della salute, della libertà e della sicurezza della persona, dell'ambiente e del patrimonio storico-artistico: </a:t>
            </a:r>
          </a:p>
          <a:p>
            <a:pPr lvl="1"/>
            <a:r>
              <a:rPr lang="it-IT" dirty="0"/>
              <a:t>la sanità; </a:t>
            </a:r>
          </a:p>
          <a:p>
            <a:pPr lvl="1"/>
            <a:r>
              <a:rPr lang="it-IT" dirty="0"/>
              <a:t>l'igiene pubblica; </a:t>
            </a:r>
          </a:p>
          <a:p>
            <a:pPr lvl="1"/>
            <a:r>
              <a:rPr lang="it-IT" dirty="0"/>
              <a:t>la protezione civile; </a:t>
            </a:r>
          </a:p>
          <a:p>
            <a:pPr lvl="1"/>
            <a:r>
              <a:rPr lang="it-IT" dirty="0"/>
              <a:t>la raccolta e lo smaltimento dei rifiuti urbani e di quelli speciali, tossici e nocivi</a:t>
            </a:r>
          </a:p>
          <a:p>
            <a:pPr lvl="1"/>
            <a:r>
              <a:rPr lang="it-IT" dirty="0"/>
              <a:t>[</a:t>
            </a:r>
            <a:r>
              <a:rPr lang="mr-IN" dirty="0"/>
              <a:t>…</a:t>
            </a:r>
            <a:r>
              <a:rPr lang="it-IT" dirty="0"/>
              <a:t>]</a:t>
            </a:r>
          </a:p>
          <a:p>
            <a:pPr lvl="1"/>
            <a:r>
              <a:rPr lang="it-IT" dirty="0"/>
              <a:t>l'apertura al pubblico regolamentata di musei e altri istituti e luoghi della cultura (dl 146/2015)</a:t>
            </a:r>
          </a:p>
        </p:txBody>
      </p:sp>
    </p:spTree>
    <p:extLst>
      <p:ext uri="{BB962C8B-B14F-4D97-AF65-F5344CB8AC3E}">
        <p14:creationId xmlns:p14="http://schemas.microsoft.com/office/powerpoint/2010/main" val="12761925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Segue elencazione </a:t>
            </a:r>
            <a:r>
              <a:rPr lang="it-IT" dirty="0" err="1"/>
              <a:t>spe</a:t>
            </a:r>
            <a:endParaRPr lang="it-IT" dirty="0"/>
          </a:p>
        </p:txBody>
      </p:sp>
      <p:sp>
        <p:nvSpPr>
          <p:cNvPr id="3" name="Segnaposto contenuto 2"/>
          <p:cNvSpPr>
            <a:spLocks noGrp="1"/>
          </p:cNvSpPr>
          <p:nvPr>
            <p:ph idx="1"/>
          </p:nvPr>
        </p:nvSpPr>
        <p:spPr/>
        <p:txBody>
          <a:bodyPr>
            <a:normAutofit fontScale="85000" lnSpcReduction="10000"/>
          </a:bodyPr>
          <a:lstStyle/>
          <a:p>
            <a:r>
              <a:rPr lang="it-IT" dirty="0"/>
              <a:t>per quanto concerne la tutela della libertà di circolazione: i trasporti pubblici urbani ed extraurbani autoferrotranviari, ferroviari, aerei, aeroportuali e quelli marittimi limitatamente al collegamento con le isole;</a:t>
            </a:r>
          </a:p>
          <a:p>
            <a:r>
              <a:rPr lang="it-IT" dirty="0"/>
              <a:t>c) per quanto concerne l'assistenza e la previdenza sociale, nonché gli emolumenti retributivi o comunque quanto economicamente necessario al soddisfacimento delle necessità della vita attinenti a diritti della persona costituzionalmente garantiti: i servizi di erogazione dei relativi importi anche effettuati a mezzo del servizio bancario;</a:t>
            </a:r>
          </a:p>
          <a:p>
            <a:r>
              <a:rPr lang="it-IT" dirty="0"/>
              <a:t>d) per quanto riguarda l'istruzione: l'istruzione pubblica, con particolare riferimento all'esigenza di assicurare la continuità dei servizi degli asili nido, delle scuole materne e delle scuole elementari, nonché lo svolgimento degli scrutini finali e degli esami, e l'istruzione universitaria, con particolare riferimento agli esami conclusivi dei cicli di istruzione;</a:t>
            </a:r>
          </a:p>
          <a:p>
            <a:r>
              <a:rPr lang="it-IT" dirty="0"/>
              <a:t>e) per quanto riguarda la libertà di comunicazione: le poste, le telecomunicazioni e l'informazione radiotelevisiva pubblica</a:t>
            </a:r>
          </a:p>
          <a:p>
            <a:pPr marL="0" indent="0">
              <a:buNone/>
            </a:pPr>
            <a:endParaRPr lang="it-IT" dirty="0"/>
          </a:p>
        </p:txBody>
      </p:sp>
    </p:spTree>
    <p:extLst>
      <p:ext uri="{BB962C8B-B14F-4D97-AF65-F5344CB8AC3E}">
        <p14:creationId xmlns:p14="http://schemas.microsoft.com/office/powerpoint/2010/main" val="5588435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1F83807-DFCC-2A4D-A700-5188301CB2E1}"/>
              </a:ext>
            </a:extLst>
          </p:cNvPr>
          <p:cNvSpPr>
            <a:spLocks noGrp="1"/>
          </p:cNvSpPr>
          <p:nvPr>
            <p:ph type="title"/>
          </p:nvPr>
        </p:nvSpPr>
        <p:spPr/>
        <p:txBody>
          <a:bodyPr>
            <a:normAutofit/>
          </a:bodyPr>
          <a:lstStyle/>
          <a:p>
            <a:r>
              <a:rPr lang="it-IT" sz="2400" dirty="0" err="1"/>
              <a:t>Cass</a:t>
            </a:r>
            <a:r>
              <a:rPr lang="it-IT" sz="2400" dirty="0"/>
              <a:t>. 02/10/2019, n.24633</a:t>
            </a:r>
            <a:br>
              <a:rPr lang="it-IT" sz="2400" dirty="0"/>
            </a:br>
            <a:r>
              <a:rPr lang="it-IT" sz="1600" dirty="0"/>
              <a:t>Cassa con rinvio, C.A.MILANO, 28/11/2014</a:t>
            </a:r>
            <a:br>
              <a:rPr lang="it-IT" sz="1600" dirty="0"/>
            </a:br>
            <a:endParaRPr lang="it-IT" dirty="0"/>
          </a:p>
        </p:txBody>
      </p:sp>
      <p:sp>
        <p:nvSpPr>
          <p:cNvPr id="3" name="Segnaposto contenuto 2">
            <a:extLst>
              <a:ext uri="{FF2B5EF4-FFF2-40B4-BE49-F238E27FC236}">
                <a16:creationId xmlns:a16="http://schemas.microsoft.com/office/drawing/2014/main" id="{F17CF2D0-2DE9-DC46-9262-E30B49B92DEB}"/>
              </a:ext>
            </a:extLst>
          </p:cNvPr>
          <p:cNvSpPr>
            <a:spLocks noGrp="1"/>
          </p:cNvSpPr>
          <p:nvPr>
            <p:ph idx="1"/>
          </p:nvPr>
        </p:nvSpPr>
        <p:spPr/>
        <p:txBody>
          <a:bodyPr/>
          <a:lstStyle/>
          <a:p>
            <a:r>
              <a:rPr lang="it-IT" dirty="0"/>
              <a:t>I servizi di sicurezza aeroportuale, sebbene non espressamente citati nell'elenco non tassativo contenuto nell'art. 1, comma 2, della l. n. 146 del 1990, in quanto funzionali alla tutela di beni di ancor maggior rilievo costituzionale quali la vita e la sicurezza delle persone, rientrano nell'ambito dei servizi pubblici essenziali e il diritto di sciopero che interessa tali servizi è esercitato nel rispetto di misure dirette a consentire l'erogazione delle prestazioni indispensabili per garantire le finalità di cui al suindicato comma 2, con esclusione delle procedure di raffreddamento e conciliazione, nei termini previsti dalla regolamentazione provvisoria del trasporto aereo.</a:t>
            </a:r>
          </a:p>
        </p:txBody>
      </p:sp>
    </p:spTree>
    <p:extLst>
      <p:ext uri="{BB962C8B-B14F-4D97-AF65-F5344CB8AC3E}">
        <p14:creationId xmlns:p14="http://schemas.microsoft.com/office/powerpoint/2010/main" val="147323798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emplate>Atlante</Template>
  <TotalTime>541</TotalTime>
  <Words>2221</Words>
  <Application>Microsoft Macintosh PowerPoint</Application>
  <PresentationFormat>Widescreen</PresentationFormat>
  <Paragraphs>103</Paragraphs>
  <Slides>25</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25</vt:i4>
      </vt:variant>
    </vt:vector>
  </HeadingPairs>
  <TitlesOfParts>
    <vt:vector size="29" baseType="lpstr">
      <vt:lpstr>Calibri Light</vt:lpstr>
      <vt:lpstr>Rockwell</vt:lpstr>
      <vt:lpstr>Wingdings</vt:lpstr>
      <vt:lpstr>Atlas</vt:lpstr>
      <vt:lpstr>Sciopero nei  Servizi Pubblici Essenziali</vt:lpstr>
      <vt:lpstr>Il problema 1</vt:lpstr>
      <vt:lpstr>Il problema 2</vt:lpstr>
      <vt:lpstr>Lo scontro tra diritti costituzionali</vt:lpstr>
      <vt:lpstr>La legge 146/1990</vt:lpstr>
      <vt:lpstr>Art. 1, co.1, beni protetti. ELENCO TASSATIVO</vt:lpstr>
      <vt:lpstr>Art.1, co.2, elencazione ESEMPLIFICATIVA dei servizi</vt:lpstr>
      <vt:lpstr>Segue elencazione spe</vt:lpstr>
      <vt:lpstr>Cass. 02/10/2019, n.24633 Cassa con rinvio, C.A.MILANO, 28/11/2014 </vt:lpstr>
      <vt:lpstr>Non sempre è semplice definire il servizio</vt:lpstr>
      <vt:lpstr>Condizioni per l’esercizio del diritto</vt:lpstr>
      <vt:lpstr>L’individuazione dei servizi minimi garantiti</vt:lpstr>
      <vt:lpstr>Clausole di raffreddamento </vt:lpstr>
      <vt:lpstr>Prestazioni e informazioni</vt:lpstr>
      <vt:lpstr>Informazione ed effetto annuncio</vt:lpstr>
      <vt:lpstr>La “precettazione”</vt:lpstr>
      <vt:lpstr>Contenuti della precettazione</vt:lpstr>
      <vt:lpstr>La Commissione di Garanzia</vt:lpstr>
      <vt:lpstr>Compiti della CO.GA.</vt:lpstr>
      <vt:lpstr>Compiti della CO.GA. 2</vt:lpstr>
      <vt:lpstr>Compiti della CO.GA.3</vt:lpstr>
      <vt:lpstr>Lo “sciopero” dei lavoratori autonomi</vt:lpstr>
      <vt:lpstr>L’astensione degli avvocati</vt:lpstr>
      <vt:lpstr>c.p. art. 330.  Abbandono collettivo di pubblici uffici, impieghi, servizi o lavoro</vt:lpstr>
      <vt:lpstr>c.p. art. 331.  Interruzione di un servizio pubblico o di pubblica necessità.</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Sciopero nei  Servizi Pubblici Essenziali</dc:title>
  <dc:creator>Utente di Microsoft Office</dc:creator>
  <cp:lastModifiedBy>Alberto Avio</cp:lastModifiedBy>
  <cp:revision>29</cp:revision>
  <dcterms:created xsi:type="dcterms:W3CDTF">2018-03-13T15:37:47Z</dcterms:created>
  <dcterms:modified xsi:type="dcterms:W3CDTF">2020-10-30T15:49:35Z</dcterms:modified>
</cp:coreProperties>
</file>