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9" r:id="rId1"/>
  </p:sldMasterIdLst>
  <p:sldIdLst>
    <p:sldId id="256" r:id="rId2"/>
    <p:sldId id="257" r:id="rId3"/>
    <p:sldId id="258" r:id="rId4"/>
    <p:sldId id="271" r:id="rId5"/>
    <p:sldId id="273" r:id="rId6"/>
    <p:sldId id="272" r:id="rId7"/>
    <p:sldId id="274" r:id="rId8"/>
    <p:sldId id="259" r:id="rId9"/>
    <p:sldId id="261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431"/>
    <p:restoredTop sz="95238"/>
  </p:normalViewPr>
  <p:slideViewPr>
    <p:cSldViewPr snapToGrid="0" snapToObjects="1">
      <p:cViewPr>
        <p:scale>
          <a:sx n="107" d="100"/>
          <a:sy n="107" d="100"/>
        </p:scale>
        <p:origin x="5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11/5/20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63713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11/5/20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921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11/5/20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92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11/5/20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877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11/5/20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616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11/5/20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155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11/5/20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826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11/5/20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196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11/5/20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274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11/5/20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62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11/5/20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428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11/5/20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958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8" r:id="rId6"/>
    <p:sldLayoutId id="2147483673" r:id="rId7"/>
    <p:sldLayoutId id="2147483674" r:id="rId8"/>
    <p:sldLayoutId id="2147483675" r:id="rId9"/>
    <p:sldLayoutId id="2147483677" r:id="rId10"/>
    <p:sldLayoutId id="214748367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8">
            <a:extLst>
              <a:ext uri="{FF2B5EF4-FFF2-40B4-BE49-F238E27FC236}">
                <a16:creationId xmlns:a16="http://schemas.microsoft.com/office/drawing/2014/main" id="{2FB82883-1DC0-4BE1-A607-009095F335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3">
            <a:extLst>
              <a:ext uri="{FF2B5EF4-FFF2-40B4-BE49-F238E27FC236}">
                <a16:creationId xmlns:a16="http://schemas.microsoft.com/office/drawing/2014/main" id="{68F82FCF-D56C-496E-9F4C-36E9F779F54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257" b="12156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6" name="Rectangle 10">
            <a:extLst>
              <a:ext uri="{FF2B5EF4-FFF2-40B4-BE49-F238E27FC236}">
                <a16:creationId xmlns:a16="http://schemas.microsoft.com/office/drawing/2014/main" id="{A3473CF9-37EB-43E7-89EF-D2D1C53D1D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03615" y="4638503"/>
            <a:ext cx="8384770" cy="1332634"/>
          </a:xfrm>
          <a:prstGeom prst="rect">
            <a:avLst/>
          </a:prstGeom>
          <a:solidFill>
            <a:schemeClr val="bg1">
              <a:alpha val="95000"/>
            </a:schemeClr>
          </a:solidFill>
          <a:ln w="12700">
            <a:solidFill>
              <a:schemeClr val="tx2">
                <a:lumMod val="10000"/>
                <a:lumOff val="9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76E86A81-6D46-544D-A1DC-93FF7332DC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03121" y="4727173"/>
            <a:ext cx="7985759" cy="868823"/>
          </a:xfrm>
        </p:spPr>
        <p:txBody>
          <a:bodyPr anchor="ctr">
            <a:normAutofit/>
          </a:bodyPr>
          <a:lstStyle/>
          <a:p>
            <a:pPr algn="ctr"/>
            <a:r>
              <a:rPr lang="it-IT" sz="4000" dirty="0"/>
              <a:t>Il lavoro subordinato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586B4EF9-43BA-4655-A6FF-1D8E21574C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83110" y="5628237"/>
            <a:ext cx="7225780" cy="6858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F14F01A-5425-8E4C-B2A8-36B98E870D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15738" y="5680637"/>
            <a:ext cx="6960524" cy="598516"/>
          </a:xfrm>
        </p:spPr>
        <p:txBody>
          <a:bodyPr anchor="ctr">
            <a:normAutofit fontScale="92500"/>
          </a:bodyPr>
          <a:lstStyle/>
          <a:p>
            <a:pPr algn="ctr"/>
            <a:r>
              <a:rPr lang="it-IT" sz="2000" dirty="0">
                <a:solidFill>
                  <a:schemeClr val="bg1"/>
                </a:solidFill>
              </a:rPr>
              <a:t>Lezione 12 – AA 2020/2021 – Operatore dei servizi giuridici</a:t>
            </a:r>
          </a:p>
        </p:txBody>
      </p:sp>
    </p:spTree>
    <p:extLst>
      <p:ext uri="{BB962C8B-B14F-4D97-AF65-F5344CB8AC3E}">
        <p14:creationId xmlns:p14="http://schemas.microsoft.com/office/powerpoint/2010/main" val="2904232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83E3B81-2B3C-154E-82FC-8EC35B61C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dirty="0"/>
              <a:t>Art. 2094 </a:t>
            </a:r>
            <a:r>
              <a:rPr lang="it-IT" altLang="it-IT" dirty="0" err="1"/>
              <a:t>c.c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EFE125D-D3AF-2C41-B43B-271B8EB28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altLang="it-IT" dirty="0"/>
              <a:t>“è prestatore di lavoro subordinato chi si obbliga </a:t>
            </a:r>
            <a:r>
              <a:rPr lang="it-IT" altLang="it-IT" u="sng" dirty="0"/>
              <a:t>mediante retribuzione</a:t>
            </a:r>
            <a:r>
              <a:rPr lang="it-IT" altLang="it-IT" dirty="0"/>
              <a:t> a </a:t>
            </a:r>
            <a:r>
              <a:rPr lang="it-IT" altLang="it-IT" b="1" dirty="0"/>
              <a:t>collaborare</a:t>
            </a:r>
            <a:r>
              <a:rPr lang="it-IT" altLang="it-IT" dirty="0"/>
              <a:t> nell’impresa, prestando il proprio </a:t>
            </a:r>
            <a:r>
              <a:rPr lang="it-IT" altLang="it-IT" b="1" dirty="0"/>
              <a:t>lavoro intellettuale o manuale </a:t>
            </a:r>
            <a:r>
              <a:rPr lang="it-IT" altLang="it-IT" dirty="0"/>
              <a:t>alle </a:t>
            </a:r>
            <a:r>
              <a:rPr lang="it-IT" altLang="it-IT" b="1" dirty="0"/>
              <a:t>dipendenze</a:t>
            </a:r>
            <a:r>
              <a:rPr lang="it-IT" altLang="it-IT" dirty="0"/>
              <a:t> e </a:t>
            </a:r>
            <a:r>
              <a:rPr lang="it-IT" altLang="it-IT" b="1" dirty="0"/>
              <a:t>sotto la direzione </a:t>
            </a:r>
            <a:r>
              <a:rPr lang="it-IT" altLang="it-IT" dirty="0"/>
              <a:t>dell’imprenditore”</a:t>
            </a:r>
          </a:p>
          <a:p>
            <a:pPr marL="0" indent="0">
              <a:buNone/>
            </a:pPr>
            <a:r>
              <a:rPr lang="it-IT" dirty="0"/>
              <a:t>N.B. la definizione (2239 cc) vale anche per i datori di lavoro non imprenditori</a:t>
            </a:r>
          </a:p>
        </p:txBody>
      </p:sp>
    </p:spTree>
    <p:extLst>
      <p:ext uri="{BB962C8B-B14F-4D97-AF65-F5344CB8AC3E}">
        <p14:creationId xmlns:p14="http://schemas.microsoft.com/office/powerpoint/2010/main" val="37322932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84BCEE8-1F1D-8041-890A-D1730AFD3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Collaborare nell’impresa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0F3A1F3-E1E1-E74E-BF08-1F46A34D79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Superamento della distinzione collaborare «nell’impresa» o «all’impresa»</a:t>
            </a:r>
          </a:p>
          <a:p>
            <a:r>
              <a:rPr lang="it-IT" dirty="0"/>
              <a:t>Concetto non specifico: collaborazione coordinata e continuativa per i lavoratori autonomi</a:t>
            </a:r>
          </a:p>
        </p:txBody>
      </p:sp>
    </p:spTree>
    <p:extLst>
      <p:ext uri="{BB962C8B-B14F-4D97-AF65-F5344CB8AC3E}">
        <p14:creationId xmlns:p14="http://schemas.microsoft.com/office/powerpoint/2010/main" val="2854579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0CB5567-2D76-CA4E-88A8-4363B2369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Manuale o intellettuale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52BE7B8-0DD9-054E-903B-7C45F3CF7C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Superamento della l.1825 del 1924 sull’impiego privato</a:t>
            </a:r>
          </a:p>
          <a:p>
            <a:r>
              <a:rPr lang="it-IT" dirty="0"/>
              <a:t>Il lavoro deve essere prestato personalmente (v. job-</a:t>
            </a:r>
            <a:r>
              <a:rPr lang="it-IT" dirty="0" err="1"/>
              <a:t>sharing</a:t>
            </a:r>
            <a:r>
              <a:rPr lang="it-IT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543070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7608FD9-997D-B14F-BFF6-18801F55D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Alle dipendenze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E9F45F3-E4FA-724B-98F4-2D0CEDAEEB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Lavoro rivolto al perseguimento di un interesse altrui, non c’è un rischio d’impresa</a:t>
            </a:r>
          </a:p>
        </p:txBody>
      </p:sp>
    </p:spTree>
    <p:extLst>
      <p:ext uri="{BB962C8B-B14F-4D97-AF65-F5344CB8AC3E}">
        <p14:creationId xmlns:p14="http://schemas.microsoft.com/office/powerpoint/2010/main" val="29326150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EA51E40-BFE1-8B40-89FD-5E20D0272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Sotto la direzione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F1F840D-B5AB-7045-BBDE-FF3D9A0D77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L’</a:t>
            </a:r>
            <a:r>
              <a:rPr lang="it-IT" dirty="0" err="1"/>
              <a:t>eterodirezione</a:t>
            </a:r>
            <a:r>
              <a:rPr lang="it-IT" dirty="0"/>
              <a:t>: il potere di conformazione. Il datore dice al lavoratore</a:t>
            </a:r>
          </a:p>
          <a:p>
            <a:pPr lvl="1"/>
            <a:r>
              <a:rPr lang="it-IT" dirty="0"/>
              <a:t>COSA fare</a:t>
            </a:r>
          </a:p>
          <a:p>
            <a:pPr lvl="1"/>
            <a:r>
              <a:rPr lang="it-IT" dirty="0"/>
              <a:t>COME fare</a:t>
            </a:r>
          </a:p>
          <a:p>
            <a:pPr lvl="1"/>
            <a:r>
              <a:rPr lang="it-IT" dirty="0"/>
              <a:t>QUANDO fare</a:t>
            </a:r>
          </a:p>
          <a:p>
            <a:pPr lvl="1"/>
            <a:r>
              <a:rPr lang="it-IT" dirty="0"/>
              <a:t>DOVE fare</a:t>
            </a:r>
          </a:p>
        </p:txBody>
      </p:sp>
    </p:spTree>
    <p:extLst>
      <p:ext uri="{BB962C8B-B14F-4D97-AF65-F5344CB8AC3E}">
        <p14:creationId xmlns:p14="http://schemas.microsoft.com/office/powerpoint/2010/main" val="39672917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718C5C5-5FFD-9A40-849A-5F29A36CD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Mediante retribuzione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FA2A01D-8404-9846-BD1E-DC7E26332F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Presunzione di onerosità del lavoro</a:t>
            </a:r>
          </a:p>
          <a:p>
            <a:pPr lvl="1"/>
            <a:r>
              <a:rPr lang="it-IT" dirty="0"/>
              <a:t>Lavoro volontario l.117/2017</a:t>
            </a:r>
          </a:p>
          <a:p>
            <a:pPr lvl="1"/>
            <a:r>
              <a:rPr lang="it-IT" dirty="0"/>
              <a:t>Lavoro </a:t>
            </a:r>
            <a:r>
              <a:rPr lang="it-IT" i="1" dirty="0" err="1"/>
              <a:t>affectionis</a:t>
            </a:r>
            <a:r>
              <a:rPr lang="it-IT" i="1" dirty="0"/>
              <a:t> </a:t>
            </a:r>
            <a:r>
              <a:rPr lang="it-IT" i="1" dirty="0" err="1"/>
              <a:t>vel</a:t>
            </a:r>
            <a:r>
              <a:rPr lang="it-IT" i="1" dirty="0"/>
              <a:t> </a:t>
            </a:r>
            <a:r>
              <a:rPr lang="it-IT" i="1" dirty="0" err="1"/>
              <a:t>benevolentiae</a:t>
            </a:r>
            <a:r>
              <a:rPr lang="it-IT" i="1" dirty="0"/>
              <a:t> causa (</a:t>
            </a:r>
            <a:r>
              <a:rPr lang="it-IT" dirty="0"/>
              <a:t>ma </a:t>
            </a:r>
            <a:r>
              <a:rPr lang="it-IT" dirty="0" err="1"/>
              <a:t>v.impresa</a:t>
            </a:r>
            <a:r>
              <a:rPr lang="it-IT" dirty="0"/>
              <a:t> familiare</a:t>
            </a:r>
            <a:r>
              <a:rPr lang="it-IT" i="1" dirty="0"/>
              <a:t>)</a:t>
            </a:r>
          </a:p>
          <a:p>
            <a:pPr marL="457200" lvl="1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222885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3D376E-E782-ED4C-9A16-FEB82B4CB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lavoro autonomo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E923153-8336-5D4A-A8F5-FF02E46266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2222, Contratto d’opera. Quando una persona si obbliga a compiere verso un corrispettivo </a:t>
            </a:r>
            <a:r>
              <a:rPr lang="it-IT" b="1" dirty="0"/>
              <a:t>un'opera o un servizio</a:t>
            </a:r>
            <a:r>
              <a:rPr lang="it-IT" dirty="0"/>
              <a:t>, con lavoro </a:t>
            </a:r>
            <a:r>
              <a:rPr lang="it-IT" b="1" dirty="0"/>
              <a:t>prevalentemente </a:t>
            </a:r>
            <a:r>
              <a:rPr lang="it-IT" dirty="0"/>
              <a:t>proprio e senza vincolo di subordinazione nei confronti del committente, si applicano le norme di questo capo, salvo che il rapporto abbia una disciplina particolare nel libro IV.</a:t>
            </a:r>
          </a:p>
          <a:p>
            <a:r>
              <a:rPr lang="it-IT" dirty="0"/>
              <a:t>Distinzione con il lavoro imprenditoriale</a:t>
            </a:r>
          </a:p>
        </p:txBody>
      </p:sp>
    </p:spTree>
    <p:extLst>
      <p:ext uri="{BB962C8B-B14F-4D97-AF65-F5344CB8AC3E}">
        <p14:creationId xmlns:p14="http://schemas.microsoft.com/office/powerpoint/2010/main" val="15472395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759022A-B3A0-7445-9B25-B90ED57A5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Gli indici di subordinazione per la giurisprudenza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203F11E-DBE6-694E-A673-00478739A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Il valore del</a:t>
            </a:r>
            <a:r>
              <a:rPr lang="it-IT" i="1" dirty="0"/>
              <a:t> </a:t>
            </a:r>
            <a:r>
              <a:rPr lang="it-IT" i="1" dirty="0" err="1"/>
              <a:t>Nomen</a:t>
            </a:r>
            <a:r>
              <a:rPr lang="it-IT" i="1" dirty="0"/>
              <a:t> </a:t>
            </a:r>
            <a:r>
              <a:rPr lang="it-IT" i="1" dirty="0" err="1"/>
              <a:t>iuri</a:t>
            </a:r>
            <a:r>
              <a:rPr lang="it-IT" dirty="0" err="1"/>
              <a:t>s</a:t>
            </a:r>
            <a:r>
              <a:rPr lang="it-IT" dirty="0"/>
              <a:t> e la certificazione </a:t>
            </a:r>
            <a:r>
              <a:rPr lang="it-IT"/>
              <a:t>del contratto</a:t>
            </a:r>
            <a:endParaRPr lang="it-IT" dirty="0"/>
          </a:p>
          <a:p>
            <a:r>
              <a:rPr lang="it-IT" dirty="0"/>
              <a:t>Luogo prestazione</a:t>
            </a:r>
          </a:p>
          <a:p>
            <a:r>
              <a:rPr lang="it-IT" dirty="0"/>
              <a:t>Proprietà della materia prima lavorata e degli strumenti di lavoro</a:t>
            </a:r>
          </a:p>
          <a:p>
            <a:r>
              <a:rPr lang="it-IT" dirty="0"/>
              <a:t>Orario di lavoro</a:t>
            </a:r>
          </a:p>
          <a:p>
            <a:r>
              <a:rPr lang="it-IT" dirty="0"/>
              <a:t>Modalità del corrispettivo</a:t>
            </a:r>
          </a:p>
          <a:p>
            <a:r>
              <a:rPr lang="it-IT" dirty="0"/>
              <a:t>Assenza rischio economico</a:t>
            </a:r>
          </a:p>
          <a:p>
            <a:r>
              <a:rPr lang="it-IT" dirty="0"/>
              <a:t>Coordinamento organizzativo</a:t>
            </a:r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22520FD9-3FF6-BD45-9C19-06C43208C403}"/>
              </a:ext>
            </a:extLst>
          </p:cNvPr>
          <p:cNvSpPr txBox="1"/>
          <p:nvPr/>
        </p:nvSpPr>
        <p:spPr>
          <a:xfrm>
            <a:off x="-2113808" y="-95002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19722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419B4BD-4610-2943-AF72-8332DD54B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it-IT" sz="2400" dirty="0"/>
              <a:t>Il pane, e quindi il lavoro, è sacro; la casa è sacra, non si tocca impunemente né l'uno né l'altra: questo non è marxismo, è Vangelo.</a:t>
            </a:r>
            <a:br>
              <a:rPr lang="it-IT" sz="2000" dirty="0"/>
            </a:br>
            <a:r>
              <a:rPr lang="it-IT" sz="2000" dirty="0"/>
              <a:t>(G. La Pira)</a:t>
            </a:r>
            <a:endParaRPr lang="it-IT" sz="24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8D21CD1-2701-0647-8586-2C16806F89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 Repubblica riconosce a tutti i cittadini il </a:t>
            </a:r>
            <a:r>
              <a:rPr lang="it-IT" b="1" dirty="0"/>
              <a:t>diritto</a:t>
            </a:r>
            <a:r>
              <a:rPr lang="it-IT" dirty="0"/>
              <a:t> al lavoro e promuove le condizioni che rendano effettivo questo diritto.</a:t>
            </a:r>
          </a:p>
          <a:p>
            <a:r>
              <a:rPr lang="it-IT" dirty="0"/>
              <a:t>Ogni cittadino ha il </a:t>
            </a:r>
            <a:r>
              <a:rPr lang="it-IT" b="1" dirty="0"/>
              <a:t>dovere</a:t>
            </a:r>
            <a:r>
              <a:rPr lang="it-IT" dirty="0"/>
              <a:t> di svolgere, secondo le proprie possibilità e la propria scelta, una attività o una funzione che concorra al progresso materiale o spirituale della società.</a:t>
            </a:r>
          </a:p>
        </p:txBody>
      </p:sp>
    </p:spTree>
    <p:extLst>
      <p:ext uri="{BB962C8B-B14F-4D97-AF65-F5344CB8AC3E}">
        <p14:creationId xmlns:p14="http://schemas.microsoft.com/office/powerpoint/2010/main" val="3932701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9A31FCA-3FDB-DC4D-A7AC-B5F1E37AD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Quale lavoro?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D811A3-E003-7E49-B81F-8317121696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432446"/>
          </a:xfrm>
        </p:spPr>
        <p:txBody>
          <a:bodyPr>
            <a:normAutofit/>
          </a:bodyPr>
          <a:lstStyle/>
          <a:p>
            <a:r>
              <a:rPr lang="it-IT" dirty="0"/>
              <a:t>Lavoro subordinato</a:t>
            </a:r>
          </a:p>
          <a:p>
            <a:r>
              <a:rPr lang="it-IT" dirty="0"/>
              <a:t>Lavoro autonomo</a:t>
            </a:r>
          </a:p>
          <a:p>
            <a:r>
              <a:rPr lang="it-IT" dirty="0"/>
              <a:t>Lavoro autonomo coordinato e continuativo (</a:t>
            </a:r>
            <a:r>
              <a:rPr lang="it-IT" dirty="0" err="1"/>
              <a:t>parasub</a:t>
            </a:r>
            <a:r>
              <a:rPr lang="it-IT" dirty="0"/>
              <a:t>.)</a:t>
            </a:r>
          </a:p>
          <a:p>
            <a:r>
              <a:rPr lang="it-IT" dirty="0"/>
              <a:t>Lavoro imprenditoriale</a:t>
            </a:r>
          </a:p>
        </p:txBody>
      </p:sp>
    </p:spTree>
    <p:extLst>
      <p:ext uri="{BB962C8B-B14F-4D97-AF65-F5344CB8AC3E}">
        <p14:creationId xmlns:p14="http://schemas.microsoft.com/office/powerpoint/2010/main" val="3679468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8610708-260B-FF4F-9CE8-67AC241A3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Perché ci interessa la tipologia di lavoro?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35EF4D8-0D9B-A846-AE84-03305BC68F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3143" y="2204891"/>
            <a:ext cx="10630553" cy="4279036"/>
          </a:xfrm>
        </p:spPr>
        <p:txBody>
          <a:bodyPr>
            <a:normAutofit lnSpcReduction="10000"/>
          </a:bodyPr>
          <a:lstStyle/>
          <a:p>
            <a:r>
              <a:rPr lang="it-IT" dirty="0"/>
              <a:t>Il legislatore tutela il lavoratore subordinato, in quanto soggetto contrattuale «debole» e non il lavoro autonomo, ritenuto capace di essere un contraente «forte».</a:t>
            </a:r>
          </a:p>
          <a:p>
            <a:r>
              <a:rPr lang="it-IT" dirty="0"/>
              <a:t>La tutela non si ferma al momento contrattuale iniziale, ma investe tutti i momenti del rapporto di lavoro. </a:t>
            </a:r>
          </a:p>
          <a:p>
            <a:pPr lvl="1"/>
            <a:r>
              <a:rPr lang="it-IT" dirty="0"/>
              <a:t>Esempio: malattia, gravidanza e puerperio;</a:t>
            </a:r>
          </a:p>
          <a:p>
            <a:pPr lvl="1"/>
            <a:r>
              <a:rPr lang="it-IT" dirty="0"/>
              <a:t>Cessazione del rapporto</a:t>
            </a:r>
          </a:p>
          <a:p>
            <a:r>
              <a:rPr lang="it-IT" dirty="0"/>
              <a:t>I costi di tutela sono attribuiti al datore (contributi previdenziali, TFR, sospensione del rapporto)</a:t>
            </a:r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27377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CB76254-704B-ED4D-ABB9-AEF688D85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Costo medio operaio metalmeccanico 1° livello</a:t>
            </a:r>
            <a:br>
              <a:rPr lang="it-IT" sz="1800" dirty="0"/>
            </a:br>
            <a:r>
              <a:rPr lang="it-IT" sz="1800" dirty="0"/>
              <a:t>(tabelle ministeriali)</a:t>
            </a:r>
            <a:endParaRPr lang="it-IT" dirty="0"/>
          </a:p>
        </p:txBody>
      </p:sp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09E21026-3F1D-814D-A6CB-8AF43F4541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€18.517,30/ annui per retribuzioni</a:t>
            </a:r>
          </a:p>
          <a:p>
            <a:r>
              <a:rPr lang="it-IT" dirty="0"/>
              <a:t>Aggiungendo oneri contributivi e altri oneri legati al rapporto di lavoro:</a:t>
            </a:r>
          </a:p>
          <a:p>
            <a:r>
              <a:rPr lang="it-IT" dirty="0"/>
              <a:t>€ 27.530,39!</a:t>
            </a:r>
          </a:p>
          <a:p>
            <a:r>
              <a:rPr lang="it-IT" dirty="0"/>
              <a:t>N.B. Una retribuzione dei 18.500€/annui significano al netto delle tasse  ca.1.100 €/mese per 13 mensilità.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49653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FCBFDF8-8413-8846-A4DF-447569926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L’interesse del datore ad avere un lavoratore autonomo anziché subordinato.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9FEC5F6-6BE2-CA4D-91A6-ACF6CBDFD7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150880"/>
          </a:xfrm>
        </p:spPr>
        <p:txBody>
          <a:bodyPr/>
          <a:lstStyle/>
          <a:p>
            <a:r>
              <a:rPr lang="it-IT" dirty="0"/>
              <a:t>Lo pago se e quando lo utilizzo</a:t>
            </a:r>
          </a:p>
          <a:p>
            <a:r>
              <a:rPr lang="it-IT" dirty="0"/>
              <a:t>Lo pago in relazione al contratto che ho stipulato (no CCNL)</a:t>
            </a:r>
          </a:p>
          <a:p>
            <a:r>
              <a:rPr lang="it-IT" dirty="0"/>
              <a:t>Non ho oneri contributivi (eventualmente minimi)</a:t>
            </a:r>
          </a:p>
          <a:p>
            <a:r>
              <a:rPr lang="it-IT" dirty="0"/>
              <a:t>Non incide sulla misurazione dell’impresa in termini di dipendenti</a:t>
            </a:r>
          </a:p>
        </p:txBody>
      </p:sp>
    </p:spTree>
    <p:extLst>
      <p:ext uri="{BB962C8B-B14F-4D97-AF65-F5344CB8AC3E}">
        <p14:creationId xmlns:p14="http://schemas.microsoft.com/office/powerpoint/2010/main" val="28319241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C2E98F-BE44-0447-9D70-DDE213EB6C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libertà contrattuale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DA9A04C-A30E-B647-9B59-7A84A32C89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276144"/>
            <a:ext cx="10168128" cy="3694176"/>
          </a:xfrm>
        </p:spPr>
        <p:txBody>
          <a:bodyPr>
            <a:normAutofit fontScale="92500" lnSpcReduction="10000"/>
          </a:bodyPr>
          <a:lstStyle/>
          <a:p>
            <a:r>
              <a:rPr lang="it-IT" dirty="0"/>
              <a:t>Principio di libertà contrattuale. Posso «creare» contratti atipici, purché siano rispettati i requisiti del 1325.</a:t>
            </a:r>
          </a:p>
          <a:p>
            <a:r>
              <a:rPr lang="it-IT" dirty="0"/>
              <a:t>Posso stipulare un contratto di lavoro autonomo per far eseguire opere o servizi svolti normalmente con contratti di lavoro subordinato?</a:t>
            </a:r>
          </a:p>
          <a:p>
            <a:r>
              <a:rPr lang="it-IT" dirty="0"/>
              <a:t>Posso scegliere se far eseguire opere o servizi con lavoratori autonomi o con lavoratori subordinati?</a:t>
            </a:r>
          </a:p>
          <a:p>
            <a:r>
              <a:rPr lang="it-IT" dirty="0"/>
              <a:t>Posso far eseguire opere o servizi da altre imprese? (appalto)</a:t>
            </a:r>
          </a:p>
        </p:txBody>
      </p:sp>
    </p:spTree>
    <p:extLst>
      <p:ext uri="{BB962C8B-B14F-4D97-AF65-F5344CB8AC3E}">
        <p14:creationId xmlns:p14="http://schemas.microsoft.com/office/powerpoint/2010/main" val="30487815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777E57D-6A88-4B5B-A068-2BA7FF4E8C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FB03731D-C914-3849-9F4E-E8E9FF0046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1386"/>
            <a:ext cx="10509504" cy="2248494"/>
          </a:xfrm>
        </p:spPr>
        <p:txBody>
          <a:bodyPr anchor="b">
            <a:normAutofit/>
          </a:bodyPr>
          <a:lstStyle/>
          <a:p>
            <a:r>
              <a:rPr lang="it-IT" dirty="0"/>
              <a:t>Il lavoratore subordinato come lavoratore debole vs. lavoratore autonomo «forte». E’ ancora sempre così?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7117410-A2A4-4085-9ADC-46744551DB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772" y="0"/>
            <a:ext cx="10506456" cy="1913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9F74EB5-E547-4FB4-95F5-BCC788F3C4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2894076"/>
            <a:ext cx="1050645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427E394-2580-A845-A866-209FD58C25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3111246"/>
            <a:ext cx="10509504" cy="2715768"/>
          </a:xfrm>
        </p:spPr>
        <p:txBody>
          <a:bodyPr>
            <a:normAutofit fontScale="92500" lnSpcReduction="20000"/>
          </a:bodyPr>
          <a:lstStyle/>
          <a:p>
            <a:r>
              <a:rPr lang="it-IT" sz="2000" dirty="0"/>
              <a:t>Marzo 2019, MEF:  Bando per l’affidamento di incarichi biennali di consulenza “</a:t>
            </a:r>
            <a:r>
              <a:rPr lang="it-IT" sz="2000" b="1" dirty="0"/>
              <a:t>a titolo gratuito </a:t>
            </a:r>
            <a:r>
              <a:rPr lang="it-IT" sz="2000" dirty="0"/>
              <a:t>” aventi per oggetto “tematiche complesse attinenti al diritto – nazionale ed europeo – societario, bancario e/o dei mercati e intermediari finanziari, in vista anche dell’adozione e/o integrazione di normative primarie e secondarie ai fini, tra l’altro, dell’adeguamento dell’ordinamento interno alla direttive/regolamenti comunitari ”.</a:t>
            </a:r>
          </a:p>
          <a:p>
            <a:r>
              <a:rPr lang="it-IT" sz="2000" dirty="0"/>
              <a:t>Legge di bilancio 205/2017 equo compenso, in forza del quale è fatto preciso obbligo ad una serie di “contraenti forti” di garantire al professionista incaricato un compenso commisurato alla quantità e alla qualità del lavoro richiesto ed effettivamente svolto.</a:t>
            </a:r>
          </a:p>
          <a:p>
            <a:r>
              <a:rPr lang="it-IT" sz="2000" dirty="0"/>
              <a:t>Esteso a tutti i professionisti.</a:t>
            </a:r>
          </a:p>
        </p:txBody>
      </p:sp>
    </p:spTree>
    <p:extLst>
      <p:ext uri="{BB962C8B-B14F-4D97-AF65-F5344CB8AC3E}">
        <p14:creationId xmlns:p14="http://schemas.microsoft.com/office/powerpoint/2010/main" val="19532109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EA8644-ABE1-0A45-81A1-D8BF89149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i="1" dirty="0"/>
              <a:t>I </a:t>
            </a:r>
            <a:r>
              <a:rPr lang="it-IT" i="1" dirty="0" err="1"/>
              <a:t>Riders</a:t>
            </a:r>
            <a:r>
              <a:rPr lang="it-IT" i="1" dirty="0"/>
              <a:t>:</a:t>
            </a:r>
            <a:br>
              <a:rPr lang="it-IT" i="1" dirty="0"/>
            </a:br>
            <a:r>
              <a:rPr lang="it-IT" i="1" dirty="0" err="1"/>
              <a:t>Cass</a:t>
            </a:r>
            <a:r>
              <a:rPr lang="it-IT" i="1" dirty="0"/>
              <a:t>. civ., sez. lav., 24-01-2020, n. 1663</a:t>
            </a:r>
            <a:r>
              <a:rPr lang="it-IT" dirty="0"/>
              <a:t>.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9B364E1-CE81-C844-BFBD-602F206746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br>
              <a:rPr lang="it-IT" dirty="0"/>
            </a:br>
            <a:r>
              <a:rPr lang="it-IT" dirty="0"/>
              <a:t>Ai rapporti di collaborazione di cui all'art. 2 </a:t>
            </a:r>
            <a:r>
              <a:rPr lang="it-IT" dirty="0" err="1"/>
              <a:t>d.leg</a:t>
            </a:r>
            <a:r>
              <a:rPr lang="it-IT" dirty="0"/>
              <a:t>. n. 81 del 2015, in un'ottica sia di prevenzione sia «rimediale», si applica la disciplina del rapporto di </a:t>
            </a:r>
            <a:r>
              <a:rPr lang="it-IT" b="1" dirty="0"/>
              <a:t>lavoro subordinato </a:t>
            </a:r>
            <a:r>
              <a:rPr lang="it-IT" dirty="0"/>
              <a:t>quando la prestazione del collaboratore sia </a:t>
            </a:r>
            <a:r>
              <a:rPr lang="it-IT" u="sng" dirty="0"/>
              <a:t>esclusivamente personale</a:t>
            </a:r>
            <a:r>
              <a:rPr lang="it-IT" dirty="0"/>
              <a:t>, venga svolta in maniera </a:t>
            </a:r>
            <a:r>
              <a:rPr lang="it-IT" u="sng" dirty="0"/>
              <a:t>continuativa</a:t>
            </a:r>
            <a:r>
              <a:rPr lang="it-IT" dirty="0"/>
              <a:t> nel tempo e le modalità di esecuzione della prestazione, anche in relazione ai tempi ed al luogo di lavoro, siano </a:t>
            </a:r>
            <a:r>
              <a:rPr lang="it-IT" u="sng" dirty="0"/>
              <a:t>organizzate dal committente</a:t>
            </a:r>
            <a:r>
              <a:rPr lang="it-IT" dirty="0"/>
              <a:t>, senza che il giudice che ravvisi la concorrenza di tali elementi nella fattispecie concreta sia tenuto a compiere ulteriori indagini, né possa trarre, nell'apprezzamento di essi, un diverso convincimento dal giudizio </a:t>
            </a:r>
            <a:r>
              <a:rPr lang="it-IT" dirty="0" err="1"/>
              <a:t>qualificatorio</a:t>
            </a:r>
            <a:r>
              <a:rPr lang="it-IT" dirty="0"/>
              <a:t> di sintesi.</a:t>
            </a:r>
          </a:p>
        </p:txBody>
      </p:sp>
    </p:spTree>
    <p:extLst>
      <p:ext uri="{BB962C8B-B14F-4D97-AF65-F5344CB8AC3E}">
        <p14:creationId xmlns:p14="http://schemas.microsoft.com/office/powerpoint/2010/main" val="2178889833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nalogousFromDarkSeedLeftStep">
      <a:dk1>
        <a:srgbClr val="000000"/>
      </a:dk1>
      <a:lt1>
        <a:srgbClr val="FFFFFF"/>
      </a:lt1>
      <a:dk2>
        <a:srgbClr val="34381F"/>
      </a:dk2>
      <a:lt2>
        <a:srgbClr val="E8E2E3"/>
      </a:lt2>
      <a:accent1>
        <a:srgbClr val="33B39D"/>
      </a:accent1>
      <a:accent2>
        <a:srgbClr val="28B864"/>
      </a:accent2>
      <a:accent3>
        <a:srgbClr val="35B935"/>
      </a:accent3>
      <a:accent4>
        <a:srgbClr val="62B427"/>
      </a:accent4>
      <a:accent5>
        <a:srgbClr val="96AB30"/>
      </a:accent5>
      <a:accent6>
        <a:srgbClr val="C29C2A"/>
      </a:accent6>
      <a:hlink>
        <a:srgbClr val="6B8A2E"/>
      </a:hlink>
      <a:folHlink>
        <a:srgbClr val="7F7F7F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866</TotalTime>
  <Words>931</Words>
  <Application>Microsoft Macintosh PowerPoint</Application>
  <PresentationFormat>Widescreen</PresentationFormat>
  <Paragraphs>69</Paragraphs>
  <Slides>17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21" baseType="lpstr">
      <vt:lpstr>Arial</vt:lpstr>
      <vt:lpstr>Avenir Next LT Pro</vt:lpstr>
      <vt:lpstr>Calibri</vt:lpstr>
      <vt:lpstr>AccentBoxVTI</vt:lpstr>
      <vt:lpstr>Il lavoro subordinato</vt:lpstr>
      <vt:lpstr>Il pane, e quindi il lavoro, è sacro; la casa è sacra, non si tocca impunemente né l'uno né l'altra: questo non è marxismo, è Vangelo. (G. La Pira)</vt:lpstr>
      <vt:lpstr>Quale lavoro?</vt:lpstr>
      <vt:lpstr>Perché ci interessa la tipologia di lavoro?</vt:lpstr>
      <vt:lpstr>Costo medio operaio metalmeccanico 1° livello (tabelle ministeriali)</vt:lpstr>
      <vt:lpstr>L’interesse del datore ad avere un lavoratore autonomo anziché subordinato.</vt:lpstr>
      <vt:lpstr>La libertà contrattuale</vt:lpstr>
      <vt:lpstr>Il lavoratore subordinato come lavoratore debole vs. lavoratore autonomo «forte». E’ ancora sempre così?</vt:lpstr>
      <vt:lpstr>I Riders: Cass. civ., sez. lav., 24-01-2020, n. 1663.</vt:lpstr>
      <vt:lpstr>Art. 2094 c.c</vt:lpstr>
      <vt:lpstr>Collaborare nell’impresa</vt:lpstr>
      <vt:lpstr>Manuale o intellettuale</vt:lpstr>
      <vt:lpstr>Alle dipendenze</vt:lpstr>
      <vt:lpstr>Sotto la direzione</vt:lpstr>
      <vt:lpstr>Mediante retribuzione</vt:lpstr>
      <vt:lpstr>Il lavoro autonomo</vt:lpstr>
      <vt:lpstr>Gli indici di subordinazione per la giurisprudenza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lavoro subordinato</dc:title>
  <dc:creator>Alberto Avio</dc:creator>
  <cp:lastModifiedBy>Alberto Avio</cp:lastModifiedBy>
  <cp:revision>13</cp:revision>
  <dcterms:created xsi:type="dcterms:W3CDTF">2020-03-24T17:51:37Z</dcterms:created>
  <dcterms:modified xsi:type="dcterms:W3CDTF">2020-11-06T07:54:46Z</dcterms:modified>
</cp:coreProperties>
</file>