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9" r:id="rId1"/>
  </p:sldMasterIdLst>
  <p:sldIdLst>
    <p:sldId id="256" r:id="rId2"/>
    <p:sldId id="257" r:id="rId3"/>
    <p:sldId id="258" r:id="rId4"/>
    <p:sldId id="271" r:id="rId5"/>
    <p:sldId id="273" r:id="rId6"/>
    <p:sldId id="272" r:id="rId7"/>
    <p:sldId id="274" r:id="rId8"/>
    <p:sldId id="259" r:id="rId9"/>
    <p:sldId id="261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31"/>
    <p:restoredTop sz="95238"/>
  </p:normalViewPr>
  <p:slideViewPr>
    <p:cSldViewPr snapToGrid="0" snapToObjects="1">
      <p:cViewPr>
        <p:scale>
          <a:sx n="107" d="100"/>
          <a:sy n="107" d="100"/>
        </p:scale>
        <p:origin x="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11/5/20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371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21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7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1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155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2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96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274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11/5/20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2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2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11/5/20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58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8" r:id="rId6"/>
    <p:sldLayoutId id="2147483673" r:id="rId7"/>
    <p:sldLayoutId id="2147483674" r:id="rId8"/>
    <p:sldLayoutId id="2147483675" r:id="rId9"/>
    <p:sldLayoutId id="2147483677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2FB82883-1DC0-4BE1-A607-009095F335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68F82FCF-D56C-496E-9F4C-36E9F779F5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57" b="1215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6" name="Rectangle 10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3615" y="4638503"/>
            <a:ext cx="8384770" cy="1332634"/>
          </a:xfrm>
          <a:prstGeom prst="rect">
            <a:avLst/>
          </a:prstGeom>
          <a:solidFill>
            <a:schemeClr val="bg1">
              <a:alpha val="95000"/>
            </a:schemeClr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6E86A81-6D46-544D-A1DC-93FF7332DC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121" y="4727173"/>
            <a:ext cx="7985759" cy="868823"/>
          </a:xfrm>
        </p:spPr>
        <p:txBody>
          <a:bodyPr anchor="ctr">
            <a:normAutofit/>
          </a:bodyPr>
          <a:lstStyle/>
          <a:p>
            <a:pPr algn="ctr"/>
            <a:r>
              <a:rPr lang="it-IT" sz="4000" dirty="0"/>
              <a:t>Il lavoro subordinato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3110" y="5628237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F14F01A-5425-8E4C-B2A8-36B98E870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5738" y="5680637"/>
            <a:ext cx="6960524" cy="598516"/>
          </a:xfrm>
        </p:spPr>
        <p:txBody>
          <a:bodyPr anchor="ctr">
            <a:normAutofit fontScale="92500"/>
          </a:bodyPr>
          <a:lstStyle/>
          <a:p>
            <a:pPr algn="ctr"/>
            <a:r>
              <a:rPr lang="it-IT" sz="2000" dirty="0">
                <a:solidFill>
                  <a:schemeClr val="bg1"/>
                </a:solidFill>
              </a:rPr>
              <a:t>Lezione 12 – AA 2020/2021 – Operatore dei servizi giuridici</a:t>
            </a:r>
          </a:p>
        </p:txBody>
      </p:sp>
    </p:spTree>
    <p:extLst>
      <p:ext uri="{BB962C8B-B14F-4D97-AF65-F5344CB8AC3E}">
        <p14:creationId xmlns:p14="http://schemas.microsoft.com/office/powerpoint/2010/main" val="290423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3E3B81-2B3C-154E-82FC-8EC35B61C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Art. 2094 </a:t>
            </a:r>
            <a:r>
              <a:rPr lang="it-IT" altLang="it-IT" dirty="0" err="1"/>
              <a:t>c.c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FE125D-D3AF-2C41-B43B-271B8EB28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“è prestatore di lavoro subordinato chi si obbliga </a:t>
            </a:r>
            <a:r>
              <a:rPr lang="it-IT" altLang="it-IT" u="sng" dirty="0"/>
              <a:t>mediante retribuzione</a:t>
            </a:r>
            <a:r>
              <a:rPr lang="it-IT" altLang="it-IT" dirty="0"/>
              <a:t> a </a:t>
            </a:r>
            <a:r>
              <a:rPr lang="it-IT" altLang="it-IT" b="1" dirty="0"/>
              <a:t>collaborare</a:t>
            </a:r>
            <a:r>
              <a:rPr lang="it-IT" altLang="it-IT" dirty="0"/>
              <a:t> nell’impresa, prestando il proprio </a:t>
            </a:r>
            <a:r>
              <a:rPr lang="it-IT" altLang="it-IT" b="1" dirty="0"/>
              <a:t>lavoro intellettuale o manuale </a:t>
            </a:r>
            <a:r>
              <a:rPr lang="it-IT" altLang="it-IT" dirty="0"/>
              <a:t>alle </a:t>
            </a:r>
            <a:r>
              <a:rPr lang="it-IT" altLang="it-IT" b="1" dirty="0"/>
              <a:t>dipendenze</a:t>
            </a:r>
            <a:r>
              <a:rPr lang="it-IT" altLang="it-IT" dirty="0"/>
              <a:t> e </a:t>
            </a:r>
            <a:r>
              <a:rPr lang="it-IT" altLang="it-IT" b="1" dirty="0"/>
              <a:t>sotto la direzione </a:t>
            </a:r>
            <a:r>
              <a:rPr lang="it-IT" altLang="it-IT" dirty="0"/>
              <a:t>dell’imprenditore”</a:t>
            </a:r>
          </a:p>
          <a:p>
            <a:pPr marL="0" indent="0">
              <a:buNone/>
            </a:pPr>
            <a:r>
              <a:rPr lang="it-IT" dirty="0"/>
              <a:t>N.B. la definizione (2239 cc) vale anche per i datori di lavoro non imprenditori</a:t>
            </a:r>
          </a:p>
        </p:txBody>
      </p:sp>
    </p:spTree>
    <p:extLst>
      <p:ext uri="{BB962C8B-B14F-4D97-AF65-F5344CB8AC3E}">
        <p14:creationId xmlns:p14="http://schemas.microsoft.com/office/powerpoint/2010/main" val="3732293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4BCEE8-1F1D-8041-890A-D1730AFD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Collaborare nell’impresa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F3A1F3-E1E1-E74E-BF08-1F46A34D7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Superamento della distinzione collaborare «nell’impresa» o «all’impresa»</a:t>
            </a:r>
          </a:p>
          <a:p>
            <a:r>
              <a:rPr lang="it-IT" dirty="0"/>
              <a:t>Concetto non specifico: collaborazione coordinata e continuativa per i lavoratori autonomi</a:t>
            </a:r>
          </a:p>
        </p:txBody>
      </p:sp>
    </p:spTree>
    <p:extLst>
      <p:ext uri="{BB962C8B-B14F-4D97-AF65-F5344CB8AC3E}">
        <p14:creationId xmlns:p14="http://schemas.microsoft.com/office/powerpoint/2010/main" val="285457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CB5567-2D76-CA4E-88A8-4363B2369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Manuale o intellettuale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2BE7B8-0DD9-054E-903B-7C45F3CF7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Superamento della l.1825 del 1924 sull’impiego privato</a:t>
            </a:r>
          </a:p>
          <a:p>
            <a:r>
              <a:rPr lang="it-IT" dirty="0"/>
              <a:t>Il lavoro deve essere prestato personalmente (v. job-</a:t>
            </a:r>
            <a:r>
              <a:rPr lang="it-IT" dirty="0" err="1"/>
              <a:t>sharing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54307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608FD9-997D-B14F-BFF6-18801F55D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Alle dipendenze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9F45F3-E4FA-724B-98F4-2D0CEDAEE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Lavoro rivolto al perseguimento di un interesse altrui, non c’è un rischio d’impresa</a:t>
            </a:r>
          </a:p>
        </p:txBody>
      </p:sp>
    </p:spTree>
    <p:extLst>
      <p:ext uri="{BB962C8B-B14F-4D97-AF65-F5344CB8AC3E}">
        <p14:creationId xmlns:p14="http://schemas.microsoft.com/office/powerpoint/2010/main" val="2932615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A51E40-BFE1-8B40-89FD-5E20D0272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Sotto la direzione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1F840D-B5AB-7045-BBDE-FF3D9A0D7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L’</a:t>
            </a:r>
            <a:r>
              <a:rPr lang="it-IT" dirty="0" err="1"/>
              <a:t>eterodirezione</a:t>
            </a:r>
            <a:r>
              <a:rPr lang="it-IT" dirty="0"/>
              <a:t>: il potere di conformazione. Il datore dice al lavoratore</a:t>
            </a:r>
          </a:p>
          <a:p>
            <a:pPr lvl="1"/>
            <a:r>
              <a:rPr lang="it-IT" dirty="0"/>
              <a:t>COSA fare</a:t>
            </a:r>
          </a:p>
          <a:p>
            <a:pPr lvl="1"/>
            <a:r>
              <a:rPr lang="it-IT" dirty="0"/>
              <a:t>COME fare</a:t>
            </a:r>
          </a:p>
          <a:p>
            <a:pPr lvl="1"/>
            <a:r>
              <a:rPr lang="it-IT" dirty="0"/>
              <a:t>QUANDO fare</a:t>
            </a:r>
          </a:p>
          <a:p>
            <a:pPr lvl="1"/>
            <a:r>
              <a:rPr lang="it-IT" dirty="0"/>
              <a:t>DOVE fare</a:t>
            </a:r>
          </a:p>
        </p:txBody>
      </p:sp>
    </p:spTree>
    <p:extLst>
      <p:ext uri="{BB962C8B-B14F-4D97-AF65-F5344CB8AC3E}">
        <p14:creationId xmlns:p14="http://schemas.microsoft.com/office/powerpoint/2010/main" val="3967291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18C5C5-5FFD-9A40-849A-5F29A36CD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Mediante retribuzione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A2A01D-8404-9846-BD1E-DC7E26332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Presunzione di onerosità del lavoro</a:t>
            </a:r>
          </a:p>
          <a:p>
            <a:pPr lvl="1"/>
            <a:r>
              <a:rPr lang="it-IT" dirty="0"/>
              <a:t>Lavoro volontario l.117/2017</a:t>
            </a:r>
          </a:p>
          <a:p>
            <a:pPr lvl="1"/>
            <a:r>
              <a:rPr lang="it-IT" dirty="0"/>
              <a:t>Lavoro </a:t>
            </a:r>
            <a:r>
              <a:rPr lang="it-IT" i="1" dirty="0" err="1"/>
              <a:t>affectionis</a:t>
            </a:r>
            <a:r>
              <a:rPr lang="it-IT" i="1" dirty="0"/>
              <a:t> </a:t>
            </a:r>
            <a:r>
              <a:rPr lang="it-IT" i="1" dirty="0" err="1"/>
              <a:t>vel</a:t>
            </a:r>
            <a:r>
              <a:rPr lang="it-IT" i="1" dirty="0"/>
              <a:t> </a:t>
            </a:r>
            <a:r>
              <a:rPr lang="it-IT" i="1" dirty="0" err="1"/>
              <a:t>benevolentiae</a:t>
            </a:r>
            <a:r>
              <a:rPr lang="it-IT" i="1" dirty="0"/>
              <a:t> causa (</a:t>
            </a:r>
            <a:r>
              <a:rPr lang="it-IT" dirty="0"/>
              <a:t>ma </a:t>
            </a:r>
            <a:r>
              <a:rPr lang="it-IT" dirty="0" err="1"/>
              <a:t>v.impresa</a:t>
            </a:r>
            <a:r>
              <a:rPr lang="it-IT" dirty="0"/>
              <a:t> familiare</a:t>
            </a:r>
            <a:r>
              <a:rPr lang="it-IT" i="1" dirty="0"/>
              <a:t>)</a:t>
            </a:r>
          </a:p>
          <a:p>
            <a:pPr marL="45720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22288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3D376E-E782-ED4C-9A16-FEB82B4CB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lavoro autonomo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923153-8336-5D4A-A8F5-FF02E4626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2222, Contratto d’opera. Quando una persona si obbliga a compiere verso un corrispettivo </a:t>
            </a:r>
            <a:r>
              <a:rPr lang="it-IT" b="1" dirty="0"/>
              <a:t>un'opera o un servizio</a:t>
            </a:r>
            <a:r>
              <a:rPr lang="it-IT" dirty="0"/>
              <a:t>, con lavoro </a:t>
            </a:r>
            <a:r>
              <a:rPr lang="it-IT" b="1" dirty="0"/>
              <a:t>prevalentemente </a:t>
            </a:r>
            <a:r>
              <a:rPr lang="it-IT" dirty="0"/>
              <a:t>proprio e senza vincolo di subordinazione nei confronti del committente, si applicano le norme di questo capo, salvo che il rapporto abbia una disciplina particolare nel libro IV.</a:t>
            </a:r>
          </a:p>
          <a:p>
            <a:r>
              <a:rPr lang="it-IT" dirty="0"/>
              <a:t>Distinzione con il lavoro imprenditoriale</a:t>
            </a:r>
          </a:p>
        </p:txBody>
      </p:sp>
    </p:spTree>
    <p:extLst>
      <p:ext uri="{BB962C8B-B14F-4D97-AF65-F5344CB8AC3E}">
        <p14:creationId xmlns:p14="http://schemas.microsoft.com/office/powerpoint/2010/main" val="1547239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9022A-B3A0-7445-9B25-B90ED57A5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Gli indici di subordinazione per la giurisprudenza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03F11E-DBE6-694E-A673-00478739A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Il valore del</a:t>
            </a:r>
            <a:r>
              <a:rPr lang="it-IT" i="1" dirty="0"/>
              <a:t> </a:t>
            </a:r>
            <a:r>
              <a:rPr lang="it-IT" i="1" dirty="0" err="1"/>
              <a:t>Nomen</a:t>
            </a:r>
            <a:r>
              <a:rPr lang="it-IT" i="1" dirty="0"/>
              <a:t> </a:t>
            </a:r>
            <a:r>
              <a:rPr lang="it-IT" i="1" dirty="0" err="1"/>
              <a:t>iuri</a:t>
            </a:r>
            <a:r>
              <a:rPr lang="it-IT" dirty="0" err="1"/>
              <a:t>s</a:t>
            </a:r>
            <a:r>
              <a:rPr lang="it-IT" dirty="0"/>
              <a:t> e la certificazione </a:t>
            </a:r>
            <a:r>
              <a:rPr lang="it-IT"/>
              <a:t>del contratto</a:t>
            </a:r>
            <a:endParaRPr lang="it-IT" dirty="0"/>
          </a:p>
          <a:p>
            <a:r>
              <a:rPr lang="it-IT" dirty="0"/>
              <a:t>Luogo prestazione</a:t>
            </a:r>
          </a:p>
          <a:p>
            <a:r>
              <a:rPr lang="it-IT" dirty="0"/>
              <a:t>Proprietà della materia prima lavorata e degli strumenti di lavoro</a:t>
            </a:r>
          </a:p>
          <a:p>
            <a:r>
              <a:rPr lang="it-IT" dirty="0"/>
              <a:t>Orario di lavoro</a:t>
            </a:r>
          </a:p>
          <a:p>
            <a:r>
              <a:rPr lang="it-IT" dirty="0"/>
              <a:t>Modalità del corrispettivo</a:t>
            </a:r>
          </a:p>
          <a:p>
            <a:r>
              <a:rPr lang="it-IT" dirty="0"/>
              <a:t>Assenza rischio economico</a:t>
            </a:r>
          </a:p>
          <a:p>
            <a:r>
              <a:rPr lang="it-IT" dirty="0"/>
              <a:t>Coordinamento organizzativo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2520FD9-3FF6-BD45-9C19-06C43208C403}"/>
              </a:ext>
            </a:extLst>
          </p:cNvPr>
          <p:cNvSpPr txBox="1"/>
          <p:nvPr/>
        </p:nvSpPr>
        <p:spPr>
          <a:xfrm>
            <a:off x="-2113808" y="-9500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9722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19B4BD-4610-2943-AF72-8332DD54B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400" dirty="0"/>
              <a:t>Il pane, e quindi il lavoro, è sacro; la casa è sacra, non si tocca impunemente né l'uno né l'altra: questo non è marxismo, è Vangelo.</a:t>
            </a:r>
            <a:br>
              <a:rPr lang="it-IT" sz="2000" dirty="0"/>
            </a:br>
            <a:r>
              <a:rPr lang="it-IT" sz="2000" dirty="0"/>
              <a:t>(G. La Pira)</a:t>
            </a: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D21CD1-2701-0647-8586-2C16806F8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Repubblica riconosce a tutti i cittadini il </a:t>
            </a:r>
            <a:r>
              <a:rPr lang="it-IT" b="1" dirty="0"/>
              <a:t>diritto</a:t>
            </a:r>
            <a:r>
              <a:rPr lang="it-IT" dirty="0"/>
              <a:t> al lavoro e promuove le condizioni che rendano effettivo questo diritto.</a:t>
            </a:r>
          </a:p>
          <a:p>
            <a:r>
              <a:rPr lang="it-IT" dirty="0"/>
              <a:t>Ogni cittadino ha il </a:t>
            </a:r>
            <a:r>
              <a:rPr lang="it-IT" b="1" dirty="0"/>
              <a:t>dovere</a:t>
            </a:r>
            <a:r>
              <a:rPr lang="it-IT" dirty="0"/>
              <a:t> di svolgere, secondo le proprie possibilità e la propria scelta, una attività o una funzione che concorra al progresso materiale o spirituale della società.</a:t>
            </a:r>
          </a:p>
        </p:txBody>
      </p:sp>
    </p:spTree>
    <p:extLst>
      <p:ext uri="{BB962C8B-B14F-4D97-AF65-F5344CB8AC3E}">
        <p14:creationId xmlns:p14="http://schemas.microsoft.com/office/powerpoint/2010/main" val="3932701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A31FCA-3FDB-DC4D-A7AC-B5F1E37AD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Quale lavoro?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D811A3-E003-7E49-B81F-831712169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432446"/>
          </a:xfrm>
        </p:spPr>
        <p:txBody>
          <a:bodyPr>
            <a:normAutofit/>
          </a:bodyPr>
          <a:lstStyle/>
          <a:p>
            <a:r>
              <a:rPr lang="it-IT" dirty="0"/>
              <a:t>Lavoro subordinato</a:t>
            </a:r>
          </a:p>
          <a:p>
            <a:r>
              <a:rPr lang="it-IT" dirty="0"/>
              <a:t>Lavoro autonomo</a:t>
            </a:r>
          </a:p>
          <a:p>
            <a:r>
              <a:rPr lang="it-IT" dirty="0"/>
              <a:t>Lavoro autonomo coordinato e continuativo (</a:t>
            </a:r>
            <a:r>
              <a:rPr lang="it-IT" dirty="0" err="1"/>
              <a:t>parasub</a:t>
            </a:r>
            <a:r>
              <a:rPr lang="it-IT" dirty="0"/>
              <a:t>.)</a:t>
            </a:r>
          </a:p>
          <a:p>
            <a:r>
              <a:rPr lang="it-IT" dirty="0"/>
              <a:t>Lavoro imprenditoriale</a:t>
            </a:r>
          </a:p>
        </p:txBody>
      </p:sp>
    </p:spTree>
    <p:extLst>
      <p:ext uri="{BB962C8B-B14F-4D97-AF65-F5344CB8AC3E}">
        <p14:creationId xmlns:p14="http://schemas.microsoft.com/office/powerpoint/2010/main" val="3679468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610708-260B-FF4F-9CE8-67AC241A3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Perché ci interessa la tipologia di lavoro?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5EF4D8-0D9B-A846-AE84-03305BC68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2204891"/>
            <a:ext cx="10630553" cy="4279036"/>
          </a:xfrm>
        </p:spPr>
        <p:txBody>
          <a:bodyPr>
            <a:normAutofit lnSpcReduction="10000"/>
          </a:bodyPr>
          <a:lstStyle/>
          <a:p>
            <a:r>
              <a:rPr lang="it-IT" dirty="0"/>
              <a:t>Il legislatore tutela il lavoratore subordinato, in quanto soggetto contrattuale «debole» e non il lavoro autonomo, ritenuto capace di essere un contraente «forte».</a:t>
            </a:r>
          </a:p>
          <a:p>
            <a:r>
              <a:rPr lang="it-IT" dirty="0"/>
              <a:t>La tutela non si ferma al momento contrattuale iniziale, ma investe tutti i momenti del rapporto di lavoro. </a:t>
            </a:r>
          </a:p>
          <a:p>
            <a:pPr lvl="1"/>
            <a:r>
              <a:rPr lang="it-IT" dirty="0"/>
              <a:t>Esempio: malattia, gravidanza e puerperio;</a:t>
            </a:r>
          </a:p>
          <a:p>
            <a:pPr lvl="1"/>
            <a:r>
              <a:rPr lang="it-IT" dirty="0"/>
              <a:t>Cessazione del rapporto</a:t>
            </a:r>
          </a:p>
          <a:p>
            <a:r>
              <a:rPr lang="it-IT" dirty="0"/>
              <a:t>I costi di tutela sono attribuiti al datore (contributi previdenziali, TFR, sospensione del rapporto)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7377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B76254-704B-ED4D-ABB9-AEF688D85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Costo medio operaio metalmeccanico 1° livello</a:t>
            </a:r>
            <a:br>
              <a:rPr lang="it-IT" sz="1800" dirty="0"/>
            </a:br>
            <a:r>
              <a:rPr lang="it-IT" sz="1800" dirty="0"/>
              <a:t>(tabelle ministeriali)</a:t>
            </a:r>
            <a:endParaRPr lang="it-IT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09E21026-3F1D-814D-A6CB-8AF43F454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€18.517,30/ annui per retribuzioni</a:t>
            </a:r>
          </a:p>
          <a:p>
            <a:r>
              <a:rPr lang="it-IT" dirty="0"/>
              <a:t>Aggiungendo oneri contributivi e altri oneri legati al rapporto di lavoro:</a:t>
            </a:r>
          </a:p>
          <a:p>
            <a:r>
              <a:rPr lang="it-IT" dirty="0"/>
              <a:t>€ 27.530,39!</a:t>
            </a:r>
          </a:p>
          <a:p>
            <a:r>
              <a:rPr lang="it-IT" dirty="0"/>
              <a:t>N.B. Una retribuzione dei 18.500€/annui significano al netto delle tasse  ca.1.100 €/mese per 13 mensilità.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9653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CBFDF8-8413-8846-A4DF-447569926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L’interesse del datore ad avere un lavoratore autonomo anziché subordinato.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FEC5F6-6BE2-CA4D-91A6-ACF6CBDFD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150880"/>
          </a:xfrm>
        </p:spPr>
        <p:txBody>
          <a:bodyPr/>
          <a:lstStyle/>
          <a:p>
            <a:r>
              <a:rPr lang="it-IT" dirty="0"/>
              <a:t>Lo pago se e quando lo utilizzo</a:t>
            </a:r>
          </a:p>
          <a:p>
            <a:r>
              <a:rPr lang="it-IT" dirty="0"/>
              <a:t>Lo pago in relazione al contratto che ho stipulato (no CCNL)</a:t>
            </a:r>
          </a:p>
          <a:p>
            <a:r>
              <a:rPr lang="it-IT" dirty="0"/>
              <a:t>Non ho oneri contributivi (eventualmente minimi)</a:t>
            </a:r>
          </a:p>
          <a:p>
            <a:r>
              <a:rPr lang="it-IT" dirty="0"/>
              <a:t>Non incide sulla misurazione dell’impresa in termini di dipendenti</a:t>
            </a:r>
          </a:p>
        </p:txBody>
      </p:sp>
    </p:spTree>
    <p:extLst>
      <p:ext uri="{BB962C8B-B14F-4D97-AF65-F5344CB8AC3E}">
        <p14:creationId xmlns:p14="http://schemas.microsoft.com/office/powerpoint/2010/main" val="2831924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C2E98F-BE44-0447-9D70-DDE213EB6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libertà contrattuale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A9A04C-A30E-B647-9B59-7A84A32C8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144"/>
            <a:ext cx="10168128" cy="3694176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Principio di libertà contrattuale. Posso «creare» contratti atipici, purché siano rispettati i requisiti del 1325.</a:t>
            </a:r>
          </a:p>
          <a:p>
            <a:r>
              <a:rPr lang="it-IT" dirty="0"/>
              <a:t>Posso stipulare un contratto di lavoro autonomo per far eseguire opere o servizi svolti normalmente con contratti di lavoro subordinato?</a:t>
            </a:r>
          </a:p>
          <a:p>
            <a:r>
              <a:rPr lang="it-IT" dirty="0"/>
              <a:t>Posso scegliere se far eseguire opere o servizi con lavoratori autonomi o con lavoratori subordinati?</a:t>
            </a:r>
          </a:p>
          <a:p>
            <a:r>
              <a:rPr lang="it-IT" dirty="0"/>
              <a:t>Posso far eseguire opere o servizi da altre imprese? (appalto)</a:t>
            </a:r>
          </a:p>
        </p:txBody>
      </p:sp>
    </p:spTree>
    <p:extLst>
      <p:ext uri="{BB962C8B-B14F-4D97-AF65-F5344CB8AC3E}">
        <p14:creationId xmlns:p14="http://schemas.microsoft.com/office/powerpoint/2010/main" val="3048781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777E57D-6A88-4B5B-A068-2BA7FF4E8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B03731D-C914-3849-9F4E-E8E9FF004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1386"/>
            <a:ext cx="10509504" cy="2248494"/>
          </a:xfrm>
        </p:spPr>
        <p:txBody>
          <a:bodyPr anchor="b">
            <a:normAutofit/>
          </a:bodyPr>
          <a:lstStyle/>
          <a:p>
            <a:r>
              <a:rPr lang="it-IT" dirty="0"/>
              <a:t>Il lavoratore subordinato come lavoratore debole vs. lavoratore autonomo «forte». E’ ancora sempre così?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2894076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27E394-2580-A845-A866-209FD58C2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111246"/>
            <a:ext cx="10509504" cy="2715768"/>
          </a:xfrm>
        </p:spPr>
        <p:txBody>
          <a:bodyPr>
            <a:normAutofit fontScale="92500" lnSpcReduction="20000"/>
          </a:bodyPr>
          <a:lstStyle/>
          <a:p>
            <a:r>
              <a:rPr lang="it-IT" sz="2000" dirty="0"/>
              <a:t>Marzo 2019, MEF:  Bando per l’affidamento di incarichi biennali di consulenza “</a:t>
            </a:r>
            <a:r>
              <a:rPr lang="it-IT" sz="2000" b="1" dirty="0"/>
              <a:t>a titolo gratuito </a:t>
            </a:r>
            <a:r>
              <a:rPr lang="it-IT" sz="2000" dirty="0"/>
              <a:t>” aventi per oggetto “tematiche complesse attinenti al diritto – nazionale ed europeo – societario, bancario e/o dei mercati e intermediari finanziari, in vista anche dell’adozione e/o integrazione di normative primarie e secondarie ai fini, tra l’altro, dell’adeguamento dell’ordinamento interno alla direttive/regolamenti comunitari ”.</a:t>
            </a:r>
          </a:p>
          <a:p>
            <a:r>
              <a:rPr lang="it-IT" sz="2000" dirty="0"/>
              <a:t>Legge di bilancio 205/2017 equo compenso, in forza del quale è fatto preciso obbligo ad una serie di “contraenti forti” di garantire al professionista incaricato un compenso commisurato alla quantità e alla qualità del lavoro richiesto ed effettivamente svolto.</a:t>
            </a:r>
          </a:p>
          <a:p>
            <a:r>
              <a:rPr lang="it-IT" sz="2000" dirty="0"/>
              <a:t>Esteso a tutti i professionisti.</a:t>
            </a:r>
          </a:p>
        </p:txBody>
      </p:sp>
    </p:spTree>
    <p:extLst>
      <p:ext uri="{BB962C8B-B14F-4D97-AF65-F5344CB8AC3E}">
        <p14:creationId xmlns:p14="http://schemas.microsoft.com/office/powerpoint/2010/main" val="1953210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EA8644-ABE1-0A45-81A1-D8BF89149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/>
              <a:t>I </a:t>
            </a:r>
            <a:r>
              <a:rPr lang="it-IT" i="1" dirty="0" err="1"/>
              <a:t>Riders</a:t>
            </a:r>
            <a:r>
              <a:rPr lang="it-IT" i="1" dirty="0"/>
              <a:t>:</a:t>
            </a:r>
            <a:br>
              <a:rPr lang="it-IT" i="1" dirty="0"/>
            </a:br>
            <a:r>
              <a:rPr lang="it-IT" i="1" dirty="0" err="1"/>
              <a:t>Cass</a:t>
            </a:r>
            <a:r>
              <a:rPr lang="it-IT" i="1" dirty="0"/>
              <a:t>. civ., sez. lav., 24-01-2020, n. 1663</a:t>
            </a:r>
            <a:r>
              <a:rPr lang="it-IT" dirty="0"/>
              <a:t>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B364E1-CE81-C844-BFBD-602F20674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br>
              <a:rPr lang="it-IT" dirty="0"/>
            </a:br>
            <a:r>
              <a:rPr lang="it-IT" dirty="0"/>
              <a:t>Ai rapporti di collaborazione di cui all'art. 2 </a:t>
            </a:r>
            <a:r>
              <a:rPr lang="it-IT" dirty="0" err="1"/>
              <a:t>d.leg</a:t>
            </a:r>
            <a:r>
              <a:rPr lang="it-IT" dirty="0"/>
              <a:t>. n. 81 del 2015, in un'ottica sia di prevenzione sia «rimediale», si applica la disciplina del rapporto di </a:t>
            </a:r>
            <a:r>
              <a:rPr lang="it-IT" b="1" dirty="0"/>
              <a:t>lavoro subordinato </a:t>
            </a:r>
            <a:r>
              <a:rPr lang="it-IT" dirty="0"/>
              <a:t>quando la prestazione del collaboratore sia </a:t>
            </a:r>
            <a:r>
              <a:rPr lang="it-IT" u="sng" dirty="0"/>
              <a:t>esclusivamente personale</a:t>
            </a:r>
            <a:r>
              <a:rPr lang="it-IT" dirty="0"/>
              <a:t>, venga svolta in maniera </a:t>
            </a:r>
            <a:r>
              <a:rPr lang="it-IT" u="sng" dirty="0"/>
              <a:t>continuativa</a:t>
            </a:r>
            <a:r>
              <a:rPr lang="it-IT" dirty="0"/>
              <a:t> nel tempo e le modalità di esecuzione della prestazione, anche in relazione ai tempi ed al luogo di lavoro, siano </a:t>
            </a:r>
            <a:r>
              <a:rPr lang="it-IT" u="sng" dirty="0"/>
              <a:t>organizzate dal committente</a:t>
            </a:r>
            <a:r>
              <a:rPr lang="it-IT" dirty="0"/>
              <a:t>, senza che il giudice che ravvisi la concorrenza di tali elementi nella fattispecie concreta sia tenuto a compiere ulteriori indagini, né possa trarre, nell'apprezzamento di essi, un diverso convincimento dal giudizio </a:t>
            </a:r>
            <a:r>
              <a:rPr lang="it-IT" dirty="0" err="1"/>
              <a:t>qualificatorio</a:t>
            </a:r>
            <a:r>
              <a:rPr lang="it-IT" dirty="0"/>
              <a:t> di sintesi.</a:t>
            </a:r>
          </a:p>
        </p:txBody>
      </p:sp>
    </p:spTree>
    <p:extLst>
      <p:ext uri="{BB962C8B-B14F-4D97-AF65-F5344CB8AC3E}">
        <p14:creationId xmlns:p14="http://schemas.microsoft.com/office/powerpoint/2010/main" val="2178889833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34381F"/>
      </a:dk2>
      <a:lt2>
        <a:srgbClr val="E8E2E3"/>
      </a:lt2>
      <a:accent1>
        <a:srgbClr val="33B39D"/>
      </a:accent1>
      <a:accent2>
        <a:srgbClr val="28B864"/>
      </a:accent2>
      <a:accent3>
        <a:srgbClr val="35B935"/>
      </a:accent3>
      <a:accent4>
        <a:srgbClr val="62B427"/>
      </a:accent4>
      <a:accent5>
        <a:srgbClr val="96AB30"/>
      </a:accent5>
      <a:accent6>
        <a:srgbClr val="C29C2A"/>
      </a:accent6>
      <a:hlink>
        <a:srgbClr val="6B8A2E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931</Words>
  <Application>Microsoft Macintosh PowerPoint</Application>
  <PresentationFormat>Widescreen</PresentationFormat>
  <Paragraphs>69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1" baseType="lpstr">
      <vt:lpstr>Arial</vt:lpstr>
      <vt:lpstr>Avenir Next LT Pro</vt:lpstr>
      <vt:lpstr>Calibri</vt:lpstr>
      <vt:lpstr>AccentBoxVTI</vt:lpstr>
      <vt:lpstr>Il lavoro subordinato</vt:lpstr>
      <vt:lpstr>Il pane, e quindi il lavoro, è sacro; la casa è sacra, non si tocca impunemente né l'uno né l'altra: questo non è marxismo, è Vangelo. (G. La Pira)</vt:lpstr>
      <vt:lpstr>Quale lavoro?</vt:lpstr>
      <vt:lpstr>Perché ci interessa la tipologia di lavoro?</vt:lpstr>
      <vt:lpstr>Costo medio operaio metalmeccanico 1° livello (tabelle ministeriali)</vt:lpstr>
      <vt:lpstr>L’interesse del datore ad avere un lavoratore autonomo anziché subordinato.</vt:lpstr>
      <vt:lpstr>La libertà contrattuale</vt:lpstr>
      <vt:lpstr>Il lavoratore subordinato come lavoratore debole vs. lavoratore autonomo «forte». E’ ancora sempre così?</vt:lpstr>
      <vt:lpstr>I Riders: Cass. civ., sez. lav., 24-01-2020, n. 1663.</vt:lpstr>
      <vt:lpstr>Art. 2094 c.c</vt:lpstr>
      <vt:lpstr>Collaborare nell’impresa</vt:lpstr>
      <vt:lpstr>Manuale o intellettuale</vt:lpstr>
      <vt:lpstr>Alle dipendenze</vt:lpstr>
      <vt:lpstr>Sotto la direzione</vt:lpstr>
      <vt:lpstr>Mediante retribuzione</vt:lpstr>
      <vt:lpstr>Il lavoro autonomo</vt:lpstr>
      <vt:lpstr>Gli indici di subordinazione per la giurisprudenza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lavoro subordinato</dc:title>
  <dc:creator>Alberto Avio</dc:creator>
  <cp:lastModifiedBy>Alberto Avio</cp:lastModifiedBy>
  <cp:revision>13</cp:revision>
  <dcterms:created xsi:type="dcterms:W3CDTF">2020-03-24T17:51:37Z</dcterms:created>
  <dcterms:modified xsi:type="dcterms:W3CDTF">2020-11-06T07:54:46Z</dcterms:modified>
</cp:coreProperties>
</file>