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72" r:id="rId2"/>
  </p:sldMasterIdLst>
  <p:sldIdLst>
    <p:sldId id="280" r:id="rId3"/>
    <p:sldId id="286" r:id="rId4"/>
    <p:sldId id="281" r:id="rId5"/>
    <p:sldId id="282" r:id="rId6"/>
    <p:sldId id="283" r:id="rId7"/>
    <p:sldId id="271" r:id="rId8"/>
    <p:sldId id="287" r:id="rId9"/>
    <p:sldId id="272" r:id="rId10"/>
    <p:sldId id="273" r:id="rId11"/>
    <p:sldId id="274" r:id="rId12"/>
    <p:sldId id="275" r:id="rId13"/>
    <p:sldId id="276" r:id="rId14"/>
    <p:sldId id="277" r:id="rId15"/>
    <p:sldId id="278" r:id="rId16"/>
    <p:sldId id="279" r:id="rId17"/>
    <p:sldId id="285" r:id="rId18"/>
    <p:sldId id="284" r:id="rId19"/>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713"/>
  </p:normalViewPr>
  <p:slideViewPr>
    <p:cSldViewPr snapToGrid="0" snapToObjects="1">
      <p:cViewPr varScale="1">
        <p:scale>
          <a:sx n="90" d="100"/>
          <a:sy n="90" d="100"/>
        </p:scale>
        <p:origin x="1744"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diagrams/_rels/data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ata3.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rawing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B4BCA0-DF75-46A5-8D4D-D14E62555EFD}" type="doc">
      <dgm:prSet loTypeId="urn:microsoft.com/office/officeart/2005/8/layout/list1" loCatId="list" qsTypeId="urn:microsoft.com/office/officeart/2005/8/quickstyle/simple1" qsCatId="simple" csTypeId="urn:microsoft.com/office/officeart/2005/8/colors/accent5_2" csCatId="accent5"/>
      <dgm:spPr/>
      <dgm:t>
        <a:bodyPr/>
        <a:lstStyle/>
        <a:p>
          <a:endParaRPr lang="en-US"/>
        </a:p>
      </dgm:t>
    </dgm:pt>
    <dgm:pt modelId="{D802B34D-3EE4-459E-914E-AB56AEFBB7B3}">
      <dgm:prSet/>
      <dgm:spPr/>
      <dgm:t>
        <a:bodyPr/>
        <a:lstStyle/>
        <a:p>
          <a:r>
            <a:rPr lang="it-IT"/>
            <a:t>Regolamento attuativo</a:t>
          </a:r>
          <a:endParaRPr lang="en-US"/>
        </a:p>
      </dgm:t>
    </dgm:pt>
    <dgm:pt modelId="{D27A0468-CCB4-4D61-899F-0B6356EC41BF}" type="parTrans" cxnId="{443C98CB-A2FF-41CF-89D7-FCD34FB54A9A}">
      <dgm:prSet/>
      <dgm:spPr/>
      <dgm:t>
        <a:bodyPr/>
        <a:lstStyle/>
        <a:p>
          <a:endParaRPr lang="en-US"/>
        </a:p>
      </dgm:t>
    </dgm:pt>
    <dgm:pt modelId="{9949D4DE-4889-482A-A62B-9D07AF90B064}" type="sibTrans" cxnId="{443C98CB-A2FF-41CF-89D7-FCD34FB54A9A}">
      <dgm:prSet/>
      <dgm:spPr/>
      <dgm:t>
        <a:bodyPr/>
        <a:lstStyle/>
        <a:p>
          <a:endParaRPr lang="en-US"/>
        </a:p>
      </dgm:t>
    </dgm:pt>
    <dgm:pt modelId="{637CAC82-0F89-43D4-AA78-9280FB46D2AC}">
      <dgm:prSet/>
      <dgm:spPr/>
      <dgm:t>
        <a:bodyPr/>
        <a:lstStyle/>
        <a:p>
          <a:r>
            <a:rPr lang="it-IT"/>
            <a:t>Accordo Quadro (2000)</a:t>
          </a:r>
          <a:endParaRPr lang="en-US"/>
        </a:p>
      </dgm:t>
    </dgm:pt>
    <dgm:pt modelId="{763031E9-9269-4A42-BC24-3ECF3CA54AC0}" type="parTrans" cxnId="{E0A05D8A-A638-46F8-AE0C-7D960BC37728}">
      <dgm:prSet/>
      <dgm:spPr/>
      <dgm:t>
        <a:bodyPr/>
        <a:lstStyle/>
        <a:p>
          <a:endParaRPr lang="en-US"/>
        </a:p>
      </dgm:t>
    </dgm:pt>
    <dgm:pt modelId="{302C0DDC-FFA5-4C10-9764-B29890642A05}" type="sibTrans" cxnId="{E0A05D8A-A638-46F8-AE0C-7D960BC37728}">
      <dgm:prSet/>
      <dgm:spPr/>
      <dgm:t>
        <a:bodyPr/>
        <a:lstStyle/>
        <a:p>
          <a:endParaRPr lang="en-US"/>
        </a:p>
      </dgm:t>
    </dgm:pt>
    <dgm:pt modelId="{C7FAA790-1B89-4102-8F1D-CE38550D60A3}">
      <dgm:prSet/>
      <dgm:spPr/>
      <dgm:t>
        <a:bodyPr/>
        <a:lstStyle/>
        <a:p>
          <a:r>
            <a:rPr lang="it-IT"/>
            <a:t>Punti fondamentali</a:t>
          </a:r>
          <a:endParaRPr lang="en-US"/>
        </a:p>
      </dgm:t>
    </dgm:pt>
    <dgm:pt modelId="{48A160B6-7A33-4FE4-9B96-9382C684E31F}" type="parTrans" cxnId="{BACE6C1A-E485-437F-A336-47A5A28300A0}">
      <dgm:prSet/>
      <dgm:spPr/>
      <dgm:t>
        <a:bodyPr/>
        <a:lstStyle/>
        <a:p>
          <a:endParaRPr lang="en-US"/>
        </a:p>
      </dgm:t>
    </dgm:pt>
    <dgm:pt modelId="{5BFF761C-AA12-4B6E-A8D1-C6ECF2D88D45}" type="sibTrans" cxnId="{BACE6C1A-E485-437F-A336-47A5A28300A0}">
      <dgm:prSet/>
      <dgm:spPr/>
      <dgm:t>
        <a:bodyPr/>
        <a:lstStyle/>
        <a:p>
          <a:endParaRPr lang="en-US"/>
        </a:p>
      </dgm:t>
    </dgm:pt>
    <dgm:pt modelId="{4D073D77-FB88-4A5B-98DF-07AF6CB1EB3D}">
      <dgm:prSet/>
      <dgm:spPr/>
      <dgm:t>
        <a:bodyPr/>
        <a:lstStyle/>
        <a:p>
          <a:r>
            <a:rPr lang="it-IT"/>
            <a:t>La strumentazione</a:t>
          </a:r>
          <a:endParaRPr lang="en-US"/>
        </a:p>
      </dgm:t>
    </dgm:pt>
    <dgm:pt modelId="{BD797C8A-25A6-4457-9CAE-80E7F58A633E}" type="parTrans" cxnId="{A03E3A46-0E11-4970-BAF5-A7AF9B519AB5}">
      <dgm:prSet/>
      <dgm:spPr/>
      <dgm:t>
        <a:bodyPr/>
        <a:lstStyle/>
        <a:p>
          <a:endParaRPr lang="en-US"/>
        </a:p>
      </dgm:t>
    </dgm:pt>
    <dgm:pt modelId="{C83E734A-97B1-4490-9B81-999C5E3687A1}" type="sibTrans" cxnId="{A03E3A46-0E11-4970-BAF5-A7AF9B519AB5}">
      <dgm:prSet/>
      <dgm:spPr/>
      <dgm:t>
        <a:bodyPr/>
        <a:lstStyle/>
        <a:p>
          <a:endParaRPr lang="en-US"/>
        </a:p>
      </dgm:t>
    </dgm:pt>
    <dgm:pt modelId="{05FD2219-33DD-423C-87D4-FFD0F9A530D0}">
      <dgm:prSet/>
      <dgm:spPr/>
      <dgm:t>
        <a:bodyPr/>
        <a:lstStyle/>
        <a:p>
          <a:r>
            <a:rPr lang="it-IT"/>
            <a:t>I fattori di rischio (sicurezza sul lavoro)</a:t>
          </a:r>
          <a:endParaRPr lang="en-US"/>
        </a:p>
      </dgm:t>
    </dgm:pt>
    <dgm:pt modelId="{960E41A2-F5A8-4082-98B2-CB56684369A0}" type="parTrans" cxnId="{3387506A-0EB1-43D6-9A89-4A873960ABD4}">
      <dgm:prSet/>
      <dgm:spPr/>
      <dgm:t>
        <a:bodyPr/>
        <a:lstStyle/>
        <a:p>
          <a:endParaRPr lang="en-US"/>
        </a:p>
      </dgm:t>
    </dgm:pt>
    <dgm:pt modelId="{319FD91D-D458-488D-B285-684A54BCCCDE}" type="sibTrans" cxnId="{3387506A-0EB1-43D6-9A89-4A873960ABD4}">
      <dgm:prSet/>
      <dgm:spPr/>
      <dgm:t>
        <a:bodyPr/>
        <a:lstStyle/>
        <a:p>
          <a:endParaRPr lang="en-US"/>
        </a:p>
      </dgm:t>
    </dgm:pt>
    <dgm:pt modelId="{CAF92E75-47A3-4139-9794-41C086DD13B4}">
      <dgm:prSet/>
      <dgm:spPr/>
      <dgm:t>
        <a:bodyPr/>
        <a:lstStyle/>
        <a:p>
          <a:r>
            <a:rPr lang="it-IT"/>
            <a:t>Sono a carico del datore</a:t>
          </a:r>
          <a:endParaRPr lang="en-US"/>
        </a:p>
      </dgm:t>
    </dgm:pt>
    <dgm:pt modelId="{9335CC99-2E0E-4C21-9C6F-78A6D59A4F45}" type="parTrans" cxnId="{58A6CA24-2A6E-4CD9-877E-F5FCEF6579CC}">
      <dgm:prSet/>
      <dgm:spPr/>
      <dgm:t>
        <a:bodyPr/>
        <a:lstStyle/>
        <a:p>
          <a:endParaRPr lang="en-US"/>
        </a:p>
      </dgm:t>
    </dgm:pt>
    <dgm:pt modelId="{B9DB9B80-DEA8-40BF-B4E6-78140D3D5569}" type="sibTrans" cxnId="{58A6CA24-2A6E-4CD9-877E-F5FCEF6579CC}">
      <dgm:prSet/>
      <dgm:spPr/>
      <dgm:t>
        <a:bodyPr/>
        <a:lstStyle/>
        <a:p>
          <a:endParaRPr lang="en-US"/>
        </a:p>
      </dgm:t>
    </dgm:pt>
    <dgm:pt modelId="{C84337FB-50CB-49ED-841E-532E27563EF3}">
      <dgm:prSet/>
      <dgm:spPr/>
      <dgm:t>
        <a:bodyPr/>
        <a:lstStyle/>
        <a:p>
          <a:r>
            <a:rPr lang="it-IT"/>
            <a:t>- Al lavoratore viene richiesta una reperibilità in un determinato orario e, comunque un «debito orario»</a:t>
          </a:r>
          <a:endParaRPr lang="en-US"/>
        </a:p>
      </dgm:t>
    </dgm:pt>
    <dgm:pt modelId="{52881704-B129-4BD7-B520-69521281FCEA}" type="parTrans" cxnId="{2B4A88F8-554D-4C4D-811F-1B2144A59D42}">
      <dgm:prSet/>
      <dgm:spPr/>
      <dgm:t>
        <a:bodyPr/>
        <a:lstStyle/>
        <a:p>
          <a:endParaRPr lang="en-US"/>
        </a:p>
      </dgm:t>
    </dgm:pt>
    <dgm:pt modelId="{896017B8-7931-47BC-A83D-7B07B96EA733}" type="sibTrans" cxnId="{2B4A88F8-554D-4C4D-811F-1B2144A59D42}">
      <dgm:prSet/>
      <dgm:spPr/>
      <dgm:t>
        <a:bodyPr/>
        <a:lstStyle/>
        <a:p>
          <a:endParaRPr lang="en-US"/>
        </a:p>
      </dgm:t>
    </dgm:pt>
    <dgm:pt modelId="{1D8A8C59-722D-F64B-991E-D09DFD9C8CA9}" type="pres">
      <dgm:prSet presAssocID="{DBB4BCA0-DF75-46A5-8D4D-D14E62555EFD}" presName="linear" presStyleCnt="0">
        <dgm:presLayoutVars>
          <dgm:dir/>
          <dgm:animLvl val="lvl"/>
          <dgm:resizeHandles val="exact"/>
        </dgm:presLayoutVars>
      </dgm:prSet>
      <dgm:spPr/>
    </dgm:pt>
    <dgm:pt modelId="{673B9BAB-E635-8647-877C-1F2AAADDE8AC}" type="pres">
      <dgm:prSet presAssocID="{D802B34D-3EE4-459E-914E-AB56AEFBB7B3}" presName="parentLin" presStyleCnt="0"/>
      <dgm:spPr/>
    </dgm:pt>
    <dgm:pt modelId="{C65D98C8-4432-684D-AC7D-2ED9E9E0FD17}" type="pres">
      <dgm:prSet presAssocID="{D802B34D-3EE4-459E-914E-AB56AEFBB7B3}" presName="parentLeftMargin" presStyleLbl="node1" presStyleIdx="0" presStyleCnt="3"/>
      <dgm:spPr/>
    </dgm:pt>
    <dgm:pt modelId="{E5AF413F-F287-9144-9132-6966B67E1D84}" type="pres">
      <dgm:prSet presAssocID="{D802B34D-3EE4-459E-914E-AB56AEFBB7B3}" presName="parentText" presStyleLbl="node1" presStyleIdx="0" presStyleCnt="3">
        <dgm:presLayoutVars>
          <dgm:chMax val="0"/>
          <dgm:bulletEnabled val="1"/>
        </dgm:presLayoutVars>
      </dgm:prSet>
      <dgm:spPr/>
    </dgm:pt>
    <dgm:pt modelId="{A8190C41-C5DA-D441-BB23-C88AA923CE46}" type="pres">
      <dgm:prSet presAssocID="{D802B34D-3EE4-459E-914E-AB56AEFBB7B3}" presName="negativeSpace" presStyleCnt="0"/>
      <dgm:spPr/>
    </dgm:pt>
    <dgm:pt modelId="{B277B886-93AE-3040-BAB5-D65EDEA41A8C}" type="pres">
      <dgm:prSet presAssocID="{D802B34D-3EE4-459E-914E-AB56AEFBB7B3}" presName="childText" presStyleLbl="conFgAcc1" presStyleIdx="0" presStyleCnt="3">
        <dgm:presLayoutVars>
          <dgm:bulletEnabled val="1"/>
        </dgm:presLayoutVars>
      </dgm:prSet>
      <dgm:spPr/>
    </dgm:pt>
    <dgm:pt modelId="{DE1C8C96-3D7F-AD44-9874-BE88466F08FF}" type="pres">
      <dgm:prSet presAssocID="{9949D4DE-4889-482A-A62B-9D07AF90B064}" presName="spaceBetweenRectangles" presStyleCnt="0"/>
      <dgm:spPr/>
    </dgm:pt>
    <dgm:pt modelId="{44DCA800-769D-8145-9C84-C6B25E418BF9}" type="pres">
      <dgm:prSet presAssocID="{637CAC82-0F89-43D4-AA78-9280FB46D2AC}" presName="parentLin" presStyleCnt="0"/>
      <dgm:spPr/>
    </dgm:pt>
    <dgm:pt modelId="{6FA5C252-7CAB-9043-A5F1-A3B0E03BB15B}" type="pres">
      <dgm:prSet presAssocID="{637CAC82-0F89-43D4-AA78-9280FB46D2AC}" presName="parentLeftMargin" presStyleLbl="node1" presStyleIdx="0" presStyleCnt="3"/>
      <dgm:spPr/>
    </dgm:pt>
    <dgm:pt modelId="{ECB95599-67DF-AD48-AD20-89D1C97EDE5B}" type="pres">
      <dgm:prSet presAssocID="{637CAC82-0F89-43D4-AA78-9280FB46D2AC}" presName="parentText" presStyleLbl="node1" presStyleIdx="1" presStyleCnt="3">
        <dgm:presLayoutVars>
          <dgm:chMax val="0"/>
          <dgm:bulletEnabled val="1"/>
        </dgm:presLayoutVars>
      </dgm:prSet>
      <dgm:spPr/>
    </dgm:pt>
    <dgm:pt modelId="{648EEDD8-8B82-BC40-9D50-DC1AC4A76E96}" type="pres">
      <dgm:prSet presAssocID="{637CAC82-0F89-43D4-AA78-9280FB46D2AC}" presName="negativeSpace" presStyleCnt="0"/>
      <dgm:spPr/>
    </dgm:pt>
    <dgm:pt modelId="{6862237E-8EFD-0A48-B841-44A0B9F08F39}" type="pres">
      <dgm:prSet presAssocID="{637CAC82-0F89-43D4-AA78-9280FB46D2AC}" presName="childText" presStyleLbl="conFgAcc1" presStyleIdx="1" presStyleCnt="3">
        <dgm:presLayoutVars>
          <dgm:bulletEnabled val="1"/>
        </dgm:presLayoutVars>
      </dgm:prSet>
      <dgm:spPr/>
    </dgm:pt>
    <dgm:pt modelId="{2611F631-43DF-8043-82F7-A9E9F6F4B069}" type="pres">
      <dgm:prSet presAssocID="{302C0DDC-FFA5-4C10-9764-B29890642A05}" presName="spaceBetweenRectangles" presStyleCnt="0"/>
      <dgm:spPr/>
    </dgm:pt>
    <dgm:pt modelId="{DAC6A439-CD7C-CF44-AC6F-0319DF11BA8C}" type="pres">
      <dgm:prSet presAssocID="{C7FAA790-1B89-4102-8F1D-CE38550D60A3}" presName="parentLin" presStyleCnt="0"/>
      <dgm:spPr/>
    </dgm:pt>
    <dgm:pt modelId="{226EFEFC-0833-EF4D-8358-A5F9292FD8B7}" type="pres">
      <dgm:prSet presAssocID="{C7FAA790-1B89-4102-8F1D-CE38550D60A3}" presName="parentLeftMargin" presStyleLbl="node1" presStyleIdx="1" presStyleCnt="3"/>
      <dgm:spPr/>
    </dgm:pt>
    <dgm:pt modelId="{A5A72D65-58E0-164C-B859-F64ADF1ED5D4}" type="pres">
      <dgm:prSet presAssocID="{C7FAA790-1B89-4102-8F1D-CE38550D60A3}" presName="parentText" presStyleLbl="node1" presStyleIdx="2" presStyleCnt="3">
        <dgm:presLayoutVars>
          <dgm:chMax val="0"/>
          <dgm:bulletEnabled val="1"/>
        </dgm:presLayoutVars>
      </dgm:prSet>
      <dgm:spPr/>
    </dgm:pt>
    <dgm:pt modelId="{4C1E05F3-576E-C34F-9A3C-2609AF0D1717}" type="pres">
      <dgm:prSet presAssocID="{C7FAA790-1B89-4102-8F1D-CE38550D60A3}" presName="negativeSpace" presStyleCnt="0"/>
      <dgm:spPr/>
    </dgm:pt>
    <dgm:pt modelId="{583B962F-C7E4-AF4D-83E8-F965C0F33620}" type="pres">
      <dgm:prSet presAssocID="{C7FAA790-1B89-4102-8F1D-CE38550D60A3}" presName="childText" presStyleLbl="conFgAcc1" presStyleIdx="2" presStyleCnt="3">
        <dgm:presLayoutVars>
          <dgm:bulletEnabled val="1"/>
        </dgm:presLayoutVars>
      </dgm:prSet>
      <dgm:spPr/>
    </dgm:pt>
  </dgm:ptLst>
  <dgm:cxnLst>
    <dgm:cxn modelId="{FDAB8A0C-00B1-AC4F-9D27-D482988E8381}" type="presOf" srcId="{CAF92E75-47A3-4139-9794-41C086DD13B4}" destId="{583B962F-C7E4-AF4D-83E8-F965C0F33620}" srcOrd="0" destOrd="2" presId="urn:microsoft.com/office/officeart/2005/8/layout/list1"/>
    <dgm:cxn modelId="{BACE6C1A-E485-437F-A336-47A5A28300A0}" srcId="{DBB4BCA0-DF75-46A5-8D4D-D14E62555EFD}" destId="{C7FAA790-1B89-4102-8F1D-CE38550D60A3}" srcOrd="2" destOrd="0" parTransId="{48A160B6-7A33-4FE4-9B96-9382C684E31F}" sibTransId="{5BFF761C-AA12-4B6E-A8D1-C6ECF2D88D45}"/>
    <dgm:cxn modelId="{58A6CA24-2A6E-4CD9-877E-F5FCEF6579CC}" srcId="{C7FAA790-1B89-4102-8F1D-CE38550D60A3}" destId="{CAF92E75-47A3-4139-9794-41C086DD13B4}" srcOrd="2" destOrd="0" parTransId="{9335CC99-2E0E-4C21-9C6F-78A6D59A4F45}" sibTransId="{B9DB9B80-DEA8-40BF-B4E6-78140D3D5569}"/>
    <dgm:cxn modelId="{84B50C2A-6E20-DD44-9EBE-9BCEE3A57048}" type="presOf" srcId="{C7FAA790-1B89-4102-8F1D-CE38550D60A3}" destId="{A5A72D65-58E0-164C-B859-F64ADF1ED5D4}" srcOrd="1" destOrd="0" presId="urn:microsoft.com/office/officeart/2005/8/layout/list1"/>
    <dgm:cxn modelId="{BFF2BC2C-1910-2E43-BDA6-93FCF25542AF}" type="presOf" srcId="{4D073D77-FB88-4A5B-98DF-07AF6CB1EB3D}" destId="{583B962F-C7E4-AF4D-83E8-F965C0F33620}" srcOrd="0" destOrd="0" presId="urn:microsoft.com/office/officeart/2005/8/layout/list1"/>
    <dgm:cxn modelId="{469A023A-6CC1-8740-8647-FB7A5FEC997B}" type="presOf" srcId="{C7FAA790-1B89-4102-8F1D-CE38550D60A3}" destId="{226EFEFC-0833-EF4D-8358-A5F9292FD8B7}" srcOrd="0" destOrd="0" presId="urn:microsoft.com/office/officeart/2005/8/layout/list1"/>
    <dgm:cxn modelId="{B95F2B44-1BE0-A84B-8552-4A135CBE0C5F}" type="presOf" srcId="{C84337FB-50CB-49ED-841E-532E27563EF3}" destId="{583B962F-C7E4-AF4D-83E8-F965C0F33620}" srcOrd="0" destOrd="3" presId="urn:microsoft.com/office/officeart/2005/8/layout/list1"/>
    <dgm:cxn modelId="{A03E3A46-0E11-4970-BAF5-A7AF9B519AB5}" srcId="{C7FAA790-1B89-4102-8F1D-CE38550D60A3}" destId="{4D073D77-FB88-4A5B-98DF-07AF6CB1EB3D}" srcOrd="0" destOrd="0" parTransId="{BD797C8A-25A6-4457-9CAE-80E7F58A633E}" sibTransId="{C83E734A-97B1-4490-9B81-999C5E3687A1}"/>
    <dgm:cxn modelId="{3387506A-0EB1-43D6-9A89-4A873960ABD4}" srcId="{C7FAA790-1B89-4102-8F1D-CE38550D60A3}" destId="{05FD2219-33DD-423C-87D4-FFD0F9A530D0}" srcOrd="1" destOrd="0" parTransId="{960E41A2-F5A8-4082-98B2-CB56684369A0}" sibTransId="{319FD91D-D458-488D-B285-684A54BCCCDE}"/>
    <dgm:cxn modelId="{E0A05D8A-A638-46F8-AE0C-7D960BC37728}" srcId="{DBB4BCA0-DF75-46A5-8D4D-D14E62555EFD}" destId="{637CAC82-0F89-43D4-AA78-9280FB46D2AC}" srcOrd="1" destOrd="0" parTransId="{763031E9-9269-4A42-BC24-3ECF3CA54AC0}" sibTransId="{302C0DDC-FFA5-4C10-9764-B29890642A05}"/>
    <dgm:cxn modelId="{0830CDC5-DF24-5346-9B1B-86CAA24207A5}" type="presOf" srcId="{637CAC82-0F89-43D4-AA78-9280FB46D2AC}" destId="{6FA5C252-7CAB-9043-A5F1-A3B0E03BB15B}" srcOrd="0" destOrd="0" presId="urn:microsoft.com/office/officeart/2005/8/layout/list1"/>
    <dgm:cxn modelId="{443C98CB-A2FF-41CF-89D7-FCD34FB54A9A}" srcId="{DBB4BCA0-DF75-46A5-8D4D-D14E62555EFD}" destId="{D802B34D-3EE4-459E-914E-AB56AEFBB7B3}" srcOrd="0" destOrd="0" parTransId="{D27A0468-CCB4-4D61-899F-0B6356EC41BF}" sibTransId="{9949D4DE-4889-482A-A62B-9D07AF90B064}"/>
    <dgm:cxn modelId="{BB0524D8-7BDB-D44C-9CFB-F8AAA738B344}" type="presOf" srcId="{637CAC82-0F89-43D4-AA78-9280FB46D2AC}" destId="{ECB95599-67DF-AD48-AD20-89D1C97EDE5B}" srcOrd="1" destOrd="0" presId="urn:microsoft.com/office/officeart/2005/8/layout/list1"/>
    <dgm:cxn modelId="{DD9F94DC-7DDD-D449-9807-063891FA7F0A}" type="presOf" srcId="{D802B34D-3EE4-459E-914E-AB56AEFBB7B3}" destId="{E5AF413F-F287-9144-9132-6966B67E1D84}" srcOrd="1" destOrd="0" presId="urn:microsoft.com/office/officeart/2005/8/layout/list1"/>
    <dgm:cxn modelId="{85752FDD-0B09-8C40-8CCD-04D750F5FC5A}" type="presOf" srcId="{D802B34D-3EE4-459E-914E-AB56AEFBB7B3}" destId="{C65D98C8-4432-684D-AC7D-2ED9E9E0FD17}" srcOrd="0" destOrd="0" presId="urn:microsoft.com/office/officeart/2005/8/layout/list1"/>
    <dgm:cxn modelId="{58398BDF-4450-0A4A-A55D-5A7A0FCB5840}" type="presOf" srcId="{DBB4BCA0-DF75-46A5-8D4D-D14E62555EFD}" destId="{1D8A8C59-722D-F64B-991E-D09DFD9C8CA9}" srcOrd="0" destOrd="0" presId="urn:microsoft.com/office/officeart/2005/8/layout/list1"/>
    <dgm:cxn modelId="{F7BACAE5-1D10-424D-8907-52460CB59B1D}" type="presOf" srcId="{05FD2219-33DD-423C-87D4-FFD0F9A530D0}" destId="{583B962F-C7E4-AF4D-83E8-F965C0F33620}" srcOrd="0" destOrd="1" presId="urn:microsoft.com/office/officeart/2005/8/layout/list1"/>
    <dgm:cxn modelId="{2B4A88F8-554D-4C4D-811F-1B2144A59D42}" srcId="{C7FAA790-1B89-4102-8F1D-CE38550D60A3}" destId="{C84337FB-50CB-49ED-841E-532E27563EF3}" srcOrd="3" destOrd="0" parTransId="{52881704-B129-4BD7-B520-69521281FCEA}" sibTransId="{896017B8-7931-47BC-A83D-7B07B96EA733}"/>
    <dgm:cxn modelId="{2E8D0E44-8956-8145-ADB5-5B7CD749AFD4}" type="presParOf" srcId="{1D8A8C59-722D-F64B-991E-D09DFD9C8CA9}" destId="{673B9BAB-E635-8647-877C-1F2AAADDE8AC}" srcOrd="0" destOrd="0" presId="urn:microsoft.com/office/officeart/2005/8/layout/list1"/>
    <dgm:cxn modelId="{496492B4-0024-E848-AA22-EC18E6E733A0}" type="presParOf" srcId="{673B9BAB-E635-8647-877C-1F2AAADDE8AC}" destId="{C65D98C8-4432-684D-AC7D-2ED9E9E0FD17}" srcOrd="0" destOrd="0" presId="urn:microsoft.com/office/officeart/2005/8/layout/list1"/>
    <dgm:cxn modelId="{54DE9582-5F3B-AD42-8708-A0C7C60494CE}" type="presParOf" srcId="{673B9BAB-E635-8647-877C-1F2AAADDE8AC}" destId="{E5AF413F-F287-9144-9132-6966B67E1D84}" srcOrd="1" destOrd="0" presId="urn:microsoft.com/office/officeart/2005/8/layout/list1"/>
    <dgm:cxn modelId="{046AC10D-EBBC-5445-96DF-DE9A6969CE7E}" type="presParOf" srcId="{1D8A8C59-722D-F64B-991E-D09DFD9C8CA9}" destId="{A8190C41-C5DA-D441-BB23-C88AA923CE46}" srcOrd="1" destOrd="0" presId="urn:microsoft.com/office/officeart/2005/8/layout/list1"/>
    <dgm:cxn modelId="{D9745D59-36A1-9149-AFD4-ECA1FFAA2318}" type="presParOf" srcId="{1D8A8C59-722D-F64B-991E-D09DFD9C8CA9}" destId="{B277B886-93AE-3040-BAB5-D65EDEA41A8C}" srcOrd="2" destOrd="0" presId="urn:microsoft.com/office/officeart/2005/8/layout/list1"/>
    <dgm:cxn modelId="{7B1EEC55-5792-EA42-B936-C3762E393D98}" type="presParOf" srcId="{1D8A8C59-722D-F64B-991E-D09DFD9C8CA9}" destId="{DE1C8C96-3D7F-AD44-9874-BE88466F08FF}" srcOrd="3" destOrd="0" presId="urn:microsoft.com/office/officeart/2005/8/layout/list1"/>
    <dgm:cxn modelId="{B323E016-89CA-AD42-AF72-CF0C37921CB2}" type="presParOf" srcId="{1D8A8C59-722D-F64B-991E-D09DFD9C8CA9}" destId="{44DCA800-769D-8145-9C84-C6B25E418BF9}" srcOrd="4" destOrd="0" presId="urn:microsoft.com/office/officeart/2005/8/layout/list1"/>
    <dgm:cxn modelId="{7D18C29F-911F-CB4C-A603-3022F945D659}" type="presParOf" srcId="{44DCA800-769D-8145-9C84-C6B25E418BF9}" destId="{6FA5C252-7CAB-9043-A5F1-A3B0E03BB15B}" srcOrd="0" destOrd="0" presId="urn:microsoft.com/office/officeart/2005/8/layout/list1"/>
    <dgm:cxn modelId="{9D92140C-2B19-B247-B84D-4A02C80339BB}" type="presParOf" srcId="{44DCA800-769D-8145-9C84-C6B25E418BF9}" destId="{ECB95599-67DF-AD48-AD20-89D1C97EDE5B}" srcOrd="1" destOrd="0" presId="urn:microsoft.com/office/officeart/2005/8/layout/list1"/>
    <dgm:cxn modelId="{7A6ECFF1-8CD7-7D45-8BC8-750022D3AE24}" type="presParOf" srcId="{1D8A8C59-722D-F64B-991E-D09DFD9C8CA9}" destId="{648EEDD8-8B82-BC40-9D50-DC1AC4A76E96}" srcOrd="5" destOrd="0" presId="urn:microsoft.com/office/officeart/2005/8/layout/list1"/>
    <dgm:cxn modelId="{71872A77-C9D4-1D42-B517-109719597492}" type="presParOf" srcId="{1D8A8C59-722D-F64B-991E-D09DFD9C8CA9}" destId="{6862237E-8EFD-0A48-B841-44A0B9F08F39}" srcOrd="6" destOrd="0" presId="urn:microsoft.com/office/officeart/2005/8/layout/list1"/>
    <dgm:cxn modelId="{A6BB09FB-B0A4-5D48-94D8-D8708C235DF4}" type="presParOf" srcId="{1D8A8C59-722D-F64B-991E-D09DFD9C8CA9}" destId="{2611F631-43DF-8043-82F7-A9E9F6F4B069}" srcOrd="7" destOrd="0" presId="urn:microsoft.com/office/officeart/2005/8/layout/list1"/>
    <dgm:cxn modelId="{20AA2305-BDB7-C147-B3A9-C28BC63352E3}" type="presParOf" srcId="{1D8A8C59-722D-F64B-991E-D09DFD9C8CA9}" destId="{DAC6A439-CD7C-CF44-AC6F-0319DF11BA8C}" srcOrd="8" destOrd="0" presId="urn:microsoft.com/office/officeart/2005/8/layout/list1"/>
    <dgm:cxn modelId="{D62ED3CF-5FF2-664E-9F9C-245912563710}" type="presParOf" srcId="{DAC6A439-CD7C-CF44-AC6F-0319DF11BA8C}" destId="{226EFEFC-0833-EF4D-8358-A5F9292FD8B7}" srcOrd="0" destOrd="0" presId="urn:microsoft.com/office/officeart/2005/8/layout/list1"/>
    <dgm:cxn modelId="{8C50D369-BAF6-5341-86F3-D9517F8DC231}" type="presParOf" srcId="{DAC6A439-CD7C-CF44-AC6F-0319DF11BA8C}" destId="{A5A72D65-58E0-164C-B859-F64ADF1ED5D4}" srcOrd="1" destOrd="0" presId="urn:microsoft.com/office/officeart/2005/8/layout/list1"/>
    <dgm:cxn modelId="{EEABAE7A-9174-564D-AA3B-BBA3E0375A12}" type="presParOf" srcId="{1D8A8C59-722D-F64B-991E-D09DFD9C8CA9}" destId="{4C1E05F3-576E-C34F-9A3C-2609AF0D1717}" srcOrd="9" destOrd="0" presId="urn:microsoft.com/office/officeart/2005/8/layout/list1"/>
    <dgm:cxn modelId="{A4E80D12-BE78-AA45-88D4-9024DEA2001C}" type="presParOf" srcId="{1D8A8C59-722D-F64B-991E-D09DFD9C8CA9}" destId="{583B962F-C7E4-AF4D-83E8-F965C0F33620}"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59EAF99-21E3-4E88-8421-67B5F3AF9039}"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BBB58E2C-3B0E-4B5A-9337-172479F5A268}">
      <dgm:prSet/>
      <dgm:spPr/>
      <dgm:t>
        <a:bodyPr/>
        <a:lstStyle/>
        <a:p>
          <a:r>
            <a:rPr lang="it-IT"/>
            <a:t>E’ a casa</a:t>
          </a:r>
          <a:endParaRPr lang="en-US"/>
        </a:p>
      </dgm:t>
    </dgm:pt>
    <dgm:pt modelId="{44D9B55C-2CBF-4E29-947D-97DDF0C55607}" type="parTrans" cxnId="{3680598C-C6FA-4AFA-B297-8DC240785684}">
      <dgm:prSet/>
      <dgm:spPr/>
      <dgm:t>
        <a:bodyPr/>
        <a:lstStyle/>
        <a:p>
          <a:endParaRPr lang="en-US"/>
        </a:p>
      </dgm:t>
    </dgm:pt>
    <dgm:pt modelId="{3A80FE64-4DBC-4A1A-81DC-92504B38F34E}" type="sibTrans" cxnId="{3680598C-C6FA-4AFA-B297-8DC240785684}">
      <dgm:prSet/>
      <dgm:spPr/>
      <dgm:t>
        <a:bodyPr/>
        <a:lstStyle/>
        <a:p>
          <a:endParaRPr lang="en-US"/>
        </a:p>
      </dgm:t>
    </dgm:pt>
    <dgm:pt modelId="{D0113038-C816-4BB7-B195-990CFBC8264D}">
      <dgm:prSet/>
      <dgm:spPr/>
      <dgm:t>
        <a:bodyPr/>
        <a:lstStyle/>
        <a:p>
          <a:r>
            <a:rPr lang="it-IT"/>
            <a:t>E’ in struttura decentrata (normalmente nel privato, dove il telelavoro esiste autoregolamentato con contr.collettivo)</a:t>
          </a:r>
          <a:endParaRPr lang="en-US"/>
        </a:p>
      </dgm:t>
    </dgm:pt>
    <dgm:pt modelId="{5A0C3A30-CF40-49D1-A9B5-4EAF85D5C629}" type="parTrans" cxnId="{7339080A-7AA3-4151-803F-D314F46DAE72}">
      <dgm:prSet/>
      <dgm:spPr/>
      <dgm:t>
        <a:bodyPr/>
        <a:lstStyle/>
        <a:p>
          <a:endParaRPr lang="en-US"/>
        </a:p>
      </dgm:t>
    </dgm:pt>
    <dgm:pt modelId="{FC05DCB2-1D83-4ECF-8AA8-0287F1EC840A}" type="sibTrans" cxnId="{7339080A-7AA3-4151-803F-D314F46DAE72}">
      <dgm:prSet/>
      <dgm:spPr/>
      <dgm:t>
        <a:bodyPr/>
        <a:lstStyle/>
        <a:p>
          <a:endParaRPr lang="en-US"/>
        </a:p>
      </dgm:t>
    </dgm:pt>
    <dgm:pt modelId="{8E2B1C7A-18A7-48DC-B3F6-CDD064D2E973}">
      <dgm:prSet/>
      <dgm:spPr/>
      <dgm:t>
        <a:bodyPr/>
        <a:lstStyle/>
        <a:p>
          <a:r>
            <a:rPr lang="it-IT"/>
            <a:t>D.lgs. 2015/80, art.23:</a:t>
          </a:r>
          <a:endParaRPr lang="en-US"/>
        </a:p>
      </dgm:t>
    </dgm:pt>
    <dgm:pt modelId="{BC0FEAA2-0888-4796-9A05-2242FC4E721B}" type="parTrans" cxnId="{55E0DC68-F9CF-4931-985C-4167155825A4}">
      <dgm:prSet/>
      <dgm:spPr/>
      <dgm:t>
        <a:bodyPr/>
        <a:lstStyle/>
        <a:p>
          <a:endParaRPr lang="en-US"/>
        </a:p>
      </dgm:t>
    </dgm:pt>
    <dgm:pt modelId="{8446B78F-2C2F-48C3-BE17-E9CE68A93AA5}" type="sibTrans" cxnId="{55E0DC68-F9CF-4931-985C-4167155825A4}">
      <dgm:prSet/>
      <dgm:spPr/>
      <dgm:t>
        <a:bodyPr/>
        <a:lstStyle/>
        <a:p>
          <a:endParaRPr lang="en-US"/>
        </a:p>
      </dgm:t>
    </dgm:pt>
    <dgm:pt modelId="{C57C91BA-B7CF-4E8D-971A-2FBAC9FE8A65}">
      <dgm:prSet/>
      <dgm:spPr/>
      <dgm:t>
        <a:bodyPr/>
        <a:lstStyle/>
        <a:p>
          <a:r>
            <a:rPr lang="it-IT"/>
            <a:t>Telelavoro come misura per conciliazione tempi di vita e tempi di lavoro in attuazione di accordo sindacale: i lavoratori non sono computati nei limiti numerici previsti dalla legge</a:t>
          </a:r>
          <a:endParaRPr lang="en-US"/>
        </a:p>
      </dgm:t>
    </dgm:pt>
    <dgm:pt modelId="{B68E95F2-FF13-4629-AE3E-E632820D5C80}" type="parTrans" cxnId="{88A8BAB2-2512-4086-82FA-53654ED20118}">
      <dgm:prSet/>
      <dgm:spPr/>
      <dgm:t>
        <a:bodyPr/>
        <a:lstStyle/>
        <a:p>
          <a:endParaRPr lang="en-US"/>
        </a:p>
      </dgm:t>
    </dgm:pt>
    <dgm:pt modelId="{4D6B88F3-CD1D-4231-8DBB-47A06B565D5A}" type="sibTrans" cxnId="{88A8BAB2-2512-4086-82FA-53654ED20118}">
      <dgm:prSet/>
      <dgm:spPr/>
      <dgm:t>
        <a:bodyPr/>
        <a:lstStyle/>
        <a:p>
          <a:endParaRPr lang="en-US"/>
        </a:p>
      </dgm:t>
    </dgm:pt>
    <dgm:pt modelId="{1C96DF01-56FE-486E-9AC5-246851A9BA04}" type="pres">
      <dgm:prSet presAssocID="{B59EAF99-21E3-4E88-8421-67B5F3AF9039}" presName="root" presStyleCnt="0">
        <dgm:presLayoutVars>
          <dgm:dir/>
          <dgm:resizeHandles val="exact"/>
        </dgm:presLayoutVars>
      </dgm:prSet>
      <dgm:spPr/>
    </dgm:pt>
    <dgm:pt modelId="{967A9371-72F4-4E8C-8529-CC190B686B1C}" type="pres">
      <dgm:prSet presAssocID="{BBB58E2C-3B0E-4B5A-9337-172479F5A268}" presName="compNode" presStyleCnt="0"/>
      <dgm:spPr/>
    </dgm:pt>
    <dgm:pt modelId="{F26FD66B-A275-4D33-985E-41A07D19D3B4}" type="pres">
      <dgm:prSet presAssocID="{BBB58E2C-3B0E-4B5A-9337-172479F5A268}" presName="bgRect" presStyleLbl="bgShp" presStyleIdx="0" presStyleCnt="4"/>
      <dgm:spPr/>
    </dgm:pt>
    <dgm:pt modelId="{7AF2B15C-F635-4C42-B308-1295156582AA}" type="pres">
      <dgm:prSet presAssocID="{BBB58E2C-3B0E-4B5A-9337-172479F5A268}"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uburban scene"/>
        </a:ext>
      </dgm:extLst>
    </dgm:pt>
    <dgm:pt modelId="{3D443A42-C047-43AF-BD45-F00A91D0B543}" type="pres">
      <dgm:prSet presAssocID="{BBB58E2C-3B0E-4B5A-9337-172479F5A268}" presName="spaceRect" presStyleCnt="0"/>
      <dgm:spPr/>
    </dgm:pt>
    <dgm:pt modelId="{AAEBA462-CBBD-43DF-B3E0-9C3EA598B0E1}" type="pres">
      <dgm:prSet presAssocID="{BBB58E2C-3B0E-4B5A-9337-172479F5A268}" presName="parTx" presStyleLbl="revTx" presStyleIdx="0" presStyleCnt="4">
        <dgm:presLayoutVars>
          <dgm:chMax val="0"/>
          <dgm:chPref val="0"/>
        </dgm:presLayoutVars>
      </dgm:prSet>
      <dgm:spPr/>
    </dgm:pt>
    <dgm:pt modelId="{56F8C2CD-48CA-4BCB-8AD6-481D4F3C4F7F}" type="pres">
      <dgm:prSet presAssocID="{3A80FE64-4DBC-4A1A-81DC-92504B38F34E}" presName="sibTrans" presStyleCnt="0"/>
      <dgm:spPr/>
    </dgm:pt>
    <dgm:pt modelId="{3ED1F503-758B-4F98-B62F-A07DB9431A23}" type="pres">
      <dgm:prSet presAssocID="{D0113038-C816-4BB7-B195-990CFBC8264D}" presName="compNode" presStyleCnt="0"/>
      <dgm:spPr/>
    </dgm:pt>
    <dgm:pt modelId="{5C0E53E1-E3CF-43B1-BC55-7FD8990A426B}" type="pres">
      <dgm:prSet presAssocID="{D0113038-C816-4BB7-B195-990CFBC8264D}" presName="bgRect" presStyleLbl="bgShp" presStyleIdx="1" presStyleCnt="4"/>
      <dgm:spPr/>
    </dgm:pt>
    <dgm:pt modelId="{BACE3068-6BA8-4192-984E-08CD7EFDB4F1}" type="pres">
      <dgm:prSet presAssocID="{D0113038-C816-4BB7-B195-990CFBC8264D}"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itcoin"/>
        </a:ext>
      </dgm:extLst>
    </dgm:pt>
    <dgm:pt modelId="{BE8A3FC3-63BE-4308-A966-BFF0DB2BEEE2}" type="pres">
      <dgm:prSet presAssocID="{D0113038-C816-4BB7-B195-990CFBC8264D}" presName="spaceRect" presStyleCnt="0"/>
      <dgm:spPr/>
    </dgm:pt>
    <dgm:pt modelId="{73D5C7C2-0E9D-4505-9F3F-01DD4EF59302}" type="pres">
      <dgm:prSet presAssocID="{D0113038-C816-4BB7-B195-990CFBC8264D}" presName="parTx" presStyleLbl="revTx" presStyleIdx="1" presStyleCnt="4">
        <dgm:presLayoutVars>
          <dgm:chMax val="0"/>
          <dgm:chPref val="0"/>
        </dgm:presLayoutVars>
      </dgm:prSet>
      <dgm:spPr/>
    </dgm:pt>
    <dgm:pt modelId="{4FBB9730-6462-4768-99A3-411DB447B8DA}" type="pres">
      <dgm:prSet presAssocID="{FC05DCB2-1D83-4ECF-8AA8-0287F1EC840A}" presName="sibTrans" presStyleCnt="0"/>
      <dgm:spPr/>
    </dgm:pt>
    <dgm:pt modelId="{32CBA8F4-A82E-4ABA-8270-FFFBEE5DDED0}" type="pres">
      <dgm:prSet presAssocID="{8E2B1C7A-18A7-48DC-B3F6-CDD064D2E973}" presName="compNode" presStyleCnt="0"/>
      <dgm:spPr/>
    </dgm:pt>
    <dgm:pt modelId="{1390C24B-E6ED-41A8-A31E-B88F7445079C}" type="pres">
      <dgm:prSet presAssocID="{8E2B1C7A-18A7-48DC-B3F6-CDD064D2E973}" presName="bgRect" presStyleLbl="bgShp" presStyleIdx="2" presStyleCnt="4"/>
      <dgm:spPr/>
    </dgm:pt>
    <dgm:pt modelId="{2948DA5C-BEF1-4399-9681-2DAF4216C79F}" type="pres">
      <dgm:prSet presAssocID="{8E2B1C7A-18A7-48DC-B3F6-CDD064D2E973}"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Questions"/>
        </a:ext>
      </dgm:extLst>
    </dgm:pt>
    <dgm:pt modelId="{AB1D51DB-336C-4A55-86F0-4125BE9BDC48}" type="pres">
      <dgm:prSet presAssocID="{8E2B1C7A-18A7-48DC-B3F6-CDD064D2E973}" presName="spaceRect" presStyleCnt="0"/>
      <dgm:spPr/>
    </dgm:pt>
    <dgm:pt modelId="{88D99523-3D5B-4811-86FF-1319B5ED9C6A}" type="pres">
      <dgm:prSet presAssocID="{8E2B1C7A-18A7-48DC-B3F6-CDD064D2E973}" presName="parTx" presStyleLbl="revTx" presStyleIdx="2" presStyleCnt="4">
        <dgm:presLayoutVars>
          <dgm:chMax val="0"/>
          <dgm:chPref val="0"/>
        </dgm:presLayoutVars>
      </dgm:prSet>
      <dgm:spPr/>
    </dgm:pt>
    <dgm:pt modelId="{E4EC3349-E402-4E3E-BB06-0ADF496492B5}" type="pres">
      <dgm:prSet presAssocID="{8446B78F-2C2F-48C3-BE17-E9CE68A93AA5}" presName="sibTrans" presStyleCnt="0"/>
      <dgm:spPr/>
    </dgm:pt>
    <dgm:pt modelId="{5C59BFD7-FDD9-4A7F-8212-EF26868D968C}" type="pres">
      <dgm:prSet presAssocID="{C57C91BA-B7CF-4E8D-971A-2FBAC9FE8A65}" presName="compNode" presStyleCnt="0"/>
      <dgm:spPr/>
    </dgm:pt>
    <dgm:pt modelId="{C4A45CE4-C428-4DA2-B2CA-E16EEAB2D6A1}" type="pres">
      <dgm:prSet presAssocID="{C57C91BA-B7CF-4E8D-971A-2FBAC9FE8A65}" presName="bgRect" presStyleLbl="bgShp" presStyleIdx="3" presStyleCnt="4"/>
      <dgm:spPr/>
    </dgm:pt>
    <dgm:pt modelId="{69D6494A-259F-49C8-88EB-054C79F81568}" type="pres">
      <dgm:prSet presAssocID="{C57C91BA-B7CF-4E8D-971A-2FBAC9FE8A65}"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Welder"/>
        </a:ext>
      </dgm:extLst>
    </dgm:pt>
    <dgm:pt modelId="{401F3B08-646F-430C-A57E-7C3900BA6A33}" type="pres">
      <dgm:prSet presAssocID="{C57C91BA-B7CF-4E8D-971A-2FBAC9FE8A65}" presName="spaceRect" presStyleCnt="0"/>
      <dgm:spPr/>
    </dgm:pt>
    <dgm:pt modelId="{CBA40018-934E-40BD-BC36-390F8F459AA0}" type="pres">
      <dgm:prSet presAssocID="{C57C91BA-B7CF-4E8D-971A-2FBAC9FE8A65}" presName="parTx" presStyleLbl="revTx" presStyleIdx="3" presStyleCnt="4">
        <dgm:presLayoutVars>
          <dgm:chMax val="0"/>
          <dgm:chPref val="0"/>
        </dgm:presLayoutVars>
      </dgm:prSet>
      <dgm:spPr/>
    </dgm:pt>
  </dgm:ptLst>
  <dgm:cxnLst>
    <dgm:cxn modelId="{7339080A-7AA3-4151-803F-D314F46DAE72}" srcId="{B59EAF99-21E3-4E88-8421-67B5F3AF9039}" destId="{D0113038-C816-4BB7-B195-990CFBC8264D}" srcOrd="1" destOrd="0" parTransId="{5A0C3A30-CF40-49D1-A9B5-4EAF85D5C629}" sibTransId="{FC05DCB2-1D83-4ECF-8AA8-0287F1EC840A}"/>
    <dgm:cxn modelId="{55E0DC68-F9CF-4931-985C-4167155825A4}" srcId="{B59EAF99-21E3-4E88-8421-67B5F3AF9039}" destId="{8E2B1C7A-18A7-48DC-B3F6-CDD064D2E973}" srcOrd="2" destOrd="0" parTransId="{BC0FEAA2-0888-4796-9A05-2242FC4E721B}" sibTransId="{8446B78F-2C2F-48C3-BE17-E9CE68A93AA5}"/>
    <dgm:cxn modelId="{33D8F068-D3D9-4DF6-96CE-F89275CC5B30}" type="presOf" srcId="{D0113038-C816-4BB7-B195-990CFBC8264D}" destId="{73D5C7C2-0E9D-4505-9F3F-01DD4EF59302}" srcOrd="0" destOrd="0" presId="urn:microsoft.com/office/officeart/2018/2/layout/IconVerticalSolidList"/>
    <dgm:cxn modelId="{E94DC073-F35F-415D-811E-BB4AB46C35CA}" type="presOf" srcId="{8E2B1C7A-18A7-48DC-B3F6-CDD064D2E973}" destId="{88D99523-3D5B-4811-86FF-1319B5ED9C6A}" srcOrd="0" destOrd="0" presId="urn:microsoft.com/office/officeart/2018/2/layout/IconVerticalSolidList"/>
    <dgm:cxn modelId="{65EECA84-3836-4522-BD01-B8CB8A0034C0}" type="presOf" srcId="{B59EAF99-21E3-4E88-8421-67B5F3AF9039}" destId="{1C96DF01-56FE-486E-9AC5-246851A9BA04}" srcOrd="0" destOrd="0" presId="urn:microsoft.com/office/officeart/2018/2/layout/IconVerticalSolidList"/>
    <dgm:cxn modelId="{3680598C-C6FA-4AFA-B297-8DC240785684}" srcId="{B59EAF99-21E3-4E88-8421-67B5F3AF9039}" destId="{BBB58E2C-3B0E-4B5A-9337-172479F5A268}" srcOrd="0" destOrd="0" parTransId="{44D9B55C-2CBF-4E29-947D-97DDF0C55607}" sibTransId="{3A80FE64-4DBC-4A1A-81DC-92504B38F34E}"/>
    <dgm:cxn modelId="{88A8BAB2-2512-4086-82FA-53654ED20118}" srcId="{B59EAF99-21E3-4E88-8421-67B5F3AF9039}" destId="{C57C91BA-B7CF-4E8D-971A-2FBAC9FE8A65}" srcOrd="3" destOrd="0" parTransId="{B68E95F2-FF13-4629-AE3E-E632820D5C80}" sibTransId="{4D6B88F3-CD1D-4231-8DBB-47A06B565D5A}"/>
    <dgm:cxn modelId="{D6E1E3C8-D446-42C5-A486-608C26E98ADF}" type="presOf" srcId="{BBB58E2C-3B0E-4B5A-9337-172479F5A268}" destId="{AAEBA462-CBBD-43DF-B3E0-9C3EA598B0E1}" srcOrd="0" destOrd="0" presId="urn:microsoft.com/office/officeart/2018/2/layout/IconVerticalSolidList"/>
    <dgm:cxn modelId="{31E8C6F6-4F06-4985-943D-43244F31D9A6}" type="presOf" srcId="{C57C91BA-B7CF-4E8D-971A-2FBAC9FE8A65}" destId="{CBA40018-934E-40BD-BC36-390F8F459AA0}" srcOrd="0" destOrd="0" presId="urn:microsoft.com/office/officeart/2018/2/layout/IconVerticalSolidList"/>
    <dgm:cxn modelId="{A36DA669-B9CD-4335-8664-6084CD6609D9}" type="presParOf" srcId="{1C96DF01-56FE-486E-9AC5-246851A9BA04}" destId="{967A9371-72F4-4E8C-8529-CC190B686B1C}" srcOrd="0" destOrd="0" presId="urn:microsoft.com/office/officeart/2018/2/layout/IconVerticalSolidList"/>
    <dgm:cxn modelId="{733ED2B8-C5B1-40AF-BC53-8C0C72F37067}" type="presParOf" srcId="{967A9371-72F4-4E8C-8529-CC190B686B1C}" destId="{F26FD66B-A275-4D33-985E-41A07D19D3B4}" srcOrd="0" destOrd="0" presId="urn:microsoft.com/office/officeart/2018/2/layout/IconVerticalSolidList"/>
    <dgm:cxn modelId="{9DE2254F-7AC0-4F81-9D69-F0768A154161}" type="presParOf" srcId="{967A9371-72F4-4E8C-8529-CC190B686B1C}" destId="{7AF2B15C-F635-4C42-B308-1295156582AA}" srcOrd="1" destOrd="0" presId="urn:microsoft.com/office/officeart/2018/2/layout/IconVerticalSolidList"/>
    <dgm:cxn modelId="{95697F8F-7B70-4F6C-B1C7-AC2E84A82D29}" type="presParOf" srcId="{967A9371-72F4-4E8C-8529-CC190B686B1C}" destId="{3D443A42-C047-43AF-BD45-F00A91D0B543}" srcOrd="2" destOrd="0" presId="urn:microsoft.com/office/officeart/2018/2/layout/IconVerticalSolidList"/>
    <dgm:cxn modelId="{3F5E1193-1FF9-45A6-8A63-D93A3C6BE05E}" type="presParOf" srcId="{967A9371-72F4-4E8C-8529-CC190B686B1C}" destId="{AAEBA462-CBBD-43DF-B3E0-9C3EA598B0E1}" srcOrd="3" destOrd="0" presId="urn:microsoft.com/office/officeart/2018/2/layout/IconVerticalSolidList"/>
    <dgm:cxn modelId="{6646C46B-B0D0-4C1E-AB8B-EA2FC8C68D61}" type="presParOf" srcId="{1C96DF01-56FE-486E-9AC5-246851A9BA04}" destId="{56F8C2CD-48CA-4BCB-8AD6-481D4F3C4F7F}" srcOrd="1" destOrd="0" presId="urn:microsoft.com/office/officeart/2018/2/layout/IconVerticalSolidList"/>
    <dgm:cxn modelId="{886F773F-471F-41A1-8855-1954BF0007FA}" type="presParOf" srcId="{1C96DF01-56FE-486E-9AC5-246851A9BA04}" destId="{3ED1F503-758B-4F98-B62F-A07DB9431A23}" srcOrd="2" destOrd="0" presId="urn:microsoft.com/office/officeart/2018/2/layout/IconVerticalSolidList"/>
    <dgm:cxn modelId="{F4541C03-86AA-4F5A-A4F8-DD89C17C3931}" type="presParOf" srcId="{3ED1F503-758B-4F98-B62F-A07DB9431A23}" destId="{5C0E53E1-E3CF-43B1-BC55-7FD8990A426B}" srcOrd="0" destOrd="0" presId="urn:microsoft.com/office/officeart/2018/2/layout/IconVerticalSolidList"/>
    <dgm:cxn modelId="{20E99C18-407F-4FDF-8615-7208B06B06BA}" type="presParOf" srcId="{3ED1F503-758B-4F98-B62F-A07DB9431A23}" destId="{BACE3068-6BA8-4192-984E-08CD7EFDB4F1}" srcOrd="1" destOrd="0" presId="urn:microsoft.com/office/officeart/2018/2/layout/IconVerticalSolidList"/>
    <dgm:cxn modelId="{0324F68E-BBC5-45F0-A27E-AE7594E9850E}" type="presParOf" srcId="{3ED1F503-758B-4F98-B62F-A07DB9431A23}" destId="{BE8A3FC3-63BE-4308-A966-BFF0DB2BEEE2}" srcOrd="2" destOrd="0" presId="urn:microsoft.com/office/officeart/2018/2/layout/IconVerticalSolidList"/>
    <dgm:cxn modelId="{9D181A7E-3A61-41EA-91B0-AA5F391BBED0}" type="presParOf" srcId="{3ED1F503-758B-4F98-B62F-A07DB9431A23}" destId="{73D5C7C2-0E9D-4505-9F3F-01DD4EF59302}" srcOrd="3" destOrd="0" presId="urn:microsoft.com/office/officeart/2018/2/layout/IconVerticalSolidList"/>
    <dgm:cxn modelId="{B20B31ED-2A39-4B7F-AB36-CCF47E7B9C67}" type="presParOf" srcId="{1C96DF01-56FE-486E-9AC5-246851A9BA04}" destId="{4FBB9730-6462-4768-99A3-411DB447B8DA}" srcOrd="3" destOrd="0" presId="urn:microsoft.com/office/officeart/2018/2/layout/IconVerticalSolidList"/>
    <dgm:cxn modelId="{7E6A2F40-AB92-481F-AD0D-F7F916BFB7A6}" type="presParOf" srcId="{1C96DF01-56FE-486E-9AC5-246851A9BA04}" destId="{32CBA8F4-A82E-4ABA-8270-FFFBEE5DDED0}" srcOrd="4" destOrd="0" presId="urn:microsoft.com/office/officeart/2018/2/layout/IconVerticalSolidList"/>
    <dgm:cxn modelId="{ECC2F4D8-BCDB-4C46-BAF4-3F388C44E937}" type="presParOf" srcId="{32CBA8F4-A82E-4ABA-8270-FFFBEE5DDED0}" destId="{1390C24B-E6ED-41A8-A31E-B88F7445079C}" srcOrd="0" destOrd="0" presId="urn:microsoft.com/office/officeart/2018/2/layout/IconVerticalSolidList"/>
    <dgm:cxn modelId="{D81D69FC-75D6-4834-A11D-07EDBA0C147D}" type="presParOf" srcId="{32CBA8F4-A82E-4ABA-8270-FFFBEE5DDED0}" destId="{2948DA5C-BEF1-4399-9681-2DAF4216C79F}" srcOrd="1" destOrd="0" presId="urn:microsoft.com/office/officeart/2018/2/layout/IconVerticalSolidList"/>
    <dgm:cxn modelId="{ED68DA00-BB50-4255-A5B9-918EAA42767D}" type="presParOf" srcId="{32CBA8F4-A82E-4ABA-8270-FFFBEE5DDED0}" destId="{AB1D51DB-336C-4A55-86F0-4125BE9BDC48}" srcOrd="2" destOrd="0" presId="urn:microsoft.com/office/officeart/2018/2/layout/IconVerticalSolidList"/>
    <dgm:cxn modelId="{C0082442-F375-432E-92A0-5AD356D2E9C6}" type="presParOf" srcId="{32CBA8F4-A82E-4ABA-8270-FFFBEE5DDED0}" destId="{88D99523-3D5B-4811-86FF-1319B5ED9C6A}" srcOrd="3" destOrd="0" presId="urn:microsoft.com/office/officeart/2018/2/layout/IconVerticalSolidList"/>
    <dgm:cxn modelId="{F582ED42-80A5-46D7-A4F3-5625405BBCFE}" type="presParOf" srcId="{1C96DF01-56FE-486E-9AC5-246851A9BA04}" destId="{E4EC3349-E402-4E3E-BB06-0ADF496492B5}" srcOrd="5" destOrd="0" presId="urn:microsoft.com/office/officeart/2018/2/layout/IconVerticalSolidList"/>
    <dgm:cxn modelId="{48FF7917-07CE-4B65-A387-C2B457C89EED}" type="presParOf" srcId="{1C96DF01-56FE-486E-9AC5-246851A9BA04}" destId="{5C59BFD7-FDD9-4A7F-8212-EF26868D968C}" srcOrd="6" destOrd="0" presId="urn:microsoft.com/office/officeart/2018/2/layout/IconVerticalSolidList"/>
    <dgm:cxn modelId="{CF46B14F-64AA-4638-8FB6-A3BEEA47C2CC}" type="presParOf" srcId="{5C59BFD7-FDD9-4A7F-8212-EF26868D968C}" destId="{C4A45CE4-C428-4DA2-B2CA-E16EEAB2D6A1}" srcOrd="0" destOrd="0" presId="urn:microsoft.com/office/officeart/2018/2/layout/IconVerticalSolidList"/>
    <dgm:cxn modelId="{C438C305-FF35-46BE-A8BB-DFF8E7330CCF}" type="presParOf" srcId="{5C59BFD7-FDD9-4A7F-8212-EF26868D968C}" destId="{69D6494A-259F-49C8-88EB-054C79F81568}" srcOrd="1" destOrd="0" presId="urn:microsoft.com/office/officeart/2018/2/layout/IconVerticalSolidList"/>
    <dgm:cxn modelId="{2BA34DCD-D383-4D60-A3CA-75A3C49B40CB}" type="presParOf" srcId="{5C59BFD7-FDD9-4A7F-8212-EF26868D968C}" destId="{401F3B08-646F-430C-A57E-7C3900BA6A33}" srcOrd="2" destOrd="0" presId="urn:microsoft.com/office/officeart/2018/2/layout/IconVerticalSolidList"/>
    <dgm:cxn modelId="{91880CB7-59A2-4EE7-AF18-A0D7783837E0}" type="presParOf" srcId="{5C59BFD7-FDD9-4A7F-8212-EF26868D968C}" destId="{CBA40018-934E-40BD-BC36-390F8F459AA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A4E0E20-D339-4A73-9265-064EF40FF366}"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ECED0BE0-C3D9-4BEC-BD7F-A6DC3F2F084A}">
      <dgm:prSet/>
      <dgm:spPr/>
      <dgm:t>
        <a:bodyPr/>
        <a:lstStyle/>
        <a:p>
          <a:r>
            <a:rPr lang="it-IT"/>
            <a:t>Non è individuata una postazione fissa</a:t>
          </a:r>
          <a:endParaRPr lang="en-US"/>
        </a:p>
      </dgm:t>
    </dgm:pt>
    <dgm:pt modelId="{0DE85BF9-3C7F-4B60-9337-1B092AD11990}" type="parTrans" cxnId="{39DF36D5-5794-4E68-AFC5-1FCF467D0626}">
      <dgm:prSet/>
      <dgm:spPr/>
      <dgm:t>
        <a:bodyPr/>
        <a:lstStyle/>
        <a:p>
          <a:endParaRPr lang="en-US"/>
        </a:p>
      </dgm:t>
    </dgm:pt>
    <dgm:pt modelId="{93A061B3-52CA-4EE3-A38F-0AD88B33B1B6}" type="sibTrans" cxnId="{39DF36D5-5794-4E68-AFC5-1FCF467D0626}">
      <dgm:prSet/>
      <dgm:spPr/>
      <dgm:t>
        <a:bodyPr/>
        <a:lstStyle/>
        <a:p>
          <a:endParaRPr lang="en-US"/>
        </a:p>
      </dgm:t>
    </dgm:pt>
    <dgm:pt modelId="{5ABC2682-98B7-4C20-962B-188A827BA213}">
      <dgm:prSet/>
      <dgm:spPr/>
      <dgm:t>
        <a:bodyPr/>
        <a:lstStyle/>
        <a:p>
          <a:r>
            <a:rPr lang="it-IT"/>
            <a:t>Utilizzo di qualsiasi device</a:t>
          </a:r>
          <a:endParaRPr lang="en-US"/>
        </a:p>
      </dgm:t>
    </dgm:pt>
    <dgm:pt modelId="{2D954FA4-CDA0-4E03-915C-9FECD4FD2EA6}" type="parTrans" cxnId="{DE5547AC-FD2B-45E6-A4AB-47517179BE7B}">
      <dgm:prSet/>
      <dgm:spPr/>
      <dgm:t>
        <a:bodyPr/>
        <a:lstStyle/>
        <a:p>
          <a:endParaRPr lang="en-US"/>
        </a:p>
      </dgm:t>
    </dgm:pt>
    <dgm:pt modelId="{A5E4F87C-0B53-40D8-8A53-A15694824685}" type="sibTrans" cxnId="{DE5547AC-FD2B-45E6-A4AB-47517179BE7B}">
      <dgm:prSet/>
      <dgm:spPr/>
      <dgm:t>
        <a:bodyPr/>
        <a:lstStyle/>
        <a:p>
          <a:endParaRPr lang="en-US"/>
        </a:p>
      </dgm:t>
    </dgm:pt>
    <dgm:pt modelId="{254BE312-DE9E-4F66-A5EB-46E709722F96}">
      <dgm:prSet/>
      <dgm:spPr/>
      <dgm:t>
        <a:bodyPr/>
        <a:lstStyle/>
        <a:p>
          <a:r>
            <a:rPr lang="it-IT"/>
            <a:t>Non è determinato un esatto orario di lavoro</a:t>
          </a:r>
          <a:endParaRPr lang="en-US"/>
        </a:p>
      </dgm:t>
    </dgm:pt>
    <dgm:pt modelId="{EF8A8895-9EC8-4877-AB83-68376B5E4B92}" type="parTrans" cxnId="{39239474-61DA-40F6-A1B3-2F0F5FBCD09E}">
      <dgm:prSet/>
      <dgm:spPr/>
      <dgm:t>
        <a:bodyPr/>
        <a:lstStyle/>
        <a:p>
          <a:endParaRPr lang="en-US"/>
        </a:p>
      </dgm:t>
    </dgm:pt>
    <dgm:pt modelId="{54BE170B-A630-4277-8301-C8FB451A20EE}" type="sibTrans" cxnId="{39239474-61DA-40F6-A1B3-2F0F5FBCD09E}">
      <dgm:prSet/>
      <dgm:spPr/>
      <dgm:t>
        <a:bodyPr/>
        <a:lstStyle/>
        <a:p>
          <a:endParaRPr lang="en-US"/>
        </a:p>
      </dgm:t>
    </dgm:pt>
    <dgm:pt modelId="{06DFB0AC-1913-4099-805F-D9B6934D9744}">
      <dgm:prSet/>
      <dgm:spPr/>
      <dgm:t>
        <a:bodyPr/>
        <a:lstStyle/>
        <a:p>
          <a:r>
            <a:rPr lang="it-IT"/>
            <a:t>Le regole, quindi, sono diverse.</a:t>
          </a:r>
          <a:endParaRPr lang="en-US"/>
        </a:p>
      </dgm:t>
    </dgm:pt>
    <dgm:pt modelId="{0A38AB09-0E87-41A8-BAAC-00E002B167B6}" type="parTrans" cxnId="{6537B2C3-58FA-408A-8F17-EC1AE601DD90}">
      <dgm:prSet/>
      <dgm:spPr/>
      <dgm:t>
        <a:bodyPr/>
        <a:lstStyle/>
        <a:p>
          <a:endParaRPr lang="en-US"/>
        </a:p>
      </dgm:t>
    </dgm:pt>
    <dgm:pt modelId="{0809593C-3618-4D95-822E-6886F4E5CAB4}" type="sibTrans" cxnId="{6537B2C3-58FA-408A-8F17-EC1AE601DD90}">
      <dgm:prSet/>
      <dgm:spPr/>
      <dgm:t>
        <a:bodyPr/>
        <a:lstStyle/>
        <a:p>
          <a:endParaRPr lang="en-US"/>
        </a:p>
      </dgm:t>
    </dgm:pt>
    <dgm:pt modelId="{1B7CE0B8-1A1C-407B-8DDF-26B706E7ABCD}" type="pres">
      <dgm:prSet presAssocID="{0A4E0E20-D339-4A73-9265-064EF40FF366}" presName="root" presStyleCnt="0">
        <dgm:presLayoutVars>
          <dgm:dir/>
          <dgm:resizeHandles val="exact"/>
        </dgm:presLayoutVars>
      </dgm:prSet>
      <dgm:spPr/>
    </dgm:pt>
    <dgm:pt modelId="{7F209CBD-C15E-48AC-A581-00A4E55692B8}" type="pres">
      <dgm:prSet presAssocID="{ECED0BE0-C3D9-4BEC-BD7F-A6DC3F2F084A}" presName="compNode" presStyleCnt="0"/>
      <dgm:spPr/>
    </dgm:pt>
    <dgm:pt modelId="{AB3E0225-688E-437D-BCBE-D2148DC49B9A}" type="pres">
      <dgm:prSet presAssocID="{ECED0BE0-C3D9-4BEC-BD7F-A6DC3F2F084A}" presName="bgRect" presStyleLbl="bgShp" presStyleIdx="0" presStyleCnt="4"/>
      <dgm:spPr/>
    </dgm:pt>
    <dgm:pt modelId="{8C317018-4146-4B67-A31F-A79E3088B3BE}" type="pres">
      <dgm:prSet presAssocID="{ECED0BE0-C3D9-4BEC-BD7F-A6DC3F2F084A}"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Warning"/>
        </a:ext>
      </dgm:extLst>
    </dgm:pt>
    <dgm:pt modelId="{7CFFF214-864F-4D9A-8380-ADF62FB2124C}" type="pres">
      <dgm:prSet presAssocID="{ECED0BE0-C3D9-4BEC-BD7F-A6DC3F2F084A}" presName="spaceRect" presStyleCnt="0"/>
      <dgm:spPr/>
    </dgm:pt>
    <dgm:pt modelId="{694A81C3-E762-4B5E-9AC2-686E2FCB7CBE}" type="pres">
      <dgm:prSet presAssocID="{ECED0BE0-C3D9-4BEC-BD7F-A6DC3F2F084A}" presName="parTx" presStyleLbl="revTx" presStyleIdx="0" presStyleCnt="4">
        <dgm:presLayoutVars>
          <dgm:chMax val="0"/>
          <dgm:chPref val="0"/>
        </dgm:presLayoutVars>
      </dgm:prSet>
      <dgm:spPr/>
    </dgm:pt>
    <dgm:pt modelId="{643E0559-AF9B-4DCB-A8EA-6654514C9C4A}" type="pres">
      <dgm:prSet presAssocID="{93A061B3-52CA-4EE3-A38F-0AD88B33B1B6}" presName="sibTrans" presStyleCnt="0"/>
      <dgm:spPr/>
    </dgm:pt>
    <dgm:pt modelId="{CE1950FC-449F-43B3-9763-8BE8C585DD19}" type="pres">
      <dgm:prSet presAssocID="{5ABC2682-98B7-4C20-962B-188A827BA213}" presName="compNode" presStyleCnt="0"/>
      <dgm:spPr/>
    </dgm:pt>
    <dgm:pt modelId="{2703DE2D-187B-4FF5-9244-23EFB11E0A5A}" type="pres">
      <dgm:prSet presAssocID="{5ABC2682-98B7-4C20-962B-188A827BA213}" presName="bgRect" presStyleLbl="bgShp" presStyleIdx="1" presStyleCnt="4"/>
      <dgm:spPr/>
    </dgm:pt>
    <dgm:pt modelId="{A517A572-68B0-4FE1-8BFD-C11FE37B1FA9}" type="pres">
      <dgm:prSet presAssocID="{5ABC2682-98B7-4C20-962B-188A827BA21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USB"/>
        </a:ext>
      </dgm:extLst>
    </dgm:pt>
    <dgm:pt modelId="{167A1A4A-01D6-4364-90FB-A944FA882CA9}" type="pres">
      <dgm:prSet presAssocID="{5ABC2682-98B7-4C20-962B-188A827BA213}" presName="spaceRect" presStyleCnt="0"/>
      <dgm:spPr/>
    </dgm:pt>
    <dgm:pt modelId="{1369EE29-B949-4671-B76A-0E545F42D079}" type="pres">
      <dgm:prSet presAssocID="{5ABC2682-98B7-4C20-962B-188A827BA213}" presName="parTx" presStyleLbl="revTx" presStyleIdx="1" presStyleCnt="4">
        <dgm:presLayoutVars>
          <dgm:chMax val="0"/>
          <dgm:chPref val="0"/>
        </dgm:presLayoutVars>
      </dgm:prSet>
      <dgm:spPr/>
    </dgm:pt>
    <dgm:pt modelId="{BDAAA329-C65A-47E7-844E-7C2A5F226A1D}" type="pres">
      <dgm:prSet presAssocID="{A5E4F87C-0B53-40D8-8A53-A15694824685}" presName="sibTrans" presStyleCnt="0"/>
      <dgm:spPr/>
    </dgm:pt>
    <dgm:pt modelId="{DD06984E-3B0F-46ED-87CA-35858EEA383D}" type="pres">
      <dgm:prSet presAssocID="{254BE312-DE9E-4F66-A5EB-46E709722F96}" presName="compNode" presStyleCnt="0"/>
      <dgm:spPr/>
    </dgm:pt>
    <dgm:pt modelId="{E3343DB7-13C9-4222-AEE9-52B49686FA1B}" type="pres">
      <dgm:prSet presAssocID="{254BE312-DE9E-4F66-A5EB-46E709722F96}" presName="bgRect" presStyleLbl="bgShp" presStyleIdx="2" presStyleCnt="4"/>
      <dgm:spPr/>
    </dgm:pt>
    <dgm:pt modelId="{C8D53110-CB60-4318-ACCA-1C109E8092BC}" type="pres">
      <dgm:prSet presAssocID="{254BE312-DE9E-4F66-A5EB-46E709722F96}"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Welder"/>
        </a:ext>
      </dgm:extLst>
    </dgm:pt>
    <dgm:pt modelId="{51A20032-700F-42B0-B00B-A3244F6AA709}" type="pres">
      <dgm:prSet presAssocID="{254BE312-DE9E-4F66-A5EB-46E709722F96}" presName="spaceRect" presStyleCnt="0"/>
      <dgm:spPr/>
    </dgm:pt>
    <dgm:pt modelId="{F8DE727C-E8C7-449C-8650-25D224D9995F}" type="pres">
      <dgm:prSet presAssocID="{254BE312-DE9E-4F66-A5EB-46E709722F96}" presName="parTx" presStyleLbl="revTx" presStyleIdx="2" presStyleCnt="4">
        <dgm:presLayoutVars>
          <dgm:chMax val="0"/>
          <dgm:chPref val="0"/>
        </dgm:presLayoutVars>
      </dgm:prSet>
      <dgm:spPr/>
    </dgm:pt>
    <dgm:pt modelId="{8072CECC-B91F-4D9D-A3FB-DA0BC4F82175}" type="pres">
      <dgm:prSet presAssocID="{54BE170B-A630-4277-8301-C8FB451A20EE}" presName="sibTrans" presStyleCnt="0"/>
      <dgm:spPr/>
    </dgm:pt>
    <dgm:pt modelId="{8CA2D227-CC49-4D01-BE4A-D026FC7E2E3E}" type="pres">
      <dgm:prSet presAssocID="{06DFB0AC-1913-4099-805F-D9B6934D9744}" presName="compNode" presStyleCnt="0"/>
      <dgm:spPr/>
    </dgm:pt>
    <dgm:pt modelId="{2EEA0382-9417-4D0B-8926-D0E4A57D0E62}" type="pres">
      <dgm:prSet presAssocID="{06DFB0AC-1913-4099-805F-D9B6934D9744}" presName="bgRect" presStyleLbl="bgShp" presStyleIdx="3" presStyleCnt="4"/>
      <dgm:spPr/>
    </dgm:pt>
    <dgm:pt modelId="{BB28C99D-3EAE-4263-A042-F23565137B33}" type="pres">
      <dgm:prSet presAssocID="{06DFB0AC-1913-4099-805F-D9B6934D9744}"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raille"/>
        </a:ext>
      </dgm:extLst>
    </dgm:pt>
    <dgm:pt modelId="{539A830A-5F18-47B5-A385-EB3DA3BA934B}" type="pres">
      <dgm:prSet presAssocID="{06DFB0AC-1913-4099-805F-D9B6934D9744}" presName="spaceRect" presStyleCnt="0"/>
      <dgm:spPr/>
    </dgm:pt>
    <dgm:pt modelId="{6C256A97-5A9A-4BE9-B3D6-81105CD9CC41}" type="pres">
      <dgm:prSet presAssocID="{06DFB0AC-1913-4099-805F-D9B6934D9744}" presName="parTx" presStyleLbl="revTx" presStyleIdx="3" presStyleCnt="4">
        <dgm:presLayoutVars>
          <dgm:chMax val="0"/>
          <dgm:chPref val="0"/>
        </dgm:presLayoutVars>
      </dgm:prSet>
      <dgm:spPr/>
    </dgm:pt>
  </dgm:ptLst>
  <dgm:cxnLst>
    <dgm:cxn modelId="{76296522-99CE-4B86-B8F0-857F31AED280}" type="presOf" srcId="{ECED0BE0-C3D9-4BEC-BD7F-A6DC3F2F084A}" destId="{694A81C3-E762-4B5E-9AC2-686E2FCB7CBE}" srcOrd="0" destOrd="0" presId="urn:microsoft.com/office/officeart/2018/2/layout/IconVerticalSolidList"/>
    <dgm:cxn modelId="{9DACF922-A168-4726-B669-C94DE427E147}" type="presOf" srcId="{254BE312-DE9E-4F66-A5EB-46E709722F96}" destId="{F8DE727C-E8C7-449C-8650-25D224D9995F}" srcOrd="0" destOrd="0" presId="urn:microsoft.com/office/officeart/2018/2/layout/IconVerticalSolidList"/>
    <dgm:cxn modelId="{B6F65D57-E29D-486F-88F4-A45CED3D3E17}" type="presOf" srcId="{5ABC2682-98B7-4C20-962B-188A827BA213}" destId="{1369EE29-B949-4671-B76A-0E545F42D079}" srcOrd="0" destOrd="0" presId="urn:microsoft.com/office/officeart/2018/2/layout/IconVerticalSolidList"/>
    <dgm:cxn modelId="{BE5E1E6A-00D8-4DBE-9BBB-EA903799357E}" type="presOf" srcId="{0A4E0E20-D339-4A73-9265-064EF40FF366}" destId="{1B7CE0B8-1A1C-407B-8DDF-26B706E7ABCD}" srcOrd="0" destOrd="0" presId="urn:microsoft.com/office/officeart/2018/2/layout/IconVerticalSolidList"/>
    <dgm:cxn modelId="{39239474-61DA-40F6-A1B3-2F0F5FBCD09E}" srcId="{0A4E0E20-D339-4A73-9265-064EF40FF366}" destId="{254BE312-DE9E-4F66-A5EB-46E709722F96}" srcOrd="2" destOrd="0" parTransId="{EF8A8895-9EC8-4877-AB83-68376B5E4B92}" sibTransId="{54BE170B-A630-4277-8301-C8FB451A20EE}"/>
    <dgm:cxn modelId="{DE5547AC-FD2B-45E6-A4AB-47517179BE7B}" srcId="{0A4E0E20-D339-4A73-9265-064EF40FF366}" destId="{5ABC2682-98B7-4C20-962B-188A827BA213}" srcOrd="1" destOrd="0" parTransId="{2D954FA4-CDA0-4E03-915C-9FECD4FD2EA6}" sibTransId="{A5E4F87C-0B53-40D8-8A53-A15694824685}"/>
    <dgm:cxn modelId="{6537B2C3-58FA-408A-8F17-EC1AE601DD90}" srcId="{0A4E0E20-D339-4A73-9265-064EF40FF366}" destId="{06DFB0AC-1913-4099-805F-D9B6934D9744}" srcOrd="3" destOrd="0" parTransId="{0A38AB09-0E87-41A8-BAAC-00E002B167B6}" sibTransId="{0809593C-3618-4D95-822E-6886F4E5CAB4}"/>
    <dgm:cxn modelId="{39DF36D5-5794-4E68-AFC5-1FCF467D0626}" srcId="{0A4E0E20-D339-4A73-9265-064EF40FF366}" destId="{ECED0BE0-C3D9-4BEC-BD7F-A6DC3F2F084A}" srcOrd="0" destOrd="0" parTransId="{0DE85BF9-3C7F-4B60-9337-1B092AD11990}" sibTransId="{93A061B3-52CA-4EE3-A38F-0AD88B33B1B6}"/>
    <dgm:cxn modelId="{7B377ADE-87CE-417C-92C8-B32BBE24F48D}" type="presOf" srcId="{06DFB0AC-1913-4099-805F-D9B6934D9744}" destId="{6C256A97-5A9A-4BE9-B3D6-81105CD9CC41}" srcOrd="0" destOrd="0" presId="urn:microsoft.com/office/officeart/2018/2/layout/IconVerticalSolidList"/>
    <dgm:cxn modelId="{BC4D161C-B732-47D5-A7B8-A00066AC9970}" type="presParOf" srcId="{1B7CE0B8-1A1C-407B-8DDF-26B706E7ABCD}" destId="{7F209CBD-C15E-48AC-A581-00A4E55692B8}" srcOrd="0" destOrd="0" presId="urn:microsoft.com/office/officeart/2018/2/layout/IconVerticalSolidList"/>
    <dgm:cxn modelId="{E0A8C007-519C-4E82-803D-ECFA29E47B54}" type="presParOf" srcId="{7F209CBD-C15E-48AC-A581-00A4E55692B8}" destId="{AB3E0225-688E-437D-BCBE-D2148DC49B9A}" srcOrd="0" destOrd="0" presId="urn:microsoft.com/office/officeart/2018/2/layout/IconVerticalSolidList"/>
    <dgm:cxn modelId="{89764C7D-7FCA-440C-99FC-AF198CC47368}" type="presParOf" srcId="{7F209CBD-C15E-48AC-A581-00A4E55692B8}" destId="{8C317018-4146-4B67-A31F-A79E3088B3BE}" srcOrd="1" destOrd="0" presId="urn:microsoft.com/office/officeart/2018/2/layout/IconVerticalSolidList"/>
    <dgm:cxn modelId="{8ED65FB8-90F2-459A-BA36-64891141A715}" type="presParOf" srcId="{7F209CBD-C15E-48AC-A581-00A4E55692B8}" destId="{7CFFF214-864F-4D9A-8380-ADF62FB2124C}" srcOrd="2" destOrd="0" presId="urn:microsoft.com/office/officeart/2018/2/layout/IconVerticalSolidList"/>
    <dgm:cxn modelId="{AEC9862C-3C90-4395-B428-0B195C4011CE}" type="presParOf" srcId="{7F209CBD-C15E-48AC-A581-00A4E55692B8}" destId="{694A81C3-E762-4B5E-9AC2-686E2FCB7CBE}" srcOrd="3" destOrd="0" presId="urn:microsoft.com/office/officeart/2018/2/layout/IconVerticalSolidList"/>
    <dgm:cxn modelId="{612036CD-CFC3-4187-8C93-0A696C104431}" type="presParOf" srcId="{1B7CE0B8-1A1C-407B-8DDF-26B706E7ABCD}" destId="{643E0559-AF9B-4DCB-A8EA-6654514C9C4A}" srcOrd="1" destOrd="0" presId="urn:microsoft.com/office/officeart/2018/2/layout/IconVerticalSolidList"/>
    <dgm:cxn modelId="{E92901E2-F105-4A7B-8335-B7635E3FE400}" type="presParOf" srcId="{1B7CE0B8-1A1C-407B-8DDF-26B706E7ABCD}" destId="{CE1950FC-449F-43B3-9763-8BE8C585DD19}" srcOrd="2" destOrd="0" presId="urn:microsoft.com/office/officeart/2018/2/layout/IconVerticalSolidList"/>
    <dgm:cxn modelId="{0CBEAC01-CA1C-44F0-819F-9B95A5E8E7B4}" type="presParOf" srcId="{CE1950FC-449F-43B3-9763-8BE8C585DD19}" destId="{2703DE2D-187B-4FF5-9244-23EFB11E0A5A}" srcOrd="0" destOrd="0" presId="urn:microsoft.com/office/officeart/2018/2/layout/IconVerticalSolidList"/>
    <dgm:cxn modelId="{483C05F9-4A3A-489A-995B-0362BA73EF11}" type="presParOf" srcId="{CE1950FC-449F-43B3-9763-8BE8C585DD19}" destId="{A517A572-68B0-4FE1-8BFD-C11FE37B1FA9}" srcOrd="1" destOrd="0" presId="urn:microsoft.com/office/officeart/2018/2/layout/IconVerticalSolidList"/>
    <dgm:cxn modelId="{F3A36BDD-8D93-461A-84E5-BB76A6C548EB}" type="presParOf" srcId="{CE1950FC-449F-43B3-9763-8BE8C585DD19}" destId="{167A1A4A-01D6-4364-90FB-A944FA882CA9}" srcOrd="2" destOrd="0" presId="urn:microsoft.com/office/officeart/2018/2/layout/IconVerticalSolidList"/>
    <dgm:cxn modelId="{E724EA94-7C23-469F-91D4-B2F816CAD235}" type="presParOf" srcId="{CE1950FC-449F-43B3-9763-8BE8C585DD19}" destId="{1369EE29-B949-4671-B76A-0E545F42D079}" srcOrd="3" destOrd="0" presId="urn:microsoft.com/office/officeart/2018/2/layout/IconVerticalSolidList"/>
    <dgm:cxn modelId="{F471A030-C34A-426F-BA99-5B1E5DCC1E4D}" type="presParOf" srcId="{1B7CE0B8-1A1C-407B-8DDF-26B706E7ABCD}" destId="{BDAAA329-C65A-47E7-844E-7C2A5F226A1D}" srcOrd="3" destOrd="0" presId="urn:microsoft.com/office/officeart/2018/2/layout/IconVerticalSolidList"/>
    <dgm:cxn modelId="{A93B908F-99A0-40A0-9776-07947E35E326}" type="presParOf" srcId="{1B7CE0B8-1A1C-407B-8DDF-26B706E7ABCD}" destId="{DD06984E-3B0F-46ED-87CA-35858EEA383D}" srcOrd="4" destOrd="0" presId="urn:microsoft.com/office/officeart/2018/2/layout/IconVerticalSolidList"/>
    <dgm:cxn modelId="{3C950F9F-1B5F-4E83-8D65-5E67EE1FD678}" type="presParOf" srcId="{DD06984E-3B0F-46ED-87CA-35858EEA383D}" destId="{E3343DB7-13C9-4222-AEE9-52B49686FA1B}" srcOrd="0" destOrd="0" presId="urn:microsoft.com/office/officeart/2018/2/layout/IconVerticalSolidList"/>
    <dgm:cxn modelId="{F3822347-208F-4D6A-A4B6-148FF663F6A4}" type="presParOf" srcId="{DD06984E-3B0F-46ED-87CA-35858EEA383D}" destId="{C8D53110-CB60-4318-ACCA-1C109E8092BC}" srcOrd="1" destOrd="0" presId="urn:microsoft.com/office/officeart/2018/2/layout/IconVerticalSolidList"/>
    <dgm:cxn modelId="{386B31C4-F2F8-4439-AEC3-0387E3431C54}" type="presParOf" srcId="{DD06984E-3B0F-46ED-87CA-35858EEA383D}" destId="{51A20032-700F-42B0-B00B-A3244F6AA709}" srcOrd="2" destOrd="0" presId="urn:microsoft.com/office/officeart/2018/2/layout/IconVerticalSolidList"/>
    <dgm:cxn modelId="{88D661FF-9E9D-4CF9-B3F8-D520FEAAA2A9}" type="presParOf" srcId="{DD06984E-3B0F-46ED-87CA-35858EEA383D}" destId="{F8DE727C-E8C7-449C-8650-25D224D9995F}" srcOrd="3" destOrd="0" presId="urn:microsoft.com/office/officeart/2018/2/layout/IconVerticalSolidList"/>
    <dgm:cxn modelId="{4467EFF9-33F3-4D77-BDE7-C1B20145D251}" type="presParOf" srcId="{1B7CE0B8-1A1C-407B-8DDF-26B706E7ABCD}" destId="{8072CECC-B91F-4D9D-A3FB-DA0BC4F82175}" srcOrd="5" destOrd="0" presId="urn:microsoft.com/office/officeart/2018/2/layout/IconVerticalSolidList"/>
    <dgm:cxn modelId="{7FFCAAB8-F602-4260-928F-70B492E897E2}" type="presParOf" srcId="{1B7CE0B8-1A1C-407B-8DDF-26B706E7ABCD}" destId="{8CA2D227-CC49-4D01-BE4A-D026FC7E2E3E}" srcOrd="6" destOrd="0" presId="urn:microsoft.com/office/officeart/2018/2/layout/IconVerticalSolidList"/>
    <dgm:cxn modelId="{BD47B4D1-34A1-4603-979D-99728BAC4E18}" type="presParOf" srcId="{8CA2D227-CC49-4D01-BE4A-D026FC7E2E3E}" destId="{2EEA0382-9417-4D0B-8926-D0E4A57D0E62}" srcOrd="0" destOrd="0" presId="urn:microsoft.com/office/officeart/2018/2/layout/IconVerticalSolidList"/>
    <dgm:cxn modelId="{EFB93A07-C6CD-42A9-AFBA-9D1BD2661F84}" type="presParOf" srcId="{8CA2D227-CC49-4D01-BE4A-D026FC7E2E3E}" destId="{BB28C99D-3EAE-4263-A042-F23565137B33}" srcOrd="1" destOrd="0" presId="urn:microsoft.com/office/officeart/2018/2/layout/IconVerticalSolidList"/>
    <dgm:cxn modelId="{CE958D23-317B-4F36-BD6E-5852B03D2F65}" type="presParOf" srcId="{8CA2D227-CC49-4D01-BE4A-D026FC7E2E3E}" destId="{539A830A-5F18-47B5-A385-EB3DA3BA934B}" srcOrd="2" destOrd="0" presId="urn:microsoft.com/office/officeart/2018/2/layout/IconVerticalSolidList"/>
    <dgm:cxn modelId="{2233E1AB-138A-493E-898A-D58D71A20B97}" type="presParOf" srcId="{8CA2D227-CC49-4D01-BE4A-D026FC7E2E3E}" destId="{6C256A97-5A9A-4BE9-B3D6-81105CD9CC4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6BE1CAB-ED98-4D06-AABC-1620BD5926FD}"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691465EE-8A42-46F0-A54E-4DEB551DBA38}">
      <dgm:prSet/>
      <dgm:spPr/>
      <dgm:t>
        <a:bodyPr/>
        <a:lstStyle/>
        <a:p>
          <a:r>
            <a:rPr lang="it-IT" dirty="0"/>
            <a:t>L'accordo può essere a termine o a tempo indeterminato; in tale ultimo caso, il recesso può avvenire con un preavviso non inferiore a trenta giorni (ad </a:t>
          </a:r>
          <a:r>
            <a:rPr lang="it-IT" dirty="0" err="1"/>
            <a:t>nutum</a:t>
          </a:r>
          <a:r>
            <a:rPr lang="it-IT" dirty="0"/>
            <a:t>). </a:t>
          </a:r>
          <a:endParaRPr lang="en-US" dirty="0"/>
        </a:p>
      </dgm:t>
    </dgm:pt>
    <dgm:pt modelId="{923B9951-7882-4E85-8BD1-4076C4ED1D33}" type="parTrans" cxnId="{DB04B14D-347E-4ADF-8593-10571893F77C}">
      <dgm:prSet/>
      <dgm:spPr/>
      <dgm:t>
        <a:bodyPr/>
        <a:lstStyle/>
        <a:p>
          <a:endParaRPr lang="en-US"/>
        </a:p>
      </dgm:t>
    </dgm:pt>
    <dgm:pt modelId="{01BF0548-2CA6-495B-A996-84D15BA06E6B}" type="sibTrans" cxnId="{DB04B14D-347E-4ADF-8593-10571893F77C}">
      <dgm:prSet/>
      <dgm:spPr/>
      <dgm:t>
        <a:bodyPr/>
        <a:lstStyle/>
        <a:p>
          <a:endParaRPr lang="en-US"/>
        </a:p>
      </dgm:t>
    </dgm:pt>
    <dgm:pt modelId="{210B899B-E748-49A9-9EAD-0DBA5FF8A3FD}">
      <dgm:prSet/>
      <dgm:spPr/>
      <dgm:t>
        <a:bodyPr/>
        <a:lstStyle/>
        <a:p>
          <a:r>
            <a:rPr lang="it-IT" dirty="0"/>
            <a:t>In presenza di un giustificato motivo (non Giusta causa), ciascuno dei contraenti può recedere prima della scadenza del termine nel caso di accordo a tempo determinato, o senza preavviso nel caso di accordo a tempo indeterminato. </a:t>
          </a:r>
          <a:endParaRPr lang="en-US" dirty="0"/>
        </a:p>
      </dgm:t>
    </dgm:pt>
    <dgm:pt modelId="{79387D3D-6989-45D1-AF93-B78C344A787C}" type="parTrans" cxnId="{E0E937B4-3800-4AB7-BC19-8B2B0D8E4F98}">
      <dgm:prSet/>
      <dgm:spPr/>
      <dgm:t>
        <a:bodyPr/>
        <a:lstStyle/>
        <a:p>
          <a:endParaRPr lang="en-US"/>
        </a:p>
      </dgm:t>
    </dgm:pt>
    <dgm:pt modelId="{7B5D1502-BA80-4742-B037-E2BF17F192E4}" type="sibTrans" cxnId="{E0E937B4-3800-4AB7-BC19-8B2B0D8E4F98}">
      <dgm:prSet/>
      <dgm:spPr/>
      <dgm:t>
        <a:bodyPr/>
        <a:lstStyle/>
        <a:p>
          <a:endParaRPr lang="en-US"/>
        </a:p>
      </dgm:t>
    </dgm:pt>
    <dgm:pt modelId="{E9F6489B-3C93-1D44-B586-A2013E2B4610}" type="pres">
      <dgm:prSet presAssocID="{96BE1CAB-ED98-4D06-AABC-1620BD5926FD}" presName="linear" presStyleCnt="0">
        <dgm:presLayoutVars>
          <dgm:animLvl val="lvl"/>
          <dgm:resizeHandles val="exact"/>
        </dgm:presLayoutVars>
      </dgm:prSet>
      <dgm:spPr/>
    </dgm:pt>
    <dgm:pt modelId="{79F10CD8-5361-164C-A3CE-4F6EC5B9D914}" type="pres">
      <dgm:prSet presAssocID="{691465EE-8A42-46F0-A54E-4DEB551DBA38}" presName="parentText" presStyleLbl="node1" presStyleIdx="0" presStyleCnt="2">
        <dgm:presLayoutVars>
          <dgm:chMax val="0"/>
          <dgm:bulletEnabled val="1"/>
        </dgm:presLayoutVars>
      </dgm:prSet>
      <dgm:spPr/>
    </dgm:pt>
    <dgm:pt modelId="{0FC20BDC-3DE5-5643-BBD7-89BDA923A406}" type="pres">
      <dgm:prSet presAssocID="{01BF0548-2CA6-495B-A996-84D15BA06E6B}" presName="spacer" presStyleCnt="0"/>
      <dgm:spPr/>
    </dgm:pt>
    <dgm:pt modelId="{EAE7A699-DD81-6E4A-8732-4C6D67FF497E}" type="pres">
      <dgm:prSet presAssocID="{210B899B-E748-49A9-9EAD-0DBA5FF8A3FD}" presName="parentText" presStyleLbl="node1" presStyleIdx="1" presStyleCnt="2">
        <dgm:presLayoutVars>
          <dgm:chMax val="0"/>
          <dgm:bulletEnabled val="1"/>
        </dgm:presLayoutVars>
      </dgm:prSet>
      <dgm:spPr/>
    </dgm:pt>
  </dgm:ptLst>
  <dgm:cxnLst>
    <dgm:cxn modelId="{DB04B14D-347E-4ADF-8593-10571893F77C}" srcId="{96BE1CAB-ED98-4D06-AABC-1620BD5926FD}" destId="{691465EE-8A42-46F0-A54E-4DEB551DBA38}" srcOrd="0" destOrd="0" parTransId="{923B9951-7882-4E85-8BD1-4076C4ED1D33}" sibTransId="{01BF0548-2CA6-495B-A996-84D15BA06E6B}"/>
    <dgm:cxn modelId="{936ABA82-158B-9D47-B788-388700F6DE0C}" type="presOf" srcId="{96BE1CAB-ED98-4D06-AABC-1620BD5926FD}" destId="{E9F6489B-3C93-1D44-B586-A2013E2B4610}" srcOrd="0" destOrd="0" presId="urn:microsoft.com/office/officeart/2005/8/layout/vList2"/>
    <dgm:cxn modelId="{E9B2EC93-395D-5A4F-B3F8-7057A160DDC0}" type="presOf" srcId="{210B899B-E748-49A9-9EAD-0DBA5FF8A3FD}" destId="{EAE7A699-DD81-6E4A-8732-4C6D67FF497E}" srcOrd="0" destOrd="0" presId="urn:microsoft.com/office/officeart/2005/8/layout/vList2"/>
    <dgm:cxn modelId="{E0E937B4-3800-4AB7-BC19-8B2B0D8E4F98}" srcId="{96BE1CAB-ED98-4D06-AABC-1620BD5926FD}" destId="{210B899B-E748-49A9-9EAD-0DBA5FF8A3FD}" srcOrd="1" destOrd="0" parTransId="{79387D3D-6989-45D1-AF93-B78C344A787C}" sibTransId="{7B5D1502-BA80-4742-B037-E2BF17F192E4}"/>
    <dgm:cxn modelId="{BC1BE4F4-8690-A24F-A141-2BB848D41F3A}" type="presOf" srcId="{691465EE-8A42-46F0-A54E-4DEB551DBA38}" destId="{79F10CD8-5361-164C-A3CE-4F6EC5B9D914}" srcOrd="0" destOrd="0" presId="urn:microsoft.com/office/officeart/2005/8/layout/vList2"/>
    <dgm:cxn modelId="{E31836EC-458C-DD47-BEE9-CAF85F61B92A}" type="presParOf" srcId="{E9F6489B-3C93-1D44-B586-A2013E2B4610}" destId="{79F10CD8-5361-164C-A3CE-4F6EC5B9D914}" srcOrd="0" destOrd="0" presId="urn:microsoft.com/office/officeart/2005/8/layout/vList2"/>
    <dgm:cxn modelId="{A8ADB816-B384-4249-AE7B-9D7DC9F32385}" type="presParOf" srcId="{E9F6489B-3C93-1D44-B586-A2013E2B4610}" destId="{0FC20BDC-3DE5-5643-BBD7-89BDA923A406}" srcOrd="1" destOrd="0" presId="urn:microsoft.com/office/officeart/2005/8/layout/vList2"/>
    <dgm:cxn modelId="{E33F06F5-6ABB-0A4F-AAB9-AB377C7568AB}" type="presParOf" srcId="{E9F6489B-3C93-1D44-B586-A2013E2B4610}" destId="{EAE7A699-DD81-6E4A-8732-4C6D67FF497E}"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78C64B8-80F8-42AD-A7F1-BDD8DA4E56D4}"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605998A7-97B1-4342-816D-A1A1CCB688CC}">
      <dgm:prSet/>
      <dgm:spPr/>
      <dgm:t>
        <a:bodyPr/>
        <a:lstStyle/>
        <a:p>
          <a:r>
            <a:rPr lang="it-IT"/>
            <a:t>1. Il lavoratore che svolge la prestazione in modalità di lavoro agile ha diritto ad un trattamento economico e normativo non inferiore a quello complessivamente applicato, in attuazione dei c. coll., ai lavoratori che svolgono le medesime mansioni esclusivamente all'interno dell'azienda.</a:t>
          </a:r>
          <a:endParaRPr lang="en-US"/>
        </a:p>
      </dgm:t>
    </dgm:pt>
    <dgm:pt modelId="{373C9CCE-25B0-4C7D-99B1-EA44738AAFD0}" type="parTrans" cxnId="{2327CE33-9A43-49A4-BA11-74952DD29C14}">
      <dgm:prSet/>
      <dgm:spPr/>
      <dgm:t>
        <a:bodyPr/>
        <a:lstStyle/>
        <a:p>
          <a:endParaRPr lang="en-US"/>
        </a:p>
      </dgm:t>
    </dgm:pt>
    <dgm:pt modelId="{E8738F79-F714-46E7-9B97-F671055C70EA}" type="sibTrans" cxnId="{2327CE33-9A43-49A4-BA11-74952DD29C14}">
      <dgm:prSet/>
      <dgm:spPr/>
      <dgm:t>
        <a:bodyPr/>
        <a:lstStyle/>
        <a:p>
          <a:endParaRPr lang="en-US"/>
        </a:p>
      </dgm:t>
    </dgm:pt>
    <dgm:pt modelId="{0FE2EFF0-6560-48B8-ABED-A9F7B61A3BCC}">
      <dgm:prSet/>
      <dgm:spPr/>
      <dgm:t>
        <a:bodyPr/>
        <a:lstStyle/>
        <a:p>
          <a:r>
            <a:rPr lang="it-IT"/>
            <a:t>2. Al lavoratore impiegato in forme di lavoro agile può essere riconosciuto, nell'ambito dell'accordo fra le parti, il diritto all'apprendimento permanente, in modalità formali, non formali o informali, e alla periodica certificazione delle relative competenze.</a:t>
          </a:r>
          <a:endParaRPr lang="en-US"/>
        </a:p>
      </dgm:t>
    </dgm:pt>
    <dgm:pt modelId="{E7EFABB3-56C1-4AAA-BD2B-5634E4686346}" type="parTrans" cxnId="{35D0B5C9-0780-4434-A2EE-2AEBDCCBDFD4}">
      <dgm:prSet/>
      <dgm:spPr/>
      <dgm:t>
        <a:bodyPr/>
        <a:lstStyle/>
        <a:p>
          <a:endParaRPr lang="en-US"/>
        </a:p>
      </dgm:t>
    </dgm:pt>
    <dgm:pt modelId="{06ADED0E-FA1F-4F1D-8604-B78FD5928A28}" type="sibTrans" cxnId="{35D0B5C9-0780-4434-A2EE-2AEBDCCBDFD4}">
      <dgm:prSet/>
      <dgm:spPr/>
      <dgm:t>
        <a:bodyPr/>
        <a:lstStyle/>
        <a:p>
          <a:endParaRPr lang="en-US"/>
        </a:p>
      </dgm:t>
    </dgm:pt>
    <dgm:pt modelId="{DBD3CAA9-2C1E-AC4D-8BC9-DE9AF3713D9B}" type="pres">
      <dgm:prSet presAssocID="{078C64B8-80F8-42AD-A7F1-BDD8DA4E56D4}" presName="hierChild1" presStyleCnt="0">
        <dgm:presLayoutVars>
          <dgm:chPref val="1"/>
          <dgm:dir/>
          <dgm:animOne val="branch"/>
          <dgm:animLvl val="lvl"/>
          <dgm:resizeHandles/>
        </dgm:presLayoutVars>
      </dgm:prSet>
      <dgm:spPr/>
    </dgm:pt>
    <dgm:pt modelId="{52C49578-EFC0-DC46-B6D2-772D0C82AAE1}" type="pres">
      <dgm:prSet presAssocID="{605998A7-97B1-4342-816D-A1A1CCB688CC}" presName="hierRoot1" presStyleCnt="0"/>
      <dgm:spPr/>
    </dgm:pt>
    <dgm:pt modelId="{694D041C-135A-5742-9E88-EDD9D7A8E487}" type="pres">
      <dgm:prSet presAssocID="{605998A7-97B1-4342-816D-A1A1CCB688CC}" presName="composite" presStyleCnt="0"/>
      <dgm:spPr/>
    </dgm:pt>
    <dgm:pt modelId="{A972932E-E620-6D45-A445-02D256DE6B9B}" type="pres">
      <dgm:prSet presAssocID="{605998A7-97B1-4342-816D-A1A1CCB688CC}" presName="background" presStyleLbl="node0" presStyleIdx="0" presStyleCnt="2"/>
      <dgm:spPr/>
    </dgm:pt>
    <dgm:pt modelId="{C2BD102E-8F3D-CF4B-89F8-A8F084B77575}" type="pres">
      <dgm:prSet presAssocID="{605998A7-97B1-4342-816D-A1A1CCB688CC}" presName="text" presStyleLbl="fgAcc0" presStyleIdx="0" presStyleCnt="2">
        <dgm:presLayoutVars>
          <dgm:chPref val="3"/>
        </dgm:presLayoutVars>
      </dgm:prSet>
      <dgm:spPr/>
    </dgm:pt>
    <dgm:pt modelId="{DAC912CA-EF5A-3E4A-BC4E-42E6566FD6B6}" type="pres">
      <dgm:prSet presAssocID="{605998A7-97B1-4342-816D-A1A1CCB688CC}" presName="hierChild2" presStyleCnt="0"/>
      <dgm:spPr/>
    </dgm:pt>
    <dgm:pt modelId="{29D9F373-CBFC-6847-8925-B08239B30616}" type="pres">
      <dgm:prSet presAssocID="{0FE2EFF0-6560-48B8-ABED-A9F7B61A3BCC}" presName="hierRoot1" presStyleCnt="0"/>
      <dgm:spPr/>
    </dgm:pt>
    <dgm:pt modelId="{DA14D598-52B7-3342-AD30-355E9E05E11C}" type="pres">
      <dgm:prSet presAssocID="{0FE2EFF0-6560-48B8-ABED-A9F7B61A3BCC}" presName="composite" presStyleCnt="0"/>
      <dgm:spPr/>
    </dgm:pt>
    <dgm:pt modelId="{ED26A4C0-622F-D845-A728-D3CCE9B88F22}" type="pres">
      <dgm:prSet presAssocID="{0FE2EFF0-6560-48B8-ABED-A9F7B61A3BCC}" presName="background" presStyleLbl="node0" presStyleIdx="1" presStyleCnt="2"/>
      <dgm:spPr/>
    </dgm:pt>
    <dgm:pt modelId="{B5FAFBD9-EAFC-6743-97F1-7BA4520A96DF}" type="pres">
      <dgm:prSet presAssocID="{0FE2EFF0-6560-48B8-ABED-A9F7B61A3BCC}" presName="text" presStyleLbl="fgAcc0" presStyleIdx="1" presStyleCnt="2">
        <dgm:presLayoutVars>
          <dgm:chPref val="3"/>
        </dgm:presLayoutVars>
      </dgm:prSet>
      <dgm:spPr/>
    </dgm:pt>
    <dgm:pt modelId="{46A447B3-4052-C44E-97BF-BAC3BE457059}" type="pres">
      <dgm:prSet presAssocID="{0FE2EFF0-6560-48B8-ABED-A9F7B61A3BCC}" presName="hierChild2" presStyleCnt="0"/>
      <dgm:spPr/>
    </dgm:pt>
  </dgm:ptLst>
  <dgm:cxnLst>
    <dgm:cxn modelId="{76C0EB2F-0897-F948-932F-9F85BC83EC3C}" type="presOf" srcId="{605998A7-97B1-4342-816D-A1A1CCB688CC}" destId="{C2BD102E-8F3D-CF4B-89F8-A8F084B77575}" srcOrd="0" destOrd="0" presId="urn:microsoft.com/office/officeart/2005/8/layout/hierarchy1"/>
    <dgm:cxn modelId="{2327CE33-9A43-49A4-BA11-74952DD29C14}" srcId="{078C64B8-80F8-42AD-A7F1-BDD8DA4E56D4}" destId="{605998A7-97B1-4342-816D-A1A1CCB688CC}" srcOrd="0" destOrd="0" parTransId="{373C9CCE-25B0-4C7D-99B1-EA44738AAFD0}" sibTransId="{E8738F79-F714-46E7-9B97-F671055C70EA}"/>
    <dgm:cxn modelId="{9A849F45-D031-C340-93F2-C56CD56A95A0}" type="presOf" srcId="{0FE2EFF0-6560-48B8-ABED-A9F7B61A3BCC}" destId="{B5FAFBD9-EAFC-6743-97F1-7BA4520A96DF}" srcOrd="0" destOrd="0" presId="urn:microsoft.com/office/officeart/2005/8/layout/hierarchy1"/>
    <dgm:cxn modelId="{35D0B5C9-0780-4434-A2EE-2AEBDCCBDFD4}" srcId="{078C64B8-80F8-42AD-A7F1-BDD8DA4E56D4}" destId="{0FE2EFF0-6560-48B8-ABED-A9F7B61A3BCC}" srcOrd="1" destOrd="0" parTransId="{E7EFABB3-56C1-4AAA-BD2B-5634E4686346}" sibTransId="{06ADED0E-FA1F-4F1D-8604-B78FD5928A28}"/>
    <dgm:cxn modelId="{64F705FA-099D-344B-8B16-565AEDBD4572}" type="presOf" srcId="{078C64B8-80F8-42AD-A7F1-BDD8DA4E56D4}" destId="{DBD3CAA9-2C1E-AC4D-8BC9-DE9AF3713D9B}" srcOrd="0" destOrd="0" presId="urn:microsoft.com/office/officeart/2005/8/layout/hierarchy1"/>
    <dgm:cxn modelId="{8A7FFA71-9190-3F42-BE8B-3C40C8D159C0}" type="presParOf" srcId="{DBD3CAA9-2C1E-AC4D-8BC9-DE9AF3713D9B}" destId="{52C49578-EFC0-DC46-B6D2-772D0C82AAE1}" srcOrd="0" destOrd="0" presId="urn:microsoft.com/office/officeart/2005/8/layout/hierarchy1"/>
    <dgm:cxn modelId="{233F9B4D-1692-144A-9693-46FC8F4F97C7}" type="presParOf" srcId="{52C49578-EFC0-DC46-B6D2-772D0C82AAE1}" destId="{694D041C-135A-5742-9E88-EDD9D7A8E487}" srcOrd="0" destOrd="0" presId="urn:microsoft.com/office/officeart/2005/8/layout/hierarchy1"/>
    <dgm:cxn modelId="{300E71A6-CE39-094F-B551-8921D8FF90F9}" type="presParOf" srcId="{694D041C-135A-5742-9E88-EDD9D7A8E487}" destId="{A972932E-E620-6D45-A445-02D256DE6B9B}" srcOrd="0" destOrd="0" presId="urn:microsoft.com/office/officeart/2005/8/layout/hierarchy1"/>
    <dgm:cxn modelId="{CEA96FA9-0965-F54A-985A-E732EC165CF1}" type="presParOf" srcId="{694D041C-135A-5742-9E88-EDD9D7A8E487}" destId="{C2BD102E-8F3D-CF4B-89F8-A8F084B77575}" srcOrd="1" destOrd="0" presId="urn:microsoft.com/office/officeart/2005/8/layout/hierarchy1"/>
    <dgm:cxn modelId="{C2D9BF43-C57B-6442-82F0-2CEFCBEA61E9}" type="presParOf" srcId="{52C49578-EFC0-DC46-B6D2-772D0C82AAE1}" destId="{DAC912CA-EF5A-3E4A-BC4E-42E6566FD6B6}" srcOrd="1" destOrd="0" presId="urn:microsoft.com/office/officeart/2005/8/layout/hierarchy1"/>
    <dgm:cxn modelId="{693647AE-B69B-3442-9526-8A7C47F3F7F2}" type="presParOf" srcId="{DBD3CAA9-2C1E-AC4D-8BC9-DE9AF3713D9B}" destId="{29D9F373-CBFC-6847-8925-B08239B30616}" srcOrd="1" destOrd="0" presId="urn:microsoft.com/office/officeart/2005/8/layout/hierarchy1"/>
    <dgm:cxn modelId="{B0F73F8A-EB40-E748-AA31-D3F97714C480}" type="presParOf" srcId="{29D9F373-CBFC-6847-8925-B08239B30616}" destId="{DA14D598-52B7-3342-AD30-355E9E05E11C}" srcOrd="0" destOrd="0" presId="urn:microsoft.com/office/officeart/2005/8/layout/hierarchy1"/>
    <dgm:cxn modelId="{18133A8E-BC34-8B41-B8F9-40E95ACF413A}" type="presParOf" srcId="{DA14D598-52B7-3342-AD30-355E9E05E11C}" destId="{ED26A4C0-622F-D845-A728-D3CCE9B88F22}" srcOrd="0" destOrd="0" presId="urn:microsoft.com/office/officeart/2005/8/layout/hierarchy1"/>
    <dgm:cxn modelId="{2B11EBC4-AE8A-E64A-A1E9-3B42F4B1D05B}" type="presParOf" srcId="{DA14D598-52B7-3342-AD30-355E9E05E11C}" destId="{B5FAFBD9-EAFC-6743-97F1-7BA4520A96DF}" srcOrd="1" destOrd="0" presId="urn:microsoft.com/office/officeart/2005/8/layout/hierarchy1"/>
    <dgm:cxn modelId="{09273A12-2BBF-E34C-BB11-70CBEE00FC48}" type="presParOf" srcId="{29D9F373-CBFC-6847-8925-B08239B30616}" destId="{46A447B3-4052-C44E-97BF-BAC3BE45705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797AA13-20C7-47FB-897E-8F945A6BC78C}" type="doc">
      <dgm:prSet loTypeId="urn:microsoft.com/office/officeart/2005/8/layout/vProcess5" loCatId="process" qsTypeId="urn:microsoft.com/office/officeart/2005/8/quickstyle/simple1" qsCatId="simple" csTypeId="urn:microsoft.com/office/officeart/2005/8/colors/colorful1" csCatId="colorful"/>
      <dgm:spPr/>
      <dgm:t>
        <a:bodyPr/>
        <a:lstStyle/>
        <a:p>
          <a:endParaRPr lang="en-US"/>
        </a:p>
      </dgm:t>
    </dgm:pt>
    <dgm:pt modelId="{B4F0E015-7315-49B4-AFAA-DEA724C6C3DE}">
      <dgm:prSet/>
      <dgm:spPr/>
      <dgm:t>
        <a:bodyPr/>
        <a:lstStyle/>
        <a:p>
          <a:r>
            <a:rPr lang="it-IT"/>
            <a:t>1. L'accordo relativo alla modalità di lavoro agile disciplina l'esercizio del potere di controllo del datore di lavoro sulla prestazione resa dal lavoratore all'esterno dei locali aziendali nel rispetto di quanto disposto dall'articolo 4 della legge 20 maggio 1970, n. 300.</a:t>
          </a:r>
          <a:endParaRPr lang="en-US"/>
        </a:p>
      </dgm:t>
    </dgm:pt>
    <dgm:pt modelId="{4EB90F4E-3F36-4D64-BA5A-11B86F6374FF}" type="parTrans" cxnId="{C6B7D802-6D8E-46BA-AB74-B720DBD9A331}">
      <dgm:prSet/>
      <dgm:spPr/>
      <dgm:t>
        <a:bodyPr/>
        <a:lstStyle/>
        <a:p>
          <a:endParaRPr lang="en-US"/>
        </a:p>
      </dgm:t>
    </dgm:pt>
    <dgm:pt modelId="{A9C6FF07-AC03-4119-B077-18F1E0F331A4}" type="sibTrans" cxnId="{C6B7D802-6D8E-46BA-AB74-B720DBD9A331}">
      <dgm:prSet/>
      <dgm:spPr/>
      <dgm:t>
        <a:bodyPr/>
        <a:lstStyle/>
        <a:p>
          <a:endParaRPr lang="en-US"/>
        </a:p>
      </dgm:t>
    </dgm:pt>
    <dgm:pt modelId="{E76E6534-87A0-4FF7-87F6-A0229563EBB3}">
      <dgm:prSet/>
      <dgm:spPr/>
      <dgm:t>
        <a:bodyPr/>
        <a:lstStyle/>
        <a:p>
          <a:r>
            <a:rPr lang="it-IT"/>
            <a:t>2. L'accordo individua le condotte, connesse all'esecuzione della prestazione lavorativa all'esterno dei locali aziendali, che danno luogo all'applicazione di sanzioni disciplinari.</a:t>
          </a:r>
          <a:endParaRPr lang="en-US"/>
        </a:p>
      </dgm:t>
    </dgm:pt>
    <dgm:pt modelId="{80D293BC-F996-47EB-838A-FE760D5A39ED}" type="parTrans" cxnId="{AB99F61B-FDB6-4534-8288-2AFD73EAB1A5}">
      <dgm:prSet/>
      <dgm:spPr/>
      <dgm:t>
        <a:bodyPr/>
        <a:lstStyle/>
        <a:p>
          <a:endParaRPr lang="en-US"/>
        </a:p>
      </dgm:t>
    </dgm:pt>
    <dgm:pt modelId="{5D0E507F-DEDD-4693-81C3-17FAB395F6A8}" type="sibTrans" cxnId="{AB99F61B-FDB6-4534-8288-2AFD73EAB1A5}">
      <dgm:prSet/>
      <dgm:spPr/>
      <dgm:t>
        <a:bodyPr/>
        <a:lstStyle/>
        <a:p>
          <a:endParaRPr lang="en-US"/>
        </a:p>
      </dgm:t>
    </dgm:pt>
    <dgm:pt modelId="{95D5E78D-E576-AC46-8974-B6CC14B2A495}" type="pres">
      <dgm:prSet presAssocID="{1797AA13-20C7-47FB-897E-8F945A6BC78C}" presName="outerComposite" presStyleCnt="0">
        <dgm:presLayoutVars>
          <dgm:chMax val="5"/>
          <dgm:dir/>
          <dgm:resizeHandles val="exact"/>
        </dgm:presLayoutVars>
      </dgm:prSet>
      <dgm:spPr/>
    </dgm:pt>
    <dgm:pt modelId="{851652C8-A58E-F648-A445-491FAEC15EDA}" type="pres">
      <dgm:prSet presAssocID="{1797AA13-20C7-47FB-897E-8F945A6BC78C}" presName="dummyMaxCanvas" presStyleCnt="0">
        <dgm:presLayoutVars/>
      </dgm:prSet>
      <dgm:spPr/>
    </dgm:pt>
    <dgm:pt modelId="{BC8B633B-C19B-EE4C-9C87-42E60857ACCA}" type="pres">
      <dgm:prSet presAssocID="{1797AA13-20C7-47FB-897E-8F945A6BC78C}" presName="TwoNodes_1" presStyleLbl="node1" presStyleIdx="0" presStyleCnt="2">
        <dgm:presLayoutVars>
          <dgm:bulletEnabled val="1"/>
        </dgm:presLayoutVars>
      </dgm:prSet>
      <dgm:spPr/>
    </dgm:pt>
    <dgm:pt modelId="{EE95B746-0D5D-8B43-996A-439423A546B4}" type="pres">
      <dgm:prSet presAssocID="{1797AA13-20C7-47FB-897E-8F945A6BC78C}" presName="TwoNodes_2" presStyleLbl="node1" presStyleIdx="1" presStyleCnt="2">
        <dgm:presLayoutVars>
          <dgm:bulletEnabled val="1"/>
        </dgm:presLayoutVars>
      </dgm:prSet>
      <dgm:spPr/>
    </dgm:pt>
    <dgm:pt modelId="{8A736C66-D443-404C-8DC9-2C8DA9A054B0}" type="pres">
      <dgm:prSet presAssocID="{1797AA13-20C7-47FB-897E-8F945A6BC78C}" presName="TwoConn_1-2" presStyleLbl="fgAccFollowNode1" presStyleIdx="0" presStyleCnt="1">
        <dgm:presLayoutVars>
          <dgm:bulletEnabled val="1"/>
        </dgm:presLayoutVars>
      </dgm:prSet>
      <dgm:spPr/>
    </dgm:pt>
    <dgm:pt modelId="{5A306BC7-4FE8-0346-83C9-01F2E4C5940D}" type="pres">
      <dgm:prSet presAssocID="{1797AA13-20C7-47FB-897E-8F945A6BC78C}" presName="TwoNodes_1_text" presStyleLbl="node1" presStyleIdx="1" presStyleCnt="2">
        <dgm:presLayoutVars>
          <dgm:bulletEnabled val="1"/>
        </dgm:presLayoutVars>
      </dgm:prSet>
      <dgm:spPr/>
    </dgm:pt>
    <dgm:pt modelId="{FEBFDCFA-5AF0-A643-96F0-A1CCB1687294}" type="pres">
      <dgm:prSet presAssocID="{1797AA13-20C7-47FB-897E-8F945A6BC78C}" presName="TwoNodes_2_text" presStyleLbl="node1" presStyleIdx="1" presStyleCnt="2">
        <dgm:presLayoutVars>
          <dgm:bulletEnabled val="1"/>
        </dgm:presLayoutVars>
      </dgm:prSet>
      <dgm:spPr/>
    </dgm:pt>
  </dgm:ptLst>
  <dgm:cxnLst>
    <dgm:cxn modelId="{C6B7D802-6D8E-46BA-AB74-B720DBD9A331}" srcId="{1797AA13-20C7-47FB-897E-8F945A6BC78C}" destId="{B4F0E015-7315-49B4-AFAA-DEA724C6C3DE}" srcOrd="0" destOrd="0" parTransId="{4EB90F4E-3F36-4D64-BA5A-11B86F6374FF}" sibTransId="{A9C6FF07-AC03-4119-B077-18F1E0F331A4}"/>
    <dgm:cxn modelId="{7DFD350B-FAEB-1547-868E-32C7E3DDFF67}" type="presOf" srcId="{1797AA13-20C7-47FB-897E-8F945A6BC78C}" destId="{95D5E78D-E576-AC46-8974-B6CC14B2A495}" srcOrd="0" destOrd="0" presId="urn:microsoft.com/office/officeart/2005/8/layout/vProcess5"/>
    <dgm:cxn modelId="{17407518-8402-AC4D-A643-AB0015430BF1}" type="presOf" srcId="{B4F0E015-7315-49B4-AFAA-DEA724C6C3DE}" destId="{BC8B633B-C19B-EE4C-9C87-42E60857ACCA}" srcOrd="0" destOrd="0" presId="urn:microsoft.com/office/officeart/2005/8/layout/vProcess5"/>
    <dgm:cxn modelId="{AB99F61B-FDB6-4534-8288-2AFD73EAB1A5}" srcId="{1797AA13-20C7-47FB-897E-8F945A6BC78C}" destId="{E76E6534-87A0-4FF7-87F6-A0229563EBB3}" srcOrd="1" destOrd="0" parTransId="{80D293BC-F996-47EB-838A-FE760D5A39ED}" sibTransId="{5D0E507F-DEDD-4693-81C3-17FAB395F6A8}"/>
    <dgm:cxn modelId="{5E695123-FEBD-DA47-9B77-39F411CFBBE7}" type="presOf" srcId="{E76E6534-87A0-4FF7-87F6-A0229563EBB3}" destId="{EE95B746-0D5D-8B43-996A-439423A546B4}" srcOrd="0" destOrd="0" presId="urn:microsoft.com/office/officeart/2005/8/layout/vProcess5"/>
    <dgm:cxn modelId="{732F9B46-A6E4-7F45-A60A-4E9BCD367403}" type="presOf" srcId="{E76E6534-87A0-4FF7-87F6-A0229563EBB3}" destId="{FEBFDCFA-5AF0-A643-96F0-A1CCB1687294}" srcOrd="1" destOrd="0" presId="urn:microsoft.com/office/officeart/2005/8/layout/vProcess5"/>
    <dgm:cxn modelId="{AEA21364-8861-354C-82F9-F7065662E977}" type="presOf" srcId="{B4F0E015-7315-49B4-AFAA-DEA724C6C3DE}" destId="{5A306BC7-4FE8-0346-83C9-01F2E4C5940D}" srcOrd="1" destOrd="0" presId="urn:microsoft.com/office/officeart/2005/8/layout/vProcess5"/>
    <dgm:cxn modelId="{FEB1808D-0986-C640-95F8-FF0F30375CDA}" type="presOf" srcId="{A9C6FF07-AC03-4119-B077-18F1E0F331A4}" destId="{8A736C66-D443-404C-8DC9-2C8DA9A054B0}" srcOrd="0" destOrd="0" presId="urn:microsoft.com/office/officeart/2005/8/layout/vProcess5"/>
    <dgm:cxn modelId="{A1A59A0A-2681-C04A-9CE1-1896D065877A}" type="presParOf" srcId="{95D5E78D-E576-AC46-8974-B6CC14B2A495}" destId="{851652C8-A58E-F648-A445-491FAEC15EDA}" srcOrd="0" destOrd="0" presId="urn:microsoft.com/office/officeart/2005/8/layout/vProcess5"/>
    <dgm:cxn modelId="{AA4900AE-B206-0446-A3FF-809958579654}" type="presParOf" srcId="{95D5E78D-E576-AC46-8974-B6CC14B2A495}" destId="{BC8B633B-C19B-EE4C-9C87-42E60857ACCA}" srcOrd="1" destOrd="0" presId="urn:microsoft.com/office/officeart/2005/8/layout/vProcess5"/>
    <dgm:cxn modelId="{B4524447-A902-8F44-AF35-8D6EF7826214}" type="presParOf" srcId="{95D5E78D-E576-AC46-8974-B6CC14B2A495}" destId="{EE95B746-0D5D-8B43-996A-439423A546B4}" srcOrd="2" destOrd="0" presId="urn:microsoft.com/office/officeart/2005/8/layout/vProcess5"/>
    <dgm:cxn modelId="{85642077-BD9F-154B-8051-EB11EB7AF169}" type="presParOf" srcId="{95D5E78D-E576-AC46-8974-B6CC14B2A495}" destId="{8A736C66-D443-404C-8DC9-2C8DA9A054B0}" srcOrd="3" destOrd="0" presId="urn:microsoft.com/office/officeart/2005/8/layout/vProcess5"/>
    <dgm:cxn modelId="{D44D0CFD-AEC8-9849-8959-5339E5BB8FE6}" type="presParOf" srcId="{95D5E78D-E576-AC46-8974-B6CC14B2A495}" destId="{5A306BC7-4FE8-0346-83C9-01F2E4C5940D}" srcOrd="4" destOrd="0" presId="urn:microsoft.com/office/officeart/2005/8/layout/vProcess5"/>
    <dgm:cxn modelId="{6C506BE6-4282-4D47-A5D0-D734E5E99FB2}" type="presParOf" srcId="{95D5E78D-E576-AC46-8974-B6CC14B2A495}" destId="{FEBFDCFA-5AF0-A643-96F0-A1CCB1687294}"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77B886-93AE-3040-BAB5-D65EDEA41A8C}">
      <dsp:nvSpPr>
        <dsp:cNvPr id="0" name=""/>
        <dsp:cNvSpPr/>
      </dsp:nvSpPr>
      <dsp:spPr>
        <a:xfrm>
          <a:off x="0" y="400238"/>
          <a:ext cx="4697730" cy="529200"/>
        </a:xfrm>
        <a:prstGeom prst="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5AF413F-F287-9144-9132-6966B67E1D84}">
      <dsp:nvSpPr>
        <dsp:cNvPr id="0" name=""/>
        <dsp:cNvSpPr/>
      </dsp:nvSpPr>
      <dsp:spPr>
        <a:xfrm>
          <a:off x="234886" y="90278"/>
          <a:ext cx="3288411" cy="61992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4294" tIns="0" rIns="124294" bIns="0" numCol="1" spcCol="1270" anchor="ctr" anchorCtr="0">
          <a:noAutofit/>
        </a:bodyPr>
        <a:lstStyle/>
        <a:p>
          <a:pPr marL="0" lvl="0" indent="0" algn="l" defTabSz="933450">
            <a:lnSpc>
              <a:spcPct val="90000"/>
            </a:lnSpc>
            <a:spcBef>
              <a:spcPct val="0"/>
            </a:spcBef>
            <a:spcAft>
              <a:spcPct val="35000"/>
            </a:spcAft>
            <a:buNone/>
          </a:pPr>
          <a:r>
            <a:rPr lang="it-IT" sz="2100" kern="1200"/>
            <a:t>Regolamento attuativo</a:t>
          </a:r>
          <a:endParaRPr lang="en-US" sz="2100" kern="1200"/>
        </a:p>
      </dsp:txBody>
      <dsp:txXfrm>
        <a:off x="265148" y="120540"/>
        <a:ext cx="3227887" cy="559396"/>
      </dsp:txXfrm>
    </dsp:sp>
    <dsp:sp modelId="{6862237E-8EFD-0A48-B841-44A0B9F08F39}">
      <dsp:nvSpPr>
        <dsp:cNvPr id="0" name=""/>
        <dsp:cNvSpPr/>
      </dsp:nvSpPr>
      <dsp:spPr>
        <a:xfrm>
          <a:off x="0" y="1352798"/>
          <a:ext cx="4697730" cy="529200"/>
        </a:xfrm>
        <a:prstGeom prst="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CB95599-67DF-AD48-AD20-89D1C97EDE5B}">
      <dsp:nvSpPr>
        <dsp:cNvPr id="0" name=""/>
        <dsp:cNvSpPr/>
      </dsp:nvSpPr>
      <dsp:spPr>
        <a:xfrm>
          <a:off x="234886" y="1042838"/>
          <a:ext cx="3288411" cy="61992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4294" tIns="0" rIns="124294" bIns="0" numCol="1" spcCol="1270" anchor="ctr" anchorCtr="0">
          <a:noAutofit/>
        </a:bodyPr>
        <a:lstStyle/>
        <a:p>
          <a:pPr marL="0" lvl="0" indent="0" algn="l" defTabSz="933450">
            <a:lnSpc>
              <a:spcPct val="90000"/>
            </a:lnSpc>
            <a:spcBef>
              <a:spcPct val="0"/>
            </a:spcBef>
            <a:spcAft>
              <a:spcPct val="35000"/>
            </a:spcAft>
            <a:buNone/>
          </a:pPr>
          <a:r>
            <a:rPr lang="it-IT" sz="2100" kern="1200"/>
            <a:t>Accordo Quadro (2000)</a:t>
          </a:r>
          <a:endParaRPr lang="en-US" sz="2100" kern="1200"/>
        </a:p>
      </dsp:txBody>
      <dsp:txXfrm>
        <a:off x="265148" y="1073100"/>
        <a:ext cx="3227887" cy="559396"/>
      </dsp:txXfrm>
    </dsp:sp>
    <dsp:sp modelId="{583B962F-C7E4-AF4D-83E8-F965C0F33620}">
      <dsp:nvSpPr>
        <dsp:cNvPr id="0" name=""/>
        <dsp:cNvSpPr/>
      </dsp:nvSpPr>
      <dsp:spPr>
        <a:xfrm>
          <a:off x="0" y="2305359"/>
          <a:ext cx="4697730" cy="3109050"/>
        </a:xfrm>
        <a:prstGeom prst="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4596" tIns="437388" rIns="364596" bIns="149352" numCol="1" spcCol="1270" anchor="t" anchorCtr="0">
          <a:noAutofit/>
        </a:bodyPr>
        <a:lstStyle/>
        <a:p>
          <a:pPr marL="228600" lvl="1" indent="-228600" algn="l" defTabSz="933450">
            <a:lnSpc>
              <a:spcPct val="90000"/>
            </a:lnSpc>
            <a:spcBef>
              <a:spcPct val="0"/>
            </a:spcBef>
            <a:spcAft>
              <a:spcPct val="15000"/>
            </a:spcAft>
            <a:buChar char="•"/>
          </a:pPr>
          <a:r>
            <a:rPr lang="it-IT" sz="2100" kern="1200"/>
            <a:t>La strumentazione</a:t>
          </a:r>
          <a:endParaRPr lang="en-US" sz="2100" kern="1200"/>
        </a:p>
        <a:p>
          <a:pPr marL="228600" lvl="1" indent="-228600" algn="l" defTabSz="933450">
            <a:lnSpc>
              <a:spcPct val="90000"/>
            </a:lnSpc>
            <a:spcBef>
              <a:spcPct val="0"/>
            </a:spcBef>
            <a:spcAft>
              <a:spcPct val="15000"/>
            </a:spcAft>
            <a:buChar char="•"/>
          </a:pPr>
          <a:r>
            <a:rPr lang="it-IT" sz="2100" kern="1200"/>
            <a:t>I fattori di rischio (sicurezza sul lavoro)</a:t>
          </a:r>
          <a:endParaRPr lang="en-US" sz="2100" kern="1200"/>
        </a:p>
        <a:p>
          <a:pPr marL="228600" lvl="1" indent="-228600" algn="l" defTabSz="933450">
            <a:lnSpc>
              <a:spcPct val="90000"/>
            </a:lnSpc>
            <a:spcBef>
              <a:spcPct val="0"/>
            </a:spcBef>
            <a:spcAft>
              <a:spcPct val="15000"/>
            </a:spcAft>
            <a:buChar char="•"/>
          </a:pPr>
          <a:r>
            <a:rPr lang="it-IT" sz="2100" kern="1200"/>
            <a:t>Sono a carico del datore</a:t>
          </a:r>
          <a:endParaRPr lang="en-US" sz="2100" kern="1200"/>
        </a:p>
        <a:p>
          <a:pPr marL="228600" lvl="1" indent="-228600" algn="l" defTabSz="933450">
            <a:lnSpc>
              <a:spcPct val="90000"/>
            </a:lnSpc>
            <a:spcBef>
              <a:spcPct val="0"/>
            </a:spcBef>
            <a:spcAft>
              <a:spcPct val="15000"/>
            </a:spcAft>
            <a:buChar char="•"/>
          </a:pPr>
          <a:r>
            <a:rPr lang="it-IT" sz="2100" kern="1200"/>
            <a:t>- Al lavoratore viene richiesta una reperibilità in un determinato orario e, comunque un «debito orario»</a:t>
          </a:r>
          <a:endParaRPr lang="en-US" sz="2100" kern="1200"/>
        </a:p>
      </dsp:txBody>
      <dsp:txXfrm>
        <a:off x="0" y="2305359"/>
        <a:ext cx="4697730" cy="3109050"/>
      </dsp:txXfrm>
    </dsp:sp>
    <dsp:sp modelId="{A5A72D65-58E0-164C-B859-F64ADF1ED5D4}">
      <dsp:nvSpPr>
        <dsp:cNvPr id="0" name=""/>
        <dsp:cNvSpPr/>
      </dsp:nvSpPr>
      <dsp:spPr>
        <a:xfrm>
          <a:off x="234886" y="1995399"/>
          <a:ext cx="3288411" cy="61992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4294" tIns="0" rIns="124294" bIns="0" numCol="1" spcCol="1270" anchor="ctr" anchorCtr="0">
          <a:noAutofit/>
        </a:bodyPr>
        <a:lstStyle/>
        <a:p>
          <a:pPr marL="0" lvl="0" indent="0" algn="l" defTabSz="933450">
            <a:lnSpc>
              <a:spcPct val="90000"/>
            </a:lnSpc>
            <a:spcBef>
              <a:spcPct val="0"/>
            </a:spcBef>
            <a:spcAft>
              <a:spcPct val="35000"/>
            </a:spcAft>
            <a:buNone/>
          </a:pPr>
          <a:r>
            <a:rPr lang="it-IT" sz="2100" kern="1200"/>
            <a:t>Punti fondamentali</a:t>
          </a:r>
          <a:endParaRPr lang="en-US" sz="2100" kern="1200"/>
        </a:p>
      </dsp:txBody>
      <dsp:txXfrm>
        <a:off x="265148" y="2025661"/>
        <a:ext cx="3227887" cy="5593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6FD66B-A275-4D33-985E-41A07D19D3B4}">
      <dsp:nvSpPr>
        <dsp:cNvPr id="0" name=""/>
        <dsp:cNvSpPr/>
      </dsp:nvSpPr>
      <dsp:spPr>
        <a:xfrm>
          <a:off x="0" y="2447"/>
          <a:ext cx="4941519" cy="124038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AF2B15C-F635-4C42-B308-1295156582AA}">
      <dsp:nvSpPr>
        <dsp:cNvPr id="0" name=""/>
        <dsp:cNvSpPr/>
      </dsp:nvSpPr>
      <dsp:spPr>
        <a:xfrm>
          <a:off x="375217" y="281534"/>
          <a:ext cx="682214" cy="6822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AEBA462-CBBD-43DF-B3E0-9C3EA598B0E1}">
      <dsp:nvSpPr>
        <dsp:cNvPr id="0" name=""/>
        <dsp:cNvSpPr/>
      </dsp:nvSpPr>
      <dsp:spPr>
        <a:xfrm>
          <a:off x="1432649" y="2447"/>
          <a:ext cx="3508869" cy="12403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275" tIns="131275" rIns="131275" bIns="131275" numCol="1" spcCol="1270" anchor="ctr" anchorCtr="0">
          <a:noAutofit/>
        </a:bodyPr>
        <a:lstStyle/>
        <a:p>
          <a:pPr marL="0" lvl="0" indent="0" algn="l" defTabSz="622300">
            <a:lnSpc>
              <a:spcPct val="90000"/>
            </a:lnSpc>
            <a:spcBef>
              <a:spcPct val="0"/>
            </a:spcBef>
            <a:spcAft>
              <a:spcPct val="35000"/>
            </a:spcAft>
            <a:buNone/>
          </a:pPr>
          <a:r>
            <a:rPr lang="it-IT" sz="1400" kern="1200"/>
            <a:t>E’ a casa</a:t>
          </a:r>
          <a:endParaRPr lang="en-US" sz="1400" kern="1200"/>
        </a:p>
      </dsp:txBody>
      <dsp:txXfrm>
        <a:off x="1432649" y="2447"/>
        <a:ext cx="3508869" cy="1240389"/>
      </dsp:txXfrm>
    </dsp:sp>
    <dsp:sp modelId="{5C0E53E1-E3CF-43B1-BC55-7FD8990A426B}">
      <dsp:nvSpPr>
        <dsp:cNvPr id="0" name=""/>
        <dsp:cNvSpPr/>
      </dsp:nvSpPr>
      <dsp:spPr>
        <a:xfrm>
          <a:off x="0" y="1552933"/>
          <a:ext cx="4941519" cy="1240389"/>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ACE3068-6BA8-4192-984E-08CD7EFDB4F1}">
      <dsp:nvSpPr>
        <dsp:cNvPr id="0" name=""/>
        <dsp:cNvSpPr/>
      </dsp:nvSpPr>
      <dsp:spPr>
        <a:xfrm>
          <a:off x="375217" y="1832021"/>
          <a:ext cx="682214" cy="6822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3D5C7C2-0E9D-4505-9F3F-01DD4EF59302}">
      <dsp:nvSpPr>
        <dsp:cNvPr id="0" name=""/>
        <dsp:cNvSpPr/>
      </dsp:nvSpPr>
      <dsp:spPr>
        <a:xfrm>
          <a:off x="1432649" y="1552933"/>
          <a:ext cx="3508869" cy="12403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275" tIns="131275" rIns="131275" bIns="131275" numCol="1" spcCol="1270" anchor="ctr" anchorCtr="0">
          <a:noAutofit/>
        </a:bodyPr>
        <a:lstStyle/>
        <a:p>
          <a:pPr marL="0" lvl="0" indent="0" algn="l" defTabSz="622300">
            <a:lnSpc>
              <a:spcPct val="90000"/>
            </a:lnSpc>
            <a:spcBef>
              <a:spcPct val="0"/>
            </a:spcBef>
            <a:spcAft>
              <a:spcPct val="35000"/>
            </a:spcAft>
            <a:buNone/>
          </a:pPr>
          <a:r>
            <a:rPr lang="it-IT" sz="1400" kern="1200"/>
            <a:t>E’ in struttura decentrata (normalmente nel privato, dove il telelavoro esiste autoregolamentato con contr.collettivo)</a:t>
          </a:r>
          <a:endParaRPr lang="en-US" sz="1400" kern="1200"/>
        </a:p>
      </dsp:txBody>
      <dsp:txXfrm>
        <a:off x="1432649" y="1552933"/>
        <a:ext cx="3508869" cy="1240389"/>
      </dsp:txXfrm>
    </dsp:sp>
    <dsp:sp modelId="{1390C24B-E6ED-41A8-A31E-B88F7445079C}">
      <dsp:nvSpPr>
        <dsp:cNvPr id="0" name=""/>
        <dsp:cNvSpPr/>
      </dsp:nvSpPr>
      <dsp:spPr>
        <a:xfrm>
          <a:off x="0" y="3103420"/>
          <a:ext cx="4941519" cy="1240389"/>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948DA5C-BEF1-4399-9681-2DAF4216C79F}">
      <dsp:nvSpPr>
        <dsp:cNvPr id="0" name=""/>
        <dsp:cNvSpPr/>
      </dsp:nvSpPr>
      <dsp:spPr>
        <a:xfrm>
          <a:off x="375217" y="3382507"/>
          <a:ext cx="682214" cy="6822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8D99523-3D5B-4811-86FF-1319B5ED9C6A}">
      <dsp:nvSpPr>
        <dsp:cNvPr id="0" name=""/>
        <dsp:cNvSpPr/>
      </dsp:nvSpPr>
      <dsp:spPr>
        <a:xfrm>
          <a:off x="1432649" y="3103420"/>
          <a:ext cx="3508869" cy="12403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275" tIns="131275" rIns="131275" bIns="131275" numCol="1" spcCol="1270" anchor="ctr" anchorCtr="0">
          <a:noAutofit/>
        </a:bodyPr>
        <a:lstStyle/>
        <a:p>
          <a:pPr marL="0" lvl="0" indent="0" algn="l" defTabSz="622300">
            <a:lnSpc>
              <a:spcPct val="90000"/>
            </a:lnSpc>
            <a:spcBef>
              <a:spcPct val="0"/>
            </a:spcBef>
            <a:spcAft>
              <a:spcPct val="35000"/>
            </a:spcAft>
            <a:buNone/>
          </a:pPr>
          <a:r>
            <a:rPr lang="it-IT" sz="1400" kern="1200"/>
            <a:t>D.lgs. 2015/80, art.23:</a:t>
          </a:r>
          <a:endParaRPr lang="en-US" sz="1400" kern="1200"/>
        </a:p>
      </dsp:txBody>
      <dsp:txXfrm>
        <a:off x="1432649" y="3103420"/>
        <a:ext cx="3508869" cy="1240389"/>
      </dsp:txXfrm>
    </dsp:sp>
    <dsp:sp modelId="{C4A45CE4-C428-4DA2-B2CA-E16EEAB2D6A1}">
      <dsp:nvSpPr>
        <dsp:cNvPr id="0" name=""/>
        <dsp:cNvSpPr/>
      </dsp:nvSpPr>
      <dsp:spPr>
        <a:xfrm>
          <a:off x="0" y="4653906"/>
          <a:ext cx="4941519" cy="1240389"/>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9D6494A-259F-49C8-88EB-054C79F81568}">
      <dsp:nvSpPr>
        <dsp:cNvPr id="0" name=""/>
        <dsp:cNvSpPr/>
      </dsp:nvSpPr>
      <dsp:spPr>
        <a:xfrm>
          <a:off x="375217" y="4932994"/>
          <a:ext cx="682214" cy="68221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BA40018-934E-40BD-BC36-390F8F459AA0}">
      <dsp:nvSpPr>
        <dsp:cNvPr id="0" name=""/>
        <dsp:cNvSpPr/>
      </dsp:nvSpPr>
      <dsp:spPr>
        <a:xfrm>
          <a:off x="1432649" y="4653906"/>
          <a:ext cx="3508869" cy="12403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275" tIns="131275" rIns="131275" bIns="131275" numCol="1" spcCol="1270" anchor="ctr" anchorCtr="0">
          <a:noAutofit/>
        </a:bodyPr>
        <a:lstStyle/>
        <a:p>
          <a:pPr marL="0" lvl="0" indent="0" algn="l" defTabSz="622300">
            <a:lnSpc>
              <a:spcPct val="90000"/>
            </a:lnSpc>
            <a:spcBef>
              <a:spcPct val="0"/>
            </a:spcBef>
            <a:spcAft>
              <a:spcPct val="35000"/>
            </a:spcAft>
            <a:buNone/>
          </a:pPr>
          <a:r>
            <a:rPr lang="it-IT" sz="1400" kern="1200"/>
            <a:t>Telelavoro come misura per conciliazione tempi di vita e tempi di lavoro in attuazione di accordo sindacale: i lavoratori non sono computati nei limiti numerici previsti dalla legge</a:t>
          </a:r>
          <a:endParaRPr lang="en-US" sz="1400" kern="1200"/>
        </a:p>
      </dsp:txBody>
      <dsp:txXfrm>
        <a:off x="1432649" y="4653906"/>
        <a:ext cx="3508869" cy="124038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3E0225-688E-437D-BCBE-D2148DC49B9A}">
      <dsp:nvSpPr>
        <dsp:cNvPr id="0" name=""/>
        <dsp:cNvSpPr/>
      </dsp:nvSpPr>
      <dsp:spPr>
        <a:xfrm>
          <a:off x="0" y="2347"/>
          <a:ext cx="4686300" cy="118980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C317018-4146-4B67-A31F-A79E3088B3BE}">
      <dsp:nvSpPr>
        <dsp:cNvPr id="0" name=""/>
        <dsp:cNvSpPr/>
      </dsp:nvSpPr>
      <dsp:spPr>
        <a:xfrm>
          <a:off x="359915" y="270053"/>
          <a:ext cx="654392" cy="65439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94A81C3-E762-4B5E-9AC2-686E2FCB7CBE}">
      <dsp:nvSpPr>
        <dsp:cNvPr id="0" name=""/>
        <dsp:cNvSpPr/>
      </dsp:nvSpPr>
      <dsp:spPr>
        <a:xfrm>
          <a:off x="1374223" y="2347"/>
          <a:ext cx="3312076" cy="11898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921" tIns="125921" rIns="125921" bIns="125921" numCol="1" spcCol="1270" anchor="ctr" anchorCtr="0">
          <a:noAutofit/>
        </a:bodyPr>
        <a:lstStyle/>
        <a:p>
          <a:pPr marL="0" lvl="0" indent="0" algn="l" defTabSz="977900">
            <a:lnSpc>
              <a:spcPct val="90000"/>
            </a:lnSpc>
            <a:spcBef>
              <a:spcPct val="0"/>
            </a:spcBef>
            <a:spcAft>
              <a:spcPct val="35000"/>
            </a:spcAft>
            <a:buNone/>
          </a:pPr>
          <a:r>
            <a:rPr lang="it-IT" sz="2200" kern="1200"/>
            <a:t>Non è individuata una postazione fissa</a:t>
          </a:r>
          <a:endParaRPr lang="en-US" sz="2200" kern="1200"/>
        </a:p>
      </dsp:txBody>
      <dsp:txXfrm>
        <a:off x="1374223" y="2347"/>
        <a:ext cx="3312076" cy="1189803"/>
      </dsp:txXfrm>
    </dsp:sp>
    <dsp:sp modelId="{2703DE2D-187B-4FF5-9244-23EFB11E0A5A}">
      <dsp:nvSpPr>
        <dsp:cNvPr id="0" name=""/>
        <dsp:cNvSpPr/>
      </dsp:nvSpPr>
      <dsp:spPr>
        <a:xfrm>
          <a:off x="0" y="1489602"/>
          <a:ext cx="4686300" cy="118980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517A572-68B0-4FE1-8BFD-C11FE37B1FA9}">
      <dsp:nvSpPr>
        <dsp:cNvPr id="0" name=""/>
        <dsp:cNvSpPr/>
      </dsp:nvSpPr>
      <dsp:spPr>
        <a:xfrm>
          <a:off x="359915" y="1757308"/>
          <a:ext cx="654392" cy="65439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369EE29-B949-4671-B76A-0E545F42D079}">
      <dsp:nvSpPr>
        <dsp:cNvPr id="0" name=""/>
        <dsp:cNvSpPr/>
      </dsp:nvSpPr>
      <dsp:spPr>
        <a:xfrm>
          <a:off x="1374223" y="1489602"/>
          <a:ext cx="3312076" cy="11898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921" tIns="125921" rIns="125921" bIns="125921" numCol="1" spcCol="1270" anchor="ctr" anchorCtr="0">
          <a:noAutofit/>
        </a:bodyPr>
        <a:lstStyle/>
        <a:p>
          <a:pPr marL="0" lvl="0" indent="0" algn="l" defTabSz="977900">
            <a:lnSpc>
              <a:spcPct val="90000"/>
            </a:lnSpc>
            <a:spcBef>
              <a:spcPct val="0"/>
            </a:spcBef>
            <a:spcAft>
              <a:spcPct val="35000"/>
            </a:spcAft>
            <a:buNone/>
          </a:pPr>
          <a:r>
            <a:rPr lang="it-IT" sz="2200" kern="1200"/>
            <a:t>Utilizzo di qualsiasi device</a:t>
          </a:r>
          <a:endParaRPr lang="en-US" sz="2200" kern="1200"/>
        </a:p>
      </dsp:txBody>
      <dsp:txXfrm>
        <a:off x="1374223" y="1489602"/>
        <a:ext cx="3312076" cy="1189803"/>
      </dsp:txXfrm>
    </dsp:sp>
    <dsp:sp modelId="{E3343DB7-13C9-4222-AEE9-52B49686FA1B}">
      <dsp:nvSpPr>
        <dsp:cNvPr id="0" name=""/>
        <dsp:cNvSpPr/>
      </dsp:nvSpPr>
      <dsp:spPr>
        <a:xfrm>
          <a:off x="0" y="2976856"/>
          <a:ext cx="4686300" cy="118980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8D53110-CB60-4318-ACCA-1C109E8092BC}">
      <dsp:nvSpPr>
        <dsp:cNvPr id="0" name=""/>
        <dsp:cNvSpPr/>
      </dsp:nvSpPr>
      <dsp:spPr>
        <a:xfrm>
          <a:off x="359915" y="3244562"/>
          <a:ext cx="654392" cy="65439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8DE727C-E8C7-449C-8650-25D224D9995F}">
      <dsp:nvSpPr>
        <dsp:cNvPr id="0" name=""/>
        <dsp:cNvSpPr/>
      </dsp:nvSpPr>
      <dsp:spPr>
        <a:xfrm>
          <a:off x="1374223" y="2976856"/>
          <a:ext cx="3312076" cy="11898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921" tIns="125921" rIns="125921" bIns="125921" numCol="1" spcCol="1270" anchor="ctr" anchorCtr="0">
          <a:noAutofit/>
        </a:bodyPr>
        <a:lstStyle/>
        <a:p>
          <a:pPr marL="0" lvl="0" indent="0" algn="l" defTabSz="977900">
            <a:lnSpc>
              <a:spcPct val="90000"/>
            </a:lnSpc>
            <a:spcBef>
              <a:spcPct val="0"/>
            </a:spcBef>
            <a:spcAft>
              <a:spcPct val="35000"/>
            </a:spcAft>
            <a:buNone/>
          </a:pPr>
          <a:r>
            <a:rPr lang="it-IT" sz="2200" kern="1200"/>
            <a:t>Non è determinato un esatto orario di lavoro</a:t>
          </a:r>
          <a:endParaRPr lang="en-US" sz="2200" kern="1200"/>
        </a:p>
      </dsp:txBody>
      <dsp:txXfrm>
        <a:off x="1374223" y="2976856"/>
        <a:ext cx="3312076" cy="1189803"/>
      </dsp:txXfrm>
    </dsp:sp>
    <dsp:sp modelId="{2EEA0382-9417-4D0B-8926-D0E4A57D0E62}">
      <dsp:nvSpPr>
        <dsp:cNvPr id="0" name=""/>
        <dsp:cNvSpPr/>
      </dsp:nvSpPr>
      <dsp:spPr>
        <a:xfrm>
          <a:off x="0" y="4464111"/>
          <a:ext cx="4686300" cy="118980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B28C99D-3EAE-4263-A042-F23565137B33}">
      <dsp:nvSpPr>
        <dsp:cNvPr id="0" name=""/>
        <dsp:cNvSpPr/>
      </dsp:nvSpPr>
      <dsp:spPr>
        <a:xfrm>
          <a:off x="359915" y="4731817"/>
          <a:ext cx="654392" cy="65439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C256A97-5A9A-4BE9-B3D6-81105CD9CC41}">
      <dsp:nvSpPr>
        <dsp:cNvPr id="0" name=""/>
        <dsp:cNvSpPr/>
      </dsp:nvSpPr>
      <dsp:spPr>
        <a:xfrm>
          <a:off x="1374223" y="4464111"/>
          <a:ext cx="3312076" cy="11898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921" tIns="125921" rIns="125921" bIns="125921" numCol="1" spcCol="1270" anchor="ctr" anchorCtr="0">
          <a:noAutofit/>
        </a:bodyPr>
        <a:lstStyle/>
        <a:p>
          <a:pPr marL="0" lvl="0" indent="0" algn="l" defTabSz="977900">
            <a:lnSpc>
              <a:spcPct val="90000"/>
            </a:lnSpc>
            <a:spcBef>
              <a:spcPct val="0"/>
            </a:spcBef>
            <a:spcAft>
              <a:spcPct val="35000"/>
            </a:spcAft>
            <a:buNone/>
          </a:pPr>
          <a:r>
            <a:rPr lang="it-IT" sz="2200" kern="1200"/>
            <a:t>Le regole, quindi, sono diverse.</a:t>
          </a:r>
          <a:endParaRPr lang="en-US" sz="2200" kern="1200"/>
        </a:p>
      </dsp:txBody>
      <dsp:txXfrm>
        <a:off x="1374223" y="4464111"/>
        <a:ext cx="3312076" cy="118980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F10CD8-5361-164C-A3CE-4F6EC5B9D914}">
      <dsp:nvSpPr>
        <dsp:cNvPr id="0" name=""/>
        <dsp:cNvSpPr/>
      </dsp:nvSpPr>
      <dsp:spPr>
        <a:xfrm>
          <a:off x="0" y="101618"/>
          <a:ext cx="4697730" cy="2619045"/>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it-IT" sz="2200" kern="1200" dirty="0"/>
            <a:t>L'accordo può essere a termine o a tempo indeterminato; in tale ultimo caso, il recesso può avvenire con un preavviso non inferiore a trenta giorni (ad </a:t>
          </a:r>
          <a:r>
            <a:rPr lang="it-IT" sz="2200" kern="1200" dirty="0" err="1"/>
            <a:t>nutum</a:t>
          </a:r>
          <a:r>
            <a:rPr lang="it-IT" sz="2200" kern="1200" dirty="0"/>
            <a:t>). </a:t>
          </a:r>
          <a:endParaRPr lang="en-US" sz="2200" kern="1200" dirty="0"/>
        </a:p>
      </dsp:txBody>
      <dsp:txXfrm>
        <a:off x="127851" y="229469"/>
        <a:ext cx="4442028" cy="2363343"/>
      </dsp:txXfrm>
    </dsp:sp>
    <dsp:sp modelId="{EAE7A699-DD81-6E4A-8732-4C6D67FF497E}">
      <dsp:nvSpPr>
        <dsp:cNvPr id="0" name=""/>
        <dsp:cNvSpPr/>
      </dsp:nvSpPr>
      <dsp:spPr>
        <a:xfrm>
          <a:off x="0" y="2784023"/>
          <a:ext cx="4697730" cy="2619045"/>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it-IT" sz="2200" kern="1200" dirty="0"/>
            <a:t>In presenza di un giustificato motivo (non Giusta causa), ciascuno dei contraenti può recedere prima della scadenza del termine nel caso di accordo a tempo determinato, o senza preavviso nel caso di accordo a tempo indeterminato. </a:t>
          </a:r>
          <a:endParaRPr lang="en-US" sz="2200" kern="1200" dirty="0"/>
        </a:p>
      </dsp:txBody>
      <dsp:txXfrm>
        <a:off x="127851" y="2911874"/>
        <a:ext cx="4442028" cy="236334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72932E-E620-6D45-A445-02D256DE6B9B}">
      <dsp:nvSpPr>
        <dsp:cNvPr id="0" name=""/>
        <dsp:cNvSpPr/>
      </dsp:nvSpPr>
      <dsp:spPr>
        <a:xfrm>
          <a:off x="950" y="370032"/>
          <a:ext cx="3335112" cy="21177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BD102E-8F3D-CF4B-89F8-A8F084B77575}">
      <dsp:nvSpPr>
        <dsp:cNvPr id="0" name=""/>
        <dsp:cNvSpPr/>
      </dsp:nvSpPr>
      <dsp:spPr>
        <a:xfrm>
          <a:off x="371518" y="722072"/>
          <a:ext cx="3335112" cy="21177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a:t>1. Il lavoratore che svolge la prestazione in modalità di lavoro agile ha diritto ad un trattamento economico e normativo non inferiore a quello complessivamente applicato, in attuazione dei c. coll., ai lavoratori che svolgono le medesime mansioni esclusivamente all'interno dell'azienda.</a:t>
          </a:r>
          <a:endParaRPr lang="en-US" sz="1500" kern="1200"/>
        </a:p>
      </dsp:txBody>
      <dsp:txXfrm>
        <a:off x="433546" y="784100"/>
        <a:ext cx="3211056" cy="1993740"/>
      </dsp:txXfrm>
    </dsp:sp>
    <dsp:sp modelId="{ED26A4C0-622F-D845-A728-D3CCE9B88F22}">
      <dsp:nvSpPr>
        <dsp:cNvPr id="0" name=""/>
        <dsp:cNvSpPr/>
      </dsp:nvSpPr>
      <dsp:spPr>
        <a:xfrm>
          <a:off x="4077199" y="370032"/>
          <a:ext cx="3335112" cy="21177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FAFBD9-EAFC-6743-97F1-7BA4520A96DF}">
      <dsp:nvSpPr>
        <dsp:cNvPr id="0" name=""/>
        <dsp:cNvSpPr/>
      </dsp:nvSpPr>
      <dsp:spPr>
        <a:xfrm>
          <a:off x="4447767" y="722072"/>
          <a:ext cx="3335112" cy="21177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a:t>2. Al lavoratore impiegato in forme di lavoro agile può essere riconosciuto, nell'ambito dell'accordo fra le parti, il diritto all'apprendimento permanente, in modalità formali, non formali o informali, e alla periodica certificazione delle relative competenze.</a:t>
          </a:r>
          <a:endParaRPr lang="en-US" sz="1500" kern="1200"/>
        </a:p>
      </dsp:txBody>
      <dsp:txXfrm>
        <a:off x="4509795" y="784100"/>
        <a:ext cx="3211056" cy="19937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8B633B-C19B-EE4C-9C87-42E60857ACCA}">
      <dsp:nvSpPr>
        <dsp:cNvPr id="0" name=""/>
        <dsp:cNvSpPr/>
      </dsp:nvSpPr>
      <dsp:spPr>
        <a:xfrm>
          <a:off x="0" y="0"/>
          <a:ext cx="6120765" cy="1611630"/>
        </a:xfrm>
        <a:prstGeom prst="roundRect">
          <a:avLst>
            <a:gd name="adj" fmla="val 10000"/>
          </a:avLst>
        </a:prstGeom>
        <a:solidFill>
          <a:schemeClr val="accent2">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it-IT" sz="1700" kern="1200"/>
            <a:t>1. L'accordo relativo alla modalità di lavoro agile disciplina l'esercizio del potere di controllo del datore di lavoro sulla prestazione resa dal lavoratore all'esterno dei locali aziendali nel rispetto di quanto disposto dall'articolo 4 della legge 20 maggio 1970, n. 300.</a:t>
          </a:r>
          <a:endParaRPr lang="en-US" sz="1700" kern="1200"/>
        </a:p>
      </dsp:txBody>
      <dsp:txXfrm>
        <a:off x="47203" y="47203"/>
        <a:ext cx="4455019" cy="1517224"/>
      </dsp:txXfrm>
    </dsp:sp>
    <dsp:sp modelId="{EE95B746-0D5D-8B43-996A-439423A546B4}">
      <dsp:nvSpPr>
        <dsp:cNvPr id="0" name=""/>
        <dsp:cNvSpPr/>
      </dsp:nvSpPr>
      <dsp:spPr>
        <a:xfrm>
          <a:off x="1080134" y="1969770"/>
          <a:ext cx="6120765" cy="1611630"/>
        </a:xfrm>
        <a:prstGeom prst="roundRect">
          <a:avLst>
            <a:gd name="adj" fmla="val 10000"/>
          </a:avLst>
        </a:prstGeom>
        <a:solidFill>
          <a:schemeClr val="accent3">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it-IT" sz="1700" kern="1200"/>
            <a:t>2. L'accordo individua le condotte, connesse all'esecuzione della prestazione lavorativa all'esterno dei locali aziendali, che danno luogo all'applicazione di sanzioni disciplinari.</a:t>
          </a:r>
          <a:endParaRPr lang="en-US" sz="1700" kern="1200"/>
        </a:p>
      </dsp:txBody>
      <dsp:txXfrm>
        <a:off x="1127337" y="2016973"/>
        <a:ext cx="3898664" cy="1517224"/>
      </dsp:txXfrm>
    </dsp:sp>
    <dsp:sp modelId="{8A736C66-D443-404C-8DC9-2C8DA9A054B0}">
      <dsp:nvSpPr>
        <dsp:cNvPr id="0" name=""/>
        <dsp:cNvSpPr/>
      </dsp:nvSpPr>
      <dsp:spPr>
        <a:xfrm>
          <a:off x="5073205" y="1266920"/>
          <a:ext cx="1047559" cy="1047559"/>
        </a:xfrm>
        <a:prstGeom prst="downArrow">
          <a:avLst>
            <a:gd name="adj1" fmla="val 55000"/>
            <a:gd name="adj2" fmla="val 45000"/>
          </a:avLst>
        </a:prstGeom>
        <a:solidFill>
          <a:schemeClr val="accent2">
            <a:tint val="40000"/>
            <a:alpha val="90000"/>
            <a:hueOff val="0"/>
            <a:satOff val="0"/>
            <a:lumOff val="0"/>
            <a:alphaOff val="0"/>
          </a:schemeClr>
        </a:solidFill>
        <a:ln w="34925" cap="flat" cmpd="sng" algn="in">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308906" y="1266920"/>
        <a:ext cx="576157" cy="78828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stile</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0E55D479-1FA4-D247-B3CA-B1D5AC130732}" type="datetimeFigureOut">
              <a:rPr lang="it-IT" smtClean="0"/>
              <a:t>14/12/20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A058865-6B39-AD4E-AD32-BF7241FAC33A}" type="slidenum">
              <a:rPr lang="it-IT" smtClean="0"/>
              <a:t>‹N›</a:t>
            </a:fld>
            <a:endParaRPr lang="it-IT"/>
          </a:p>
        </p:txBody>
      </p:sp>
    </p:spTree>
    <p:extLst>
      <p:ext uri="{BB962C8B-B14F-4D97-AF65-F5344CB8AC3E}">
        <p14:creationId xmlns:p14="http://schemas.microsoft.com/office/powerpoint/2010/main" val="411117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0E55D479-1FA4-D247-B3CA-B1D5AC130732}" type="datetimeFigureOut">
              <a:rPr lang="it-IT" smtClean="0"/>
              <a:t>14/12/20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A058865-6B39-AD4E-AD32-BF7241FAC33A}" type="slidenum">
              <a:rPr lang="it-IT" smtClean="0"/>
              <a:t>‹N›</a:t>
            </a:fld>
            <a:endParaRPr lang="it-IT"/>
          </a:p>
        </p:txBody>
      </p:sp>
    </p:spTree>
    <p:extLst>
      <p:ext uri="{BB962C8B-B14F-4D97-AF65-F5344CB8AC3E}">
        <p14:creationId xmlns:p14="http://schemas.microsoft.com/office/powerpoint/2010/main" val="138414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0E55D479-1FA4-D247-B3CA-B1D5AC130732}" type="datetimeFigureOut">
              <a:rPr lang="it-IT" smtClean="0"/>
              <a:t>14/12/20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A058865-6B39-AD4E-AD32-BF7241FAC33A}" type="slidenum">
              <a:rPr lang="it-IT" smtClean="0"/>
              <a:t>‹N›</a:t>
            </a:fld>
            <a:endParaRPr lang="it-IT"/>
          </a:p>
        </p:txBody>
      </p:sp>
    </p:spTree>
    <p:extLst>
      <p:ext uri="{BB962C8B-B14F-4D97-AF65-F5344CB8AC3E}">
        <p14:creationId xmlns:p14="http://schemas.microsoft.com/office/powerpoint/2010/main" val="36845298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0E55D479-1FA4-D247-B3CA-B1D5AC130732}" type="datetimeFigureOut">
              <a:rPr lang="it-IT" smtClean="0"/>
              <a:t>14/12/20</a:t>
            </a:fld>
            <a:endParaRPr lang="it-IT"/>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it-IT"/>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9A058865-6B39-AD4E-AD32-BF7241FAC33A}" type="slidenum">
              <a:rPr lang="it-IT" smtClean="0"/>
              <a:t>‹N›</a:t>
            </a:fld>
            <a:endParaRPr lang="it-IT"/>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3882378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E55D479-1FA4-D247-B3CA-B1D5AC130732}" type="datetimeFigureOut">
              <a:rPr lang="it-IT" smtClean="0"/>
              <a:t>14/12/20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A058865-6B39-AD4E-AD32-BF7241FAC33A}" type="slidenum">
              <a:rPr lang="it-IT" smtClean="0"/>
              <a:t>‹N›</a:t>
            </a:fld>
            <a:endParaRPr lang="it-IT"/>
          </a:p>
        </p:txBody>
      </p:sp>
    </p:spTree>
    <p:extLst>
      <p:ext uri="{BB962C8B-B14F-4D97-AF65-F5344CB8AC3E}">
        <p14:creationId xmlns:p14="http://schemas.microsoft.com/office/powerpoint/2010/main" val="7321676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0E55D479-1FA4-D247-B3CA-B1D5AC130732}" type="datetimeFigureOut">
              <a:rPr lang="it-IT" smtClean="0"/>
              <a:t>14/12/20</a:t>
            </a:fld>
            <a:endParaRPr lang="it-IT"/>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it-IT"/>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9A058865-6B39-AD4E-AD32-BF7241FAC33A}" type="slidenum">
              <a:rPr lang="it-IT" smtClean="0"/>
              <a:t>‹N›</a:t>
            </a:fld>
            <a:endParaRPr lang="it-IT"/>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4216009946"/>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0E55D479-1FA4-D247-B3CA-B1D5AC130732}" type="datetimeFigureOut">
              <a:rPr lang="it-IT" smtClean="0"/>
              <a:t>14/12/20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A058865-6B39-AD4E-AD32-BF7241FAC33A}" type="slidenum">
              <a:rPr lang="it-IT" smtClean="0"/>
              <a:t>‹N›</a:t>
            </a:fld>
            <a:endParaRPr lang="it-IT"/>
          </a:p>
        </p:txBody>
      </p:sp>
    </p:spTree>
    <p:extLst>
      <p:ext uri="{BB962C8B-B14F-4D97-AF65-F5344CB8AC3E}">
        <p14:creationId xmlns:p14="http://schemas.microsoft.com/office/powerpoint/2010/main" val="17609691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0E55D479-1FA4-D247-B3CA-B1D5AC130732}" type="datetimeFigureOut">
              <a:rPr lang="it-IT" smtClean="0"/>
              <a:t>14/12/20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9A058865-6B39-AD4E-AD32-BF7241FAC33A}" type="slidenum">
              <a:rPr lang="it-IT" smtClean="0"/>
              <a:t>‹N›</a:t>
            </a:fld>
            <a:endParaRPr lang="it-IT"/>
          </a:p>
        </p:txBody>
      </p:sp>
    </p:spTree>
    <p:extLst>
      <p:ext uri="{BB962C8B-B14F-4D97-AF65-F5344CB8AC3E}">
        <p14:creationId xmlns:p14="http://schemas.microsoft.com/office/powerpoint/2010/main" val="21359072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0E55D479-1FA4-D247-B3CA-B1D5AC130732}" type="datetimeFigureOut">
              <a:rPr lang="it-IT" smtClean="0"/>
              <a:t>14/12/20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9A058865-6B39-AD4E-AD32-BF7241FAC33A}" type="slidenum">
              <a:rPr lang="it-IT" smtClean="0"/>
              <a:t>‹N›</a:t>
            </a:fld>
            <a:endParaRPr lang="it-IT"/>
          </a:p>
        </p:txBody>
      </p:sp>
    </p:spTree>
    <p:extLst>
      <p:ext uri="{BB962C8B-B14F-4D97-AF65-F5344CB8AC3E}">
        <p14:creationId xmlns:p14="http://schemas.microsoft.com/office/powerpoint/2010/main" val="7661365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55D479-1FA4-D247-B3CA-B1D5AC130732}" type="datetimeFigureOut">
              <a:rPr lang="it-IT" smtClean="0"/>
              <a:t>14/12/20</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9A058865-6B39-AD4E-AD32-BF7241FAC33A}" type="slidenum">
              <a:rPr lang="it-IT" smtClean="0"/>
              <a:t>‹N›</a:t>
            </a:fld>
            <a:endParaRPr lang="it-IT"/>
          </a:p>
        </p:txBody>
      </p:sp>
    </p:spTree>
    <p:extLst>
      <p:ext uri="{BB962C8B-B14F-4D97-AF65-F5344CB8AC3E}">
        <p14:creationId xmlns:p14="http://schemas.microsoft.com/office/powerpoint/2010/main" val="30450918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gli stili del testo dello schema</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0E55D479-1FA4-D247-B3CA-B1D5AC130732}" type="datetimeFigureOut">
              <a:rPr lang="it-IT" smtClean="0"/>
              <a:t>14/12/20</a:t>
            </a:fld>
            <a:endParaRPr lang="it-IT"/>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it-IT"/>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9A058865-6B39-AD4E-AD32-BF7241FAC33A}" type="slidenum">
              <a:rPr lang="it-IT" smtClean="0"/>
              <a:t>‹N›</a:t>
            </a:fld>
            <a:endParaRPr lang="it-IT"/>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07919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0E55D479-1FA4-D247-B3CA-B1D5AC130732}" type="datetimeFigureOut">
              <a:rPr lang="it-IT" smtClean="0"/>
              <a:t>14/12/20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A058865-6B39-AD4E-AD32-BF7241FAC33A}" type="slidenum">
              <a:rPr lang="it-IT" smtClean="0"/>
              <a:t>‹N›</a:t>
            </a:fld>
            <a:endParaRPr lang="it-IT"/>
          </a:p>
        </p:txBody>
      </p:sp>
    </p:spTree>
    <p:extLst>
      <p:ext uri="{BB962C8B-B14F-4D97-AF65-F5344CB8AC3E}">
        <p14:creationId xmlns:p14="http://schemas.microsoft.com/office/powerpoint/2010/main" val="13454266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it-IT"/>
              <a:t>Fare clic sull'icona per inserire un'immagine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gli stili del testo dello schema</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0E55D479-1FA4-D247-B3CA-B1D5AC130732}" type="datetimeFigureOut">
              <a:rPr lang="it-IT" smtClean="0"/>
              <a:t>14/12/20</a:t>
            </a:fld>
            <a:endParaRPr lang="it-IT"/>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it-IT"/>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9A058865-6B39-AD4E-AD32-BF7241FAC33A}" type="slidenum">
              <a:rPr lang="it-IT" smtClean="0"/>
              <a:t>‹N›</a:t>
            </a:fld>
            <a:endParaRPr lang="it-IT"/>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135204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E55D479-1FA4-D247-B3CA-B1D5AC130732}" type="datetimeFigureOut">
              <a:rPr lang="it-IT" smtClean="0"/>
              <a:t>14/12/20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A058865-6B39-AD4E-AD32-BF7241FAC33A}" type="slidenum">
              <a:rPr lang="it-IT" smtClean="0"/>
              <a:t>‹N›</a:t>
            </a:fld>
            <a:endParaRPr lang="it-IT"/>
          </a:p>
        </p:txBody>
      </p:sp>
    </p:spTree>
    <p:extLst>
      <p:ext uri="{BB962C8B-B14F-4D97-AF65-F5344CB8AC3E}">
        <p14:creationId xmlns:p14="http://schemas.microsoft.com/office/powerpoint/2010/main" val="29724081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E55D479-1FA4-D247-B3CA-B1D5AC130732}" type="datetimeFigureOut">
              <a:rPr lang="it-IT" smtClean="0"/>
              <a:t>14/12/20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A058865-6B39-AD4E-AD32-BF7241FAC33A}" type="slidenum">
              <a:rPr lang="it-IT" smtClean="0"/>
              <a:t>‹N›</a:t>
            </a:fld>
            <a:endParaRPr lang="it-IT"/>
          </a:p>
        </p:txBody>
      </p:sp>
    </p:spTree>
    <p:extLst>
      <p:ext uri="{BB962C8B-B14F-4D97-AF65-F5344CB8AC3E}">
        <p14:creationId xmlns:p14="http://schemas.microsoft.com/office/powerpoint/2010/main" val="2533725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0E55D479-1FA4-D247-B3CA-B1D5AC130732}" type="datetimeFigureOut">
              <a:rPr lang="it-IT" smtClean="0"/>
              <a:t>14/12/20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A058865-6B39-AD4E-AD32-BF7241FAC33A}" type="slidenum">
              <a:rPr lang="it-IT" smtClean="0"/>
              <a:t>‹N›</a:t>
            </a:fld>
            <a:endParaRPr lang="it-IT"/>
          </a:p>
        </p:txBody>
      </p:sp>
    </p:spTree>
    <p:extLst>
      <p:ext uri="{BB962C8B-B14F-4D97-AF65-F5344CB8AC3E}">
        <p14:creationId xmlns:p14="http://schemas.microsoft.com/office/powerpoint/2010/main" val="2108774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0E55D479-1FA4-D247-B3CA-B1D5AC130732}" type="datetimeFigureOut">
              <a:rPr lang="it-IT" smtClean="0"/>
              <a:t>14/12/20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A058865-6B39-AD4E-AD32-BF7241FAC33A}" type="slidenum">
              <a:rPr lang="it-IT" smtClean="0"/>
              <a:t>‹N›</a:t>
            </a:fld>
            <a:endParaRPr lang="it-IT"/>
          </a:p>
        </p:txBody>
      </p:sp>
    </p:spTree>
    <p:extLst>
      <p:ext uri="{BB962C8B-B14F-4D97-AF65-F5344CB8AC3E}">
        <p14:creationId xmlns:p14="http://schemas.microsoft.com/office/powerpoint/2010/main" val="2110766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stile</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0E55D479-1FA4-D247-B3CA-B1D5AC130732}" type="datetimeFigureOut">
              <a:rPr lang="it-IT" smtClean="0"/>
              <a:t>14/12/20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A058865-6B39-AD4E-AD32-BF7241FAC33A}" type="slidenum">
              <a:rPr lang="it-IT" smtClean="0"/>
              <a:t>‹N›</a:t>
            </a:fld>
            <a:endParaRPr lang="it-IT"/>
          </a:p>
        </p:txBody>
      </p:sp>
    </p:spTree>
    <p:extLst>
      <p:ext uri="{BB962C8B-B14F-4D97-AF65-F5344CB8AC3E}">
        <p14:creationId xmlns:p14="http://schemas.microsoft.com/office/powerpoint/2010/main" val="3221128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0E55D479-1FA4-D247-B3CA-B1D5AC130732}" type="datetimeFigureOut">
              <a:rPr lang="it-IT" smtClean="0"/>
              <a:t>14/12/20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A058865-6B39-AD4E-AD32-BF7241FAC33A}" type="slidenum">
              <a:rPr lang="it-IT" smtClean="0"/>
              <a:t>‹N›</a:t>
            </a:fld>
            <a:endParaRPr lang="it-IT"/>
          </a:p>
        </p:txBody>
      </p:sp>
    </p:spTree>
    <p:extLst>
      <p:ext uri="{BB962C8B-B14F-4D97-AF65-F5344CB8AC3E}">
        <p14:creationId xmlns:p14="http://schemas.microsoft.com/office/powerpoint/2010/main" val="3890449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E55D479-1FA4-D247-B3CA-B1D5AC130732}" type="datetimeFigureOut">
              <a:rPr lang="it-IT" smtClean="0"/>
              <a:t>14/12/20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A058865-6B39-AD4E-AD32-BF7241FAC33A}" type="slidenum">
              <a:rPr lang="it-IT" smtClean="0"/>
              <a:t>‹N›</a:t>
            </a:fld>
            <a:endParaRPr lang="it-IT"/>
          </a:p>
        </p:txBody>
      </p:sp>
    </p:spTree>
    <p:extLst>
      <p:ext uri="{BB962C8B-B14F-4D97-AF65-F5344CB8AC3E}">
        <p14:creationId xmlns:p14="http://schemas.microsoft.com/office/powerpoint/2010/main" val="3501856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0E55D479-1FA4-D247-B3CA-B1D5AC130732}" type="datetimeFigureOut">
              <a:rPr lang="it-IT" smtClean="0"/>
              <a:t>14/12/20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A058865-6B39-AD4E-AD32-BF7241FAC33A}" type="slidenum">
              <a:rPr lang="it-IT" smtClean="0"/>
              <a:t>‹N›</a:t>
            </a:fld>
            <a:endParaRPr lang="it-IT"/>
          </a:p>
        </p:txBody>
      </p:sp>
    </p:spTree>
    <p:extLst>
      <p:ext uri="{BB962C8B-B14F-4D97-AF65-F5344CB8AC3E}">
        <p14:creationId xmlns:p14="http://schemas.microsoft.com/office/powerpoint/2010/main" val="2016890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0E55D479-1FA4-D247-B3CA-B1D5AC130732}" type="datetimeFigureOut">
              <a:rPr lang="it-IT" smtClean="0"/>
              <a:t>14/12/20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A058865-6B39-AD4E-AD32-BF7241FAC33A}" type="slidenum">
              <a:rPr lang="it-IT" smtClean="0"/>
              <a:t>‹N›</a:t>
            </a:fld>
            <a:endParaRPr lang="it-IT"/>
          </a:p>
        </p:txBody>
      </p:sp>
    </p:spTree>
    <p:extLst>
      <p:ext uri="{BB962C8B-B14F-4D97-AF65-F5344CB8AC3E}">
        <p14:creationId xmlns:p14="http://schemas.microsoft.com/office/powerpoint/2010/main" val="2183003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55D479-1FA4-D247-B3CA-B1D5AC130732}" type="datetimeFigureOut">
              <a:rPr lang="it-IT" smtClean="0"/>
              <a:t>14/12/20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058865-6B39-AD4E-AD32-BF7241FAC33A}" type="slidenum">
              <a:rPr lang="it-IT" smtClean="0"/>
              <a:t>‹N›</a:t>
            </a:fld>
            <a:endParaRPr lang="it-IT"/>
          </a:p>
        </p:txBody>
      </p:sp>
    </p:spTree>
    <p:extLst>
      <p:ext uri="{BB962C8B-B14F-4D97-AF65-F5344CB8AC3E}">
        <p14:creationId xmlns:p14="http://schemas.microsoft.com/office/powerpoint/2010/main" val="256051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0E55D479-1FA4-D247-B3CA-B1D5AC130732}" type="datetimeFigureOut">
              <a:rPr lang="it-IT" smtClean="0"/>
              <a:t>14/12/20</a:t>
            </a:fld>
            <a:endParaRPr lang="it-IT"/>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it-IT"/>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9A058865-6B39-AD4E-AD32-BF7241FAC33A}" type="slidenum">
              <a:rPr lang="it-IT" smtClean="0"/>
              <a:t>‹N›</a:t>
            </a:fld>
            <a:endParaRPr lang="it-IT"/>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890074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0" orient="horz" pos="1368">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9EF30C2-29AC-4A0D-BC0A-A679CF113E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00375" y="1087403"/>
            <a:ext cx="6143625" cy="5770597"/>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 name="Titolo 3">
            <a:extLst>
              <a:ext uri="{FF2B5EF4-FFF2-40B4-BE49-F238E27FC236}">
                <a16:creationId xmlns:a16="http://schemas.microsoft.com/office/drawing/2014/main" id="{367CB721-A8AC-7747-8C42-C1853431CA66}"/>
              </a:ext>
            </a:extLst>
          </p:cNvPr>
          <p:cNvSpPr>
            <a:spLocks noGrp="1"/>
          </p:cNvSpPr>
          <p:nvPr>
            <p:ph type="ctrTitle"/>
          </p:nvPr>
        </p:nvSpPr>
        <p:spPr>
          <a:xfrm>
            <a:off x="3820140" y="2744662"/>
            <a:ext cx="4942280" cy="2387600"/>
          </a:xfrm>
        </p:spPr>
        <p:txBody>
          <a:bodyPr>
            <a:normAutofit/>
          </a:bodyPr>
          <a:lstStyle/>
          <a:p>
            <a:pPr algn="r"/>
            <a:r>
              <a:rPr lang="it-IT">
                <a:solidFill>
                  <a:srgbClr val="FFFFFF"/>
                </a:solidFill>
              </a:rPr>
              <a:t>Lavoro a distanza</a:t>
            </a:r>
          </a:p>
        </p:txBody>
      </p:sp>
      <p:sp>
        <p:nvSpPr>
          <p:cNvPr id="5" name="Sottotitolo 4">
            <a:extLst>
              <a:ext uri="{FF2B5EF4-FFF2-40B4-BE49-F238E27FC236}">
                <a16:creationId xmlns:a16="http://schemas.microsoft.com/office/drawing/2014/main" id="{3E564829-8D99-9A4E-AA0D-4BE6EA22AC82}"/>
              </a:ext>
            </a:extLst>
          </p:cNvPr>
          <p:cNvSpPr>
            <a:spLocks noGrp="1"/>
          </p:cNvSpPr>
          <p:nvPr>
            <p:ph type="subTitle" idx="1"/>
          </p:nvPr>
        </p:nvSpPr>
        <p:spPr>
          <a:xfrm>
            <a:off x="3820140" y="5224337"/>
            <a:ext cx="4942280" cy="1329443"/>
          </a:xfrm>
        </p:spPr>
        <p:txBody>
          <a:bodyPr>
            <a:normAutofit/>
          </a:bodyPr>
          <a:lstStyle/>
          <a:p>
            <a:pPr algn="r">
              <a:lnSpc>
                <a:spcPct val="90000"/>
              </a:lnSpc>
            </a:pPr>
            <a:endParaRPr lang="it-IT" sz="2500" dirty="0">
              <a:solidFill>
                <a:srgbClr val="FFFFFF"/>
              </a:solidFill>
            </a:endParaRPr>
          </a:p>
        </p:txBody>
      </p:sp>
      <p:cxnSp>
        <p:nvCxnSpPr>
          <p:cNvPr id="14" name="Straight Connector 13">
            <a:extLst>
              <a:ext uri="{FF2B5EF4-FFF2-40B4-BE49-F238E27FC236}">
                <a16:creationId xmlns:a16="http://schemas.microsoft.com/office/drawing/2014/main" id="{266A0658-1CC4-4B0D-AAB7-A702286AFB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04680" y="183933"/>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16" name="Freeform: Shape 15">
            <a:extLst>
              <a:ext uri="{FF2B5EF4-FFF2-40B4-BE49-F238E27FC236}">
                <a16:creationId xmlns:a16="http://schemas.microsoft.com/office/drawing/2014/main" id="{A04F1504-431A-4D86-9091-AE7E4B3337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69261" y="1"/>
            <a:ext cx="1709806" cy="1267785"/>
          </a:xfrm>
          <a:custGeom>
            <a:avLst/>
            <a:gdLst>
              <a:gd name="connsiteX0" fmla="*/ 0 w 2279742"/>
              <a:gd name="connsiteY0" fmla="*/ 0 h 1267785"/>
              <a:gd name="connsiteX1" fmla="*/ 138700 w 2279742"/>
              <a:gd name="connsiteY1" fmla="*/ 0 h 1267785"/>
              <a:gd name="connsiteX2" fmla="*/ 138700 w 2279742"/>
              <a:gd name="connsiteY2" fmla="*/ 1078193 h 1267785"/>
              <a:gd name="connsiteX3" fmla="*/ 2002733 w 2279742"/>
              <a:gd name="connsiteY3" fmla="*/ 0 h 1267785"/>
              <a:gd name="connsiteX4" fmla="*/ 2279742 w 2279742"/>
              <a:gd name="connsiteY4" fmla="*/ 0 h 1267785"/>
              <a:gd name="connsiteX5" fmla="*/ 104026 w 2279742"/>
              <a:gd name="connsiteY5" fmla="*/ 1258503 h 1267785"/>
              <a:gd name="connsiteX6" fmla="*/ 69351 w 2279742"/>
              <a:gd name="connsiteY6" fmla="*/ 1267785 h 1267785"/>
              <a:gd name="connsiteX7" fmla="*/ 0 w 2279742"/>
              <a:gd name="connsiteY7" fmla="*/ 1198436 h 1267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742" h="1267785">
                <a:moveTo>
                  <a:pt x="0" y="0"/>
                </a:moveTo>
                <a:lnTo>
                  <a:pt x="138700" y="0"/>
                </a:lnTo>
                <a:lnTo>
                  <a:pt x="138700" y="1078193"/>
                </a:lnTo>
                <a:lnTo>
                  <a:pt x="2002733" y="0"/>
                </a:lnTo>
                <a:lnTo>
                  <a:pt x="2279742" y="0"/>
                </a:lnTo>
                <a:lnTo>
                  <a:pt x="104026" y="1258503"/>
                </a:lnTo>
                <a:cubicBezTo>
                  <a:pt x="93484" y="1264595"/>
                  <a:pt x="81523" y="1267796"/>
                  <a:pt x="69351" y="1267785"/>
                </a:cubicBezTo>
                <a:cubicBezTo>
                  <a:pt x="31049" y="1267785"/>
                  <a:pt x="0" y="1236737"/>
                  <a:pt x="0" y="1198436"/>
                </a:cubicBezTo>
                <a:close/>
              </a:path>
            </a:pathLst>
          </a:custGeom>
          <a:solidFill>
            <a:schemeClr val="accent6"/>
          </a:solidFill>
          <a:ln w="9525"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EA804283-B929-4503-802F-4585376E2B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6521" y="1"/>
            <a:ext cx="851299"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Oval 19">
            <a:extLst>
              <a:ext uri="{FF2B5EF4-FFF2-40B4-BE49-F238E27FC236}">
                <a16:creationId xmlns:a16="http://schemas.microsoft.com/office/drawing/2014/main" id="{AD3811F5-514E-49A4-B382-673ED228A4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6783" y="514898"/>
            <a:ext cx="1795013" cy="232842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2" name="Freeform: Shape 21">
            <a:extLst>
              <a:ext uri="{FF2B5EF4-FFF2-40B4-BE49-F238E27FC236}">
                <a16:creationId xmlns:a16="http://schemas.microsoft.com/office/drawing/2014/main" id="{067AD921-1CEE-4C1B-9AA3-C66D908DDD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49740"/>
            <a:ext cx="889838"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4" name="Arc 23">
            <a:extLst>
              <a:ext uri="{FF2B5EF4-FFF2-40B4-BE49-F238E27FC236}">
                <a16:creationId xmlns:a16="http://schemas.microsoft.com/office/drawing/2014/main" id="{C36A08F5-3B56-47C5-A371-9187BE56E1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44333" y="4713856"/>
            <a:ext cx="4083433" cy="3062575"/>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16489450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628650" y="620392"/>
            <a:ext cx="2530602" cy="5504688"/>
          </a:xfrm>
        </p:spPr>
        <p:txBody>
          <a:bodyPr>
            <a:normAutofit/>
          </a:bodyPr>
          <a:lstStyle/>
          <a:p>
            <a:r>
              <a:rPr lang="it-IT" b="1" dirty="0"/>
              <a:t>Recesso dal contratto sulle prestazioni</a:t>
            </a:r>
          </a:p>
        </p:txBody>
      </p:sp>
      <p:graphicFrame>
        <p:nvGraphicFramePr>
          <p:cNvPr id="5" name="Segnaposto contenuto 2">
            <a:extLst>
              <a:ext uri="{FF2B5EF4-FFF2-40B4-BE49-F238E27FC236}">
                <a16:creationId xmlns:a16="http://schemas.microsoft.com/office/drawing/2014/main" id="{16330F48-8236-402E-BC9F-0CA043AE1E55}"/>
              </a:ext>
            </a:extLst>
          </p:cNvPr>
          <p:cNvGraphicFramePr>
            <a:graphicFrameLocks noGrp="1"/>
          </p:cNvGraphicFramePr>
          <p:nvPr>
            <p:ph idx="1"/>
            <p:extLst>
              <p:ext uri="{D42A27DB-BD31-4B8C-83A1-F6EECF244321}">
                <p14:modId xmlns:p14="http://schemas.microsoft.com/office/powerpoint/2010/main" val="3522042149"/>
              </p:ext>
            </p:extLst>
          </p:nvPr>
        </p:nvGraphicFramePr>
        <p:xfrm>
          <a:off x="3819906"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2467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16597"/>
            <a:ext cx="548639" cy="673460"/>
            <a:chOff x="3940602" y="308034"/>
            <a:chExt cx="2116791" cy="3428999"/>
          </a:xfrm>
          <a:solidFill>
            <a:schemeClr val="accent4"/>
          </a:solidFill>
        </p:grpSpPr>
        <p:sp>
          <p:nvSpPr>
            <p:cNvPr id="13" name="Rectangle 12">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Rectangle 16">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0059" y="613954"/>
            <a:ext cx="8180615"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782723" y="809898"/>
            <a:ext cx="7629757" cy="1554480"/>
          </a:xfrm>
        </p:spPr>
        <p:txBody>
          <a:bodyPr anchor="ctr">
            <a:normAutofit/>
          </a:bodyPr>
          <a:lstStyle/>
          <a:p>
            <a:r>
              <a:rPr lang="it-IT" sz="4200" b="1"/>
              <a:t>Trattamento economico-normativo</a:t>
            </a:r>
          </a:p>
        </p:txBody>
      </p:sp>
      <p:cxnSp>
        <p:nvCxnSpPr>
          <p:cNvPr id="19" name="Straight Connector 18">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8650" y="6485313"/>
            <a:ext cx="78867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Segnaposto contenuto 2">
            <a:extLst>
              <a:ext uri="{FF2B5EF4-FFF2-40B4-BE49-F238E27FC236}">
                <a16:creationId xmlns:a16="http://schemas.microsoft.com/office/drawing/2014/main" id="{119B7E3A-F0C8-4BE9-9CFD-A685A099BAF1}"/>
              </a:ext>
            </a:extLst>
          </p:cNvPr>
          <p:cNvGraphicFramePr>
            <a:graphicFrameLocks noGrp="1"/>
          </p:cNvGraphicFramePr>
          <p:nvPr>
            <p:ph idx="1"/>
            <p:extLst>
              <p:ext uri="{D42A27DB-BD31-4B8C-83A1-F6EECF244321}">
                <p14:modId xmlns:p14="http://schemas.microsoft.com/office/powerpoint/2010/main" val="1223448375"/>
              </p:ext>
            </p:extLst>
          </p:nvPr>
        </p:nvGraphicFramePr>
        <p:xfrm>
          <a:off x="678451" y="3017519"/>
          <a:ext cx="778383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899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028700" y="685800"/>
            <a:ext cx="7200900" cy="1485900"/>
          </a:xfrm>
        </p:spPr>
        <p:txBody>
          <a:bodyPr>
            <a:normAutofit/>
          </a:bodyPr>
          <a:lstStyle/>
          <a:p>
            <a:r>
              <a:rPr lang="it-IT" b="1" i="1" dirty="0"/>
              <a:t>Potere di controllo e disciplinare</a:t>
            </a:r>
            <a:endParaRPr lang="it-IT" dirty="0"/>
          </a:p>
        </p:txBody>
      </p:sp>
      <p:graphicFrame>
        <p:nvGraphicFramePr>
          <p:cNvPr id="5" name="Segnaposto contenuto 2">
            <a:extLst>
              <a:ext uri="{FF2B5EF4-FFF2-40B4-BE49-F238E27FC236}">
                <a16:creationId xmlns:a16="http://schemas.microsoft.com/office/drawing/2014/main" id="{F9333381-879F-4FEE-9E2A-BAF5D36789D9}"/>
              </a:ext>
            </a:extLst>
          </p:cNvPr>
          <p:cNvGraphicFramePr>
            <a:graphicFrameLocks noGrp="1"/>
          </p:cNvGraphicFramePr>
          <p:nvPr>
            <p:ph idx="1"/>
            <p:extLst>
              <p:ext uri="{D42A27DB-BD31-4B8C-83A1-F6EECF244321}">
                <p14:modId xmlns:p14="http://schemas.microsoft.com/office/powerpoint/2010/main" val="1083589802"/>
              </p:ext>
            </p:extLst>
          </p:nvPr>
        </p:nvGraphicFramePr>
        <p:xfrm>
          <a:off x="1028700" y="2286000"/>
          <a:ext cx="720090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85965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C159B63-C56D-4E4E-8B07-40A1346DC9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725926" y="1194180"/>
            <a:ext cx="2642954" cy="5020353"/>
          </a:xfrm>
        </p:spPr>
        <p:txBody>
          <a:bodyPr>
            <a:normAutofit/>
          </a:bodyPr>
          <a:lstStyle/>
          <a:p>
            <a:r>
              <a:rPr lang="it-IT" b="1" i="1" dirty="0"/>
              <a:t>Sicurezza sul lavoro</a:t>
            </a:r>
            <a:endParaRPr lang="it-IT" dirty="0"/>
          </a:p>
        </p:txBody>
      </p:sp>
      <p:sp>
        <p:nvSpPr>
          <p:cNvPr id="10" name="Rectangle 9">
            <a:extLst>
              <a:ext uri="{FF2B5EF4-FFF2-40B4-BE49-F238E27FC236}">
                <a16:creationId xmlns:a16="http://schemas.microsoft.com/office/drawing/2014/main" id="{27DEF201-077E-444A-A3F0-66E1425357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egnaposto contenuto 2"/>
          <p:cNvSpPr>
            <a:spLocks noGrp="1"/>
          </p:cNvSpPr>
          <p:nvPr>
            <p:ph idx="1"/>
          </p:nvPr>
        </p:nvSpPr>
        <p:spPr>
          <a:xfrm>
            <a:off x="3792405" y="1194179"/>
            <a:ext cx="4586136" cy="5020353"/>
          </a:xfrm>
        </p:spPr>
        <p:txBody>
          <a:bodyPr>
            <a:normAutofit/>
          </a:bodyPr>
          <a:lstStyle/>
          <a:p>
            <a:pPr fontAlgn="base"/>
            <a:r>
              <a:rPr lang="it-IT" sz="1900"/>
              <a:t>1. Il datore di lavoro garantisce la salute e la sicurezza del lavoratore che svolge la prestazione in modalità di lavoro agile e a tal fine consegna al lavoratore e al rappresentante dei lavoratori per la sicurezza, con cadenza almeno annuale, un'informativa scritta nella quale sono individuati i rischi generali e i rischi specifici connessi alla particolare modalità di esecuzione del rapporto di lavoro.</a:t>
            </a:r>
          </a:p>
          <a:p>
            <a:pPr fontAlgn="base"/>
            <a:r>
              <a:rPr lang="it-IT" sz="1900"/>
              <a:t>2. Il lavoratore è tenuto a cooperare all'attuazione delle misure di prevenzione predisposte dal datore di lavoro per fronteggiare i rischi connessi all'esecuzione della prestazione all'esterno dei locali aziendali.</a:t>
            </a:r>
          </a:p>
          <a:p>
            <a:endParaRPr lang="it-IT" sz="1900"/>
          </a:p>
        </p:txBody>
      </p:sp>
    </p:spTree>
    <p:extLst>
      <p:ext uri="{BB962C8B-B14F-4D97-AF65-F5344CB8AC3E}">
        <p14:creationId xmlns:p14="http://schemas.microsoft.com/office/powerpoint/2010/main" val="312894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C159B63-C56D-4E4E-8B07-40A1346DC9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725926" y="1194180"/>
            <a:ext cx="2642954" cy="5020353"/>
          </a:xfrm>
        </p:spPr>
        <p:txBody>
          <a:bodyPr>
            <a:normAutofit/>
          </a:bodyPr>
          <a:lstStyle/>
          <a:p>
            <a:r>
              <a:rPr lang="it-IT" sz="3100" b="1" i="1"/>
              <a:t>Assicurazione obbligatoria per gli infortuni e le malattie professionali</a:t>
            </a:r>
            <a:endParaRPr lang="it-IT" sz="3100"/>
          </a:p>
        </p:txBody>
      </p:sp>
      <p:sp>
        <p:nvSpPr>
          <p:cNvPr id="10" name="Rectangle 9">
            <a:extLst>
              <a:ext uri="{FF2B5EF4-FFF2-40B4-BE49-F238E27FC236}">
                <a16:creationId xmlns:a16="http://schemas.microsoft.com/office/drawing/2014/main" id="{27DEF201-077E-444A-A3F0-66E1425357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egnaposto contenuto 2"/>
          <p:cNvSpPr>
            <a:spLocks noGrp="1"/>
          </p:cNvSpPr>
          <p:nvPr>
            <p:ph idx="1"/>
          </p:nvPr>
        </p:nvSpPr>
        <p:spPr>
          <a:xfrm>
            <a:off x="3792405" y="1194179"/>
            <a:ext cx="4586136" cy="5020353"/>
          </a:xfrm>
        </p:spPr>
        <p:txBody>
          <a:bodyPr>
            <a:normAutofit/>
          </a:bodyPr>
          <a:lstStyle/>
          <a:p>
            <a:pPr fontAlgn="base"/>
            <a:r>
              <a:rPr lang="it-IT" sz="1400"/>
              <a:t>Il lavoratore ha diritto alla tutela contro gli infortuni sul lavoro e le malattie professionali dipendenti da rischi connessi alla prestazione lavorativa resa all'esterno dei locali aziendali.</a:t>
            </a:r>
          </a:p>
          <a:p>
            <a:pPr fontAlgn="base"/>
            <a:r>
              <a:rPr lang="it-IT" sz="1400"/>
              <a:t>Il lavoratore ha diritto alla tutela contro gli infortuni sul lavoro occorsi durante il normale percorso di andata e ritorno dal luogo di abitazione a quello prescelto per lo svolgimento della prestazione lavorativa all'esterno dei locali aziendali, nei limiti e alle condizioni di cui al terzo comma dell'articolo 2 del testo unico delle disposizioni per l'assicurazione obbligatoria contro gli infortuni sul lavoro e le malattie professionali, di cui al decreto del Presidente della Repubblica 30 giugno 1965, n. 1124, quando la scelta del luogo della prestazione sia dettata da esigenze connesse alla prestazione stessa o dalla necessità del lavoratore di conciliare le esigenze di vita con quelle lavorative e risponda a criteri di ragionevolezza.</a:t>
            </a:r>
          </a:p>
          <a:p>
            <a:endParaRPr lang="it-IT" sz="1400"/>
          </a:p>
        </p:txBody>
      </p:sp>
    </p:spTree>
    <p:extLst>
      <p:ext uri="{BB962C8B-B14F-4D97-AF65-F5344CB8AC3E}">
        <p14:creationId xmlns:p14="http://schemas.microsoft.com/office/powerpoint/2010/main" val="11278969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(Art. 2 del </a:t>
            </a:r>
            <a:r>
              <a:rPr lang="it-IT" dirty="0" err="1"/>
              <a:t>d.p.r.</a:t>
            </a:r>
            <a:r>
              <a:rPr lang="it-IT" dirty="0"/>
              <a:t> n. 1124/1965)</a:t>
            </a:r>
          </a:p>
        </p:txBody>
      </p:sp>
      <p:sp>
        <p:nvSpPr>
          <p:cNvPr id="3" name="Segnaposto contenuto 2"/>
          <p:cNvSpPr>
            <a:spLocks noGrp="1"/>
          </p:cNvSpPr>
          <p:nvPr>
            <p:ph idx="1"/>
          </p:nvPr>
        </p:nvSpPr>
        <p:spPr/>
        <p:txBody>
          <a:bodyPr>
            <a:normAutofit fontScale="85000" lnSpcReduction="20000"/>
          </a:bodyPr>
          <a:lstStyle/>
          <a:p>
            <a:pPr algn="just"/>
            <a:r>
              <a:rPr lang="it-IT" dirty="0"/>
              <a:t>Salvo il caso di interruzione o deviazione del tutto indipendenti dal lavoro o, comunque, non necessitate, l'assicurazione comprende gli infortuni occorsi alle persone assicurate durante il normale percorso di andata e ritorno dal luogo di abitazione a quello di lavoro, durante il normale percorso che collega due luoghi di lavoro se il lavoratore ha più rapporti di lavoro e, qualora non sia presente un servizio di mensa aziendale, durante il normale percorso di andata e ritorno dal luogo di lavoro a quello di consumazione abituale dei pasti.</a:t>
            </a:r>
          </a:p>
          <a:p>
            <a:pPr algn="just"/>
            <a:r>
              <a:rPr lang="it-IT" dirty="0"/>
              <a:t>L'interruzione e la deviazione si intendono necessitate quando sono  dovute a cause di forza maggiore, ad esigenze essenziali ed improrogabili o all'adempimento di obblighi penalmente rilevanti. L'assicurazione opera anche nel caso di utilizzo del mezzo di trasporto privato, purché necessitato. Restano, in questo caso, esclusi gli infortuni direttamente cagionati dall'abuso di alcolici e di psicofarmaci o dall'uso non terapeutico di stupefacenti ed allucinogeni; l'assicurazione, inoltre, non opera nei confronti del conducente sprovvisto della prescritta abilitazione di guida . </a:t>
            </a:r>
          </a:p>
          <a:p>
            <a:endParaRPr lang="it-IT" dirty="0"/>
          </a:p>
        </p:txBody>
      </p:sp>
    </p:spTree>
    <p:extLst>
      <p:ext uri="{BB962C8B-B14F-4D97-AF65-F5344CB8AC3E}">
        <p14:creationId xmlns:p14="http://schemas.microsoft.com/office/powerpoint/2010/main" val="29670392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ABA7F3F-D56F-4C06-84AC-03FC83B064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715374B5-D7C8-4AA9-BE65-DB7A0CA9B4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4643" y="744469"/>
            <a:ext cx="8005589" cy="5349671"/>
            <a:chOff x="752858" y="744469"/>
            <a:chExt cx="10674117" cy="5349671"/>
          </a:xfrm>
        </p:grpSpPr>
        <p:sp>
          <p:nvSpPr>
            <p:cNvPr id="13" name="Freeform 6">
              <a:extLst>
                <a:ext uri="{FF2B5EF4-FFF2-40B4-BE49-F238E27FC236}">
                  <a16:creationId xmlns:a16="http://schemas.microsoft.com/office/drawing/2014/main" id="{C73A7452-ED0F-4903-A620-8D103E556C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accent1"/>
            </a:solidFill>
            <a:ln w="0">
              <a:noFill/>
              <a:prstDash val="solid"/>
              <a:round/>
              <a:headEnd/>
              <a:tailEnd/>
            </a:ln>
          </p:spPr>
        </p:sp>
        <p:sp>
          <p:nvSpPr>
            <p:cNvPr id="14" name="Freeform 6">
              <a:extLst>
                <a:ext uri="{FF2B5EF4-FFF2-40B4-BE49-F238E27FC236}">
                  <a16:creationId xmlns:a16="http://schemas.microsoft.com/office/drawing/2014/main" id="{F6A3F6CE-D581-4C37-8822-4F4A68325E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2"/>
            </a:solidFill>
            <a:ln w="0">
              <a:noFill/>
              <a:prstDash val="solid"/>
              <a:round/>
              <a:headEnd/>
              <a:tailEnd/>
            </a:ln>
          </p:spPr>
        </p:sp>
      </p:grpSp>
      <p:sp>
        <p:nvSpPr>
          <p:cNvPr id="4" name="Titolo 3">
            <a:extLst>
              <a:ext uri="{FF2B5EF4-FFF2-40B4-BE49-F238E27FC236}">
                <a16:creationId xmlns:a16="http://schemas.microsoft.com/office/drawing/2014/main" id="{0397870E-A59B-9147-9F4F-280470662CAC}"/>
              </a:ext>
            </a:extLst>
          </p:cNvPr>
          <p:cNvSpPr>
            <a:spLocks noGrp="1"/>
          </p:cNvSpPr>
          <p:nvPr>
            <p:ph type="ctrTitle"/>
          </p:nvPr>
        </p:nvSpPr>
        <p:spPr>
          <a:xfrm>
            <a:off x="1436346" y="1788454"/>
            <a:ext cx="6270921" cy="2098226"/>
          </a:xfrm>
        </p:spPr>
        <p:txBody>
          <a:bodyPr>
            <a:normAutofit fontScale="90000"/>
          </a:bodyPr>
          <a:lstStyle/>
          <a:p>
            <a:r>
              <a:rPr lang="it-IT" dirty="0"/>
              <a:t>Lo </a:t>
            </a:r>
            <a:r>
              <a:rPr lang="it-IT" dirty="0" err="1"/>
              <a:t>smartworking</a:t>
            </a:r>
            <a:r>
              <a:rPr lang="it-IT" dirty="0"/>
              <a:t> ai tempi del COVID</a:t>
            </a:r>
          </a:p>
        </p:txBody>
      </p:sp>
      <p:sp>
        <p:nvSpPr>
          <p:cNvPr id="5" name="Sottotitolo 4">
            <a:extLst>
              <a:ext uri="{FF2B5EF4-FFF2-40B4-BE49-F238E27FC236}">
                <a16:creationId xmlns:a16="http://schemas.microsoft.com/office/drawing/2014/main" id="{ED0B9694-5301-FB46-BBF8-CEFF3A22AC73}"/>
              </a:ext>
            </a:extLst>
          </p:cNvPr>
          <p:cNvSpPr>
            <a:spLocks noGrp="1"/>
          </p:cNvSpPr>
          <p:nvPr>
            <p:ph type="subTitle" idx="1"/>
          </p:nvPr>
        </p:nvSpPr>
        <p:spPr>
          <a:xfrm>
            <a:off x="2009929" y="3956279"/>
            <a:ext cx="5123755" cy="1086237"/>
          </a:xfrm>
        </p:spPr>
        <p:txBody>
          <a:bodyPr>
            <a:normAutofit/>
          </a:bodyPr>
          <a:lstStyle/>
          <a:p>
            <a:endParaRPr lang="it-IT"/>
          </a:p>
        </p:txBody>
      </p:sp>
    </p:spTree>
    <p:extLst>
      <p:ext uri="{BB962C8B-B14F-4D97-AF65-F5344CB8AC3E}">
        <p14:creationId xmlns:p14="http://schemas.microsoft.com/office/powerpoint/2010/main" val="1820163045"/>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173413-C3EC-6C4C-8E48-464DC8A3D4F9}"/>
              </a:ext>
            </a:extLst>
          </p:cNvPr>
          <p:cNvSpPr>
            <a:spLocks noGrp="1"/>
          </p:cNvSpPr>
          <p:nvPr>
            <p:ph type="title"/>
          </p:nvPr>
        </p:nvSpPr>
        <p:spPr>
          <a:xfrm>
            <a:off x="1028700" y="685800"/>
            <a:ext cx="7200900" cy="1128932"/>
          </a:xfrm>
        </p:spPr>
        <p:txBody>
          <a:bodyPr>
            <a:normAutofit/>
          </a:bodyPr>
          <a:lstStyle/>
          <a:p>
            <a:r>
              <a:rPr lang="it-IT" dirty="0"/>
              <a:t>Dl 17 marzo 2020, n. 18, </a:t>
            </a:r>
            <a:br>
              <a:rPr lang="it-IT" dirty="0"/>
            </a:br>
            <a:r>
              <a:rPr lang="it-IT" sz="3100" dirty="0"/>
              <a:t>art.87 (…</a:t>
            </a:r>
            <a:r>
              <a:rPr lang="it-IT" sz="3100"/>
              <a:t>a partire da…)</a:t>
            </a:r>
            <a:endParaRPr lang="it-IT" dirty="0"/>
          </a:p>
        </p:txBody>
      </p:sp>
      <p:sp>
        <p:nvSpPr>
          <p:cNvPr id="3" name="Segnaposto contenuto 2">
            <a:extLst>
              <a:ext uri="{FF2B5EF4-FFF2-40B4-BE49-F238E27FC236}">
                <a16:creationId xmlns:a16="http://schemas.microsoft.com/office/drawing/2014/main" id="{CA9D1C45-4095-2947-8676-5398F1BF6973}"/>
              </a:ext>
            </a:extLst>
          </p:cNvPr>
          <p:cNvSpPr>
            <a:spLocks noGrp="1"/>
          </p:cNvSpPr>
          <p:nvPr>
            <p:ph idx="1"/>
          </p:nvPr>
        </p:nvSpPr>
        <p:spPr/>
        <p:txBody>
          <a:bodyPr/>
          <a:lstStyle/>
          <a:p>
            <a:pPr algn="just"/>
            <a:r>
              <a:rPr lang="it-IT" dirty="0"/>
              <a:t>Fino alla cessazione dello stato di emergenza epidemiologica da COVID-2019, ovvero fino ad una data antecedente stabilita con decreto del Presidente del Consiglio dei Ministri su proposta del Ministro per la pubblica amministrazione, </a:t>
            </a:r>
            <a:r>
              <a:rPr lang="it-IT" i="1" u="sng" dirty="0"/>
              <a:t>il lavoro agile è la modalità ordinaria di svolgimento della prestazione lavorativa </a:t>
            </a:r>
            <a:r>
              <a:rPr lang="it-IT" dirty="0"/>
              <a:t>nelle pubbliche amministrazioni.</a:t>
            </a:r>
          </a:p>
          <a:p>
            <a:pPr algn="just"/>
            <a:r>
              <a:rPr lang="it-IT" dirty="0"/>
              <a:t>b) prescindono dagli accordi individuali e dagli obblighi informativi previsti dagli articoli da 18 a 23 della legge 22 maggio 2017, n. 81.</a:t>
            </a:r>
          </a:p>
        </p:txBody>
      </p:sp>
    </p:spTree>
    <p:extLst>
      <p:ext uri="{BB962C8B-B14F-4D97-AF65-F5344CB8AC3E}">
        <p14:creationId xmlns:p14="http://schemas.microsoft.com/office/powerpoint/2010/main" val="264514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19F826-365A-1947-B77A-DBAEA9E02A81}"/>
              </a:ext>
            </a:extLst>
          </p:cNvPr>
          <p:cNvSpPr>
            <a:spLocks noGrp="1"/>
          </p:cNvSpPr>
          <p:nvPr>
            <p:ph type="title"/>
          </p:nvPr>
        </p:nvSpPr>
        <p:spPr/>
        <p:txBody>
          <a:bodyPr>
            <a:normAutofit fontScale="90000"/>
          </a:bodyPr>
          <a:lstStyle/>
          <a:p>
            <a:r>
              <a:rPr lang="it-IT" dirty="0"/>
              <a:t>Il lavoro a distanza e il lavoro su piattaforma</a:t>
            </a:r>
          </a:p>
        </p:txBody>
      </p:sp>
      <p:sp>
        <p:nvSpPr>
          <p:cNvPr id="3" name="Segnaposto contenuto 2">
            <a:extLst>
              <a:ext uri="{FF2B5EF4-FFF2-40B4-BE49-F238E27FC236}">
                <a16:creationId xmlns:a16="http://schemas.microsoft.com/office/drawing/2014/main" id="{F779600F-8217-0F46-83C3-35930F0A7512}"/>
              </a:ext>
            </a:extLst>
          </p:cNvPr>
          <p:cNvSpPr>
            <a:spLocks noGrp="1"/>
          </p:cNvSpPr>
          <p:nvPr>
            <p:ph idx="1"/>
          </p:nvPr>
        </p:nvSpPr>
        <p:spPr/>
        <p:txBody>
          <a:bodyPr>
            <a:normAutofit lnSpcReduction="10000"/>
          </a:bodyPr>
          <a:lstStyle/>
          <a:p>
            <a:r>
              <a:rPr lang="it-IT" dirty="0"/>
              <a:t>Molteplici forme di lavoro:</a:t>
            </a:r>
          </a:p>
          <a:p>
            <a:r>
              <a:rPr lang="it-IT" dirty="0"/>
              <a:t>Lavoro subordinato in modalità a distanza</a:t>
            </a:r>
          </a:p>
          <a:p>
            <a:r>
              <a:rPr lang="it-IT" dirty="0"/>
              <a:t>Lavoro autonomo su piattaforma</a:t>
            </a:r>
          </a:p>
          <a:p>
            <a:pPr lvl="2"/>
            <a:r>
              <a:rPr lang="it-IT" dirty="0" err="1"/>
              <a:t>Crowdworking</a:t>
            </a:r>
            <a:r>
              <a:rPr lang="it-IT" dirty="0"/>
              <a:t>:</a:t>
            </a:r>
          </a:p>
          <a:p>
            <a:pPr lvl="3"/>
            <a:r>
              <a:rPr lang="it-IT" dirty="0" err="1"/>
              <a:t>freelancer.co.it</a:t>
            </a:r>
            <a:endParaRPr lang="it-IT" dirty="0"/>
          </a:p>
          <a:p>
            <a:pPr lvl="3"/>
            <a:r>
              <a:rPr lang="it-IT" dirty="0" err="1"/>
              <a:t>Topcoder.com</a:t>
            </a:r>
            <a:endParaRPr lang="it-IT" dirty="0"/>
          </a:p>
          <a:p>
            <a:pPr lvl="3"/>
            <a:r>
              <a:rPr lang="it-IT" dirty="0" err="1"/>
              <a:t>upwork.com</a:t>
            </a:r>
            <a:endParaRPr lang="it-IT" dirty="0"/>
          </a:p>
          <a:p>
            <a:pPr lvl="3"/>
            <a:r>
              <a:rPr lang="it-IT" dirty="0" err="1"/>
              <a:t>Twago.it</a:t>
            </a:r>
            <a:endParaRPr lang="it-IT" dirty="0"/>
          </a:p>
          <a:p>
            <a:r>
              <a:rPr lang="it-IT" dirty="0" err="1"/>
              <a:t>Gig</a:t>
            </a:r>
            <a:r>
              <a:rPr lang="it-IT" dirty="0"/>
              <a:t> economy</a:t>
            </a:r>
          </a:p>
          <a:p>
            <a:pPr lvl="3"/>
            <a:r>
              <a:rPr lang="it-IT" dirty="0" err="1"/>
              <a:t>Riders</a:t>
            </a:r>
            <a:r>
              <a:rPr lang="it-IT" dirty="0"/>
              <a:t>: capo V bis, d.lgs.81/2015 </a:t>
            </a:r>
          </a:p>
          <a:p>
            <a:pPr marL="0" indent="0">
              <a:buNone/>
            </a:pPr>
            <a:endParaRPr lang="it-IT" dirty="0"/>
          </a:p>
        </p:txBody>
      </p:sp>
    </p:spTree>
    <p:extLst>
      <p:ext uri="{BB962C8B-B14F-4D97-AF65-F5344CB8AC3E}">
        <p14:creationId xmlns:p14="http://schemas.microsoft.com/office/powerpoint/2010/main" val="37750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515D20E-1AB7-4E74-9236-2B72B63D60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F4E1D9B7-4DC2-0A42-B83B-376613277B15}"/>
              </a:ext>
            </a:extLst>
          </p:cNvPr>
          <p:cNvSpPr>
            <a:spLocks noGrp="1"/>
          </p:cNvSpPr>
          <p:nvPr>
            <p:ph type="title"/>
          </p:nvPr>
        </p:nvSpPr>
        <p:spPr>
          <a:xfrm>
            <a:off x="783771" y="1336329"/>
            <a:ext cx="2919549" cy="4382588"/>
          </a:xfrm>
        </p:spPr>
        <p:txBody>
          <a:bodyPr anchor="ctr">
            <a:normAutofit/>
          </a:bodyPr>
          <a:lstStyle/>
          <a:p>
            <a:r>
              <a:rPr lang="it-IT" sz="4700"/>
              <a:t>Il telelavoro</a:t>
            </a:r>
            <a:br>
              <a:rPr lang="it-IT" sz="4700"/>
            </a:br>
            <a:r>
              <a:rPr lang="it-IT" sz="4700"/>
              <a:t>art.4 l.191/1998</a:t>
            </a:r>
          </a:p>
        </p:txBody>
      </p:sp>
      <p:grpSp>
        <p:nvGrpSpPr>
          <p:cNvPr id="10" name="Group 9">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3163461"/>
            <a:ext cx="548639" cy="673460"/>
            <a:chOff x="3940602" y="308034"/>
            <a:chExt cx="2116791" cy="3428999"/>
          </a:xfrm>
          <a:solidFill>
            <a:schemeClr val="accent4"/>
          </a:solidFill>
        </p:grpSpPr>
        <p:sp>
          <p:nvSpPr>
            <p:cNvPr id="11" name="Rectangle 10">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23252" y="0"/>
            <a:ext cx="112074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64357" y="982976"/>
            <a:ext cx="4507025" cy="512063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a:extLst>
              <a:ext uri="{FF2B5EF4-FFF2-40B4-BE49-F238E27FC236}">
                <a16:creationId xmlns:a16="http://schemas.microsoft.com/office/drawing/2014/main" id="{BBA5A2B6-71F4-FA43-8C71-E095ADE12CAE}"/>
              </a:ext>
            </a:extLst>
          </p:cNvPr>
          <p:cNvSpPr>
            <a:spLocks noGrp="1"/>
          </p:cNvSpPr>
          <p:nvPr>
            <p:ph idx="1"/>
          </p:nvPr>
        </p:nvSpPr>
        <p:spPr>
          <a:xfrm>
            <a:off x="4572000" y="1336329"/>
            <a:ext cx="3945636" cy="4382588"/>
          </a:xfrm>
        </p:spPr>
        <p:txBody>
          <a:bodyPr anchor="ctr">
            <a:normAutofit/>
          </a:bodyPr>
          <a:lstStyle/>
          <a:p>
            <a:r>
              <a:rPr lang="it-IT" sz="1700"/>
              <a:t>le amministrazioni pubbliche (…) possono avvalersi di forme di lavoro a distanza. A tal fine, possono installare, nell'ambito delle proprie disponibilità di bilancio, apparecchiature informatiche e collegamenti telefonici e telematici necessari e possono autorizzare i propri dipendenti ad effettuare, a parità di salario, la prestazione lavorativa in luogo diverso dalla sede di lavoro, previa determinazione delle modalità per la verifica dell'adempimento della prestazione lavorativa.</a:t>
            </a:r>
          </a:p>
        </p:txBody>
      </p:sp>
    </p:spTree>
    <p:extLst>
      <p:ext uri="{BB962C8B-B14F-4D97-AF65-F5344CB8AC3E}">
        <p14:creationId xmlns:p14="http://schemas.microsoft.com/office/powerpoint/2010/main" val="2339798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Segnaposto contenuto 2">
            <a:extLst>
              <a:ext uri="{FF2B5EF4-FFF2-40B4-BE49-F238E27FC236}">
                <a16:creationId xmlns:a16="http://schemas.microsoft.com/office/drawing/2014/main" id="{4417152E-B482-47D6-B94B-6CCD1D2E64C2}"/>
              </a:ext>
            </a:extLst>
          </p:cNvPr>
          <p:cNvGraphicFramePr>
            <a:graphicFrameLocks noGrp="1"/>
          </p:cNvGraphicFramePr>
          <p:nvPr>
            <p:ph idx="1"/>
            <p:extLst>
              <p:ext uri="{D42A27DB-BD31-4B8C-83A1-F6EECF244321}">
                <p14:modId xmlns:p14="http://schemas.microsoft.com/office/powerpoint/2010/main" val="1001775214"/>
              </p:ext>
            </p:extLst>
          </p:nvPr>
        </p:nvGraphicFramePr>
        <p:xfrm>
          <a:off x="3819906"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2943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53746" y="303591"/>
            <a:ext cx="3251495"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1A55D7D-66AE-2D48-BABD-E1DD4005F4AC}"/>
              </a:ext>
            </a:extLst>
          </p:cNvPr>
          <p:cNvSpPr>
            <a:spLocks noGrp="1"/>
          </p:cNvSpPr>
          <p:nvPr>
            <p:ph type="title"/>
          </p:nvPr>
        </p:nvSpPr>
        <p:spPr>
          <a:xfrm>
            <a:off x="445770" y="637125"/>
            <a:ext cx="2851707" cy="5256371"/>
          </a:xfrm>
        </p:spPr>
        <p:txBody>
          <a:bodyPr>
            <a:normAutofit/>
          </a:bodyPr>
          <a:lstStyle/>
          <a:p>
            <a:r>
              <a:rPr lang="it-IT" sz="4200"/>
              <a:t>Il telelavoro è pensato </a:t>
            </a:r>
            <a:br>
              <a:rPr lang="it-IT" sz="4200"/>
            </a:br>
            <a:r>
              <a:rPr lang="it-IT" sz="4200"/>
              <a:t>per chi non è in sede</a:t>
            </a:r>
          </a:p>
        </p:txBody>
      </p:sp>
      <p:graphicFrame>
        <p:nvGraphicFramePr>
          <p:cNvPr id="5" name="Segnaposto contenuto 2">
            <a:extLst>
              <a:ext uri="{FF2B5EF4-FFF2-40B4-BE49-F238E27FC236}">
                <a16:creationId xmlns:a16="http://schemas.microsoft.com/office/drawing/2014/main" id="{319396B0-5315-4482-9CCF-4C9D7E2310AE}"/>
              </a:ext>
            </a:extLst>
          </p:cNvPr>
          <p:cNvGraphicFramePr>
            <a:graphicFrameLocks noGrp="1"/>
          </p:cNvGraphicFramePr>
          <p:nvPr>
            <p:ph idx="1"/>
            <p:extLst>
              <p:ext uri="{D42A27DB-BD31-4B8C-83A1-F6EECF244321}">
                <p14:modId xmlns:p14="http://schemas.microsoft.com/office/powerpoint/2010/main" val="1041746466"/>
              </p:ext>
            </p:extLst>
          </p:nvPr>
        </p:nvGraphicFramePr>
        <p:xfrm>
          <a:off x="3875238" y="303591"/>
          <a:ext cx="4941519" cy="58967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54287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6616" y="0"/>
            <a:ext cx="818271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ctrTitle"/>
          </p:nvPr>
        </p:nvSpPr>
        <p:spPr>
          <a:xfrm>
            <a:off x="2284026" y="2043663"/>
            <a:ext cx="4578895" cy="2031055"/>
          </a:xfrm>
        </p:spPr>
        <p:txBody>
          <a:bodyPr>
            <a:normAutofit/>
          </a:bodyPr>
          <a:lstStyle/>
          <a:p>
            <a:r>
              <a:rPr lang="it-IT" b="1">
                <a:solidFill>
                  <a:srgbClr val="FFFFFF"/>
                </a:solidFill>
              </a:rPr>
              <a:t>LAVORO AGILE</a:t>
            </a:r>
          </a:p>
        </p:txBody>
      </p:sp>
      <p:sp>
        <p:nvSpPr>
          <p:cNvPr id="3" name="Sottotitolo 2"/>
          <p:cNvSpPr>
            <a:spLocks noGrp="1"/>
          </p:cNvSpPr>
          <p:nvPr>
            <p:ph type="subTitle" idx="1"/>
          </p:nvPr>
        </p:nvSpPr>
        <p:spPr>
          <a:xfrm>
            <a:off x="2284026" y="4074718"/>
            <a:ext cx="4578895" cy="682079"/>
          </a:xfrm>
        </p:spPr>
        <p:txBody>
          <a:bodyPr>
            <a:normAutofit/>
          </a:bodyPr>
          <a:lstStyle/>
          <a:p>
            <a:r>
              <a:rPr lang="it-IT">
                <a:solidFill>
                  <a:srgbClr val="FFFFFF"/>
                </a:solidFill>
              </a:rPr>
              <a:t>Artt. 18-24 l.n. 81/2017</a:t>
            </a:r>
          </a:p>
        </p:txBody>
      </p:sp>
    </p:spTree>
    <p:extLst>
      <p:ext uri="{BB962C8B-B14F-4D97-AF65-F5344CB8AC3E}">
        <p14:creationId xmlns:p14="http://schemas.microsoft.com/office/powerpoint/2010/main" val="1350564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8575C10-8187-4AC4-AD72-C754EAFD28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olo 1">
            <a:extLst>
              <a:ext uri="{FF2B5EF4-FFF2-40B4-BE49-F238E27FC236}">
                <a16:creationId xmlns:a16="http://schemas.microsoft.com/office/drawing/2014/main" id="{D922113F-434B-FF45-9399-9399FCF8D4AD}"/>
              </a:ext>
            </a:extLst>
          </p:cNvPr>
          <p:cNvSpPr>
            <a:spLocks noGrp="1"/>
          </p:cNvSpPr>
          <p:nvPr>
            <p:ph type="title"/>
          </p:nvPr>
        </p:nvSpPr>
        <p:spPr>
          <a:xfrm>
            <a:off x="571500" y="559678"/>
            <a:ext cx="2675936" cy="4952492"/>
          </a:xfrm>
        </p:spPr>
        <p:txBody>
          <a:bodyPr>
            <a:normAutofit/>
          </a:bodyPr>
          <a:lstStyle/>
          <a:p>
            <a:r>
              <a:rPr lang="it-IT">
                <a:solidFill>
                  <a:schemeClr val="bg1"/>
                </a:solidFill>
              </a:rPr>
              <a:t>Il lavoro agile non è pensato come telelavoro</a:t>
            </a:r>
          </a:p>
        </p:txBody>
      </p:sp>
      <p:cxnSp>
        <p:nvCxnSpPr>
          <p:cNvPr id="12" name="Straight Connector 11">
            <a:extLst>
              <a:ext uri="{FF2B5EF4-FFF2-40B4-BE49-F238E27FC236}">
                <a16:creationId xmlns:a16="http://schemas.microsoft.com/office/drawing/2014/main" id="{74E776C9-ED67-41B7-B3A3-4DF76EF3ACE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99730"/>
            <a:ext cx="322326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aphicFrame>
        <p:nvGraphicFramePr>
          <p:cNvPr id="5" name="Segnaposto contenuto 2">
            <a:extLst>
              <a:ext uri="{FF2B5EF4-FFF2-40B4-BE49-F238E27FC236}">
                <a16:creationId xmlns:a16="http://schemas.microsoft.com/office/drawing/2014/main" id="{EDF7BA31-BC9B-4918-A443-4010B11D94F2}"/>
              </a:ext>
            </a:extLst>
          </p:cNvPr>
          <p:cNvGraphicFramePr>
            <a:graphicFrameLocks noGrp="1"/>
          </p:cNvGraphicFramePr>
          <p:nvPr>
            <p:ph idx="1"/>
            <p:extLst>
              <p:ext uri="{D42A27DB-BD31-4B8C-83A1-F6EECF244321}">
                <p14:modId xmlns:p14="http://schemas.microsoft.com/office/powerpoint/2010/main" val="3463515770"/>
              </p:ext>
            </p:extLst>
          </p:nvPr>
        </p:nvGraphicFramePr>
        <p:xfrm>
          <a:off x="3886200" y="568325"/>
          <a:ext cx="4686300" cy="56562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24617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515125" y="1153572"/>
            <a:ext cx="2400300" cy="4461163"/>
          </a:xfrm>
        </p:spPr>
        <p:txBody>
          <a:bodyPr>
            <a:normAutofit/>
          </a:bodyPr>
          <a:lstStyle/>
          <a:p>
            <a:r>
              <a:rPr lang="it-IT" sz="3700" b="1">
                <a:solidFill>
                  <a:srgbClr val="FFFFFF"/>
                </a:solidFill>
              </a:rPr>
              <a:t>Lavoro agile: definizione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egnaposto contenuto 2"/>
          <p:cNvSpPr>
            <a:spLocks noGrp="1"/>
          </p:cNvSpPr>
          <p:nvPr>
            <p:ph idx="1"/>
          </p:nvPr>
        </p:nvSpPr>
        <p:spPr>
          <a:xfrm>
            <a:off x="3335481" y="591344"/>
            <a:ext cx="5179868" cy="5585619"/>
          </a:xfrm>
        </p:spPr>
        <p:txBody>
          <a:bodyPr anchor="ctr">
            <a:normAutofit/>
          </a:bodyPr>
          <a:lstStyle/>
          <a:p>
            <a:pPr marL="0" indent="0">
              <a:lnSpc>
                <a:spcPct val="90000"/>
              </a:lnSpc>
              <a:buNone/>
            </a:pPr>
            <a:r>
              <a:rPr lang="it-IT" sz="2200"/>
              <a:t>Per migliorare competitività e conciliazione, le disposizioni promuovono il lavoro agile quale modalità di esecuzione del rapporto di lavoro subordinato stabilita mediante accordo tra le parti, anche con forme di organizzazione per fasi, cicli e obiettivi e senza precisi vincoli di orario o di luogo di lavoro, con il possibile utilizzo di strumenti tecnologici per lo svolgimento dell’attività lavorativa. La prestazione lavorativa viene eseguita, in parte all’interno di locali aziendali e in parte all’esterno senza una postazione fissa, entro i soli limiti di durata massima dell’orario di lavoro giornaliero e settimanale, derivanti dalla legge e dalla contrattazione collettiva. </a:t>
            </a:r>
          </a:p>
          <a:p>
            <a:pPr>
              <a:lnSpc>
                <a:spcPct val="90000"/>
              </a:lnSpc>
            </a:pPr>
            <a:endParaRPr lang="it-IT" sz="2200"/>
          </a:p>
        </p:txBody>
      </p:sp>
    </p:spTree>
    <p:extLst>
      <p:ext uri="{BB962C8B-B14F-4D97-AF65-F5344CB8AC3E}">
        <p14:creationId xmlns:p14="http://schemas.microsoft.com/office/powerpoint/2010/main" val="2280505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olo 1"/>
          <p:cNvSpPr>
            <a:spLocks noGrp="1"/>
          </p:cNvSpPr>
          <p:nvPr>
            <p:ph type="title"/>
          </p:nvPr>
        </p:nvSpPr>
        <p:spPr>
          <a:xfrm>
            <a:off x="480059" y="2053641"/>
            <a:ext cx="2751871" cy="2760098"/>
          </a:xfrm>
        </p:spPr>
        <p:txBody>
          <a:bodyPr>
            <a:normAutofit/>
          </a:bodyPr>
          <a:lstStyle/>
          <a:p>
            <a:r>
              <a:rPr lang="it-IT" b="1">
                <a:solidFill>
                  <a:srgbClr val="FFFFFF"/>
                </a:solidFill>
              </a:rPr>
              <a:t>Forma</a:t>
            </a:r>
          </a:p>
        </p:txBody>
      </p:sp>
      <p:sp>
        <p:nvSpPr>
          <p:cNvPr id="3" name="Segnaposto contenuto 2"/>
          <p:cNvSpPr>
            <a:spLocks noGrp="1"/>
          </p:cNvSpPr>
          <p:nvPr>
            <p:ph idx="1"/>
          </p:nvPr>
        </p:nvSpPr>
        <p:spPr>
          <a:xfrm>
            <a:off x="4567930" y="801866"/>
            <a:ext cx="3979563" cy="5230634"/>
          </a:xfrm>
        </p:spPr>
        <p:txBody>
          <a:bodyPr anchor="ctr">
            <a:normAutofit/>
          </a:bodyPr>
          <a:lstStyle/>
          <a:p>
            <a:r>
              <a:rPr lang="it-IT" sz="1900">
                <a:solidFill>
                  <a:srgbClr val="000000"/>
                </a:solidFill>
              </a:rPr>
              <a:t>L'accordo relativo alla modalità di lavoro agile è stipulato per iscritto ai fini della regolarità amministrativa e della prova, e disciplina l'esecuzione della prestazione lavorativa svolta all'esterno dei locali aziendali, anche con riguardo alle forme di esercizio del potere direttivo del datore di lavoro ed agli strumenti utilizzati dal lavoratore. L'accordo individua altresì i tempi di riposo del lavoratore nonché le misure tecniche e organizzative necessarie per assicurare la disconnessione del lavoratore dalle strumentazioni tecnologiche di lavoro.</a:t>
            </a:r>
          </a:p>
          <a:p>
            <a:pPr marL="0" indent="0">
              <a:buNone/>
            </a:pPr>
            <a:endParaRPr lang="it-IT" sz="1900">
              <a:solidFill>
                <a:srgbClr val="000000"/>
              </a:solidFill>
            </a:endParaRPr>
          </a:p>
          <a:p>
            <a:endParaRPr lang="it-IT" sz="1900">
              <a:solidFill>
                <a:srgbClr val="000000"/>
              </a:solidFill>
            </a:endParaRPr>
          </a:p>
        </p:txBody>
      </p:sp>
    </p:spTree>
    <p:extLst>
      <p:ext uri="{BB962C8B-B14F-4D97-AF65-F5344CB8AC3E}">
        <p14:creationId xmlns:p14="http://schemas.microsoft.com/office/powerpoint/2010/main" val="45605812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Ritaglio">
  <a:themeElements>
    <a:clrScheme name="Ritaglio">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Ritaglio">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itaglio">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otalTime>1</TotalTime>
  <Words>1290</Words>
  <Application>Microsoft Macintosh PowerPoint</Application>
  <PresentationFormat>Presentazione su schermo (4:3)</PresentationFormat>
  <Paragraphs>59</Paragraphs>
  <Slides>17</Slides>
  <Notes>0</Notes>
  <HiddenSlides>0</HiddenSlides>
  <MMClips>0</MMClips>
  <ScaleCrop>false</ScaleCrop>
  <HeadingPairs>
    <vt:vector size="6" baseType="variant">
      <vt:variant>
        <vt:lpstr>Caratteri utilizzati</vt:lpstr>
      </vt:variant>
      <vt:variant>
        <vt:i4>3</vt:i4>
      </vt:variant>
      <vt:variant>
        <vt:lpstr>Tema</vt:lpstr>
      </vt:variant>
      <vt:variant>
        <vt:i4>2</vt:i4>
      </vt:variant>
      <vt:variant>
        <vt:lpstr>Titoli diapositive</vt:lpstr>
      </vt:variant>
      <vt:variant>
        <vt:i4>17</vt:i4>
      </vt:variant>
    </vt:vector>
  </HeadingPairs>
  <TitlesOfParts>
    <vt:vector size="22" baseType="lpstr">
      <vt:lpstr>Arial</vt:lpstr>
      <vt:lpstr>Calibri</vt:lpstr>
      <vt:lpstr>Franklin Gothic Book</vt:lpstr>
      <vt:lpstr>Tema di Office</vt:lpstr>
      <vt:lpstr>Ritaglio</vt:lpstr>
      <vt:lpstr>Lavoro a distanza</vt:lpstr>
      <vt:lpstr>Il lavoro a distanza e il lavoro su piattaforma</vt:lpstr>
      <vt:lpstr>Il telelavoro art.4 l.191/1998</vt:lpstr>
      <vt:lpstr>Presentazione standard di PowerPoint</vt:lpstr>
      <vt:lpstr>Il telelavoro è pensato  per chi non è in sede</vt:lpstr>
      <vt:lpstr>LAVORO AGILE</vt:lpstr>
      <vt:lpstr>Il lavoro agile non è pensato come telelavoro</vt:lpstr>
      <vt:lpstr>Lavoro agile: definizione</vt:lpstr>
      <vt:lpstr>Forma</vt:lpstr>
      <vt:lpstr>Recesso dal contratto sulle prestazioni</vt:lpstr>
      <vt:lpstr>Trattamento economico-normativo</vt:lpstr>
      <vt:lpstr>Potere di controllo e disciplinare</vt:lpstr>
      <vt:lpstr>Sicurezza sul lavoro</vt:lpstr>
      <vt:lpstr>Assicurazione obbligatoria per gli infortuni e le malattie professionali</vt:lpstr>
      <vt:lpstr>(Art. 2 del d.p.r. n. 1124/1965)</vt:lpstr>
      <vt:lpstr>Lo smartworking ai tempi del COVID</vt:lpstr>
      <vt:lpstr>Dl 17 marzo 2020, n. 18,  art.87 (…a partire da…)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Lavoro a distanza</dc:title>
  <dc:creator>Alberto Avio</dc:creator>
  <cp:lastModifiedBy>Alberto Avio</cp:lastModifiedBy>
  <cp:revision>2</cp:revision>
  <dcterms:created xsi:type="dcterms:W3CDTF">2020-04-28T16:39:31Z</dcterms:created>
  <dcterms:modified xsi:type="dcterms:W3CDTF">2020-12-14T08:04:35Z</dcterms:modified>
</cp:coreProperties>
</file>