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8"/>
  </p:notesMasterIdLst>
  <p:sldIdLst>
    <p:sldId id="256" r:id="rId2"/>
    <p:sldId id="289" r:id="rId3"/>
    <p:sldId id="290" r:id="rId4"/>
    <p:sldId id="291" r:id="rId5"/>
    <p:sldId id="292" r:id="rId6"/>
    <p:sldId id="293" r:id="rId7"/>
    <p:sldId id="294" r:id="rId8"/>
    <p:sldId id="310" r:id="rId9"/>
    <p:sldId id="311" r:id="rId10"/>
    <p:sldId id="312" r:id="rId11"/>
    <p:sldId id="313" r:id="rId12"/>
    <p:sldId id="314" r:id="rId13"/>
    <p:sldId id="315" r:id="rId14"/>
    <p:sldId id="295" r:id="rId15"/>
    <p:sldId id="309" r:id="rId16"/>
    <p:sldId id="316" r:id="rId17"/>
    <p:sldId id="296" r:id="rId18"/>
    <p:sldId id="297" r:id="rId19"/>
    <p:sldId id="298" r:id="rId20"/>
    <p:sldId id="299" r:id="rId21"/>
    <p:sldId id="300" r:id="rId22"/>
    <p:sldId id="317" r:id="rId23"/>
    <p:sldId id="318" r:id="rId24"/>
    <p:sldId id="301" r:id="rId25"/>
    <p:sldId id="257" r:id="rId26"/>
    <p:sldId id="281" r:id="rId27"/>
    <p:sldId id="282" r:id="rId28"/>
    <p:sldId id="283" r:id="rId29"/>
    <p:sldId id="284" r:id="rId30"/>
    <p:sldId id="285" r:id="rId31"/>
    <p:sldId id="259" r:id="rId32"/>
    <p:sldId id="286" r:id="rId33"/>
    <p:sldId id="261" r:id="rId34"/>
    <p:sldId id="262" r:id="rId35"/>
    <p:sldId id="263" r:id="rId36"/>
    <p:sldId id="264" r:id="rId37"/>
    <p:sldId id="265" r:id="rId38"/>
    <p:sldId id="266" r:id="rId39"/>
    <p:sldId id="267" r:id="rId40"/>
    <p:sldId id="268" r:id="rId41"/>
    <p:sldId id="288" r:id="rId42"/>
    <p:sldId id="270" r:id="rId43"/>
    <p:sldId id="271" r:id="rId44"/>
    <p:sldId id="272" r:id="rId45"/>
    <p:sldId id="269" r:id="rId46"/>
    <p:sldId id="273" r:id="rId47"/>
    <p:sldId id="274" r:id="rId48"/>
    <p:sldId id="275" r:id="rId49"/>
    <p:sldId id="279" r:id="rId50"/>
    <p:sldId id="287" r:id="rId51"/>
    <p:sldId id="280" r:id="rId52"/>
    <p:sldId id="319" r:id="rId53"/>
    <p:sldId id="320" r:id="rId54"/>
    <p:sldId id="321" r:id="rId55"/>
    <p:sldId id="322" r:id="rId56"/>
    <p:sldId id="323" r:id="rId57"/>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3373"/>
    <p:restoredTop sz="95161" autoAdjust="0"/>
  </p:normalViewPr>
  <p:slideViewPr>
    <p:cSldViewPr>
      <p:cViewPr varScale="1">
        <p:scale>
          <a:sx n="90" d="100"/>
          <a:sy n="90" d="100"/>
        </p:scale>
        <p:origin x="832" y="20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theme" Target="theme/theme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82E998-9F05-194D-A96B-7FAA61174EE6}" type="datetimeFigureOut">
              <a:rPr lang="it-IT" smtClean="0"/>
              <a:t>14/12/20</a:t>
            </a:fld>
            <a:endParaRPr lang="it-IT"/>
          </a:p>
        </p:txBody>
      </p:sp>
      <p:sp>
        <p:nvSpPr>
          <p:cNvPr id="4" name="Segnaposto immagin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E765B0F-3C4E-3A47-AA61-6AC208110562}" type="slidenum">
              <a:rPr lang="it-IT" smtClean="0"/>
              <a:t>‹N›</a:t>
            </a:fld>
            <a:endParaRPr lang="it-IT"/>
          </a:p>
        </p:txBody>
      </p:sp>
    </p:spTree>
    <p:extLst>
      <p:ext uri="{BB962C8B-B14F-4D97-AF65-F5344CB8AC3E}">
        <p14:creationId xmlns:p14="http://schemas.microsoft.com/office/powerpoint/2010/main" val="1998401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it-IT" sz="1200"/>
              <a:t>Diritto del lavoro 2004-05</a:t>
            </a:r>
          </a:p>
        </p:txBody>
      </p:sp>
      <p:sp>
        <p:nvSpPr>
          <p:cNvPr id="51203"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it-IT" sz="1200"/>
              <a:t>Prof. Antonio Lo Faro</a:t>
            </a:r>
          </a:p>
        </p:txBody>
      </p:sp>
      <p:sp>
        <p:nvSpPr>
          <p:cNvPr id="51204" name="Rectangle 2"/>
          <p:cNvSpPr>
            <a:spLocks noGrp="1" noRot="1" noChangeAspect="1" noChangeArrowheads="1" noTextEdit="1"/>
          </p:cNvSpPr>
          <p:nvPr>
            <p:ph type="sldImg"/>
          </p:nvPr>
        </p:nvSpPr>
        <p:spPr>
          <a:xfrm>
            <a:off x="1203325" y="685800"/>
            <a:ext cx="4378325" cy="3282950"/>
          </a:xfrm>
          <a:ln/>
        </p:spPr>
      </p:sp>
      <p:sp>
        <p:nvSpPr>
          <p:cNvPr id="51205"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lstStyle/>
          <a:p>
            <a:pPr eaLnBrk="1" hangingPunct="1"/>
            <a:endParaRPr lang="it-IT">
              <a:latin typeface="Berlin Sans FB" charset="0"/>
            </a:endParaRPr>
          </a:p>
        </p:txBody>
      </p:sp>
    </p:spTree>
    <p:extLst>
      <p:ext uri="{BB962C8B-B14F-4D97-AF65-F5344CB8AC3E}">
        <p14:creationId xmlns:p14="http://schemas.microsoft.com/office/powerpoint/2010/main" val="927417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it-IT" sz="1200"/>
              <a:t>Diritto del lavoro 2004-05</a:t>
            </a:r>
          </a:p>
        </p:txBody>
      </p:sp>
      <p:sp>
        <p:nvSpPr>
          <p:cNvPr id="52227"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it-IT" sz="1200"/>
              <a:t>Prof. Antonio Lo Faro</a:t>
            </a:r>
          </a:p>
        </p:txBody>
      </p:sp>
      <p:sp>
        <p:nvSpPr>
          <p:cNvPr id="52228" name="Rectangle 2"/>
          <p:cNvSpPr>
            <a:spLocks noGrp="1" noRot="1" noChangeAspect="1" noChangeArrowheads="1" noTextEdit="1"/>
          </p:cNvSpPr>
          <p:nvPr>
            <p:ph type="sldImg"/>
          </p:nvPr>
        </p:nvSpPr>
        <p:spPr>
          <a:xfrm>
            <a:off x="1203325" y="685800"/>
            <a:ext cx="4378325" cy="3282950"/>
          </a:xfrm>
          <a:ln/>
        </p:spPr>
      </p:sp>
      <p:sp>
        <p:nvSpPr>
          <p:cNvPr id="5222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lstStyle/>
          <a:p>
            <a:pPr eaLnBrk="1" hangingPunct="1"/>
            <a:endParaRPr lang="it-IT">
              <a:latin typeface="Berlin Sans FB" charset="0"/>
            </a:endParaRPr>
          </a:p>
        </p:txBody>
      </p:sp>
    </p:spTree>
    <p:extLst>
      <p:ext uri="{BB962C8B-B14F-4D97-AF65-F5344CB8AC3E}">
        <p14:creationId xmlns:p14="http://schemas.microsoft.com/office/powerpoint/2010/main" val="6624695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it-IT" sz="1200"/>
              <a:t>Diritto del lavoro 2004-05</a:t>
            </a:r>
          </a:p>
        </p:txBody>
      </p:sp>
      <p:sp>
        <p:nvSpPr>
          <p:cNvPr id="53251" name="Rectangle 6"/>
          <p:cNvSpPr>
            <a:spLocks noGrp="1" noChangeArrowheads="1"/>
          </p:cNvSpPr>
          <p:nvPr>
            <p:ph type="ftr" sz="quarter" idx="4"/>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eaLnBrk="1" hangingPunct="1"/>
            <a:r>
              <a:rPr lang="it-IT" sz="1200"/>
              <a:t>Prof. Antonio Lo Faro</a:t>
            </a:r>
          </a:p>
        </p:txBody>
      </p:sp>
      <p:sp>
        <p:nvSpPr>
          <p:cNvPr id="53252" name="Rectangle 2"/>
          <p:cNvSpPr>
            <a:spLocks noGrp="1" noRot="1" noChangeAspect="1" noChangeArrowheads="1" noTextEdit="1"/>
          </p:cNvSpPr>
          <p:nvPr>
            <p:ph type="sldImg"/>
          </p:nvPr>
        </p:nvSpPr>
        <p:spPr>
          <a:xfrm>
            <a:off x="1203325" y="685800"/>
            <a:ext cx="4378325" cy="3282950"/>
          </a:xfrm>
          <a:ln/>
        </p:spPr>
      </p:sp>
      <p:sp>
        <p:nvSpPr>
          <p:cNvPr id="53253"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1430" tIns="45715" rIns="91430" bIns="45715"/>
          <a:lstStyle/>
          <a:p>
            <a:pPr eaLnBrk="1" hangingPunct="1"/>
            <a:endParaRPr lang="it-IT">
              <a:latin typeface="Berlin Sans FB" charset="0"/>
            </a:endParaRPr>
          </a:p>
        </p:txBody>
      </p:sp>
    </p:spTree>
    <p:extLst>
      <p:ext uri="{BB962C8B-B14F-4D97-AF65-F5344CB8AC3E}">
        <p14:creationId xmlns:p14="http://schemas.microsoft.com/office/powerpoint/2010/main" val="2765476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AE765B0F-3C4E-3A47-AA61-6AC208110562}" type="slidenum">
              <a:rPr lang="it-IT" smtClean="0"/>
              <a:t>35</a:t>
            </a:fld>
            <a:endParaRPr lang="it-IT"/>
          </a:p>
        </p:txBody>
      </p:sp>
    </p:spTree>
    <p:extLst>
      <p:ext uri="{BB962C8B-B14F-4D97-AF65-F5344CB8AC3E}">
        <p14:creationId xmlns:p14="http://schemas.microsoft.com/office/powerpoint/2010/main" val="4930151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a:t>Fare clic per modificare lo stile del sottotitolo dello schema</a:t>
            </a:r>
            <a:endParaRPr kumimoji="0" lang="en-US"/>
          </a:p>
        </p:txBody>
      </p:sp>
      <p:sp>
        <p:nvSpPr>
          <p:cNvPr id="30" name="Date Placeholder 29"/>
          <p:cNvSpPr>
            <a:spLocks noGrp="1"/>
          </p:cNvSpPr>
          <p:nvPr>
            <p:ph type="dt" sz="half" idx="10"/>
          </p:nvPr>
        </p:nvSpPr>
        <p:spPr/>
        <p:txBody>
          <a:bodyPr/>
          <a:lstStyle/>
          <a:p>
            <a:fld id="{C818D45A-6160-4596-80FA-49AED83EC51B}" type="datetimeFigureOut">
              <a:rPr lang="it-IT" smtClean="0"/>
              <a:t>14/12/20</a:t>
            </a:fld>
            <a:endParaRPr lang="it-IT"/>
          </a:p>
        </p:txBody>
      </p:sp>
      <p:sp>
        <p:nvSpPr>
          <p:cNvPr id="19" name="Footer Placeholder 18"/>
          <p:cNvSpPr>
            <a:spLocks noGrp="1"/>
          </p:cNvSpPr>
          <p:nvPr>
            <p:ph type="ftr" sz="quarter" idx="11"/>
          </p:nvPr>
        </p:nvSpPr>
        <p:spPr/>
        <p:txBody>
          <a:bodyPr/>
          <a:lstStyle/>
          <a:p>
            <a:endParaRPr lang="it-IT"/>
          </a:p>
        </p:txBody>
      </p:sp>
      <p:sp>
        <p:nvSpPr>
          <p:cNvPr id="27" name="Slide Number Placeholder 26"/>
          <p:cNvSpPr>
            <a:spLocks noGrp="1"/>
          </p:cNvSpPr>
          <p:nvPr>
            <p:ph type="sldNum" sz="quarter" idx="12"/>
          </p:nvPr>
        </p:nvSpPr>
        <p:spPr/>
        <p:txBody>
          <a:bodyPr/>
          <a:lstStyle/>
          <a:p>
            <a:fld id="{F24259C1-5756-4279-947D-EF4FCDA66BDE}"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a:t>Fare clic per modificare lo stile del titolo</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C818D45A-6160-4596-80FA-49AED83EC51B}" type="datetimeFigureOut">
              <a:rPr lang="it-IT" smtClean="0"/>
              <a:t>14/12/20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4259C1-5756-4279-947D-EF4FCDA66BDE}" type="slidenum">
              <a:rPr lang="it-IT" smtClean="0"/>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it-IT"/>
              <a:t>Fare clic per modificare lo stile del titolo</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C818D45A-6160-4596-80FA-49AED83EC51B}" type="datetimeFigureOut">
              <a:rPr lang="it-IT" smtClean="0"/>
              <a:t>14/12/20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4259C1-5756-4279-947D-EF4FCDA66BDE}" type="slidenum">
              <a:rPr lang="it-IT" smtClean="0"/>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it-IT"/>
              <a:t>Fare clic per modificare lo stile del titolo</a:t>
            </a:r>
            <a:endParaRPr kumimoji="0" lang="en-US"/>
          </a:p>
        </p:txBody>
      </p:sp>
      <p:sp>
        <p:nvSpPr>
          <p:cNvPr id="3" name="Content Placeholder 2"/>
          <p:cNvSpPr>
            <a:spLocks noGrp="1"/>
          </p:cNvSpPr>
          <p:nvPr>
            <p:ph idx="1"/>
          </p:nvPr>
        </p:nvSpPr>
        <p:spPr/>
        <p:txBody>
          <a:body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Date Placeholder 3"/>
          <p:cNvSpPr>
            <a:spLocks noGrp="1"/>
          </p:cNvSpPr>
          <p:nvPr>
            <p:ph type="dt" sz="half" idx="10"/>
          </p:nvPr>
        </p:nvSpPr>
        <p:spPr/>
        <p:txBody>
          <a:bodyPr/>
          <a:lstStyle/>
          <a:p>
            <a:fld id="{C818D45A-6160-4596-80FA-49AED83EC51B}" type="datetimeFigureOut">
              <a:rPr lang="it-IT" smtClean="0"/>
              <a:t>14/12/20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4259C1-5756-4279-947D-EF4FCDA66BDE}" type="slidenum">
              <a:rPr lang="it-IT" smtClean="0"/>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it-IT"/>
              <a:t>Fare clic per modificare lo stile del titolo</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a:t>Fare clic per modificare stili del testo dello schema</a:t>
            </a:r>
          </a:p>
        </p:txBody>
      </p:sp>
      <p:sp>
        <p:nvSpPr>
          <p:cNvPr id="4" name="Date Placeholder 3"/>
          <p:cNvSpPr>
            <a:spLocks noGrp="1"/>
          </p:cNvSpPr>
          <p:nvPr>
            <p:ph type="dt" sz="half" idx="10"/>
          </p:nvPr>
        </p:nvSpPr>
        <p:spPr/>
        <p:txBody>
          <a:bodyPr/>
          <a:lstStyle/>
          <a:p>
            <a:fld id="{C818D45A-6160-4596-80FA-49AED83EC51B}" type="datetimeFigureOut">
              <a:rPr lang="it-IT" smtClean="0"/>
              <a:t>14/12/20</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F24259C1-5756-4279-947D-EF4FCDA66BDE}" type="slidenum">
              <a:rPr lang="it-IT" smtClean="0"/>
              <a:t>‹N›</a:t>
            </a:fld>
            <a:endParaRPr lang="it-I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it-IT"/>
              <a:t>Fare clic per modificare lo stile del titolo</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Date Placeholder 4"/>
          <p:cNvSpPr>
            <a:spLocks noGrp="1"/>
          </p:cNvSpPr>
          <p:nvPr>
            <p:ph type="dt" sz="half" idx="10"/>
          </p:nvPr>
        </p:nvSpPr>
        <p:spPr/>
        <p:txBody>
          <a:bodyPr/>
          <a:lstStyle/>
          <a:p>
            <a:fld id="{C818D45A-6160-4596-80FA-49AED83EC51B}" type="datetimeFigureOut">
              <a:rPr lang="it-IT" smtClean="0"/>
              <a:t>14/12/20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24259C1-5756-4279-947D-EF4FCDA66BDE}" type="slidenum">
              <a:rPr lang="it-IT" smtClean="0"/>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it-IT"/>
              <a:t>Fare clic per modificare lo stile del titolo</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it-IT"/>
              <a:t>Fare clic per modificare stili del testo dello schema</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7" name="Date Placeholder 6"/>
          <p:cNvSpPr>
            <a:spLocks noGrp="1"/>
          </p:cNvSpPr>
          <p:nvPr>
            <p:ph type="dt" sz="half" idx="10"/>
          </p:nvPr>
        </p:nvSpPr>
        <p:spPr/>
        <p:txBody>
          <a:bodyPr/>
          <a:lstStyle/>
          <a:p>
            <a:fld id="{C818D45A-6160-4596-80FA-49AED83EC51B}" type="datetimeFigureOut">
              <a:rPr lang="it-IT" smtClean="0"/>
              <a:t>14/12/20</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F24259C1-5756-4279-947D-EF4FCDA66BDE}" type="slidenum">
              <a:rPr lang="it-IT" smtClean="0"/>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Date Placeholder 2"/>
          <p:cNvSpPr>
            <a:spLocks noGrp="1"/>
          </p:cNvSpPr>
          <p:nvPr>
            <p:ph type="dt" sz="half" idx="10"/>
          </p:nvPr>
        </p:nvSpPr>
        <p:spPr/>
        <p:txBody>
          <a:bodyPr/>
          <a:lstStyle/>
          <a:p>
            <a:fld id="{C818D45A-6160-4596-80FA-49AED83EC51B}" type="datetimeFigureOut">
              <a:rPr lang="it-IT" smtClean="0"/>
              <a:t>14/12/20</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F24259C1-5756-4279-947D-EF4FCDA66BDE}" type="slidenum">
              <a:rPr lang="it-IT" smtClean="0"/>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818D45A-6160-4596-80FA-49AED83EC51B}" type="datetimeFigureOut">
              <a:rPr lang="it-IT" smtClean="0"/>
              <a:t>14/12/20</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F24259C1-5756-4279-947D-EF4FCDA66BDE}" type="slidenum">
              <a:rPr lang="it-IT" smtClean="0"/>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it-IT"/>
              <a:t>Fare clic per modificare lo stile del titolo</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it-IT"/>
              <a:t>Fare clic per modificare stili del testo dello schema</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it-IT"/>
              <a:t>Fare clic per modificare stili del testo dello schema</a:t>
            </a:r>
          </a:p>
          <a:p>
            <a:pPr lvl="1" eaLnBrk="1" latinLnBrk="0" hangingPunct="1"/>
            <a:r>
              <a:rPr lang="it-IT"/>
              <a:t>Secondo livello</a:t>
            </a:r>
          </a:p>
          <a:p>
            <a:pPr lvl="2" eaLnBrk="1" latinLnBrk="0" hangingPunct="1"/>
            <a:r>
              <a:rPr lang="it-IT"/>
              <a:t>Terzo livello</a:t>
            </a:r>
          </a:p>
          <a:p>
            <a:pPr lvl="3" eaLnBrk="1" latinLnBrk="0" hangingPunct="1"/>
            <a:r>
              <a:rPr lang="it-IT"/>
              <a:t>Quarto livello</a:t>
            </a:r>
          </a:p>
          <a:p>
            <a:pPr lvl="4" eaLnBrk="1" latinLnBrk="0" hangingPunct="1"/>
            <a:r>
              <a:rPr lang="it-IT"/>
              <a:t>Quinto livello</a:t>
            </a:r>
            <a:endParaRPr kumimoji="0" lang="en-US"/>
          </a:p>
        </p:txBody>
      </p:sp>
      <p:sp>
        <p:nvSpPr>
          <p:cNvPr id="5" name="Date Placeholder 4"/>
          <p:cNvSpPr>
            <a:spLocks noGrp="1"/>
          </p:cNvSpPr>
          <p:nvPr>
            <p:ph type="dt" sz="half" idx="10"/>
          </p:nvPr>
        </p:nvSpPr>
        <p:spPr/>
        <p:txBody>
          <a:bodyPr/>
          <a:lstStyle/>
          <a:p>
            <a:fld id="{C818D45A-6160-4596-80FA-49AED83EC51B}" type="datetimeFigureOut">
              <a:rPr lang="it-IT" smtClean="0"/>
              <a:t>14/12/20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F24259C1-5756-4279-947D-EF4FCDA66BDE}" type="slidenum">
              <a:rPr lang="it-IT" smtClean="0"/>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it-IT"/>
              <a:t>Fare clic per modificare lo stile del titolo</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it-IT"/>
              <a:t>Fare clic per modificare stili del testo dello schema</a:t>
            </a:r>
          </a:p>
        </p:txBody>
      </p:sp>
      <p:sp>
        <p:nvSpPr>
          <p:cNvPr id="5" name="Date Placeholder 4"/>
          <p:cNvSpPr>
            <a:spLocks noGrp="1"/>
          </p:cNvSpPr>
          <p:nvPr>
            <p:ph type="dt" sz="half" idx="10"/>
          </p:nvPr>
        </p:nvSpPr>
        <p:spPr/>
        <p:txBody>
          <a:bodyPr/>
          <a:lstStyle/>
          <a:p>
            <a:fld id="{C818D45A-6160-4596-80FA-49AED83EC51B}" type="datetimeFigureOut">
              <a:rPr lang="it-IT" smtClean="0"/>
              <a:t>14/12/20</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a:xfrm>
            <a:off x="8077200" y="6356350"/>
            <a:ext cx="609600" cy="365125"/>
          </a:xfrm>
        </p:spPr>
        <p:txBody>
          <a:bodyPr/>
          <a:lstStyle/>
          <a:p>
            <a:fld id="{F24259C1-5756-4279-947D-EF4FCDA66BDE}" type="slidenum">
              <a:rPr lang="it-IT" smtClean="0"/>
              <a:t>‹N›</a:t>
            </a:fld>
            <a:endParaRPr lang="it-IT"/>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it-IT"/>
              <a:t>Fare clic sull'icona per inserire un'immagine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it-IT"/>
              <a:t>Fare clic per modificare lo stile del titolo</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it-IT"/>
              <a:t>Fare clic per modificare stili del testo dello schema</a:t>
            </a:r>
          </a:p>
          <a:p>
            <a:pPr lvl="1" eaLnBrk="1" latinLnBrk="0" hangingPunct="1"/>
            <a:r>
              <a:rPr kumimoji="0" lang="it-IT"/>
              <a:t>Secondo livello</a:t>
            </a:r>
          </a:p>
          <a:p>
            <a:pPr lvl="2" eaLnBrk="1" latinLnBrk="0" hangingPunct="1"/>
            <a:r>
              <a:rPr kumimoji="0" lang="it-IT"/>
              <a:t>Terzo livello</a:t>
            </a:r>
          </a:p>
          <a:p>
            <a:pPr lvl="3" eaLnBrk="1" latinLnBrk="0" hangingPunct="1"/>
            <a:r>
              <a:rPr kumimoji="0" lang="it-IT"/>
              <a:t>Quarto livello</a:t>
            </a:r>
          </a:p>
          <a:p>
            <a:pPr lvl="4" eaLnBrk="1" latinLnBrk="0" hangingPunct="1"/>
            <a:r>
              <a:rPr kumimoji="0" lang="it-IT"/>
              <a:t>Quinto livello</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818D45A-6160-4596-80FA-49AED83EC51B}" type="datetimeFigureOut">
              <a:rPr lang="it-IT" smtClean="0"/>
              <a:t>14/12/20</a:t>
            </a:fld>
            <a:endParaRPr lang="it-IT"/>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it-IT"/>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24259C1-5756-4279-947D-EF4FCDA66BDE}" type="slidenum">
              <a:rPr lang="it-IT" smtClean="0"/>
              <a:t>‹N›</a:t>
            </a:fld>
            <a:endParaRPr lang="it-IT"/>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123602" TargetMode="External"/><Relationship Id="rId2" Type="http://schemas.openxmlformats.org/officeDocument/2006/relationships/hyperlink" Target="http://bd01.leggiditalia.it/cgi-bin/FulShow?TIPO=5&amp;NOTXT=1&amp;KEY=01LX0000123602ART3"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hyperlink" Target="http://bd01.leggiditalia.it/cgi-bin/FulShow?TIPO=5&amp;NOTXT=1&amp;KEY=01LX0000114205" TargetMode="External"/><Relationship Id="rId2" Type="http://schemas.openxmlformats.org/officeDocument/2006/relationships/hyperlink" Target="http://bd01.leggiditalia.it/cgi-bin/FulShow?TIPO=5&amp;NOTXT=1&amp;KEY=01LX0000114205ART6" TargetMode="External"/><Relationship Id="rId1" Type="http://schemas.openxmlformats.org/officeDocument/2006/relationships/slideLayout" Target="../slideLayouts/slideLayout2.xml"/><Relationship Id="rId4" Type="http://schemas.openxmlformats.org/officeDocument/2006/relationships/hyperlink" Target="http://bd01.leggiditalia.it/cgi-bin/FulShow?TIPO=5&amp;NOTXT=1&amp;KEY=01LX0000114205ART8" TargetMode="Externa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a:t>La somministrazione</a:t>
            </a:r>
          </a:p>
        </p:txBody>
      </p:sp>
      <p:sp>
        <p:nvSpPr>
          <p:cNvPr id="3" name="Sottotitolo 2"/>
          <p:cNvSpPr>
            <a:spLocks noGrp="1"/>
          </p:cNvSpPr>
          <p:nvPr>
            <p:ph type="subTitle" idx="1"/>
          </p:nvPr>
        </p:nvSpPr>
        <p:spPr>
          <a:xfrm>
            <a:off x="2123728" y="3284984"/>
            <a:ext cx="6400800" cy="1847056"/>
          </a:xfrm>
        </p:spPr>
        <p:txBody>
          <a:bodyPr>
            <a:normAutofit/>
          </a:bodyPr>
          <a:lstStyle/>
          <a:p>
            <a:pPr algn="r"/>
            <a:r>
              <a:rPr lang="it-IT" dirty="0"/>
              <a:t>D.lgs. 15/06/2015, n.81</a:t>
            </a:r>
          </a:p>
          <a:p>
            <a:pPr algn="r"/>
            <a:r>
              <a:rPr lang="it-IT" dirty="0"/>
              <a:t>Artt. 30-40 (Jobs </a:t>
            </a:r>
            <a:r>
              <a:rPr lang="it-IT" dirty="0" err="1"/>
              <a:t>Act</a:t>
            </a:r>
            <a:r>
              <a:rPr lang="it-IT" dirty="0"/>
              <a:t>)</a:t>
            </a:r>
          </a:p>
          <a:p>
            <a:pPr algn="r"/>
            <a:r>
              <a:rPr lang="it-IT" dirty="0"/>
              <a:t>(abroga disposizioni </a:t>
            </a:r>
            <a:r>
              <a:rPr lang="it-IT" dirty="0" err="1"/>
              <a:t>d.lg.vo</a:t>
            </a:r>
            <a:r>
              <a:rPr lang="it-IT" dirty="0"/>
              <a:t> 276/2003) </a:t>
            </a:r>
          </a:p>
        </p:txBody>
      </p:sp>
    </p:spTree>
    <p:extLst>
      <p:ext uri="{BB962C8B-B14F-4D97-AF65-F5344CB8AC3E}">
        <p14:creationId xmlns:p14="http://schemas.microsoft.com/office/powerpoint/2010/main" val="1713420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23528" y="188640"/>
            <a:ext cx="8534400" cy="1040160"/>
          </a:xfrm>
        </p:spPr>
        <p:txBody>
          <a:bodyPr>
            <a:normAutofit fontScale="90000"/>
          </a:bodyPr>
          <a:lstStyle/>
          <a:p>
            <a:pPr algn="l"/>
            <a:r>
              <a:rPr lang="it-IT" dirty="0">
                <a:solidFill>
                  <a:srgbClr val="990000"/>
                </a:solidFill>
              </a:rPr>
              <a:t>Il collocamento nell’ordinamento repubblicano</a:t>
            </a:r>
          </a:p>
        </p:txBody>
      </p:sp>
      <p:sp>
        <p:nvSpPr>
          <p:cNvPr id="3" name="Segnaposto contenuto 2"/>
          <p:cNvSpPr>
            <a:spLocks noGrp="1"/>
          </p:cNvSpPr>
          <p:nvPr>
            <p:ph sz="quarter" idx="1"/>
          </p:nvPr>
        </p:nvSpPr>
        <p:spPr/>
        <p:txBody>
          <a:bodyPr>
            <a:normAutofit lnSpcReduction="10000"/>
          </a:bodyPr>
          <a:lstStyle/>
          <a:p>
            <a:pPr algn="ctr" eaLnBrk="1" hangingPunct="1">
              <a:lnSpc>
                <a:spcPct val="90000"/>
              </a:lnSpc>
              <a:buNone/>
            </a:pPr>
            <a:r>
              <a:rPr lang="it-IT" sz="3600" b="1" dirty="0">
                <a:latin typeface="Bookman Old Style" pitchFamily="18" charset="0"/>
                <a:cs typeface="Times New Roman" pitchFamily="18" charset="0"/>
              </a:rPr>
              <a:t>art.7 della 264/1949</a:t>
            </a:r>
          </a:p>
          <a:p>
            <a:pPr algn="just" eaLnBrk="1" hangingPunct="1">
              <a:lnSpc>
                <a:spcPct val="90000"/>
              </a:lnSpc>
              <a:buNone/>
            </a:pPr>
            <a:r>
              <a:rPr lang="it-IT" sz="3600" dirty="0">
                <a:latin typeface="Bookman Old Style" pitchFamily="18" charset="0"/>
                <a:cs typeface="Times New Roman" pitchFamily="18" charset="0"/>
              </a:rPr>
              <a:t> “Il collocamento è funzione pubblica esercitata secondo le norme del presente titolo”. </a:t>
            </a:r>
          </a:p>
          <a:p>
            <a:pPr algn="just" eaLnBrk="1" hangingPunct="1">
              <a:lnSpc>
                <a:spcPct val="90000"/>
              </a:lnSpc>
              <a:buNone/>
            </a:pPr>
            <a:r>
              <a:rPr lang="it-IT" sz="3600" dirty="0">
                <a:latin typeface="Bookman Old Style" pitchFamily="18" charset="0"/>
                <a:cs typeface="Times New Roman" pitchFamily="18" charset="0"/>
              </a:rPr>
              <a:t>	</a:t>
            </a:r>
            <a:r>
              <a:rPr lang="it-IT" sz="2400" b="1" i="1" dirty="0">
                <a:solidFill>
                  <a:srgbClr val="990000"/>
                </a:solidFill>
                <a:latin typeface="Bookman Old Style" pitchFamily="18" charset="0"/>
                <a:cs typeface="Times New Roman" pitchFamily="18" charset="0"/>
              </a:rPr>
              <a:t>Senza soluzione di continuità rispetto alla normativa dell’epoca corporativa che regolava l’incontro tra domanda e offerta di mano d’opera,  demandando obbligatoriamente alle organizzazioni corporative la competenza del collocamento (RD 1938 n.1934).</a:t>
            </a:r>
            <a:endParaRPr lang="it-IT" sz="2400" b="1" dirty="0">
              <a:solidFill>
                <a:srgbClr val="990000"/>
              </a:solidFill>
              <a:latin typeface="Bookman Old Style" pitchFamily="18" charset="0"/>
            </a:endParaRPr>
          </a:p>
          <a:p>
            <a:endParaRPr lang="it-IT" dirty="0"/>
          </a:p>
        </p:txBody>
      </p:sp>
    </p:spTree>
    <p:extLst>
      <p:ext uri="{BB962C8B-B14F-4D97-AF65-F5344CB8AC3E}">
        <p14:creationId xmlns:p14="http://schemas.microsoft.com/office/powerpoint/2010/main" val="313440315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625" y="214313"/>
            <a:ext cx="8534400" cy="857250"/>
          </a:xfrm>
        </p:spPr>
        <p:txBody>
          <a:bodyPr>
            <a:normAutofit fontScale="90000"/>
          </a:bodyPr>
          <a:lstStyle/>
          <a:p>
            <a:pPr eaLnBrk="1" fontAlgn="auto" hangingPunct="1">
              <a:spcAft>
                <a:spcPts val="0"/>
              </a:spcAft>
              <a:defRPr/>
            </a:pPr>
            <a:r>
              <a:rPr lang="it-IT" dirty="0">
                <a:solidFill>
                  <a:srgbClr val="990000"/>
                </a:solidFill>
                <a:latin typeface="Bookman Old Style" pitchFamily="18" charset="0"/>
              </a:rPr>
              <a:t>Fino al processo di riforma iniziato negli anni ’90</a:t>
            </a:r>
          </a:p>
        </p:txBody>
      </p:sp>
      <p:sp>
        <p:nvSpPr>
          <p:cNvPr id="3" name="Segnaposto contenuto 2"/>
          <p:cNvSpPr>
            <a:spLocks noGrp="1"/>
          </p:cNvSpPr>
          <p:nvPr>
            <p:ph sz="quarter" idx="1"/>
          </p:nvPr>
        </p:nvSpPr>
        <p:spPr>
          <a:xfrm>
            <a:off x="301625" y="1527175"/>
            <a:ext cx="8504238" cy="4572000"/>
          </a:xfrm>
        </p:spPr>
        <p:txBody>
          <a:bodyPr>
            <a:normAutofit lnSpcReduction="10000"/>
          </a:bodyPr>
          <a:lstStyle/>
          <a:p>
            <a:pPr algn="ctr" eaLnBrk="1" hangingPunct="1">
              <a:lnSpc>
                <a:spcPct val="80000"/>
              </a:lnSpc>
              <a:buFont typeface="Wingdings 2" pitchFamily="18" charset="2"/>
              <a:buNone/>
              <a:defRPr/>
            </a:pPr>
            <a:r>
              <a:rPr lang="it-IT" sz="2400" b="1" dirty="0">
                <a:latin typeface="Bookman Old Style" pitchFamily="18" charset="0"/>
              </a:rPr>
              <a:t>la legge 264/1949 stabiliva:</a:t>
            </a:r>
          </a:p>
          <a:p>
            <a:pPr algn="ctr" eaLnBrk="1" hangingPunct="1">
              <a:lnSpc>
                <a:spcPct val="80000"/>
              </a:lnSpc>
              <a:buFont typeface="Wingdings 2" pitchFamily="18" charset="2"/>
              <a:buNone/>
              <a:defRPr/>
            </a:pPr>
            <a:endParaRPr lang="it-IT" sz="2400" b="1" dirty="0">
              <a:latin typeface="Bookman Old Style" pitchFamily="18" charset="0"/>
            </a:endParaRPr>
          </a:p>
          <a:p>
            <a:pPr algn="just" eaLnBrk="1" hangingPunct="1">
              <a:lnSpc>
                <a:spcPct val="80000"/>
              </a:lnSpc>
              <a:defRPr/>
            </a:pPr>
            <a:r>
              <a:rPr lang="it-IT" sz="2400" dirty="0">
                <a:latin typeface="Bookman Old Style" pitchFamily="18" charset="0"/>
                <a:cs typeface="Times New Roman" pitchFamily="18" charset="0"/>
              </a:rPr>
              <a:t>Monopolio dello Stato in quanto funzione pubblica (art.7), </a:t>
            </a:r>
          </a:p>
          <a:p>
            <a:pPr algn="just" eaLnBrk="1" hangingPunct="1">
              <a:lnSpc>
                <a:spcPct val="80000"/>
              </a:lnSpc>
              <a:defRPr/>
            </a:pPr>
            <a:r>
              <a:rPr lang="it-IT" sz="2400" dirty="0">
                <a:latin typeface="Bookman Old Style" pitchFamily="18" charset="0"/>
                <a:cs typeface="Times New Roman" pitchFamily="18" charset="0"/>
              </a:rPr>
              <a:t>Richiesta numerica (art.14). Questo avrebbe dovuto consentire la redistribuzione delle occasioni di lavoro sulla base di quei criteri oggettivi con i quali erano costruite le liste di collocamento. </a:t>
            </a:r>
          </a:p>
          <a:p>
            <a:pPr algn="just" eaLnBrk="1" hangingPunct="1">
              <a:lnSpc>
                <a:spcPct val="80000"/>
              </a:lnSpc>
              <a:defRPr/>
            </a:pPr>
            <a:r>
              <a:rPr lang="it-IT" sz="2400" dirty="0">
                <a:latin typeface="Bookman Old Style" pitchFamily="18" charset="0"/>
                <a:cs typeface="Times New Roman" pitchFamily="18" charset="0"/>
              </a:rPr>
              <a:t>Preventiva autorizzazione all’assunzione di un soggetto (nella possibilità limitata di assunzione nominativa)</a:t>
            </a:r>
          </a:p>
          <a:p>
            <a:pPr algn="just" eaLnBrk="1" hangingPunct="1">
              <a:lnSpc>
                <a:spcPct val="80000"/>
              </a:lnSpc>
              <a:defRPr/>
            </a:pPr>
            <a:r>
              <a:rPr lang="it-IT" sz="2400" dirty="0">
                <a:latin typeface="Bookman Old Style" pitchFamily="18" charset="0"/>
                <a:cs typeface="Times New Roman" pitchFamily="18" charset="0"/>
              </a:rPr>
              <a:t>Apparato burocratico di controllo del mercato</a:t>
            </a:r>
          </a:p>
          <a:p>
            <a:pPr algn="just" eaLnBrk="1" hangingPunct="1">
              <a:lnSpc>
                <a:spcPct val="80000"/>
              </a:lnSpc>
              <a:defRPr/>
            </a:pPr>
            <a:r>
              <a:rPr lang="it-IT" sz="2400" dirty="0">
                <a:latin typeface="Bookman Old Style" pitchFamily="18" charset="0"/>
                <a:cs typeface="Times New Roman" pitchFamily="18" charset="0"/>
              </a:rPr>
              <a:t>Divieto di esercitare la mediazione, anche se gratuitamente (lo scopo di lucro è considerato un’aggravante, art.27). </a:t>
            </a:r>
          </a:p>
          <a:p>
            <a:pPr eaLnBrk="1" hangingPunct="1">
              <a:lnSpc>
                <a:spcPct val="90000"/>
              </a:lnSpc>
              <a:defRPr/>
            </a:pPr>
            <a:endParaRPr lang="it-IT" sz="2300" dirty="0">
              <a:latin typeface="Bookman Old Style" pitchFamily="18" charset="0"/>
            </a:endParaRPr>
          </a:p>
        </p:txBody>
      </p:sp>
    </p:spTree>
    <p:extLst>
      <p:ext uri="{BB962C8B-B14F-4D97-AF65-F5344CB8AC3E}">
        <p14:creationId xmlns:p14="http://schemas.microsoft.com/office/powerpoint/2010/main" val="171516622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p:cTn id="7"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2" end="2"/>
                                            </p:txEl>
                                          </p:spTgt>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3">
                                            <p:txEl>
                                              <p:pRg st="3" end="3"/>
                                            </p:txEl>
                                          </p:spTgt>
                                        </p:tgtEl>
                                        <p:attrNameLst>
                                          <p:attrName>style.visibility</p:attrName>
                                        </p:attrNameLst>
                                      </p:cBhvr>
                                      <p:to>
                                        <p:strVal val="visible"/>
                                      </p:to>
                                    </p:set>
                                    <p:anim calcmode="lin" valueType="num">
                                      <p:cBhvr>
                                        <p:cTn id="14"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3" end="3"/>
                                            </p:txEl>
                                          </p:spTgt>
                                        </p:tgtEl>
                                      </p:cBhvr>
                                    </p:animEffect>
                                  </p:childTnLst>
                                </p:cTn>
                              </p:par>
                            </p:childTnLst>
                          </p:cTn>
                        </p:par>
                        <p:par>
                          <p:cTn id="18" fill="hold">
                            <p:stCondLst>
                              <p:cond delay="2000"/>
                            </p:stCondLst>
                            <p:childTnLst>
                              <p:par>
                                <p:cTn id="19" presetID="31" presetClass="entr" presetSubtype="0" fill="hold" nodeType="after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 calcmode="lin" valueType="num">
                                      <p:cBhvr>
                                        <p:cTn id="21"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22"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23"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24" dur="1000"/>
                                        <p:tgtEl>
                                          <p:spTgt spid="3">
                                            <p:txEl>
                                              <p:pRg st="4" end="4"/>
                                            </p:txEl>
                                          </p:spTgt>
                                        </p:tgtEl>
                                      </p:cBhvr>
                                    </p:animEffect>
                                  </p:childTnLst>
                                </p:cTn>
                              </p:par>
                            </p:childTnLst>
                          </p:cTn>
                        </p:par>
                        <p:par>
                          <p:cTn id="25" fill="hold">
                            <p:stCondLst>
                              <p:cond delay="3000"/>
                            </p:stCondLst>
                            <p:childTnLst>
                              <p:par>
                                <p:cTn id="26" presetID="31" presetClass="entr" presetSubtype="0" fill="hold" nodeType="after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 calcmode="lin" valueType="num">
                                      <p:cBhvr>
                                        <p:cTn id="28" dur="1000" fill="hold"/>
                                        <p:tgtEl>
                                          <p:spTgt spid="3">
                                            <p:txEl>
                                              <p:pRg st="5" end="5"/>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5" end="5"/>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31" dur="1000"/>
                                        <p:tgtEl>
                                          <p:spTgt spid="3">
                                            <p:txEl>
                                              <p:pRg st="5" end="5"/>
                                            </p:txEl>
                                          </p:spTgt>
                                        </p:tgtEl>
                                      </p:cBhvr>
                                    </p:animEffect>
                                  </p:childTnLst>
                                </p:cTn>
                              </p:par>
                            </p:childTnLst>
                          </p:cTn>
                        </p:par>
                        <p:par>
                          <p:cTn id="32" fill="hold">
                            <p:stCondLst>
                              <p:cond delay="4000"/>
                            </p:stCondLst>
                            <p:childTnLst>
                              <p:par>
                                <p:cTn id="33" presetID="31" presetClass="entr" presetSubtype="0"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 calcmode="lin" valueType="num">
                                      <p:cBhvr>
                                        <p:cTn id="35"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olo 1"/>
          <p:cNvSpPr>
            <a:spLocks noGrp="1"/>
          </p:cNvSpPr>
          <p:nvPr>
            <p:ph type="title"/>
          </p:nvPr>
        </p:nvSpPr>
        <p:spPr>
          <a:xfrm>
            <a:off x="683568" y="692696"/>
            <a:ext cx="8229600" cy="1143000"/>
          </a:xfrm>
        </p:spPr>
        <p:txBody>
          <a:bodyPr/>
          <a:lstStyle/>
          <a:p>
            <a:pPr eaLnBrk="1" hangingPunct="1"/>
            <a:r>
              <a:rPr lang="it-IT" b="1" dirty="0">
                <a:solidFill>
                  <a:srgbClr val="800000"/>
                </a:solidFill>
                <a:latin typeface="Bookman Old Style" pitchFamily="18" charset="0"/>
              </a:rPr>
              <a:t>Una funzione “blindata”</a:t>
            </a:r>
          </a:p>
        </p:txBody>
      </p:sp>
      <p:sp>
        <p:nvSpPr>
          <p:cNvPr id="9219" name="Segnaposto contenuto 2"/>
          <p:cNvSpPr>
            <a:spLocks noGrp="1"/>
          </p:cNvSpPr>
          <p:nvPr>
            <p:ph sz="quarter" idx="1"/>
          </p:nvPr>
        </p:nvSpPr>
        <p:spPr>
          <a:xfrm>
            <a:off x="301625" y="1527175"/>
            <a:ext cx="8504238" cy="4572000"/>
          </a:xfrm>
        </p:spPr>
        <p:txBody>
          <a:bodyPr>
            <a:normAutofit fontScale="92500" lnSpcReduction="10000"/>
          </a:bodyPr>
          <a:lstStyle/>
          <a:p>
            <a:pPr algn="just" eaLnBrk="1" hangingPunct="1">
              <a:buFont typeface="Wingdings 2" pitchFamily="18" charset="2"/>
              <a:buNone/>
            </a:pPr>
            <a:r>
              <a:rPr lang="it-IT" dirty="0">
                <a:latin typeface="Bookman Old Style" pitchFamily="18" charset="0"/>
              </a:rPr>
              <a:t>	</a:t>
            </a:r>
          </a:p>
          <a:p>
            <a:pPr algn="ctr" eaLnBrk="1" hangingPunct="1">
              <a:buFont typeface="Wingdings 2" pitchFamily="18" charset="2"/>
              <a:buNone/>
            </a:pPr>
            <a:r>
              <a:rPr lang="it-IT" sz="3200" dirty="0">
                <a:solidFill>
                  <a:srgbClr val="990000"/>
                </a:solidFill>
                <a:latin typeface="Bookman Old Style" pitchFamily="18" charset="0"/>
              </a:rPr>
              <a:t>Lo Statuto dei lavoratori </a:t>
            </a:r>
          </a:p>
          <a:p>
            <a:pPr algn="just" eaLnBrk="1" hangingPunct="1">
              <a:buFont typeface="Wingdings 2" pitchFamily="18" charset="2"/>
              <a:buNone/>
            </a:pPr>
            <a:r>
              <a:rPr lang="it-IT" sz="3200" dirty="0">
                <a:latin typeface="Bookman Old Style" pitchFamily="18" charset="0"/>
              </a:rPr>
              <a:t>	rafforzò ulteriormente il controllo pubblico del sistema di collocamento prevedendo (agli artt. 33 e 34 oggi abrogati) l’estensione ulteriore della richiesta numerica, salvo rare eccezioni (per gli impiegati di concetto)</a:t>
            </a:r>
          </a:p>
          <a:p>
            <a:pPr algn="just" eaLnBrk="1" hangingPunct="1">
              <a:buFont typeface="Wingdings 2" pitchFamily="18" charset="2"/>
              <a:buNone/>
            </a:pPr>
            <a:endParaRPr lang="it-IT" dirty="0">
              <a:latin typeface="Bookman Old Style" pitchFamily="18" charset="0"/>
            </a:endParaRPr>
          </a:p>
          <a:p>
            <a:pPr algn="ctr" eaLnBrk="1" hangingPunct="1">
              <a:buFont typeface="Wingdings 2" pitchFamily="18" charset="2"/>
              <a:buNone/>
            </a:pPr>
            <a:r>
              <a:rPr lang="it-IT" dirty="0">
                <a:latin typeface="Bookman Old Style" pitchFamily="18" charset="0"/>
              </a:rPr>
              <a:t>	</a:t>
            </a:r>
            <a:endParaRPr lang="it-IT" sz="3600" dirty="0">
              <a:latin typeface="Bookman Old Style" pitchFamily="18" charset="0"/>
            </a:endParaRPr>
          </a:p>
        </p:txBody>
      </p:sp>
    </p:spTree>
    <p:extLst>
      <p:ext uri="{BB962C8B-B14F-4D97-AF65-F5344CB8AC3E}">
        <p14:creationId xmlns:p14="http://schemas.microsoft.com/office/powerpoint/2010/main" val="356173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9219">
                                            <p:txEl>
                                              <p:pRg st="2" end="2"/>
                                            </p:txEl>
                                          </p:spTgt>
                                        </p:tgtEl>
                                        <p:attrNameLst>
                                          <p:attrName>style.visibility</p:attrName>
                                        </p:attrNameLst>
                                      </p:cBhvr>
                                      <p:to>
                                        <p:strVal val="visible"/>
                                      </p:to>
                                    </p:set>
                                    <p:anim calcmode="lin" valueType="num">
                                      <p:cBhvr>
                                        <p:cTn id="7" dur="500" fill="hold"/>
                                        <p:tgtEl>
                                          <p:spTgt spid="9219">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9219">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9219">
                                            <p:txEl>
                                              <p:pRg st="2" end="2"/>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7" presetClass="emph" presetSubtype="2" fill="hold" nodeType="clickEffect">
                                  <p:stCondLst>
                                    <p:cond delay="0"/>
                                  </p:stCondLst>
                                  <p:childTnLst>
                                    <p:animClr clrSpc="rgb" dir="cw">
                                      <p:cBhvr>
                                        <p:cTn id="13" dur="2000" fill="hold"/>
                                        <p:tgtEl>
                                          <p:spTgt spid="9219"/>
                                        </p:tgtEl>
                                        <p:attrNameLst>
                                          <p:attrName>stroke.color</p:attrName>
                                        </p:attrNameLst>
                                      </p:cBhvr>
                                      <p:to>
                                        <a:schemeClr val="accent2"/>
                                      </p:to>
                                    </p:animClr>
                                    <p:set>
                                      <p:cBhvr>
                                        <p:cTn id="14" dur="2000" fill="hold"/>
                                        <p:tgtEl>
                                          <p:spTgt spid="9219"/>
                                        </p:tgtEl>
                                        <p:attrNameLst>
                                          <p:attrName>stroke.on</p:attrName>
                                        </p:attrNameLst>
                                      </p:cBhvr>
                                      <p:to>
                                        <p:strVal val="true"/>
                                      </p:to>
                                    </p:set>
                                  </p:childTnLst>
                                </p:cTn>
                              </p:par>
                            </p:childTnLst>
                          </p:cTn>
                        </p:par>
                      </p:childTnLst>
                    </p:cTn>
                  </p:par>
                  <p:par>
                    <p:cTn id="15" fill="hold">
                      <p:stCondLst>
                        <p:cond delay="indefinite"/>
                      </p:stCondLst>
                      <p:childTnLst>
                        <p:par>
                          <p:cTn id="16" fill="hold">
                            <p:stCondLst>
                              <p:cond delay="0"/>
                            </p:stCondLst>
                            <p:childTnLst>
                              <p:par>
                                <p:cTn id="17" presetID="21" presetClass="emph" presetSubtype="0" fill="hold" grpId="0" nodeType="clickEffect">
                                  <p:stCondLst>
                                    <p:cond delay="0"/>
                                  </p:stCondLst>
                                  <p:childTnLst>
                                    <p:animClr clrSpc="hsl" dir="cw">
                                      <p:cBhvr override="childStyle">
                                        <p:cTn id="18" dur="500" fill="hold"/>
                                        <p:tgtEl>
                                          <p:spTgt spid="9219">
                                            <p:txEl>
                                              <p:pRg st="0" end="0"/>
                                            </p:txEl>
                                          </p:spTgt>
                                        </p:tgtEl>
                                        <p:attrNameLst>
                                          <p:attrName>style.color</p:attrName>
                                        </p:attrNameLst>
                                      </p:cBhvr>
                                      <p:by>
                                        <p:hsl h="7200000" s="0" l="0"/>
                                      </p:by>
                                    </p:animClr>
                                    <p:animClr clrSpc="hsl" dir="cw">
                                      <p:cBhvr>
                                        <p:cTn id="19" dur="500" fill="hold"/>
                                        <p:tgtEl>
                                          <p:spTgt spid="9219">
                                            <p:txEl>
                                              <p:pRg st="0" end="0"/>
                                            </p:txEl>
                                          </p:spTgt>
                                        </p:tgtEl>
                                        <p:attrNameLst>
                                          <p:attrName>fillcolor</p:attrName>
                                        </p:attrNameLst>
                                      </p:cBhvr>
                                      <p:by>
                                        <p:hsl h="7200000" s="0" l="0"/>
                                      </p:by>
                                    </p:animClr>
                                    <p:animClr clrSpc="hsl" dir="cw">
                                      <p:cBhvr>
                                        <p:cTn id="20" dur="500" fill="hold"/>
                                        <p:tgtEl>
                                          <p:spTgt spid="9219">
                                            <p:txEl>
                                              <p:pRg st="0" end="0"/>
                                            </p:txEl>
                                          </p:spTgt>
                                        </p:tgtEl>
                                        <p:attrNameLst>
                                          <p:attrName>stroke.color</p:attrName>
                                        </p:attrNameLst>
                                      </p:cBhvr>
                                      <p:by>
                                        <p:hsl h="7200000" s="0" l="0"/>
                                      </p:by>
                                    </p:animClr>
                                    <p:set>
                                      <p:cBhvr>
                                        <p:cTn id="21" dur="500" fill="hold"/>
                                        <p:tgtEl>
                                          <p:spTgt spid="9219">
                                            <p:txEl>
                                              <p:pRg st="0" end="0"/>
                                            </p:txEl>
                                          </p:spTgt>
                                        </p:tgtEl>
                                        <p:attrNameLst>
                                          <p:attrName>fill.type</p:attrName>
                                        </p:attrNameLst>
                                      </p:cBhvr>
                                      <p:to>
                                        <p:strVal val="solid"/>
                                      </p:to>
                                    </p:set>
                                  </p:childTnLst>
                                  <p:subTnLst>
                                    <p:animClr clrSpc="rgb" dir="cw">
                                      <p:cBhvr override="childStyle">
                                        <p:cTn dur="1" fill="hold" display="0" masterRel="nextClick" afterEffect="1"/>
                                        <p:tgtEl>
                                          <p:spTgt spid="9219">
                                            <p:txEl>
                                              <p:pRg st="0" end="0"/>
                                            </p:txEl>
                                          </p:spTgt>
                                        </p:tgtEl>
                                        <p:attrNameLst>
                                          <p:attrName>ppt_c</p:attrName>
                                        </p:attrNameLst>
                                      </p:cBhvr>
                                      <p:to>
                                        <a:srgbClr val="FF66CC"/>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olo 1"/>
          <p:cNvSpPr>
            <a:spLocks noGrp="1"/>
          </p:cNvSpPr>
          <p:nvPr>
            <p:ph type="title"/>
          </p:nvPr>
        </p:nvSpPr>
        <p:spPr>
          <a:xfrm>
            <a:off x="467544" y="260648"/>
            <a:ext cx="8229600" cy="708688"/>
          </a:xfrm>
        </p:spPr>
        <p:txBody>
          <a:bodyPr>
            <a:normAutofit fontScale="90000"/>
          </a:bodyPr>
          <a:lstStyle/>
          <a:p>
            <a:pPr algn="ctr" eaLnBrk="1" hangingPunct="1"/>
            <a:r>
              <a:rPr lang="it-IT" dirty="0">
                <a:solidFill>
                  <a:srgbClr val="800000"/>
                </a:solidFill>
                <a:latin typeface="Bookman Old Style" pitchFamily="18" charset="0"/>
              </a:rPr>
              <a:t>pubblico vs. privato</a:t>
            </a:r>
          </a:p>
        </p:txBody>
      </p:sp>
      <p:sp>
        <p:nvSpPr>
          <p:cNvPr id="3" name="Segnaposto contenuto 2"/>
          <p:cNvSpPr>
            <a:spLocks noGrp="1"/>
          </p:cNvSpPr>
          <p:nvPr>
            <p:ph sz="quarter" idx="1"/>
          </p:nvPr>
        </p:nvSpPr>
        <p:spPr>
          <a:xfrm>
            <a:off x="301625" y="1527175"/>
            <a:ext cx="8504238" cy="4759325"/>
          </a:xfrm>
        </p:spPr>
        <p:txBody>
          <a:bodyPr>
            <a:normAutofit fontScale="85000" lnSpcReduction="10000"/>
          </a:bodyPr>
          <a:lstStyle/>
          <a:p>
            <a:pPr marL="274320" indent="-274320" algn="just" eaLnBrk="1" fontAlgn="auto" hangingPunct="1">
              <a:spcAft>
                <a:spcPts val="0"/>
              </a:spcAft>
              <a:buFont typeface="Wingdings 2"/>
              <a:buNone/>
              <a:defRPr/>
            </a:pPr>
            <a:r>
              <a:rPr lang="it-IT" dirty="0">
                <a:latin typeface="Bookman Old Style" pitchFamily="18" charset="0"/>
              </a:rPr>
              <a:t>	Per lungo tempo infatti il problema principale è consistito nella </a:t>
            </a:r>
            <a:r>
              <a:rPr lang="it-IT" dirty="0">
                <a:solidFill>
                  <a:srgbClr val="990000"/>
                </a:solidFill>
                <a:latin typeface="Bookman Old Style" pitchFamily="18" charset="0"/>
              </a:rPr>
              <a:t>diffidenza nei confronti degli intermediari privati</a:t>
            </a:r>
            <a:r>
              <a:rPr lang="it-IT" dirty="0">
                <a:latin typeface="Bookman Old Style" pitchFamily="18" charset="0"/>
              </a:rPr>
              <a:t>: si identificava l’intermediazione privata con il fenomeno del caporalato, che si accompagnava a situazioni di sfruttamento lavorativo.</a:t>
            </a:r>
          </a:p>
          <a:p>
            <a:pPr marL="274320" indent="-274320" algn="just" eaLnBrk="1" fontAlgn="auto" hangingPunct="1">
              <a:spcAft>
                <a:spcPts val="0"/>
              </a:spcAft>
              <a:buFont typeface="Wingdings 2"/>
              <a:buNone/>
              <a:defRPr/>
            </a:pPr>
            <a:endParaRPr lang="it-IT" dirty="0">
              <a:latin typeface="Bookman Old Style" pitchFamily="18" charset="0"/>
            </a:endParaRPr>
          </a:p>
          <a:p>
            <a:pPr marL="274320" indent="-274320" algn="just" eaLnBrk="1" fontAlgn="auto" hangingPunct="1">
              <a:spcAft>
                <a:spcPts val="0"/>
              </a:spcAft>
              <a:buFont typeface="Wingdings 2"/>
              <a:buNone/>
              <a:defRPr/>
            </a:pPr>
            <a:r>
              <a:rPr lang="it-IT" dirty="0">
                <a:latin typeface="Bookman Old Style" pitchFamily="18" charset="0"/>
              </a:rPr>
              <a:t>	La consacrazione di tale diffidenza è stato il regime di monopolio pubblico del collocamento, una funzione svolta per lungo tempo dagli uffici di collocamento, afferenti all’amministrazione statale, in modo statico e burocratico.</a:t>
            </a:r>
          </a:p>
          <a:p>
            <a:pPr marL="274320" indent="-274320" algn="just" eaLnBrk="1" fontAlgn="auto" hangingPunct="1">
              <a:spcAft>
                <a:spcPts val="0"/>
              </a:spcAft>
              <a:buFont typeface="Wingdings 2"/>
              <a:buNone/>
              <a:defRPr/>
            </a:pPr>
            <a:r>
              <a:rPr lang="it-IT" dirty="0">
                <a:latin typeface="Bookman Old Style" pitchFamily="18" charset="0"/>
              </a:rPr>
              <a:t>	</a:t>
            </a:r>
          </a:p>
          <a:p>
            <a:pPr marL="274320" indent="-274320" algn="just" eaLnBrk="1" fontAlgn="auto" hangingPunct="1">
              <a:spcAft>
                <a:spcPts val="0"/>
              </a:spcAft>
              <a:buFont typeface="Wingdings 2"/>
              <a:buNone/>
              <a:defRPr/>
            </a:pPr>
            <a:r>
              <a:rPr lang="it-IT" dirty="0">
                <a:latin typeface="Bookman Old Style" pitchFamily="18" charset="0"/>
              </a:rPr>
              <a:t>	A ciò si accompagnava la legislazione che sanciva il </a:t>
            </a:r>
            <a:r>
              <a:rPr lang="it-IT" dirty="0">
                <a:solidFill>
                  <a:srgbClr val="990000"/>
                </a:solidFill>
                <a:latin typeface="Bookman Old Style" pitchFamily="18" charset="0"/>
              </a:rPr>
              <a:t>divieto di intermediazione di manodopera </a:t>
            </a:r>
            <a:r>
              <a:rPr lang="it-IT" dirty="0">
                <a:latin typeface="Bookman Old Style" pitchFamily="18" charset="0"/>
              </a:rPr>
              <a:t>(la l. 1369/1960)</a:t>
            </a:r>
          </a:p>
          <a:p>
            <a:pPr marL="274320" indent="-274320" algn="just" eaLnBrk="1" fontAlgn="auto" hangingPunct="1">
              <a:spcAft>
                <a:spcPts val="0"/>
              </a:spcAft>
              <a:buFont typeface="Wingdings 2"/>
              <a:buNone/>
              <a:defRPr/>
            </a:pPr>
            <a:endParaRPr lang="it-IT" dirty="0">
              <a:latin typeface="Bookman Old Style" pitchFamily="18" charset="0"/>
            </a:endParaRPr>
          </a:p>
        </p:txBody>
      </p:sp>
    </p:spTree>
    <p:extLst>
      <p:ext uri="{BB962C8B-B14F-4D97-AF65-F5344CB8AC3E}">
        <p14:creationId xmlns:p14="http://schemas.microsoft.com/office/powerpoint/2010/main" val="3710185374"/>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edg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edge">
                                      <p:cBhvr>
                                        <p:cTn id="12" dur="20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edge">
                                      <p:cBhvr>
                                        <p:cTn id="17" dur="20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edge">
                                      <p:cBhvr>
                                        <p:cTn id="22"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09600" y="334963"/>
            <a:ext cx="8356600" cy="579437"/>
          </a:xfrm>
        </p:spPr>
        <p:txBody>
          <a:bodyPr/>
          <a:lstStyle/>
          <a:p>
            <a:pPr eaLnBrk="1" hangingPunct="1"/>
            <a:r>
              <a:rPr lang="it-IT" sz="3200" dirty="0">
                <a:solidFill>
                  <a:srgbClr val="008000"/>
                </a:solidFill>
                <a:latin typeface="Berlin Sans FB" charset="0"/>
              </a:rPr>
              <a:t>La “morte annunciata” della l. 1369/1960</a:t>
            </a:r>
          </a:p>
        </p:txBody>
      </p:sp>
      <p:sp>
        <p:nvSpPr>
          <p:cNvPr id="389123" name="Rectangle 3"/>
          <p:cNvSpPr>
            <a:spLocks noGrp="1" noChangeArrowheads="1"/>
          </p:cNvSpPr>
          <p:nvPr>
            <p:ph type="body" idx="1"/>
          </p:nvPr>
        </p:nvSpPr>
        <p:spPr>
          <a:xfrm>
            <a:off x="0" y="1557338"/>
            <a:ext cx="9144000" cy="5084762"/>
          </a:xfrm>
          <a:noFill/>
        </p:spPr>
        <p:txBody>
          <a:bodyPr/>
          <a:lstStyle/>
          <a:p>
            <a:pPr eaLnBrk="1" hangingPunct="1">
              <a:lnSpc>
                <a:spcPct val="80000"/>
              </a:lnSpc>
              <a:buFont typeface="Wingdings" charset="0"/>
              <a:buNone/>
            </a:pPr>
            <a:r>
              <a:rPr lang="it-IT" sz="2800" dirty="0">
                <a:solidFill>
                  <a:srgbClr val="008000"/>
                </a:solidFill>
                <a:latin typeface="Berlin Sans FB" charset="0"/>
                <a:cs typeface="Times New Roman" charset="0"/>
              </a:rPr>
              <a:t>Già nell’ottica della legge del 1960 c’erano casi in cui la somministrazione di manodopera svolgeva una funzione economicamente apprezzabile e poteva non essere socialmente pericolosa.</a:t>
            </a:r>
          </a:p>
          <a:p>
            <a:pPr eaLnBrk="1" hangingPunct="1">
              <a:lnSpc>
                <a:spcPct val="80000"/>
              </a:lnSpc>
              <a:buFont typeface="Wingdings" charset="0"/>
              <a:buNone/>
            </a:pPr>
            <a:endParaRPr lang="it-IT" sz="2800" dirty="0">
              <a:solidFill>
                <a:srgbClr val="008000"/>
              </a:solidFill>
              <a:latin typeface="Berlin Sans FB" charset="0"/>
              <a:cs typeface="Times New Roman" charset="0"/>
            </a:endParaRPr>
          </a:p>
          <a:p>
            <a:pPr eaLnBrk="1" hangingPunct="1">
              <a:lnSpc>
                <a:spcPct val="80000"/>
              </a:lnSpc>
              <a:buFont typeface="Wingdings" charset="0"/>
              <a:buNone/>
            </a:pPr>
            <a:r>
              <a:rPr lang="it-IT" sz="2800" dirty="0">
                <a:solidFill>
                  <a:srgbClr val="008000"/>
                </a:solidFill>
                <a:latin typeface="Berlin Sans FB" charset="0"/>
                <a:cs typeface="Times New Roman" charset="0"/>
              </a:rPr>
              <a:t>Moltiplicandosi poi questi casi, è comprensibile che anche giudici e ispettori del lavoro si siano fatti carico dell’esigenza di temperare gli effetti del divieto. </a:t>
            </a:r>
          </a:p>
          <a:p>
            <a:pPr eaLnBrk="1" hangingPunct="1">
              <a:lnSpc>
                <a:spcPct val="80000"/>
              </a:lnSpc>
              <a:buFont typeface="Wingdings" charset="0"/>
              <a:buNone/>
            </a:pPr>
            <a:endParaRPr lang="it-IT" sz="2800" dirty="0">
              <a:solidFill>
                <a:srgbClr val="008000"/>
              </a:solidFill>
              <a:latin typeface="Berlin Sans FB" charset="0"/>
              <a:cs typeface="Times New Roman" charset="0"/>
            </a:endParaRPr>
          </a:p>
          <a:p>
            <a:pPr eaLnBrk="1" hangingPunct="1">
              <a:lnSpc>
                <a:spcPct val="80000"/>
              </a:lnSpc>
              <a:buFont typeface="Wingdings" charset="0"/>
              <a:buNone/>
            </a:pPr>
            <a:r>
              <a:rPr lang="it-IT" sz="2800" dirty="0">
                <a:solidFill>
                  <a:srgbClr val="008000"/>
                </a:solidFill>
                <a:latin typeface="Berlin Sans FB" charset="0"/>
                <a:cs typeface="Times New Roman" charset="0"/>
              </a:rPr>
              <a:t>C’è un regime di divieto formalmente assoluto, ma temperato da una «chiusura d’occhio selettiva» da parte di giudici e ispettori del lavoro</a:t>
            </a:r>
            <a:r>
              <a:rPr lang="it-IT" sz="2300" dirty="0">
                <a:solidFill>
                  <a:srgbClr val="008000"/>
                </a:solidFill>
                <a:latin typeface="Berlin Sans FB" charset="0"/>
              </a:rPr>
              <a:t>									           </a:t>
            </a:r>
            <a:r>
              <a:rPr lang="it-IT" sz="2300" i="1" dirty="0" err="1">
                <a:solidFill>
                  <a:srgbClr val="008000"/>
                </a:solidFill>
                <a:latin typeface="Berlin Sans FB" charset="0"/>
              </a:rPr>
              <a:t>Ichino</a:t>
            </a:r>
            <a:r>
              <a:rPr lang="it-IT" sz="2300" i="1" dirty="0">
                <a:solidFill>
                  <a:srgbClr val="008000"/>
                </a:solidFill>
                <a:latin typeface="Berlin Sans FB" charset="0"/>
              </a:rPr>
              <a:t>, 1999</a:t>
            </a:r>
          </a:p>
        </p:txBody>
      </p:sp>
    </p:spTree>
    <p:extLst>
      <p:ext uri="{BB962C8B-B14F-4D97-AF65-F5344CB8AC3E}">
        <p14:creationId xmlns:p14="http://schemas.microsoft.com/office/powerpoint/2010/main" val="333152975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42" fill="hold" grpId="0" nodeType="clickEffect">
                                  <p:stCondLst>
                                    <p:cond delay="0"/>
                                  </p:stCondLst>
                                  <p:childTnLst>
                                    <p:set>
                                      <p:cBhvr>
                                        <p:cTn id="6" dur="1" fill="hold">
                                          <p:stCondLst>
                                            <p:cond delay="0"/>
                                          </p:stCondLst>
                                        </p:cTn>
                                        <p:tgtEl>
                                          <p:spTgt spid="389123">
                                            <p:txEl>
                                              <p:pRg st="0" end="0"/>
                                            </p:txEl>
                                          </p:spTgt>
                                        </p:tgtEl>
                                        <p:attrNameLst>
                                          <p:attrName>style.visibility</p:attrName>
                                        </p:attrNameLst>
                                      </p:cBhvr>
                                      <p:to>
                                        <p:strVal val="visible"/>
                                      </p:to>
                                    </p:set>
                                    <p:animEffect transition="in" filter="barn(outHorizontal)">
                                      <p:cBhvr>
                                        <p:cTn id="7" dur="500"/>
                                        <p:tgtEl>
                                          <p:spTgt spid="3891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6" presetClass="entr" presetSubtype="42" fill="hold" grpId="0" nodeType="clickEffect">
                                  <p:stCondLst>
                                    <p:cond delay="0"/>
                                  </p:stCondLst>
                                  <p:childTnLst>
                                    <p:set>
                                      <p:cBhvr>
                                        <p:cTn id="11" dur="1" fill="hold">
                                          <p:stCondLst>
                                            <p:cond delay="0"/>
                                          </p:stCondLst>
                                        </p:cTn>
                                        <p:tgtEl>
                                          <p:spTgt spid="389123">
                                            <p:txEl>
                                              <p:pRg st="2" end="2"/>
                                            </p:txEl>
                                          </p:spTgt>
                                        </p:tgtEl>
                                        <p:attrNameLst>
                                          <p:attrName>style.visibility</p:attrName>
                                        </p:attrNameLst>
                                      </p:cBhvr>
                                      <p:to>
                                        <p:strVal val="visible"/>
                                      </p:to>
                                    </p:set>
                                    <p:animEffect transition="in" filter="barn(outHorizontal)">
                                      <p:cBhvr>
                                        <p:cTn id="12" dur="500"/>
                                        <p:tgtEl>
                                          <p:spTgt spid="38912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6" presetClass="entr" presetSubtype="42" fill="hold" grpId="0" nodeType="clickEffect">
                                  <p:stCondLst>
                                    <p:cond delay="0"/>
                                  </p:stCondLst>
                                  <p:childTnLst>
                                    <p:set>
                                      <p:cBhvr>
                                        <p:cTn id="16" dur="1" fill="hold">
                                          <p:stCondLst>
                                            <p:cond delay="0"/>
                                          </p:stCondLst>
                                        </p:cTn>
                                        <p:tgtEl>
                                          <p:spTgt spid="389123">
                                            <p:txEl>
                                              <p:pRg st="4" end="4"/>
                                            </p:txEl>
                                          </p:spTgt>
                                        </p:tgtEl>
                                        <p:attrNameLst>
                                          <p:attrName>style.visibility</p:attrName>
                                        </p:attrNameLst>
                                      </p:cBhvr>
                                      <p:to>
                                        <p:strVal val="visible"/>
                                      </p:to>
                                    </p:set>
                                    <p:animEffect transition="in" filter="barn(outHorizontal)">
                                      <p:cBhvr>
                                        <p:cTn id="17" dur="500"/>
                                        <p:tgtEl>
                                          <p:spTgt spid="38912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23"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olo 1"/>
          <p:cNvSpPr>
            <a:spLocks noGrp="1"/>
          </p:cNvSpPr>
          <p:nvPr>
            <p:ph type="title"/>
          </p:nvPr>
        </p:nvSpPr>
        <p:spPr>
          <a:xfrm>
            <a:off x="357188" y="357188"/>
            <a:ext cx="8534400" cy="773112"/>
          </a:xfrm>
        </p:spPr>
        <p:txBody>
          <a:bodyPr>
            <a:normAutofit fontScale="90000"/>
          </a:bodyPr>
          <a:lstStyle/>
          <a:p>
            <a:pPr eaLnBrk="1" hangingPunct="1"/>
            <a:r>
              <a:rPr lang="it-IT" sz="2800" b="1">
                <a:solidFill>
                  <a:srgbClr val="7B9899"/>
                </a:solidFill>
                <a:latin typeface="Bookman Old Style" pitchFamily="18" charset="0"/>
              </a:rPr>
              <a:t>LA SVOLTA INDOTTA DALLA GIURISPRUDENZA COMUNITARIA</a:t>
            </a:r>
          </a:p>
        </p:txBody>
      </p:sp>
      <p:sp>
        <p:nvSpPr>
          <p:cNvPr id="3" name="Segnaposto contenuto 2"/>
          <p:cNvSpPr>
            <a:spLocks noGrp="1"/>
          </p:cNvSpPr>
          <p:nvPr>
            <p:ph sz="quarter" idx="1"/>
          </p:nvPr>
        </p:nvSpPr>
        <p:spPr>
          <a:xfrm>
            <a:off x="301625" y="1527175"/>
            <a:ext cx="8504238" cy="4830763"/>
          </a:xfrm>
        </p:spPr>
        <p:txBody>
          <a:bodyPr>
            <a:normAutofit fontScale="70000" lnSpcReduction="20000"/>
          </a:bodyPr>
          <a:lstStyle/>
          <a:p>
            <a:pPr marL="274320" indent="-274320" algn="ctr" eaLnBrk="1" fontAlgn="auto" hangingPunct="1">
              <a:spcBef>
                <a:spcPct val="50000"/>
              </a:spcBef>
              <a:spcAft>
                <a:spcPts val="0"/>
              </a:spcAft>
              <a:buFont typeface="Wingdings 2"/>
              <a:buNone/>
              <a:defRPr/>
            </a:pPr>
            <a:r>
              <a:rPr lang="it-IT" b="1" dirty="0">
                <a:solidFill>
                  <a:srgbClr val="990000"/>
                </a:solidFill>
                <a:latin typeface="Bookman Old Style" pitchFamily="18" charset="0"/>
                <a:cs typeface="Times New Roman" pitchFamily="18" charset="0"/>
              </a:rPr>
              <a:t>Corte giustizia Comunità europee, 11-12-1997, n. 55/96</a:t>
            </a:r>
          </a:p>
          <a:p>
            <a:pPr marL="274320" indent="-274320" algn="ctr" eaLnBrk="1" fontAlgn="auto" hangingPunct="1">
              <a:spcBef>
                <a:spcPct val="50000"/>
              </a:spcBef>
              <a:spcAft>
                <a:spcPts val="0"/>
              </a:spcAft>
              <a:buFont typeface="Wingdings 2"/>
              <a:buNone/>
              <a:defRPr/>
            </a:pPr>
            <a:r>
              <a:rPr lang="it-IT" b="1" i="1" dirty="0">
                <a:solidFill>
                  <a:srgbClr val="990000"/>
                </a:solidFill>
                <a:latin typeface="Bookman Old Style" pitchFamily="18" charset="0"/>
                <a:cs typeface="Times New Roman" pitchFamily="18" charset="0"/>
              </a:rPr>
              <a:t>Soc. Coop. job </a:t>
            </a:r>
            <a:r>
              <a:rPr lang="it-IT" b="1" i="1" dirty="0" err="1">
                <a:solidFill>
                  <a:srgbClr val="990000"/>
                </a:solidFill>
                <a:latin typeface="Bookman Old Style" pitchFamily="18" charset="0"/>
                <a:cs typeface="Times New Roman" pitchFamily="18" charset="0"/>
              </a:rPr>
              <a:t>centre</a:t>
            </a:r>
            <a:r>
              <a:rPr lang="it-IT" dirty="0">
                <a:solidFill>
                  <a:srgbClr val="990000"/>
                </a:solidFill>
                <a:latin typeface="Bookman Old Style" pitchFamily="18" charset="0"/>
                <a:cs typeface="Times New Roman" pitchFamily="18" charset="0"/>
              </a:rPr>
              <a:t>, </a:t>
            </a:r>
          </a:p>
          <a:p>
            <a:pPr marL="274320" indent="-274320" algn="just" eaLnBrk="1" fontAlgn="auto" hangingPunct="1">
              <a:spcBef>
                <a:spcPct val="50000"/>
              </a:spcBef>
              <a:spcAft>
                <a:spcPts val="0"/>
              </a:spcAft>
              <a:buFont typeface="Wingdings 2"/>
              <a:buChar char=""/>
              <a:defRPr/>
            </a:pPr>
            <a:r>
              <a:rPr lang="it-IT" dirty="0">
                <a:latin typeface="Bookman Old Style" pitchFamily="18" charset="0"/>
                <a:cs typeface="Times New Roman" pitchFamily="18" charset="0"/>
              </a:rPr>
              <a:t>“Lo stato membro che vieti qualunque attività di mediazione e interposizione tra domanda e offerta di lavoro che non sia svolta dagli uffici pubblici di collocamento </a:t>
            </a:r>
            <a:r>
              <a:rPr lang="it-IT" u="sng" dirty="0">
                <a:latin typeface="Bookman Old Style" pitchFamily="18" charset="0"/>
                <a:cs typeface="Times New Roman" pitchFamily="18" charset="0"/>
              </a:rPr>
              <a:t>viola la disciplina comunitaria della concorrenza se determina una situazione per cui gli uffici pubblici di collocamento siano necessariamente indotti a sfruttare abusivamente la loro posizione dominante, </a:t>
            </a:r>
            <a:r>
              <a:rPr lang="it-IT" dirty="0">
                <a:latin typeface="Bookman Old Style" pitchFamily="18" charset="0"/>
                <a:cs typeface="Times New Roman" pitchFamily="18" charset="0"/>
              </a:rPr>
              <a:t>ricorrendo i seguenti presupposti:</a:t>
            </a:r>
          </a:p>
          <a:p>
            <a:pPr marL="274320" indent="-274320" algn="just" eaLnBrk="1" fontAlgn="auto" hangingPunct="1">
              <a:spcBef>
                <a:spcPct val="50000"/>
              </a:spcBef>
              <a:spcAft>
                <a:spcPts val="0"/>
              </a:spcAft>
              <a:buFont typeface="Wingdings 2"/>
              <a:buChar char=""/>
              <a:defRPr/>
            </a:pPr>
            <a:r>
              <a:rPr lang="it-IT" dirty="0">
                <a:latin typeface="Bookman Old Style" pitchFamily="18" charset="0"/>
                <a:cs typeface="Times New Roman" pitchFamily="18" charset="0"/>
              </a:rPr>
              <a:t> a) gli uffici pubblici non sono palesemente in grado di soddisfare, per tutti i tipi di attività, la domanda esistente sul mercato del lavoro;</a:t>
            </a:r>
          </a:p>
          <a:p>
            <a:pPr marL="274320" indent="-274320" algn="just" eaLnBrk="1" fontAlgn="auto" hangingPunct="1">
              <a:spcBef>
                <a:spcPct val="50000"/>
              </a:spcBef>
              <a:spcAft>
                <a:spcPts val="0"/>
              </a:spcAft>
              <a:buFont typeface="Wingdings 2"/>
              <a:buChar char=""/>
              <a:defRPr/>
            </a:pPr>
            <a:r>
              <a:rPr lang="it-IT" dirty="0">
                <a:latin typeface="Bookman Old Style" pitchFamily="18" charset="0"/>
                <a:cs typeface="Times New Roman" pitchFamily="18" charset="0"/>
              </a:rPr>
              <a:t> b) l’espletamento delle attività di collocamento da parte delle imprese private è reso impossibile da disposizioni di legge che vietano tali attività; </a:t>
            </a:r>
          </a:p>
          <a:p>
            <a:pPr marL="274320" indent="-274320" algn="just" eaLnBrk="1" fontAlgn="auto" hangingPunct="1">
              <a:spcBef>
                <a:spcPct val="50000"/>
              </a:spcBef>
              <a:spcAft>
                <a:spcPts val="0"/>
              </a:spcAft>
              <a:buFont typeface="Wingdings 2"/>
              <a:buChar char=""/>
              <a:defRPr/>
            </a:pPr>
            <a:r>
              <a:rPr lang="it-IT" dirty="0">
                <a:latin typeface="Bookman Old Style" pitchFamily="18" charset="0"/>
                <a:cs typeface="Times New Roman" pitchFamily="18" charset="0"/>
              </a:rPr>
              <a:t>c) le attività di collocamento svolte da imprese private possono estendersi a cittadini o territori di altri stati membri”. </a:t>
            </a:r>
          </a:p>
          <a:p>
            <a:pPr marL="274320" indent="-274320" eaLnBrk="1" fontAlgn="auto" hangingPunct="1">
              <a:spcAft>
                <a:spcPts val="0"/>
              </a:spcAft>
              <a:buFont typeface="Wingdings 2"/>
              <a:buChar char=""/>
              <a:defRPr/>
            </a:pPr>
            <a:endParaRPr lang="it-IT" dirty="0">
              <a:latin typeface="Bookman Old Style" pitchFamily="18" charset="0"/>
            </a:endParaRPr>
          </a:p>
        </p:txBody>
      </p:sp>
    </p:spTree>
    <p:extLst>
      <p:ext uri="{BB962C8B-B14F-4D97-AF65-F5344CB8AC3E}">
        <p14:creationId xmlns:p14="http://schemas.microsoft.com/office/powerpoint/2010/main" val="359190657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olo 1"/>
          <p:cNvSpPr>
            <a:spLocks noGrp="1"/>
          </p:cNvSpPr>
          <p:nvPr>
            <p:ph type="title"/>
          </p:nvPr>
        </p:nvSpPr>
        <p:spPr>
          <a:xfrm>
            <a:off x="457200" y="704088"/>
            <a:ext cx="8229600" cy="564672"/>
          </a:xfrm>
        </p:spPr>
        <p:txBody>
          <a:bodyPr>
            <a:normAutofit fontScale="90000"/>
          </a:bodyPr>
          <a:lstStyle/>
          <a:p>
            <a:pPr eaLnBrk="1" hangingPunct="1"/>
            <a:r>
              <a:rPr lang="it-IT" sz="2800" b="1" dirty="0">
                <a:solidFill>
                  <a:srgbClr val="7B9899"/>
                </a:solidFill>
                <a:latin typeface="Bookman Old Style" pitchFamily="18" charset="0"/>
              </a:rPr>
              <a:t>La coesistenza di pubblico e privato nel mercato del lavoro</a:t>
            </a:r>
          </a:p>
        </p:txBody>
      </p:sp>
      <p:sp>
        <p:nvSpPr>
          <p:cNvPr id="20483" name="Segnaposto contenuto 2"/>
          <p:cNvSpPr>
            <a:spLocks noGrp="1"/>
          </p:cNvSpPr>
          <p:nvPr>
            <p:ph sz="quarter" idx="1"/>
          </p:nvPr>
        </p:nvSpPr>
        <p:spPr>
          <a:xfrm>
            <a:off x="301625" y="1527175"/>
            <a:ext cx="8504238" cy="4572000"/>
          </a:xfrm>
        </p:spPr>
        <p:txBody>
          <a:bodyPr/>
          <a:lstStyle/>
          <a:p>
            <a:pPr algn="just" eaLnBrk="1" hangingPunct="1">
              <a:buFont typeface="Wingdings 2" pitchFamily="18" charset="2"/>
              <a:buNone/>
            </a:pPr>
            <a:r>
              <a:rPr lang="it-IT" sz="2400" dirty="0">
                <a:latin typeface="Bookman Old Style" pitchFamily="18" charset="0"/>
              </a:rPr>
              <a:t>	La riforma del collocamento resasi necessaria a seguito della sentenza </a:t>
            </a:r>
            <a:r>
              <a:rPr lang="it-IT" sz="2400" i="1" dirty="0">
                <a:latin typeface="Bookman Old Style" pitchFamily="18" charset="0"/>
              </a:rPr>
              <a:t>Job centre </a:t>
            </a:r>
            <a:r>
              <a:rPr lang="it-IT" sz="2400" dirty="0">
                <a:latin typeface="Bookman Old Style" pitchFamily="18" charset="0"/>
              </a:rPr>
              <a:t>si è mossa in due direzioni:</a:t>
            </a:r>
          </a:p>
          <a:p>
            <a:pPr eaLnBrk="1" hangingPunct="1"/>
            <a:r>
              <a:rPr lang="it-IT" sz="2400" dirty="0">
                <a:latin typeface="Bookman Old Style" pitchFamily="18" charset="0"/>
              </a:rPr>
              <a:t>apertura ai privati nell’attività di intermediazione </a:t>
            </a:r>
          </a:p>
          <a:p>
            <a:pPr eaLnBrk="1" hangingPunct="1"/>
            <a:r>
              <a:rPr lang="it-IT" sz="2400" dirty="0">
                <a:latin typeface="Bookman Old Style" pitchFamily="18" charset="0"/>
              </a:rPr>
              <a:t>riqualificazione del collocamento pubblico</a:t>
            </a:r>
          </a:p>
          <a:p>
            <a:pPr algn="ctr" eaLnBrk="1" hangingPunct="1">
              <a:buFont typeface="Wingdings 2" pitchFamily="18" charset="2"/>
              <a:buNone/>
            </a:pPr>
            <a:r>
              <a:rPr lang="it-IT" sz="2400" dirty="0">
                <a:solidFill>
                  <a:srgbClr val="990000"/>
                </a:solidFill>
                <a:latin typeface="Bookman Old Style" pitchFamily="18" charset="0"/>
              </a:rPr>
              <a:t>D.lgs. N. 469/1997</a:t>
            </a:r>
            <a:r>
              <a:rPr lang="it-IT" sz="2400" dirty="0">
                <a:solidFill>
                  <a:srgbClr val="C00000"/>
                </a:solidFill>
                <a:latin typeface="Bookman Old Style" pitchFamily="18" charset="0"/>
              </a:rPr>
              <a:t>: </a:t>
            </a:r>
          </a:p>
          <a:p>
            <a:pPr eaLnBrk="1" hangingPunct="1"/>
            <a:r>
              <a:rPr lang="it-IT" sz="2400" dirty="0">
                <a:latin typeface="Bookman Old Style" pitchFamily="18" charset="0"/>
              </a:rPr>
              <a:t>trasferimento della funzione di collocamento alle Regioni, già competenti in materia di formazione professionale</a:t>
            </a:r>
          </a:p>
          <a:p>
            <a:pPr eaLnBrk="1" hangingPunct="1"/>
            <a:r>
              <a:rPr lang="it-IT" sz="2400" dirty="0">
                <a:latin typeface="Bookman Old Style" pitchFamily="18" charset="0"/>
              </a:rPr>
              <a:t>legalizzazione dell’intermediazione privata, previa autorizzazione amministrativa</a:t>
            </a:r>
          </a:p>
        </p:txBody>
      </p:sp>
    </p:spTree>
    <p:extLst>
      <p:ext uri="{BB962C8B-B14F-4D97-AF65-F5344CB8AC3E}">
        <p14:creationId xmlns:p14="http://schemas.microsoft.com/office/powerpoint/2010/main" val="396580763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217488"/>
            <a:ext cx="7772400" cy="1411287"/>
          </a:xfrm>
        </p:spPr>
        <p:txBody>
          <a:bodyPr/>
          <a:lstStyle/>
          <a:p>
            <a:pPr algn="ctr" eaLnBrk="1" hangingPunct="1">
              <a:lnSpc>
                <a:spcPct val="80000"/>
              </a:lnSpc>
            </a:pPr>
            <a:r>
              <a:rPr lang="it-IT" sz="3600" i="1" dirty="0">
                <a:solidFill>
                  <a:srgbClr val="008000"/>
                </a:solidFill>
                <a:latin typeface="Berlin Sans FB" charset="0"/>
              </a:rPr>
              <a:t>Le prime aperture normative dopo l’“ammorbidimento” della giurisprudenza</a:t>
            </a:r>
            <a:endParaRPr lang="it-IT" sz="4000" i="1" dirty="0">
              <a:solidFill>
                <a:srgbClr val="008000"/>
              </a:solidFill>
              <a:latin typeface="Berlin Sans FB" charset="0"/>
            </a:endParaRPr>
          </a:p>
        </p:txBody>
      </p:sp>
      <p:sp>
        <p:nvSpPr>
          <p:cNvPr id="390148" name="Rectangle 4"/>
          <p:cNvSpPr>
            <a:spLocks noGrp="1" noChangeArrowheads="1"/>
          </p:cNvSpPr>
          <p:nvPr>
            <p:ph type="body" idx="1"/>
          </p:nvPr>
        </p:nvSpPr>
        <p:spPr>
          <a:xfrm>
            <a:off x="468313" y="1916113"/>
            <a:ext cx="3959225" cy="3097212"/>
          </a:xfrm>
          <a:noFill/>
        </p:spPr>
        <p:txBody>
          <a:bodyPr/>
          <a:lstStyle/>
          <a:p>
            <a:pPr algn="ctr" eaLnBrk="1" hangingPunct="1">
              <a:buFont typeface="Wingdings" charset="0"/>
              <a:buNone/>
            </a:pPr>
            <a:r>
              <a:rPr lang="it-IT">
                <a:latin typeface="Berlin Sans FB" charset="0"/>
              </a:rPr>
              <a:t>1997: Il primo (parziale) superamento in via legislativa del divieto di interposizione</a:t>
            </a:r>
          </a:p>
        </p:txBody>
      </p:sp>
      <p:sp>
        <p:nvSpPr>
          <p:cNvPr id="390150" name="AutoShape 6"/>
          <p:cNvSpPr>
            <a:spLocks/>
          </p:cNvSpPr>
          <p:nvPr/>
        </p:nvSpPr>
        <p:spPr bwMode="auto">
          <a:xfrm>
            <a:off x="4859338" y="1916113"/>
            <a:ext cx="4284662" cy="3744912"/>
          </a:xfrm>
          <a:prstGeom prst="accentBorderCallout1">
            <a:avLst>
              <a:gd name="adj1" fmla="val 3051"/>
              <a:gd name="adj2" fmla="val -1778"/>
              <a:gd name="adj3" fmla="val 24843"/>
              <a:gd name="adj4" fmla="val -24380"/>
            </a:avLst>
          </a:prstGeom>
          <a:solidFill>
            <a:schemeClr val="accent1"/>
          </a:solidFill>
          <a:ln w="38100">
            <a:solidFill>
              <a:schemeClr val="tx1"/>
            </a:solidFill>
            <a:miter lim="800000"/>
            <a:headEnd/>
            <a:tailEnd/>
          </a:ln>
        </p:spPr>
        <p:txBody>
          <a:bodyPr/>
          <a:lstStyle/>
          <a:p>
            <a:pPr algn="ctr"/>
            <a:endParaRPr lang="it-IT" sz="4400">
              <a:latin typeface="Trebuchet MS" charset="0"/>
            </a:endParaRPr>
          </a:p>
          <a:p>
            <a:pPr algn="ctr"/>
            <a:r>
              <a:rPr lang="it-IT" sz="4400">
                <a:latin typeface="Trebuchet MS" charset="0"/>
              </a:rPr>
              <a:t>La legge sul lavoro interinale (l.n. 196/1997)</a:t>
            </a:r>
            <a:endParaRPr lang="it-IT" sz="3600"/>
          </a:p>
        </p:txBody>
      </p:sp>
    </p:spTree>
    <p:extLst>
      <p:ext uri="{BB962C8B-B14F-4D97-AF65-F5344CB8AC3E}">
        <p14:creationId xmlns:p14="http://schemas.microsoft.com/office/powerpoint/2010/main" val="54771497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0148">
                                            <p:txEl>
                                              <p:pRg st="0" end="0"/>
                                            </p:txEl>
                                          </p:spTgt>
                                        </p:tgtEl>
                                        <p:attrNameLst>
                                          <p:attrName>style.visibility</p:attrName>
                                        </p:attrNameLst>
                                      </p:cBhvr>
                                      <p:to>
                                        <p:strVal val="visible"/>
                                      </p:to>
                                    </p:set>
                                    <p:animEffect transition="in" filter="dissolve">
                                      <p:cBhvr>
                                        <p:cTn id="7" dur="500"/>
                                        <p:tgtEl>
                                          <p:spTgt spid="39014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4" fill="hold" grpId="0" nodeType="clickEffect">
                                  <p:stCondLst>
                                    <p:cond delay="0"/>
                                  </p:stCondLst>
                                  <p:childTnLst>
                                    <p:set>
                                      <p:cBhvr>
                                        <p:cTn id="11" dur="1" fill="hold">
                                          <p:stCondLst>
                                            <p:cond delay="0"/>
                                          </p:stCondLst>
                                        </p:cTn>
                                        <p:tgtEl>
                                          <p:spTgt spid="390150"/>
                                        </p:tgtEl>
                                        <p:attrNameLst>
                                          <p:attrName>style.visibility</p:attrName>
                                        </p:attrNameLst>
                                      </p:cBhvr>
                                      <p:to>
                                        <p:strVal val="visible"/>
                                      </p:to>
                                    </p:set>
                                    <p:anim calcmode="lin" valueType="num">
                                      <p:cBhvr>
                                        <p:cTn id="12" dur="500" fill="hold"/>
                                        <p:tgtEl>
                                          <p:spTgt spid="390150"/>
                                        </p:tgtEl>
                                        <p:attrNameLst>
                                          <p:attrName>ppt_x</p:attrName>
                                        </p:attrNameLst>
                                      </p:cBhvr>
                                      <p:tavLst>
                                        <p:tav tm="0">
                                          <p:val>
                                            <p:strVal val="#ppt_x"/>
                                          </p:val>
                                        </p:tav>
                                        <p:tav tm="100000">
                                          <p:val>
                                            <p:strVal val="#ppt_x"/>
                                          </p:val>
                                        </p:tav>
                                      </p:tavLst>
                                    </p:anim>
                                    <p:anim calcmode="lin" valueType="num">
                                      <p:cBhvr>
                                        <p:cTn id="13" dur="500" fill="hold"/>
                                        <p:tgtEl>
                                          <p:spTgt spid="390150"/>
                                        </p:tgtEl>
                                        <p:attrNameLst>
                                          <p:attrName>ppt_y</p:attrName>
                                        </p:attrNameLst>
                                      </p:cBhvr>
                                      <p:tavLst>
                                        <p:tav tm="0">
                                          <p:val>
                                            <p:strVal val="#ppt_y+#ppt_h/2"/>
                                          </p:val>
                                        </p:tav>
                                        <p:tav tm="100000">
                                          <p:val>
                                            <p:strVal val="#ppt_y"/>
                                          </p:val>
                                        </p:tav>
                                      </p:tavLst>
                                    </p:anim>
                                    <p:anim calcmode="lin" valueType="num">
                                      <p:cBhvr>
                                        <p:cTn id="14" dur="500" fill="hold"/>
                                        <p:tgtEl>
                                          <p:spTgt spid="390150"/>
                                        </p:tgtEl>
                                        <p:attrNameLst>
                                          <p:attrName>ppt_w</p:attrName>
                                        </p:attrNameLst>
                                      </p:cBhvr>
                                      <p:tavLst>
                                        <p:tav tm="0">
                                          <p:val>
                                            <p:strVal val="#ppt_w"/>
                                          </p:val>
                                        </p:tav>
                                        <p:tav tm="100000">
                                          <p:val>
                                            <p:strVal val="#ppt_w"/>
                                          </p:val>
                                        </p:tav>
                                      </p:tavLst>
                                    </p:anim>
                                    <p:anim calcmode="lin" valueType="num">
                                      <p:cBhvr>
                                        <p:cTn id="15" dur="500" fill="hold"/>
                                        <p:tgtEl>
                                          <p:spTgt spid="39015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148" grpId="0" build="p" autoUpdateAnimBg="0"/>
      <p:bldP spid="39015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317500" y="115888"/>
            <a:ext cx="8637588" cy="762000"/>
          </a:xfrm>
        </p:spPr>
        <p:txBody>
          <a:bodyPr>
            <a:normAutofit fontScale="90000"/>
          </a:bodyPr>
          <a:lstStyle/>
          <a:p>
            <a:pPr eaLnBrk="1" hangingPunct="1"/>
            <a:r>
              <a:rPr lang="it-IT">
                <a:latin typeface="Berlin Sans FB" charset="0"/>
              </a:rPr>
              <a:t>Il programma del </a:t>
            </a:r>
            <a:r>
              <a:rPr lang="it-IT" u="sng">
                <a:latin typeface="Berlin Sans FB" charset="0"/>
              </a:rPr>
              <a:t>Libro Bianco</a:t>
            </a:r>
          </a:p>
        </p:txBody>
      </p:sp>
      <p:sp>
        <p:nvSpPr>
          <p:cNvPr id="499715" name="Rectangle 3"/>
          <p:cNvSpPr>
            <a:spLocks noGrp="1" noChangeArrowheads="1"/>
          </p:cNvSpPr>
          <p:nvPr>
            <p:ph type="body" idx="1"/>
          </p:nvPr>
        </p:nvSpPr>
        <p:spPr>
          <a:xfrm>
            <a:off x="0" y="1341438"/>
            <a:ext cx="4643438" cy="5183187"/>
          </a:xfrm>
        </p:spPr>
        <p:txBody>
          <a:bodyPr/>
          <a:lstStyle/>
          <a:p>
            <a:pPr eaLnBrk="1" hangingPunct="1">
              <a:lnSpc>
                <a:spcPct val="90000"/>
              </a:lnSpc>
              <a:buFont typeface="Wingdings" charset="0"/>
              <a:buNone/>
            </a:pPr>
            <a:r>
              <a:rPr lang="it-IT" sz="2800">
                <a:latin typeface="Trebuchet MS" charset="0"/>
              </a:rPr>
              <a:t>	I vincoli nell’utilizzo della forza-lavoro introdotti dalla legge n. 1369/1960, non trovavano pari nella legislazione degli altri Paesi </a:t>
            </a:r>
          </a:p>
          <a:p>
            <a:pPr eaLnBrk="1" hangingPunct="1">
              <a:lnSpc>
                <a:spcPct val="90000"/>
              </a:lnSpc>
              <a:buFont typeface="Wingdings" charset="0"/>
              <a:buNone/>
            </a:pPr>
            <a:r>
              <a:rPr lang="it-IT" sz="2800">
                <a:latin typeface="Trebuchet MS" charset="0"/>
              </a:rPr>
              <a:t>	(pratiche di </a:t>
            </a:r>
            <a:r>
              <a:rPr lang="it-IT" sz="2800" i="1">
                <a:latin typeface="Trebuchet MS" charset="0"/>
              </a:rPr>
              <a:t>outsourcing, </a:t>
            </a:r>
            <a:r>
              <a:rPr lang="it-IT" sz="2800">
                <a:latin typeface="Trebuchet MS" charset="0"/>
              </a:rPr>
              <a:t>ampiamente diffuse in altri contesti, ad esempio negli Stati Uniti e in Gran Bretagna, sono in Italia tuttora vietate).</a:t>
            </a:r>
            <a:r>
              <a:rPr lang="it-IT" sz="2400">
                <a:latin typeface="Berlin Sans FB" charset="0"/>
              </a:rPr>
              <a:t> </a:t>
            </a:r>
          </a:p>
        </p:txBody>
      </p:sp>
      <p:sp>
        <p:nvSpPr>
          <p:cNvPr id="499716" name="AutoShape 4"/>
          <p:cNvSpPr>
            <a:spLocks noChangeArrowheads="1"/>
          </p:cNvSpPr>
          <p:nvPr/>
        </p:nvSpPr>
        <p:spPr bwMode="auto">
          <a:xfrm>
            <a:off x="5364163" y="2349500"/>
            <a:ext cx="2808287" cy="1008063"/>
          </a:xfrm>
          <a:prstGeom prst="wedgeRoundRectCallout">
            <a:avLst>
              <a:gd name="adj1" fmla="val -84880"/>
              <a:gd name="adj2" fmla="val 83227"/>
              <a:gd name="adj3" fmla="val 16667"/>
            </a:avLst>
          </a:prstGeom>
          <a:solidFill>
            <a:schemeClr val="accent1"/>
          </a:solidFill>
          <a:ln w="9525">
            <a:solidFill>
              <a:schemeClr val="tx1"/>
            </a:solidFill>
            <a:miter lim="800000"/>
            <a:headEnd/>
            <a:tailEnd/>
          </a:ln>
        </p:spPr>
        <p:txBody>
          <a:bodyPr/>
          <a:lstStyle/>
          <a:p>
            <a:pPr algn="ctr"/>
            <a:r>
              <a:rPr lang="it-IT" sz="4000" b="1">
                <a:latin typeface="Trebuchet MS" charset="0"/>
              </a:rPr>
              <a:t>L’analisi</a:t>
            </a:r>
          </a:p>
        </p:txBody>
      </p:sp>
    </p:spTree>
    <p:extLst>
      <p:ext uri="{BB962C8B-B14F-4D97-AF65-F5344CB8AC3E}">
        <p14:creationId xmlns:p14="http://schemas.microsoft.com/office/powerpoint/2010/main" val="30664055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99716"/>
                                        </p:tgtEl>
                                        <p:attrNameLst>
                                          <p:attrName>style.visibility</p:attrName>
                                        </p:attrNameLst>
                                      </p:cBhvr>
                                      <p:to>
                                        <p:strVal val="visible"/>
                                      </p:to>
                                    </p:set>
                                    <p:animEffect transition="in" filter="wipe(up)">
                                      <p:cBhvr>
                                        <p:cTn id="7" dur="500"/>
                                        <p:tgtEl>
                                          <p:spTgt spid="499716"/>
                                        </p:tgtEl>
                                      </p:cBhvr>
                                    </p:animEffect>
                                  </p:childTnLst>
                                </p:cTn>
                              </p:par>
                            </p:childTnLst>
                          </p:cTn>
                        </p:par>
                        <p:par>
                          <p:cTn id="8" fill="hold" nodeType="afterGroup">
                            <p:stCondLst>
                              <p:cond delay="500"/>
                            </p:stCondLst>
                            <p:childTnLst>
                              <p:par>
                                <p:cTn id="9" presetID="22" presetClass="entr" presetSubtype="2" fill="hold" grpId="0" nodeType="afterEffect">
                                  <p:stCondLst>
                                    <p:cond delay="0"/>
                                  </p:stCondLst>
                                  <p:childTnLst>
                                    <p:set>
                                      <p:cBhvr>
                                        <p:cTn id="10" dur="1" fill="hold">
                                          <p:stCondLst>
                                            <p:cond delay="0"/>
                                          </p:stCondLst>
                                        </p:cTn>
                                        <p:tgtEl>
                                          <p:spTgt spid="499715">
                                            <p:txEl>
                                              <p:pRg st="0" end="0"/>
                                            </p:txEl>
                                          </p:spTgt>
                                        </p:tgtEl>
                                        <p:attrNameLst>
                                          <p:attrName>style.visibility</p:attrName>
                                        </p:attrNameLst>
                                      </p:cBhvr>
                                      <p:to>
                                        <p:strVal val="visible"/>
                                      </p:to>
                                    </p:set>
                                    <p:animEffect transition="in" filter="wipe(right)">
                                      <p:cBhvr>
                                        <p:cTn id="11" dur="500"/>
                                        <p:tgtEl>
                                          <p:spTgt spid="499715">
                                            <p:txEl>
                                              <p:pRg st="0" end="0"/>
                                            </p:txEl>
                                          </p:spTgt>
                                        </p:tgtEl>
                                      </p:cBhvr>
                                    </p:animEffect>
                                  </p:childTnLst>
                                </p:cTn>
                              </p:par>
                            </p:childTnLst>
                          </p:cTn>
                        </p:par>
                        <p:par>
                          <p:cTn id="12" fill="hold" nodeType="afterGroup">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499715">
                                            <p:txEl>
                                              <p:pRg st="1" end="1"/>
                                            </p:txEl>
                                          </p:spTgt>
                                        </p:tgtEl>
                                        <p:attrNameLst>
                                          <p:attrName>style.visibility</p:attrName>
                                        </p:attrNameLst>
                                      </p:cBhvr>
                                      <p:to>
                                        <p:strVal val="visible"/>
                                      </p:to>
                                    </p:set>
                                    <p:animEffect transition="in" filter="wipe(right)">
                                      <p:cBhvr>
                                        <p:cTn id="15" dur="500"/>
                                        <p:tgtEl>
                                          <p:spTgt spid="49971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9715" grpId="0" build="p"/>
      <p:bldP spid="49971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0738" name="Rectangle 2"/>
          <p:cNvSpPr>
            <a:spLocks noGrp="1" noChangeArrowheads="1"/>
          </p:cNvSpPr>
          <p:nvPr>
            <p:ph type="body" idx="1"/>
          </p:nvPr>
        </p:nvSpPr>
        <p:spPr>
          <a:xfrm>
            <a:off x="4114800" y="725488"/>
            <a:ext cx="5029200" cy="6056312"/>
          </a:xfrm>
        </p:spPr>
        <p:txBody>
          <a:bodyPr/>
          <a:lstStyle/>
          <a:p>
            <a:pPr eaLnBrk="1" hangingPunct="1">
              <a:lnSpc>
                <a:spcPct val="90000"/>
              </a:lnSpc>
              <a:buFont typeface="Wingdings" charset="0"/>
              <a:buNone/>
            </a:pPr>
            <a:r>
              <a:rPr lang="it-IT" sz="2800">
                <a:latin typeface="Trebuchet MS" charset="0"/>
              </a:rPr>
              <a:t>Il riferimento è, in particolare, all’istituto del c.d. </a:t>
            </a:r>
            <a:r>
              <a:rPr lang="it-IT" sz="2800" i="1">
                <a:latin typeface="Trebuchet MS" charset="0"/>
              </a:rPr>
              <a:t>leasing di manodopera: </a:t>
            </a:r>
            <a:r>
              <a:rPr lang="it-IT" sz="2800">
                <a:latin typeface="Trebuchet MS" charset="0"/>
              </a:rPr>
              <a:t>una tecnica innovativa di gestione del personale imperniata su rapporti con agenzie specializzate nella fornitura </a:t>
            </a:r>
            <a:r>
              <a:rPr lang="it-IT" sz="2800" i="1">
                <a:latin typeface="Trebuchet MS" charset="0"/>
              </a:rPr>
              <a:t>a carattere continuativo e a tempo indeterminato </a:t>
            </a:r>
            <a:r>
              <a:rPr lang="it-IT" sz="2800">
                <a:latin typeface="Trebuchet MS" charset="0"/>
              </a:rPr>
              <a:t>(e non a termine, come nel lavoro interinale) di parte della forza-lavoro di cui l’azienda ha bisogno</a:t>
            </a:r>
          </a:p>
        </p:txBody>
      </p:sp>
      <p:sp>
        <p:nvSpPr>
          <p:cNvPr id="500739" name="AutoShape 3"/>
          <p:cNvSpPr>
            <a:spLocks noChangeArrowheads="1"/>
          </p:cNvSpPr>
          <p:nvPr/>
        </p:nvSpPr>
        <p:spPr bwMode="auto">
          <a:xfrm>
            <a:off x="468313" y="1844675"/>
            <a:ext cx="3455987" cy="936625"/>
          </a:xfrm>
          <a:prstGeom prst="wedgeRoundRectCallout">
            <a:avLst>
              <a:gd name="adj1" fmla="val 61481"/>
              <a:gd name="adj2" fmla="val 115255"/>
              <a:gd name="adj3" fmla="val 16667"/>
            </a:avLst>
          </a:prstGeom>
          <a:solidFill>
            <a:schemeClr val="accent1"/>
          </a:solidFill>
          <a:ln w="9525">
            <a:solidFill>
              <a:schemeClr val="tx1"/>
            </a:solidFill>
            <a:miter lim="800000"/>
            <a:headEnd/>
            <a:tailEnd/>
          </a:ln>
        </p:spPr>
        <p:txBody>
          <a:bodyPr/>
          <a:lstStyle/>
          <a:p>
            <a:pPr algn="ctr"/>
            <a:r>
              <a:rPr lang="it-IT" sz="4000" b="1">
                <a:latin typeface="Trebuchet MS" charset="0"/>
              </a:rPr>
              <a:t>La proposta</a:t>
            </a:r>
          </a:p>
        </p:txBody>
      </p:sp>
    </p:spTree>
    <p:extLst>
      <p:ext uri="{BB962C8B-B14F-4D97-AF65-F5344CB8AC3E}">
        <p14:creationId xmlns:p14="http://schemas.microsoft.com/office/powerpoint/2010/main" val="178716833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500739">
                                            <p:txEl>
                                              <p:pRg st="0" end="0"/>
                                            </p:txEl>
                                          </p:spTgt>
                                        </p:tgtEl>
                                        <p:attrNameLst>
                                          <p:attrName>style.visibility</p:attrName>
                                        </p:attrNameLst>
                                      </p:cBhvr>
                                      <p:to>
                                        <p:strVal val="visible"/>
                                      </p:to>
                                    </p:set>
                                    <p:animEffect transition="in" filter="wipe(left)">
                                      <p:cBhvr>
                                        <p:cTn id="7" dur="500"/>
                                        <p:tgtEl>
                                          <p:spTgt spid="500739">
                                            <p:txEl>
                                              <p:pRg st="0" end="0"/>
                                            </p:txEl>
                                          </p:spTgt>
                                        </p:tgtEl>
                                      </p:cBhvr>
                                    </p:animEffect>
                                  </p:childTnLst>
                                </p:cTn>
                              </p:par>
                            </p:childTnLst>
                          </p:cTn>
                        </p:par>
                        <p:par>
                          <p:cTn id="8" fill="hold" nodeType="afterGroup">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500738">
                                            <p:txEl>
                                              <p:pRg st="0" end="0"/>
                                            </p:txEl>
                                          </p:spTgt>
                                        </p:tgtEl>
                                        <p:attrNameLst>
                                          <p:attrName>style.visibility</p:attrName>
                                        </p:attrNameLst>
                                      </p:cBhvr>
                                      <p:to>
                                        <p:strVal val="visible"/>
                                      </p:to>
                                    </p:set>
                                    <p:animEffect transition="in" filter="wipe(left)">
                                      <p:cBhvr>
                                        <p:cTn id="11" dur="500"/>
                                        <p:tgtEl>
                                          <p:spTgt spid="50073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0738"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17500" y="722313"/>
            <a:ext cx="8637588" cy="762000"/>
          </a:xfrm>
        </p:spPr>
        <p:txBody>
          <a:bodyPr>
            <a:normAutofit fontScale="90000"/>
          </a:bodyPr>
          <a:lstStyle/>
          <a:p>
            <a:pPr algn="ctr" eaLnBrk="1" hangingPunct="1"/>
            <a:r>
              <a:rPr lang="it-IT">
                <a:latin typeface="Berlin Sans FB" charset="0"/>
              </a:rPr>
              <a:t>L’alternativa all’assunzione</a:t>
            </a:r>
          </a:p>
        </p:txBody>
      </p:sp>
      <p:sp>
        <p:nvSpPr>
          <p:cNvPr id="496643" name="AutoShape 3"/>
          <p:cNvSpPr>
            <a:spLocks noGrp="1" noChangeArrowheads="1"/>
          </p:cNvSpPr>
          <p:nvPr>
            <p:ph type="body" idx="1"/>
          </p:nvPr>
        </p:nvSpPr>
        <p:spPr>
          <a:xfrm>
            <a:off x="900113" y="2781300"/>
            <a:ext cx="7272337" cy="2879725"/>
          </a:xfrm>
          <a:prstGeom prst="roundRect">
            <a:avLst>
              <a:gd name="adj" fmla="val 16667"/>
            </a:avLst>
          </a:prstGeom>
          <a:solidFill>
            <a:schemeClr val="accent1"/>
          </a:solidFill>
          <a:ln w="38100">
            <a:solidFill>
              <a:schemeClr val="tx1"/>
            </a:solidFill>
            <a:round/>
            <a:headEnd/>
            <a:tailEnd/>
          </a:ln>
        </p:spPr>
        <p:txBody>
          <a:bodyPr/>
          <a:lstStyle/>
          <a:p>
            <a:pPr algn="ctr" eaLnBrk="1" hangingPunct="1">
              <a:buFont typeface="Wingdings" charset="0"/>
              <a:buNone/>
            </a:pPr>
            <a:r>
              <a:rPr lang="it-IT" sz="4000">
                <a:latin typeface="Berlin Sans FB" charset="0"/>
              </a:rPr>
              <a:t>L’UTILIZZO “DI FATTO”  DI PRESTAZIONI DI LAVORO  RESE DA DIPENDENTI ALTRUI</a:t>
            </a:r>
          </a:p>
        </p:txBody>
      </p:sp>
    </p:spTree>
    <p:extLst>
      <p:ext uri="{BB962C8B-B14F-4D97-AF65-F5344CB8AC3E}">
        <p14:creationId xmlns:p14="http://schemas.microsoft.com/office/powerpoint/2010/main" val="159740482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96643">
                                            <p:bg/>
                                          </p:spTgt>
                                        </p:tgtEl>
                                        <p:attrNameLst>
                                          <p:attrName>style.visibility</p:attrName>
                                        </p:attrNameLst>
                                      </p:cBhvr>
                                      <p:to>
                                        <p:strVal val="visible"/>
                                      </p:to>
                                    </p:set>
                                    <p:animEffect transition="in" filter="wipe(up)">
                                      <p:cBhvr>
                                        <p:cTn id="7" dur="1000"/>
                                        <p:tgtEl>
                                          <p:spTgt spid="496643">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96643">
                                            <p:txEl>
                                              <p:pRg st="0" end="0"/>
                                            </p:txEl>
                                          </p:spTgt>
                                        </p:tgtEl>
                                        <p:attrNameLst>
                                          <p:attrName>style.visibility</p:attrName>
                                        </p:attrNameLst>
                                      </p:cBhvr>
                                      <p:to>
                                        <p:strVal val="visible"/>
                                      </p:to>
                                    </p:set>
                                    <p:animEffect transition="in" filter="wipe(up)">
                                      <p:cBhvr>
                                        <p:cTn id="12" dur="1000"/>
                                        <p:tgtEl>
                                          <p:spTgt spid="49664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6643" grpId="0" build="p"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2786" name="Rectangle 2"/>
          <p:cNvSpPr>
            <a:spLocks noGrp="1" noChangeArrowheads="1"/>
          </p:cNvSpPr>
          <p:nvPr>
            <p:ph type="body" idx="1"/>
          </p:nvPr>
        </p:nvSpPr>
        <p:spPr>
          <a:xfrm>
            <a:off x="0" y="2060848"/>
            <a:ext cx="8820472" cy="3816423"/>
          </a:xfrm>
          <a:noFill/>
        </p:spPr>
        <p:txBody>
          <a:bodyPr/>
          <a:lstStyle/>
          <a:p>
            <a:pPr algn="ctr" eaLnBrk="1" hangingPunct="1">
              <a:lnSpc>
                <a:spcPct val="80000"/>
              </a:lnSpc>
              <a:buFont typeface="Wingdings" charset="0"/>
              <a:buNone/>
            </a:pPr>
            <a:endParaRPr lang="it-IT" sz="2200" dirty="0">
              <a:solidFill>
                <a:schemeClr val="tx2"/>
              </a:solidFill>
              <a:latin typeface="Berlin Sans FB" charset="0"/>
            </a:endParaRPr>
          </a:p>
        </p:txBody>
      </p:sp>
      <p:sp>
        <p:nvSpPr>
          <p:cNvPr id="502787" name="AutoShape 3"/>
          <p:cNvSpPr>
            <a:spLocks noChangeArrowheads="1"/>
          </p:cNvSpPr>
          <p:nvPr/>
        </p:nvSpPr>
        <p:spPr bwMode="auto">
          <a:xfrm rot="10800000" flipV="1">
            <a:off x="611560" y="692696"/>
            <a:ext cx="8388424" cy="2880320"/>
          </a:xfrm>
          <a:prstGeom prst="wedgeRoundRectCallout">
            <a:avLst>
              <a:gd name="adj1" fmla="val 18069"/>
              <a:gd name="adj2" fmla="val 68157"/>
              <a:gd name="adj3" fmla="val 16667"/>
            </a:avLst>
          </a:prstGeom>
          <a:solidFill>
            <a:schemeClr val="accent1"/>
          </a:solidFill>
          <a:ln w="9525">
            <a:solidFill>
              <a:schemeClr val="tx1"/>
            </a:solidFill>
            <a:miter lim="800000"/>
            <a:headEnd/>
            <a:tailEnd/>
          </a:ln>
        </p:spPr>
        <p:txBody>
          <a:bodyPr/>
          <a:lstStyle/>
          <a:p>
            <a:pPr algn="ctr"/>
            <a:r>
              <a:rPr lang="it-IT" sz="3700" dirty="0">
                <a:latin typeface="Trebuchet MS" charset="0"/>
              </a:rPr>
              <a:t>La scelta normativa conseguente ad opera del </a:t>
            </a:r>
            <a:r>
              <a:rPr lang="it-IT" sz="3700" dirty="0" err="1">
                <a:latin typeface="Trebuchet MS" charset="0"/>
              </a:rPr>
              <a:t>d.l.g.vo</a:t>
            </a:r>
            <a:r>
              <a:rPr lang="it-IT" sz="3700" dirty="0">
                <a:latin typeface="Trebuchet MS" charset="0"/>
              </a:rPr>
              <a:t> n. 276/2003 che introduce la somministrazione di manodopera. </a:t>
            </a:r>
          </a:p>
        </p:txBody>
      </p:sp>
    </p:spTree>
    <p:extLst>
      <p:ext uri="{BB962C8B-B14F-4D97-AF65-F5344CB8AC3E}">
        <p14:creationId xmlns:p14="http://schemas.microsoft.com/office/powerpoint/2010/main" val="389531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02787"/>
                                        </p:tgtEl>
                                        <p:attrNameLst>
                                          <p:attrName>style.visibility</p:attrName>
                                        </p:attrNameLst>
                                      </p:cBhvr>
                                      <p:to>
                                        <p:strVal val="visible"/>
                                      </p:to>
                                    </p:set>
                                    <p:animEffect transition="in" filter="wipe(up)">
                                      <p:cBhvr>
                                        <p:cTn id="7" dur="500"/>
                                        <p:tgtEl>
                                          <p:spTgt spid="502787"/>
                                        </p:tgtEl>
                                      </p:cBhvr>
                                    </p:animEffect>
                                  </p:childTnLst>
                                </p:cTn>
                              </p:par>
                            </p:childTnLst>
                          </p:cTn>
                        </p:par>
                        <p:par>
                          <p:cTn id="8" fill="hold" nodeType="afterGroup">
                            <p:stCondLst>
                              <p:cond delay="500"/>
                            </p:stCondLst>
                            <p:childTnLst>
                              <p:par>
                                <p:cTn id="9" presetID="22" presetClass="entr" presetSubtype="1" fill="hold" grpId="0" nodeType="afterEffect" nodePh="1">
                                  <p:stCondLst>
                                    <p:cond delay="0"/>
                                  </p:stCondLst>
                                  <p:endCondLst>
                                    <p:cond evt="begin" delay="0">
                                      <p:tn val="9"/>
                                    </p:cond>
                                  </p:endCondLst>
                                  <p:childTnLst>
                                    <p:set>
                                      <p:cBhvr>
                                        <p:cTn id="10" dur="1" fill="hold">
                                          <p:stCondLst>
                                            <p:cond delay="0"/>
                                          </p:stCondLst>
                                        </p:cTn>
                                        <p:tgtEl>
                                          <p:spTgt spid="502786">
                                            <p:txEl>
                                              <p:pRg st="0" end="0"/>
                                            </p:txEl>
                                          </p:spTgt>
                                        </p:tgtEl>
                                        <p:attrNameLst>
                                          <p:attrName>style.visibility</p:attrName>
                                        </p:attrNameLst>
                                      </p:cBhvr>
                                      <p:to>
                                        <p:strVal val="visible"/>
                                      </p:to>
                                    </p:set>
                                    <p:animEffect transition="in" filter="wipe(up)">
                                      <p:cBhvr>
                                        <p:cTn id="11" dur="500"/>
                                        <p:tgtEl>
                                          <p:spTgt spid="50278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2786" grpId="0" build="allAtOnce"/>
      <p:bldP spid="502787"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AutoShape 2"/>
          <p:cNvSpPr>
            <a:spLocks noChangeArrowheads="1"/>
          </p:cNvSpPr>
          <p:nvPr/>
        </p:nvSpPr>
        <p:spPr bwMode="auto">
          <a:xfrm>
            <a:off x="2057400" y="1676400"/>
            <a:ext cx="4724400" cy="3352800"/>
          </a:xfrm>
          <a:prstGeom prst="triangle">
            <a:avLst>
              <a:gd name="adj" fmla="val 50000"/>
            </a:avLst>
          </a:prstGeom>
          <a:solidFill>
            <a:srgbClr val="FF0000"/>
          </a:solidFill>
          <a:ln>
            <a:noFill/>
          </a:ln>
          <a:extLst>
            <a:ext uri="{91240B29-F687-4f45-9708-019B960494DF}">
              <a14:hiddenLine xmlns:a14="http://schemas.microsoft.com/office/drawing/2010/main" xmlns="" w="57150">
                <a:solidFill>
                  <a:srgbClr val="000000"/>
                </a:solidFill>
                <a:miter lim="800000"/>
                <a:headEnd/>
                <a:tailEnd/>
              </a14:hiddenLine>
            </a:ext>
          </a:extLst>
        </p:spPr>
        <p:txBody>
          <a:bodyPr wrap="none" anchor="ctr"/>
          <a:lstStyle/>
          <a:p>
            <a:pPr algn="ctr"/>
            <a:r>
              <a:rPr lang="it-IT">
                <a:solidFill>
                  <a:schemeClr val="bg1"/>
                </a:solidFill>
                <a:latin typeface="Comic Sans MS" charset="0"/>
              </a:rPr>
              <a:t>Illecito</a:t>
            </a:r>
          </a:p>
        </p:txBody>
      </p:sp>
      <p:sp>
        <p:nvSpPr>
          <p:cNvPr id="26627" name="Text Box 3"/>
          <p:cNvSpPr txBox="1">
            <a:spLocks noChangeArrowheads="1"/>
          </p:cNvSpPr>
          <p:nvPr/>
        </p:nvSpPr>
        <p:spPr bwMode="auto">
          <a:xfrm>
            <a:off x="3352800" y="228600"/>
            <a:ext cx="2286000" cy="822325"/>
          </a:xfrm>
          <a:prstGeom prst="rect">
            <a:avLst/>
          </a:prstGeom>
          <a:solidFill>
            <a:srgbClr val="FF00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chemeClr val="bg1"/>
                </a:solidFill>
                <a:latin typeface="Comic Sans MS" charset="0"/>
              </a:rPr>
              <a:t>Terzo </a:t>
            </a:r>
          </a:p>
          <a:p>
            <a:pPr algn="ctr"/>
            <a:r>
              <a:rPr lang="it-IT" b="1">
                <a:solidFill>
                  <a:schemeClr val="bg1"/>
                </a:solidFill>
                <a:latin typeface="Comic Sans MS" charset="0"/>
              </a:rPr>
              <a:t>interposto</a:t>
            </a:r>
            <a:endParaRPr lang="it-IT">
              <a:solidFill>
                <a:schemeClr val="bg1"/>
              </a:solidFill>
              <a:latin typeface="Comic Sans MS" charset="0"/>
            </a:endParaRPr>
          </a:p>
        </p:txBody>
      </p:sp>
      <p:sp>
        <p:nvSpPr>
          <p:cNvPr id="26628" name="Text Box 4"/>
          <p:cNvSpPr txBox="1">
            <a:spLocks noChangeArrowheads="1"/>
          </p:cNvSpPr>
          <p:nvPr/>
        </p:nvSpPr>
        <p:spPr bwMode="auto">
          <a:xfrm>
            <a:off x="7162800" y="4724400"/>
            <a:ext cx="1765300" cy="457200"/>
          </a:xfrm>
          <a:prstGeom prst="rect">
            <a:avLst/>
          </a:prstGeom>
          <a:solidFill>
            <a:srgbClr val="0080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it-IT" b="1">
                <a:latin typeface="Comic Sans MS" charset="0"/>
              </a:rPr>
              <a:t>Lavoratore</a:t>
            </a:r>
            <a:endParaRPr lang="it-IT">
              <a:latin typeface="Comic Sans MS" charset="0"/>
            </a:endParaRPr>
          </a:p>
        </p:txBody>
      </p:sp>
      <p:sp>
        <p:nvSpPr>
          <p:cNvPr id="26629" name="Text Box 5"/>
          <p:cNvSpPr txBox="1">
            <a:spLocks noChangeArrowheads="1"/>
          </p:cNvSpPr>
          <p:nvPr/>
        </p:nvSpPr>
        <p:spPr bwMode="auto">
          <a:xfrm>
            <a:off x="19050" y="4648200"/>
            <a:ext cx="1939925" cy="822325"/>
          </a:xfrm>
          <a:prstGeom prst="rect">
            <a:avLst/>
          </a:prstGeom>
          <a:solidFill>
            <a:srgbClr val="0080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latin typeface="Comic Sans MS" charset="0"/>
              </a:rPr>
              <a:t>Impresa </a:t>
            </a:r>
          </a:p>
          <a:p>
            <a:pPr algn="ctr"/>
            <a:r>
              <a:rPr lang="it-IT" b="1">
                <a:latin typeface="Comic Sans MS" charset="0"/>
              </a:rPr>
              <a:t>utilizzatrice</a:t>
            </a:r>
          </a:p>
        </p:txBody>
      </p:sp>
      <p:sp>
        <p:nvSpPr>
          <p:cNvPr id="26630" name="Text Box 6"/>
          <p:cNvSpPr txBox="1">
            <a:spLocks noChangeArrowheads="1"/>
          </p:cNvSpPr>
          <p:nvPr/>
        </p:nvSpPr>
        <p:spPr bwMode="auto">
          <a:xfrm>
            <a:off x="6172200" y="1981200"/>
            <a:ext cx="2209800" cy="1187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rgbClr val="FFFFFF"/>
                </a:solidFill>
                <a:latin typeface="Comic Sans MS" charset="0"/>
              </a:rPr>
              <a:t>Titolarità</a:t>
            </a:r>
          </a:p>
          <a:p>
            <a:pPr algn="ctr"/>
            <a:r>
              <a:rPr lang="it-IT" b="1">
                <a:solidFill>
                  <a:srgbClr val="FFFFFF"/>
                </a:solidFill>
                <a:latin typeface="Comic Sans MS" charset="0"/>
              </a:rPr>
              <a:t>del rapporto</a:t>
            </a:r>
          </a:p>
          <a:p>
            <a:pPr algn="ctr"/>
            <a:r>
              <a:rPr lang="it-IT" b="1">
                <a:solidFill>
                  <a:srgbClr val="FFFFFF"/>
                </a:solidFill>
                <a:latin typeface="Comic Sans MS" charset="0"/>
              </a:rPr>
              <a:t>di lavoro</a:t>
            </a:r>
            <a:endParaRPr lang="it-IT" b="1">
              <a:solidFill>
                <a:srgbClr val="FFFFFF"/>
              </a:solidFill>
            </a:endParaRPr>
          </a:p>
        </p:txBody>
      </p:sp>
      <p:sp>
        <p:nvSpPr>
          <p:cNvPr id="26631" name="Text Box 7"/>
          <p:cNvSpPr txBox="1">
            <a:spLocks noChangeArrowheads="1"/>
          </p:cNvSpPr>
          <p:nvPr/>
        </p:nvSpPr>
        <p:spPr bwMode="auto">
          <a:xfrm>
            <a:off x="2857500" y="5715000"/>
            <a:ext cx="3470275"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rgbClr val="FFFFFF"/>
                </a:solidFill>
                <a:latin typeface="Comic Sans MS" charset="0"/>
              </a:rPr>
              <a:t>Effettiva utilizzazione</a:t>
            </a:r>
          </a:p>
          <a:p>
            <a:pPr algn="ctr"/>
            <a:r>
              <a:rPr lang="it-IT" b="1">
                <a:solidFill>
                  <a:srgbClr val="FFFFFF"/>
                </a:solidFill>
                <a:latin typeface="Comic Sans MS" charset="0"/>
              </a:rPr>
              <a:t>della prestazione</a:t>
            </a:r>
            <a:endParaRPr lang="it-IT" b="1">
              <a:solidFill>
                <a:srgbClr val="FFFFFF"/>
              </a:solidFill>
            </a:endParaRPr>
          </a:p>
        </p:txBody>
      </p:sp>
      <p:sp>
        <p:nvSpPr>
          <p:cNvPr id="26632" name="Line 8"/>
          <p:cNvSpPr>
            <a:spLocks noChangeShapeType="1"/>
          </p:cNvSpPr>
          <p:nvPr/>
        </p:nvSpPr>
        <p:spPr bwMode="auto">
          <a:xfrm flipV="1">
            <a:off x="1752600" y="1676400"/>
            <a:ext cx="2057400" cy="2819400"/>
          </a:xfrm>
          <a:prstGeom prst="line">
            <a:avLst/>
          </a:prstGeom>
          <a:noFill/>
          <a:ln w="25400">
            <a:solidFill>
              <a:srgbClr val="006600"/>
            </a:solidFill>
            <a:round/>
            <a:headEnd type="triangle" w="med" len="med"/>
            <a:tailEnd type="stealth" w="lg" len="lg"/>
          </a:ln>
          <a:extLst>
            <a:ext uri="{909E8E84-426E-40dd-AFC4-6F175D3DCCD1}">
              <a14:hiddenFill xmlns:a14="http://schemas.microsoft.com/office/drawing/2010/main" xmlns="">
                <a:noFill/>
              </a14:hiddenFill>
            </a:ext>
          </a:extLst>
        </p:spPr>
        <p:txBody>
          <a:bodyPr wrap="none" lIns="92075" tIns="46038" rIns="92075" bIns="46038" anchor="ctr"/>
          <a:lstStyle/>
          <a:p>
            <a:endParaRPr lang="it-IT"/>
          </a:p>
        </p:txBody>
      </p:sp>
      <p:sp>
        <p:nvSpPr>
          <p:cNvPr id="26633" name="Line 9"/>
          <p:cNvSpPr>
            <a:spLocks noChangeShapeType="1"/>
          </p:cNvSpPr>
          <p:nvPr/>
        </p:nvSpPr>
        <p:spPr bwMode="auto">
          <a:xfrm>
            <a:off x="5029200" y="1676400"/>
            <a:ext cx="2133600" cy="2971800"/>
          </a:xfrm>
          <a:prstGeom prst="line">
            <a:avLst/>
          </a:prstGeom>
          <a:noFill/>
          <a:ln w="25400">
            <a:solidFill>
              <a:srgbClr val="006600"/>
            </a:solidFill>
            <a:round/>
            <a:headEnd type="triangle" w="med" len="med"/>
            <a:tailEnd type="stealth" w="lg" len="lg"/>
          </a:ln>
          <a:extLst>
            <a:ext uri="{909E8E84-426E-40dd-AFC4-6F175D3DCCD1}">
              <a14:hiddenFill xmlns:a14="http://schemas.microsoft.com/office/drawing/2010/main" xmlns="">
                <a:noFill/>
              </a14:hiddenFill>
            </a:ext>
          </a:extLst>
        </p:spPr>
        <p:txBody>
          <a:bodyPr wrap="none" lIns="92075" tIns="46038" rIns="92075" bIns="46038" anchor="ctr"/>
          <a:lstStyle/>
          <a:p>
            <a:endParaRPr lang="it-IT"/>
          </a:p>
        </p:txBody>
      </p:sp>
      <p:sp>
        <p:nvSpPr>
          <p:cNvPr id="26634" name="Line 10"/>
          <p:cNvSpPr>
            <a:spLocks noChangeShapeType="1"/>
          </p:cNvSpPr>
          <p:nvPr/>
        </p:nvSpPr>
        <p:spPr bwMode="auto">
          <a:xfrm>
            <a:off x="2209800" y="5486400"/>
            <a:ext cx="4495800" cy="0"/>
          </a:xfrm>
          <a:prstGeom prst="line">
            <a:avLst/>
          </a:prstGeom>
          <a:noFill/>
          <a:ln w="25400">
            <a:solidFill>
              <a:srgbClr val="006600"/>
            </a:solidFill>
            <a:round/>
            <a:headEnd type="triangle" w="med" len="med"/>
            <a:tailEnd type="stealth" w="lg" len="lg"/>
          </a:ln>
          <a:extLst>
            <a:ext uri="{909E8E84-426E-40dd-AFC4-6F175D3DCCD1}">
              <a14:hiddenFill xmlns:a14="http://schemas.microsoft.com/office/drawing/2010/main" xmlns="">
                <a:noFill/>
              </a14:hiddenFill>
            </a:ext>
          </a:extLst>
        </p:spPr>
        <p:txBody>
          <a:bodyPr wrap="none" lIns="92075" tIns="46038" rIns="92075" bIns="46038" anchor="ctr"/>
          <a:lstStyle/>
          <a:p>
            <a:endParaRPr lang="it-IT"/>
          </a:p>
        </p:txBody>
      </p:sp>
      <p:sp>
        <p:nvSpPr>
          <p:cNvPr id="454667" name="Text Box 11"/>
          <p:cNvSpPr txBox="1">
            <a:spLocks noChangeArrowheads="1"/>
          </p:cNvSpPr>
          <p:nvPr/>
        </p:nvSpPr>
        <p:spPr bwMode="auto">
          <a:xfrm>
            <a:off x="3124200" y="0"/>
            <a:ext cx="2749550" cy="1187450"/>
          </a:xfrm>
          <a:prstGeom prst="rect">
            <a:avLst/>
          </a:prstGeom>
          <a:solidFill>
            <a:srgbClr val="0066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latin typeface="Comic Sans MS" charset="0"/>
              </a:rPr>
              <a:t>Impresa fornitrice</a:t>
            </a:r>
          </a:p>
          <a:p>
            <a:pPr algn="ctr"/>
            <a:r>
              <a:rPr lang="it-IT" b="1">
                <a:latin typeface="Comic Sans MS" charset="0"/>
              </a:rPr>
              <a:t>(l’Agenzia)</a:t>
            </a:r>
            <a:endParaRPr lang="it-IT">
              <a:latin typeface="Comic Sans MS" charset="0"/>
            </a:endParaRPr>
          </a:p>
        </p:txBody>
      </p:sp>
      <p:sp>
        <p:nvSpPr>
          <p:cNvPr id="454668" name="Text Box 12"/>
          <p:cNvSpPr txBox="1">
            <a:spLocks noChangeArrowheads="1"/>
          </p:cNvSpPr>
          <p:nvPr/>
        </p:nvSpPr>
        <p:spPr bwMode="auto">
          <a:xfrm>
            <a:off x="-39688" y="1844675"/>
            <a:ext cx="2667001" cy="1552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rgbClr val="FFFFFF"/>
                </a:solidFill>
                <a:latin typeface="Comic Sans MS" charset="0"/>
              </a:rPr>
              <a:t>Contratto commerciale </a:t>
            </a:r>
          </a:p>
          <a:p>
            <a:pPr algn="ctr"/>
            <a:r>
              <a:rPr lang="it-IT" b="1">
                <a:solidFill>
                  <a:srgbClr val="FFFFFF"/>
                </a:solidFill>
                <a:latin typeface="Comic Sans MS" charset="0"/>
              </a:rPr>
              <a:t>di fornitura </a:t>
            </a:r>
          </a:p>
          <a:p>
            <a:pPr algn="ctr"/>
            <a:r>
              <a:rPr lang="it-IT" b="1">
                <a:solidFill>
                  <a:srgbClr val="FFFFFF"/>
                </a:solidFill>
                <a:latin typeface="Comic Sans MS" charset="0"/>
              </a:rPr>
              <a:t>di manodopera</a:t>
            </a:r>
          </a:p>
        </p:txBody>
      </p:sp>
      <p:sp>
        <p:nvSpPr>
          <p:cNvPr id="454669" name="AutoShape 13"/>
          <p:cNvSpPr>
            <a:spLocks noChangeArrowheads="1"/>
          </p:cNvSpPr>
          <p:nvPr/>
        </p:nvSpPr>
        <p:spPr bwMode="auto">
          <a:xfrm>
            <a:off x="2057400" y="1676400"/>
            <a:ext cx="4724400" cy="3352800"/>
          </a:xfrm>
          <a:prstGeom prst="triangle">
            <a:avLst>
              <a:gd name="adj" fmla="val 50000"/>
            </a:avLst>
          </a:prstGeom>
          <a:solidFill>
            <a:srgbClr val="006600"/>
          </a:solidFill>
          <a:ln>
            <a:noFill/>
          </a:ln>
          <a:extLst>
            <a:ext uri="{91240B29-F687-4f45-9708-019B960494DF}">
              <a14:hiddenLine xmlns:a14="http://schemas.microsoft.com/office/drawing/2010/main" xmlns="" w="57150">
                <a:solidFill>
                  <a:srgbClr val="000000"/>
                </a:solidFill>
                <a:miter lim="800000"/>
                <a:headEnd/>
                <a:tailEnd/>
              </a14:hiddenLine>
            </a:ext>
          </a:extLst>
        </p:spPr>
        <p:txBody>
          <a:bodyPr wrap="none" anchor="ctr"/>
          <a:lstStyle/>
          <a:p>
            <a:pPr algn="ctr"/>
            <a:r>
              <a:rPr lang="it-IT" sz="4000" b="1">
                <a:latin typeface="Comic Sans MS" charset="0"/>
              </a:rPr>
              <a:t>Lecito</a:t>
            </a:r>
          </a:p>
        </p:txBody>
      </p:sp>
    </p:spTree>
    <p:extLst>
      <p:ext uri="{BB962C8B-B14F-4D97-AF65-F5344CB8AC3E}">
        <p14:creationId xmlns:p14="http://schemas.microsoft.com/office/powerpoint/2010/main" val="21499803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54667"/>
                                        </p:tgtEl>
                                        <p:attrNameLst>
                                          <p:attrName>style.visibility</p:attrName>
                                        </p:attrNameLst>
                                      </p:cBhvr>
                                      <p:to>
                                        <p:strVal val="visible"/>
                                      </p:to>
                                    </p:set>
                                    <p:animEffect transition="in" filter="dissolve">
                                      <p:cBhvr>
                                        <p:cTn id="7" dur="500"/>
                                        <p:tgtEl>
                                          <p:spTgt spid="4546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4668"/>
                                        </p:tgtEl>
                                        <p:attrNameLst>
                                          <p:attrName>style.visibility</p:attrName>
                                        </p:attrNameLst>
                                      </p:cBhvr>
                                      <p:to>
                                        <p:strVal val="visible"/>
                                      </p:to>
                                    </p:set>
                                    <p:animEffect transition="in" filter="dissolve">
                                      <p:cBhvr>
                                        <p:cTn id="12" dur="500"/>
                                        <p:tgtEl>
                                          <p:spTgt spid="45466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454669"/>
                                        </p:tgtEl>
                                        <p:attrNameLst>
                                          <p:attrName>style.visibility</p:attrName>
                                        </p:attrNameLst>
                                      </p:cBhvr>
                                      <p:to>
                                        <p:strVal val="visible"/>
                                      </p:to>
                                    </p:set>
                                    <p:animEffect transition="in" filter="dissolve">
                                      <p:cBhvr>
                                        <p:cTn id="17" dur="500"/>
                                        <p:tgtEl>
                                          <p:spTgt spid="45466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4667" grpId="0" animBg="1" autoUpdateAnimBg="0"/>
      <p:bldP spid="454668" grpId="0"/>
      <p:bldP spid="454669"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p:cNvSpPr>
          <p:nvPr>
            <p:ph type="title" idx="4294967295"/>
          </p:nvPr>
        </p:nvSpPr>
        <p:spPr/>
        <p:txBody>
          <a:bodyPr/>
          <a:lstStyle/>
          <a:p>
            <a:pPr eaLnBrk="1" hangingPunct="1"/>
            <a:r>
              <a:rPr lang="it-IT">
                <a:latin typeface="Bookman Old Style" pitchFamily="18" charset="0"/>
              </a:rPr>
              <a:t>Il collocamento oggi</a:t>
            </a:r>
          </a:p>
        </p:txBody>
      </p:sp>
      <p:sp>
        <p:nvSpPr>
          <p:cNvPr id="22531" name="Rectangle 3"/>
          <p:cNvSpPr>
            <a:spLocks noGrp="1"/>
          </p:cNvSpPr>
          <p:nvPr>
            <p:ph type="body" idx="4294967295"/>
          </p:nvPr>
        </p:nvSpPr>
        <p:spPr/>
        <p:txBody>
          <a:bodyPr/>
          <a:lstStyle/>
          <a:p>
            <a:pPr marL="0" indent="0" algn="just" eaLnBrk="1" hangingPunct="1">
              <a:lnSpc>
                <a:spcPct val="90000"/>
              </a:lnSpc>
              <a:buFont typeface="Wingdings 2" pitchFamily="18" charset="2"/>
              <a:buNone/>
            </a:pPr>
            <a:r>
              <a:rPr lang="it-IT">
                <a:latin typeface="Bookman Old Style" pitchFamily="18" charset="0"/>
              </a:rPr>
              <a:t>La funzione pubblica di controllo delle dinamiche dell’incontro domanda/offerta di lavoro </a:t>
            </a:r>
            <a:r>
              <a:rPr lang="it-IT" u="sng">
                <a:latin typeface="Bookman Old Style" pitchFamily="18" charset="0"/>
              </a:rPr>
              <a:t>non</a:t>
            </a:r>
            <a:r>
              <a:rPr lang="it-IT">
                <a:latin typeface="Bookman Old Style" pitchFamily="18" charset="0"/>
              </a:rPr>
              <a:t> si estrinseca </a:t>
            </a:r>
            <a:r>
              <a:rPr lang="it-IT" u="sng">
                <a:latin typeface="Bookman Old Style" pitchFamily="18" charset="0"/>
              </a:rPr>
              <a:t>più</a:t>
            </a:r>
            <a:r>
              <a:rPr lang="it-IT">
                <a:latin typeface="Bookman Old Style" pitchFamily="18" charset="0"/>
              </a:rPr>
              <a:t> con la </a:t>
            </a:r>
            <a:r>
              <a:rPr lang="it-IT" u="sng">
                <a:latin typeface="Bookman Old Style" pitchFamily="18" charset="0"/>
              </a:rPr>
              <a:t>gestione diretta</a:t>
            </a:r>
            <a:r>
              <a:rPr lang="it-IT">
                <a:latin typeface="Bookman Old Style" pitchFamily="18" charset="0"/>
              </a:rPr>
              <a:t> dell’attività di collocamento,</a:t>
            </a:r>
          </a:p>
          <a:p>
            <a:pPr marL="0" indent="0" algn="ctr" eaLnBrk="1" hangingPunct="1">
              <a:lnSpc>
                <a:spcPct val="90000"/>
              </a:lnSpc>
              <a:buFont typeface="Wingdings 2" pitchFamily="18" charset="2"/>
              <a:buNone/>
            </a:pPr>
            <a:r>
              <a:rPr lang="it-IT">
                <a:latin typeface="Bookman Old Style" pitchFamily="18" charset="0"/>
              </a:rPr>
              <a:t> </a:t>
            </a:r>
            <a:r>
              <a:rPr lang="it-IT">
                <a:solidFill>
                  <a:srgbClr val="990000"/>
                </a:solidFill>
                <a:latin typeface="Bookman Old Style" pitchFamily="18" charset="0"/>
              </a:rPr>
              <a:t>bensì mediante</a:t>
            </a:r>
            <a:r>
              <a:rPr lang="it-IT">
                <a:latin typeface="Bookman Old Style" pitchFamily="18" charset="0"/>
              </a:rPr>
              <a:t>:</a:t>
            </a:r>
          </a:p>
          <a:p>
            <a:pPr marL="0" indent="0" algn="just" eaLnBrk="1" hangingPunct="1">
              <a:lnSpc>
                <a:spcPct val="90000"/>
              </a:lnSpc>
              <a:buFont typeface="Wingdings 2" pitchFamily="18" charset="2"/>
              <a:buNone/>
            </a:pPr>
            <a:r>
              <a:rPr lang="it-IT" b="1">
                <a:latin typeface="Bookman Old Style" pitchFamily="18" charset="0"/>
              </a:rPr>
              <a:t>1.</a:t>
            </a:r>
            <a:r>
              <a:rPr lang="it-IT">
                <a:latin typeface="Bookman Old Style" pitchFamily="18" charset="0"/>
              </a:rPr>
              <a:t> </a:t>
            </a:r>
            <a:r>
              <a:rPr lang="it-IT" b="1">
                <a:latin typeface="Bookman Old Style" pitchFamily="18" charset="0"/>
              </a:rPr>
              <a:t>il controllo dei soggetti privati </a:t>
            </a:r>
            <a:r>
              <a:rPr lang="it-IT">
                <a:latin typeface="Bookman Old Style" pitchFamily="18" charset="0"/>
              </a:rPr>
              <a:t>che esplicano l’attività di intermediazione e fornitura di manodopera, verificando il possesso di determinati requisiti di affidabilità economica e professionale (mediante il procedimento di autorizzazione delle agenzie e l’iscrizione all’albo)</a:t>
            </a:r>
          </a:p>
        </p:txBody>
      </p:sp>
    </p:spTree>
    <p:extLst>
      <p:ext uri="{BB962C8B-B14F-4D97-AF65-F5344CB8AC3E}">
        <p14:creationId xmlns:p14="http://schemas.microsoft.com/office/powerpoint/2010/main" val="58017759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p:cNvSpPr>
          <p:nvPr>
            <p:ph type="title" idx="4294967295"/>
          </p:nvPr>
        </p:nvSpPr>
        <p:spPr/>
        <p:txBody>
          <a:bodyPr>
            <a:normAutofit fontScale="90000"/>
          </a:bodyPr>
          <a:lstStyle/>
          <a:p>
            <a:pPr eaLnBrk="1" hangingPunct="1"/>
            <a:r>
              <a:rPr lang="it-IT">
                <a:latin typeface="Bookman Old Style" pitchFamily="18" charset="0"/>
              </a:rPr>
              <a:t>Il collocamento oggi (segue)</a:t>
            </a:r>
          </a:p>
        </p:txBody>
      </p:sp>
      <p:sp>
        <p:nvSpPr>
          <p:cNvPr id="23555" name="Rectangle 3"/>
          <p:cNvSpPr>
            <a:spLocks noGrp="1"/>
          </p:cNvSpPr>
          <p:nvPr>
            <p:ph type="body" idx="4294967295"/>
          </p:nvPr>
        </p:nvSpPr>
        <p:spPr/>
        <p:txBody>
          <a:bodyPr>
            <a:normAutofit fontScale="92500"/>
          </a:bodyPr>
          <a:lstStyle/>
          <a:p>
            <a:pPr marL="438150" indent="-438150" algn="just" eaLnBrk="1" hangingPunct="1">
              <a:buFont typeface="Wingdings 2" pitchFamily="18" charset="2"/>
              <a:buNone/>
            </a:pPr>
            <a:r>
              <a:rPr lang="it-IT" sz="2300">
                <a:latin typeface="Bookman Old Style" pitchFamily="18" charset="0"/>
              </a:rPr>
              <a:t>	</a:t>
            </a:r>
            <a:r>
              <a:rPr lang="it-IT" sz="2300" b="1">
                <a:solidFill>
                  <a:schemeClr val="accent1"/>
                </a:solidFill>
                <a:latin typeface="Bookman Old Style" pitchFamily="18" charset="0"/>
              </a:rPr>
              <a:t>2.</a:t>
            </a:r>
            <a:r>
              <a:rPr lang="it-IT" sz="2300">
                <a:latin typeface="Bookman Old Style" pitchFamily="18" charset="0"/>
              </a:rPr>
              <a:t> Con </a:t>
            </a:r>
            <a:r>
              <a:rPr lang="it-IT" sz="2300" b="1">
                <a:latin typeface="Bookman Old Style" pitchFamily="18" charset="0"/>
              </a:rPr>
              <a:t>limiti alla libertà di scelta del datore di lavoro </a:t>
            </a:r>
            <a:r>
              <a:rPr lang="it-IT" sz="2300">
                <a:latin typeface="Bookman Old Style" pitchFamily="18" charset="0"/>
              </a:rPr>
              <a:t>mediante l’applicazione di </a:t>
            </a:r>
            <a:r>
              <a:rPr lang="it-IT" sz="2300" u="sng">
                <a:latin typeface="Bookman Old Style" pitchFamily="18" charset="0"/>
              </a:rPr>
              <a:t>normative antidiscriminatorie</a:t>
            </a:r>
            <a:r>
              <a:rPr lang="it-IT" sz="2300">
                <a:latin typeface="Bookman Old Style" pitchFamily="18" charset="0"/>
              </a:rPr>
              <a:t> la </a:t>
            </a:r>
            <a:r>
              <a:rPr lang="it-IT" sz="2300" u="sng">
                <a:latin typeface="Bookman Old Style" pitchFamily="18" charset="0"/>
              </a:rPr>
              <a:t>garanzia della riservatezza </a:t>
            </a:r>
            <a:r>
              <a:rPr lang="it-IT" sz="2300">
                <a:latin typeface="Bookman Old Style" pitchFamily="18" charset="0"/>
              </a:rPr>
              <a:t>individuale del lavoratore, la previsione di </a:t>
            </a:r>
            <a:r>
              <a:rPr lang="it-IT" sz="2300" u="sng">
                <a:latin typeface="Bookman Old Style" pitchFamily="18" charset="0"/>
              </a:rPr>
              <a:t>diritti di precedenza</a:t>
            </a:r>
            <a:r>
              <a:rPr lang="it-IT" sz="2300">
                <a:latin typeface="Bookman Old Style" pitchFamily="18" charset="0"/>
              </a:rPr>
              <a:t> nell’assunzione a favore di alcune categorie di lavoratori (contratti a termine per attività stagionali, lavoratori in mobilità, lavoratori cessati per trasferimenti d’azienda nei confronti del subentrante) </a:t>
            </a:r>
          </a:p>
          <a:p>
            <a:pPr marL="438150" indent="-438150" algn="just" eaLnBrk="1" hangingPunct="1">
              <a:buFont typeface="Wingdings 2" pitchFamily="18" charset="2"/>
              <a:buNone/>
            </a:pPr>
            <a:r>
              <a:rPr lang="it-IT" sz="2300">
                <a:latin typeface="Bookman Old Style" pitchFamily="18" charset="0"/>
              </a:rPr>
              <a:t>	</a:t>
            </a:r>
            <a:r>
              <a:rPr lang="it-IT" sz="2300" b="1">
                <a:solidFill>
                  <a:schemeClr val="accent1"/>
                </a:solidFill>
                <a:latin typeface="Bookman Old Style" pitchFamily="18" charset="0"/>
              </a:rPr>
              <a:t>3.</a:t>
            </a:r>
            <a:r>
              <a:rPr lang="it-IT" sz="2300">
                <a:latin typeface="Bookman Old Style" pitchFamily="18" charset="0"/>
              </a:rPr>
              <a:t> La </a:t>
            </a:r>
            <a:r>
              <a:rPr lang="it-IT" sz="2300" b="1">
                <a:latin typeface="Bookman Old Style" pitchFamily="18" charset="0"/>
              </a:rPr>
              <a:t>disciplina vincolistica</a:t>
            </a:r>
            <a:r>
              <a:rPr lang="it-IT" sz="2300">
                <a:latin typeface="Bookman Old Style" pitchFamily="18" charset="0"/>
              </a:rPr>
              <a:t> prevista per alcune categorie di lavoratori, in ragione della loro debolezza nel mercato del lavoro (i disabili) oppure per ragioni di ordine pubblico da cui discendono le limitazioni all’ingresso dei lavoratori extracomunitari</a:t>
            </a:r>
          </a:p>
          <a:p>
            <a:pPr marL="438150" indent="-438150" algn="just" eaLnBrk="1" hangingPunct="1">
              <a:buFont typeface="Wingdings 2" pitchFamily="18" charset="2"/>
              <a:buNone/>
            </a:pPr>
            <a:endParaRPr lang="it-IT" sz="2300">
              <a:latin typeface="Bookman Old Style" pitchFamily="18" charset="0"/>
            </a:endParaRPr>
          </a:p>
        </p:txBody>
      </p:sp>
    </p:spTree>
    <p:extLst>
      <p:ext uri="{BB962C8B-B14F-4D97-AF65-F5344CB8AC3E}">
        <p14:creationId xmlns:p14="http://schemas.microsoft.com/office/powerpoint/2010/main" val="3905187919"/>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marL="0" indent="0" algn="ctr">
              <a:buNone/>
            </a:pPr>
            <a:r>
              <a:rPr lang="it-IT" sz="3200" b="1" dirty="0">
                <a:solidFill>
                  <a:srgbClr val="008000"/>
                </a:solidFill>
              </a:rPr>
              <a:t>Il </a:t>
            </a:r>
            <a:r>
              <a:rPr lang="it-IT" sz="3200" b="1" dirty="0" err="1">
                <a:solidFill>
                  <a:srgbClr val="008000"/>
                </a:solidFill>
              </a:rPr>
              <a:t>d.lg.vo</a:t>
            </a:r>
            <a:r>
              <a:rPr lang="it-IT" sz="3200" b="1" dirty="0">
                <a:solidFill>
                  <a:srgbClr val="008000"/>
                </a:solidFill>
              </a:rPr>
              <a:t> 276/2003 viene riformato dal </a:t>
            </a:r>
          </a:p>
          <a:p>
            <a:pPr marL="0" indent="0" algn="ctr">
              <a:buNone/>
            </a:pPr>
            <a:r>
              <a:rPr lang="it-IT" sz="3200" b="1" dirty="0">
                <a:solidFill>
                  <a:srgbClr val="008000"/>
                </a:solidFill>
              </a:rPr>
              <a:t>D.lgs. 15/06/2015 n.81 Artt. 30-40 (Jobs </a:t>
            </a:r>
            <a:r>
              <a:rPr lang="it-IT" sz="3200" b="1" dirty="0" err="1">
                <a:solidFill>
                  <a:srgbClr val="008000"/>
                </a:solidFill>
              </a:rPr>
              <a:t>Act</a:t>
            </a:r>
            <a:r>
              <a:rPr lang="it-IT" sz="3200" b="1" dirty="0">
                <a:solidFill>
                  <a:srgbClr val="008000"/>
                </a:solidFill>
              </a:rPr>
              <a:t>)</a:t>
            </a:r>
          </a:p>
          <a:p>
            <a:pPr marL="0" indent="0" algn="ctr">
              <a:buNone/>
            </a:pPr>
            <a:endParaRPr lang="it-IT" b="1" dirty="0">
              <a:solidFill>
                <a:srgbClr val="008000"/>
              </a:solidFill>
            </a:endParaRPr>
          </a:p>
          <a:p>
            <a:pPr marL="0" indent="0" algn="ctr">
              <a:buNone/>
            </a:pPr>
            <a:r>
              <a:rPr lang="it-IT" sz="2800" b="1" dirty="0">
                <a:solidFill>
                  <a:srgbClr val="FF0000"/>
                </a:solidFill>
                <a:latin typeface="Tahoma" charset="0"/>
                <a:cs typeface="Arial" charset="0"/>
              </a:rPr>
              <a:t>Principali differenze:</a:t>
            </a:r>
            <a:r>
              <a:rPr lang="it-IT" sz="2800" dirty="0">
                <a:solidFill>
                  <a:srgbClr val="FF0000"/>
                </a:solidFill>
                <a:latin typeface="Tahoma" charset="0"/>
                <a:cs typeface="Arial" charset="0"/>
              </a:rPr>
              <a:t> si prevede un’estensione del campo di applicazione del contratto di somministrazione a tempo indeterminato (staff leasing), eliminazione delle causali </a:t>
            </a:r>
            <a:r>
              <a:rPr lang="it-IT" sz="2800">
                <a:solidFill>
                  <a:srgbClr val="FF0000"/>
                </a:solidFill>
                <a:latin typeface="Tahoma" charset="0"/>
                <a:cs typeface="Arial" charset="0"/>
              </a:rPr>
              <a:t>e fissazione </a:t>
            </a:r>
            <a:r>
              <a:rPr lang="it-IT" sz="2800" dirty="0">
                <a:solidFill>
                  <a:srgbClr val="FF0000"/>
                </a:solidFill>
                <a:latin typeface="Tahoma" charset="0"/>
                <a:cs typeface="Arial" charset="0"/>
              </a:rPr>
              <a:t>al contempo un limite percentuale all’utilizzo calcolato sul totale dei dipendenti a tempo indeterminato dell’impresa che vi fa ricorso.</a:t>
            </a:r>
          </a:p>
          <a:p>
            <a:pPr marL="0" indent="0" algn="ctr">
              <a:buNone/>
            </a:pPr>
            <a:endParaRPr lang="it-IT" b="1" dirty="0">
              <a:solidFill>
                <a:srgbClr val="FF0000"/>
              </a:solidFill>
            </a:endParaRPr>
          </a:p>
          <a:p>
            <a:endParaRPr lang="it-IT" b="1" dirty="0">
              <a:solidFill>
                <a:srgbClr val="FF0000"/>
              </a:solidFill>
            </a:endParaRPr>
          </a:p>
        </p:txBody>
      </p:sp>
    </p:spTree>
    <p:extLst>
      <p:ext uri="{BB962C8B-B14F-4D97-AF65-F5344CB8AC3E}">
        <p14:creationId xmlns:p14="http://schemas.microsoft.com/office/powerpoint/2010/main" val="24893234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ergamena 1 3"/>
          <p:cNvSpPr/>
          <p:nvPr/>
        </p:nvSpPr>
        <p:spPr>
          <a:xfrm>
            <a:off x="251520" y="868668"/>
            <a:ext cx="7776864" cy="5656675"/>
          </a:xfrm>
          <a:prstGeom prst="verticalScroll">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2" name="Titolo 1"/>
          <p:cNvSpPr>
            <a:spLocks noGrp="1"/>
          </p:cNvSpPr>
          <p:nvPr>
            <p:ph type="title"/>
          </p:nvPr>
        </p:nvSpPr>
        <p:spPr>
          <a:xfrm>
            <a:off x="457200" y="44624"/>
            <a:ext cx="8229600" cy="850106"/>
          </a:xfrm>
        </p:spPr>
        <p:txBody>
          <a:bodyPr>
            <a:normAutofit/>
          </a:bodyPr>
          <a:lstStyle/>
          <a:p>
            <a:r>
              <a:rPr lang="it-IT" dirty="0"/>
              <a:t>Art.30 Definizione</a:t>
            </a:r>
          </a:p>
        </p:txBody>
      </p:sp>
      <p:sp>
        <p:nvSpPr>
          <p:cNvPr id="3" name="Segnaposto contenuto 2"/>
          <p:cNvSpPr>
            <a:spLocks noGrp="1"/>
          </p:cNvSpPr>
          <p:nvPr>
            <p:ph idx="1"/>
          </p:nvPr>
        </p:nvSpPr>
        <p:spPr>
          <a:xfrm>
            <a:off x="1331640" y="1632157"/>
            <a:ext cx="6048672" cy="4493096"/>
          </a:xfrm>
        </p:spPr>
        <p:txBody>
          <a:bodyPr>
            <a:noAutofit/>
          </a:bodyPr>
          <a:lstStyle/>
          <a:p>
            <a:pPr marL="0" indent="0">
              <a:buNone/>
            </a:pPr>
            <a:r>
              <a:rPr lang="it-IT" dirty="0"/>
              <a:t>1.  Il contratto di somministrazione di lavoro è il contratto, a tempo indeterminato o determinato, con il quale un'agenzia di somministrazione autorizzata, ai sensi del </a:t>
            </a:r>
            <a:r>
              <a:rPr lang="it-IT" i="1" dirty="0"/>
              <a:t>decreto legislativo n. 276 del 2003</a:t>
            </a:r>
            <a:r>
              <a:rPr lang="it-IT" dirty="0"/>
              <a:t>, mette a disposizione di un utilizzatore uno o più lavoratori suoi dipendenti, i quali, per tutta la durata della missione, svolgono la propria attività nell'interesse e sotto la direzione e il controllo dell'utilizzatore.</a:t>
            </a:r>
          </a:p>
          <a:p>
            <a:pPr marL="0" indent="0">
              <a:buNone/>
            </a:pPr>
            <a:endParaRPr lang="it-IT" dirty="0"/>
          </a:p>
          <a:p>
            <a:pPr marL="0" indent="0">
              <a:buNone/>
            </a:pPr>
            <a:endParaRPr lang="it-IT" dirty="0"/>
          </a:p>
          <a:p>
            <a:endParaRPr lang="it-IT" sz="4000" dirty="0"/>
          </a:p>
        </p:txBody>
      </p:sp>
    </p:spTree>
    <p:extLst>
      <p:ext uri="{BB962C8B-B14F-4D97-AF65-F5344CB8AC3E}">
        <p14:creationId xmlns:p14="http://schemas.microsoft.com/office/powerpoint/2010/main" val="4173361322"/>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354" name="Rectangle 2"/>
          <p:cNvSpPr>
            <a:spLocks noGrp="1" noChangeArrowheads="1"/>
          </p:cNvSpPr>
          <p:nvPr>
            <p:ph type="title"/>
          </p:nvPr>
        </p:nvSpPr>
        <p:spPr>
          <a:xfrm>
            <a:off x="457200" y="-152400"/>
            <a:ext cx="8147050" cy="701675"/>
          </a:xfrm>
        </p:spPr>
        <p:txBody>
          <a:bodyPr/>
          <a:lstStyle/>
          <a:p>
            <a:pPr algn="ctr" eaLnBrk="1" hangingPunct="1"/>
            <a:r>
              <a:rPr lang="it-IT" altLang="it-IT" sz="4000" i="1"/>
              <a:t>Artt. 4-8 D.lg.vo n. 276/2003</a:t>
            </a:r>
          </a:p>
        </p:txBody>
      </p:sp>
      <p:sp>
        <p:nvSpPr>
          <p:cNvPr id="484355" name="Rectangle 3"/>
          <p:cNvSpPr>
            <a:spLocks noGrp="1" noChangeArrowheads="1"/>
          </p:cNvSpPr>
          <p:nvPr>
            <p:ph type="body" idx="1"/>
          </p:nvPr>
        </p:nvSpPr>
        <p:spPr>
          <a:xfrm>
            <a:off x="0" y="1557338"/>
            <a:ext cx="9144000" cy="5300662"/>
          </a:xfrm>
        </p:spPr>
        <p:txBody>
          <a:bodyPr/>
          <a:lstStyle/>
          <a:p>
            <a:pPr eaLnBrk="1" hangingPunct="1">
              <a:lnSpc>
                <a:spcPct val="80000"/>
              </a:lnSpc>
              <a:buFont typeface="Wingdings" pitchFamily="2" charset="2"/>
              <a:buNone/>
            </a:pPr>
            <a:r>
              <a:rPr lang="it-IT" altLang="it-IT" sz="2700" dirty="0">
                <a:solidFill>
                  <a:srgbClr val="FFFFFF"/>
                </a:solidFill>
              </a:rPr>
              <a:t>   </a:t>
            </a:r>
            <a:r>
              <a:rPr lang="it-IT" altLang="it-IT" sz="2700" dirty="0">
                <a:solidFill>
                  <a:srgbClr val="00B050"/>
                </a:solidFill>
              </a:rPr>
              <a:t>Presso il Ministero del lavoro e delle politiche sociali è istituito un apposito albo delle agenzie per il lavoro. Il predetto albo è articolato in cinque sezioni:</a:t>
            </a:r>
          </a:p>
          <a:p>
            <a:pPr eaLnBrk="1" hangingPunct="1">
              <a:lnSpc>
                <a:spcPct val="80000"/>
              </a:lnSpc>
              <a:buFont typeface="Wingdings" pitchFamily="2" charset="2"/>
              <a:buNone/>
            </a:pPr>
            <a:r>
              <a:rPr lang="it-IT" altLang="it-IT" sz="2700" dirty="0">
                <a:solidFill>
                  <a:srgbClr val="00B050"/>
                </a:solidFill>
              </a:rPr>
              <a:t>a) agenzie di somministrazione di lavoro abilitate allo svolgimento di </a:t>
            </a:r>
            <a:r>
              <a:rPr lang="it-IT" altLang="it-IT" sz="2700" u="sng" dirty="0">
                <a:solidFill>
                  <a:srgbClr val="00B050"/>
                </a:solidFill>
              </a:rPr>
              <a:t>tutte le attività</a:t>
            </a:r>
            <a:r>
              <a:rPr lang="it-IT" altLang="it-IT" sz="2700" dirty="0">
                <a:solidFill>
                  <a:srgbClr val="00B050"/>
                </a:solidFill>
              </a:rPr>
              <a:t> di cui all'articolo 20 (somministrazione);</a:t>
            </a:r>
          </a:p>
          <a:p>
            <a:pPr eaLnBrk="1" hangingPunct="1">
              <a:lnSpc>
                <a:spcPct val="80000"/>
              </a:lnSpc>
              <a:buFont typeface="Wingdings" pitchFamily="2" charset="2"/>
              <a:buNone/>
            </a:pPr>
            <a:r>
              <a:rPr lang="it-IT" altLang="it-IT" sz="2700" dirty="0">
                <a:solidFill>
                  <a:srgbClr val="00B050"/>
                </a:solidFill>
              </a:rPr>
              <a:t>b) agenzie di somministrazione di lavoro a tempo indeterminato abilitate a svolgere </a:t>
            </a:r>
            <a:r>
              <a:rPr lang="it-IT" altLang="it-IT" sz="2700" u="sng" dirty="0">
                <a:solidFill>
                  <a:srgbClr val="00B050"/>
                </a:solidFill>
              </a:rPr>
              <a:t>esclusivamente una</a:t>
            </a:r>
            <a:r>
              <a:rPr lang="it-IT" altLang="it-IT" sz="2700" dirty="0">
                <a:solidFill>
                  <a:srgbClr val="00B050"/>
                </a:solidFill>
              </a:rPr>
              <a:t> delle attività specifiche di cui all'articolo 20, comma 3, lettere da a) a h)(ipotesi di somministrazione);</a:t>
            </a:r>
          </a:p>
          <a:p>
            <a:pPr eaLnBrk="1" hangingPunct="1">
              <a:lnSpc>
                <a:spcPct val="80000"/>
              </a:lnSpc>
              <a:buFont typeface="Wingdings" pitchFamily="2" charset="2"/>
              <a:buNone/>
            </a:pPr>
            <a:r>
              <a:rPr lang="it-IT" altLang="it-IT" sz="2700" dirty="0">
                <a:solidFill>
                  <a:srgbClr val="00B050"/>
                </a:solidFill>
              </a:rPr>
              <a:t>c) agenzie di </a:t>
            </a:r>
            <a:r>
              <a:rPr lang="it-IT" altLang="it-IT" sz="2700" u="sng" dirty="0">
                <a:solidFill>
                  <a:srgbClr val="00B050"/>
                </a:solidFill>
              </a:rPr>
              <a:t>intermediazione</a:t>
            </a:r>
            <a:r>
              <a:rPr lang="it-IT" altLang="it-IT" sz="2700" dirty="0">
                <a:solidFill>
                  <a:srgbClr val="00B050"/>
                </a:solidFill>
              </a:rPr>
              <a:t>;</a:t>
            </a:r>
          </a:p>
          <a:p>
            <a:pPr eaLnBrk="1" hangingPunct="1">
              <a:lnSpc>
                <a:spcPct val="80000"/>
              </a:lnSpc>
              <a:buFont typeface="Wingdings" pitchFamily="2" charset="2"/>
              <a:buNone/>
            </a:pPr>
            <a:r>
              <a:rPr lang="it-IT" altLang="it-IT" sz="2700" dirty="0">
                <a:solidFill>
                  <a:srgbClr val="00B050"/>
                </a:solidFill>
              </a:rPr>
              <a:t>d) agenzie di </a:t>
            </a:r>
            <a:r>
              <a:rPr lang="it-IT" altLang="it-IT" sz="2700" u="sng" dirty="0">
                <a:solidFill>
                  <a:srgbClr val="00B050"/>
                </a:solidFill>
              </a:rPr>
              <a:t>ricerca e selezione</a:t>
            </a:r>
            <a:r>
              <a:rPr lang="it-IT" altLang="it-IT" sz="2700" dirty="0">
                <a:solidFill>
                  <a:srgbClr val="00B050"/>
                </a:solidFill>
              </a:rPr>
              <a:t> del personale;</a:t>
            </a:r>
          </a:p>
          <a:p>
            <a:pPr eaLnBrk="1" hangingPunct="1">
              <a:lnSpc>
                <a:spcPct val="80000"/>
              </a:lnSpc>
              <a:buFont typeface="Wingdings" pitchFamily="2" charset="2"/>
              <a:buNone/>
            </a:pPr>
            <a:r>
              <a:rPr lang="it-IT" altLang="it-IT" sz="2700" dirty="0">
                <a:solidFill>
                  <a:srgbClr val="00B050"/>
                </a:solidFill>
              </a:rPr>
              <a:t>e) agenzie di </a:t>
            </a:r>
            <a:r>
              <a:rPr lang="it-IT" altLang="it-IT" sz="2700" u="sng" dirty="0">
                <a:solidFill>
                  <a:srgbClr val="00B050"/>
                </a:solidFill>
              </a:rPr>
              <a:t>supporto alla ricollocazione</a:t>
            </a:r>
            <a:r>
              <a:rPr lang="it-IT" altLang="it-IT" sz="2700" dirty="0">
                <a:solidFill>
                  <a:srgbClr val="00B050"/>
                </a:solidFill>
              </a:rPr>
              <a:t> professionale</a:t>
            </a:r>
          </a:p>
        </p:txBody>
      </p:sp>
      <p:sp>
        <p:nvSpPr>
          <p:cNvPr id="484356" name="Text Box 4"/>
          <p:cNvSpPr txBox="1">
            <a:spLocks noChangeArrowheads="1"/>
          </p:cNvSpPr>
          <p:nvPr/>
        </p:nvSpPr>
        <p:spPr bwMode="auto">
          <a:xfrm>
            <a:off x="0" y="620713"/>
            <a:ext cx="9144000" cy="701675"/>
          </a:xfrm>
          <a:prstGeom prst="rect">
            <a:avLst/>
          </a:prstGeom>
          <a:solidFill>
            <a:schemeClr val="tx2"/>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it-IT" altLang="it-IT" sz="4000" b="1" i="1" dirty="0">
                <a:solidFill>
                  <a:schemeClr val="bg1"/>
                </a:solidFill>
                <a:latin typeface="Arial Rounded MT Bold" pitchFamily="34" charset="0"/>
              </a:rPr>
              <a:t>Le agenzie per il lavoro</a:t>
            </a:r>
          </a:p>
        </p:txBody>
      </p:sp>
    </p:spTree>
    <p:extLst>
      <p:ext uri="{BB962C8B-B14F-4D97-AF65-F5344CB8AC3E}">
        <p14:creationId xmlns:p14="http://schemas.microsoft.com/office/powerpoint/2010/main" val="143956662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84354"/>
                                        </p:tgtEl>
                                        <p:attrNameLst>
                                          <p:attrName>style.visibility</p:attrName>
                                        </p:attrNameLst>
                                      </p:cBhvr>
                                      <p:to>
                                        <p:strVal val="visible"/>
                                      </p:to>
                                    </p:set>
                                    <p:animEffect transition="in" filter="wipe(up)">
                                      <p:cBhvr>
                                        <p:cTn id="7" dur="500"/>
                                        <p:tgtEl>
                                          <p:spTgt spid="48435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4" presetClass="entr" presetSubtype="0" accel="100000" fill="hold" grpId="0" nodeType="clickEffect">
                                  <p:stCondLst>
                                    <p:cond delay="0"/>
                                  </p:stCondLst>
                                  <p:childTnLst>
                                    <p:set>
                                      <p:cBhvr>
                                        <p:cTn id="11" dur="1" fill="hold">
                                          <p:stCondLst>
                                            <p:cond delay="0"/>
                                          </p:stCondLst>
                                        </p:cTn>
                                        <p:tgtEl>
                                          <p:spTgt spid="484356"/>
                                        </p:tgtEl>
                                        <p:attrNameLst>
                                          <p:attrName>style.visibility</p:attrName>
                                        </p:attrNameLst>
                                      </p:cBhvr>
                                      <p:to>
                                        <p:strVal val="visible"/>
                                      </p:to>
                                    </p:set>
                                    <p:anim calcmode="lin" valueType="num">
                                      <p:cBhvr>
                                        <p:cTn id="12" dur="2000" fill="hold"/>
                                        <p:tgtEl>
                                          <p:spTgt spid="484356"/>
                                        </p:tgtEl>
                                        <p:attrNameLst>
                                          <p:attrName>ppt_w</p:attrName>
                                        </p:attrNameLst>
                                      </p:cBhvr>
                                      <p:tavLst>
                                        <p:tav tm="0">
                                          <p:val>
                                            <p:strVal val="#ppt_w*0.05"/>
                                          </p:val>
                                        </p:tav>
                                        <p:tav tm="100000">
                                          <p:val>
                                            <p:strVal val="#ppt_w"/>
                                          </p:val>
                                        </p:tav>
                                      </p:tavLst>
                                    </p:anim>
                                    <p:anim calcmode="lin" valueType="num">
                                      <p:cBhvr>
                                        <p:cTn id="13" dur="2000" fill="hold"/>
                                        <p:tgtEl>
                                          <p:spTgt spid="484356"/>
                                        </p:tgtEl>
                                        <p:attrNameLst>
                                          <p:attrName>ppt_h</p:attrName>
                                        </p:attrNameLst>
                                      </p:cBhvr>
                                      <p:tavLst>
                                        <p:tav tm="0">
                                          <p:val>
                                            <p:strVal val="#ppt_h"/>
                                          </p:val>
                                        </p:tav>
                                        <p:tav tm="100000">
                                          <p:val>
                                            <p:strVal val="#ppt_h"/>
                                          </p:val>
                                        </p:tav>
                                      </p:tavLst>
                                    </p:anim>
                                    <p:anim calcmode="lin" valueType="num">
                                      <p:cBhvr>
                                        <p:cTn id="14" dur="2000" fill="hold"/>
                                        <p:tgtEl>
                                          <p:spTgt spid="484356"/>
                                        </p:tgtEl>
                                        <p:attrNameLst>
                                          <p:attrName>ppt_x</p:attrName>
                                        </p:attrNameLst>
                                      </p:cBhvr>
                                      <p:tavLst>
                                        <p:tav tm="0">
                                          <p:val>
                                            <p:strVal val="#ppt_x-.2"/>
                                          </p:val>
                                        </p:tav>
                                        <p:tav tm="100000">
                                          <p:val>
                                            <p:strVal val="#ppt_x"/>
                                          </p:val>
                                        </p:tav>
                                      </p:tavLst>
                                    </p:anim>
                                    <p:anim calcmode="lin" valueType="num">
                                      <p:cBhvr>
                                        <p:cTn id="15" dur="2000" fill="hold"/>
                                        <p:tgtEl>
                                          <p:spTgt spid="484356"/>
                                        </p:tgtEl>
                                        <p:attrNameLst>
                                          <p:attrName>ppt_y</p:attrName>
                                        </p:attrNameLst>
                                      </p:cBhvr>
                                      <p:tavLst>
                                        <p:tav tm="0">
                                          <p:val>
                                            <p:strVal val="#ppt_y"/>
                                          </p:val>
                                        </p:tav>
                                        <p:tav tm="100000">
                                          <p:val>
                                            <p:strVal val="#ppt_y"/>
                                          </p:val>
                                        </p:tav>
                                      </p:tavLst>
                                    </p:anim>
                                    <p:animEffect transition="in" filter="fade">
                                      <p:cBhvr>
                                        <p:cTn id="16" dur="2000"/>
                                        <p:tgtEl>
                                          <p:spTgt spid="484356"/>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2" fill="hold" grpId="0" nodeType="clickEffect">
                                  <p:stCondLst>
                                    <p:cond delay="0"/>
                                  </p:stCondLst>
                                  <p:childTnLst>
                                    <p:set>
                                      <p:cBhvr>
                                        <p:cTn id="20" dur="1" fill="hold">
                                          <p:stCondLst>
                                            <p:cond delay="0"/>
                                          </p:stCondLst>
                                        </p:cTn>
                                        <p:tgtEl>
                                          <p:spTgt spid="484355">
                                            <p:txEl>
                                              <p:pRg st="0" end="0"/>
                                            </p:txEl>
                                          </p:spTgt>
                                        </p:tgtEl>
                                        <p:attrNameLst>
                                          <p:attrName>style.visibility</p:attrName>
                                        </p:attrNameLst>
                                      </p:cBhvr>
                                      <p:to>
                                        <p:strVal val="visible"/>
                                      </p:to>
                                    </p:set>
                                    <p:animEffect transition="in" filter="wipe(right)">
                                      <p:cBhvr>
                                        <p:cTn id="21" dur="500"/>
                                        <p:tgtEl>
                                          <p:spTgt spid="484355">
                                            <p:txEl>
                                              <p:pRg st="0" end="0"/>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2" fill="hold" grpId="0" nodeType="clickEffect">
                                  <p:stCondLst>
                                    <p:cond delay="0"/>
                                  </p:stCondLst>
                                  <p:childTnLst>
                                    <p:set>
                                      <p:cBhvr>
                                        <p:cTn id="25" dur="1" fill="hold">
                                          <p:stCondLst>
                                            <p:cond delay="0"/>
                                          </p:stCondLst>
                                        </p:cTn>
                                        <p:tgtEl>
                                          <p:spTgt spid="484355">
                                            <p:txEl>
                                              <p:pRg st="1" end="1"/>
                                            </p:txEl>
                                          </p:spTgt>
                                        </p:tgtEl>
                                        <p:attrNameLst>
                                          <p:attrName>style.visibility</p:attrName>
                                        </p:attrNameLst>
                                      </p:cBhvr>
                                      <p:to>
                                        <p:strVal val="visible"/>
                                      </p:to>
                                    </p:set>
                                    <p:animEffect transition="in" filter="wipe(right)">
                                      <p:cBhvr>
                                        <p:cTn id="26" dur="500"/>
                                        <p:tgtEl>
                                          <p:spTgt spid="484355">
                                            <p:txEl>
                                              <p:pRg st="1" end="1"/>
                                            </p:txEl>
                                          </p:spTgt>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22" presetClass="entr" presetSubtype="2" fill="hold" grpId="0" nodeType="clickEffect">
                                  <p:stCondLst>
                                    <p:cond delay="0"/>
                                  </p:stCondLst>
                                  <p:childTnLst>
                                    <p:set>
                                      <p:cBhvr>
                                        <p:cTn id="30" dur="1" fill="hold">
                                          <p:stCondLst>
                                            <p:cond delay="0"/>
                                          </p:stCondLst>
                                        </p:cTn>
                                        <p:tgtEl>
                                          <p:spTgt spid="484355">
                                            <p:txEl>
                                              <p:pRg st="2" end="2"/>
                                            </p:txEl>
                                          </p:spTgt>
                                        </p:tgtEl>
                                        <p:attrNameLst>
                                          <p:attrName>style.visibility</p:attrName>
                                        </p:attrNameLst>
                                      </p:cBhvr>
                                      <p:to>
                                        <p:strVal val="visible"/>
                                      </p:to>
                                    </p:set>
                                    <p:animEffect transition="in" filter="wipe(right)">
                                      <p:cBhvr>
                                        <p:cTn id="31" dur="500"/>
                                        <p:tgtEl>
                                          <p:spTgt spid="484355">
                                            <p:txEl>
                                              <p:pRg st="2" end="2"/>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grpId="0" nodeType="clickEffect">
                                  <p:stCondLst>
                                    <p:cond delay="0"/>
                                  </p:stCondLst>
                                  <p:childTnLst>
                                    <p:set>
                                      <p:cBhvr>
                                        <p:cTn id="35" dur="1" fill="hold">
                                          <p:stCondLst>
                                            <p:cond delay="0"/>
                                          </p:stCondLst>
                                        </p:cTn>
                                        <p:tgtEl>
                                          <p:spTgt spid="484355">
                                            <p:txEl>
                                              <p:pRg st="3" end="3"/>
                                            </p:txEl>
                                          </p:spTgt>
                                        </p:tgtEl>
                                        <p:attrNameLst>
                                          <p:attrName>style.visibility</p:attrName>
                                        </p:attrNameLst>
                                      </p:cBhvr>
                                      <p:to>
                                        <p:strVal val="visible"/>
                                      </p:to>
                                    </p:set>
                                    <p:animEffect transition="in" filter="wipe(right)">
                                      <p:cBhvr>
                                        <p:cTn id="36" dur="500"/>
                                        <p:tgtEl>
                                          <p:spTgt spid="484355">
                                            <p:txEl>
                                              <p:pRg st="3" end="3"/>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2" fill="hold" grpId="0" nodeType="clickEffect">
                                  <p:stCondLst>
                                    <p:cond delay="0"/>
                                  </p:stCondLst>
                                  <p:childTnLst>
                                    <p:set>
                                      <p:cBhvr>
                                        <p:cTn id="40" dur="1" fill="hold">
                                          <p:stCondLst>
                                            <p:cond delay="0"/>
                                          </p:stCondLst>
                                        </p:cTn>
                                        <p:tgtEl>
                                          <p:spTgt spid="484355">
                                            <p:txEl>
                                              <p:pRg st="4" end="4"/>
                                            </p:txEl>
                                          </p:spTgt>
                                        </p:tgtEl>
                                        <p:attrNameLst>
                                          <p:attrName>style.visibility</p:attrName>
                                        </p:attrNameLst>
                                      </p:cBhvr>
                                      <p:to>
                                        <p:strVal val="visible"/>
                                      </p:to>
                                    </p:set>
                                    <p:animEffect transition="in" filter="wipe(right)">
                                      <p:cBhvr>
                                        <p:cTn id="41" dur="500"/>
                                        <p:tgtEl>
                                          <p:spTgt spid="484355">
                                            <p:txEl>
                                              <p:pRg st="4" end="4"/>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2" fill="hold" grpId="0" nodeType="clickEffect">
                                  <p:stCondLst>
                                    <p:cond delay="0"/>
                                  </p:stCondLst>
                                  <p:childTnLst>
                                    <p:set>
                                      <p:cBhvr>
                                        <p:cTn id="45" dur="1" fill="hold">
                                          <p:stCondLst>
                                            <p:cond delay="0"/>
                                          </p:stCondLst>
                                        </p:cTn>
                                        <p:tgtEl>
                                          <p:spTgt spid="484355">
                                            <p:txEl>
                                              <p:pRg st="5" end="5"/>
                                            </p:txEl>
                                          </p:spTgt>
                                        </p:tgtEl>
                                        <p:attrNameLst>
                                          <p:attrName>style.visibility</p:attrName>
                                        </p:attrNameLst>
                                      </p:cBhvr>
                                      <p:to>
                                        <p:strVal val="visible"/>
                                      </p:to>
                                    </p:set>
                                    <p:animEffect transition="in" filter="wipe(right)">
                                      <p:cBhvr>
                                        <p:cTn id="46" dur="500"/>
                                        <p:tgtEl>
                                          <p:spTgt spid="4843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4354" grpId="0"/>
      <p:bldP spid="484355" grpId="0" build="p"/>
      <p:bldP spid="484356"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body" sz="half" idx="1"/>
          </p:nvPr>
        </p:nvSpPr>
        <p:spPr>
          <a:xfrm>
            <a:off x="457200" y="333375"/>
            <a:ext cx="4038600" cy="4032250"/>
          </a:xfrm>
          <a:ln w="57150">
            <a:solidFill>
              <a:schemeClr val="hlink"/>
            </a:solidFill>
            <a:miter lim="800000"/>
            <a:headEnd/>
            <a:tailEnd/>
          </a:ln>
        </p:spPr>
        <p:txBody>
          <a:bodyPr/>
          <a:lstStyle/>
          <a:p>
            <a:pPr algn="ctr" eaLnBrk="1" hangingPunct="1">
              <a:buClr>
                <a:schemeClr val="hlink"/>
              </a:buClr>
              <a:buFont typeface="Wingdings" pitchFamily="2" charset="2"/>
              <a:buChar char="q"/>
            </a:pPr>
            <a:r>
              <a:rPr lang="it-IT" altLang="it-IT" b="1" dirty="0">
                <a:solidFill>
                  <a:srgbClr val="FFFFFF"/>
                </a:solidFill>
              </a:rPr>
              <a:t>	</a:t>
            </a:r>
            <a:r>
              <a:rPr lang="it-IT" altLang="it-IT" b="1" dirty="0">
                <a:solidFill>
                  <a:srgbClr val="00B050"/>
                </a:solidFill>
              </a:rPr>
              <a:t>L'iscrizione alla sezione dell'albo di cui alla lettera a), comporta automaticamente l'iscrizione della agenzia alle sezioni di cui alle lettere c), d) ed e) </a:t>
            </a:r>
          </a:p>
        </p:txBody>
      </p:sp>
      <p:sp>
        <p:nvSpPr>
          <p:cNvPr id="22531" name="Rectangle 3"/>
          <p:cNvSpPr>
            <a:spLocks noGrp="1" noChangeArrowheads="1"/>
          </p:cNvSpPr>
          <p:nvPr>
            <p:ph type="body" sz="half" idx="2"/>
          </p:nvPr>
        </p:nvSpPr>
        <p:spPr>
          <a:xfrm>
            <a:off x="4648200" y="333375"/>
            <a:ext cx="4038600" cy="4032250"/>
          </a:xfrm>
          <a:ln w="57150">
            <a:solidFill>
              <a:schemeClr val="hlink"/>
            </a:solidFill>
            <a:miter lim="800000"/>
            <a:headEnd/>
            <a:tailEnd/>
          </a:ln>
        </p:spPr>
        <p:txBody>
          <a:bodyPr/>
          <a:lstStyle/>
          <a:p>
            <a:pPr algn="ctr" eaLnBrk="1" hangingPunct="1">
              <a:buClr>
                <a:schemeClr val="hlink"/>
              </a:buClr>
              <a:buFont typeface="Wingdings" pitchFamily="2" charset="2"/>
              <a:buChar char="q"/>
            </a:pPr>
            <a:r>
              <a:rPr lang="it-IT" altLang="it-IT" b="1" dirty="0">
                <a:solidFill>
                  <a:srgbClr val="FFFFFF"/>
                </a:solidFill>
              </a:rPr>
              <a:t> </a:t>
            </a:r>
            <a:r>
              <a:rPr lang="it-IT" altLang="it-IT" b="1" dirty="0">
                <a:solidFill>
                  <a:srgbClr val="00B050"/>
                </a:solidFill>
              </a:rPr>
              <a:t>L'iscrizione alla sezione dell'albo di cui alla lettera c), comporta automaticamente l'iscrizione della agenzia alle sezioni di cui alle lettere d) ed e)</a:t>
            </a:r>
            <a:endParaRPr lang="it-IT" altLang="it-IT" dirty="0">
              <a:solidFill>
                <a:srgbClr val="00B050"/>
              </a:solidFill>
            </a:endParaRPr>
          </a:p>
        </p:txBody>
      </p:sp>
      <p:sp>
        <p:nvSpPr>
          <p:cNvPr id="485380" name="AutoShape 4"/>
          <p:cNvSpPr>
            <a:spLocks noChangeArrowheads="1"/>
          </p:cNvSpPr>
          <p:nvPr/>
        </p:nvSpPr>
        <p:spPr bwMode="auto">
          <a:xfrm>
            <a:off x="539750" y="4508500"/>
            <a:ext cx="8135938" cy="2089150"/>
          </a:xfrm>
          <a:prstGeom prst="upArrowCallout">
            <a:avLst>
              <a:gd name="adj1" fmla="val 136411"/>
              <a:gd name="adj2" fmla="val 194719"/>
              <a:gd name="adj3" fmla="val 17403"/>
              <a:gd name="adj4" fmla="val 71278"/>
            </a:avLst>
          </a:prstGeom>
          <a:solidFill>
            <a:schemeClr val="hlink"/>
          </a:solidFill>
          <a:ln w="9525">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it-IT" altLang="it-IT" sz="2800" b="1">
                <a:solidFill>
                  <a:srgbClr val="FFFFFF"/>
                </a:solidFill>
                <a:latin typeface="Arial" pitchFamily="34" charset="0"/>
              </a:rPr>
              <a:t>DUE fondamentali tipi di Agenzie:</a:t>
            </a:r>
          </a:p>
          <a:p>
            <a:pPr algn="ctr" eaLnBrk="1" hangingPunct="1"/>
            <a:r>
              <a:rPr lang="it-IT" altLang="it-IT" sz="2800" b="1">
                <a:solidFill>
                  <a:srgbClr val="FFFFFF"/>
                </a:solidFill>
                <a:latin typeface="Arial" pitchFamily="34" charset="0"/>
              </a:rPr>
              <a:t>Le Agenzie di somministrazione (lett. a)</a:t>
            </a:r>
          </a:p>
          <a:p>
            <a:pPr algn="ctr" eaLnBrk="1" hangingPunct="1"/>
            <a:r>
              <a:rPr lang="it-IT" altLang="it-IT" sz="2800" b="1">
                <a:solidFill>
                  <a:srgbClr val="FFFFFF"/>
                </a:solidFill>
                <a:latin typeface="Arial" pitchFamily="34" charset="0"/>
              </a:rPr>
              <a:t>Le Agenzie di intermediazione (lett. c)</a:t>
            </a:r>
          </a:p>
        </p:txBody>
      </p:sp>
    </p:spTree>
    <p:extLst>
      <p:ext uri="{BB962C8B-B14F-4D97-AF65-F5344CB8AC3E}">
        <p14:creationId xmlns:p14="http://schemas.microsoft.com/office/powerpoint/2010/main" val="4194544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85380"/>
                                        </p:tgtEl>
                                        <p:attrNameLst>
                                          <p:attrName>style.visibility</p:attrName>
                                        </p:attrNameLst>
                                      </p:cBhvr>
                                      <p:to>
                                        <p:strVal val="visible"/>
                                      </p:to>
                                    </p:set>
                                    <p:animEffect transition="in" filter="wipe(up)">
                                      <p:cBhvr>
                                        <p:cTn id="7" dur="3000"/>
                                        <p:tgtEl>
                                          <p:spTgt spid="4853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538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402" name="Rectangle 2"/>
          <p:cNvSpPr>
            <a:spLocks noGrp="1" noChangeArrowheads="1"/>
          </p:cNvSpPr>
          <p:nvPr>
            <p:ph type="body" idx="1"/>
          </p:nvPr>
        </p:nvSpPr>
        <p:spPr>
          <a:xfrm>
            <a:off x="0" y="1700213"/>
            <a:ext cx="8964613" cy="5661025"/>
          </a:xfrm>
        </p:spPr>
        <p:txBody>
          <a:bodyPr/>
          <a:lstStyle/>
          <a:p>
            <a:pPr marL="609600" indent="-609600" eaLnBrk="1" hangingPunct="1">
              <a:lnSpc>
                <a:spcPct val="95000"/>
              </a:lnSpc>
              <a:spcBef>
                <a:spcPct val="0"/>
              </a:spcBef>
              <a:buClr>
                <a:schemeClr val="hlink"/>
              </a:buClr>
              <a:buFont typeface="Wingdings" pitchFamily="2" charset="2"/>
              <a:buChar char="§"/>
            </a:pPr>
            <a:r>
              <a:rPr lang="it-IT" altLang="it-IT" sz="2600" dirty="0">
                <a:solidFill>
                  <a:srgbClr val="00B050"/>
                </a:solidFill>
              </a:rPr>
              <a:t>La costituzione della agenzia nella forma di </a:t>
            </a:r>
            <a:r>
              <a:rPr lang="it-IT" altLang="it-IT" sz="2600" u="sng" dirty="0">
                <a:solidFill>
                  <a:srgbClr val="00B050"/>
                </a:solidFill>
              </a:rPr>
              <a:t>società di capitali ovvero cooperativa</a:t>
            </a:r>
            <a:r>
              <a:rPr lang="it-IT" altLang="it-IT" sz="2600" dirty="0">
                <a:solidFill>
                  <a:srgbClr val="00B050"/>
                </a:solidFill>
              </a:rPr>
              <a:t> o consorzio di cooperative, italiana o di altro Stato membro della Unione europea. Per le agenzie di cui alle lettere d) ed e) </a:t>
            </a:r>
            <a:r>
              <a:rPr lang="it-IT" altLang="it-IT" sz="2600" dirty="0" err="1">
                <a:solidFill>
                  <a:srgbClr val="00B050"/>
                </a:solidFill>
              </a:rPr>
              <a:t>e'</a:t>
            </a:r>
            <a:r>
              <a:rPr lang="it-IT" altLang="it-IT" sz="2600" dirty="0">
                <a:solidFill>
                  <a:srgbClr val="00B050"/>
                </a:solidFill>
              </a:rPr>
              <a:t> ammessa anche la forma della società di persone;</a:t>
            </a:r>
          </a:p>
          <a:p>
            <a:pPr marL="609600" indent="-609600" eaLnBrk="1" hangingPunct="1">
              <a:lnSpc>
                <a:spcPct val="95000"/>
              </a:lnSpc>
              <a:spcBef>
                <a:spcPct val="0"/>
              </a:spcBef>
              <a:buClr>
                <a:schemeClr val="hlink"/>
              </a:buClr>
              <a:buFont typeface="Wingdings" pitchFamily="2" charset="2"/>
              <a:buChar char="§"/>
            </a:pPr>
            <a:r>
              <a:rPr lang="it-IT" altLang="it-IT" sz="2600" dirty="0">
                <a:solidFill>
                  <a:srgbClr val="00B050"/>
                </a:solidFill>
              </a:rPr>
              <a:t>La </a:t>
            </a:r>
            <a:r>
              <a:rPr lang="it-IT" altLang="it-IT" sz="2600" u="sng" dirty="0">
                <a:solidFill>
                  <a:srgbClr val="00B050"/>
                </a:solidFill>
              </a:rPr>
              <a:t>sede legale</a:t>
            </a:r>
            <a:r>
              <a:rPr lang="it-IT" altLang="it-IT" sz="2600" dirty="0">
                <a:solidFill>
                  <a:srgbClr val="00B050"/>
                </a:solidFill>
              </a:rPr>
              <a:t> o una sua dipendenza nel territorio dello Stato o di altro Stato membro della Unione europea;</a:t>
            </a:r>
          </a:p>
          <a:p>
            <a:pPr marL="609600" indent="-609600" eaLnBrk="1" hangingPunct="1">
              <a:lnSpc>
                <a:spcPct val="95000"/>
              </a:lnSpc>
              <a:spcBef>
                <a:spcPct val="0"/>
              </a:spcBef>
              <a:buClr>
                <a:schemeClr val="hlink"/>
              </a:buClr>
              <a:buFont typeface="Wingdings" pitchFamily="2" charset="2"/>
              <a:buChar char="§"/>
            </a:pPr>
            <a:r>
              <a:rPr lang="it-IT" altLang="it-IT" sz="2600" dirty="0">
                <a:solidFill>
                  <a:srgbClr val="00B050"/>
                </a:solidFill>
              </a:rPr>
              <a:t>La disponibilità di uffici in </a:t>
            </a:r>
            <a:r>
              <a:rPr lang="it-IT" altLang="it-IT" sz="2600" u="sng" dirty="0">
                <a:solidFill>
                  <a:srgbClr val="00B050"/>
                </a:solidFill>
              </a:rPr>
              <a:t>locali idonei</a:t>
            </a:r>
            <a:r>
              <a:rPr lang="it-IT" altLang="it-IT" sz="2600" dirty="0">
                <a:solidFill>
                  <a:srgbClr val="00B050"/>
                </a:solidFill>
              </a:rPr>
              <a:t> allo specifico uso e di adeguate </a:t>
            </a:r>
            <a:r>
              <a:rPr lang="it-IT" altLang="it-IT" sz="2600" u="sng" dirty="0">
                <a:solidFill>
                  <a:srgbClr val="00B050"/>
                </a:solidFill>
              </a:rPr>
              <a:t>competenze professionali</a:t>
            </a:r>
            <a:r>
              <a:rPr lang="it-IT" altLang="it-IT" sz="2600" dirty="0">
                <a:solidFill>
                  <a:srgbClr val="00B050"/>
                </a:solidFill>
              </a:rPr>
              <a:t>, dimostrabili per titoli o per specifiche esperienze nel settore delle risorse umane o nelle relazioni industriali</a:t>
            </a:r>
          </a:p>
        </p:txBody>
      </p:sp>
      <p:sp>
        <p:nvSpPr>
          <p:cNvPr id="23555" name="Rectangle 3"/>
          <p:cNvSpPr>
            <a:spLocks noGrp="1" noChangeArrowheads="1"/>
          </p:cNvSpPr>
          <p:nvPr>
            <p:ph type="title"/>
          </p:nvPr>
        </p:nvSpPr>
        <p:spPr>
          <a:xfrm>
            <a:off x="468313" y="92075"/>
            <a:ext cx="8229600" cy="1311275"/>
          </a:xfrm>
        </p:spPr>
        <p:txBody>
          <a:bodyPr/>
          <a:lstStyle/>
          <a:p>
            <a:pPr eaLnBrk="1" hangingPunct="1"/>
            <a:r>
              <a:rPr lang="it-IT" altLang="it-IT" sz="4000" b="1" dirty="0">
                <a:solidFill>
                  <a:srgbClr val="00B050"/>
                </a:solidFill>
              </a:rPr>
              <a:t>I requisiti richiesti per l'iscrizione all'albo </a:t>
            </a:r>
          </a:p>
        </p:txBody>
      </p:sp>
    </p:spTree>
    <p:extLst>
      <p:ext uri="{BB962C8B-B14F-4D97-AF65-F5344CB8AC3E}">
        <p14:creationId xmlns:p14="http://schemas.microsoft.com/office/powerpoint/2010/main" val="44641767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6402">
                                            <p:txEl>
                                              <p:pRg st="0" end="0"/>
                                            </p:txEl>
                                          </p:spTgt>
                                        </p:tgtEl>
                                        <p:attrNameLst>
                                          <p:attrName>style.visibility</p:attrName>
                                        </p:attrNameLst>
                                      </p:cBhvr>
                                      <p:to>
                                        <p:strVal val="visible"/>
                                      </p:to>
                                    </p:set>
                                    <p:animEffect transition="in" filter="wipe(left)">
                                      <p:cBhvr>
                                        <p:cTn id="7" dur="500"/>
                                        <p:tgtEl>
                                          <p:spTgt spid="48640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6402">
                                            <p:txEl>
                                              <p:pRg st="1" end="1"/>
                                            </p:txEl>
                                          </p:spTgt>
                                        </p:tgtEl>
                                        <p:attrNameLst>
                                          <p:attrName>style.visibility</p:attrName>
                                        </p:attrNameLst>
                                      </p:cBhvr>
                                      <p:to>
                                        <p:strVal val="visible"/>
                                      </p:to>
                                    </p:set>
                                    <p:animEffect transition="in" filter="wipe(left)">
                                      <p:cBhvr>
                                        <p:cTn id="12" dur="500"/>
                                        <p:tgtEl>
                                          <p:spTgt spid="48640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6402">
                                            <p:txEl>
                                              <p:pRg st="2" end="2"/>
                                            </p:txEl>
                                          </p:spTgt>
                                        </p:tgtEl>
                                        <p:attrNameLst>
                                          <p:attrName>style.visibility</p:attrName>
                                        </p:attrNameLst>
                                      </p:cBhvr>
                                      <p:to>
                                        <p:strVal val="visible"/>
                                      </p:to>
                                    </p:set>
                                    <p:animEffect transition="in" filter="wipe(left)">
                                      <p:cBhvr>
                                        <p:cTn id="17" dur="500"/>
                                        <p:tgtEl>
                                          <p:spTgt spid="48640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6402"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7426" name="Rectangle 2"/>
          <p:cNvSpPr>
            <a:spLocks noGrp="1" noChangeArrowheads="1"/>
          </p:cNvSpPr>
          <p:nvPr>
            <p:ph type="body" idx="1"/>
          </p:nvPr>
        </p:nvSpPr>
        <p:spPr>
          <a:xfrm>
            <a:off x="685800" y="765175"/>
            <a:ext cx="8269288" cy="6092825"/>
          </a:xfrm>
        </p:spPr>
        <p:txBody>
          <a:bodyPr/>
          <a:lstStyle/>
          <a:p>
            <a:pPr marL="533400" indent="-533400" algn="just" eaLnBrk="1" hangingPunct="1">
              <a:lnSpc>
                <a:spcPct val="80000"/>
              </a:lnSpc>
              <a:buFont typeface="Wingdings" pitchFamily="2" charset="2"/>
              <a:buNone/>
            </a:pPr>
            <a:r>
              <a:rPr lang="it-IT" altLang="it-IT" sz="2200" dirty="0">
                <a:solidFill>
                  <a:srgbClr val="00B050"/>
                </a:solidFill>
              </a:rPr>
              <a:t>(Segue)</a:t>
            </a:r>
          </a:p>
          <a:p>
            <a:pPr marL="533400" indent="-533400" algn="just" eaLnBrk="1" hangingPunct="1">
              <a:lnSpc>
                <a:spcPct val="80000"/>
              </a:lnSpc>
            </a:pPr>
            <a:r>
              <a:rPr lang="it-IT" altLang="it-IT" sz="2400" dirty="0">
                <a:solidFill>
                  <a:srgbClr val="00B050"/>
                </a:solidFill>
              </a:rPr>
              <a:t>in capo agli amministratori, ai direttori generali, ai dirigenti muniti di rappresentanza e ai soci accomandatari: </a:t>
            </a:r>
            <a:r>
              <a:rPr lang="it-IT" altLang="it-IT" sz="2400" u="sng" dirty="0">
                <a:solidFill>
                  <a:srgbClr val="00B050"/>
                </a:solidFill>
              </a:rPr>
              <a:t>assenza di condanne penali</a:t>
            </a:r>
            <a:r>
              <a:rPr lang="it-IT" altLang="it-IT" sz="2400" dirty="0">
                <a:solidFill>
                  <a:srgbClr val="00B050"/>
                </a:solidFill>
              </a:rPr>
              <a:t>, anche non definitive, per delitti contro il patrimonio, per delitti contro la fede pubblica o contro l'economia pubblica, per il delitto previsto dall'articolo 416-bis del codice penale, o per delitti non colposi per i quali la legge commini la pena della reclusione non inferiore nel massimo a tre anni, per delitti o contravvenzioni previsti da leggi dirette alla prevenzione degli infortuni sul lavoro o, in ogni caso, previsti da leggi in materia di lavoro o di previdenza sociale</a:t>
            </a:r>
          </a:p>
          <a:p>
            <a:pPr marL="533400" indent="-533400" algn="just" eaLnBrk="1" hangingPunct="1">
              <a:lnSpc>
                <a:spcPct val="80000"/>
              </a:lnSpc>
            </a:pPr>
            <a:r>
              <a:rPr lang="it-IT" altLang="it-IT" sz="2400" u="sng" dirty="0">
                <a:solidFill>
                  <a:srgbClr val="00B050"/>
                </a:solidFill>
              </a:rPr>
              <a:t>l'interconnessione con la borsa continua nazionale del lavoro</a:t>
            </a:r>
            <a:r>
              <a:rPr lang="it-IT" altLang="it-IT" sz="2400" dirty="0">
                <a:solidFill>
                  <a:srgbClr val="00B050"/>
                </a:solidFill>
              </a:rPr>
              <a:t> di cui al successivo articolo 15, attraverso il raccordo con uno o più nodi regionali</a:t>
            </a:r>
          </a:p>
          <a:p>
            <a:pPr marL="533400" indent="-533400" algn="just" eaLnBrk="1" hangingPunct="1">
              <a:lnSpc>
                <a:spcPct val="80000"/>
              </a:lnSpc>
            </a:pPr>
            <a:r>
              <a:rPr lang="it-IT" altLang="it-IT" sz="2400" dirty="0">
                <a:solidFill>
                  <a:srgbClr val="00B050"/>
                </a:solidFill>
              </a:rPr>
              <a:t>Rispetto del diritto del lavoratore alla determinazione dell’ambito di diffusione dei propri dati (art. 8)</a:t>
            </a:r>
          </a:p>
          <a:p>
            <a:pPr marL="533400" indent="-533400" algn="just" eaLnBrk="1" hangingPunct="1">
              <a:lnSpc>
                <a:spcPct val="80000"/>
              </a:lnSpc>
            </a:pPr>
            <a:endParaRPr lang="it-IT" altLang="it-IT" sz="2400" dirty="0">
              <a:solidFill>
                <a:srgbClr val="00B050"/>
              </a:solidFill>
            </a:endParaRPr>
          </a:p>
          <a:p>
            <a:pPr marL="533400" indent="-533400" algn="just" eaLnBrk="1" hangingPunct="1">
              <a:lnSpc>
                <a:spcPct val="80000"/>
              </a:lnSpc>
              <a:buFont typeface="Wingdings" pitchFamily="2" charset="2"/>
              <a:buAutoNum type="arabicPeriod"/>
            </a:pPr>
            <a:endParaRPr lang="it-IT" altLang="it-IT" sz="2200" dirty="0">
              <a:solidFill>
                <a:srgbClr val="00B050"/>
              </a:solidFill>
            </a:endParaRPr>
          </a:p>
        </p:txBody>
      </p:sp>
    </p:spTree>
    <p:extLst>
      <p:ext uri="{BB962C8B-B14F-4D97-AF65-F5344CB8AC3E}">
        <p14:creationId xmlns:p14="http://schemas.microsoft.com/office/powerpoint/2010/main" val="352117027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87426">
                                            <p:txEl>
                                              <p:pRg st="0" end="0"/>
                                            </p:txEl>
                                          </p:spTgt>
                                        </p:tgtEl>
                                        <p:attrNameLst>
                                          <p:attrName>style.visibility</p:attrName>
                                        </p:attrNameLst>
                                      </p:cBhvr>
                                      <p:to>
                                        <p:strVal val="visible"/>
                                      </p:to>
                                    </p:set>
                                    <p:animEffect transition="in" filter="wipe(left)">
                                      <p:cBhvr>
                                        <p:cTn id="7" dur="500"/>
                                        <p:tgtEl>
                                          <p:spTgt spid="48742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87426">
                                            <p:txEl>
                                              <p:pRg st="1" end="1"/>
                                            </p:txEl>
                                          </p:spTgt>
                                        </p:tgtEl>
                                        <p:attrNameLst>
                                          <p:attrName>style.visibility</p:attrName>
                                        </p:attrNameLst>
                                      </p:cBhvr>
                                      <p:to>
                                        <p:strVal val="visible"/>
                                      </p:to>
                                    </p:set>
                                    <p:animEffect transition="in" filter="wipe(left)">
                                      <p:cBhvr>
                                        <p:cTn id="12" dur="500"/>
                                        <p:tgtEl>
                                          <p:spTgt spid="48742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487426">
                                            <p:txEl>
                                              <p:pRg st="2" end="2"/>
                                            </p:txEl>
                                          </p:spTgt>
                                        </p:tgtEl>
                                        <p:attrNameLst>
                                          <p:attrName>style.visibility</p:attrName>
                                        </p:attrNameLst>
                                      </p:cBhvr>
                                      <p:to>
                                        <p:strVal val="visible"/>
                                      </p:to>
                                    </p:set>
                                    <p:animEffect transition="in" filter="wipe(left)">
                                      <p:cBhvr>
                                        <p:cTn id="17" dur="500"/>
                                        <p:tgtEl>
                                          <p:spTgt spid="48742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87426">
                                            <p:txEl>
                                              <p:pRg st="3" end="3"/>
                                            </p:txEl>
                                          </p:spTgt>
                                        </p:tgtEl>
                                        <p:attrNameLst>
                                          <p:attrName>style.visibility</p:attrName>
                                        </p:attrNameLst>
                                      </p:cBhvr>
                                      <p:to>
                                        <p:strVal val="visible"/>
                                      </p:to>
                                    </p:set>
                                    <p:animEffect transition="in" filter="wipe(left)">
                                      <p:cBhvr>
                                        <p:cTn id="22" dur="500"/>
                                        <p:tgtEl>
                                          <p:spTgt spid="48742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742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17500" y="722313"/>
            <a:ext cx="8637588" cy="762000"/>
          </a:xfrm>
        </p:spPr>
        <p:txBody>
          <a:bodyPr>
            <a:normAutofit fontScale="90000"/>
          </a:bodyPr>
          <a:lstStyle/>
          <a:p>
            <a:pPr algn="ctr" eaLnBrk="1" hangingPunct="1"/>
            <a:r>
              <a:rPr lang="it-IT">
                <a:latin typeface="Berlin Sans FB" charset="0"/>
              </a:rPr>
              <a:t>I problemi giuridici</a:t>
            </a:r>
          </a:p>
        </p:txBody>
      </p:sp>
      <p:sp>
        <p:nvSpPr>
          <p:cNvPr id="445443" name="Rectangle 3"/>
          <p:cNvSpPr>
            <a:spLocks noGrp="1" noChangeArrowheads="1"/>
          </p:cNvSpPr>
          <p:nvPr>
            <p:ph type="body" idx="1"/>
          </p:nvPr>
        </p:nvSpPr>
        <p:spPr/>
        <p:txBody>
          <a:bodyPr/>
          <a:lstStyle/>
          <a:p>
            <a:pPr eaLnBrk="1" hangingPunct="1"/>
            <a:r>
              <a:rPr lang="it-IT">
                <a:latin typeface="Berlin Sans FB" charset="0"/>
              </a:rPr>
              <a:t>In che misura è possibile utilizzare prestazioni di lavoro rese da dipendenti altrui?</a:t>
            </a:r>
          </a:p>
          <a:p>
            <a:pPr eaLnBrk="1" hangingPunct="1"/>
            <a:r>
              <a:rPr lang="it-IT">
                <a:latin typeface="Berlin Sans FB" charset="0"/>
              </a:rPr>
              <a:t>E’ compatibile con lo schema codicistico della subordinazione lo svolgimento della prestazione “alle dipendenze e sotto la direzione” di un soggetto diverso dal datore di lavoro?</a:t>
            </a:r>
          </a:p>
        </p:txBody>
      </p:sp>
    </p:spTree>
    <p:extLst>
      <p:ext uri="{BB962C8B-B14F-4D97-AF65-F5344CB8AC3E}">
        <p14:creationId xmlns:p14="http://schemas.microsoft.com/office/powerpoint/2010/main" val="26649951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5443">
                                            <p:txEl>
                                              <p:pRg st="0" end="0"/>
                                            </p:txEl>
                                          </p:spTgt>
                                        </p:tgtEl>
                                        <p:attrNameLst>
                                          <p:attrName>style.visibility</p:attrName>
                                        </p:attrNameLst>
                                      </p:cBhvr>
                                      <p:to>
                                        <p:strVal val="visible"/>
                                      </p:to>
                                    </p:set>
                                    <p:animEffect transition="in" filter="wipe(left)">
                                      <p:cBhvr>
                                        <p:cTn id="7" dur="1000"/>
                                        <p:tgtEl>
                                          <p:spTgt spid="4454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45443">
                                            <p:txEl>
                                              <p:pRg st="1" end="1"/>
                                            </p:txEl>
                                          </p:spTgt>
                                        </p:tgtEl>
                                        <p:attrNameLst>
                                          <p:attrName>style.visibility</p:attrName>
                                        </p:attrNameLst>
                                      </p:cBhvr>
                                      <p:to>
                                        <p:strVal val="visible"/>
                                      </p:to>
                                    </p:set>
                                    <p:animEffect transition="in" filter="wipe(left)">
                                      <p:cBhvr>
                                        <p:cTn id="12" dur="1000"/>
                                        <p:tgtEl>
                                          <p:spTgt spid="44544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544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317500" y="293688"/>
            <a:ext cx="8637588" cy="1190625"/>
          </a:xfrm>
        </p:spPr>
        <p:txBody>
          <a:bodyPr/>
          <a:lstStyle/>
          <a:p>
            <a:pPr eaLnBrk="1" hangingPunct="1"/>
            <a:r>
              <a:rPr lang="it-IT" altLang="it-IT" sz="3600"/>
              <a:t>Requisiti aggiuntivi specifici delle agenzie di somministrazione (art. 5)</a:t>
            </a:r>
          </a:p>
        </p:txBody>
      </p:sp>
      <p:sp>
        <p:nvSpPr>
          <p:cNvPr id="25603" name="Rectangle 3"/>
          <p:cNvSpPr>
            <a:spLocks noGrp="1" noChangeArrowheads="1"/>
          </p:cNvSpPr>
          <p:nvPr>
            <p:ph type="body" idx="1"/>
          </p:nvPr>
        </p:nvSpPr>
        <p:spPr/>
        <p:txBody>
          <a:bodyPr/>
          <a:lstStyle/>
          <a:p>
            <a:pPr algn="just" eaLnBrk="1" hangingPunct="1"/>
            <a:r>
              <a:rPr lang="it-IT" altLang="it-IT" dirty="0"/>
              <a:t>Capitale versato non inferiore ad €600.000</a:t>
            </a:r>
          </a:p>
          <a:p>
            <a:pPr eaLnBrk="1" hangingPunct="1"/>
            <a:r>
              <a:rPr lang="it-IT" altLang="it-IT" dirty="0"/>
              <a:t>A garanzia dei crediti retributivi e contributivi: deposito cauzionale presso un Istituto di credito di €350.000 per i primi 2 anni e poi fideiussione bancaria o assicurativa non inferiore al 5% del fatturato dell’anno precedente</a:t>
            </a:r>
          </a:p>
        </p:txBody>
      </p:sp>
    </p:spTree>
    <p:extLst>
      <p:ext uri="{BB962C8B-B14F-4D97-AF65-F5344CB8AC3E}">
        <p14:creationId xmlns:p14="http://schemas.microsoft.com/office/powerpoint/2010/main" val="225016260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Segnaposto numero diapositiva 5"/>
          <p:cNvSpPr>
            <a:spLocks noGrp="1"/>
          </p:cNvSpPr>
          <p:nvPr>
            <p:ph type="sldNum" sz="quarter" idx="12"/>
          </p:nvPr>
        </p:nvSpPr>
        <p:spPr/>
        <p:txBody>
          <a:bodyPr/>
          <a:lstStyle/>
          <a:p>
            <a:fld id="{C76B9708-485E-4BB9-9FFE-190FC31BEBFB}" type="slidenum">
              <a:rPr lang="it-IT"/>
              <a:pPr/>
              <a:t>31</a:t>
            </a:fld>
            <a:endParaRPr lang="it-IT"/>
          </a:p>
        </p:txBody>
      </p:sp>
      <p:sp>
        <p:nvSpPr>
          <p:cNvPr id="202755" name="Rectangle 3"/>
          <p:cNvSpPr>
            <a:spLocks noChangeArrowheads="1"/>
          </p:cNvSpPr>
          <p:nvPr/>
        </p:nvSpPr>
        <p:spPr bwMode="auto">
          <a:xfrm>
            <a:off x="5791200" y="1052736"/>
            <a:ext cx="2743200" cy="1524000"/>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buFont typeface="Verdana" pitchFamily="34" charset="0"/>
              <a:buNone/>
            </a:pPr>
            <a:r>
              <a:rPr lang="it-IT" sz="2200" i="1" dirty="0"/>
              <a:t>UTILIZZATORE</a:t>
            </a:r>
          </a:p>
        </p:txBody>
      </p:sp>
      <p:sp>
        <p:nvSpPr>
          <p:cNvPr id="202756" name="Rectangle 4"/>
          <p:cNvSpPr>
            <a:spLocks noChangeArrowheads="1"/>
          </p:cNvSpPr>
          <p:nvPr/>
        </p:nvSpPr>
        <p:spPr bwMode="auto">
          <a:xfrm>
            <a:off x="323529" y="1112912"/>
            <a:ext cx="3040384" cy="1524000"/>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buFont typeface="Verdana" pitchFamily="34" charset="0"/>
              <a:buNone/>
            </a:pPr>
            <a:r>
              <a:rPr lang="it-IT" sz="2200" i="1" dirty="0"/>
              <a:t>AGENZIA DI </a:t>
            </a:r>
          </a:p>
          <a:p>
            <a:pPr algn="ctr">
              <a:buFont typeface="Verdana" pitchFamily="34" charset="0"/>
              <a:buNone/>
            </a:pPr>
            <a:r>
              <a:rPr lang="it-IT" sz="2200" i="1" dirty="0"/>
              <a:t>SOMMINISTRAZIONE</a:t>
            </a:r>
          </a:p>
          <a:p>
            <a:pPr algn="ctr">
              <a:buFont typeface="Verdana" pitchFamily="34" charset="0"/>
              <a:buNone/>
            </a:pPr>
            <a:r>
              <a:rPr lang="it-IT" sz="2200" i="1" dirty="0"/>
              <a:t> DI LAVORO</a:t>
            </a:r>
          </a:p>
        </p:txBody>
      </p:sp>
      <p:sp>
        <p:nvSpPr>
          <p:cNvPr id="202757" name="Rectangle 5"/>
          <p:cNvSpPr>
            <a:spLocks noChangeArrowheads="1"/>
          </p:cNvSpPr>
          <p:nvPr/>
        </p:nvSpPr>
        <p:spPr bwMode="auto">
          <a:xfrm>
            <a:off x="3276600" y="4281264"/>
            <a:ext cx="2743200" cy="1524000"/>
          </a:xfrm>
          <a:prstGeom prst="rect">
            <a:avLst/>
          </a:prstGeom>
          <a:solidFill>
            <a:schemeClr val="accent1"/>
          </a:solidFill>
          <a:ln w="9525">
            <a:solidFill>
              <a:schemeClr val="folHlink"/>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pPr algn="ctr">
              <a:buFont typeface="Verdana" pitchFamily="34" charset="0"/>
              <a:buNone/>
            </a:pPr>
            <a:r>
              <a:rPr lang="it-IT" sz="2200" i="1"/>
              <a:t>LAVORATORE</a:t>
            </a:r>
          </a:p>
        </p:txBody>
      </p:sp>
      <p:sp>
        <p:nvSpPr>
          <p:cNvPr id="202758" name="Line 6"/>
          <p:cNvSpPr>
            <a:spLocks noChangeShapeType="1"/>
          </p:cNvSpPr>
          <p:nvPr/>
        </p:nvSpPr>
        <p:spPr bwMode="auto">
          <a:xfrm>
            <a:off x="3625850" y="1844824"/>
            <a:ext cx="1903413" cy="0"/>
          </a:xfrm>
          <a:prstGeom prst="line">
            <a:avLst/>
          </a:prstGeom>
          <a:noFill/>
          <a:ln w="9525">
            <a:solidFill>
              <a:schemeClr val="folHlink"/>
            </a:solidFill>
            <a:prstDash val="sysDot"/>
            <a:round/>
            <a:headEnd type="triangle" w="lg" len="lg"/>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it-IT"/>
          </a:p>
        </p:txBody>
      </p:sp>
      <p:sp>
        <p:nvSpPr>
          <p:cNvPr id="202759" name="Line 7"/>
          <p:cNvSpPr>
            <a:spLocks noChangeShapeType="1"/>
          </p:cNvSpPr>
          <p:nvPr/>
        </p:nvSpPr>
        <p:spPr bwMode="auto">
          <a:xfrm>
            <a:off x="1619672" y="3212976"/>
            <a:ext cx="1219200" cy="1219200"/>
          </a:xfrm>
          <a:prstGeom prst="line">
            <a:avLst/>
          </a:prstGeom>
          <a:noFill/>
          <a:ln w="9525">
            <a:solidFill>
              <a:schemeClr val="folHlink"/>
            </a:solidFill>
            <a:prstDash val="sysDot"/>
            <a:round/>
            <a:headEnd type="triangle" w="lg" len="lg"/>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it-IT"/>
          </a:p>
        </p:txBody>
      </p:sp>
      <p:sp>
        <p:nvSpPr>
          <p:cNvPr id="202760" name="Line 8"/>
          <p:cNvSpPr>
            <a:spLocks noChangeShapeType="1"/>
          </p:cNvSpPr>
          <p:nvPr/>
        </p:nvSpPr>
        <p:spPr bwMode="auto">
          <a:xfrm flipH="1">
            <a:off x="6553200" y="3315568"/>
            <a:ext cx="1219200" cy="1219200"/>
          </a:xfrm>
          <a:prstGeom prst="line">
            <a:avLst/>
          </a:prstGeom>
          <a:noFill/>
          <a:ln w="9525">
            <a:solidFill>
              <a:schemeClr val="folHlink"/>
            </a:solidFill>
            <a:prstDash val="sysDot"/>
            <a:round/>
            <a:headEnd type="triangle" w="lg" len="lg"/>
            <a:tailEnd type="triangle" w="lg" len="lg"/>
          </a:ln>
          <a:effectLst/>
          <a:extLst>
            <a:ext uri="{909E8E84-426E-40dd-AFC4-6F175D3DCCD1}">
              <a14:hiddenFill xmlns:a14="http://schemas.microsoft.com/office/drawing/2010/main" xmlns="">
                <a:no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it-IT"/>
          </a:p>
        </p:txBody>
      </p:sp>
      <p:sp>
        <p:nvSpPr>
          <p:cNvPr id="202761" name="Text Box 9"/>
          <p:cNvSpPr txBox="1">
            <a:spLocks noChangeArrowheads="1"/>
          </p:cNvSpPr>
          <p:nvPr/>
        </p:nvSpPr>
        <p:spPr bwMode="auto">
          <a:xfrm>
            <a:off x="549800" y="4520704"/>
            <a:ext cx="2149992" cy="923330"/>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type="none" w="lg"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nchor="ctr">
            <a:spAutoFit/>
          </a:bodyPr>
          <a:lstStyle/>
          <a:p>
            <a:pPr>
              <a:buFont typeface="Verdana" pitchFamily="34" charset="0"/>
              <a:buNone/>
            </a:pPr>
            <a:r>
              <a:rPr lang="it-IT" sz="1800" dirty="0"/>
              <a:t>Contratto di lavoro a termine/ a tempo indeterminato</a:t>
            </a:r>
          </a:p>
        </p:txBody>
      </p:sp>
      <p:sp>
        <p:nvSpPr>
          <p:cNvPr id="202762" name="Text Box 10"/>
          <p:cNvSpPr txBox="1">
            <a:spLocks noChangeArrowheads="1"/>
          </p:cNvSpPr>
          <p:nvPr/>
        </p:nvSpPr>
        <p:spPr bwMode="auto">
          <a:xfrm>
            <a:off x="6732240" y="4578638"/>
            <a:ext cx="1901825" cy="64633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type="none" w="lg"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buFont typeface="Verdana" pitchFamily="34" charset="0"/>
              <a:buNone/>
            </a:pPr>
            <a:r>
              <a:rPr lang="it-IT" dirty="0"/>
              <a:t>Svolgimento dell’opera</a:t>
            </a:r>
            <a:endParaRPr lang="it-IT" sz="1800" dirty="0"/>
          </a:p>
        </p:txBody>
      </p:sp>
      <p:sp>
        <p:nvSpPr>
          <p:cNvPr id="202765" name="Text Box 13"/>
          <p:cNvSpPr txBox="1">
            <a:spLocks noChangeArrowheads="1"/>
          </p:cNvSpPr>
          <p:nvPr/>
        </p:nvSpPr>
        <p:spPr bwMode="auto">
          <a:xfrm>
            <a:off x="3546475" y="1050245"/>
            <a:ext cx="2206625" cy="64633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chemeClr val="tx1"/>
                </a:solidFill>
                <a:miter lim="800000"/>
                <a:headEnd/>
                <a:tailEnd type="none" w="lg" len="lg"/>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ctr">
              <a:buFont typeface="Verdana" pitchFamily="34" charset="0"/>
              <a:buNone/>
            </a:pPr>
            <a:r>
              <a:rPr lang="it-IT" sz="1800" dirty="0"/>
              <a:t>contratto di somministrazione</a:t>
            </a:r>
          </a:p>
        </p:txBody>
      </p:sp>
    </p:spTree>
    <p:extLst>
      <p:ext uri="{BB962C8B-B14F-4D97-AF65-F5344CB8AC3E}">
        <p14:creationId xmlns:p14="http://schemas.microsoft.com/office/powerpoint/2010/main" val="1979980346"/>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02756"/>
                                        </p:tgtEl>
                                        <p:attrNameLst>
                                          <p:attrName>style.visibility</p:attrName>
                                        </p:attrNameLst>
                                      </p:cBhvr>
                                      <p:to>
                                        <p:strVal val="visible"/>
                                      </p:to>
                                    </p:set>
                                    <p:animEffect transition="in" filter="fade">
                                      <p:cBhvr>
                                        <p:cTn id="7" dur="500"/>
                                        <p:tgtEl>
                                          <p:spTgt spid="2027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02755"/>
                                        </p:tgtEl>
                                        <p:attrNameLst>
                                          <p:attrName>style.visibility</p:attrName>
                                        </p:attrNameLst>
                                      </p:cBhvr>
                                      <p:to>
                                        <p:strVal val="visible"/>
                                      </p:to>
                                    </p:set>
                                    <p:animEffect transition="in" filter="fade">
                                      <p:cBhvr>
                                        <p:cTn id="12" dur="500"/>
                                        <p:tgtEl>
                                          <p:spTgt spid="20275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02758"/>
                                        </p:tgtEl>
                                        <p:attrNameLst>
                                          <p:attrName>style.visibility</p:attrName>
                                        </p:attrNameLst>
                                      </p:cBhvr>
                                      <p:to>
                                        <p:strVal val="visible"/>
                                      </p:to>
                                    </p:set>
                                    <p:animEffect transition="in" filter="fade">
                                      <p:cBhvr>
                                        <p:cTn id="17" dur="500"/>
                                        <p:tgtEl>
                                          <p:spTgt spid="202758"/>
                                        </p:tgtEl>
                                      </p:cBhvr>
                                    </p:animEffect>
                                  </p:childTnLst>
                                </p:cTn>
                              </p:par>
                            </p:childTnLst>
                          </p:cTn>
                        </p:par>
                      </p:childTnLst>
                    </p:cTn>
                  </p:par>
                  <p:par>
                    <p:cTn id="18" fill="hold">
                      <p:stCondLst>
                        <p:cond delay="indefinite"/>
                      </p:stCondLst>
                      <p:childTnLst>
                        <p:par>
                          <p:cTn id="19" fill="hold">
                            <p:stCondLst>
                              <p:cond delay="0"/>
                            </p:stCondLst>
                            <p:childTnLst>
                              <p:par>
                                <p:cTn id="20" presetID="26" presetClass="entr" presetSubtype="0" fill="hold" grpId="0" nodeType="clickEffect">
                                  <p:stCondLst>
                                    <p:cond delay="0"/>
                                  </p:stCondLst>
                                  <p:childTnLst>
                                    <p:set>
                                      <p:cBhvr>
                                        <p:cTn id="21" dur="1" fill="hold">
                                          <p:stCondLst>
                                            <p:cond delay="0"/>
                                          </p:stCondLst>
                                        </p:cTn>
                                        <p:tgtEl>
                                          <p:spTgt spid="202765"/>
                                        </p:tgtEl>
                                        <p:attrNameLst>
                                          <p:attrName>style.visibility</p:attrName>
                                        </p:attrNameLst>
                                      </p:cBhvr>
                                      <p:to>
                                        <p:strVal val="visible"/>
                                      </p:to>
                                    </p:set>
                                    <p:animEffect transition="in" filter="wipe(down)">
                                      <p:cBhvr>
                                        <p:cTn id="22" dur="580">
                                          <p:stCondLst>
                                            <p:cond delay="0"/>
                                          </p:stCondLst>
                                        </p:cTn>
                                        <p:tgtEl>
                                          <p:spTgt spid="202765"/>
                                        </p:tgtEl>
                                      </p:cBhvr>
                                    </p:animEffect>
                                    <p:anim calcmode="lin" valueType="num">
                                      <p:cBhvr>
                                        <p:cTn id="23" dur="1822" tmFilter="0,0; 0.14,0.36; 0.43,0.73; 0.71,0.91; 1.0,1.0">
                                          <p:stCondLst>
                                            <p:cond delay="0"/>
                                          </p:stCondLst>
                                        </p:cTn>
                                        <p:tgtEl>
                                          <p:spTgt spid="202765"/>
                                        </p:tgtEl>
                                        <p:attrNameLst>
                                          <p:attrName>ppt_x</p:attrName>
                                        </p:attrNameLst>
                                      </p:cBhvr>
                                      <p:tavLst>
                                        <p:tav tm="0">
                                          <p:val>
                                            <p:strVal val="#ppt_x-0.25"/>
                                          </p:val>
                                        </p:tav>
                                        <p:tav tm="100000">
                                          <p:val>
                                            <p:strVal val="#ppt_x"/>
                                          </p:val>
                                        </p:tav>
                                      </p:tavLst>
                                    </p:anim>
                                    <p:anim calcmode="lin" valueType="num">
                                      <p:cBhvr>
                                        <p:cTn id="24" dur="664" tmFilter="0.0,0.0; 0.25,0.07; 0.50,0.2; 0.75,0.467; 1.0,1.0">
                                          <p:stCondLst>
                                            <p:cond delay="0"/>
                                          </p:stCondLst>
                                        </p:cTn>
                                        <p:tgtEl>
                                          <p:spTgt spid="202765"/>
                                        </p:tgtEl>
                                        <p:attrNameLst>
                                          <p:attrName>ppt_y</p:attrName>
                                        </p:attrNameLst>
                                      </p:cBhvr>
                                      <p:tavLst>
                                        <p:tav tm="0" fmla="#ppt_y-sin(pi*$)/3">
                                          <p:val>
                                            <p:fltVal val="0.5"/>
                                          </p:val>
                                        </p:tav>
                                        <p:tav tm="100000">
                                          <p:val>
                                            <p:fltVal val="1"/>
                                          </p:val>
                                        </p:tav>
                                      </p:tavLst>
                                    </p:anim>
                                    <p:anim calcmode="lin" valueType="num">
                                      <p:cBhvr>
                                        <p:cTn id="25" dur="664" tmFilter="0, 0; 0.125,0.2665; 0.25,0.4; 0.375,0.465; 0.5,0.5;  0.625,0.535; 0.75,0.6; 0.875,0.7335; 1,1">
                                          <p:stCondLst>
                                            <p:cond delay="664"/>
                                          </p:stCondLst>
                                        </p:cTn>
                                        <p:tgtEl>
                                          <p:spTgt spid="202765"/>
                                        </p:tgtEl>
                                        <p:attrNameLst>
                                          <p:attrName>ppt_y</p:attrName>
                                        </p:attrNameLst>
                                      </p:cBhvr>
                                      <p:tavLst>
                                        <p:tav tm="0" fmla="#ppt_y-sin(pi*$)/9">
                                          <p:val>
                                            <p:fltVal val="0"/>
                                          </p:val>
                                        </p:tav>
                                        <p:tav tm="100000">
                                          <p:val>
                                            <p:fltVal val="1"/>
                                          </p:val>
                                        </p:tav>
                                      </p:tavLst>
                                    </p:anim>
                                    <p:anim calcmode="lin" valueType="num">
                                      <p:cBhvr>
                                        <p:cTn id="26" dur="332" tmFilter="0, 0; 0.125,0.2665; 0.25,0.4; 0.375,0.465; 0.5,0.5;  0.625,0.535; 0.75,0.6; 0.875,0.7335; 1,1">
                                          <p:stCondLst>
                                            <p:cond delay="1324"/>
                                          </p:stCondLst>
                                        </p:cTn>
                                        <p:tgtEl>
                                          <p:spTgt spid="202765"/>
                                        </p:tgtEl>
                                        <p:attrNameLst>
                                          <p:attrName>ppt_y</p:attrName>
                                        </p:attrNameLst>
                                      </p:cBhvr>
                                      <p:tavLst>
                                        <p:tav tm="0" fmla="#ppt_y-sin(pi*$)/27">
                                          <p:val>
                                            <p:fltVal val="0"/>
                                          </p:val>
                                        </p:tav>
                                        <p:tav tm="100000">
                                          <p:val>
                                            <p:fltVal val="1"/>
                                          </p:val>
                                        </p:tav>
                                      </p:tavLst>
                                    </p:anim>
                                    <p:anim calcmode="lin" valueType="num">
                                      <p:cBhvr>
                                        <p:cTn id="27" dur="164" tmFilter="0, 0; 0.125,0.2665; 0.25,0.4; 0.375,0.465; 0.5,0.5;  0.625,0.535; 0.75,0.6; 0.875,0.7335; 1,1">
                                          <p:stCondLst>
                                            <p:cond delay="1656"/>
                                          </p:stCondLst>
                                        </p:cTn>
                                        <p:tgtEl>
                                          <p:spTgt spid="202765"/>
                                        </p:tgtEl>
                                        <p:attrNameLst>
                                          <p:attrName>ppt_y</p:attrName>
                                        </p:attrNameLst>
                                      </p:cBhvr>
                                      <p:tavLst>
                                        <p:tav tm="0" fmla="#ppt_y-sin(pi*$)/81">
                                          <p:val>
                                            <p:fltVal val="0"/>
                                          </p:val>
                                        </p:tav>
                                        <p:tav tm="100000">
                                          <p:val>
                                            <p:fltVal val="1"/>
                                          </p:val>
                                        </p:tav>
                                      </p:tavLst>
                                    </p:anim>
                                    <p:animScale>
                                      <p:cBhvr>
                                        <p:cTn id="28" dur="26">
                                          <p:stCondLst>
                                            <p:cond delay="650"/>
                                          </p:stCondLst>
                                        </p:cTn>
                                        <p:tgtEl>
                                          <p:spTgt spid="202765"/>
                                        </p:tgtEl>
                                      </p:cBhvr>
                                      <p:to x="100000" y="60000"/>
                                    </p:animScale>
                                    <p:animScale>
                                      <p:cBhvr>
                                        <p:cTn id="29" dur="166" decel="50000">
                                          <p:stCondLst>
                                            <p:cond delay="676"/>
                                          </p:stCondLst>
                                        </p:cTn>
                                        <p:tgtEl>
                                          <p:spTgt spid="202765"/>
                                        </p:tgtEl>
                                      </p:cBhvr>
                                      <p:to x="100000" y="100000"/>
                                    </p:animScale>
                                    <p:animScale>
                                      <p:cBhvr>
                                        <p:cTn id="30" dur="26">
                                          <p:stCondLst>
                                            <p:cond delay="1312"/>
                                          </p:stCondLst>
                                        </p:cTn>
                                        <p:tgtEl>
                                          <p:spTgt spid="202765"/>
                                        </p:tgtEl>
                                      </p:cBhvr>
                                      <p:to x="100000" y="80000"/>
                                    </p:animScale>
                                    <p:animScale>
                                      <p:cBhvr>
                                        <p:cTn id="31" dur="166" decel="50000">
                                          <p:stCondLst>
                                            <p:cond delay="1338"/>
                                          </p:stCondLst>
                                        </p:cTn>
                                        <p:tgtEl>
                                          <p:spTgt spid="202765"/>
                                        </p:tgtEl>
                                      </p:cBhvr>
                                      <p:to x="100000" y="100000"/>
                                    </p:animScale>
                                    <p:animScale>
                                      <p:cBhvr>
                                        <p:cTn id="32" dur="26">
                                          <p:stCondLst>
                                            <p:cond delay="1642"/>
                                          </p:stCondLst>
                                        </p:cTn>
                                        <p:tgtEl>
                                          <p:spTgt spid="202765"/>
                                        </p:tgtEl>
                                      </p:cBhvr>
                                      <p:to x="100000" y="90000"/>
                                    </p:animScale>
                                    <p:animScale>
                                      <p:cBhvr>
                                        <p:cTn id="33" dur="166" decel="50000">
                                          <p:stCondLst>
                                            <p:cond delay="1668"/>
                                          </p:stCondLst>
                                        </p:cTn>
                                        <p:tgtEl>
                                          <p:spTgt spid="202765"/>
                                        </p:tgtEl>
                                      </p:cBhvr>
                                      <p:to x="100000" y="100000"/>
                                    </p:animScale>
                                    <p:animScale>
                                      <p:cBhvr>
                                        <p:cTn id="34" dur="26">
                                          <p:stCondLst>
                                            <p:cond delay="1808"/>
                                          </p:stCondLst>
                                        </p:cTn>
                                        <p:tgtEl>
                                          <p:spTgt spid="202765"/>
                                        </p:tgtEl>
                                      </p:cBhvr>
                                      <p:to x="100000" y="95000"/>
                                    </p:animScale>
                                    <p:animScale>
                                      <p:cBhvr>
                                        <p:cTn id="35" dur="166" decel="50000">
                                          <p:stCondLst>
                                            <p:cond delay="1834"/>
                                          </p:stCondLst>
                                        </p:cTn>
                                        <p:tgtEl>
                                          <p:spTgt spid="202765"/>
                                        </p:tgtEl>
                                      </p:cBhvr>
                                      <p:to x="100000" y="100000"/>
                                    </p:animScale>
                                  </p:childTnLst>
                                </p:cTn>
                              </p:par>
                            </p:childTnLst>
                          </p:cTn>
                        </p:par>
                      </p:childTnLst>
                    </p:cTn>
                  </p:par>
                  <p:par>
                    <p:cTn id="36" fill="hold">
                      <p:stCondLst>
                        <p:cond delay="indefinite"/>
                      </p:stCondLst>
                      <p:childTnLst>
                        <p:par>
                          <p:cTn id="37" fill="hold">
                            <p:stCondLst>
                              <p:cond delay="0"/>
                            </p:stCondLst>
                            <p:childTnLst>
                              <p:par>
                                <p:cTn id="38" presetID="55" presetClass="entr" presetSubtype="0" fill="hold" grpId="0" nodeType="clickEffect">
                                  <p:stCondLst>
                                    <p:cond delay="0"/>
                                  </p:stCondLst>
                                  <p:childTnLst>
                                    <p:set>
                                      <p:cBhvr>
                                        <p:cTn id="39" dur="1" fill="hold">
                                          <p:stCondLst>
                                            <p:cond delay="0"/>
                                          </p:stCondLst>
                                        </p:cTn>
                                        <p:tgtEl>
                                          <p:spTgt spid="202757"/>
                                        </p:tgtEl>
                                        <p:attrNameLst>
                                          <p:attrName>style.visibility</p:attrName>
                                        </p:attrNameLst>
                                      </p:cBhvr>
                                      <p:to>
                                        <p:strVal val="visible"/>
                                      </p:to>
                                    </p:set>
                                    <p:anim calcmode="lin" valueType="num">
                                      <p:cBhvr>
                                        <p:cTn id="40" dur="1000" fill="hold"/>
                                        <p:tgtEl>
                                          <p:spTgt spid="202757"/>
                                        </p:tgtEl>
                                        <p:attrNameLst>
                                          <p:attrName>ppt_w</p:attrName>
                                        </p:attrNameLst>
                                      </p:cBhvr>
                                      <p:tavLst>
                                        <p:tav tm="0">
                                          <p:val>
                                            <p:strVal val="#ppt_w*0.70"/>
                                          </p:val>
                                        </p:tav>
                                        <p:tav tm="100000">
                                          <p:val>
                                            <p:strVal val="#ppt_w"/>
                                          </p:val>
                                        </p:tav>
                                      </p:tavLst>
                                    </p:anim>
                                    <p:anim calcmode="lin" valueType="num">
                                      <p:cBhvr>
                                        <p:cTn id="41" dur="1000" fill="hold"/>
                                        <p:tgtEl>
                                          <p:spTgt spid="202757"/>
                                        </p:tgtEl>
                                        <p:attrNameLst>
                                          <p:attrName>ppt_h</p:attrName>
                                        </p:attrNameLst>
                                      </p:cBhvr>
                                      <p:tavLst>
                                        <p:tav tm="0">
                                          <p:val>
                                            <p:strVal val="#ppt_h"/>
                                          </p:val>
                                        </p:tav>
                                        <p:tav tm="100000">
                                          <p:val>
                                            <p:strVal val="#ppt_h"/>
                                          </p:val>
                                        </p:tav>
                                      </p:tavLst>
                                    </p:anim>
                                    <p:animEffect transition="in" filter="fade">
                                      <p:cBhvr>
                                        <p:cTn id="42" dur="1000"/>
                                        <p:tgtEl>
                                          <p:spTgt spid="202757"/>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grpId="0" nodeType="clickEffect">
                                  <p:stCondLst>
                                    <p:cond delay="0"/>
                                  </p:stCondLst>
                                  <p:childTnLst>
                                    <p:set>
                                      <p:cBhvr>
                                        <p:cTn id="46" dur="1" fill="hold">
                                          <p:stCondLst>
                                            <p:cond delay="0"/>
                                          </p:stCondLst>
                                        </p:cTn>
                                        <p:tgtEl>
                                          <p:spTgt spid="202759"/>
                                        </p:tgtEl>
                                        <p:attrNameLst>
                                          <p:attrName>style.visibility</p:attrName>
                                        </p:attrNameLst>
                                      </p:cBhvr>
                                      <p:to>
                                        <p:strVal val="visible"/>
                                      </p:to>
                                    </p:set>
                                    <p:animEffect transition="in" filter="barn(inVertical)">
                                      <p:cBhvr>
                                        <p:cTn id="47" dur="500"/>
                                        <p:tgtEl>
                                          <p:spTgt spid="202759"/>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grpId="0" nodeType="clickEffect">
                                  <p:stCondLst>
                                    <p:cond delay="0"/>
                                  </p:stCondLst>
                                  <p:childTnLst>
                                    <p:set>
                                      <p:cBhvr>
                                        <p:cTn id="51" dur="1" fill="hold">
                                          <p:stCondLst>
                                            <p:cond delay="0"/>
                                          </p:stCondLst>
                                        </p:cTn>
                                        <p:tgtEl>
                                          <p:spTgt spid="202761"/>
                                        </p:tgtEl>
                                        <p:attrNameLst>
                                          <p:attrName>style.visibility</p:attrName>
                                        </p:attrNameLst>
                                      </p:cBhvr>
                                      <p:to>
                                        <p:strVal val="visible"/>
                                      </p:to>
                                    </p:set>
                                    <p:animEffect transition="in" filter="fade">
                                      <p:cBhvr>
                                        <p:cTn id="52" dur="1000"/>
                                        <p:tgtEl>
                                          <p:spTgt spid="202761"/>
                                        </p:tgtEl>
                                      </p:cBhvr>
                                    </p:animEffect>
                                    <p:anim calcmode="lin" valueType="num">
                                      <p:cBhvr>
                                        <p:cTn id="53" dur="1000" fill="hold"/>
                                        <p:tgtEl>
                                          <p:spTgt spid="202761"/>
                                        </p:tgtEl>
                                        <p:attrNameLst>
                                          <p:attrName>ppt_x</p:attrName>
                                        </p:attrNameLst>
                                      </p:cBhvr>
                                      <p:tavLst>
                                        <p:tav tm="0">
                                          <p:val>
                                            <p:strVal val="#ppt_x"/>
                                          </p:val>
                                        </p:tav>
                                        <p:tav tm="100000">
                                          <p:val>
                                            <p:strVal val="#ppt_x"/>
                                          </p:val>
                                        </p:tav>
                                      </p:tavLst>
                                    </p:anim>
                                    <p:anim calcmode="lin" valueType="num">
                                      <p:cBhvr>
                                        <p:cTn id="54" dur="1000" fill="hold"/>
                                        <p:tgtEl>
                                          <p:spTgt spid="202761"/>
                                        </p:tgtEl>
                                        <p:attrNameLst>
                                          <p:attrName>ppt_y</p:attrName>
                                        </p:attrNameLst>
                                      </p:cBhvr>
                                      <p:tavLst>
                                        <p:tav tm="0">
                                          <p:val>
                                            <p:strVal val="#ppt_y+.1"/>
                                          </p:val>
                                        </p:tav>
                                        <p:tav tm="100000">
                                          <p:val>
                                            <p:strVal val="#ppt_y"/>
                                          </p:val>
                                        </p:tav>
                                      </p:tavLst>
                                    </p:anim>
                                  </p:childTnLst>
                                </p:cTn>
                              </p:par>
                            </p:childTnLst>
                          </p:cTn>
                        </p:par>
                      </p:childTnLst>
                    </p:cTn>
                  </p:par>
                  <p:par>
                    <p:cTn id="55" fill="hold">
                      <p:stCondLst>
                        <p:cond delay="indefinite"/>
                      </p:stCondLst>
                      <p:childTnLst>
                        <p:par>
                          <p:cTn id="56" fill="hold">
                            <p:stCondLst>
                              <p:cond delay="0"/>
                            </p:stCondLst>
                            <p:childTnLst>
                              <p:par>
                                <p:cTn id="57" presetID="6" presetClass="entr" presetSubtype="16" fill="hold" grpId="0" nodeType="clickEffect">
                                  <p:stCondLst>
                                    <p:cond delay="0"/>
                                  </p:stCondLst>
                                  <p:childTnLst>
                                    <p:set>
                                      <p:cBhvr>
                                        <p:cTn id="58" dur="1" fill="hold">
                                          <p:stCondLst>
                                            <p:cond delay="0"/>
                                          </p:stCondLst>
                                        </p:cTn>
                                        <p:tgtEl>
                                          <p:spTgt spid="202760"/>
                                        </p:tgtEl>
                                        <p:attrNameLst>
                                          <p:attrName>style.visibility</p:attrName>
                                        </p:attrNameLst>
                                      </p:cBhvr>
                                      <p:to>
                                        <p:strVal val="visible"/>
                                      </p:to>
                                    </p:set>
                                    <p:animEffect transition="in" filter="circle(in)">
                                      <p:cBhvr>
                                        <p:cTn id="59" dur="2000"/>
                                        <p:tgtEl>
                                          <p:spTgt spid="202760"/>
                                        </p:tgtEl>
                                      </p:cBhvr>
                                    </p:animEffect>
                                  </p:childTnLst>
                                </p:cTn>
                              </p:par>
                            </p:childTnLst>
                          </p:cTn>
                        </p:par>
                      </p:childTnLst>
                    </p:cTn>
                  </p:par>
                  <p:par>
                    <p:cTn id="60" fill="hold">
                      <p:stCondLst>
                        <p:cond delay="indefinite"/>
                      </p:stCondLst>
                      <p:childTnLst>
                        <p:par>
                          <p:cTn id="61" fill="hold">
                            <p:stCondLst>
                              <p:cond delay="0"/>
                            </p:stCondLst>
                            <p:childTnLst>
                              <p:par>
                                <p:cTn id="62" presetID="42" presetClass="entr" presetSubtype="0" fill="hold" grpId="0" nodeType="clickEffect">
                                  <p:stCondLst>
                                    <p:cond delay="0"/>
                                  </p:stCondLst>
                                  <p:childTnLst>
                                    <p:set>
                                      <p:cBhvr>
                                        <p:cTn id="63" dur="1" fill="hold">
                                          <p:stCondLst>
                                            <p:cond delay="0"/>
                                          </p:stCondLst>
                                        </p:cTn>
                                        <p:tgtEl>
                                          <p:spTgt spid="202762"/>
                                        </p:tgtEl>
                                        <p:attrNameLst>
                                          <p:attrName>style.visibility</p:attrName>
                                        </p:attrNameLst>
                                      </p:cBhvr>
                                      <p:to>
                                        <p:strVal val="visible"/>
                                      </p:to>
                                    </p:set>
                                    <p:animEffect transition="in" filter="fade">
                                      <p:cBhvr>
                                        <p:cTn id="64" dur="1000"/>
                                        <p:tgtEl>
                                          <p:spTgt spid="202762"/>
                                        </p:tgtEl>
                                      </p:cBhvr>
                                    </p:animEffect>
                                    <p:anim calcmode="lin" valueType="num">
                                      <p:cBhvr>
                                        <p:cTn id="65" dur="1000" fill="hold"/>
                                        <p:tgtEl>
                                          <p:spTgt spid="202762"/>
                                        </p:tgtEl>
                                        <p:attrNameLst>
                                          <p:attrName>ppt_x</p:attrName>
                                        </p:attrNameLst>
                                      </p:cBhvr>
                                      <p:tavLst>
                                        <p:tav tm="0">
                                          <p:val>
                                            <p:strVal val="#ppt_x"/>
                                          </p:val>
                                        </p:tav>
                                        <p:tav tm="100000">
                                          <p:val>
                                            <p:strVal val="#ppt_x"/>
                                          </p:val>
                                        </p:tav>
                                      </p:tavLst>
                                    </p:anim>
                                    <p:anim calcmode="lin" valueType="num">
                                      <p:cBhvr>
                                        <p:cTn id="66" dur="1000" fill="hold"/>
                                        <p:tgtEl>
                                          <p:spTgt spid="20276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2755" grpId="0" animBg="1"/>
      <p:bldP spid="202756" grpId="0" animBg="1"/>
      <p:bldP spid="202757" grpId="0" animBg="1"/>
      <p:bldP spid="202758" grpId="0" animBg="1"/>
      <p:bldP spid="202759" grpId="0" animBg="1"/>
      <p:bldP spid="202760" grpId="0" animBg="1"/>
      <p:bldP spid="202761" grpId="0"/>
      <p:bldP spid="202762" grpId="0"/>
      <p:bldP spid="202765"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7" name="AutoShape 7"/>
          <p:cNvSpPr>
            <a:spLocks noChangeArrowheads="1"/>
          </p:cNvSpPr>
          <p:nvPr/>
        </p:nvSpPr>
        <p:spPr bwMode="auto">
          <a:xfrm>
            <a:off x="2627313" y="1196975"/>
            <a:ext cx="3889375" cy="5280025"/>
          </a:xfrm>
          <a:prstGeom prst="leftRightArrowCallout">
            <a:avLst>
              <a:gd name="adj1" fmla="val 27528"/>
              <a:gd name="adj2" fmla="val 31840"/>
              <a:gd name="adj3" fmla="val 12060"/>
              <a:gd name="adj4" fmla="val 70491"/>
            </a:avLst>
          </a:prstGeom>
          <a:solidFill>
            <a:schemeClr val="accent1"/>
          </a:solidFill>
          <a:ln w="19050">
            <a:solidFill>
              <a:schemeClr val="tx1"/>
            </a:solidFill>
            <a:miter lim="800000"/>
            <a:headEnd/>
            <a:tailEnd/>
          </a:ln>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it-IT" altLang="it-IT" sz="2500" dirty="0">
                <a:solidFill>
                  <a:srgbClr val="FFFFFF"/>
                </a:solidFill>
                <a:latin typeface="Trebuchet MS" pitchFamily="34" charset="0"/>
              </a:rPr>
              <a:t>Il contratto di </a:t>
            </a:r>
          </a:p>
          <a:p>
            <a:pPr algn="ctr" eaLnBrk="1" hangingPunct="1"/>
            <a:r>
              <a:rPr lang="it-IT" altLang="it-IT" sz="2500" dirty="0">
                <a:solidFill>
                  <a:srgbClr val="FFFFFF"/>
                </a:solidFill>
                <a:latin typeface="Trebuchet MS" pitchFamily="34" charset="0"/>
              </a:rPr>
              <a:t>somministrazione </a:t>
            </a:r>
          </a:p>
          <a:p>
            <a:pPr algn="ctr" eaLnBrk="1" hangingPunct="1"/>
            <a:r>
              <a:rPr lang="it-IT" altLang="it-IT" sz="2500" dirty="0">
                <a:solidFill>
                  <a:srgbClr val="FFFFFF"/>
                </a:solidFill>
                <a:latin typeface="Trebuchet MS" pitchFamily="34" charset="0"/>
              </a:rPr>
              <a:t>di lavoro può </a:t>
            </a:r>
          </a:p>
          <a:p>
            <a:pPr algn="ctr" eaLnBrk="1" hangingPunct="1"/>
            <a:r>
              <a:rPr lang="it-IT" altLang="it-IT" sz="2500" dirty="0">
                <a:solidFill>
                  <a:srgbClr val="FFFFFF"/>
                </a:solidFill>
                <a:latin typeface="Trebuchet MS" pitchFamily="34" charset="0"/>
              </a:rPr>
              <a:t>essere concluso </a:t>
            </a:r>
          </a:p>
          <a:p>
            <a:pPr algn="ctr" eaLnBrk="1" hangingPunct="1"/>
            <a:r>
              <a:rPr lang="it-IT" altLang="it-IT" sz="2500" dirty="0">
                <a:solidFill>
                  <a:srgbClr val="FFFFFF"/>
                </a:solidFill>
                <a:latin typeface="Trebuchet MS" pitchFamily="34" charset="0"/>
              </a:rPr>
              <a:t>da ogni soggetto, </a:t>
            </a:r>
          </a:p>
          <a:p>
            <a:pPr algn="ctr" eaLnBrk="1" hangingPunct="1"/>
            <a:r>
              <a:rPr lang="it-IT" altLang="it-IT" sz="2500" dirty="0">
                <a:solidFill>
                  <a:srgbClr val="FFFFFF"/>
                </a:solidFill>
                <a:latin typeface="Trebuchet MS" pitchFamily="34" charset="0"/>
              </a:rPr>
              <a:t>denominato </a:t>
            </a:r>
          </a:p>
          <a:p>
            <a:pPr algn="ctr" eaLnBrk="1" hangingPunct="1"/>
            <a:r>
              <a:rPr lang="it-IT" altLang="it-IT" sz="2500" dirty="0">
                <a:solidFill>
                  <a:srgbClr val="FFFFFF"/>
                </a:solidFill>
                <a:latin typeface="Trebuchet MS" pitchFamily="34" charset="0"/>
              </a:rPr>
              <a:t>utilizzatore, </a:t>
            </a:r>
          </a:p>
          <a:p>
            <a:pPr algn="ctr" eaLnBrk="1" hangingPunct="1"/>
            <a:r>
              <a:rPr lang="it-IT" altLang="it-IT" sz="2500" dirty="0">
                <a:solidFill>
                  <a:srgbClr val="FFFFFF"/>
                </a:solidFill>
                <a:latin typeface="Trebuchet MS" pitchFamily="34" charset="0"/>
              </a:rPr>
              <a:t>che si rivolga </a:t>
            </a:r>
          </a:p>
          <a:p>
            <a:pPr algn="ctr" eaLnBrk="1" hangingPunct="1"/>
            <a:r>
              <a:rPr lang="it-IT" altLang="it-IT" sz="2500" dirty="0">
                <a:solidFill>
                  <a:srgbClr val="FFFFFF"/>
                </a:solidFill>
                <a:latin typeface="Trebuchet MS" pitchFamily="34" charset="0"/>
              </a:rPr>
              <a:t>ad altro soggetto, </a:t>
            </a:r>
          </a:p>
          <a:p>
            <a:pPr algn="ctr" eaLnBrk="1" hangingPunct="1"/>
            <a:r>
              <a:rPr lang="it-IT" altLang="it-IT" sz="2500" dirty="0">
                <a:solidFill>
                  <a:srgbClr val="FFFFFF"/>
                </a:solidFill>
                <a:latin typeface="Trebuchet MS" pitchFamily="34" charset="0"/>
              </a:rPr>
              <a:t>denominato </a:t>
            </a:r>
          </a:p>
          <a:p>
            <a:pPr algn="ctr" eaLnBrk="1" hangingPunct="1"/>
            <a:r>
              <a:rPr lang="it-IT" altLang="it-IT" sz="2500" dirty="0">
                <a:solidFill>
                  <a:srgbClr val="FFFFFF"/>
                </a:solidFill>
                <a:latin typeface="Trebuchet MS" pitchFamily="34" charset="0"/>
              </a:rPr>
              <a:t>somministratore, </a:t>
            </a:r>
          </a:p>
          <a:p>
            <a:pPr algn="ctr" eaLnBrk="1" hangingPunct="1"/>
            <a:r>
              <a:rPr lang="it-IT" altLang="it-IT" sz="2500" dirty="0">
                <a:solidFill>
                  <a:srgbClr val="FFFFFF"/>
                </a:solidFill>
                <a:latin typeface="Trebuchet MS" pitchFamily="34" charset="0"/>
              </a:rPr>
              <a:t>a ciò autorizzato</a:t>
            </a:r>
          </a:p>
        </p:txBody>
      </p:sp>
      <p:sp>
        <p:nvSpPr>
          <p:cNvPr id="399369" name="Rectangle 9"/>
          <p:cNvSpPr>
            <a:spLocks noChangeArrowheads="1"/>
          </p:cNvSpPr>
          <p:nvPr/>
        </p:nvSpPr>
        <p:spPr bwMode="auto">
          <a:xfrm>
            <a:off x="0" y="2133600"/>
            <a:ext cx="2555875" cy="3600450"/>
          </a:xfrm>
          <a:prstGeom prst="rect">
            <a:avLst/>
          </a:prstGeom>
          <a:solidFill>
            <a:srgbClr val="660066"/>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Un contratto di </a:t>
            </a:r>
          </a:p>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somministrazione </a:t>
            </a:r>
          </a:p>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concluso fra </a:t>
            </a:r>
          </a:p>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l’agenzia </a:t>
            </a:r>
          </a:p>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di </a:t>
            </a:r>
          </a:p>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somministrazione</a:t>
            </a:r>
          </a:p>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 e il datore di lavoro</a:t>
            </a:r>
          </a:p>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utilizzatore </a:t>
            </a:r>
          </a:p>
          <a:p>
            <a:pPr algn="ctr" eaLnBrk="1" hangingPunct="1">
              <a:lnSpc>
                <a:spcPct val="80000"/>
              </a:lnSpc>
              <a:spcBef>
                <a:spcPct val="20000"/>
              </a:spcBef>
              <a:buClr>
                <a:srgbClr val="CCFF33"/>
              </a:buClr>
              <a:buSzPct val="70000"/>
              <a:buFont typeface="Wingdings" pitchFamily="2" charset="2"/>
              <a:buNone/>
            </a:pPr>
            <a:r>
              <a:rPr lang="it-IT" altLang="it-IT" sz="2500">
                <a:solidFill>
                  <a:srgbClr val="FFFFFF"/>
                </a:solidFill>
                <a:latin typeface="Berlin Sans FB" pitchFamily="34" charset="0"/>
              </a:rPr>
              <a:t>(impresa o non)</a:t>
            </a:r>
          </a:p>
        </p:txBody>
      </p:sp>
      <p:sp>
        <p:nvSpPr>
          <p:cNvPr id="399373" name="Rectangle 13"/>
          <p:cNvSpPr>
            <a:spLocks noChangeArrowheads="1"/>
          </p:cNvSpPr>
          <p:nvPr/>
        </p:nvSpPr>
        <p:spPr bwMode="auto">
          <a:xfrm>
            <a:off x="6516688" y="2133600"/>
            <a:ext cx="2627312" cy="3024188"/>
          </a:xfrm>
          <a:prstGeom prst="rect">
            <a:avLst/>
          </a:prstGeom>
          <a:solidFill>
            <a:srgbClr val="660066"/>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it-IT" altLang="it-IT" sz="2500">
                <a:solidFill>
                  <a:srgbClr val="FFFFFF"/>
                </a:solidFill>
                <a:latin typeface="Berlin Sans FB" pitchFamily="34" charset="0"/>
              </a:rPr>
              <a:t>Un contratto di </a:t>
            </a:r>
          </a:p>
          <a:p>
            <a:pPr algn="ctr" eaLnBrk="1" hangingPunct="1"/>
            <a:r>
              <a:rPr lang="it-IT" altLang="it-IT" sz="2500">
                <a:solidFill>
                  <a:srgbClr val="FFFFFF"/>
                </a:solidFill>
                <a:latin typeface="Berlin Sans FB" pitchFamily="34" charset="0"/>
              </a:rPr>
              <a:t>lavoro subordinato </a:t>
            </a:r>
          </a:p>
          <a:p>
            <a:pPr algn="ctr" eaLnBrk="1" hangingPunct="1"/>
            <a:r>
              <a:rPr lang="it-IT" altLang="it-IT" sz="2500">
                <a:solidFill>
                  <a:srgbClr val="FFFFFF"/>
                </a:solidFill>
                <a:latin typeface="Berlin Sans FB" pitchFamily="34" charset="0"/>
              </a:rPr>
              <a:t>concluso fra </a:t>
            </a:r>
          </a:p>
          <a:p>
            <a:pPr algn="ctr" eaLnBrk="1" hangingPunct="1"/>
            <a:r>
              <a:rPr lang="it-IT" altLang="it-IT" sz="2500">
                <a:solidFill>
                  <a:srgbClr val="FFFFFF"/>
                </a:solidFill>
                <a:latin typeface="Berlin Sans FB" pitchFamily="34" charset="0"/>
              </a:rPr>
              <a:t>l’agenzia </a:t>
            </a:r>
          </a:p>
          <a:p>
            <a:pPr algn="ctr" eaLnBrk="1" hangingPunct="1"/>
            <a:r>
              <a:rPr lang="it-IT" altLang="it-IT" sz="2500">
                <a:solidFill>
                  <a:srgbClr val="FFFFFF"/>
                </a:solidFill>
                <a:latin typeface="Berlin Sans FB" pitchFamily="34" charset="0"/>
              </a:rPr>
              <a:t>di </a:t>
            </a:r>
          </a:p>
          <a:p>
            <a:pPr algn="ctr" eaLnBrk="1" hangingPunct="1"/>
            <a:r>
              <a:rPr lang="it-IT" altLang="it-IT" sz="2500">
                <a:solidFill>
                  <a:srgbClr val="FFFFFF"/>
                </a:solidFill>
                <a:latin typeface="Berlin Sans FB" pitchFamily="34" charset="0"/>
              </a:rPr>
              <a:t>somministrazione </a:t>
            </a:r>
          </a:p>
          <a:p>
            <a:pPr algn="ctr" eaLnBrk="1" hangingPunct="1"/>
            <a:r>
              <a:rPr lang="it-IT" altLang="it-IT" sz="2500">
                <a:solidFill>
                  <a:srgbClr val="FFFFFF"/>
                </a:solidFill>
                <a:latin typeface="Berlin Sans FB" pitchFamily="34" charset="0"/>
              </a:rPr>
              <a:t>e il lavoratore</a:t>
            </a:r>
          </a:p>
          <a:p>
            <a:pPr algn="ctr" eaLnBrk="1" hangingPunct="1">
              <a:lnSpc>
                <a:spcPct val="80000"/>
              </a:lnSpc>
              <a:spcBef>
                <a:spcPct val="20000"/>
              </a:spcBef>
              <a:buClr>
                <a:srgbClr val="CCFF33"/>
              </a:buClr>
              <a:buSzPct val="70000"/>
              <a:buFont typeface="Wingdings" pitchFamily="2" charset="2"/>
              <a:buNone/>
            </a:pPr>
            <a:endParaRPr lang="it-IT" altLang="it-IT" sz="2500">
              <a:latin typeface="Berlin Sans FB" pitchFamily="34" charset="0"/>
            </a:endParaRPr>
          </a:p>
        </p:txBody>
      </p:sp>
      <p:sp>
        <p:nvSpPr>
          <p:cNvPr id="399374" name="Text Box 14"/>
          <p:cNvSpPr txBox="1">
            <a:spLocks noChangeArrowheads="1"/>
          </p:cNvSpPr>
          <p:nvPr/>
        </p:nvSpPr>
        <p:spPr bwMode="auto">
          <a:xfrm>
            <a:off x="-36513" y="30163"/>
            <a:ext cx="9180513"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r>
              <a:rPr lang="it-IT" altLang="it-IT" sz="3200">
                <a:latin typeface="Berlin Sans FB" pitchFamily="34" charset="0"/>
              </a:rPr>
              <a:t>La fattispecie si realizza attraverso </a:t>
            </a:r>
          </a:p>
          <a:p>
            <a:pPr algn="ctr" eaLnBrk="1" hangingPunct="1"/>
            <a:r>
              <a:rPr lang="it-IT" altLang="it-IT" sz="3200">
                <a:latin typeface="Berlin Sans FB" pitchFamily="34" charset="0"/>
              </a:rPr>
              <a:t>due contratti collegati</a:t>
            </a:r>
          </a:p>
        </p:txBody>
      </p:sp>
    </p:spTree>
    <p:extLst>
      <p:ext uri="{BB962C8B-B14F-4D97-AF65-F5344CB8AC3E}">
        <p14:creationId xmlns:p14="http://schemas.microsoft.com/office/powerpoint/2010/main" val="28799018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99367"/>
                                        </p:tgtEl>
                                        <p:attrNameLst>
                                          <p:attrName>style.visibility</p:attrName>
                                        </p:attrNameLst>
                                      </p:cBhvr>
                                      <p:to>
                                        <p:strVal val="visible"/>
                                      </p:to>
                                    </p:set>
                                    <p:animEffect transition="in" filter="wipe(down)">
                                      <p:cBhvr>
                                        <p:cTn id="7" dur="500"/>
                                        <p:tgtEl>
                                          <p:spTgt spid="3993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399374"/>
                                        </p:tgtEl>
                                        <p:attrNameLst>
                                          <p:attrName>style.visibility</p:attrName>
                                        </p:attrNameLst>
                                      </p:cBhvr>
                                      <p:to>
                                        <p:strVal val="visible"/>
                                      </p:to>
                                    </p:set>
                                    <p:animEffect transition="in" filter="wipe(up)">
                                      <p:cBhvr>
                                        <p:cTn id="12" dur="500"/>
                                        <p:tgtEl>
                                          <p:spTgt spid="39937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99369"/>
                                        </p:tgtEl>
                                        <p:attrNameLst>
                                          <p:attrName>style.visibility</p:attrName>
                                        </p:attrNameLst>
                                      </p:cBhvr>
                                      <p:to>
                                        <p:strVal val="visible"/>
                                      </p:to>
                                    </p:set>
                                    <p:animEffect transition="in" filter="wipe(left)">
                                      <p:cBhvr>
                                        <p:cTn id="17" dur="500"/>
                                        <p:tgtEl>
                                          <p:spTgt spid="39936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399373"/>
                                        </p:tgtEl>
                                        <p:attrNameLst>
                                          <p:attrName>style.visibility</p:attrName>
                                        </p:attrNameLst>
                                      </p:cBhvr>
                                      <p:to>
                                        <p:strVal val="visible"/>
                                      </p:to>
                                    </p:set>
                                    <p:animEffect transition="in" filter="wipe(right)">
                                      <p:cBhvr>
                                        <p:cTn id="22" dur="500"/>
                                        <p:tgtEl>
                                          <p:spTgt spid="3993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367" grpId="0" animBg="1"/>
      <p:bldP spid="399369" grpId="0" animBg="1"/>
      <p:bldP spid="399373" grpId="0" animBg="1"/>
      <p:bldP spid="39937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64704"/>
            <a:ext cx="8229600" cy="648072"/>
          </a:xfrm>
        </p:spPr>
        <p:txBody>
          <a:bodyPr>
            <a:normAutofit fontScale="90000"/>
          </a:bodyPr>
          <a:lstStyle/>
          <a:p>
            <a:pPr algn="ctr"/>
            <a:r>
              <a:rPr lang="it-IT" dirty="0"/>
              <a:t>Contratto di somministrazione</a:t>
            </a:r>
          </a:p>
        </p:txBody>
      </p:sp>
      <p:sp>
        <p:nvSpPr>
          <p:cNvPr id="3" name="Segnaposto contenuto 2"/>
          <p:cNvSpPr>
            <a:spLocks noGrp="1"/>
          </p:cNvSpPr>
          <p:nvPr>
            <p:ph idx="1"/>
          </p:nvPr>
        </p:nvSpPr>
        <p:spPr/>
        <p:txBody>
          <a:bodyPr>
            <a:normAutofit/>
          </a:bodyPr>
          <a:lstStyle/>
          <a:p>
            <a:r>
              <a:rPr lang="it-IT" dirty="0"/>
              <a:t>Il contratto di somministrazione di lavoro può essere concluso a termine o a tempo indeterminato. </a:t>
            </a:r>
          </a:p>
          <a:p>
            <a:endParaRPr lang="it-IT" dirty="0"/>
          </a:p>
          <a:p>
            <a:r>
              <a:rPr lang="it-IT" dirty="0"/>
              <a:t>Lo </a:t>
            </a:r>
            <a:r>
              <a:rPr lang="it-IT" i="1" dirty="0"/>
              <a:t>Staff-leasing: </a:t>
            </a:r>
            <a:r>
              <a:rPr lang="it-IT" dirty="0"/>
              <a:t> </a:t>
            </a:r>
          </a:p>
          <a:p>
            <a:pPr lvl="1"/>
            <a:r>
              <a:rPr lang="it-IT" i="1" dirty="0"/>
              <a:t>2003 introduzione</a:t>
            </a:r>
          </a:p>
          <a:p>
            <a:pPr lvl="1"/>
            <a:r>
              <a:rPr lang="it-IT" i="1" dirty="0"/>
              <a:t>2008 abrogazione</a:t>
            </a:r>
          </a:p>
          <a:p>
            <a:pPr lvl="1"/>
            <a:r>
              <a:rPr lang="it-IT" i="1" dirty="0"/>
              <a:t>2009 reintroduzione con ampliamenti</a:t>
            </a:r>
          </a:p>
          <a:p>
            <a:pPr lvl="1"/>
            <a:r>
              <a:rPr lang="it-IT" i="1" dirty="0"/>
              <a:t>2012 modifiche ampliative</a:t>
            </a:r>
          </a:p>
          <a:p>
            <a:pPr lvl="1"/>
            <a:r>
              <a:rPr lang="it-IT" i="1" dirty="0"/>
              <a:t>2015 inserimento nella definizione; limite quantitativo</a:t>
            </a:r>
          </a:p>
          <a:p>
            <a:pPr marL="0" indent="0">
              <a:buNone/>
            </a:pPr>
            <a:endParaRPr lang="it-IT" dirty="0"/>
          </a:p>
          <a:p>
            <a:endParaRPr lang="it-IT" dirty="0"/>
          </a:p>
        </p:txBody>
      </p:sp>
    </p:spTree>
    <p:extLst>
      <p:ext uri="{BB962C8B-B14F-4D97-AF65-F5344CB8AC3E}">
        <p14:creationId xmlns:p14="http://schemas.microsoft.com/office/powerpoint/2010/main" val="2474894461"/>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18864" y="692696"/>
            <a:ext cx="8229600" cy="1082384"/>
          </a:xfrm>
        </p:spPr>
        <p:txBody>
          <a:bodyPr>
            <a:normAutofit fontScale="90000"/>
          </a:bodyPr>
          <a:lstStyle/>
          <a:p>
            <a:r>
              <a:rPr lang="it-IT" sz="3600" dirty="0"/>
              <a:t>La somministrazione di lavoro a tempo indeterminato è ammessa (art.31)</a:t>
            </a:r>
          </a:p>
        </p:txBody>
      </p:sp>
      <p:sp>
        <p:nvSpPr>
          <p:cNvPr id="3" name="Segnaposto contenuto 2"/>
          <p:cNvSpPr>
            <a:spLocks noGrp="1"/>
          </p:cNvSpPr>
          <p:nvPr>
            <p:ph sz="half" idx="1"/>
          </p:nvPr>
        </p:nvSpPr>
        <p:spPr>
          <a:xfrm>
            <a:off x="457200" y="2132856"/>
            <a:ext cx="4042792" cy="4464496"/>
          </a:xfrm>
        </p:spPr>
        <p:txBody>
          <a:bodyPr>
            <a:noAutofit/>
          </a:bodyPr>
          <a:lstStyle/>
          <a:p>
            <a:pPr marL="0" indent="0">
              <a:buNone/>
            </a:pPr>
            <a:r>
              <a:rPr lang="it-IT" sz="1600" dirty="0"/>
              <a:t>1.  Salvo diversa previsione </a:t>
            </a:r>
            <a:r>
              <a:rPr lang="it-IT" sz="1600" b="1" dirty="0"/>
              <a:t>dei contratti collettivi applicati dall'utilizzatore</a:t>
            </a:r>
            <a:r>
              <a:rPr lang="it-IT" sz="1600" dirty="0"/>
              <a:t>, il numero dei lavoratori somministrati con contratto di somministrazione di lavoro a tempo indeterminato non può eccedere il 20 per cento del numero dei lavoratori a tempo indeterminato in forza presso l'utilizzatore al 1° gennaio dell'anno di stipula del predetto contratto, con un arrotondamento del decimale all'unità superiore qualora esso sia eguale o superiore a 0,5.  (minimo 3 dipendenti</a:t>
            </a:r>
            <a:r>
              <a:rPr lang="is-IS" sz="1600" dirty="0"/>
              <a:t>…)</a:t>
            </a:r>
            <a:endParaRPr lang="it-IT" sz="1600" dirty="0"/>
          </a:p>
        </p:txBody>
      </p:sp>
      <p:sp>
        <p:nvSpPr>
          <p:cNvPr id="4" name="Segnaposto contenuto 3"/>
          <p:cNvSpPr>
            <a:spLocks noGrp="1"/>
          </p:cNvSpPr>
          <p:nvPr>
            <p:ph sz="half" idx="2"/>
          </p:nvPr>
        </p:nvSpPr>
        <p:spPr>
          <a:xfrm>
            <a:off x="5004048" y="2132856"/>
            <a:ext cx="3744416" cy="4248472"/>
          </a:xfrm>
        </p:spPr>
        <p:txBody>
          <a:bodyPr>
            <a:noAutofit/>
          </a:bodyPr>
          <a:lstStyle/>
          <a:p>
            <a:r>
              <a:rPr lang="it-IT" sz="1800" dirty="0"/>
              <a:t>Non si può fare nella PA</a:t>
            </a:r>
          </a:p>
        </p:txBody>
      </p:sp>
    </p:spTree>
    <p:extLst>
      <p:ext uri="{BB962C8B-B14F-4D97-AF65-F5344CB8AC3E}">
        <p14:creationId xmlns:p14="http://schemas.microsoft.com/office/powerpoint/2010/main" val="2198597242"/>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Il confronto </a:t>
            </a:r>
          </a:p>
        </p:txBody>
      </p:sp>
      <p:sp>
        <p:nvSpPr>
          <p:cNvPr id="3" name="Segnaposto contenuto 2"/>
          <p:cNvSpPr>
            <a:spLocks noGrp="1"/>
          </p:cNvSpPr>
          <p:nvPr>
            <p:ph sz="half" idx="1"/>
          </p:nvPr>
        </p:nvSpPr>
        <p:spPr/>
        <p:txBody>
          <a:bodyPr>
            <a:noAutofit/>
          </a:bodyPr>
          <a:lstStyle/>
          <a:p>
            <a:r>
              <a:rPr lang="it-IT" sz="1800" dirty="0">
                <a:latin typeface="Times New Roman" charset="0"/>
                <a:ea typeface="Times New Roman" charset="0"/>
                <a:cs typeface="Times New Roman" charset="0"/>
              </a:rPr>
              <a:t>[Prima: La somministrazione di lavoro a tempo determinato è ammessa a fronte di ragioni di carattere tecnico, produttivo, organizzativo o sostitutivo, anche se riferibili all'ordinaria attività dell'utilizzatore. </a:t>
            </a:r>
          </a:p>
          <a:p>
            <a:r>
              <a:rPr lang="it-IT" sz="1800" dirty="0">
                <a:latin typeface="Times New Roman" charset="0"/>
                <a:ea typeface="Times New Roman" charset="0"/>
                <a:cs typeface="Times New Roman" charset="0"/>
              </a:rPr>
              <a:t>La individuazione, anche in misura non uniforme, di limiti quantitativi di utilizzazione della somministrazione a tempo determinato è affidata ai contratti collettivi nazionali di lavoro stipulati da sindacati comparativamente più rappresentativi]</a:t>
            </a:r>
          </a:p>
        </p:txBody>
      </p:sp>
      <p:sp>
        <p:nvSpPr>
          <p:cNvPr id="4" name="Segnaposto contenuto 3"/>
          <p:cNvSpPr>
            <a:spLocks noGrp="1"/>
          </p:cNvSpPr>
          <p:nvPr>
            <p:ph sz="half" idx="2"/>
          </p:nvPr>
        </p:nvSpPr>
        <p:spPr>
          <a:xfrm>
            <a:off x="4602419" y="908720"/>
            <a:ext cx="4038600" cy="5616624"/>
          </a:xfrm>
        </p:spPr>
        <p:txBody>
          <a:bodyPr>
            <a:noAutofit/>
          </a:bodyPr>
          <a:lstStyle/>
          <a:p>
            <a:r>
              <a:rPr lang="it-IT" sz="1800" dirty="0">
                <a:latin typeface="Times New Roman" charset="0"/>
                <a:ea typeface="Times New Roman" charset="0"/>
                <a:cs typeface="Times New Roman" charset="0"/>
              </a:rPr>
              <a:t>La somministrazione di lavoro a tempo determinato è utilizzata nei limiti quantitativi individuati dai contratti collettivi applicati dall'utilizzatore. (E' in ogni caso esente da limiti quantitativi la somministrazione a tempo determinato di lavoratori di cui all'</a:t>
            </a:r>
            <a:r>
              <a:rPr lang="it-IT" sz="1800" i="1" dirty="0">
                <a:latin typeface="Times New Roman" charset="0"/>
                <a:ea typeface="Times New Roman" charset="0"/>
                <a:cs typeface="Times New Roman" charset="0"/>
              </a:rPr>
              <a:t>articolo 8, comma 2, della legge n. 223 del 1991</a:t>
            </a:r>
            <a:r>
              <a:rPr lang="it-IT" sz="1800" dirty="0">
                <a:latin typeface="Times New Roman" charset="0"/>
                <a:ea typeface="Times New Roman" charset="0"/>
                <a:cs typeface="Times New Roman" charset="0"/>
              </a:rPr>
              <a:t>, di soggetti disoccupati che godono, da almeno sei mesi, di trattamenti di disoccupazione non agricola o di ammortizzatori sociali, e di lavoratori «svantaggiati» o «molto svantaggiati» ai sensi dei numeri 4) e 99) dell'</a:t>
            </a:r>
            <a:r>
              <a:rPr lang="it-IT" sz="1800" i="1" dirty="0">
                <a:latin typeface="Times New Roman" charset="0"/>
                <a:ea typeface="Times New Roman" charset="0"/>
                <a:cs typeface="Times New Roman" charset="0"/>
              </a:rPr>
              <a:t>articolo 2 del regolamento (UE) n. 651/2014</a:t>
            </a:r>
            <a:r>
              <a:rPr lang="it-IT" sz="1800" dirty="0">
                <a:latin typeface="Times New Roman" charset="0"/>
                <a:ea typeface="Times New Roman" charset="0"/>
                <a:cs typeface="Times New Roman" charset="0"/>
              </a:rPr>
              <a:t> della Commissione, del 17 giugno 2014, come individuati con decreto del Ministro del lavoro e delle politiche sociali).</a:t>
            </a:r>
            <a:endParaRPr lang="it-IT" sz="1800" dirty="0">
              <a:latin typeface="Calibri" charset="0"/>
              <a:ea typeface="Calibri" charset="0"/>
              <a:cs typeface="Times New Roman" charset="0"/>
            </a:endParaRPr>
          </a:p>
          <a:p>
            <a:endParaRPr lang="it-IT" dirty="0"/>
          </a:p>
        </p:txBody>
      </p:sp>
    </p:spTree>
    <p:extLst>
      <p:ext uri="{BB962C8B-B14F-4D97-AF65-F5344CB8AC3E}">
        <p14:creationId xmlns:p14="http://schemas.microsoft.com/office/powerpoint/2010/main" val="236644226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95536" y="476672"/>
            <a:ext cx="8229600" cy="996720"/>
          </a:xfrm>
        </p:spPr>
        <p:txBody>
          <a:bodyPr>
            <a:normAutofit/>
          </a:bodyPr>
          <a:lstStyle/>
          <a:p>
            <a:pPr algn="ctr"/>
            <a:r>
              <a:rPr lang="it-IT" sz="4000" dirty="0"/>
              <a:t>Divieti</a:t>
            </a:r>
            <a:endParaRPr lang="it-IT" dirty="0"/>
          </a:p>
        </p:txBody>
      </p:sp>
      <p:sp>
        <p:nvSpPr>
          <p:cNvPr id="3" name="Segnaposto contenuto 2"/>
          <p:cNvSpPr>
            <a:spLocks noGrp="1"/>
          </p:cNvSpPr>
          <p:nvPr>
            <p:ph idx="1"/>
          </p:nvPr>
        </p:nvSpPr>
        <p:spPr>
          <a:xfrm>
            <a:off x="457200" y="1575440"/>
            <a:ext cx="8229600" cy="4733880"/>
          </a:xfrm>
        </p:spPr>
        <p:txBody>
          <a:bodyPr>
            <a:noAutofit/>
          </a:bodyPr>
          <a:lstStyle/>
          <a:p>
            <a:r>
              <a:rPr lang="it-IT" sz="2000" dirty="0"/>
              <a:t>a)  per la sostituzione di lavoratori che esercitano il diritto di sciopero;</a:t>
            </a:r>
          </a:p>
          <a:p>
            <a:r>
              <a:rPr lang="it-IT" sz="2000" dirty="0"/>
              <a:t>b)  [</a:t>
            </a:r>
            <a:r>
              <a:rPr lang="it-IT" sz="2000" spc="-150" dirty="0"/>
              <a:t>salva diversa disposizione degli accordi sindacali], presso unità produttive nelle quali si sia proceduto, entro i sei mesi precedenti, a licenziamenti collettivi ai sensi degli articoli 4 e 24 della legge  1991, n. 223, che abbiano riguardato lavoratori adibiti alle stesse mansioni cui si riferisce il contratto di somministrazione , a meno che tale contratto sia stipulato per provvedere alla sostituzione di lavoratori assenti [ovvero sia concluso ai sensi dell’ articolo 8, comma 2, della legge 23 luglio 1991, n. 223,] ovvero abbia una durata iniziale non superiore a tre mesi. </a:t>
            </a:r>
          </a:p>
          <a:p>
            <a:r>
              <a:rPr lang="it-IT" sz="2000" spc="-150" dirty="0"/>
              <a:t>c) [Salva diversa disposizione degli accordi sindacali, il divieto opera altresì ]presso unità produttive nelle quali sia operante una sospensione dei rapporti o una riduzione dell'orario, con diritto al trattamento di integrazione salariale, che interessino lavoratori adibiti alle stesse mansioni cui si riferisce il contratto di somministrazione</a:t>
            </a:r>
            <a:r>
              <a:rPr lang="it-IT" sz="2000" dirty="0"/>
              <a:t>; </a:t>
            </a:r>
          </a:p>
          <a:p>
            <a:r>
              <a:rPr lang="it-IT" sz="2000" dirty="0"/>
              <a:t>c)  da parte delle imprese che non abbiano effettuato la valutazione dei rischi in applicazione della normativa di tutela della salute e della sicurezza dei lavoratori.</a:t>
            </a:r>
          </a:p>
        </p:txBody>
      </p:sp>
    </p:spTree>
    <p:extLst>
      <p:ext uri="{BB962C8B-B14F-4D97-AF65-F5344CB8AC3E}">
        <p14:creationId xmlns:p14="http://schemas.microsoft.com/office/powerpoint/2010/main" val="13073013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pPr algn="ctr"/>
            <a:r>
              <a:rPr lang="it-IT" dirty="0"/>
              <a:t>Forma del contratto di somministrazione (art.33) </a:t>
            </a:r>
          </a:p>
        </p:txBody>
      </p:sp>
      <p:sp>
        <p:nvSpPr>
          <p:cNvPr id="3" name="Segnaposto contenuto 2"/>
          <p:cNvSpPr>
            <a:spLocks noGrp="1"/>
          </p:cNvSpPr>
          <p:nvPr>
            <p:ph idx="1"/>
          </p:nvPr>
        </p:nvSpPr>
        <p:spPr/>
        <p:txBody>
          <a:bodyPr/>
          <a:lstStyle/>
          <a:p>
            <a:r>
              <a:rPr lang="it-IT" dirty="0"/>
              <a:t>1.  Il contratto di somministrazione di manodopera è stipulato in forma scritta e contiene i seguenti elementi:</a:t>
            </a:r>
          </a:p>
          <a:p>
            <a:r>
              <a:rPr lang="it-IT" dirty="0"/>
              <a:t>….</a:t>
            </a:r>
          </a:p>
          <a:p>
            <a:r>
              <a:rPr lang="it-IT" dirty="0"/>
              <a:t> In mancanza di forma scritta il contratto di somministrazione è nullo e i lavoratori sono considerati a tutti gli effetti alle dipendenze dell'utilizzatore (art. 38, Somministrazione irregolare)</a:t>
            </a:r>
          </a:p>
        </p:txBody>
      </p:sp>
    </p:spTree>
    <p:extLst>
      <p:ext uri="{BB962C8B-B14F-4D97-AF65-F5344CB8AC3E}">
        <p14:creationId xmlns:p14="http://schemas.microsoft.com/office/powerpoint/2010/main" val="2123427144"/>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b="1" dirty="0">
                <a:solidFill>
                  <a:schemeClr val="accent5"/>
                </a:solidFill>
              </a:rPr>
              <a:t>Contratto di lavoro</a:t>
            </a:r>
          </a:p>
        </p:txBody>
      </p:sp>
      <p:sp>
        <p:nvSpPr>
          <p:cNvPr id="3" name="Segnaposto contenuto 2"/>
          <p:cNvSpPr>
            <a:spLocks noGrp="1"/>
          </p:cNvSpPr>
          <p:nvPr>
            <p:ph idx="1"/>
          </p:nvPr>
        </p:nvSpPr>
        <p:spPr/>
        <p:txBody>
          <a:bodyPr>
            <a:normAutofit fontScale="92500" lnSpcReduction="20000"/>
          </a:bodyPr>
          <a:lstStyle/>
          <a:p>
            <a:r>
              <a:rPr lang="it-IT" dirty="0"/>
              <a:t>In caso </a:t>
            </a:r>
            <a:r>
              <a:rPr lang="it-IT"/>
              <a:t>di contratto a </a:t>
            </a:r>
            <a:r>
              <a:rPr lang="it-IT" dirty="0"/>
              <a:t>tempo </a:t>
            </a:r>
            <a:r>
              <a:rPr lang="it-IT" b="1" dirty="0"/>
              <a:t>indeterminato</a:t>
            </a:r>
            <a:r>
              <a:rPr lang="it-IT" dirty="0"/>
              <a:t> i rapporti di lavoro tra somministratore e prestatori di lavoro sono soggetti alla disciplina generale;</a:t>
            </a:r>
          </a:p>
          <a:p>
            <a:r>
              <a:rPr lang="it-IT" dirty="0"/>
              <a:t>Nel contratto è stabilita la misura della indennità mensile di disponibilità, divisibile in quote orarie, corrisposta dal somministratore al lavoratore per i periodi nei quali il lavoratore stesso rimane in attesa di assegnazione. La misura di tale indennità </a:t>
            </a:r>
            <a:r>
              <a:rPr lang="it-IT" b="1" u="sng" dirty="0"/>
              <a:t>è stabilita dal contratto collettivo applicabile al somministratore</a:t>
            </a:r>
            <a:r>
              <a:rPr lang="it-IT" b="1" dirty="0"/>
              <a:t> </a:t>
            </a:r>
            <a:r>
              <a:rPr lang="it-IT" dirty="0"/>
              <a:t>e comunque non è inferiore alla misura prevista, [ovvero aggiornata periodicamente], con decreto del Ministro del lavoro e delle politiche sociali. </a:t>
            </a:r>
            <a:r>
              <a:rPr lang="it-IT" b="1" dirty="0"/>
              <a:t>L'indennità di disponibilità è esclusa dal computo di ogni istituto di legge o di contratto collettivo</a:t>
            </a:r>
            <a:r>
              <a:rPr lang="it-IT" dirty="0"/>
              <a:t>. </a:t>
            </a:r>
          </a:p>
        </p:txBody>
      </p:sp>
    </p:spTree>
    <p:extLst>
      <p:ext uri="{BB962C8B-B14F-4D97-AF65-F5344CB8AC3E}">
        <p14:creationId xmlns:p14="http://schemas.microsoft.com/office/powerpoint/2010/main" val="232326149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p:txBody>
          <a:bodyPr>
            <a:normAutofit/>
          </a:bodyPr>
          <a:lstStyle/>
          <a:p>
            <a:r>
              <a:rPr lang="it-IT" dirty="0"/>
              <a:t>In caso di somministrazione a tempo </a:t>
            </a:r>
            <a:r>
              <a:rPr lang="it-IT" b="1" dirty="0"/>
              <a:t>determinato</a:t>
            </a:r>
            <a:r>
              <a:rPr lang="it-IT" dirty="0"/>
              <a:t> il rapporto di lavoro tra somministratore e prestatore di lavoro è soggetto alla disciplina del contratto a termine  per quanto compatibile</a:t>
            </a:r>
          </a:p>
          <a:p>
            <a:r>
              <a:rPr lang="it-IT" dirty="0"/>
              <a:t>Il termine inizialmente posto al contratto di lavoro può in ogni caso essere prorogato, con il consenso del lavoratore e per atto scritto, nei casi e per la durata prevista dal contratto collettivo applicato dal somministratore</a:t>
            </a:r>
          </a:p>
        </p:txBody>
      </p:sp>
    </p:spTree>
    <p:extLst>
      <p:ext uri="{BB962C8B-B14F-4D97-AF65-F5344CB8AC3E}">
        <p14:creationId xmlns:p14="http://schemas.microsoft.com/office/powerpoint/2010/main" val="189567273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algn="ctr" eaLnBrk="1" hangingPunct="1"/>
            <a:r>
              <a:rPr lang="it-IT" dirty="0">
                <a:solidFill>
                  <a:srgbClr val="008000"/>
                </a:solidFill>
                <a:latin typeface="Berlin Sans FB" charset="0"/>
              </a:rPr>
              <a:t>La disciplina vigente fino al 24.10.2003</a:t>
            </a:r>
          </a:p>
        </p:txBody>
      </p:sp>
      <p:sp>
        <p:nvSpPr>
          <p:cNvPr id="447491" name="Rectangle 3"/>
          <p:cNvSpPr>
            <a:spLocks noGrp="1" noChangeArrowheads="1"/>
          </p:cNvSpPr>
          <p:nvPr>
            <p:ph type="body" idx="1"/>
          </p:nvPr>
        </p:nvSpPr>
        <p:spPr>
          <a:xfrm>
            <a:off x="0" y="1752600"/>
            <a:ext cx="9144000" cy="2438400"/>
          </a:xfrm>
          <a:noFill/>
        </p:spPr>
        <p:txBody>
          <a:bodyPr/>
          <a:lstStyle/>
          <a:p>
            <a:pPr algn="ctr" eaLnBrk="1" hangingPunct="1">
              <a:buFont typeface="Wingdings" charset="0"/>
              <a:buNone/>
            </a:pPr>
            <a:r>
              <a:rPr lang="it-IT" sz="3600" dirty="0">
                <a:latin typeface="Berlin Sans FB" charset="0"/>
              </a:rPr>
              <a:t>l’art. 1 della l. 1369/1960:</a:t>
            </a:r>
          </a:p>
          <a:p>
            <a:pPr algn="ctr" eaLnBrk="1" hangingPunct="1"/>
            <a:endParaRPr lang="it-IT" sz="3600" dirty="0">
              <a:latin typeface="Berlin Sans FB" charset="0"/>
            </a:endParaRPr>
          </a:p>
        </p:txBody>
      </p:sp>
      <p:sp>
        <p:nvSpPr>
          <p:cNvPr id="447492" name="AutoShape 4"/>
          <p:cNvSpPr>
            <a:spLocks noChangeArrowheads="1"/>
          </p:cNvSpPr>
          <p:nvPr/>
        </p:nvSpPr>
        <p:spPr bwMode="auto">
          <a:xfrm>
            <a:off x="4267200" y="2971800"/>
            <a:ext cx="914400" cy="762000"/>
          </a:xfrm>
          <a:prstGeom prst="downArrow">
            <a:avLst>
              <a:gd name="adj1" fmla="val 50000"/>
              <a:gd name="adj2" fmla="val 25000"/>
            </a:avLst>
          </a:prstGeom>
          <a:noFill/>
          <a:ln w="19050">
            <a:solidFill>
              <a:schemeClr val="tx1"/>
            </a:solidFill>
            <a:miter lim="800000"/>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it-IT"/>
          </a:p>
        </p:txBody>
      </p:sp>
      <p:sp>
        <p:nvSpPr>
          <p:cNvPr id="447493" name="Text Box 5"/>
          <p:cNvSpPr txBox="1">
            <a:spLocks noChangeArrowheads="1"/>
          </p:cNvSpPr>
          <p:nvPr/>
        </p:nvSpPr>
        <p:spPr bwMode="auto">
          <a:xfrm>
            <a:off x="0" y="4191000"/>
            <a:ext cx="9144000" cy="224676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eaLnBrk="1" hangingPunct="1">
              <a:spcBef>
                <a:spcPct val="20000"/>
              </a:spcBef>
              <a:buClr>
                <a:schemeClr val="accent2"/>
              </a:buClr>
              <a:buFont typeface="Monotype Sorts" charset="0"/>
              <a:buNone/>
            </a:pPr>
            <a:r>
              <a:rPr kumimoji="1" lang="it-IT" sz="2800" i="1" dirty="0">
                <a:latin typeface="Tahoma" charset="0"/>
              </a:rPr>
              <a:t>“E’ vietato all’imprenditore affidare in appalto, subappalto o qualsiasi altra forma, </a:t>
            </a:r>
            <a:r>
              <a:rPr kumimoji="1" lang="it-IT" sz="2800" b="1" i="1" dirty="0">
                <a:solidFill>
                  <a:srgbClr val="FF0000"/>
                </a:solidFill>
                <a:latin typeface="Tahoma" charset="0"/>
              </a:rPr>
              <a:t>l’esecuzione di mere prestazioni di lavoro </a:t>
            </a:r>
            <a:r>
              <a:rPr kumimoji="1" lang="it-IT" sz="2800" i="1" dirty="0">
                <a:latin typeface="Tahoma" charset="0"/>
              </a:rPr>
              <a:t>mediante impiego di manodopera assunta e retribuita dall’appaltatore o intermediario”</a:t>
            </a:r>
            <a:endParaRPr lang="it-IT" sz="2800" dirty="0"/>
          </a:p>
        </p:txBody>
      </p:sp>
    </p:spTree>
    <p:extLst>
      <p:ext uri="{BB962C8B-B14F-4D97-AF65-F5344CB8AC3E}">
        <p14:creationId xmlns:p14="http://schemas.microsoft.com/office/powerpoint/2010/main" val="32398431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447491">
                                            <p:txEl>
                                              <p:pRg st="0" end="0"/>
                                            </p:txEl>
                                          </p:spTgt>
                                        </p:tgtEl>
                                        <p:attrNameLst>
                                          <p:attrName>style.visibility</p:attrName>
                                        </p:attrNameLst>
                                      </p:cBhvr>
                                      <p:to>
                                        <p:strVal val="visible"/>
                                      </p:to>
                                    </p:set>
                                    <p:animEffect transition="in" filter="slide(fromRight)">
                                      <p:cBhvr>
                                        <p:cTn id="7" dur="500"/>
                                        <p:tgtEl>
                                          <p:spTgt spid="44749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47492"/>
                                        </p:tgtEl>
                                        <p:attrNameLst>
                                          <p:attrName>style.visibility</p:attrName>
                                        </p:attrNameLst>
                                      </p:cBhvr>
                                      <p:to>
                                        <p:strVal val="visible"/>
                                      </p:to>
                                    </p:set>
                                    <p:animEffect transition="in" filter="wipe(up)">
                                      <p:cBhvr>
                                        <p:cTn id="12" dur="500"/>
                                        <p:tgtEl>
                                          <p:spTgt spid="4474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47493"/>
                                        </p:tgtEl>
                                        <p:attrNameLst>
                                          <p:attrName>style.visibility</p:attrName>
                                        </p:attrNameLst>
                                      </p:cBhvr>
                                      <p:to>
                                        <p:strVal val="visible"/>
                                      </p:to>
                                    </p:set>
                                    <p:animEffect transition="in" filter="box(in)">
                                      <p:cBhvr>
                                        <p:cTn id="17" dur="500"/>
                                        <p:tgtEl>
                                          <p:spTgt spid="4474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7491" grpId="0" build="p" autoUpdateAnimBg="0"/>
      <p:bldP spid="447492" grpId="0" animBg="1"/>
      <p:bldP spid="447493"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700808"/>
            <a:ext cx="8229600" cy="3960440"/>
          </a:xfrm>
        </p:spPr>
        <p:txBody>
          <a:bodyPr>
            <a:normAutofit fontScale="92500" lnSpcReduction="20000"/>
          </a:bodyPr>
          <a:lstStyle/>
          <a:p>
            <a:r>
              <a:rPr lang="it-IT" dirty="0"/>
              <a:t>Le assunzioni possono essere anche part-time</a:t>
            </a:r>
          </a:p>
          <a:p>
            <a:r>
              <a:rPr lang="it-IT" dirty="0"/>
              <a:t>Non si applica l’art.4 e 24 l.223/1991 nel caso di cessazione della somministrazione a tempo indeterminato</a:t>
            </a:r>
          </a:p>
          <a:p>
            <a:r>
              <a:rPr lang="it-IT" dirty="0"/>
              <a:t>In caso di contratto di somministrazione, il prestatore di lavoro </a:t>
            </a:r>
            <a:r>
              <a:rPr lang="it-IT" i="1" dirty="0"/>
              <a:t>non è computato nell'organico dell'utilizzatore ai fini della applicazione di normative di legge o di contratto collettivo,</a:t>
            </a:r>
            <a:r>
              <a:rPr lang="it-IT" dirty="0"/>
              <a:t> fatta eccezione per quelle relative alla materia dell'igiene e della sicurezza sul lavoro.</a:t>
            </a:r>
          </a:p>
          <a:p>
            <a:r>
              <a:rPr lang="it-IT" dirty="0"/>
              <a:t>In caso di somministrazione di lavoratori disabili per missioni di durata non inferiore a dodici mesi, il lavoratore somministrato è computato nella quota di riserva di cui all'</a:t>
            </a:r>
            <a:r>
              <a:rPr lang="it-IT" i="1" dirty="0"/>
              <a:t>articolo </a:t>
            </a:r>
            <a:r>
              <a:rPr lang="it-IT" i="1" dirty="0">
                <a:hlinkClick r:id="rId2"/>
              </a:rPr>
              <a:t>3</a:t>
            </a:r>
            <a:r>
              <a:rPr lang="it-IT" i="1" dirty="0"/>
              <a:t> della </a:t>
            </a:r>
            <a:r>
              <a:rPr lang="it-IT" i="1" dirty="0">
                <a:hlinkClick r:id="rId3"/>
              </a:rPr>
              <a:t>legge 12 marzo 1999, n. 68</a:t>
            </a:r>
            <a:r>
              <a:rPr lang="it-IT" dirty="0"/>
              <a:t> </a:t>
            </a:r>
          </a:p>
        </p:txBody>
      </p:sp>
    </p:spTree>
    <p:extLst>
      <p:ext uri="{BB962C8B-B14F-4D97-AF65-F5344CB8AC3E}">
        <p14:creationId xmlns:p14="http://schemas.microsoft.com/office/powerpoint/2010/main" val="3382879442"/>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000" dirty="0">
                <a:solidFill>
                  <a:srgbClr val="008000"/>
                </a:solidFill>
              </a:rPr>
              <a:t>Potere direttivo e di controllo</a:t>
            </a:r>
          </a:p>
        </p:txBody>
      </p:sp>
      <p:sp>
        <p:nvSpPr>
          <p:cNvPr id="3" name="Segnaposto contenuto 2"/>
          <p:cNvSpPr>
            <a:spLocks noGrp="1"/>
          </p:cNvSpPr>
          <p:nvPr>
            <p:ph idx="1"/>
          </p:nvPr>
        </p:nvSpPr>
        <p:spPr/>
        <p:txBody>
          <a:bodyPr/>
          <a:lstStyle/>
          <a:p>
            <a:r>
              <a:rPr lang="it-IT" dirty="0"/>
              <a:t>Per tutta la durata della missione i lavoratori svolgono la propria attività </a:t>
            </a:r>
            <a:r>
              <a:rPr lang="it-IT" dirty="0">
                <a:effectLst>
                  <a:outerShdw blurRad="38100" dist="38100" dir="2700000" algn="tl">
                    <a:srgbClr val="000000">
                      <a:alpha val="43137"/>
                    </a:srgbClr>
                  </a:outerShdw>
                </a:effectLst>
              </a:rPr>
              <a:t>nell'interesse nonché sotto la direzione e il controllo</a:t>
            </a:r>
            <a:r>
              <a:rPr lang="it-IT" dirty="0">
                <a:solidFill>
                  <a:srgbClr val="FF0000"/>
                </a:solidFill>
                <a:effectLst>
                  <a:outerShdw blurRad="38100" dist="38100" dir="2700000" algn="tl">
                    <a:srgbClr val="000000">
                      <a:alpha val="43137"/>
                    </a:srgbClr>
                  </a:outerShdw>
                </a:effectLst>
              </a:rPr>
              <a:t> </a:t>
            </a:r>
            <a:r>
              <a:rPr lang="it-IT" dirty="0">
                <a:solidFill>
                  <a:srgbClr val="FF0000"/>
                </a:solidFill>
              </a:rPr>
              <a:t>dell'utilizzatore</a:t>
            </a:r>
            <a:r>
              <a:rPr lang="it-IT" dirty="0"/>
              <a:t>. Nell'ipotesi in cui i lavoratori vengano assunti con contratto di lavoro a tempo indeterminato essi rimangono a disposizione del somministratore per i periodi in cui non sono in missione presso un utilizzatore, salvo che esista una giusta causa o un giustificato motivo di risoluzione del contratto di lavoro</a:t>
            </a:r>
          </a:p>
        </p:txBody>
      </p:sp>
    </p:spTree>
    <p:extLst>
      <p:ext uri="{BB962C8B-B14F-4D97-AF65-F5344CB8AC3E}">
        <p14:creationId xmlns:p14="http://schemas.microsoft.com/office/powerpoint/2010/main" val="115348156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704088"/>
            <a:ext cx="8229600" cy="1572784"/>
          </a:xfrm>
        </p:spPr>
        <p:txBody>
          <a:bodyPr>
            <a:noAutofit/>
          </a:bodyPr>
          <a:lstStyle/>
          <a:p>
            <a:pPr algn="ctr"/>
            <a:r>
              <a:rPr lang="it-IT" sz="3600" dirty="0">
                <a:solidFill>
                  <a:srgbClr val="008000"/>
                </a:solidFill>
              </a:rPr>
              <a:t>Tutela del prestatore di lavoro</a:t>
            </a:r>
          </a:p>
        </p:txBody>
      </p:sp>
      <p:sp>
        <p:nvSpPr>
          <p:cNvPr id="3" name="Segnaposto contenuto 2"/>
          <p:cNvSpPr>
            <a:spLocks noGrp="1"/>
          </p:cNvSpPr>
          <p:nvPr>
            <p:ph idx="1"/>
          </p:nvPr>
        </p:nvSpPr>
        <p:spPr>
          <a:xfrm>
            <a:off x="457200" y="2712288"/>
            <a:ext cx="8229600" cy="3309000"/>
          </a:xfrm>
        </p:spPr>
        <p:txBody>
          <a:bodyPr/>
          <a:lstStyle/>
          <a:p>
            <a:r>
              <a:rPr lang="it-IT" dirty="0"/>
              <a:t>Per tutta la durata della missione presso un utilizzatore, i lavoratori dipendenti dal somministratore hanno diritto a condizioni economiche e normative complessivamente non inferiori a quelle dei dipendenti di pari livello dell'utilizzatore, a parità di mansioni svolte</a:t>
            </a:r>
          </a:p>
          <a:p>
            <a:r>
              <a:rPr lang="it-IT" dirty="0"/>
              <a:t>(L’utilizzatore è obbligato in  solido) </a:t>
            </a:r>
          </a:p>
        </p:txBody>
      </p:sp>
    </p:spTree>
    <p:extLst>
      <p:ext uri="{BB962C8B-B14F-4D97-AF65-F5344CB8AC3E}">
        <p14:creationId xmlns:p14="http://schemas.microsoft.com/office/powerpoint/2010/main" val="141894210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0728"/>
            <a:ext cx="8229600" cy="5343872"/>
          </a:xfrm>
        </p:spPr>
        <p:txBody>
          <a:bodyPr>
            <a:normAutofit lnSpcReduction="10000"/>
          </a:bodyPr>
          <a:lstStyle/>
          <a:p>
            <a:r>
              <a:rPr lang="it-IT" dirty="0"/>
              <a:t>I contratti collettivi applicati dall'utilizzatore stabiliscono modalità e criteri per la determinazione e corresponsione delle erogazioni economiche correlate ai </a:t>
            </a:r>
            <a:r>
              <a:rPr lang="it-IT" dirty="0">
                <a:solidFill>
                  <a:schemeClr val="accent5"/>
                </a:solidFill>
              </a:rPr>
              <a:t>risultati</a:t>
            </a:r>
            <a:r>
              <a:rPr lang="it-IT" dirty="0"/>
              <a:t> conseguiti nella realizzazione di programmi concordati tra le parti o collegati all'andamento economico dell'impresa. </a:t>
            </a:r>
          </a:p>
          <a:p>
            <a:r>
              <a:rPr lang="it-IT" dirty="0"/>
              <a:t>I lavoratori dipendenti dal somministratore hanno altresì diritto a fruire di tutti i </a:t>
            </a:r>
            <a:r>
              <a:rPr lang="it-IT" dirty="0">
                <a:solidFill>
                  <a:schemeClr val="accent5"/>
                </a:solidFill>
              </a:rPr>
              <a:t>servizi sociali e assistenziali</a:t>
            </a:r>
            <a:r>
              <a:rPr lang="it-IT" dirty="0"/>
              <a:t> di cui godono i dipendenti dell'utilizzatore addetti alla stessa unità produttiva, esclusi quelli il cui godimento sia condizionato alla iscrizione ad associazioni o società cooperative o al conseguimento di una determinata anzianità di servizio</a:t>
            </a:r>
          </a:p>
        </p:txBody>
      </p:sp>
    </p:spTree>
    <p:extLst>
      <p:ext uri="{BB962C8B-B14F-4D97-AF65-F5344CB8AC3E}">
        <p14:creationId xmlns:p14="http://schemas.microsoft.com/office/powerpoint/2010/main" val="125069117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980728"/>
            <a:ext cx="8229600" cy="5688632"/>
          </a:xfrm>
        </p:spPr>
        <p:txBody>
          <a:bodyPr>
            <a:normAutofit/>
          </a:bodyPr>
          <a:lstStyle/>
          <a:p>
            <a:r>
              <a:rPr lang="it-IT" b="1" dirty="0"/>
              <a:t>Il somministratore informa i lavoratori sui </a:t>
            </a:r>
            <a:r>
              <a:rPr lang="it-IT" b="1" dirty="0">
                <a:solidFill>
                  <a:schemeClr val="accent5"/>
                </a:solidFill>
              </a:rPr>
              <a:t>rischi per la sicurezza e la salute</a:t>
            </a:r>
            <a:r>
              <a:rPr lang="it-IT" b="1" dirty="0"/>
              <a:t> connessi alle attività produttive e li forma e addestra all'uso delle attrezzature di lavoro necessarie allo svolgimento della attività lavorativa per la quale essi vengono assunti </a:t>
            </a:r>
            <a:r>
              <a:rPr lang="it-IT" dirty="0"/>
              <a:t>in conformità alle disposizioni recate dal decreto legislativo 9 aprile 2008, n.81. Il contratto di somministrazione può prevedere che tale obbligo sia adempiuto dall'utilizzatore. L'utilizzatore osserva nei confronti dei lavoratori somministrati, tutti gli obblighi di protezione previsti nei confronti dei propri dipendenti. </a:t>
            </a:r>
          </a:p>
          <a:p>
            <a:endParaRPr lang="it-IT" dirty="0"/>
          </a:p>
        </p:txBody>
      </p:sp>
    </p:spTree>
    <p:extLst>
      <p:ext uri="{BB962C8B-B14F-4D97-AF65-F5344CB8AC3E}">
        <p14:creationId xmlns:p14="http://schemas.microsoft.com/office/powerpoint/2010/main" val="426915239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1268760"/>
            <a:ext cx="8229600" cy="5055840"/>
          </a:xfrm>
        </p:spPr>
        <p:txBody>
          <a:bodyPr>
            <a:normAutofit/>
          </a:bodyPr>
          <a:lstStyle/>
          <a:p>
            <a:r>
              <a:rPr lang="it-IT" dirty="0"/>
              <a:t>Nel caso in cui adibisca il lavoratore a </a:t>
            </a:r>
            <a:r>
              <a:rPr lang="it-IT" dirty="0">
                <a:solidFill>
                  <a:schemeClr val="accent5"/>
                </a:solidFill>
              </a:rPr>
              <a:t>mansioni</a:t>
            </a:r>
            <a:r>
              <a:rPr lang="it-IT" dirty="0"/>
              <a:t> di livello superiore o inferiore a quelle dedotte in contratto, l'utilizzatore deve darne immediata comunicazione scritta al somministratore consegnandone copia al lavoratore medesimo. Ove non abbia adempiuto all'obbligo di informazione, l'utilizzatore risponde in via esclusiva per le differenze retributive spettanti al lavoratore occupato in mansioni superiori e per l'eventuale risarcimento del danno derivante dalla assegnazione a mansioni inferiori.</a:t>
            </a:r>
          </a:p>
        </p:txBody>
      </p:sp>
    </p:spTree>
    <p:extLst>
      <p:ext uri="{BB962C8B-B14F-4D97-AF65-F5344CB8AC3E}">
        <p14:creationId xmlns:p14="http://schemas.microsoft.com/office/powerpoint/2010/main" val="4162961835"/>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ctr"/>
            <a:r>
              <a:rPr lang="it-IT" sz="4400" dirty="0"/>
              <a:t>Potere disciplinare</a:t>
            </a:r>
          </a:p>
        </p:txBody>
      </p:sp>
      <p:sp>
        <p:nvSpPr>
          <p:cNvPr id="3" name="Segnaposto contenuto 2"/>
          <p:cNvSpPr>
            <a:spLocks noGrp="1"/>
          </p:cNvSpPr>
          <p:nvPr>
            <p:ph idx="1"/>
          </p:nvPr>
        </p:nvSpPr>
        <p:spPr/>
        <p:txBody>
          <a:bodyPr/>
          <a:lstStyle/>
          <a:p>
            <a:r>
              <a:rPr lang="it-IT" dirty="0"/>
              <a:t>Ai fini dell'esercizio del potere disciplinare, che è riservato al </a:t>
            </a:r>
            <a:r>
              <a:rPr lang="it-IT" b="1" dirty="0"/>
              <a:t>somministratore</a:t>
            </a:r>
            <a:r>
              <a:rPr lang="it-IT" dirty="0"/>
              <a:t>, l'utilizzatore comunica al somministratore gli elementi che formeranno oggetto della contestazione ai sensi dell'articolo 7 della legge 20 maggio 1970, n. 300</a:t>
            </a:r>
          </a:p>
        </p:txBody>
      </p:sp>
    </p:spTree>
    <p:extLst>
      <p:ext uri="{BB962C8B-B14F-4D97-AF65-F5344CB8AC3E}">
        <p14:creationId xmlns:p14="http://schemas.microsoft.com/office/powerpoint/2010/main" val="3377669250"/>
      </p:ext>
    </p:extLst>
  </p:cSld>
  <p:clrMapOvr>
    <a:masterClrMapping/>
  </p:clrMapOvr>
  <p:transition spd="slow">
    <p:pull/>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normAutofit/>
          </a:bodyPr>
          <a:lstStyle/>
          <a:p>
            <a:pPr algn="ctr"/>
            <a:r>
              <a:rPr lang="it-IT" sz="4000" dirty="0"/>
              <a:t>Trasformazione rapporti</a:t>
            </a:r>
          </a:p>
        </p:txBody>
      </p:sp>
      <p:sp>
        <p:nvSpPr>
          <p:cNvPr id="3" name="Segnaposto contenuto 2"/>
          <p:cNvSpPr>
            <a:spLocks noGrp="1"/>
          </p:cNvSpPr>
          <p:nvPr>
            <p:ph idx="1"/>
          </p:nvPr>
        </p:nvSpPr>
        <p:spPr/>
        <p:txBody>
          <a:bodyPr>
            <a:normAutofit lnSpcReduction="10000"/>
          </a:bodyPr>
          <a:lstStyle/>
          <a:p>
            <a:r>
              <a:rPr lang="it-IT" dirty="0"/>
              <a:t>I lavoratori somministrati sono informati dall'utilizzatore dei posti vacanti presso quest'ultimo, anche mediante un avviso generale affisso all'interno dei locali dell'utilizzatore. (art.31, co.3).</a:t>
            </a:r>
          </a:p>
          <a:p>
            <a:r>
              <a:rPr lang="it-IT" dirty="0"/>
              <a:t> E' nulla ogni clausola diretta a limitare, anche indirettamente, la facoltà dell'utilizzatore di assumere il lavoratore al termine della sua missione, fatta salva l'ipotesi in cui al lavoratore sia corrisposta una adeguata indennità, secondo quanto stabilito dal contratto collettivo applicabile al somministratore (art.35, co.8)</a:t>
            </a:r>
          </a:p>
        </p:txBody>
      </p:sp>
    </p:spTree>
    <p:extLst>
      <p:ext uri="{BB962C8B-B14F-4D97-AF65-F5344CB8AC3E}">
        <p14:creationId xmlns:p14="http://schemas.microsoft.com/office/powerpoint/2010/main" val="3390426144"/>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ctr"/>
            <a:r>
              <a:rPr lang="it-IT" dirty="0"/>
              <a:t>Diritti sindacali</a:t>
            </a:r>
          </a:p>
        </p:txBody>
      </p:sp>
      <p:sp>
        <p:nvSpPr>
          <p:cNvPr id="3" name="Segnaposto contenuto 2"/>
          <p:cNvSpPr>
            <a:spLocks noGrp="1"/>
          </p:cNvSpPr>
          <p:nvPr>
            <p:ph idx="1"/>
          </p:nvPr>
        </p:nvSpPr>
        <p:spPr/>
        <p:txBody>
          <a:bodyPr>
            <a:normAutofit fontScale="85000" lnSpcReduction="10000"/>
          </a:bodyPr>
          <a:lstStyle/>
          <a:p>
            <a:r>
              <a:rPr lang="it-IT" dirty="0"/>
              <a:t>Il prestatore di lavoro ha diritto a esercitare presso l'utilizzatore, per tutta la durata della somministrazione, i diritti di libertà e di attività sindacale nonché a partecipare alle assemblee del personale dipendente delle imprese utilizzatrici</a:t>
            </a:r>
          </a:p>
          <a:p>
            <a:r>
              <a:rPr lang="it-IT" dirty="0"/>
              <a:t>Ogni dodici mesi l'utilizzatore, anche per il tramite della associazione dei datori di lavoro alla quale aderisce o conferisce mandato, comunica alle rappresentanze sindacali aziendali ovvero alla rappresentanza sindacale unitaria o, in mancanza, agli organismi territoriali di categoria delle associazioni sindacali comparativamente più rappresentative sul piano nazionale, il numero dei contratti di somministrazione di lavoro conclusi, la durata degli stessi, il numero e la qualifica dei lavoratori interessati </a:t>
            </a:r>
          </a:p>
        </p:txBody>
      </p:sp>
    </p:spTree>
    <p:extLst>
      <p:ext uri="{BB962C8B-B14F-4D97-AF65-F5344CB8AC3E}">
        <p14:creationId xmlns:p14="http://schemas.microsoft.com/office/powerpoint/2010/main" val="2254435831"/>
      </p:ext>
    </p:extLst>
  </p:cSld>
  <p:clrMapOvr>
    <a:masterClrMapping/>
  </p:clrMapOvr>
  <p:transition spd="slow">
    <p:wheel spokes="1"/>
  </p:transition>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323850" y="-3175"/>
            <a:ext cx="8637588" cy="1098550"/>
          </a:xfrm>
        </p:spPr>
        <p:txBody>
          <a:bodyPr/>
          <a:lstStyle/>
          <a:p>
            <a:pPr eaLnBrk="1" hangingPunct="1"/>
            <a:r>
              <a:rPr lang="it-IT" altLang="it-IT" sz="6600"/>
              <a:t>Le sanzioni</a:t>
            </a:r>
          </a:p>
        </p:txBody>
      </p:sp>
      <p:sp>
        <p:nvSpPr>
          <p:cNvPr id="437251" name="Rectangle 3"/>
          <p:cNvSpPr>
            <a:spLocks noGrp="1" noChangeArrowheads="1"/>
          </p:cNvSpPr>
          <p:nvPr>
            <p:ph type="body" sz="half" idx="1"/>
          </p:nvPr>
        </p:nvSpPr>
        <p:spPr>
          <a:xfrm>
            <a:off x="0" y="1268413"/>
            <a:ext cx="4787900" cy="2686050"/>
          </a:xfrm>
          <a:solidFill>
            <a:schemeClr val="bg1"/>
          </a:solidFill>
        </p:spPr>
        <p:txBody>
          <a:bodyPr/>
          <a:lstStyle/>
          <a:p>
            <a:pPr algn="ctr" eaLnBrk="1" hangingPunct="1">
              <a:lnSpc>
                <a:spcPct val="80000"/>
              </a:lnSpc>
            </a:pPr>
            <a:r>
              <a:rPr lang="it-IT" altLang="it-IT" b="1" i="1" dirty="0">
                <a:solidFill>
                  <a:srgbClr val="00B050"/>
                </a:solidFill>
              </a:rPr>
              <a:t>Art. 38. Somministrazione irregolare</a:t>
            </a:r>
          </a:p>
          <a:p>
            <a:pPr algn="ctr" eaLnBrk="1" hangingPunct="1">
              <a:lnSpc>
                <a:spcPct val="80000"/>
              </a:lnSpc>
              <a:buFont typeface="Wingdings" pitchFamily="2" charset="2"/>
              <a:buNone/>
            </a:pPr>
            <a:endParaRPr lang="it-IT" altLang="it-IT" dirty="0">
              <a:solidFill>
                <a:srgbClr val="FFFF00"/>
              </a:solidFill>
            </a:endParaRPr>
          </a:p>
          <a:p>
            <a:pPr eaLnBrk="1" hangingPunct="1">
              <a:buFont typeface="Wingdings" pitchFamily="2" charset="2"/>
              <a:buNone/>
            </a:pPr>
            <a:r>
              <a:rPr lang="it-IT" altLang="it-IT" sz="2600" dirty="0"/>
              <a:t>Quando la somministrazione di lavoro avvenga al di fuori dei limiti…</a:t>
            </a:r>
            <a:endParaRPr lang="it-IT" altLang="it-IT" sz="1600" dirty="0"/>
          </a:p>
        </p:txBody>
      </p:sp>
      <p:sp>
        <p:nvSpPr>
          <p:cNvPr id="437253" name="Text Box 5"/>
          <p:cNvSpPr txBox="1">
            <a:spLocks noChangeArrowheads="1"/>
          </p:cNvSpPr>
          <p:nvPr/>
        </p:nvSpPr>
        <p:spPr bwMode="auto">
          <a:xfrm>
            <a:off x="0" y="4343400"/>
            <a:ext cx="4778375" cy="2419124"/>
          </a:xfrm>
          <a:prstGeom prst="rect">
            <a:avLst/>
          </a:prstGeom>
          <a:solidFill>
            <a:schemeClr val="bg1"/>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spcBef>
                <a:spcPct val="20000"/>
              </a:spcBef>
              <a:buClr>
                <a:srgbClr val="CCFF33"/>
              </a:buClr>
              <a:buSzPct val="70000"/>
              <a:buFont typeface="Wingdings" pitchFamily="2" charset="2"/>
              <a:buNone/>
            </a:pPr>
            <a:r>
              <a:rPr lang="it-IT" altLang="it-IT" sz="2800" b="1" u="sng" dirty="0">
                <a:solidFill>
                  <a:srgbClr val="FF0000"/>
                </a:solidFill>
                <a:latin typeface="Berlin Sans FB" pitchFamily="34" charset="0"/>
              </a:rPr>
              <a:t>il lavoratore può chiedere </a:t>
            </a:r>
          </a:p>
          <a:p>
            <a:pPr eaLnBrk="1" hangingPunct="1">
              <a:spcBef>
                <a:spcPct val="20000"/>
              </a:spcBef>
              <a:buClr>
                <a:srgbClr val="CCFF33"/>
              </a:buClr>
              <a:buSzPct val="70000"/>
              <a:buFont typeface="Wingdings" pitchFamily="2" charset="2"/>
              <a:buNone/>
            </a:pPr>
            <a:r>
              <a:rPr lang="it-IT" altLang="it-IT" sz="2800" b="1" u="sng" dirty="0">
                <a:solidFill>
                  <a:srgbClr val="FF0000"/>
                </a:solidFill>
                <a:latin typeface="Berlin Sans FB" pitchFamily="34" charset="0"/>
              </a:rPr>
              <a:t>la costituzione di un rapporto di lavoro alle dipendenze </a:t>
            </a:r>
          </a:p>
          <a:p>
            <a:pPr eaLnBrk="1" hangingPunct="1">
              <a:spcBef>
                <a:spcPct val="20000"/>
              </a:spcBef>
              <a:buClr>
                <a:srgbClr val="CCFF33"/>
              </a:buClr>
              <a:buSzPct val="70000"/>
              <a:buFont typeface="Wingdings" pitchFamily="2" charset="2"/>
              <a:buNone/>
            </a:pPr>
            <a:r>
              <a:rPr lang="it-IT" altLang="it-IT" sz="2800" b="1" u="sng" dirty="0">
                <a:solidFill>
                  <a:srgbClr val="FF0000"/>
                </a:solidFill>
                <a:latin typeface="Berlin Sans FB" pitchFamily="34" charset="0"/>
              </a:rPr>
              <a:t>dell’utilizzatore</a:t>
            </a:r>
            <a:endParaRPr lang="it-IT" altLang="it-IT" sz="2800" b="1" dirty="0">
              <a:solidFill>
                <a:srgbClr val="FF0000"/>
              </a:solidFill>
              <a:latin typeface="Berlin Sans FB" pitchFamily="34" charset="0"/>
            </a:endParaRPr>
          </a:p>
        </p:txBody>
      </p:sp>
      <p:sp>
        <p:nvSpPr>
          <p:cNvPr id="437254" name="AutoShape 6"/>
          <p:cNvSpPr>
            <a:spLocks noChangeArrowheads="1"/>
          </p:cNvSpPr>
          <p:nvPr/>
        </p:nvSpPr>
        <p:spPr bwMode="auto">
          <a:xfrm>
            <a:off x="4932363" y="115888"/>
            <a:ext cx="4211637" cy="6553200"/>
          </a:xfrm>
          <a:prstGeom prst="wedgeRoundRectCallout">
            <a:avLst>
              <a:gd name="adj1" fmla="val -57764"/>
              <a:gd name="adj2" fmla="val 1551"/>
              <a:gd name="adj3" fmla="val 16667"/>
            </a:avLst>
          </a:prstGeom>
          <a:solidFill>
            <a:srgbClr val="0000FF"/>
          </a:solidFill>
          <a:ln w="9525">
            <a:solidFill>
              <a:schemeClr val="tx1"/>
            </a:solidFill>
            <a:miter lim="800000"/>
            <a:headEnd/>
            <a:tailEnd/>
          </a:ln>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algn="ctr" eaLnBrk="1" hangingPunct="1">
              <a:spcBef>
                <a:spcPct val="50000"/>
              </a:spcBef>
              <a:buFontTx/>
              <a:buChar char="•"/>
            </a:pPr>
            <a:r>
              <a:rPr lang="it-IT" altLang="it-IT" sz="2900" dirty="0">
                <a:solidFill>
                  <a:srgbClr val="FFFF00"/>
                </a:solidFill>
                <a:latin typeface="Tahoma" pitchFamily="34" charset="0"/>
              </a:rPr>
              <a:t> </a:t>
            </a:r>
            <a:r>
              <a:rPr lang="it-IT" altLang="it-IT" sz="2200" dirty="0">
                <a:latin typeface="Tahoma" pitchFamily="34" charset="0"/>
              </a:rPr>
              <a:t>in mancanza delle causali di ammissibilità</a:t>
            </a:r>
          </a:p>
          <a:p>
            <a:pPr algn="ctr" eaLnBrk="1" hangingPunct="1">
              <a:spcBef>
                <a:spcPct val="50000"/>
              </a:spcBef>
              <a:buFontTx/>
              <a:buChar char="•"/>
            </a:pPr>
            <a:r>
              <a:rPr lang="it-IT" altLang="it-IT" sz="2200" dirty="0">
                <a:latin typeface="Tahoma" pitchFamily="34" charset="0"/>
              </a:rPr>
              <a:t> in situazioni nelle quali la somministrazione era vietata</a:t>
            </a:r>
          </a:p>
          <a:p>
            <a:pPr algn="ctr" eaLnBrk="1" hangingPunct="1">
              <a:spcBef>
                <a:spcPct val="50000"/>
              </a:spcBef>
              <a:buFontTx/>
              <a:buChar char="•"/>
            </a:pPr>
            <a:r>
              <a:rPr lang="it-IT" altLang="it-IT" sz="2200" dirty="0">
                <a:latin typeface="Tahoma" pitchFamily="34" charset="0"/>
              </a:rPr>
              <a:t> effettuata da impresa non autorizzata</a:t>
            </a:r>
          </a:p>
          <a:p>
            <a:pPr algn="ctr" eaLnBrk="1" hangingPunct="1">
              <a:spcBef>
                <a:spcPct val="50000"/>
              </a:spcBef>
              <a:buFontTx/>
              <a:buChar char="•"/>
            </a:pPr>
            <a:r>
              <a:rPr lang="it-IT" altLang="it-IT" sz="2200" dirty="0">
                <a:latin typeface="Tahoma" pitchFamily="34" charset="0"/>
              </a:rPr>
              <a:t> per un numero di lavoratori eccedenti  quelli indicati nel contratto</a:t>
            </a:r>
          </a:p>
          <a:p>
            <a:pPr algn="ctr" eaLnBrk="1" hangingPunct="1">
              <a:spcBef>
                <a:spcPct val="50000"/>
              </a:spcBef>
              <a:buFontTx/>
              <a:buChar char="•"/>
            </a:pPr>
            <a:r>
              <a:rPr lang="it-IT" altLang="it-IT" sz="2200" dirty="0">
                <a:latin typeface="Tahoma" pitchFamily="34" charset="0"/>
              </a:rPr>
              <a:t> con violazione degli obblighi di valutazione dei rischi</a:t>
            </a:r>
          </a:p>
          <a:p>
            <a:pPr algn="ctr" eaLnBrk="1" hangingPunct="1">
              <a:spcBef>
                <a:spcPct val="50000"/>
              </a:spcBef>
              <a:buFontTx/>
              <a:buChar char="•"/>
            </a:pPr>
            <a:r>
              <a:rPr lang="it-IT" altLang="it-IT" sz="2200" dirty="0">
                <a:latin typeface="Tahoma" pitchFamily="34" charset="0"/>
              </a:rPr>
              <a:t> quando il contratto non contiene alcuni elementi espressamente richiesti dalla legge</a:t>
            </a:r>
          </a:p>
        </p:txBody>
      </p:sp>
    </p:spTree>
    <p:extLst>
      <p:ext uri="{BB962C8B-B14F-4D97-AF65-F5344CB8AC3E}">
        <p14:creationId xmlns:p14="http://schemas.microsoft.com/office/powerpoint/2010/main" val="21839474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437251">
                                            <p:bg/>
                                          </p:spTgt>
                                        </p:tgtEl>
                                        <p:attrNameLst>
                                          <p:attrName>style.visibility</p:attrName>
                                        </p:attrNameLst>
                                      </p:cBhvr>
                                      <p:to>
                                        <p:strVal val="visible"/>
                                      </p:to>
                                    </p:set>
                                    <p:animEffect transition="in" filter="wipe(up)">
                                      <p:cBhvr>
                                        <p:cTn id="7" dur="500"/>
                                        <p:tgtEl>
                                          <p:spTgt spid="437251">
                                            <p:bg/>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437251">
                                            <p:txEl>
                                              <p:pRg st="0" end="0"/>
                                            </p:txEl>
                                          </p:spTgt>
                                        </p:tgtEl>
                                        <p:attrNameLst>
                                          <p:attrName>style.visibility</p:attrName>
                                        </p:attrNameLst>
                                      </p:cBhvr>
                                      <p:to>
                                        <p:strVal val="visible"/>
                                      </p:to>
                                    </p:set>
                                    <p:animEffect transition="in" filter="wipe(up)">
                                      <p:cBhvr>
                                        <p:cTn id="12" dur="500"/>
                                        <p:tgtEl>
                                          <p:spTgt spid="437251">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437251">
                                            <p:txEl>
                                              <p:pRg st="2" end="2"/>
                                            </p:txEl>
                                          </p:spTgt>
                                        </p:tgtEl>
                                        <p:attrNameLst>
                                          <p:attrName>style.visibility</p:attrName>
                                        </p:attrNameLst>
                                      </p:cBhvr>
                                      <p:to>
                                        <p:strVal val="visible"/>
                                      </p:to>
                                    </p:set>
                                    <p:animEffect transition="in" filter="wipe(up)">
                                      <p:cBhvr>
                                        <p:cTn id="17" dur="500"/>
                                        <p:tgtEl>
                                          <p:spTgt spid="43725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437254">
                                            <p:bg/>
                                          </p:spTgt>
                                        </p:tgtEl>
                                        <p:attrNameLst>
                                          <p:attrName>style.visibility</p:attrName>
                                        </p:attrNameLst>
                                      </p:cBhvr>
                                      <p:to>
                                        <p:strVal val="visible"/>
                                      </p:to>
                                    </p:set>
                                    <p:animEffect transition="in" filter="wipe(right)">
                                      <p:cBhvr>
                                        <p:cTn id="22" dur="500"/>
                                        <p:tgtEl>
                                          <p:spTgt spid="437254">
                                            <p:bg/>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2" fill="hold" grpId="0" nodeType="clickEffect">
                                  <p:stCondLst>
                                    <p:cond delay="0"/>
                                  </p:stCondLst>
                                  <p:childTnLst>
                                    <p:set>
                                      <p:cBhvr>
                                        <p:cTn id="26" dur="1" fill="hold">
                                          <p:stCondLst>
                                            <p:cond delay="0"/>
                                          </p:stCondLst>
                                        </p:cTn>
                                        <p:tgtEl>
                                          <p:spTgt spid="437254">
                                            <p:txEl>
                                              <p:pRg st="0" end="0"/>
                                            </p:txEl>
                                          </p:spTgt>
                                        </p:tgtEl>
                                        <p:attrNameLst>
                                          <p:attrName>style.visibility</p:attrName>
                                        </p:attrNameLst>
                                      </p:cBhvr>
                                      <p:to>
                                        <p:strVal val="visible"/>
                                      </p:to>
                                    </p:set>
                                    <p:animEffect transition="in" filter="wipe(right)">
                                      <p:cBhvr>
                                        <p:cTn id="27" dur="500"/>
                                        <p:tgtEl>
                                          <p:spTgt spid="437254">
                                            <p:txEl>
                                              <p:pRg st="0" end="0"/>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grpId="0" nodeType="clickEffect">
                                  <p:stCondLst>
                                    <p:cond delay="0"/>
                                  </p:stCondLst>
                                  <p:childTnLst>
                                    <p:set>
                                      <p:cBhvr>
                                        <p:cTn id="31" dur="1" fill="hold">
                                          <p:stCondLst>
                                            <p:cond delay="0"/>
                                          </p:stCondLst>
                                        </p:cTn>
                                        <p:tgtEl>
                                          <p:spTgt spid="437254">
                                            <p:txEl>
                                              <p:pRg st="1" end="1"/>
                                            </p:txEl>
                                          </p:spTgt>
                                        </p:tgtEl>
                                        <p:attrNameLst>
                                          <p:attrName>style.visibility</p:attrName>
                                        </p:attrNameLst>
                                      </p:cBhvr>
                                      <p:to>
                                        <p:strVal val="visible"/>
                                      </p:to>
                                    </p:set>
                                    <p:animEffect transition="in" filter="wipe(right)">
                                      <p:cBhvr>
                                        <p:cTn id="32" dur="500"/>
                                        <p:tgtEl>
                                          <p:spTgt spid="437254">
                                            <p:txEl>
                                              <p:pRg st="1" end="1"/>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2" fill="hold" grpId="0" nodeType="clickEffect">
                                  <p:stCondLst>
                                    <p:cond delay="0"/>
                                  </p:stCondLst>
                                  <p:childTnLst>
                                    <p:set>
                                      <p:cBhvr>
                                        <p:cTn id="36" dur="1" fill="hold">
                                          <p:stCondLst>
                                            <p:cond delay="0"/>
                                          </p:stCondLst>
                                        </p:cTn>
                                        <p:tgtEl>
                                          <p:spTgt spid="437254">
                                            <p:txEl>
                                              <p:pRg st="2" end="2"/>
                                            </p:txEl>
                                          </p:spTgt>
                                        </p:tgtEl>
                                        <p:attrNameLst>
                                          <p:attrName>style.visibility</p:attrName>
                                        </p:attrNameLst>
                                      </p:cBhvr>
                                      <p:to>
                                        <p:strVal val="visible"/>
                                      </p:to>
                                    </p:set>
                                    <p:animEffect transition="in" filter="wipe(right)">
                                      <p:cBhvr>
                                        <p:cTn id="37" dur="500"/>
                                        <p:tgtEl>
                                          <p:spTgt spid="437254">
                                            <p:txEl>
                                              <p:pRg st="2" end="2"/>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2" fill="hold" grpId="0" nodeType="clickEffect">
                                  <p:stCondLst>
                                    <p:cond delay="0"/>
                                  </p:stCondLst>
                                  <p:childTnLst>
                                    <p:set>
                                      <p:cBhvr>
                                        <p:cTn id="41" dur="1" fill="hold">
                                          <p:stCondLst>
                                            <p:cond delay="0"/>
                                          </p:stCondLst>
                                        </p:cTn>
                                        <p:tgtEl>
                                          <p:spTgt spid="437254">
                                            <p:txEl>
                                              <p:pRg st="3" end="3"/>
                                            </p:txEl>
                                          </p:spTgt>
                                        </p:tgtEl>
                                        <p:attrNameLst>
                                          <p:attrName>style.visibility</p:attrName>
                                        </p:attrNameLst>
                                      </p:cBhvr>
                                      <p:to>
                                        <p:strVal val="visible"/>
                                      </p:to>
                                    </p:set>
                                    <p:animEffect transition="in" filter="wipe(right)">
                                      <p:cBhvr>
                                        <p:cTn id="42" dur="500"/>
                                        <p:tgtEl>
                                          <p:spTgt spid="437254">
                                            <p:txEl>
                                              <p:pRg st="3" end="3"/>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437254">
                                            <p:txEl>
                                              <p:pRg st="4" end="4"/>
                                            </p:txEl>
                                          </p:spTgt>
                                        </p:tgtEl>
                                        <p:attrNameLst>
                                          <p:attrName>style.visibility</p:attrName>
                                        </p:attrNameLst>
                                      </p:cBhvr>
                                      <p:to>
                                        <p:strVal val="visible"/>
                                      </p:to>
                                    </p:set>
                                    <p:animEffect transition="in" filter="wipe(right)">
                                      <p:cBhvr>
                                        <p:cTn id="47" dur="500"/>
                                        <p:tgtEl>
                                          <p:spTgt spid="437254">
                                            <p:txEl>
                                              <p:pRg st="4" end="4"/>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2" fill="hold" grpId="0" nodeType="clickEffect">
                                  <p:stCondLst>
                                    <p:cond delay="0"/>
                                  </p:stCondLst>
                                  <p:childTnLst>
                                    <p:set>
                                      <p:cBhvr>
                                        <p:cTn id="51" dur="1" fill="hold">
                                          <p:stCondLst>
                                            <p:cond delay="0"/>
                                          </p:stCondLst>
                                        </p:cTn>
                                        <p:tgtEl>
                                          <p:spTgt spid="437254">
                                            <p:txEl>
                                              <p:pRg st="5" end="5"/>
                                            </p:txEl>
                                          </p:spTgt>
                                        </p:tgtEl>
                                        <p:attrNameLst>
                                          <p:attrName>style.visibility</p:attrName>
                                        </p:attrNameLst>
                                      </p:cBhvr>
                                      <p:to>
                                        <p:strVal val="visible"/>
                                      </p:to>
                                    </p:set>
                                    <p:animEffect transition="in" filter="wipe(right)">
                                      <p:cBhvr>
                                        <p:cTn id="52" dur="500"/>
                                        <p:tgtEl>
                                          <p:spTgt spid="437254">
                                            <p:txEl>
                                              <p:pRg st="5" end="5"/>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54" presetClass="entr" presetSubtype="0" accel="100000" fill="hold" grpId="0" nodeType="clickEffect">
                                  <p:stCondLst>
                                    <p:cond delay="0"/>
                                  </p:stCondLst>
                                  <p:childTnLst>
                                    <p:set>
                                      <p:cBhvr>
                                        <p:cTn id="56" dur="1" fill="hold">
                                          <p:stCondLst>
                                            <p:cond delay="0"/>
                                          </p:stCondLst>
                                        </p:cTn>
                                        <p:tgtEl>
                                          <p:spTgt spid="437253"/>
                                        </p:tgtEl>
                                        <p:attrNameLst>
                                          <p:attrName>style.visibility</p:attrName>
                                        </p:attrNameLst>
                                      </p:cBhvr>
                                      <p:to>
                                        <p:strVal val="visible"/>
                                      </p:to>
                                    </p:set>
                                    <p:anim calcmode="lin" valueType="num">
                                      <p:cBhvr>
                                        <p:cTn id="57" dur="500" fill="hold"/>
                                        <p:tgtEl>
                                          <p:spTgt spid="437253"/>
                                        </p:tgtEl>
                                        <p:attrNameLst>
                                          <p:attrName>ppt_w</p:attrName>
                                        </p:attrNameLst>
                                      </p:cBhvr>
                                      <p:tavLst>
                                        <p:tav tm="0">
                                          <p:val>
                                            <p:strVal val="#ppt_w*0.05"/>
                                          </p:val>
                                        </p:tav>
                                        <p:tav tm="100000">
                                          <p:val>
                                            <p:strVal val="#ppt_w"/>
                                          </p:val>
                                        </p:tav>
                                      </p:tavLst>
                                    </p:anim>
                                    <p:anim calcmode="lin" valueType="num">
                                      <p:cBhvr>
                                        <p:cTn id="58" dur="500" fill="hold"/>
                                        <p:tgtEl>
                                          <p:spTgt spid="437253"/>
                                        </p:tgtEl>
                                        <p:attrNameLst>
                                          <p:attrName>ppt_h</p:attrName>
                                        </p:attrNameLst>
                                      </p:cBhvr>
                                      <p:tavLst>
                                        <p:tav tm="0">
                                          <p:val>
                                            <p:strVal val="#ppt_h"/>
                                          </p:val>
                                        </p:tav>
                                        <p:tav tm="100000">
                                          <p:val>
                                            <p:strVal val="#ppt_h"/>
                                          </p:val>
                                        </p:tav>
                                      </p:tavLst>
                                    </p:anim>
                                    <p:anim calcmode="lin" valueType="num">
                                      <p:cBhvr>
                                        <p:cTn id="59" dur="500" fill="hold"/>
                                        <p:tgtEl>
                                          <p:spTgt spid="437253"/>
                                        </p:tgtEl>
                                        <p:attrNameLst>
                                          <p:attrName>ppt_x</p:attrName>
                                        </p:attrNameLst>
                                      </p:cBhvr>
                                      <p:tavLst>
                                        <p:tav tm="0">
                                          <p:val>
                                            <p:strVal val="#ppt_x-.2"/>
                                          </p:val>
                                        </p:tav>
                                        <p:tav tm="100000">
                                          <p:val>
                                            <p:strVal val="#ppt_x"/>
                                          </p:val>
                                        </p:tav>
                                      </p:tavLst>
                                    </p:anim>
                                    <p:anim calcmode="lin" valueType="num">
                                      <p:cBhvr>
                                        <p:cTn id="60" dur="500" fill="hold"/>
                                        <p:tgtEl>
                                          <p:spTgt spid="437253"/>
                                        </p:tgtEl>
                                        <p:attrNameLst>
                                          <p:attrName>ppt_y</p:attrName>
                                        </p:attrNameLst>
                                      </p:cBhvr>
                                      <p:tavLst>
                                        <p:tav tm="0">
                                          <p:val>
                                            <p:strVal val="#ppt_y"/>
                                          </p:val>
                                        </p:tav>
                                        <p:tav tm="100000">
                                          <p:val>
                                            <p:strVal val="#ppt_y"/>
                                          </p:val>
                                        </p:tav>
                                      </p:tavLst>
                                    </p:anim>
                                    <p:animEffect transition="in" filter="fade">
                                      <p:cBhvr>
                                        <p:cTn id="61" dur="500"/>
                                        <p:tgtEl>
                                          <p:spTgt spid="437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7251" grpId="0" build="p" bldLvl="3" animBg="1"/>
      <p:bldP spid="437253" grpId="0" animBg="1"/>
      <p:bldP spid="437254"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AutoShape 2"/>
          <p:cNvSpPr>
            <a:spLocks noChangeArrowheads="1"/>
          </p:cNvSpPr>
          <p:nvPr/>
        </p:nvSpPr>
        <p:spPr bwMode="auto">
          <a:xfrm>
            <a:off x="2590800" y="1676400"/>
            <a:ext cx="4724400" cy="3352800"/>
          </a:xfrm>
          <a:prstGeom prst="triangle">
            <a:avLst>
              <a:gd name="adj" fmla="val 50000"/>
            </a:avLst>
          </a:prstGeom>
          <a:solidFill>
            <a:srgbClr val="FF0000"/>
          </a:solidFill>
          <a:ln>
            <a:noFill/>
          </a:ln>
          <a:extLst>
            <a:ext uri="{91240B29-F687-4f45-9708-019B960494DF}">
              <a14:hiddenLine xmlns:a14="http://schemas.microsoft.com/office/drawing/2010/main" xmlns="" w="57150">
                <a:solidFill>
                  <a:srgbClr val="000000"/>
                </a:solidFill>
                <a:miter lim="800000"/>
                <a:headEnd/>
                <a:tailEnd/>
              </a14:hiddenLine>
            </a:ext>
          </a:extLst>
        </p:spPr>
        <p:txBody>
          <a:bodyPr wrap="none" anchor="ctr"/>
          <a:lstStyle/>
          <a:p>
            <a:endParaRPr lang="it-IT"/>
          </a:p>
        </p:txBody>
      </p:sp>
      <p:sp>
        <p:nvSpPr>
          <p:cNvPr id="448515" name="Text Box 3"/>
          <p:cNvSpPr txBox="1">
            <a:spLocks noChangeArrowheads="1"/>
          </p:cNvSpPr>
          <p:nvPr/>
        </p:nvSpPr>
        <p:spPr bwMode="auto">
          <a:xfrm>
            <a:off x="3581400" y="381000"/>
            <a:ext cx="2749550" cy="822325"/>
          </a:xfrm>
          <a:prstGeom prst="rect">
            <a:avLst/>
          </a:prstGeom>
          <a:solidFill>
            <a:srgbClr val="FF00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latin typeface="Comic Sans MS" charset="0"/>
              </a:rPr>
              <a:t>Soggetto</a:t>
            </a:r>
          </a:p>
          <a:p>
            <a:pPr algn="ctr"/>
            <a:r>
              <a:rPr lang="it-IT" b="1">
                <a:latin typeface="Comic Sans MS" charset="0"/>
              </a:rPr>
              <a:t>interposto</a:t>
            </a:r>
            <a:endParaRPr lang="it-IT">
              <a:latin typeface="Comic Sans MS" charset="0"/>
            </a:endParaRPr>
          </a:p>
        </p:txBody>
      </p:sp>
      <p:sp>
        <p:nvSpPr>
          <p:cNvPr id="448516" name="Text Box 4"/>
          <p:cNvSpPr txBox="1">
            <a:spLocks noChangeArrowheads="1"/>
          </p:cNvSpPr>
          <p:nvPr/>
        </p:nvSpPr>
        <p:spPr bwMode="auto">
          <a:xfrm>
            <a:off x="7424738" y="4876800"/>
            <a:ext cx="1681162" cy="457200"/>
          </a:xfrm>
          <a:prstGeom prst="rect">
            <a:avLst/>
          </a:prstGeom>
          <a:solidFill>
            <a:srgbClr val="FF00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it-IT" b="1">
                <a:latin typeface="Comic Sans MS" charset="0"/>
              </a:rPr>
              <a:t>Lavoratori</a:t>
            </a:r>
            <a:endParaRPr lang="it-IT">
              <a:latin typeface="Comic Sans MS" charset="0"/>
            </a:endParaRPr>
          </a:p>
        </p:txBody>
      </p:sp>
      <p:sp>
        <p:nvSpPr>
          <p:cNvPr id="448517" name="Text Box 5"/>
          <p:cNvSpPr txBox="1">
            <a:spLocks noChangeArrowheads="1"/>
          </p:cNvSpPr>
          <p:nvPr/>
        </p:nvSpPr>
        <p:spPr bwMode="auto">
          <a:xfrm>
            <a:off x="0" y="4419600"/>
            <a:ext cx="2390775" cy="1552575"/>
          </a:xfrm>
          <a:prstGeom prst="rect">
            <a:avLst/>
          </a:prstGeom>
          <a:solidFill>
            <a:srgbClr val="FF00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latin typeface="Comic Sans MS" charset="0"/>
              </a:rPr>
              <a:t>Datore di lavoro</a:t>
            </a:r>
          </a:p>
          <a:p>
            <a:pPr algn="ctr"/>
            <a:r>
              <a:rPr lang="it-IT" b="1">
                <a:latin typeface="Comic Sans MS" charset="0"/>
              </a:rPr>
              <a:t>che necessita</a:t>
            </a:r>
          </a:p>
          <a:p>
            <a:pPr algn="ctr"/>
            <a:r>
              <a:rPr lang="it-IT" b="1">
                <a:latin typeface="Comic Sans MS" charset="0"/>
              </a:rPr>
              <a:t>di prestazioni</a:t>
            </a:r>
          </a:p>
        </p:txBody>
      </p:sp>
      <p:sp>
        <p:nvSpPr>
          <p:cNvPr id="448518" name="Text Box 6"/>
          <p:cNvSpPr txBox="1">
            <a:spLocks noChangeArrowheads="1"/>
          </p:cNvSpPr>
          <p:nvPr/>
        </p:nvSpPr>
        <p:spPr bwMode="auto">
          <a:xfrm>
            <a:off x="6553200" y="2209800"/>
            <a:ext cx="2209800" cy="15525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rgbClr val="FF0000"/>
                </a:solidFill>
                <a:latin typeface="Comic Sans MS" charset="0"/>
              </a:rPr>
              <a:t>Titolarità</a:t>
            </a:r>
          </a:p>
          <a:p>
            <a:pPr algn="ctr"/>
            <a:r>
              <a:rPr lang="it-IT" b="1">
                <a:solidFill>
                  <a:srgbClr val="FF0000"/>
                </a:solidFill>
                <a:latin typeface="Comic Sans MS" charset="0"/>
              </a:rPr>
              <a:t>formale</a:t>
            </a:r>
          </a:p>
          <a:p>
            <a:pPr algn="ctr"/>
            <a:r>
              <a:rPr lang="it-IT" b="1">
                <a:solidFill>
                  <a:srgbClr val="FF0000"/>
                </a:solidFill>
                <a:latin typeface="Comic Sans MS" charset="0"/>
              </a:rPr>
              <a:t>del rapporto</a:t>
            </a:r>
          </a:p>
          <a:p>
            <a:pPr algn="ctr"/>
            <a:r>
              <a:rPr lang="it-IT" b="1">
                <a:solidFill>
                  <a:srgbClr val="FF0000"/>
                </a:solidFill>
                <a:latin typeface="Comic Sans MS" charset="0"/>
              </a:rPr>
              <a:t>di lavoro</a:t>
            </a:r>
            <a:endParaRPr lang="it-IT">
              <a:solidFill>
                <a:srgbClr val="FF0000"/>
              </a:solidFill>
            </a:endParaRPr>
          </a:p>
        </p:txBody>
      </p:sp>
      <p:sp>
        <p:nvSpPr>
          <p:cNvPr id="448519" name="Text Box 7"/>
          <p:cNvSpPr txBox="1">
            <a:spLocks noChangeArrowheads="1"/>
          </p:cNvSpPr>
          <p:nvPr/>
        </p:nvSpPr>
        <p:spPr bwMode="auto">
          <a:xfrm>
            <a:off x="3276600" y="5486400"/>
            <a:ext cx="3470275"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rgbClr val="FF0000"/>
                </a:solidFill>
                <a:latin typeface="Comic Sans MS" charset="0"/>
              </a:rPr>
              <a:t>Effettiva utilizzazione</a:t>
            </a:r>
          </a:p>
          <a:p>
            <a:pPr algn="ctr"/>
            <a:r>
              <a:rPr lang="it-IT" b="1">
                <a:solidFill>
                  <a:srgbClr val="FF0000"/>
                </a:solidFill>
                <a:latin typeface="Comic Sans MS" charset="0"/>
              </a:rPr>
              <a:t>della prestazione</a:t>
            </a:r>
            <a:endParaRPr lang="it-IT">
              <a:solidFill>
                <a:srgbClr val="FF0000"/>
              </a:solidFill>
            </a:endParaRPr>
          </a:p>
        </p:txBody>
      </p:sp>
      <p:sp>
        <p:nvSpPr>
          <p:cNvPr id="448520" name="Text Box 8"/>
          <p:cNvSpPr txBox="1">
            <a:spLocks noChangeArrowheads="1"/>
          </p:cNvSpPr>
          <p:nvPr/>
        </p:nvSpPr>
        <p:spPr bwMode="auto">
          <a:xfrm>
            <a:off x="1055688" y="2438400"/>
            <a:ext cx="2266950" cy="11874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rgbClr val="FF0000"/>
                </a:solidFill>
                <a:latin typeface="Comic Sans MS" charset="0"/>
              </a:rPr>
              <a:t>Rapporto di </a:t>
            </a:r>
          </a:p>
          <a:p>
            <a:pPr algn="ctr"/>
            <a:r>
              <a:rPr lang="it-IT" b="1">
                <a:solidFill>
                  <a:srgbClr val="FF0000"/>
                </a:solidFill>
                <a:latin typeface="Comic Sans MS" charset="0"/>
              </a:rPr>
              <a:t>Interposizione</a:t>
            </a:r>
          </a:p>
          <a:p>
            <a:pPr algn="ctr"/>
            <a:r>
              <a:rPr lang="it-IT" b="1">
                <a:solidFill>
                  <a:srgbClr val="FF0000"/>
                </a:solidFill>
                <a:latin typeface="Comic Sans MS" charset="0"/>
              </a:rPr>
              <a:t>(illecito)</a:t>
            </a:r>
            <a:r>
              <a:rPr lang="it-IT" b="1">
                <a:solidFill>
                  <a:srgbClr val="FFFF00"/>
                </a:solidFill>
                <a:latin typeface="Comic Sans MS" charset="0"/>
              </a:rPr>
              <a:t> </a:t>
            </a:r>
          </a:p>
        </p:txBody>
      </p:sp>
      <p:sp>
        <p:nvSpPr>
          <p:cNvPr id="448521" name="Line 9"/>
          <p:cNvSpPr>
            <a:spLocks noChangeShapeType="1"/>
          </p:cNvSpPr>
          <p:nvPr/>
        </p:nvSpPr>
        <p:spPr bwMode="auto">
          <a:xfrm flipV="1">
            <a:off x="2362200" y="1219200"/>
            <a:ext cx="2286000" cy="3200400"/>
          </a:xfrm>
          <a:prstGeom prst="line">
            <a:avLst/>
          </a:prstGeom>
          <a:noFill/>
          <a:ln w="57150">
            <a:solidFill>
              <a:srgbClr val="FF0000"/>
            </a:solidFill>
            <a:round/>
            <a:headEnd/>
            <a:tailEnd type="stealth" w="lg" len="lg"/>
          </a:ln>
          <a:extLst>
            <a:ext uri="{909E8E84-426E-40dd-AFC4-6F175D3DCCD1}">
              <a14:hiddenFill xmlns:a14="http://schemas.microsoft.com/office/drawing/2010/main" xmlns="">
                <a:noFill/>
              </a14:hiddenFill>
            </a:ext>
          </a:extLst>
        </p:spPr>
        <p:txBody>
          <a:bodyPr wrap="none" lIns="92075" tIns="46038" rIns="92075" bIns="46038" anchor="ctr"/>
          <a:lstStyle/>
          <a:p>
            <a:endParaRPr lang="it-IT"/>
          </a:p>
        </p:txBody>
      </p:sp>
      <p:sp>
        <p:nvSpPr>
          <p:cNvPr id="448522" name="Line 10"/>
          <p:cNvSpPr>
            <a:spLocks noChangeShapeType="1"/>
          </p:cNvSpPr>
          <p:nvPr/>
        </p:nvSpPr>
        <p:spPr bwMode="auto">
          <a:xfrm>
            <a:off x="5181600" y="1219200"/>
            <a:ext cx="2590800" cy="3657600"/>
          </a:xfrm>
          <a:prstGeom prst="line">
            <a:avLst/>
          </a:prstGeom>
          <a:noFill/>
          <a:ln w="57150">
            <a:solidFill>
              <a:srgbClr val="FF0000"/>
            </a:solidFill>
            <a:round/>
            <a:headEnd/>
            <a:tailEnd type="stealth" w="lg" len="lg"/>
          </a:ln>
          <a:extLst>
            <a:ext uri="{909E8E84-426E-40dd-AFC4-6F175D3DCCD1}">
              <a14:hiddenFill xmlns:a14="http://schemas.microsoft.com/office/drawing/2010/main" xmlns="">
                <a:noFill/>
              </a14:hiddenFill>
            </a:ext>
          </a:extLst>
        </p:spPr>
        <p:txBody>
          <a:bodyPr wrap="none" lIns="92075" tIns="46038" rIns="92075" bIns="46038" anchor="ctr"/>
          <a:lstStyle/>
          <a:p>
            <a:endParaRPr lang="it-IT"/>
          </a:p>
        </p:txBody>
      </p:sp>
      <p:sp>
        <p:nvSpPr>
          <p:cNvPr id="448523" name="Line 11"/>
          <p:cNvSpPr>
            <a:spLocks noChangeShapeType="1"/>
          </p:cNvSpPr>
          <p:nvPr/>
        </p:nvSpPr>
        <p:spPr bwMode="auto">
          <a:xfrm>
            <a:off x="2362200" y="5257800"/>
            <a:ext cx="5029200" cy="0"/>
          </a:xfrm>
          <a:prstGeom prst="line">
            <a:avLst/>
          </a:prstGeom>
          <a:noFill/>
          <a:ln w="76200">
            <a:solidFill>
              <a:srgbClr val="FF0000"/>
            </a:solidFill>
            <a:round/>
            <a:headEnd type="stealth" w="lg" len="lg"/>
            <a:tailEnd type="stealth" w="lg" len="lg"/>
          </a:ln>
          <a:extLst>
            <a:ext uri="{909E8E84-426E-40dd-AFC4-6F175D3DCCD1}">
              <a14:hiddenFill xmlns:a14="http://schemas.microsoft.com/office/drawing/2010/main" xmlns="">
                <a:noFill/>
              </a14:hiddenFill>
            </a:ext>
          </a:extLst>
        </p:spPr>
        <p:txBody>
          <a:bodyPr wrap="none" lIns="92075" tIns="46038" rIns="92075" bIns="46038" anchor="ctr"/>
          <a:lstStyle/>
          <a:p>
            <a:endParaRPr lang="it-IT"/>
          </a:p>
        </p:txBody>
      </p:sp>
    </p:spTree>
    <p:extLst>
      <p:ext uri="{BB962C8B-B14F-4D97-AF65-F5344CB8AC3E}">
        <p14:creationId xmlns:p14="http://schemas.microsoft.com/office/powerpoint/2010/main" val="7809384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48517"/>
                                        </p:tgtEl>
                                        <p:attrNameLst>
                                          <p:attrName>style.visibility</p:attrName>
                                        </p:attrNameLst>
                                      </p:cBhvr>
                                      <p:to>
                                        <p:strVal val="visible"/>
                                      </p:to>
                                    </p:set>
                                    <p:anim calcmode="lin" valueType="num">
                                      <p:cBhvr additive="base">
                                        <p:cTn id="7" dur="500" fill="hold"/>
                                        <p:tgtEl>
                                          <p:spTgt spid="448517"/>
                                        </p:tgtEl>
                                        <p:attrNameLst>
                                          <p:attrName>ppt_x</p:attrName>
                                        </p:attrNameLst>
                                      </p:cBhvr>
                                      <p:tavLst>
                                        <p:tav tm="0">
                                          <p:val>
                                            <p:strVal val="0-#ppt_w/2"/>
                                          </p:val>
                                        </p:tav>
                                        <p:tav tm="100000">
                                          <p:val>
                                            <p:strVal val="#ppt_x"/>
                                          </p:val>
                                        </p:tav>
                                      </p:tavLst>
                                    </p:anim>
                                    <p:anim calcmode="lin" valueType="num">
                                      <p:cBhvr additive="base">
                                        <p:cTn id="8" dur="500" fill="hold"/>
                                        <p:tgtEl>
                                          <p:spTgt spid="448517"/>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448521"/>
                                        </p:tgtEl>
                                        <p:attrNameLst>
                                          <p:attrName>style.visibility</p:attrName>
                                        </p:attrNameLst>
                                      </p:cBhvr>
                                      <p:to>
                                        <p:strVal val="visible"/>
                                      </p:to>
                                    </p:set>
                                    <p:animEffect transition="in" filter="wipe(down)">
                                      <p:cBhvr>
                                        <p:cTn id="13" dur="500"/>
                                        <p:tgtEl>
                                          <p:spTgt spid="448521"/>
                                        </p:tgtEl>
                                      </p:cBhvr>
                                    </p:animEffect>
                                  </p:childTnLst>
                                </p:cTn>
                              </p:par>
                            </p:childTnLst>
                          </p:cTn>
                        </p:par>
                        <p:par>
                          <p:cTn id="14" fill="hold" nodeType="afterGroup">
                            <p:stCondLst>
                              <p:cond delay="500"/>
                            </p:stCondLst>
                            <p:childTnLst>
                              <p:par>
                                <p:cTn id="15" presetID="9" presetClass="entr" presetSubtype="0" fill="hold" grpId="0" nodeType="afterEffect">
                                  <p:stCondLst>
                                    <p:cond delay="0"/>
                                  </p:stCondLst>
                                  <p:childTnLst>
                                    <p:set>
                                      <p:cBhvr>
                                        <p:cTn id="16" dur="1" fill="hold">
                                          <p:stCondLst>
                                            <p:cond delay="0"/>
                                          </p:stCondLst>
                                        </p:cTn>
                                        <p:tgtEl>
                                          <p:spTgt spid="448515"/>
                                        </p:tgtEl>
                                        <p:attrNameLst>
                                          <p:attrName>style.visibility</p:attrName>
                                        </p:attrNameLst>
                                      </p:cBhvr>
                                      <p:to>
                                        <p:strVal val="visible"/>
                                      </p:to>
                                    </p:set>
                                    <p:animEffect transition="in" filter="dissolve">
                                      <p:cBhvr>
                                        <p:cTn id="17" dur="500"/>
                                        <p:tgtEl>
                                          <p:spTgt spid="44851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448522"/>
                                        </p:tgtEl>
                                        <p:attrNameLst>
                                          <p:attrName>style.visibility</p:attrName>
                                        </p:attrNameLst>
                                      </p:cBhvr>
                                      <p:to>
                                        <p:strVal val="visible"/>
                                      </p:to>
                                    </p:set>
                                    <p:animEffect transition="in" filter="wipe(up)">
                                      <p:cBhvr>
                                        <p:cTn id="22" dur="500"/>
                                        <p:tgtEl>
                                          <p:spTgt spid="448522"/>
                                        </p:tgtEl>
                                      </p:cBhvr>
                                    </p:animEffect>
                                  </p:childTnLst>
                                </p:cTn>
                              </p:par>
                            </p:childTnLst>
                          </p:cTn>
                        </p:par>
                        <p:par>
                          <p:cTn id="23" fill="hold" nodeType="afterGroup">
                            <p:stCondLst>
                              <p:cond delay="500"/>
                            </p:stCondLst>
                            <p:childTnLst>
                              <p:par>
                                <p:cTn id="24" presetID="22" presetClass="entr" presetSubtype="8" fill="hold" grpId="0" nodeType="afterEffect">
                                  <p:stCondLst>
                                    <p:cond delay="0"/>
                                  </p:stCondLst>
                                  <p:childTnLst>
                                    <p:set>
                                      <p:cBhvr>
                                        <p:cTn id="25" dur="1" fill="hold">
                                          <p:stCondLst>
                                            <p:cond delay="0"/>
                                          </p:stCondLst>
                                        </p:cTn>
                                        <p:tgtEl>
                                          <p:spTgt spid="448516"/>
                                        </p:tgtEl>
                                        <p:attrNameLst>
                                          <p:attrName>style.visibility</p:attrName>
                                        </p:attrNameLst>
                                      </p:cBhvr>
                                      <p:to>
                                        <p:strVal val="visible"/>
                                      </p:to>
                                    </p:set>
                                    <p:animEffect transition="in" filter="wipe(left)">
                                      <p:cBhvr>
                                        <p:cTn id="26" dur="500"/>
                                        <p:tgtEl>
                                          <p:spTgt spid="448516"/>
                                        </p:tgtEl>
                                      </p:cBhvr>
                                    </p:animEffect>
                                  </p:childTnLst>
                                </p:cTn>
                              </p:par>
                            </p:childTnLst>
                          </p:cTn>
                        </p:par>
                        <p:par>
                          <p:cTn id="27" fill="hold" nodeType="afterGroup">
                            <p:stCondLst>
                              <p:cond delay="1000"/>
                            </p:stCondLst>
                            <p:childTnLst>
                              <p:par>
                                <p:cTn id="28" presetID="9" presetClass="entr" presetSubtype="0" fill="hold" grpId="0" nodeType="afterEffect">
                                  <p:stCondLst>
                                    <p:cond delay="0"/>
                                  </p:stCondLst>
                                  <p:childTnLst>
                                    <p:set>
                                      <p:cBhvr>
                                        <p:cTn id="29" dur="1" fill="hold">
                                          <p:stCondLst>
                                            <p:cond delay="0"/>
                                          </p:stCondLst>
                                        </p:cTn>
                                        <p:tgtEl>
                                          <p:spTgt spid="448518"/>
                                        </p:tgtEl>
                                        <p:attrNameLst>
                                          <p:attrName>style.visibility</p:attrName>
                                        </p:attrNameLst>
                                      </p:cBhvr>
                                      <p:to>
                                        <p:strVal val="visible"/>
                                      </p:to>
                                    </p:set>
                                    <p:animEffect transition="in" filter="dissolve">
                                      <p:cBhvr>
                                        <p:cTn id="30" dur="500"/>
                                        <p:tgtEl>
                                          <p:spTgt spid="44851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7" presetClass="entr" presetSubtype="10" fill="hold" grpId="0" nodeType="clickEffect">
                                  <p:stCondLst>
                                    <p:cond delay="0"/>
                                  </p:stCondLst>
                                  <p:childTnLst>
                                    <p:set>
                                      <p:cBhvr>
                                        <p:cTn id="34" dur="1" fill="hold">
                                          <p:stCondLst>
                                            <p:cond delay="0"/>
                                          </p:stCondLst>
                                        </p:cTn>
                                        <p:tgtEl>
                                          <p:spTgt spid="448523"/>
                                        </p:tgtEl>
                                        <p:attrNameLst>
                                          <p:attrName>style.visibility</p:attrName>
                                        </p:attrNameLst>
                                      </p:cBhvr>
                                      <p:to>
                                        <p:strVal val="visible"/>
                                      </p:to>
                                    </p:set>
                                    <p:anim calcmode="lin" valueType="num">
                                      <p:cBhvr>
                                        <p:cTn id="35" dur="500" fill="hold"/>
                                        <p:tgtEl>
                                          <p:spTgt spid="448523"/>
                                        </p:tgtEl>
                                        <p:attrNameLst>
                                          <p:attrName>ppt_w</p:attrName>
                                        </p:attrNameLst>
                                      </p:cBhvr>
                                      <p:tavLst>
                                        <p:tav tm="0">
                                          <p:val>
                                            <p:fltVal val="0"/>
                                          </p:val>
                                        </p:tav>
                                        <p:tav tm="100000">
                                          <p:val>
                                            <p:strVal val="#ppt_w"/>
                                          </p:val>
                                        </p:tav>
                                      </p:tavLst>
                                    </p:anim>
                                    <p:anim calcmode="lin" valueType="num">
                                      <p:cBhvr>
                                        <p:cTn id="36" dur="500" fill="hold"/>
                                        <p:tgtEl>
                                          <p:spTgt spid="448523"/>
                                        </p:tgtEl>
                                        <p:attrNameLst>
                                          <p:attrName>ppt_h</p:attrName>
                                        </p:attrNameLst>
                                      </p:cBhvr>
                                      <p:tavLst>
                                        <p:tav tm="0">
                                          <p:val>
                                            <p:strVal val="#ppt_h"/>
                                          </p:val>
                                        </p:tav>
                                        <p:tav tm="100000">
                                          <p:val>
                                            <p:strVal val="#ppt_h"/>
                                          </p:val>
                                        </p:tav>
                                      </p:tavLst>
                                    </p:anim>
                                  </p:childTnLst>
                                </p:cTn>
                              </p:par>
                            </p:childTnLst>
                          </p:cTn>
                        </p:par>
                        <p:par>
                          <p:cTn id="37" fill="hold" nodeType="afterGroup">
                            <p:stCondLst>
                              <p:cond delay="500"/>
                            </p:stCondLst>
                            <p:childTnLst>
                              <p:par>
                                <p:cTn id="38" presetID="9" presetClass="entr" presetSubtype="0" fill="hold" grpId="0" nodeType="afterEffect">
                                  <p:stCondLst>
                                    <p:cond delay="0"/>
                                  </p:stCondLst>
                                  <p:childTnLst>
                                    <p:set>
                                      <p:cBhvr>
                                        <p:cTn id="39" dur="1" fill="hold">
                                          <p:stCondLst>
                                            <p:cond delay="0"/>
                                          </p:stCondLst>
                                        </p:cTn>
                                        <p:tgtEl>
                                          <p:spTgt spid="448519"/>
                                        </p:tgtEl>
                                        <p:attrNameLst>
                                          <p:attrName>style.visibility</p:attrName>
                                        </p:attrNameLst>
                                      </p:cBhvr>
                                      <p:to>
                                        <p:strVal val="visible"/>
                                      </p:to>
                                    </p:set>
                                    <p:animEffect transition="in" filter="dissolve">
                                      <p:cBhvr>
                                        <p:cTn id="40" dur="500"/>
                                        <p:tgtEl>
                                          <p:spTgt spid="448519"/>
                                        </p:tgtEl>
                                      </p:cBhvr>
                                    </p:animEffect>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448520"/>
                                        </p:tgtEl>
                                        <p:attrNameLst>
                                          <p:attrName>style.visibility</p:attrName>
                                        </p:attrNameLst>
                                      </p:cBhvr>
                                      <p:to>
                                        <p:strVal val="visible"/>
                                      </p:to>
                                    </p:set>
                                    <p:animEffect transition="in" filter="dissolve">
                                      <p:cBhvr>
                                        <p:cTn id="45" dur="500"/>
                                        <p:tgtEl>
                                          <p:spTgt spid="4485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8515" grpId="0" animBg="1" autoUpdateAnimBg="0"/>
      <p:bldP spid="448516" grpId="0" animBg="1" autoUpdateAnimBg="0"/>
      <p:bldP spid="448517" grpId="0" animBg="1" autoUpdateAnimBg="0"/>
      <p:bldP spid="448518" grpId="0" autoUpdateAnimBg="0"/>
      <p:bldP spid="448519" grpId="0" autoUpdateAnimBg="0"/>
      <p:bldP spid="448520" grpId="0" autoUpdateAnimBg="0"/>
      <p:bldP spid="448521" grpId="0" animBg="1"/>
      <p:bldP spid="448522" grpId="0" animBg="1"/>
      <p:bldP spid="448523" grpId="0" animBg="1"/>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olo 4"/>
          <p:cNvSpPr>
            <a:spLocks noGrp="1"/>
          </p:cNvSpPr>
          <p:nvPr>
            <p:ph type="title"/>
          </p:nvPr>
        </p:nvSpPr>
        <p:spPr>
          <a:xfrm>
            <a:off x="457200" y="548680"/>
            <a:ext cx="8229600" cy="954752"/>
          </a:xfrm>
        </p:spPr>
        <p:txBody>
          <a:bodyPr>
            <a:normAutofit/>
          </a:bodyPr>
          <a:lstStyle/>
          <a:p>
            <a:r>
              <a:rPr lang="it-IT" dirty="0"/>
              <a:t>Art. 39.  Decadenza e tutele</a:t>
            </a:r>
          </a:p>
        </p:txBody>
      </p:sp>
      <p:sp>
        <p:nvSpPr>
          <p:cNvPr id="6" name="Segnaposto contenuto 5"/>
          <p:cNvSpPr>
            <a:spLocks noGrp="1"/>
          </p:cNvSpPr>
          <p:nvPr>
            <p:ph idx="1"/>
          </p:nvPr>
        </p:nvSpPr>
        <p:spPr>
          <a:xfrm>
            <a:off x="457200" y="1935480"/>
            <a:ext cx="8229600" cy="4733880"/>
          </a:xfrm>
        </p:spPr>
        <p:txBody>
          <a:bodyPr>
            <a:normAutofit fontScale="77500" lnSpcReduction="20000"/>
          </a:bodyPr>
          <a:lstStyle/>
          <a:p>
            <a:pPr algn="just"/>
            <a:r>
              <a:rPr lang="it-IT" dirty="0"/>
              <a:t>1.  </a:t>
            </a:r>
            <a:r>
              <a:rPr lang="it-IT" b="1" dirty="0">
                <a:solidFill>
                  <a:srgbClr val="FF0000"/>
                </a:solidFill>
              </a:rPr>
              <a:t>Nel caso in cui il lavoratore chieda la costituzione del rapporto di lavoro con l'utilizzatore, ai sensi dell'articolo 38, comma 2</a:t>
            </a:r>
            <a:r>
              <a:rPr lang="it-IT" dirty="0"/>
              <a:t>, trovano applicazione le disposizioni dell'</a:t>
            </a:r>
            <a:r>
              <a:rPr lang="it-IT" i="1" dirty="0"/>
              <a:t>articolo </a:t>
            </a:r>
            <a:r>
              <a:rPr lang="it-IT" i="1" dirty="0">
                <a:hlinkClick r:id="rId2"/>
              </a:rPr>
              <a:t>6</a:t>
            </a:r>
            <a:r>
              <a:rPr lang="it-IT" i="1" dirty="0"/>
              <a:t> della </a:t>
            </a:r>
            <a:r>
              <a:rPr lang="it-IT" i="1" dirty="0">
                <a:hlinkClick r:id="rId3"/>
              </a:rPr>
              <a:t>legge n. 604 del 1966</a:t>
            </a:r>
            <a:r>
              <a:rPr lang="it-IT" dirty="0"/>
              <a:t>, e il termine di cui al primo comma del predetto articolo decorre dalla data in cui il lavoratore ha cessato di svolgere la propria attività presso l'utilizzatore.</a:t>
            </a:r>
          </a:p>
          <a:p>
            <a:pPr algn="just"/>
            <a:r>
              <a:rPr lang="it-IT" dirty="0"/>
              <a:t>2.  Nel caso in cui il giudice accolga la domanda di cui al comma 1, condanna il datore di lavoro al risarcimento del danno in favore del lavoratore, stabilendo un'indennità onnicomprensiva nella misura compresa tra un minimo di 2,5 e un massimo di 12 mensilità dell'ultima retribuzione di riferimento per il calcolo del trattamento di fine rapporto, avuto riguardo ai criteri indicati nell'</a:t>
            </a:r>
            <a:r>
              <a:rPr lang="it-IT" i="1" dirty="0"/>
              <a:t>articolo </a:t>
            </a:r>
            <a:r>
              <a:rPr lang="it-IT" i="1" dirty="0">
                <a:hlinkClick r:id="rId4"/>
              </a:rPr>
              <a:t>8</a:t>
            </a:r>
            <a:r>
              <a:rPr lang="it-IT" i="1" dirty="0"/>
              <a:t> della </a:t>
            </a:r>
            <a:r>
              <a:rPr lang="it-IT" i="1" dirty="0">
                <a:hlinkClick r:id="rId3"/>
              </a:rPr>
              <a:t>legge n. 604 del 1966</a:t>
            </a:r>
            <a:r>
              <a:rPr lang="it-IT" dirty="0"/>
              <a:t>. La predetta indennità ristora per intero il pregiudizio subito dal lavoratore, comprese le conseguenze retributive e contributive, relativo al periodo compreso tra la data in cui il lavoratore ha cessato di svolgere la propria attività presso l'utilizzatore e la pronuncia con la quale il giudice ha ordinato la costituzione del rapporto di lavoro </a:t>
            </a:r>
          </a:p>
        </p:txBody>
      </p:sp>
    </p:spTree>
    <p:extLst>
      <p:ext uri="{BB962C8B-B14F-4D97-AF65-F5344CB8AC3E}">
        <p14:creationId xmlns:p14="http://schemas.microsoft.com/office/powerpoint/2010/main" val="31531444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317500" y="385763"/>
            <a:ext cx="8637588" cy="1098550"/>
          </a:xfrm>
        </p:spPr>
        <p:txBody>
          <a:bodyPr/>
          <a:lstStyle/>
          <a:p>
            <a:pPr eaLnBrk="1" hangingPunct="1"/>
            <a:r>
              <a:rPr lang="it-IT" altLang="it-IT" sz="6600" dirty="0"/>
              <a:t>Art. 40. Sanzioni</a:t>
            </a:r>
          </a:p>
        </p:txBody>
      </p:sp>
      <p:sp>
        <p:nvSpPr>
          <p:cNvPr id="48131" name="Rectangle 3"/>
          <p:cNvSpPr>
            <a:spLocks noGrp="1" noChangeArrowheads="1"/>
          </p:cNvSpPr>
          <p:nvPr>
            <p:ph type="body" idx="1"/>
          </p:nvPr>
        </p:nvSpPr>
        <p:spPr>
          <a:xfrm>
            <a:off x="611188" y="1773238"/>
            <a:ext cx="8208962" cy="4114800"/>
          </a:xfrm>
        </p:spPr>
        <p:txBody>
          <a:bodyPr>
            <a:normAutofit/>
          </a:bodyPr>
          <a:lstStyle/>
          <a:p>
            <a:r>
              <a:rPr lang="it-IT" sz="2800" dirty="0"/>
              <a:t>La violazione degli obblighi e dei divieti relativi alla forma scritta; nonché, per il solo utilizzatore, l’utilizzo in violazione del numero dei lavoratori ed in dispregio dei divieti di utilizzo; per il solo somministratore, il non avere dato le informazioni al lavoratore, non aver ottemperato agli obblighi di sicurezza, ai diritti sindacali</a:t>
            </a:r>
          </a:p>
          <a:p>
            <a:pPr algn="r"/>
            <a:r>
              <a:rPr lang="it-IT" sz="2800" dirty="0"/>
              <a:t> sono punite con la sanzione amministrativa pecuniaria da euro 250 a euro 1.250.</a:t>
            </a:r>
          </a:p>
        </p:txBody>
      </p:sp>
    </p:spTree>
    <p:extLst>
      <p:ext uri="{BB962C8B-B14F-4D97-AF65-F5344CB8AC3E}">
        <p14:creationId xmlns:p14="http://schemas.microsoft.com/office/powerpoint/2010/main" val="8158225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01625" y="-243408"/>
            <a:ext cx="8534400" cy="1944216"/>
          </a:xfrm>
        </p:spPr>
        <p:txBody>
          <a:bodyPr>
            <a:normAutofit fontScale="90000"/>
          </a:bodyPr>
          <a:lstStyle/>
          <a:p>
            <a:r>
              <a:rPr lang="it-IT" dirty="0"/>
              <a:t>Riforma servizi per il lavoro e politiche attive</a:t>
            </a:r>
            <a:br>
              <a:rPr lang="it-IT" dirty="0"/>
            </a:br>
            <a:r>
              <a:rPr lang="it-IT" dirty="0" err="1"/>
              <a:t>Renzi</a:t>
            </a:r>
            <a:r>
              <a:rPr lang="it-IT" dirty="0"/>
              <a:t> </a:t>
            </a:r>
            <a:r>
              <a:rPr lang="it-IT" dirty="0" err="1"/>
              <a:t>d.l.</a:t>
            </a:r>
            <a:r>
              <a:rPr lang="it-IT" dirty="0"/>
              <a:t> n. 150/2015</a:t>
            </a:r>
          </a:p>
        </p:txBody>
      </p:sp>
      <p:sp>
        <p:nvSpPr>
          <p:cNvPr id="3" name="Segnaposto contenuto 2"/>
          <p:cNvSpPr>
            <a:spLocks noGrp="1"/>
          </p:cNvSpPr>
          <p:nvPr>
            <p:ph sz="quarter" idx="1"/>
          </p:nvPr>
        </p:nvSpPr>
        <p:spPr/>
        <p:txBody>
          <a:bodyPr/>
          <a:lstStyle/>
          <a:p>
            <a:pPr marL="0" indent="0" algn="just">
              <a:buNone/>
            </a:pPr>
            <a:r>
              <a:rPr lang="it-IT" sz="2000" dirty="0"/>
              <a:t>Viene istituita una </a:t>
            </a:r>
            <a:r>
              <a:rPr lang="it-IT" sz="2000" dirty="0">
                <a:solidFill>
                  <a:srgbClr val="FF0000"/>
                </a:solidFill>
              </a:rPr>
              <a:t>Rete Nazionale dei servizi per le politiche del lavoro</a:t>
            </a:r>
            <a:r>
              <a:rPr lang="it-IT" sz="2000" dirty="0"/>
              <a:t>, coordinata dalla nuova Agenzia Nazionale per le Politiche Attive del Lavoro (ANPAL), e formata dalle strutture regionali per le Politiche attive del Lavoro, dall’INPS, dall’INAIL, dalle Agenzie per il lavoro e dagli altri soggetti autorizzati all’attività di intermediazione, dagli enti di formazione, da Italia Lavoro, dall’ISFOL (Istituto per lo sviluppo della formazione professionale dei lavoratori) nonché dal sistema delle Camere di commercio, industria, artigianato e agricoltura, dalle università e dagli altri istituti di scuola secondaria di secondo grado. L’istituzione dell’ANPAL avverrà senza nuovi oneri a carico della finanza pubblica. Tutte le risorse necessarie al suo funzionamento saranno infatti trasferite dal Ministero del lavoro e dall’ISFOL, dei quali sarà effettuata una conseguente riorganizzazione.</a:t>
            </a:r>
          </a:p>
          <a:p>
            <a:endParaRPr lang="it-IT" dirty="0"/>
          </a:p>
        </p:txBody>
      </p:sp>
    </p:spTree>
    <p:extLst>
      <p:ext uri="{BB962C8B-B14F-4D97-AF65-F5344CB8AC3E}">
        <p14:creationId xmlns:p14="http://schemas.microsoft.com/office/powerpoint/2010/main" val="232362527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normAutofit lnSpcReduction="10000"/>
          </a:bodyPr>
          <a:lstStyle/>
          <a:p>
            <a:r>
              <a:rPr lang="it-IT" sz="2000" dirty="0"/>
              <a:t>Il Ministero del lavoro fisserà </a:t>
            </a:r>
            <a:r>
              <a:rPr lang="it-IT" sz="2000" dirty="0">
                <a:solidFill>
                  <a:srgbClr val="FF0000"/>
                </a:solidFill>
              </a:rPr>
              <a:t>linee di indirizzo triennali ed obiettivi annuali in materia di politiche attive e definirà i livelli minimi </a:t>
            </a:r>
            <a:r>
              <a:rPr lang="it-IT" sz="2000" dirty="0"/>
              <a:t>che le prestazioni devono avere su tutto il territorio nazionale. </a:t>
            </a:r>
          </a:p>
          <a:p>
            <a:r>
              <a:rPr lang="it-IT" sz="2000" dirty="0"/>
              <a:t>Per garantire i livelli essenziali di prestazioni in materia di servizi e politiche attive del lavoro, Ministero del lavoro, Regioni e Province autonome definiranno, un Piano finalizzato all’erogazione delle politiche attive mediante l’utilizzo coordinato di fondi (nazionali, regionali e del Fondo Sociale Europeo). Allo stesso scopo il Ministero del lavoro stipulerà, con ogni Regione e con le Province autonome, una convenzione per regolare i rapporti e gli obblighi concernenti la gestione dei servizi per l’impiego e delle politiche attive del lavoro. </a:t>
            </a:r>
          </a:p>
          <a:p>
            <a:r>
              <a:rPr lang="it-IT" sz="2000" dirty="0"/>
              <a:t>Il Ministero del lavoro controllerà quindi il rispetto dei livelli essenziali delle prestazioni su tutto il territorio nazionale e monitorerà le politiche occupazionali. </a:t>
            </a:r>
          </a:p>
        </p:txBody>
      </p:sp>
    </p:spTree>
    <p:extLst>
      <p:ext uri="{BB962C8B-B14F-4D97-AF65-F5344CB8AC3E}">
        <p14:creationId xmlns:p14="http://schemas.microsoft.com/office/powerpoint/2010/main" val="51736756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marL="0" indent="0">
              <a:buNone/>
            </a:pPr>
            <a:endParaRPr lang="it-IT" dirty="0"/>
          </a:p>
          <a:p>
            <a:pPr marL="0" indent="0" algn="just">
              <a:buNone/>
            </a:pPr>
            <a:r>
              <a:rPr lang="it-IT" dirty="0"/>
              <a:t>Sarà istituito un </a:t>
            </a:r>
            <a:r>
              <a:rPr lang="it-IT" dirty="0">
                <a:solidFill>
                  <a:srgbClr val="FF0000"/>
                </a:solidFill>
              </a:rPr>
              <a:t>Albo nazionale </a:t>
            </a:r>
            <a:r>
              <a:rPr lang="it-IT" dirty="0"/>
              <a:t>dei soggetti accreditati a svolgere funzioni in materia di politiche attive del lavoro, un </a:t>
            </a:r>
            <a:r>
              <a:rPr lang="it-IT" dirty="0">
                <a:solidFill>
                  <a:srgbClr val="FF0000"/>
                </a:solidFill>
              </a:rPr>
              <a:t>Sistema informativo </a:t>
            </a:r>
            <a:r>
              <a:rPr lang="it-IT" dirty="0"/>
              <a:t>delle politiche del lavoro e il </a:t>
            </a:r>
            <a:r>
              <a:rPr lang="it-IT" dirty="0">
                <a:solidFill>
                  <a:srgbClr val="FF0000"/>
                </a:solidFill>
              </a:rPr>
              <a:t>fascicolo elettronico </a:t>
            </a:r>
            <a:r>
              <a:rPr lang="it-IT" dirty="0"/>
              <a:t>del lavoratore.</a:t>
            </a:r>
          </a:p>
          <a:p>
            <a:endParaRPr lang="it-IT" dirty="0"/>
          </a:p>
        </p:txBody>
      </p:sp>
    </p:spTree>
    <p:extLst>
      <p:ext uri="{BB962C8B-B14F-4D97-AF65-F5344CB8AC3E}">
        <p14:creationId xmlns:p14="http://schemas.microsoft.com/office/powerpoint/2010/main" val="1673451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marL="0" indent="0" algn="just">
              <a:buNone/>
            </a:pPr>
            <a:r>
              <a:rPr lang="it-IT" dirty="0"/>
              <a:t>All’istituzione dell’</a:t>
            </a:r>
            <a:r>
              <a:rPr lang="it-IT" dirty="0">
                <a:solidFill>
                  <a:srgbClr val="FF0000"/>
                </a:solidFill>
              </a:rPr>
              <a:t>Albo</a:t>
            </a:r>
            <a:r>
              <a:rPr lang="it-IT" dirty="0"/>
              <a:t> provvederà l’ANPAL; nello stesso vengono iscritte le agenzie per il lavoro e le agenzie che intendono operare nel territorio delle regioni che non abbiano istituito un proprio regime di accreditamento. L’obiettivo è quello di valorizzare le sinergie tra soggetti pubblici e privati e di rafforzare le capacità di incontro tra domanda e offerta di lavoro. </a:t>
            </a:r>
          </a:p>
          <a:p>
            <a:endParaRPr lang="it-IT" dirty="0"/>
          </a:p>
        </p:txBody>
      </p:sp>
    </p:spTree>
    <p:extLst>
      <p:ext uri="{BB962C8B-B14F-4D97-AF65-F5344CB8AC3E}">
        <p14:creationId xmlns:p14="http://schemas.microsoft.com/office/powerpoint/2010/main" val="266877794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sz="quarter" idx="1"/>
          </p:nvPr>
        </p:nvSpPr>
        <p:spPr/>
        <p:txBody>
          <a:bodyPr/>
          <a:lstStyle/>
          <a:p>
            <a:pPr marL="0" indent="0" algn="just">
              <a:buNone/>
            </a:pPr>
            <a:r>
              <a:rPr lang="it-IT" sz="2000" dirty="0"/>
              <a:t>Il </a:t>
            </a:r>
            <a:r>
              <a:rPr lang="it-IT" sz="2000" dirty="0">
                <a:solidFill>
                  <a:srgbClr val="FF0000"/>
                </a:solidFill>
              </a:rPr>
              <a:t>Sistema informativo e il fascicolo elettronico del lavoratore</a:t>
            </a:r>
            <a:r>
              <a:rPr lang="it-IT" sz="2000" dirty="0"/>
              <a:t> mirano ad una migliore gestione del mercato del lavoro e del monitoraggio delle prestazioni erogate. </a:t>
            </a:r>
          </a:p>
          <a:p>
            <a:pPr marL="0" indent="0" algn="just">
              <a:buNone/>
            </a:pPr>
            <a:r>
              <a:rPr lang="it-IT" sz="2000" dirty="0"/>
              <a:t>Per semplificare gli adempimenti per i datori di lavoro, si prevede che le comunicazioni di assunzione, trasformazione e cessazione dei rapporti di lavoro (comprese quelle relative alla gente di mare), dovranno essere effettuate in via telematica.</a:t>
            </a:r>
          </a:p>
          <a:p>
            <a:pPr marL="0" indent="0" algn="just">
              <a:buNone/>
            </a:pPr>
            <a:r>
              <a:rPr lang="it-IT" sz="2000" dirty="0"/>
              <a:t>Le informazioni del Sistema informativo rappresenteranno la base per la formazione del fascicolo elettronico del lavoratore, liberamente accessibile da parte degli interessati. </a:t>
            </a:r>
          </a:p>
          <a:p>
            <a:pPr marL="0" indent="0" algn="just">
              <a:buNone/>
            </a:pPr>
            <a:r>
              <a:rPr lang="it-IT" sz="2000" dirty="0"/>
              <a:t>Tutte le informazioni contenute nel Sistema informativo saranno messe a disposizione delle Regioni e delle Province. </a:t>
            </a:r>
          </a:p>
          <a:p>
            <a:endParaRPr lang="it-IT" dirty="0"/>
          </a:p>
        </p:txBody>
      </p:sp>
    </p:spTree>
    <p:extLst>
      <p:ext uri="{BB962C8B-B14F-4D97-AF65-F5344CB8AC3E}">
        <p14:creationId xmlns:p14="http://schemas.microsoft.com/office/powerpoint/2010/main" val="2501666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ChangeArrowheads="1"/>
          </p:cNvSpPr>
          <p:nvPr/>
        </p:nvSpPr>
        <p:spPr bwMode="auto">
          <a:xfrm>
            <a:off x="2590800" y="1676400"/>
            <a:ext cx="4724400" cy="3352800"/>
          </a:xfrm>
          <a:prstGeom prst="triangle">
            <a:avLst>
              <a:gd name="adj" fmla="val 50000"/>
            </a:avLst>
          </a:prstGeom>
          <a:solidFill>
            <a:srgbClr val="FF0000"/>
          </a:solidFill>
          <a:ln>
            <a:noFill/>
          </a:ln>
          <a:extLst>
            <a:ext uri="{91240B29-F687-4f45-9708-019B960494DF}">
              <a14:hiddenLine xmlns:a14="http://schemas.microsoft.com/office/drawing/2010/main" xmlns="" w="57150">
                <a:solidFill>
                  <a:srgbClr val="000000"/>
                </a:solidFill>
                <a:miter lim="800000"/>
                <a:headEnd/>
                <a:tailEnd/>
              </a14:hiddenLine>
            </a:ext>
          </a:extLst>
        </p:spPr>
        <p:txBody>
          <a:bodyPr wrap="none" anchor="ctr"/>
          <a:lstStyle/>
          <a:p>
            <a:endParaRPr lang="it-IT"/>
          </a:p>
        </p:txBody>
      </p:sp>
      <p:sp>
        <p:nvSpPr>
          <p:cNvPr id="15363" name="Text Box 3"/>
          <p:cNvSpPr txBox="1">
            <a:spLocks noChangeArrowheads="1"/>
          </p:cNvSpPr>
          <p:nvPr/>
        </p:nvSpPr>
        <p:spPr bwMode="auto">
          <a:xfrm>
            <a:off x="7424738" y="5181600"/>
            <a:ext cx="1681162" cy="457200"/>
          </a:xfrm>
          <a:prstGeom prst="rect">
            <a:avLst/>
          </a:prstGeom>
          <a:solidFill>
            <a:srgbClr val="FF00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it-IT" b="1">
                <a:solidFill>
                  <a:srgbClr val="FFFFFF"/>
                </a:solidFill>
                <a:latin typeface="Comic Sans MS" charset="0"/>
              </a:rPr>
              <a:t>Lavoratori</a:t>
            </a:r>
            <a:endParaRPr lang="it-IT">
              <a:solidFill>
                <a:srgbClr val="FFFFFF"/>
              </a:solidFill>
              <a:latin typeface="Comic Sans MS" charset="0"/>
            </a:endParaRPr>
          </a:p>
        </p:txBody>
      </p:sp>
      <p:sp>
        <p:nvSpPr>
          <p:cNvPr id="15364" name="Text Box 4"/>
          <p:cNvSpPr txBox="1">
            <a:spLocks noChangeArrowheads="1"/>
          </p:cNvSpPr>
          <p:nvPr/>
        </p:nvSpPr>
        <p:spPr bwMode="auto">
          <a:xfrm>
            <a:off x="0" y="4572000"/>
            <a:ext cx="2390775" cy="1552575"/>
          </a:xfrm>
          <a:prstGeom prst="rect">
            <a:avLst/>
          </a:prstGeom>
          <a:solidFill>
            <a:srgbClr val="FF0000"/>
          </a:solidFill>
          <a:ln>
            <a:noFill/>
          </a:ln>
          <a:extLst>
            <a:ext uri="{91240B29-F687-4f45-9708-019B960494DF}">
              <a14:hiddenLine xmlns:a14="http://schemas.microsoft.com/office/drawing/2010/main" xmlns="" w="38100" cmpd="dbl">
                <a:solidFill>
                  <a:srgbClr val="000000"/>
                </a:solidFill>
                <a:miter lim="800000"/>
                <a:headEnd/>
                <a:tailEnd/>
              </a14:hiddenLine>
            </a:ext>
          </a:extLst>
        </p:spPr>
        <p:txBody>
          <a:bodyPr>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rgbClr val="FFFFFF"/>
                </a:solidFill>
                <a:latin typeface="Comic Sans MS" charset="0"/>
              </a:rPr>
              <a:t>Datore di lavoro</a:t>
            </a:r>
          </a:p>
          <a:p>
            <a:pPr algn="ctr"/>
            <a:r>
              <a:rPr lang="it-IT" b="1">
                <a:solidFill>
                  <a:srgbClr val="FFFFFF"/>
                </a:solidFill>
                <a:latin typeface="Comic Sans MS" charset="0"/>
              </a:rPr>
              <a:t>che necessita</a:t>
            </a:r>
          </a:p>
          <a:p>
            <a:pPr algn="ctr"/>
            <a:r>
              <a:rPr lang="it-IT" b="1">
                <a:solidFill>
                  <a:srgbClr val="FFFFFF"/>
                </a:solidFill>
                <a:latin typeface="Comic Sans MS" charset="0"/>
              </a:rPr>
              <a:t>di prestazioni</a:t>
            </a:r>
          </a:p>
        </p:txBody>
      </p:sp>
      <p:sp>
        <p:nvSpPr>
          <p:cNvPr id="15365" name="Text Box 5"/>
          <p:cNvSpPr txBox="1">
            <a:spLocks noChangeArrowheads="1"/>
          </p:cNvSpPr>
          <p:nvPr/>
        </p:nvSpPr>
        <p:spPr bwMode="auto">
          <a:xfrm>
            <a:off x="3282950" y="5486400"/>
            <a:ext cx="3470275" cy="8223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lvl1pPr eaLnBrk="0" hangingPunct="0">
              <a:defRPr sz="2400">
                <a:solidFill>
                  <a:schemeClr val="tx1"/>
                </a:solidFill>
                <a:latin typeface="Times New Roman" charset="0"/>
                <a:ea typeface="ＭＳ Ｐゴシック" charset="0"/>
              </a:defRPr>
            </a:lvl1pPr>
            <a:lvl2pPr marL="742950" indent="-285750" eaLnBrk="0" hangingPunct="0">
              <a:defRPr sz="2400">
                <a:solidFill>
                  <a:schemeClr val="tx1"/>
                </a:solidFill>
                <a:latin typeface="Times New Roman" charset="0"/>
                <a:ea typeface="ＭＳ Ｐゴシック" charset="0"/>
              </a:defRPr>
            </a:lvl2pPr>
            <a:lvl3pPr marL="1143000" indent="-228600" eaLnBrk="0" hangingPunct="0">
              <a:defRPr sz="2400">
                <a:solidFill>
                  <a:schemeClr val="tx1"/>
                </a:solidFill>
                <a:latin typeface="Times New Roman" charset="0"/>
                <a:ea typeface="ＭＳ Ｐゴシック" charset="0"/>
              </a:defRPr>
            </a:lvl3pPr>
            <a:lvl4pPr marL="1600200" indent="-228600" eaLnBrk="0" hangingPunct="0">
              <a:defRPr sz="2400">
                <a:solidFill>
                  <a:schemeClr val="tx1"/>
                </a:solidFill>
                <a:latin typeface="Times New Roman" charset="0"/>
                <a:ea typeface="ＭＳ Ｐゴシック" charset="0"/>
              </a:defRPr>
            </a:lvl4pPr>
            <a:lvl5pPr marL="2057400" indent="-228600" eaLnBrk="0" hangingPunct="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r>
              <a:rPr lang="it-IT" b="1">
                <a:solidFill>
                  <a:srgbClr val="FFFFFF"/>
                </a:solidFill>
                <a:latin typeface="Comic Sans MS" charset="0"/>
              </a:rPr>
              <a:t>Effettiva utilizzazione</a:t>
            </a:r>
          </a:p>
          <a:p>
            <a:pPr algn="ctr"/>
            <a:r>
              <a:rPr lang="it-IT" b="1">
                <a:solidFill>
                  <a:srgbClr val="FFFFFF"/>
                </a:solidFill>
                <a:latin typeface="Comic Sans MS" charset="0"/>
              </a:rPr>
              <a:t>della prestazione</a:t>
            </a:r>
          </a:p>
        </p:txBody>
      </p:sp>
      <p:sp>
        <p:nvSpPr>
          <p:cNvPr id="15366" name="Line 6"/>
          <p:cNvSpPr>
            <a:spLocks noChangeShapeType="1"/>
          </p:cNvSpPr>
          <p:nvPr/>
        </p:nvSpPr>
        <p:spPr bwMode="auto">
          <a:xfrm>
            <a:off x="2438400" y="5410200"/>
            <a:ext cx="4953000" cy="0"/>
          </a:xfrm>
          <a:prstGeom prst="line">
            <a:avLst/>
          </a:prstGeom>
          <a:noFill/>
          <a:ln w="76200">
            <a:solidFill>
              <a:srgbClr val="FF0000"/>
            </a:solidFill>
            <a:round/>
            <a:headEnd type="stealth" w="lg" len="lg"/>
            <a:tailEnd type="stealth" w="lg" len="lg"/>
          </a:ln>
          <a:extLst>
            <a:ext uri="{909E8E84-426E-40dd-AFC4-6F175D3DCCD1}">
              <a14:hiddenFill xmlns:a14="http://schemas.microsoft.com/office/drawing/2010/main" xmlns="">
                <a:noFill/>
              </a14:hiddenFill>
            </a:ext>
          </a:extLst>
        </p:spPr>
        <p:txBody>
          <a:bodyPr wrap="none" lIns="92075" tIns="46038" rIns="92075" bIns="46038" anchor="ctr"/>
          <a:lstStyle/>
          <a:p>
            <a:endParaRPr lang="it-IT"/>
          </a:p>
        </p:txBody>
      </p:sp>
      <p:sp>
        <p:nvSpPr>
          <p:cNvPr id="452615" name="Rectangle 7"/>
          <p:cNvSpPr>
            <a:spLocks noChangeArrowheads="1"/>
          </p:cNvSpPr>
          <p:nvPr/>
        </p:nvSpPr>
        <p:spPr bwMode="auto">
          <a:xfrm>
            <a:off x="3276600" y="228600"/>
            <a:ext cx="34290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it-IT"/>
          </a:p>
        </p:txBody>
      </p:sp>
      <p:sp>
        <p:nvSpPr>
          <p:cNvPr id="15368" name="Rectangle 8"/>
          <p:cNvSpPr>
            <a:spLocks noChangeArrowheads="1"/>
          </p:cNvSpPr>
          <p:nvPr/>
        </p:nvSpPr>
        <p:spPr bwMode="auto">
          <a:xfrm>
            <a:off x="304800" y="2362200"/>
            <a:ext cx="21336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it-IT"/>
          </a:p>
        </p:txBody>
      </p:sp>
      <p:sp>
        <p:nvSpPr>
          <p:cNvPr id="15369" name="Rectangle 9"/>
          <p:cNvSpPr>
            <a:spLocks noChangeArrowheads="1"/>
          </p:cNvSpPr>
          <p:nvPr/>
        </p:nvSpPr>
        <p:spPr bwMode="auto">
          <a:xfrm>
            <a:off x="7086600" y="2057400"/>
            <a:ext cx="1828800"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it-IT"/>
          </a:p>
        </p:txBody>
      </p:sp>
      <p:sp>
        <p:nvSpPr>
          <p:cNvPr id="452618" name="Rectangle 10"/>
          <p:cNvSpPr>
            <a:spLocks noChangeArrowheads="1"/>
          </p:cNvSpPr>
          <p:nvPr/>
        </p:nvSpPr>
        <p:spPr bwMode="auto">
          <a:xfrm>
            <a:off x="2438400" y="6248400"/>
            <a:ext cx="5181600" cy="457200"/>
          </a:xfrm>
          <a:prstGeom prst="rect">
            <a:avLst/>
          </a:prstGeom>
          <a:solidFill>
            <a:srgbClr val="FF0000"/>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eaLnBrk="0" hangingPunct="0"/>
            <a:r>
              <a:rPr lang="it-IT" b="1">
                <a:solidFill>
                  <a:srgbClr val="FFFFFF"/>
                </a:solidFill>
                <a:latin typeface="Comic Sans MS" charset="0"/>
              </a:rPr>
              <a:t>e titolarità formale del rapporto</a:t>
            </a:r>
            <a:endParaRPr lang="it-IT">
              <a:solidFill>
                <a:srgbClr val="FFFFFF"/>
              </a:solidFill>
            </a:endParaRPr>
          </a:p>
        </p:txBody>
      </p:sp>
      <p:sp>
        <p:nvSpPr>
          <p:cNvPr id="15371" name="AutoShape 11"/>
          <p:cNvSpPr>
            <a:spLocks noChangeArrowheads="1"/>
          </p:cNvSpPr>
          <p:nvPr/>
        </p:nvSpPr>
        <p:spPr bwMode="auto">
          <a:xfrm rot="-2850325">
            <a:off x="1331912" y="2327276"/>
            <a:ext cx="3459163" cy="1312862"/>
          </a:xfrm>
          <a:prstGeom prst="rightArrow">
            <a:avLst>
              <a:gd name="adj1" fmla="val 50000"/>
              <a:gd name="adj2" fmla="val 65871"/>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it-IT"/>
          </a:p>
        </p:txBody>
      </p:sp>
      <p:sp>
        <p:nvSpPr>
          <p:cNvPr id="15372" name="AutoShape 12"/>
          <p:cNvSpPr>
            <a:spLocks noChangeArrowheads="1"/>
          </p:cNvSpPr>
          <p:nvPr/>
        </p:nvSpPr>
        <p:spPr bwMode="auto">
          <a:xfrm rot="3476157">
            <a:off x="4752975" y="2974975"/>
            <a:ext cx="4038600" cy="742950"/>
          </a:xfrm>
          <a:prstGeom prst="rightArrow">
            <a:avLst>
              <a:gd name="adj1" fmla="val 50000"/>
              <a:gd name="adj2" fmla="val 135897"/>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it-IT"/>
          </a:p>
        </p:txBody>
      </p:sp>
      <p:sp>
        <p:nvSpPr>
          <p:cNvPr id="15373" name="Rectangle 13"/>
          <p:cNvSpPr>
            <a:spLocks noChangeArrowheads="1"/>
          </p:cNvSpPr>
          <p:nvPr/>
        </p:nvSpPr>
        <p:spPr bwMode="auto">
          <a:xfrm>
            <a:off x="0" y="152400"/>
            <a:ext cx="9144000" cy="1447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lgn="ctr"/>
            <a:r>
              <a:rPr lang="it-IT" b="1"/>
              <a:t>LA CONSEGUENZA DELLA VIOLAZIONE DEL DIVIETO</a:t>
            </a:r>
            <a:r>
              <a:rPr lang="it-IT"/>
              <a:t> </a:t>
            </a:r>
          </a:p>
          <a:p>
            <a:pPr algn="ctr"/>
            <a:r>
              <a:rPr lang="it-IT" b="1">
                <a:latin typeface="Century Gothic" charset="0"/>
              </a:rPr>
              <a:t>La ricomposizione della scissione tra titolarità </a:t>
            </a:r>
          </a:p>
          <a:p>
            <a:pPr algn="ctr"/>
            <a:r>
              <a:rPr lang="it-IT" b="1">
                <a:latin typeface="Century Gothic" charset="0"/>
              </a:rPr>
              <a:t>formale e titolarità sostanziale del rapporto di lavoro</a:t>
            </a:r>
          </a:p>
        </p:txBody>
      </p:sp>
    </p:spTree>
    <p:extLst>
      <p:ext uri="{BB962C8B-B14F-4D97-AF65-F5344CB8AC3E}">
        <p14:creationId xmlns:p14="http://schemas.microsoft.com/office/powerpoint/2010/main" val="26568563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nodePh="1">
                                  <p:stCondLst>
                                    <p:cond delay="0"/>
                                  </p:stCondLst>
                                  <p:endCondLst>
                                    <p:cond evt="begin" delay="0">
                                      <p:tn val="5"/>
                                    </p:cond>
                                  </p:endCondLst>
                                  <p:childTnLst>
                                    <p:set>
                                      <p:cBhvr>
                                        <p:cTn id="6" dur="1" fill="hold">
                                          <p:stCondLst>
                                            <p:cond delay="0"/>
                                          </p:stCondLst>
                                        </p:cTn>
                                        <p:tgtEl>
                                          <p:spTgt spid="452615"/>
                                        </p:tgtEl>
                                        <p:attrNameLst>
                                          <p:attrName>style.visibility</p:attrName>
                                        </p:attrNameLst>
                                      </p:cBhvr>
                                      <p:to>
                                        <p:strVal val="visible"/>
                                      </p:to>
                                    </p:set>
                                    <p:animEffect transition="in" filter="wipe(left)">
                                      <p:cBhvr>
                                        <p:cTn id="7" dur="500"/>
                                        <p:tgtEl>
                                          <p:spTgt spid="45261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452618"/>
                                        </p:tgtEl>
                                        <p:attrNameLst>
                                          <p:attrName>style.visibility</p:attrName>
                                        </p:attrNameLst>
                                      </p:cBhvr>
                                      <p:to>
                                        <p:strVal val="visible"/>
                                      </p:to>
                                    </p:set>
                                    <p:animEffect transition="in" filter="dissolve">
                                      <p:cBhvr>
                                        <p:cTn id="12" dur="500"/>
                                        <p:tgtEl>
                                          <p:spTgt spid="4526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615" grpId="0" animBg="1"/>
      <p:bldP spid="452618"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23850" y="188913"/>
            <a:ext cx="8637588" cy="1739900"/>
          </a:xfrm>
        </p:spPr>
        <p:txBody>
          <a:bodyPr/>
          <a:lstStyle/>
          <a:p>
            <a:pPr algn="ctr" eaLnBrk="1" hangingPunct="1">
              <a:lnSpc>
                <a:spcPct val="90000"/>
              </a:lnSpc>
            </a:pPr>
            <a:r>
              <a:rPr lang="it-IT" sz="4000" dirty="0">
                <a:solidFill>
                  <a:srgbClr val="0000FF"/>
                </a:solidFill>
                <a:latin typeface="Berlin Sans FB" charset="0"/>
              </a:rPr>
              <a:t>La ratio del divieto:</a:t>
            </a:r>
            <a:br>
              <a:rPr lang="it-IT" sz="4000" dirty="0">
                <a:solidFill>
                  <a:srgbClr val="0000FF"/>
                </a:solidFill>
                <a:latin typeface="Berlin Sans FB" charset="0"/>
              </a:rPr>
            </a:br>
            <a:r>
              <a:rPr lang="it-IT" sz="4000" dirty="0">
                <a:solidFill>
                  <a:srgbClr val="0000FF"/>
                </a:solidFill>
                <a:latin typeface="Berlin Sans FB" charset="0"/>
              </a:rPr>
              <a:t>Evitare fenomeni di elusione delle normative di tutela</a:t>
            </a:r>
          </a:p>
        </p:txBody>
      </p:sp>
      <p:sp>
        <p:nvSpPr>
          <p:cNvPr id="450563" name="Rectangle 3"/>
          <p:cNvSpPr>
            <a:spLocks noGrp="1" noChangeArrowheads="1"/>
          </p:cNvSpPr>
          <p:nvPr>
            <p:ph type="body" idx="1"/>
          </p:nvPr>
        </p:nvSpPr>
        <p:spPr>
          <a:xfrm>
            <a:off x="0" y="2133600"/>
            <a:ext cx="9144000" cy="4127500"/>
          </a:xfrm>
        </p:spPr>
        <p:txBody>
          <a:bodyPr>
            <a:normAutofit lnSpcReduction="10000"/>
          </a:bodyPr>
          <a:lstStyle/>
          <a:p>
            <a:pPr eaLnBrk="1" hangingPunct="1"/>
            <a:r>
              <a:rPr lang="it-IT" sz="3100" b="1" dirty="0">
                <a:solidFill>
                  <a:srgbClr val="008000"/>
                </a:solidFill>
                <a:latin typeface="Century Gothic" charset="0"/>
              </a:rPr>
              <a:t>L’esternalizzazione può essere uno strumento di “sostituzione” di lavoratori dipendenti con altri lavoratori</a:t>
            </a:r>
          </a:p>
          <a:p>
            <a:pPr eaLnBrk="1" hangingPunct="1"/>
            <a:r>
              <a:rPr lang="it-IT" sz="3100" b="1" dirty="0">
                <a:solidFill>
                  <a:srgbClr val="008000"/>
                </a:solidFill>
                <a:latin typeface="Century Gothic" charset="0"/>
              </a:rPr>
              <a:t>Strumento di ridimensionamento degli organici a fini di sottrarsi alle normative</a:t>
            </a:r>
          </a:p>
          <a:p>
            <a:pPr eaLnBrk="1" hangingPunct="1"/>
            <a:r>
              <a:rPr lang="it-IT" sz="3100" b="1" dirty="0">
                <a:solidFill>
                  <a:srgbClr val="008000"/>
                </a:solidFill>
                <a:latin typeface="Century Gothic" charset="0"/>
              </a:rPr>
              <a:t>Può avere l’effetto di ridurre le garanzie dei dipendenti del terzo somministratore, normalmente meno solido dell’impresa che esternalizza.</a:t>
            </a:r>
            <a:r>
              <a:rPr lang="it-IT" sz="3100" dirty="0">
                <a:solidFill>
                  <a:srgbClr val="008000"/>
                </a:solidFill>
                <a:latin typeface="Berlin Sans FB" charset="0"/>
              </a:rPr>
              <a:t> </a:t>
            </a:r>
          </a:p>
        </p:txBody>
      </p:sp>
    </p:spTree>
    <p:extLst>
      <p:ext uri="{BB962C8B-B14F-4D97-AF65-F5344CB8AC3E}">
        <p14:creationId xmlns:p14="http://schemas.microsoft.com/office/powerpoint/2010/main" val="54532384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50563">
                                            <p:txEl>
                                              <p:pRg st="0" end="0"/>
                                            </p:txEl>
                                          </p:spTgt>
                                        </p:tgtEl>
                                        <p:attrNameLst>
                                          <p:attrName>style.visibility</p:attrName>
                                        </p:attrNameLst>
                                      </p:cBhvr>
                                      <p:to>
                                        <p:strVal val="visible"/>
                                      </p:to>
                                    </p:set>
                                    <p:animEffect transition="in" filter="box(in)">
                                      <p:cBhvr>
                                        <p:cTn id="7" dur="500"/>
                                        <p:tgtEl>
                                          <p:spTgt spid="4505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450563">
                                            <p:txEl>
                                              <p:pRg st="1" end="1"/>
                                            </p:txEl>
                                          </p:spTgt>
                                        </p:tgtEl>
                                        <p:attrNameLst>
                                          <p:attrName>style.visibility</p:attrName>
                                        </p:attrNameLst>
                                      </p:cBhvr>
                                      <p:to>
                                        <p:strVal val="visible"/>
                                      </p:to>
                                    </p:set>
                                    <p:animEffect transition="in" filter="box(in)">
                                      <p:cBhvr>
                                        <p:cTn id="12" dur="500"/>
                                        <p:tgtEl>
                                          <p:spTgt spid="4505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450563">
                                            <p:txEl>
                                              <p:pRg st="2" end="2"/>
                                            </p:txEl>
                                          </p:spTgt>
                                        </p:tgtEl>
                                        <p:attrNameLst>
                                          <p:attrName>style.visibility</p:attrName>
                                        </p:attrNameLst>
                                      </p:cBhvr>
                                      <p:to>
                                        <p:strVal val="visible"/>
                                      </p:to>
                                    </p:set>
                                    <p:animEffect transition="in" filter="box(in)">
                                      <p:cBhvr>
                                        <p:cTn id="17" dur="500"/>
                                        <p:tgtEl>
                                          <p:spTgt spid="45056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63" grpId="0" build="p"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a:bodyPr>
          <a:lstStyle/>
          <a:p>
            <a:pPr marL="0" indent="0" algn="ctr">
              <a:buNone/>
            </a:pPr>
            <a:r>
              <a:rPr lang="it-IT" sz="4000" b="1" dirty="0">
                <a:solidFill>
                  <a:srgbClr val="FF0000"/>
                </a:solidFill>
              </a:rPr>
              <a:t>ACCANTO A QUESTA NORMATIVA ESISTEVA IL MONOPOLIO PUBBLICO DEL COLLOCAMENTO</a:t>
            </a:r>
          </a:p>
        </p:txBody>
      </p:sp>
    </p:spTree>
    <p:extLst>
      <p:ext uri="{BB962C8B-B14F-4D97-AF65-F5344CB8AC3E}">
        <p14:creationId xmlns:p14="http://schemas.microsoft.com/office/powerpoint/2010/main" val="1480097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2"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2060848"/>
            <a:ext cx="3312368" cy="372641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pic>
      <p:sp>
        <p:nvSpPr>
          <p:cNvPr id="7170" name="Titolo 1"/>
          <p:cNvSpPr>
            <a:spLocks noGrp="1"/>
          </p:cNvSpPr>
          <p:nvPr>
            <p:ph type="title"/>
          </p:nvPr>
        </p:nvSpPr>
        <p:spPr/>
        <p:txBody>
          <a:bodyPr>
            <a:normAutofit fontScale="90000"/>
          </a:bodyPr>
          <a:lstStyle/>
          <a:p>
            <a:pPr eaLnBrk="1" hangingPunct="1"/>
            <a:r>
              <a:rPr lang="it-IT" b="1">
                <a:solidFill>
                  <a:srgbClr val="990000"/>
                </a:solidFill>
                <a:latin typeface="Bookman Old Style" pitchFamily="18" charset="0"/>
              </a:rPr>
              <a:t>FONDAMENTO</a:t>
            </a:r>
            <a:r>
              <a:rPr lang="it-IT">
                <a:solidFill>
                  <a:srgbClr val="990000"/>
                </a:solidFill>
                <a:latin typeface="Bookman Old Style" pitchFamily="18" charset="0"/>
              </a:rPr>
              <a:t> </a:t>
            </a:r>
            <a:r>
              <a:rPr lang="it-IT" b="1">
                <a:solidFill>
                  <a:srgbClr val="990000"/>
                </a:solidFill>
                <a:latin typeface="Bookman Old Style" pitchFamily="18" charset="0"/>
              </a:rPr>
              <a:t>COSTITUZIONALE</a:t>
            </a:r>
          </a:p>
        </p:txBody>
      </p:sp>
      <p:sp>
        <p:nvSpPr>
          <p:cNvPr id="7171" name="Segnaposto contenuto 2"/>
          <p:cNvSpPr>
            <a:spLocks noGrp="1"/>
          </p:cNvSpPr>
          <p:nvPr>
            <p:ph sz="quarter" idx="1"/>
          </p:nvPr>
        </p:nvSpPr>
        <p:spPr>
          <a:xfrm>
            <a:off x="395536" y="1395167"/>
            <a:ext cx="8413750" cy="5057775"/>
          </a:xfrm>
          <a:ln>
            <a:solidFill>
              <a:srgbClr val="C00000"/>
            </a:solidFill>
            <a:miter lim="800000"/>
            <a:headEnd/>
            <a:tailEnd/>
          </a:ln>
        </p:spPr>
        <p:txBody>
          <a:bodyPr/>
          <a:lstStyle/>
          <a:p>
            <a:pPr algn="ctr" eaLnBrk="1" hangingPunct="1">
              <a:lnSpc>
                <a:spcPct val="90000"/>
              </a:lnSpc>
              <a:buFont typeface="Wingdings 2" pitchFamily="18" charset="2"/>
              <a:buNone/>
            </a:pPr>
            <a:r>
              <a:rPr lang="it-IT" sz="2500" b="1" dirty="0">
                <a:latin typeface="Bookman Old Style" pitchFamily="18" charset="0"/>
              </a:rPr>
              <a:t>ART. 4 </a:t>
            </a:r>
            <a:r>
              <a:rPr lang="it-IT" sz="2500" b="1" dirty="0" err="1">
                <a:latin typeface="Bookman Old Style" pitchFamily="18" charset="0"/>
              </a:rPr>
              <a:t>Cost</a:t>
            </a:r>
            <a:r>
              <a:rPr lang="it-IT" sz="2500" b="1" dirty="0">
                <a:latin typeface="Bookman Old Style" pitchFamily="18" charset="0"/>
              </a:rPr>
              <a:t>. </a:t>
            </a:r>
          </a:p>
          <a:p>
            <a:pPr eaLnBrk="1" hangingPunct="1">
              <a:buNone/>
            </a:pPr>
            <a:r>
              <a:rPr lang="it-IT" sz="2500" dirty="0">
                <a:latin typeface="Bookman Old Style" pitchFamily="18" charset="0"/>
              </a:rPr>
              <a:t>   </a:t>
            </a:r>
            <a:r>
              <a:rPr lang="it-IT" sz="2400" dirty="0">
                <a:solidFill>
                  <a:srgbClr val="002060"/>
                </a:solidFill>
                <a:latin typeface="Bookman Old Style" pitchFamily="18" charset="0"/>
              </a:rPr>
              <a:t>Art 4. </a:t>
            </a:r>
            <a:r>
              <a:rPr lang="it-IT" sz="2400" dirty="0" err="1">
                <a:solidFill>
                  <a:srgbClr val="002060"/>
                </a:solidFill>
                <a:latin typeface="Bookman Old Style" pitchFamily="18" charset="0"/>
              </a:rPr>
              <a:t>Cost</a:t>
            </a:r>
            <a:r>
              <a:rPr lang="it-IT" sz="2400" dirty="0">
                <a:solidFill>
                  <a:srgbClr val="002060"/>
                </a:solidFill>
                <a:latin typeface="Bookman Old Style" pitchFamily="18" charset="0"/>
              </a:rPr>
              <a:t>.</a:t>
            </a:r>
          </a:p>
          <a:p>
            <a:pPr eaLnBrk="1" hangingPunct="1">
              <a:buNone/>
            </a:pPr>
            <a:r>
              <a:rPr lang="it-IT" sz="2400" dirty="0">
                <a:solidFill>
                  <a:srgbClr val="002060"/>
                </a:solidFill>
                <a:latin typeface="Bookman Old Style" pitchFamily="18" charset="0"/>
              </a:rPr>
              <a:t>La Repubblica riconosce a tutti i cittadini il diritto al lavoro e promuove le condizioni che rendano effettivo questo diritto.</a:t>
            </a:r>
          </a:p>
          <a:p>
            <a:pPr eaLnBrk="1" hangingPunct="1">
              <a:buNone/>
            </a:pPr>
            <a:endParaRPr lang="it-IT" sz="2400" dirty="0">
              <a:solidFill>
                <a:srgbClr val="002060"/>
              </a:solidFill>
              <a:latin typeface="Bookman Old Style" pitchFamily="18" charset="0"/>
            </a:endParaRPr>
          </a:p>
          <a:p>
            <a:pPr eaLnBrk="1" hangingPunct="1">
              <a:buNone/>
            </a:pPr>
            <a:r>
              <a:rPr lang="it-IT" sz="2400" dirty="0">
                <a:solidFill>
                  <a:srgbClr val="002060"/>
                </a:solidFill>
                <a:latin typeface="Bookman Old Style" pitchFamily="18" charset="0"/>
              </a:rPr>
              <a:t>Ogni cittadino ha il dovere di svolgere, secondo le proprie possibilità e la propria scelta, un'attività o una funzione che concorra al progresso materiale o spirituale della società.</a:t>
            </a:r>
          </a:p>
          <a:p>
            <a:pPr algn="just" eaLnBrk="1" hangingPunct="1">
              <a:lnSpc>
                <a:spcPct val="90000"/>
              </a:lnSpc>
              <a:buFont typeface="Wingdings 2" pitchFamily="18" charset="2"/>
              <a:buNone/>
            </a:pPr>
            <a:endParaRPr lang="it-IT" sz="2200" i="1" dirty="0">
              <a:solidFill>
                <a:srgbClr val="C00000"/>
              </a:solidFill>
              <a:latin typeface="Bookman Old Style" pitchFamily="18" charset="0"/>
              <a:cs typeface="Times New Roman" pitchFamily="18" charset="0"/>
            </a:endParaRPr>
          </a:p>
          <a:p>
            <a:pPr algn="ctr" eaLnBrk="1" hangingPunct="1">
              <a:lnSpc>
                <a:spcPct val="90000"/>
              </a:lnSpc>
              <a:buFont typeface="Wingdings 2" pitchFamily="18" charset="2"/>
              <a:buNone/>
            </a:pPr>
            <a:r>
              <a:rPr lang="it-IT" sz="2200" i="1" dirty="0">
                <a:solidFill>
                  <a:srgbClr val="C00000"/>
                </a:solidFill>
                <a:latin typeface="Bookman Old Style" pitchFamily="18" charset="0"/>
                <a:cs typeface="Times New Roman" pitchFamily="18" charset="0"/>
              </a:rPr>
              <a:t>	</a:t>
            </a:r>
            <a:endParaRPr lang="it-IT" sz="2000" b="1" dirty="0">
              <a:solidFill>
                <a:srgbClr val="990000"/>
              </a:solidFill>
              <a:latin typeface="Bookman Old Style" pitchFamily="18" charset="0"/>
            </a:endParaRPr>
          </a:p>
        </p:txBody>
      </p:sp>
    </p:spTree>
    <p:extLst>
      <p:ext uri="{BB962C8B-B14F-4D97-AF65-F5344CB8AC3E}">
        <p14:creationId xmlns:p14="http://schemas.microsoft.com/office/powerpoint/2010/main" val="94937860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 calcmode="lin" valueType="num">
                                      <p:cBhvr>
                                        <p:cTn id="7" dur="1000" fill="hold"/>
                                        <p:tgtEl>
                                          <p:spTgt spid="7171">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7171">
                                            <p:txEl>
                                              <p:pRg st="1" end="1"/>
                                            </p:txEl>
                                          </p:spTgt>
                                        </p:tgtEl>
                                        <p:attrNameLst>
                                          <p:attrName>ppt_h</p:attrName>
                                        </p:attrNameLst>
                                      </p:cBhvr>
                                      <p:tavLst>
                                        <p:tav tm="0">
                                          <p:val>
                                            <p:fltVal val="0"/>
                                          </p:val>
                                        </p:tav>
                                        <p:tav tm="100000">
                                          <p:val>
                                            <p:strVal val="#ppt_h"/>
                                          </p:val>
                                        </p:tav>
                                      </p:tavLst>
                                    </p:anim>
                                    <p:anim calcmode="lin" valueType="num">
                                      <p:cBhvr>
                                        <p:cTn id="9" dur="1000" fill="hold"/>
                                        <p:tgtEl>
                                          <p:spTgt spid="7171">
                                            <p:txEl>
                                              <p:pRg st="1" end="1"/>
                                            </p:txEl>
                                          </p:spTgt>
                                        </p:tgtEl>
                                        <p:attrNameLst>
                                          <p:attrName>style.rotation</p:attrName>
                                        </p:attrNameLst>
                                      </p:cBhvr>
                                      <p:tavLst>
                                        <p:tav tm="0">
                                          <p:val>
                                            <p:fltVal val="90"/>
                                          </p:val>
                                        </p:tav>
                                        <p:tav tm="100000">
                                          <p:val>
                                            <p:fltVal val="0"/>
                                          </p:val>
                                        </p:tav>
                                      </p:tavLst>
                                    </p:anim>
                                    <p:animEffect transition="in" filter="fade">
                                      <p:cBhvr>
                                        <p:cTn id="10" dur="1000"/>
                                        <p:tgtEl>
                                          <p:spTgt spid="7171">
                                            <p:txEl>
                                              <p:pRg st="1" end="1"/>
                                            </p:txEl>
                                          </p:spTgt>
                                        </p:tgtEl>
                                      </p:cBhvr>
                                    </p:animEffect>
                                  </p:childTnLst>
                                </p:cTn>
                              </p:par>
                            </p:childTnLst>
                          </p:cTn>
                        </p:par>
                        <p:par>
                          <p:cTn id="11" fill="hold">
                            <p:stCondLst>
                              <p:cond delay="1000"/>
                            </p:stCondLst>
                            <p:childTnLst>
                              <p:par>
                                <p:cTn id="12" presetID="31" presetClass="entr" presetSubtype="0" fill="hold" nodeType="afterEffect">
                                  <p:stCondLst>
                                    <p:cond delay="0"/>
                                  </p:stCondLst>
                                  <p:childTnLst>
                                    <p:set>
                                      <p:cBhvr>
                                        <p:cTn id="13" dur="1" fill="hold">
                                          <p:stCondLst>
                                            <p:cond delay="0"/>
                                          </p:stCondLst>
                                        </p:cTn>
                                        <p:tgtEl>
                                          <p:spTgt spid="7171">
                                            <p:txEl>
                                              <p:pRg st="2" end="2"/>
                                            </p:txEl>
                                          </p:spTgt>
                                        </p:tgtEl>
                                        <p:attrNameLst>
                                          <p:attrName>style.visibility</p:attrName>
                                        </p:attrNameLst>
                                      </p:cBhvr>
                                      <p:to>
                                        <p:strVal val="visible"/>
                                      </p:to>
                                    </p:set>
                                    <p:anim calcmode="lin" valueType="num">
                                      <p:cBhvr>
                                        <p:cTn id="14" dur="1000" fill="hold"/>
                                        <p:tgtEl>
                                          <p:spTgt spid="7171">
                                            <p:txEl>
                                              <p:pRg st="2" end="2"/>
                                            </p:txEl>
                                          </p:spTgt>
                                        </p:tgtEl>
                                        <p:attrNameLst>
                                          <p:attrName>ppt_w</p:attrName>
                                        </p:attrNameLst>
                                      </p:cBhvr>
                                      <p:tavLst>
                                        <p:tav tm="0">
                                          <p:val>
                                            <p:fltVal val="0"/>
                                          </p:val>
                                        </p:tav>
                                        <p:tav tm="100000">
                                          <p:val>
                                            <p:strVal val="#ppt_w"/>
                                          </p:val>
                                        </p:tav>
                                      </p:tavLst>
                                    </p:anim>
                                    <p:anim calcmode="lin" valueType="num">
                                      <p:cBhvr>
                                        <p:cTn id="15" dur="1000" fill="hold"/>
                                        <p:tgtEl>
                                          <p:spTgt spid="7171">
                                            <p:txEl>
                                              <p:pRg st="2" end="2"/>
                                            </p:txEl>
                                          </p:spTgt>
                                        </p:tgtEl>
                                        <p:attrNameLst>
                                          <p:attrName>ppt_h</p:attrName>
                                        </p:attrNameLst>
                                      </p:cBhvr>
                                      <p:tavLst>
                                        <p:tav tm="0">
                                          <p:val>
                                            <p:fltVal val="0"/>
                                          </p:val>
                                        </p:tav>
                                        <p:tav tm="100000">
                                          <p:val>
                                            <p:strVal val="#ppt_h"/>
                                          </p:val>
                                        </p:tav>
                                      </p:tavLst>
                                    </p:anim>
                                    <p:anim calcmode="lin" valueType="num">
                                      <p:cBhvr>
                                        <p:cTn id="16" dur="1000" fill="hold"/>
                                        <p:tgtEl>
                                          <p:spTgt spid="7171">
                                            <p:txEl>
                                              <p:pRg st="2" end="2"/>
                                            </p:txEl>
                                          </p:spTgt>
                                        </p:tgtEl>
                                        <p:attrNameLst>
                                          <p:attrName>style.rotation</p:attrName>
                                        </p:attrNameLst>
                                      </p:cBhvr>
                                      <p:tavLst>
                                        <p:tav tm="0">
                                          <p:val>
                                            <p:fltVal val="90"/>
                                          </p:val>
                                        </p:tav>
                                        <p:tav tm="100000">
                                          <p:val>
                                            <p:fltVal val="0"/>
                                          </p:val>
                                        </p:tav>
                                      </p:tavLst>
                                    </p:anim>
                                    <p:animEffect transition="in" filter="fade">
                                      <p:cBhvr>
                                        <p:cTn id="17" dur="1000"/>
                                        <p:tgtEl>
                                          <p:spTgt spid="7171">
                                            <p:txEl>
                                              <p:pRg st="2" end="2"/>
                                            </p:txEl>
                                          </p:spTgt>
                                        </p:tgtEl>
                                      </p:cBhvr>
                                    </p:animEffect>
                                  </p:childTnLst>
                                </p:cTn>
                              </p:par>
                              <p:par>
                                <p:cTn id="18" presetID="31" presetClass="entr" presetSubtype="0" fill="hold" nodeType="withEffect">
                                  <p:stCondLst>
                                    <p:cond delay="0"/>
                                  </p:stCondLst>
                                  <p:childTnLst>
                                    <p:set>
                                      <p:cBhvr>
                                        <p:cTn id="19" dur="1" fill="hold">
                                          <p:stCondLst>
                                            <p:cond delay="0"/>
                                          </p:stCondLst>
                                        </p:cTn>
                                        <p:tgtEl>
                                          <p:spTgt spid="7171">
                                            <p:txEl>
                                              <p:pRg st="4" end="4"/>
                                            </p:txEl>
                                          </p:spTgt>
                                        </p:tgtEl>
                                        <p:attrNameLst>
                                          <p:attrName>style.visibility</p:attrName>
                                        </p:attrNameLst>
                                      </p:cBhvr>
                                      <p:to>
                                        <p:strVal val="visible"/>
                                      </p:to>
                                    </p:set>
                                    <p:anim calcmode="lin" valueType="num">
                                      <p:cBhvr>
                                        <p:cTn id="20" dur="1000" fill="hold"/>
                                        <p:tgtEl>
                                          <p:spTgt spid="7171">
                                            <p:txEl>
                                              <p:pRg st="4" end="4"/>
                                            </p:txEl>
                                          </p:spTgt>
                                        </p:tgtEl>
                                        <p:attrNameLst>
                                          <p:attrName>ppt_w</p:attrName>
                                        </p:attrNameLst>
                                      </p:cBhvr>
                                      <p:tavLst>
                                        <p:tav tm="0">
                                          <p:val>
                                            <p:fltVal val="0"/>
                                          </p:val>
                                        </p:tav>
                                        <p:tav tm="100000">
                                          <p:val>
                                            <p:strVal val="#ppt_w"/>
                                          </p:val>
                                        </p:tav>
                                      </p:tavLst>
                                    </p:anim>
                                    <p:anim calcmode="lin" valueType="num">
                                      <p:cBhvr>
                                        <p:cTn id="21" dur="1000" fill="hold"/>
                                        <p:tgtEl>
                                          <p:spTgt spid="7171">
                                            <p:txEl>
                                              <p:pRg st="4" end="4"/>
                                            </p:txEl>
                                          </p:spTgt>
                                        </p:tgtEl>
                                        <p:attrNameLst>
                                          <p:attrName>ppt_h</p:attrName>
                                        </p:attrNameLst>
                                      </p:cBhvr>
                                      <p:tavLst>
                                        <p:tav tm="0">
                                          <p:val>
                                            <p:fltVal val="0"/>
                                          </p:val>
                                        </p:tav>
                                        <p:tav tm="100000">
                                          <p:val>
                                            <p:strVal val="#ppt_h"/>
                                          </p:val>
                                        </p:tav>
                                      </p:tavLst>
                                    </p:anim>
                                    <p:anim calcmode="lin" valueType="num">
                                      <p:cBhvr>
                                        <p:cTn id="22" dur="1000" fill="hold"/>
                                        <p:tgtEl>
                                          <p:spTgt spid="7171">
                                            <p:txEl>
                                              <p:pRg st="4" end="4"/>
                                            </p:txEl>
                                          </p:spTgt>
                                        </p:tgtEl>
                                        <p:attrNameLst>
                                          <p:attrName>style.rotation</p:attrName>
                                        </p:attrNameLst>
                                      </p:cBhvr>
                                      <p:tavLst>
                                        <p:tav tm="0">
                                          <p:val>
                                            <p:fltVal val="90"/>
                                          </p:val>
                                        </p:tav>
                                        <p:tav tm="100000">
                                          <p:val>
                                            <p:fltVal val="0"/>
                                          </p:val>
                                        </p:tav>
                                      </p:tavLst>
                                    </p:anim>
                                    <p:animEffect transition="in" filter="fade">
                                      <p:cBhvr>
                                        <p:cTn id="23" dur="1000"/>
                                        <p:tgtEl>
                                          <p:spTgt spid="7171">
                                            <p:txEl>
                                              <p:pRg st="4" end="4"/>
                                            </p:txEl>
                                          </p:spTgt>
                                        </p:tgtEl>
                                      </p:cBhvr>
                                    </p:animEffect>
                                  </p:childTnLst>
                                </p:cTn>
                              </p:par>
                            </p:childTnLst>
                          </p:cTn>
                        </p:par>
                        <p:par>
                          <p:cTn id="24" fill="hold">
                            <p:stCondLst>
                              <p:cond delay="2000"/>
                            </p:stCondLst>
                            <p:childTnLst>
                              <p:par>
                                <p:cTn id="25" presetID="19" presetClass="emph" presetSubtype="0" fill="hold" nodeType="afterEffect">
                                  <p:stCondLst>
                                    <p:cond delay="0"/>
                                  </p:stCondLst>
                                  <p:childTnLst>
                                    <p:animClr clrSpc="rgb" dir="cw">
                                      <p:cBhvr override="childStyle">
                                        <p:cTn id="26" dur="500" fill="hold"/>
                                        <p:tgtEl>
                                          <p:spTgt spid="7172"/>
                                        </p:tgtEl>
                                        <p:attrNameLst>
                                          <p:attrName>style.color</p:attrName>
                                        </p:attrNameLst>
                                      </p:cBhvr>
                                      <p:to>
                                        <a:schemeClr val="accent2"/>
                                      </p:to>
                                    </p:animClr>
                                    <p:animClr clrSpc="rgb" dir="cw">
                                      <p:cBhvr>
                                        <p:cTn id="27" dur="500" fill="hold"/>
                                        <p:tgtEl>
                                          <p:spTgt spid="7172"/>
                                        </p:tgtEl>
                                        <p:attrNameLst>
                                          <p:attrName>fillcolor</p:attrName>
                                        </p:attrNameLst>
                                      </p:cBhvr>
                                      <p:to>
                                        <a:schemeClr val="accent2"/>
                                      </p:to>
                                    </p:animClr>
                                    <p:set>
                                      <p:cBhvr>
                                        <p:cTn id="28" dur="500" fill="hold"/>
                                        <p:tgtEl>
                                          <p:spTgt spid="7172"/>
                                        </p:tgtEl>
                                        <p:attrNameLst>
                                          <p:attrName>fill.type</p:attrName>
                                        </p:attrNameLst>
                                      </p:cBhvr>
                                      <p:to>
                                        <p:strVal val="solid"/>
                                      </p:to>
                                    </p:set>
                                    <p:set>
                                      <p:cBhvr>
                                        <p:cTn id="29" dur="500" fill="hold"/>
                                        <p:tgtEl>
                                          <p:spTgt spid="7172"/>
                                        </p:tgtEl>
                                        <p:attrNameLst>
                                          <p:attrName>fill.on</p:attrName>
                                        </p:attrNameLst>
                                      </p:cBhvr>
                                      <p:to>
                                        <p:strVal val="true"/>
                                      </p:to>
                                    </p:set>
                                  </p:childTnLst>
                                </p:cTn>
                              </p:par>
                            </p:childTnLst>
                          </p:cTn>
                        </p:par>
                        <p:par>
                          <p:cTn id="30" fill="hold">
                            <p:stCondLst>
                              <p:cond delay="2500"/>
                            </p:stCondLst>
                            <p:childTnLst>
                              <p:par>
                                <p:cTn id="31" presetID="10" presetClass="exit" presetSubtype="0" fill="hold" nodeType="afterEffect">
                                  <p:stCondLst>
                                    <p:cond delay="0"/>
                                  </p:stCondLst>
                                  <p:childTnLst>
                                    <p:animEffect transition="out" filter="fade">
                                      <p:cBhvr>
                                        <p:cTn id="32" dur="500"/>
                                        <p:tgtEl>
                                          <p:spTgt spid="7172"/>
                                        </p:tgtEl>
                                      </p:cBhvr>
                                    </p:animEffect>
                                    <p:set>
                                      <p:cBhvr>
                                        <p:cTn id="33" dur="1" fill="hold">
                                          <p:stCondLst>
                                            <p:cond delay="499"/>
                                          </p:stCondLst>
                                        </p:cTn>
                                        <p:tgtEl>
                                          <p:spTgt spid="7172"/>
                                        </p:tgtEl>
                                        <p:attrNameLst>
                                          <p:attrName>style.visibility</p:attrName>
                                        </p:attrNameLst>
                                      </p:cBhvr>
                                      <p:to>
                                        <p:strVal val="hidden"/>
                                      </p:to>
                                    </p:set>
                                  </p:childTnLst>
                                </p:cTn>
                              </p:par>
                            </p:childTnLst>
                          </p:cTn>
                        </p:par>
                        <p:par>
                          <p:cTn id="34" fill="hold">
                            <p:stCondLst>
                              <p:cond delay="3000"/>
                            </p:stCondLst>
                            <p:childTnLst>
                              <p:par>
                                <p:cTn id="35" presetID="21" presetClass="emph" presetSubtype="0" fill="hold" nodeType="afterEffect">
                                  <p:stCondLst>
                                    <p:cond delay="0"/>
                                  </p:stCondLst>
                                  <p:childTnLst>
                                    <p:animClr clrSpc="hsl" dir="cw">
                                      <p:cBhvr override="childStyle">
                                        <p:cTn id="36" dur="500" fill="hold"/>
                                        <p:tgtEl>
                                          <p:spTgt spid="7171">
                                            <p:txEl>
                                              <p:pRg st="1" end="1"/>
                                            </p:txEl>
                                          </p:spTgt>
                                        </p:tgtEl>
                                        <p:attrNameLst>
                                          <p:attrName>style.color</p:attrName>
                                        </p:attrNameLst>
                                      </p:cBhvr>
                                      <p:by>
                                        <p:hsl h="7200000" s="0" l="0"/>
                                      </p:by>
                                    </p:animClr>
                                    <p:animClr clrSpc="hsl" dir="cw">
                                      <p:cBhvr>
                                        <p:cTn id="37" dur="500" fill="hold"/>
                                        <p:tgtEl>
                                          <p:spTgt spid="7171">
                                            <p:txEl>
                                              <p:pRg st="1" end="1"/>
                                            </p:txEl>
                                          </p:spTgt>
                                        </p:tgtEl>
                                        <p:attrNameLst>
                                          <p:attrName>fillcolor</p:attrName>
                                        </p:attrNameLst>
                                      </p:cBhvr>
                                      <p:by>
                                        <p:hsl h="7200000" s="0" l="0"/>
                                      </p:by>
                                    </p:animClr>
                                    <p:animClr clrSpc="hsl" dir="cw">
                                      <p:cBhvr>
                                        <p:cTn id="38" dur="500" fill="hold"/>
                                        <p:tgtEl>
                                          <p:spTgt spid="7171">
                                            <p:txEl>
                                              <p:pRg st="1" end="1"/>
                                            </p:txEl>
                                          </p:spTgt>
                                        </p:tgtEl>
                                        <p:attrNameLst>
                                          <p:attrName>stroke.color</p:attrName>
                                        </p:attrNameLst>
                                      </p:cBhvr>
                                      <p:by>
                                        <p:hsl h="7200000" s="0" l="0"/>
                                      </p:by>
                                    </p:animClr>
                                    <p:set>
                                      <p:cBhvr>
                                        <p:cTn id="39" dur="500" fill="hold"/>
                                        <p:tgtEl>
                                          <p:spTgt spid="7171">
                                            <p:txEl>
                                              <p:pRg st="1" end="1"/>
                                            </p:txEl>
                                          </p:spTgt>
                                        </p:tgtEl>
                                        <p:attrNameLst>
                                          <p:attrName>fill.type</p:attrName>
                                        </p:attrNameLst>
                                      </p:cBhvr>
                                      <p:to>
                                        <p:strVal val="solid"/>
                                      </p:to>
                                    </p:set>
                                  </p:childTnLst>
                                </p:cTn>
                              </p:par>
                            </p:childTnLst>
                          </p:cTn>
                        </p:par>
                        <p:par>
                          <p:cTn id="40" fill="hold">
                            <p:stCondLst>
                              <p:cond delay="3500"/>
                            </p:stCondLst>
                            <p:childTnLst>
                              <p:par>
                                <p:cTn id="41" presetID="21" presetClass="emph" presetSubtype="0" fill="hold" nodeType="afterEffect">
                                  <p:stCondLst>
                                    <p:cond delay="0"/>
                                  </p:stCondLst>
                                  <p:childTnLst>
                                    <p:animClr clrSpc="hsl" dir="cw">
                                      <p:cBhvr override="childStyle">
                                        <p:cTn id="42" dur="500" fill="hold"/>
                                        <p:tgtEl>
                                          <p:spTgt spid="7171">
                                            <p:txEl>
                                              <p:pRg st="2" end="2"/>
                                            </p:txEl>
                                          </p:spTgt>
                                        </p:tgtEl>
                                        <p:attrNameLst>
                                          <p:attrName>style.color</p:attrName>
                                        </p:attrNameLst>
                                      </p:cBhvr>
                                      <p:by>
                                        <p:hsl h="7200000" s="0" l="0"/>
                                      </p:by>
                                    </p:animClr>
                                    <p:animClr clrSpc="hsl" dir="cw">
                                      <p:cBhvr>
                                        <p:cTn id="43" dur="500" fill="hold"/>
                                        <p:tgtEl>
                                          <p:spTgt spid="7171">
                                            <p:txEl>
                                              <p:pRg st="2" end="2"/>
                                            </p:txEl>
                                          </p:spTgt>
                                        </p:tgtEl>
                                        <p:attrNameLst>
                                          <p:attrName>fillcolor</p:attrName>
                                        </p:attrNameLst>
                                      </p:cBhvr>
                                      <p:by>
                                        <p:hsl h="7200000" s="0" l="0"/>
                                      </p:by>
                                    </p:animClr>
                                    <p:animClr clrSpc="hsl" dir="cw">
                                      <p:cBhvr>
                                        <p:cTn id="44" dur="500" fill="hold"/>
                                        <p:tgtEl>
                                          <p:spTgt spid="7171">
                                            <p:txEl>
                                              <p:pRg st="2" end="2"/>
                                            </p:txEl>
                                          </p:spTgt>
                                        </p:tgtEl>
                                        <p:attrNameLst>
                                          <p:attrName>stroke.color</p:attrName>
                                        </p:attrNameLst>
                                      </p:cBhvr>
                                      <p:by>
                                        <p:hsl h="7200000" s="0" l="0"/>
                                      </p:by>
                                    </p:animClr>
                                    <p:set>
                                      <p:cBhvr>
                                        <p:cTn id="45" dur="500" fill="hold"/>
                                        <p:tgtEl>
                                          <p:spTgt spid="7171">
                                            <p:txEl>
                                              <p:pRg st="2" end="2"/>
                                            </p:txEl>
                                          </p:spTgt>
                                        </p:tgtEl>
                                        <p:attrNameLst>
                                          <p:attrName>fill.type</p:attrName>
                                        </p:attrNameLst>
                                      </p:cBhvr>
                                      <p:to>
                                        <p:strVal val="solid"/>
                                      </p:to>
                                    </p:set>
                                  </p:childTnLst>
                                </p:cTn>
                              </p:par>
                            </p:childTnLst>
                          </p:cTn>
                        </p:par>
                        <p:par>
                          <p:cTn id="46" fill="hold">
                            <p:stCondLst>
                              <p:cond delay="4000"/>
                            </p:stCondLst>
                            <p:childTnLst>
                              <p:par>
                                <p:cTn id="47" presetID="21" presetClass="emph" presetSubtype="0" fill="hold" nodeType="afterEffect">
                                  <p:stCondLst>
                                    <p:cond delay="0"/>
                                  </p:stCondLst>
                                  <p:childTnLst>
                                    <p:animClr clrSpc="hsl" dir="cw">
                                      <p:cBhvr override="childStyle">
                                        <p:cTn id="48" dur="500" fill="hold"/>
                                        <p:tgtEl>
                                          <p:spTgt spid="7171">
                                            <p:txEl>
                                              <p:pRg st="4" end="4"/>
                                            </p:txEl>
                                          </p:spTgt>
                                        </p:tgtEl>
                                        <p:attrNameLst>
                                          <p:attrName>style.color</p:attrName>
                                        </p:attrNameLst>
                                      </p:cBhvr>
                                      <p:by>
                                        <p:hsl h="7200000" s="0" l="0"/>
                                      </p:by>
                                    </p:animClr>
                                    <p:animClr clrSpc="hsl" dir="cw">
                                      <p:cBhvr>
                                        <p:cTn id="49" dur="500" fill="hold"/>
                                        <p:tgtEl>
                                          <p:spTgt spid="7171">
                                            <p:txEl>
                                              <p:pRg st="4" end="4"/>
                                            </p:txEl>
                                          </p:spTgt>
                                        </p:tgtEl>
                                        <p:attrNameLst>
                                          <p:attrName>fillcolor</p:attrName>
                                        </p:attrNameLst>
                                      </p:cBhvr>
                                      <p:by>
                                        <p:hsl h="7200000" s="0" l="0"/>
                                      </p:by>
                                    </p:animClr>
                                    <p:animClr clrSpc="hsl" dir="cw">
                                      <p:cBhvr>
                                        <p:cTn id="50" dur="500" fill="hold"/>
                                        <p:tgtEl>
                                          <p:spTgt spid="7171">
                                            <p:txEl>
                                              <p:pRg st="4" end="4"/>
                                            </p:txEl>
                                          </p:spTgt>
                                        </p:tgtEl>
                                        <p:attrNameLst>
                                          <p:attrName>stroke.color</p:attrName>
                                        </p:attrNameLst>
                                      </p:cBhvr>
                                      <p:by>
                                        <p:hsl h="7200000" s="0" l="0"/>
                                      </p:by>
                                    </p:animClr>
                                    <p:set>
                                      <p:cBhvr>
                                        <p:cTn id="51" dur="500" fill="hold"/>
                                        <p:tgtEl>
                                          <p:spTgt spid="7171">
                                            <p:txEl>
                                              <p:pRg st="4" end="4"/>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nozio">
  <a:themeElements>
    <a:clrScheme name="Equinozi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nozi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nozi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879</TotalTime>
  <Words>4539</Words>
  <Application>Microsoft Macintosh PowerPoint</Application>
  <PresentationFormat>Presentazione su schermo (4:3)</PresentationFormat>
  <Paragraphs>288</Paragraphs>
  <Slides>56</Slides>
  <Notes>4</Notes>
  <HiddenSlides>0</HiddenSlides>
  <MMClips>0</MMClips>
  <ScaleCrop>false</ScaleCrop>
  <HeadingPairs>
    <vt:vector size="6" baseType="variant">
      <vt:variant>
        <vt:lpstr>Caratteri utilizzati</vt:lpstr>
      </vt:variant>
      <vt:variant>
        <vt:i4>15</vt:i4>
      </vt:variant>
      <vt:variant>
        <vt:lpstr>Tema</vt:lpstr>
      </vt:variant>
      <vt:variant>
        <vt:i4>1</vt:i4>
      </vt:variant>
      <vt:variant>
        <vt:lpstr>Titoli diapositive</vt:lpstr>
      </vt:variant>
      <vt:variant>
        <vt:i4>56</vt:i4>
      </vt:variant>
    </vt:vector>
  </HeadingPairs>
  <TitlesOfParts>
    <vt:vector size="72" baseType="lpstr">
      <vt:lpstr>Arial</vt:lpstr>
      <vt:lpstr>Arial Rounded MT Bold</vt:lpstr>
      <vt:lpstr>Berlin Sans FB</vt:lpstr>
      <vt:lpstr>Bookman Old Style</vt:lpstr>
      <vt:lpstr>Calibri</vt:lpstr>
      <vt:lpstr>Century Gothic</vt:lpstr>
      <vt:lpstr>Comic Sans MS</vt:lpstr>
      <vt:lpstr>Constantia</vt:lpstr>
      <vt:lpstr>Monotype Sorts</vt:lpstr>
      <vt:lpstr>Tahoma</vt:lpstr>
      <vt:lpstr>Times New Roman</vt:lpstr>
      <vt:lpstr>Trebuchet MS</vt:lpstr>
      <vt:lpstr>Verdana</vt:lpstr>
      <vt:lpstr>Wingdings</vt:lpstr>
      <vt:lpstr>Wingdings 2</vt:lpstr>
      <vt:lpstr>Equinozio</vt:lpstr>
      <vt:lpstr>La somministrazione</vt:lpstr>
      <vt:lpstr>L’alternativa all’assunzione</vt:lpstr>
      <vt:lpstr>I problemi giuridici</vt:lpstr>
      <vt:lpstr>La disciplina vigente fino al 24.10.2003</vt:lpstr>
      <vt:lpstr>Presentazione standard di PowerPoint</vt:lpstr>
      <vt:lpstr>Presentazione standard di PowerPoint</vt:lpstr>
      <vt:lpstr>La ratio del divieto: Evitare fenomeni di elusione delle normative di tutela</vt:lpstr>
      <vt:lpstr>Presentazione standard di PowerPoint</vt:lpstr>
      <vt:lpstr>FONDAMENTO COSTITUZIONALE</vt:lpstr>
      <vt:lpstr>Il collocamento nell’ordinamento repubblicano</vt:lpstr>
      <vt:lpstr>Fino al processo di riforma iniziato negli anni ’90</vt:lpstr>
      <vt:lpstr>Una funzione “blindata”</vt:lpstr>
      <vt:lpstr>pubblico vs. privato</vt:lpstr>
      <vt:lpstr>La “morte annunciata” della l. 1369/1960</vt:lpstr>
      <vt:lpstr>LA SVOLTA INDOTTA DALLA GIURISPRUDENZA COMUNITARIA</vt:lpstr>
      <vt:lpstr>La coesistenza di pubblico e privato nel mercato del lavoro</vt:lpstr>
      <vt:lpstr>Le prime aperture normative dopo l’“ammorbidimento” della giurisprudenza</vt:lpstr>
      <vt:lpstr>Il programma del Libro Bianco</vt:lpstr>
      <vt:lpstr>Presentazione standard di PowerPoint</vt:lpstr>
      <vt:lpstr>Presentazione standard di PowerPoint</vt:lpstr>
      <vt:lpstr>Presentazione standard di PowerPoint</vt:lpstr>
      <vt:lpstr>Il collocamento oggi</vt:lpstr>
      <vt:lpstr>Il collocamento oggi (segue)</vt:lpstr>
      <vt:lpstr>Presentazione standard di PowerPoint</vt:lpstr>
      <vt:lpstr>Art.30 Definizione</vt:lpstr>
      <vt:lpstr>Artt. 4-8 D.lg.vo n. 276/2003</vt:lpstr>
      <vt:lpstr>Presentazione standard di PowerPoint</vt:lpstr>
      <vt:lpstr>I requisiti richiesti per l'iscrizione all'albo </vt:lpstr>
      <vt:lpstr>Presentazione standard di PowerPoint</vt:lpstr>
      <vt:lpstr>Requisiti aggiuntivi specifici delle agenzie di somministrazione (art. 5)</vt:lpstr>
      <vt:lpstr>Presentazione standard di PowerPoint</vt:lpstr>
      <vt:lpstr>Presentazione standard di PowerPoint</vt:lpstr>
      <vt:lpstr>Contratto di somministrazione</vt:lpstr>
      <vt:lpstr>La somministrazione di lavoro a tempo indeterminato è ammessa (art.31)</vt:lpstr>
      <vt:lpstr>Il confronto </vt:lpstr>
      <vt:lpstr>Divieti</vt:lpstr>
      <vt:lpstr>Forma del contratto di somministrazione (art.33) </vt:lpstr>
      <vt:lpstr>Contratto di lavoro</vt:lpstr>
      <vt:lpstr>Presentazione standard di PowerPoint</vt:lpstr>
      <vt:lpstr>Presentazione standard di PowerPoint</vt:lpstr>
      <vt:lpstr>Potere direttivo e di controllo</vt:lpstr>
      <vt:lpstr>Tutela del prestatore di lavoro</vt:lpstr>
      <vt:lpstr>Presentazione standard di PowerPoint</vt:lpstr>
      <vt:lpstr>Presentazione standard di PowerPoint</vt:lpstr>
      <vt:lpstr>Presentazione standard di PowerPoint</vt:lpstr>
      <vt:lpstr>Potere disciplinare</vt:lpstr>
      <vt:lpstr>Trasformazione rapporti</vt:lpstr>
      <vt:lpstr>Diritti sindacali</vt:lpstr>
      <vt:lpstr>Le sanzioni</vt:lpstr>
      <vt:lpstr>Art. 39.  Decadenza e tutele</vt:lpstr>
      <vt:lpstr>Art. 40. Sanzioni</vt:lpstr>
      <vt:lpstr>Riforma servizi per il lavoro e politiche attive Renzi d.l. n. 150/2015</vt:lpstr>
      <vt:lpstr>Presentazione standard di PowerPoint</vt:lpstr>
      <vt:lpstr>Presentazione standard di PowerPoint</vt:lpstr>
      <vt:lpstr>Presentazione standard di PowerPoint</vt:lpstr>
      <vt:lpstr>Presentazione standard di PowerPoint</vt:lpstr>
    </vt:vector>
  </TitlesOfParts>
  <Company>user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somministrazione</dc:title>
  <dc:creator>user</dc:creator>
  <cp:lastModifiedBy>Alberto Avio</cp:lastModifiedBy>
  <cp:revision>50</cp:revision>
  <dcterms:created xsi:type="dcterms:W3CDTF">2013-04-22T07:31:18Z</dcterms:created>
  <dcterms:modified xsi:type="dcterms:W3CDTF">2020-12-14T08:03:22Z</dcterms:modified>
</cp:coreProperties>
</file>