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sldIdLst>
    <p:sldId id="256" r:id="rId2"/>
    <p:sldId id="260"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5150"/>
  </p:normalViewPr>
  <p:slideViewPr>
    <p:cSldViewPr snapToGrid="0" snapToObjects="1">
      <p:cViewPr varScale="1">
        <p:scale>
          <a:sx n="92" d="100"/>
          <a:sy n="92"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FECCE1-C194-264C-A1F6-367131907764}" type="datetimeFigureOut">
              <a:rPr lang="it-IT" smtClean="0"/>
              <a:t>09/10/19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A4EAC-FB45-0E4E-A3F4-2CC008A77A54}" type="slidenum">
              <a:rPr lang="it-IT" smtClean="0"/>
              <a:t>‹N›</a:t>
            </a:fld>
            <a:endParaRPr lang="it-IT"/>
          </a:p>
        </p:txBody>
      </p:sp>
    </p:spTree>
    <p:extLst>
      <p:ext uri="{BB962C8B-B14F-4D97-AF65-F5344CB8AC3E}">
        <p14:creationId xmlns:p14="http://schemas.microsoft.com/office/powerpoint/2010/main" val="734390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87AB310-A496-4EDD-9445-1988D3F2C84B}" type="slidenum">
              <a:rPr lang="it-IT" altLang="it-IT" smtClean="0"/>
              <a:pPr eaLnBrk="1" hangingPunct="1">
                <a:spcBef>
                  <a:spcPct val="0"/>
                </a:spcBef>
              </a:pPr>
              <a:t>33</a:t>
            </a:fld>
            <a:endParaRPr lang="it-IT" altLang="it-IT"/>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extLst>
      <p:ext uri="{BB962C8B-B14F-4D97-AF65-F5344CB8AC3E}">
        <p14:creationId xmlns:p14="http://schemas.microsoft.com/office/powerpoint/2010/main" val="159826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8A2EDAF-FECE-4DFB-BC49-37A902710940}" type="slidenum">
              <a:rPr lang="it-IT" altLang="it-IT" smtClean="0"/>
              <a:pPr eaLnBrk="1" hangingPunct="1">
                <a:spcBef>
                  <a:spcPct val="0"/>
                </a:spcBef>
              </a:pPr>
              <a:t>34</a:t>
            </a:fld>
            <a:endParaRPr lang="it-IT" altLang="it-IT"/>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extLst>
      <p:ext uri="{BB962C8B-B14F-4D97-AF65-F5344CB8AC3E}">
        <p14:creationId xmlns:p14="http://schemas.microsoft.com/office/powerpoint/2010/main" val="50051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stile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818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90009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974779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71320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stile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ACD6810-5AA0-4149-B719-7BB7E81D0341}"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7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stile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ACD6810-5AA0-4149-B719-7BB7E81D0341}" type="datetimeFigureOut">
              <a:rPr lang="it-IT" smtClean="0"/>
              <a:t>09/10/19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44356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stile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ACD6810-5AA0-4149-B719-7BB7E81D0341}" type="datetimeFigureOut">
              <a:rPr lang="it-IT" smtClean="0"/>
              <a:t>09/10/19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87278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6ACD6810-5AA0-4149-B719-7BB7E81D0341}" type="datetimeFigureOut">
              <a:rPr lang="it-IT" smtClean="0"/>
              <a:t>09/10/19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96957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ACD6810-5AA0-4149-B719-7BB7E81D0341}" type="datetimeFigureOut">
              <a:rPr lang="it-IT" smtClean="0"/>
              <a:t>09/10/19</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99562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stile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ACD6810-5AA0-4149-B719-7BB7E81D0341}" type="datetimeFigureOut">
              <a:rPr lang="it-IT" smtClean="0"/>
              <a:t>09/10/19</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4A40093-DA28-7E42-87AF-D1EB795F408A}" type="slidenum">
              <a:rPr lang="it-IT" smtClean="0"/>
              <a:t>‹N›</a:t>
            </a:fld>
            <a:endParaRPr lang="it-IT"/>
          </a:p>
        </p:txBody>
      </p:sp>
    </p:spTree>
    <p:extLst>
      <p:ext uri="{BB962C8B-B14F-4D97-AF65-F5344CB8AC3E}">
        <p14:creationId xmlns:p14="http://schemas.microsoft.com/office/powerpoint/2010/main" val="35103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stile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ACD6810-5AA0-4149-B719-7BB7E81D0341}" type="datetimeFigureOut">
              <a:rPr lang="it-IT" smtClean="0"/>
              <a:t>09/10/19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692456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stile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ACD6810-5AA0-4149-B719-7BB7E81D0341}" type="datetimeFigureOut">
              <a:rPr lang="it-IT" smtClean="0"/>
              <a:t>09/10/19</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4A40093-DA28-7E42-87AF-D1EB795F408A}"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309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9621" y="354961"/>
            <a:ext cx="9144000" cy="1105395"/>
          </a:xfrm>
        </p:spPr>
        <p:txBody>
          <a:bodyPr>
            <a:normAutofit/>
          </a:bodyPr>
          <a:lstStyle/>
          <a:p>
            <a:r>
              <a:rPr lang="it-IT" sz="6000" dirty="0"/>
              <a:t>Il sindacato e l’art.39 </a:t>
            </a:r>
            <a:r>
              <a:rPr lang="it-IT" sz="6000" dirty="0" err="1"/>
              <a:t>Cost</a:t>
            </a:r>
            <a:r>
              <a:rPr lang="it-IT" sz="6000" dirty="0"/>
              <a:t>.</a:t>
            </a:r>
          </a:p>
        </p:txBody>
      </p:sp>
      <p:pic>
        <p:nvPicPr>
          <p:cNvPr id="4" name="Picture 4" descr="quar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4461" y="3728543"/>
            <a:ext cx="4868883" cy="2516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ottotitolo 2"/>
          <p:cNvSpPr>
            <a:spLocks noGrp="1"/>
          </p:cNvSpPr>
          <p:nvPr>
            <p:ph type="subTitle" idx="1"/>
          </p:nvPr>
        </p:nvSpPr>
        <p:spPr>
          <a:xfrm>
            <a:off x="2173184" y="1960542"/>
            <a:ext cx="7517081" cy="1138918"/>
          </a:xfrm>
        </p:spPr>
        <p:txBody>
          <a:bodyPr>
            <a:normAutofit fontScale="92500" lnSpcReduction="10000"/>
          </a:bodyPr>
          <a:lstStyle/>
          <a:p>
            <a:r>
              <a:rPr lang="it-IT" dirty="0">
                <a:solidFill>
                  <a:srgbClr val="FF0000"/>
                </a:solidFill>
              </a:rPr>
              <a:t>La categoria sindacale. La libertà sindacale. </a:t>
            </a:r>
          </a:p>
          <a:p>
            <a:r>
              <a:rPr lang="it-IT" dirty="0">
                <a:solidFill>
                  <a:srgbClr val="FF0000"/>
                </a:solidFill>
              </a:rPr>
              <a:t>Il contratto collettivo secondo il modello costituzionale</a:t>
            </a:r>
          </a:p>
        </p:txBody>
      </p:sp>
    </p:spTree>
    <p:extLst>
      <p:ext uri="{BB962C8B-B14F-4D97-AF65-F5344CB8AC3E}">
        <p14:creationId xmlns:p14="http://schemas.microsoft.com/office/powerpoint/2010/main" val="1685842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0498" name="Rectangle 2"/>
          <p:cNvSpPr>
            <a:spLocks noGrp="1" noChangeArrowheads="1"/>
          </p:cNvSpPr>
          <p:nvPr>
            <p:ph idx="1"/>
          </p:nvPr>
        </p:nvSpPr>
        <p:spPr>
          <a:xfrm>
            <a:off x="1524000" y="2743200"/>
            <a:ext cx="4419600" cy="4114800"/>
          </a:xfrm>
        </p:spPr>
        <p:style>
          <a:lnRef idx="0">
            <a:scrgbClr r="0" g="0" b="0"/>
          </a:lnRef>
          <a:fillRef idx="1001">
            <a:schemeClr val="lt2"/>
          </a:fillRef>
          <a:effectRef idx="0">
            <a:scrgbClr r="0" g="0" b="0"/>
          </a:effectRef>
          <a:fontRef idx="major"/>
        </p:style>
        <p:txBody>
          <a:bodyPr rtlCol="0">
            <a:normAutofit/>
          </a:bodyPr>
          <a:lstStyle/>
          <a:p>
            <a:pPr algn="ctr">
              <a:buNone/>
              <a:defRPr/>
            </a:pPr>
            <a:r>
              <a:rPr lang="it-IT" sz="2400" b="1" dirty="0">
                <a:latin typeface="Copperplate Gothic Bold" pitchFamily="34" charset="0"/>
                <a:ea typeface="Batang" pitchFamily="18" charset="-127"/>
                <a:cs typeface="Aharoni" pitchFamily="2" charset="-79"/>
              </a:rPr>
              <a:t>Libertà per i singoli lavoratori di </a:t>
            </a:r>
            <a:r>
              <a:rPr lang="it-IT" sz="2400" b="1" dirty="0">
                <a:solidFill>
                  <a:srgbClr val="FF0000"/>
                </a:solidFill>
                <a:latin typeface="Copperplate Gothic Bold" pitchFamily="34" charset="0"/>
                <a:ea typeface="Batang" pitchFamily="18" charset="-127"/>
                <a:cs typeface="Aharoni" pitchFamily="2" charset="-79"/>
              </a:rPr>
              <a:t>promuovere, costituire, aderire  </a:t>
            </a:r>
            <a:r>
              <a:rPr lang="it-IT" sz="2400" b="1" dirty="0">
                <a:latin typeface="Copperplate Gothic Bold" pitchFamily="34" charset="0"/>
                <a:ea typeface="Batang" pitchFamily="18" charset="-127"/>
                <a:cs typeface="Aharoni" pitchFamily="2" charset="-79"/>
              </a:rPr>
              <a:t>ad una associazione sindacale</a:t>
            </a:r>
          </a:p>
        </p:txBody>
      </p:sp>
      <p:sp>
        <p:nvSpPr>
          <p:cNvPr id="490499" name="Rectangle 3"/>
          <p:cNvSpPr>
            <a:spLocks noChangeArrowheads="1"/>
          </p:cNvSpPr>
          <p:nvPr/>
        </p:nvSpPr>
        <p:spPr bwMode="auto">
          <a:xfrm>
            <a:off x="6248400" y="2708276"/>
            <a:ext cx="4419600" cy="41497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it-IT" sz="2800" b="1" dirty="0">
                <a:solidFill>
                  <a:srgbClr val="FFFFFF"/>
                </a:solidFill>
              </a:rPr>
              <a:t>Libertà per i singoli lavoratori di </a:t>
            </a:r>
            <a:r>
              <a:rPr lang="it-IT" sz="2800" b="1" dirty="0">
                <a:solidFill>
                  <a:srgbClr val="FFFF00"/>
                </a:solidFill>
              </a:rPr>
              <a:t>non</a:t>
            </a:r>
            <a:r>
              <a:rPr lang="it-IT" sz="2800" b="1" dirty="0">
                <a:solidFill>
                  <a:srgbClr val="FFFFFF"/>
                </a:solidFill>
              </a:rPr>
              <a:t> </a:t>
            </a:r>
            <a:r>
              <a:rPr lang="it-IT" sz="2800" b="1" dirty="0">
                <a:solidFill>
                  <a:srgbClr val="FFFF00"/>
                </a:solidFill>
              </a:rPr>
              <a:t>svolgere</a:t>
            </a:r>
            <a:r>
              <a:rPr lang="it-IT" sz="2800" b="1" dirty="0">
                <a:solidFill>
                  <a:srgbClr val="FFFFFF"/>
                </a:solidFill>
              </a:rPr>
              <a:t> alcuna attività sindacale e di </a:t>
            </a:r>
            <a:r>
              <a:rPr lang="it-IT" sz="2800" b="1" dirty="0">
                <a:solidFill>
                  <a:srgbClr val="FFFF00"/>
                </a:solidFill>
              </a:rPr>
              <a:t>non aderire</a:t>
            </a:r>
            <a:r>
              <a:rPr lang="it-IT" sz="2800" b="1" dirty="0">
                <a:solidFill>
                  <a:srgbClr val="FFFFFF"/>
                </a:solidFill>
              </a:rPr>
              <a:t> ad una associazione sindacale</a:t>
            </a:r>
          </a:p>
        </p:txBody>
      </p:sp>
      <p:sp>
        <p:nvSpPr>
          <p:cNvPr id="18436" name="Text Box 4"/>
          <p:cNvSpPr txBox="1">
            <a:spLocks noChangeArrowheads="1"/>
          </p:cNvSpPr>
          <p:nvPr/>
        </p:nvSpPr>
        <p:spPr bwMode="auto">
          <a:xfrm>
            <a:off x="6375400" y="1143001"/>
            <a:ext cx="4292600" cy="95410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it-IT" sz="2800" b="1" dirty="0">
                <a:solidFill>
                  <a:srgbClr val="FFFFFF"/>
                </a:solidFill>
              </a:rPr>
              <a:t>…LA LIBERTA’</a:t>
            </a:r>
          </a:p>
          <a:p>
            <a:pPr algn="ctr" eaLnBrk="1" hangingPunct="1">
              <a:defRPr/>
            </a:pPr>
            <a:r>
              <a:rPr lang="it-IT" sz="2800" b="1" dirty="0">
                <a:solidFill>
                  <a:srgbClr val="FFFFFF"/>
                </a:solidFill>
              </a:rPr>
              <a:t> SINDACALE NEGATIVA</a:t>
            </a:r>
          </a:p>
        </p:txBody>
      </p:sp>
      <p:sp>
        <p:nvSpPr>
          <p:cNvPr id="18437" name="Text Box 5"/>
          <p:cNvSpPr txBox="1">
            <a:spLocks noChangeArrowheads="1"/>
          </p:cNvSpPr>
          <p:nvPr/>
        </p:nvSpPr>
        <p:spPr bwMode="auto">
          <a:xfrm>
            <a:off x="1524001" y="1143000"/>
            <a:ext cx="4284663" cy="138588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it-IT" altLang="it-IT" sz="2800" b="1"/>
              <a:t>…LA LIBERTA’</a:t>
            </a:r>
          </a:p>
          <a:p>
            <a:pPr algn="ctr" eaLnBrk="1" hangingPunct="1">
              <a:defRPr/>
            </a:pPr>
            <a:r>
              <a:rPr lang="it-IT" altLang="it-IT" sz="2800" b="1"/>
              <a:t> SINDACALE POSITIVA</a:t>
            </a:r>
          </a:p>
          <a:p>
            <a:pPr algn="ctr" eaLnBrk="1" hangingPunct="1">
              <a:defRPr/>
            </a:pPr>
            <a:endParaRPr lang="it-IT" altLang="it-IT" sz="2800" b="1"/>
          </a:p>
        </p:txBody>
      </p:sp>
      <p:sp>
        <p:nvSpPr>
          <p:cNvPr id="490504" name="Rectangle 8"/>
          <p:cNvSpPr>
            <a:spLocks noChangeArrowheads="1"/>
          </p:cNvSpPr>
          <p:nvPr/>
        </p:nvSpPr>
        <p:spPr bwMode="auto">
          <a:xfrm>
            <a:off x="1524000" y="1"/>
            <a:ext cx="9144000" cy="10525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3200" b="1">
                <a:solidFill>
                  <a:srgbClr val="C00000"/>
                </a:solidFill>
                <a:latin typeface="Arial" pitchFamily="34" charset="0"/>
              </a:rPr>
              <a:t>DUE ACCEZIONI</a:t>
            </a:r>
          </a:p>
        </p:txBody>
      </p:sp>
    </p:spTree>
    <p:extLst>
      <p:ext uri="{BB962C8B-B14F-4D97-AF65-F5344CB8AC3E}">
        <p14:creationId xmlns:p14="http://schemas.microsoft.com/office/powerpoint/2010/main" val="2068940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90504"/>
                                        </p:tgtEl>
                                        <p:attrNameLst>
                                          <p:attrName>style.visibility</p:attrName>
                                        </p:attrNameLst>
                                      </p:cBhvr>
                                      <p:to>
                                        <p:strVal val="visible"/>
                                      </p:to>
                                    </p:set>
                                    <p:animEffect transition="in" filter="checkerboard(across)">
                                      <p:cBhvr>
                                        <p:cTn id="7" dur="500"/>
                                        <p:tgtEl>
                                          <p:spTgt spid="4905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0498">
                                            <p:txEl>
                                              <p:pRg st="0" end="0"/>
                                            </p:txEl>
                                          </p:spTgt>
                                        </p:tgtEl>
                                        <p:attrNameLst>
                                          <p:attrName>style.visibility</p:attrName>
                                        </p:attrNameLst>
                                      </p:cBhvr>
                                      <p:to>
                                        <p:strVal val="visible"/>
                                      </p:to>
                                    </p:set>
                                    <p:animEffect transition="in" filter="wipe(up)">
                                      <p:cBhvr>
                                        <p:cTn id="12" dur="500"/>
                                        <p:tgtEl>
                                          <p:spTgt spid="49049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90499">
                                            <p:bg/>
                                          </p:spTgt>
                                        </p:tgtEl>
                                        <p:attrNameLst>
                                          <p:attrName>style.visibility</p:attrName>
                                        </p:attrNameLst>
                                      </p:cBhvr>
                                      <p:to>
                                        <p:strVal val="visible"/>
                                      </p:to>
                                    </p:set>
                                    <p:animEffect transition="in" filter="wipe(up)">
                                      <p:cBhvr>
                                        <p:cTn id="17" dur="500"/>
                                        <p:tgtEl>
                                          <p:spTgt spid="490499">
                                            <p:bg/>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90499">
                                            <p:txEl>
                                              <p:pRg st="0" end="0"/>
                                            </p:txEl>
                                          </p:spTgt>
                                        </p:tgtEl>
                                        <p:attrNameLst>
                                          <p:attrName>style.visibility</p:attrName>
                                        </p:attrNameLst>
                                      </p:cBhvr>
                                      <p:to>
                                        <p:strVal val="visible"/>
                                      </p:to>
                                    </p:set>
                                    <p:animEffect transition="in" filter="wipe(up)">
                                      <p:cBhvr>
                                        <p:cTn id="22" dur="500"/>
                                        <p:tgtEl>
                                          <p:spTgt spid="4904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498" grpId="0" build="p" autoUpdateAnimBg="0"/>
      <p:bldP spid="490499" grpId="0" build="p" animBg="1" autoUpdateAnimBg="0"/>
      <p:bldP spid="49050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7" name="Rectangle 3"/>
          <p:cNvSpPr>
            <a:spLocks noChangeArrowheads="1"/>
          </p:cNvSpPr>
          <p:nvPr/>
        </p:nvSpPr>
        <p:spPr bwMode="auto">
          <a:xfrm>
            <a:off x="1774825" y="260351"/>
            <a:ext cx="4419600" cy="1655763"/>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p>
            <a:pPr algn="ctr">
              <a:defRPr/>
            </a:pPr>
            <a:r>
              <a:rPr lang="it-IT" sz="2000" b="1" dirty="0"/>
              <a:t>Libertà per i singoli lavoratori di non svolgere alcuna attività sindacale e di non aderire ad una associazione sindacale</a:t>
            </a:r>
          </a:p>
          <a:p>
            <a:pPr algn="ctr">
              <a:lnSpc>
                <a:spcPct val="90000"/>
              </a:lnSpc>
              <a:defRPr/>
            </a:pPr>
            <a:endParaRPr lang="it-IT" sz="2800" i="1" dirty="0">
              <a:solidFill>
                <a:srgbClr val="FFFF00"/>
              </a:solidFill>
              <a:latin typeface="Times New Roman" pitchFamily="18" charset="0"/>
            </a:endParaRPr>
          </a:p>
          <a:p>
            <a:pPr algn="ctr">
              <a:lnSpc>
                <a:spcPct val="90000"/>
              </a:lnSpc>
              <a:defRPr/>
            </a:pPr>
            <a:endParaRPr lang="it-IT" sz="2400" dirty="0">
              <a:solidFill>
                <a:srgbClr val="FFFF00"/>
              </a:solidFill>
              <a:latin typeface="Times New Roman" pitchFamily="18" charset="0"/>
            </a:endParaRPr>
          </a:p>
        </p:txBody>
      </p:sp>
      <p:sp>
        <p:nvSpPr>
          <p:cNvPr id="513032" name="Rectangle 8"/>
          <p:cNvSpPr>
            <a:spLocks noChangeArrowheads="1"/>
          </p:cNvSpPr>
          <p:nvPr/>
        </p:nvSpPr>
        <p:spPr bwMode="auto">
          <a:xfrm>
            <a:off x="1811338" y="2636838"/>
            <a:ext cx="3708400" cy="35877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457200" indent="-457200"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endParaRPr lang="it-IT" altLang="it-IT" sz="3200">
              <a:latin typeface="Arial" pitchFamily="34" charset="0"/>
            </a:endParaRPr>
          </a:p>
          <a:p>
            <a:pPr algn="ctr" eaLnBrk="1" hangingPunct="1">
              <a:spcBef>
                <a:spcPct val="0"/>
              </a:spcBef>
              <a:buClrTx/>
              <a:buFontTx/>
              <a:buNone/>
            </a:pPr>
            <a:r>
              <a:rPr lang="it-IT" altLang="it-IT" sz="2000" b="1" u="sng">
                <a:latin typeface="Arial" pitchFamily="34" charset="0"/>
              </a:rPr>
              <a:t>l’art. 15 S.L.:</a:t>
            </a:r>
          </a:p>
          <a:p>
            <a:pPr algn="ctr" eaLnBrk="1" hangingPunct="1">
              <a:spcBef>
                <a:spcPct val="0"/>
              </a:spcBef>
              <a:buClrTx/>
              <a:buFontTx/>
              <a:buNone/>
            </a:pPr>
            <a:endParaRPr lang="it-IT" altLang="it-IT" sz="2000" b="1" u="sng">
              <a:latin typeface="Arial" pitchFamily="34" charset="0"/>
            </a:endParaRPr>
          </a:p>
          <a:p>
            <a:pPr algn="ctr" eaLnBrk="1" hangingPunct="1">
              <a:spcBef>
                <a:spcPct val="0"/>
              </a:spcBef>
              <a:buClrTx/>
              <a:buFontTx/>
              <a:buNone/>
            </a:pPr>
            <a:endParaRPr lang="it-IT" altLang="it-IT" sz="2000" b="1" u="sng">
              <a:latin typeface="Arial" pitchFamily="34" charset="0"/>
            </a:endParaRPr>
          </a:p>
          <a:p>
            <a:pPr algn="ctr" eaLnBrk="1" hangingPunct="1">
              <a:spcBef>
                <a:spcPct val="0"/>
              </a:spcBef>
              <a:buClrTx/>
              <a:buFontTx/>
              <a:buNone/>
            </a:pPr>
            <a:r>
              <a:rPr lang="en-US" altLang="it-IT" sz="2000" i="1">
                <a:latin typeface="Arial" pitchFamily="34" charset="0"/>
              </a:rPr>
              <a:t>È nullo qualsiasi</a:t>
            </a:r>
            <a:r>
              <a:rPr lang="en-US" altLang="it-IT" sz="2000">
                <a:latin typeface="Arial" pitchFamily="34" charset="0"/>
              </a:rPr>
              <a:t> </a:t>
            </a:r>
            <a:r>
              <a:rPr lang="en-US" altLang="it-IT" sz="2000" i="1">
                <a:latin typeface="Arial" pitchFamily="34" charset="0"/>
              </a:rPr>
              <a:t>patto od atto </a:t>
            </a:r>
          </a:p>
          <a:p>
            <a:pPr algn="ctr" eaLnBrk="1" hangingPunct="1">
              <a:spcBef>
                <a:spcPct val="0"/>
              </a:spcBef>
              <a:buClrTx/>
              <a:buFontTx/>
              <a:buNone/>
            </a:pPr>
            <a:r>
              <a:rPr lang="en-US" altLang="it-IT" sz="2000" i="1">
                <a:latin typeface="Arial" pitchFamily="34" charset="0"/>
              </a:rPr>
              <a:t>diretto a subordinare  </a:t>
            </a:r>
          </a:p>
          <a:p>
            <a:pPr algn="ctr" eaLnBrk="1" hangingPunct="1">
              <a:spcBef>
                <a:spcPct val="0"/>
              </a:spcBef>
              <a:buClrTx/>
              <a:buFontTx/>
              <a:buNone/>
            </a:pPr>
            <a:r>
              <a:rPr lang="en-US" altLang="it-IT" sz="2000" i="1">
                <a:latin typeface="Arial" pitchFamily="34" charset="0"/>
              </a:rPr>
              <a:t>l’occupazione di un lavoratore</a:t>
            </a:r>
          </a:p>
          <a:p>
            <a:pPr algn="ctr" eaLnBrk="1" hangingPunct="1">
              <a:spcBef>
                <a:spcPct val="0"/>
              </a:spcBef>
              <a:buClrTx/>
              <a:buFontTx/>
              <a:buNone/>
            </a:pPr>
            <a:r>
              <a:rPr lang="en-US" altLang="it-IT" sz="2000" i="1">
                <a:latin typeface="Arial" pitchFamily="34" charset="0"/>
              </a:rPr>
              <a:t>alla condizione </a:t>
            </a:r>
            <a:r>
              <a:rPr lang="en-US" altLang="it-IT" sz="2000" b="1" i="1" u="sng">
                <a:solidFill>
                  <a:srgbClr val="FF0000"/>
                </a:solidFill>
                <a:latin typeface="Arial" pitchFamily="34" charset="0"/>
              </a:rPr>
              <a:t>che aderisca </a:t>
            </a:r>
          </a:p>
          <a:p>
            <a:pPr algn="ctr" eaLnBrk="1" hangingPunct="1">
              <a:spcBef>
                <a:spcPct val="0"/>
              </a:spcBef>
              <a:buClrTx/>
              <a:buFontTx/>
              <a:buNone/>
            </a:pPr>
            <a:r>
              <a:rPr lang="en-US" altLang="it-IT" sz="2000" i="1">
                <a:latin typeface="Arial" pitchFamily="34" charset="0"/>
              </a:rPr>
              <a:t>o </a:t>
            </a:r>
            <a:r>
              <a:rPr lang="en-US" altLang="it-IT" sz="2000" i="1">
                <a:solidFill>
                  <a:srgbClr val="FF0000"/>
                </a:solidFill>
                <a:latin typeface="Arial" pitchFamily="34" charset="0"/>
              </a:rPr>
              <a:t>non aderisca</a:t>
            </a:r>
            <a:r>
              <a:rPr lang="en-US" altLang="it-IT" sz="2000" i="1">
                <a:latin typeface="Arial" pitchFamily="34" charset="0"/>
              </a:rPr>
              <a:t> ad una </a:t>
            </a:r>
          </a:p>
          <a:p>
            <a:pPr algn="ctr" eaLnBrk="1" hangingPunct="1">
              <a:spcBef>
                <a:spcPct val="0"/>
              </a:spcBef>
              <a:buClrTx/>
              <a:buFontTx/>
              <a:buNone/>
            </a:pPr>
            <a:r>
              <a:rPr lang="en-US" altLang="it-IT" sz="2000" i="1">
                <a:latin typeface="Arial" pitchFamily="34" charset="0"/>
              </a:rPr>
              <a:t>associazione sindacale ovvero</a:t>
            </a:r>
          </a:p>
          <a:p>
            <a:pPr algn="ctr" eaLnBrk="1" hangingPunct="1">
              <a:spcBef>
                <a:spcPct val="0"/>
              </a:spcBef>
              <a:buClrTx/>
              <a:buFontTx/>
              <a:buNone/>
            </a:pPr>
            <a:r>
              <a:rPr lang="en-US" altLang="it-IT" sz="2000" i="1">
                <a:latin typeface="Arial" pitchFamily="34" charset="0"/>
              </a:rPr>
              <a:t>cessi di farne parte.</a:t>
            </a:r>
          </a:p>
          <a:p>
            <a:pPr algn="ctr" eaLnBrk="1" hangingPunct="1">
              <a:spcBef>
                <a:spcPct val="0"/>
              </a:spcBef>
              <a:buClrTx/>
              <a:buFontTx/>
              <a:buNone/>
            </a:pPr>
            <a:endParaRPr lang="en-US" altLang="it-IT" sz="2000" i="1">
              <a:latin typeface="Arial" pitchFamily="34" charset="0"/>
              <a:cs typeface="Arial" pitchFamily="34" charset="0"/>
            </a:endParaRPr>
          </a:p>
          <a:p>
            <a:pPr algn="ctr" eaLnBrk="1" hangingPunct="1">
              <a:spcBef>
                <a:spcPct val="0"/>
              </a:spcBef>
              <a:buClrTx/>
              <a:buFontTx/>
              <a:buNone/>
            </a:pPr>
            <a:endParaRPr lang="it-IT" altLang="it-IT" sz="3200">
              <a:latin typeface="Arial" pitchFamily="34" charset="0"/>
            </a:endParaRPr>
          </a:p>
        </p:txBody>
      </p:sp>
      <p:sp>
        <p:nvSpPr>
          <p:cNvPr id="12292" name="AutoShape 9"/>
          <p:cNvSpPr>
            <a:spLocks noChangeArrowheads="1"/>
          </p:cNvSpPr>
          <p:nvPr/>
        </p:nvSpPr>
        <p:spPr bwMode="auto">
          <a:xfrm rot="-643822">
            <a:off x="5522913" y="1979614"/>
            <a:ext cx="4208462" cy="2160587"/>
          </a:xfrm>
          <a:prstGeom prst="leftArrowCallout">
            <a:avLst>
              <a:gd name="adj1" fmla="val 25000"/>
              <a:gd name="adj2" fmla="val 25000"/>
              <a:gd name="adj3" fmla="val 44701"/>
              <a:gd name="adj4" fmla="val 6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2400" b="1">
                <a:solidFill>
                  <a:srgbClr val="FFFFFF"/>
                </a:solidFill>
                <a:latin typeface="Arial" pitchFamily="34" charset="0"/>
              </a:rPr>
              <a:t>LA LIBERTA’</a:t>
            </a:r>
          </a:p>
          <a:p>
            <a:pPr algn="ctr" eaLnBrk="1" hangingPunct="1">
              <a:spcBef>
                <a:spcPct val="0"/>
              </a:spcBef>
              <a:buClrTx/>
              <a:buFontTx/>
              <a:buNone/>
            </a:pPr>
            <a:r>
              <a:rPr lang="it-IT" altLang="it-IT" sz="2400" b="1">
                <a:solidFill>
                  <a:srgbClr val="FFFFFF"/>
                </a:solidFill>
                <a:latin typeface="Arial" pitchFamily="34" charset="0"/>
              </a:rPr>
              <a:t> SINDACALE </a:t>
            </a:r>
          </a:p>
          <a:p>
            <a:pPr algn="ctr" eaLnBrk="1" hangingPunct="1">
              <a:spcBef>
                <a:spcPct val="0"/>
              </a:spcBef>
              <a:buClrTx/>
              <a:buFontTx/>
              <a:buNone/>
            </a:pPr>
            <a:r>
              <a:rPr lang="it-IT" altLang="it-IT" sz="2400" b="1">
                <a:solidFill>
                  <a:srgbClr val="FFFFFF"/>
                </a:solidFill>
                <a:latin typeface="Arial" pitchFamily="34" charset="0"/>
              </a:rPr>
              <a:t>NEGATIVA</a:t>
            </a:r>
          </a:p>
          <a:p>
            <a:pPr algn="ctr" eaLnBrk="1" hangingPunct="1">
              <a:spcBef>
                <a:spcPct val="0"/>
              </a:spcBef>
              <a:buClrTx/>
              <a:buFontTx/>
              <a:buNone/>
            </a:pPr>
            <a:r>
              <a:rPr lang="it-IT" altLang="it-IT" sz="2400">
                <a:solidFill>
                  <a:schemeClr val="bg1"/>
                </a:solidFill>
                <a:latin typeface="Arial" pitchFamily="34" charset="0"/>
              </a:rPr>
              <a:t>ha un  fondamento </a:t>
            </a:r>
          </a:p>
          <a:p>
            <a:pPr algn="ctr" eaLnBrk="1" hangingPunct="1">
              <a:spcBef>
                <a:spcPct val="0"/>
              </a:spcBef>
              <a:buClrTx/>
              <a:buFontTx/>
              <a:buNone/>
            </a:pPr>
            <a:r>
              <a:rPr lang="it-IT" altLang="it-IT" sz="2400">
                <a:solidFill>
                  <a:schemeClr val="bg1"/>
                </a:solidFill>
                <a:latin typeface="Arial" pitchFamily="34" charset="0"/>
              </a:rPr>
              <a:t>positivo?</a:t>
            </a:r>
          </a:p>
          <a:p>
            <a:pPr algn="ctr" eaLnBrk="1" hangingPunct="1">
              <a:spcBef>
                <a:spcPct val="0"/>
              </a:spcBef>
              <a:buClrTx/>
              <a:buFontTx/>
              <a:buNone/>
            </a:pPr>
            <a:endParaRPr lang="it-IT" altLang="it-IT" sz="2400">
              <a:latin typeface="Arial" pitchFamily="34" charset="0"/>
            </a:endParaRPr>
          </a:p>
        </p:txBody>
      </p:sp>
      <p:cxnSp>
        <p:nvCxnSpPr>
          <p:cNvPr id="3" name="Connettore 4 2"/>
          <p:cNvCxnSpPr/>
          <p:nvPr/>
        </p:nvCxnSpPr>
        <p:spPr>
          <a:xfrm>
            <a:off x="6311900" y="1089025"/>
            <a:ext cx="71438" cy="127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4" name="Freccia a destra 3"/>
          <p:cNvSpPr/>
          <p:nvPr/>
        </p:nvSpPr>
        <p:spPr>
          <a:xfrm rot="2094182">
            <a:off x="6224588" y="1130301"/>
            <a:ext cx="120650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625905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3027">
                                            <p:bg/>
                                          </p:spTgt>
                                        </p:tgtEl>
                                        <p:attrNameLst>
                                          <p:attrName>style.visibility</p:attrName>
                                        </p:attrNameLst>
                                      </p:cBhvr>
                                      <p:to>
                                        <p:strVal val="visible"/>
                                      </p:to>
                                    </p:set>
                                    <p:animEffect transition="in" filter="wipe(up)">
                                      <p:cBhvr>
                                        <p:cTn id="7" dur="500"/>
                                        <p:tgtEl>
                                          <p:spTgt spid="513027">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3027">
                                            <p:txEl>
                                              <p:pRg st="0" end="0"/>
                                            </p:txEl>
                                          </p:spTgt>
                                        </p:tgtEl>
                                        <p:attrNameLst>
                                          <p:attrName>style.visibility</p:attrName>
                                        </p:attrNameLst>
                                      </p:cBhvr>
                                      <p:to>
                                        <p:strVal val="visible"/>
                                      </p:to>
                                    </p:set>
                                    <p:animEffect transition="in" filter="wipe(up)">
                                      <p:cBhvr>
                                        <p:cTn id="12" dur="500"/>
                                        <p:tgtEl>
                                          <p:spTgt spid="5130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13032"/>
                                        </p:tgtEl>
                                        <p:attrNameLst>
                                          <p:attrName>style.visibility</p:attrName>
                                        </p:attrNameLst>
                                      </p:cBhvr>
                                      <p:to>
                                        <p:strVal val="visible"/>
                                      </p:to>
                                    </p:set>
                                    <p:animEffect transition="in" filter="strips(downLeft)">
                                      <p:cBhvr>
                                        <p:cTn id="17" dur="500"/>
                                        <p:tgtEl>
                                          <p:spTgt spid="513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27" grpId="0" build="p" animBg="1" autoUpdateAnimBg="0"/>
      <p:bldP spid="5130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AutoShape 2"/>
          <p:cNvSpPr>
            <a:spLocks noGrp="1" noChangeArrowheads="1"/>
          </p:cNvSpPr>
          <p:nvPr>
            <p:ph type="title"/>
          </p:nvPr>
        </p:nvSpPr>
        <p:spPr>
          <a:xfrm>
            <a:off x="2346960" y="260649"/>
            <a:ext cx="7543800" cy="1188681"/>
          </a:xfrm>
        </p:spPr>
        <p:txBody>
          <a:bodyPr/>
          <a:lstStyle/>
          <a:p>
            <a:pPr algn="ctr">
              <a:defRPr/>
            </a:pPr>
            <a:r>
              <a:rPr lang="it-IT" sz="3200" b="1" dirty="0">
                <a:solidFill>
                  <a:srgbClr val="FF0000"/>
                </a:solidFill>
                <a:latin typeface="Copperplate Gothic Bold" pitchFamily="34" charset="0"/>
                <a:ea typeface="Batang" pitchFamily="18" charset="-127"/>
                <a:cs typeface="Aharoni" pitchFamily="2" charset="-79"/>
              </a:rPr>
              <a:t>LA LIBERT</a:t>
            </a:r>
            <a:r>
              <a:rPr lang="en-US" sz="3200" b="1" dirty="0">
                <a:solidFill>
                  <a:srgbClr val="FF0000"/>
                </a:solidFill>
                <a:latin typeface="Copperplate Gothic Bold" pitchFamily="34" charset="0"/>
                <a:ea typeface="Batang" pitchFamily="18" charset="-127"/>
                <a:cs typeface="Aharoni" pitchFamily="2" charset="-79"/>
              </a:rPr>
              <a:t>Á SINDACALE DEGLI IMPRENDITORI</a:t>
            </a:r>
            <a:endParaRPr lang="it-IT" sz="3200" b="1" dirty="0">
              <a:solidFill>
                <a:srgbClr val="FF0000"/>
              </a:solidFill>
              <a:latin typeface="Copperplate Gothic Bold" pitchFamily="34" charset="0"/>
              <a:ea typeface="Batang" pitchFamily="18" charset="-127"/>
              <a:cs typeface="Aharoni" pitchFamily="2" charset="-79"/>
            </a:endParaRPr>
          </a:p>
        </p:txBody>
      </p:sp>
      <p:sp>
        <p:nvSpPr>
          <p:cNvPr id="514051" name="Rectangle 3"/>
          <p:cNvSpPr>
            <a:spLocks noGrp="1" noChangeArrowheads="1"/>
          </p:cNvSpPr>
          <p:nvPr>
            <p:ph idx="1"/>
          </p:nvPr>
        </p:nvSpPr>
        <p:spPr>
          <a:xfrm>
            <a:off x="1847851" y="1412876"/>
            <a:ext cx="7693025" cy="1858963"/>
          </a:xfrm>
        </p:spPr>
        <p:txBody>
          <a:bodyPr rtlCol="0">
            <a:normAutofit/>
          </a:bodyPr>
          <a:lstStyle/>
          <a:p>
            <a:pPr algn="ctr">
              <a:buNone/>
              <a:defRPr/>
            </a:pPr>
            <a:r>
              <a:rPr lang="en-US" sz="3600" b="1" dirty="0">
                <a:latin typeface="Copperplate Gothic Bold" pitchFamily="34" charset="0"/>
                <a:ea typeface="Batang" pitchFamily="18" charset="-127"/>
                <a:cs typeface="Aharoni" pitchFamily="2" charset="-79"/>
              </a:rPr>
              <a:t>È </a:t>
            </a:r>
            <a:r>
              <a:rPr lang="it-IT" sz="3600" b="1" dirty="0">
                <a:latin typeface="Copperplate Gothic Bold" pitchFamily="34" charset="0"/>
                <a:ea typeface="Batang" pitchFamily="18" charset="-127"/>
                <a:cs typeface="Aharoni" pitchFamily="2" charset="-79"/>
              </a:rPr>
              <a:t> anch’essa protetta dall’art. 39 , comma 1, </a:t>
            </a:r>
            <a:r>
              <a:rPr lang="it-IT" sz="3600" b="1" dirty="0" err="1">
                <a:latin typeface="Copperplate Gothic Bold" pitchFamily="34" charset="0"/>
                <a:ea typeface="Batang" pitchFamily="18" charset="-127"/>
                <a:cs typeface="Aharoni" pitchFamily="2" charset="-79"/>
              </a:rPr>
              <a:t>Cost</a:t>
            </a:r>
            <a:r>
              <a:rPr lang="it-IT" sz="3600" b="1" dirty="0">
                <a:latin typeface="Copperplate Gothic Bold" pitchFamily="34" charset="0"/>
                <a:ea typeface="Batang" pitchFamily="18" charset="-127"/>
                <a:cs typeface="Aharoni" pitchFamily="2" charset="-79"/>
              </a:rPr>
              <a:t>.?</a:t>
            </a:r>
            <a:r>
              <a:rPr lang="it-IT" sz="3600" dirty="0">
                <a:latin typeface="Copperplate Gothic Bold" pitchFamily="34" charset="0"/>
                <a:ea typeface="Batang" pitchFamily="18" charset="-127"/>
                <a:cs typeface="Aharoni" pitchFamily="2" charset="-79"/>
              </a:rPr>
              <a:t> </a:t>
            </a:r>
          </a:p>
          <a:p>
            <a:pPr algn="ctr">
              <a:buNone/>
              <a:defRPr/>
            </a:pPr>
            <a:r>
              <a:rPr lang="it-IT" sz="3600" b="1" dirty="0">
                <a:solidFill>
                  <a:srgbClr val="FF0000"/>
                </a:solidFill>
                <a:latin typeface="Copperplate Gothic Bold" pitchFamily="34" charset="0"/>
                <a:ea typeface="Batang" pitchFamily="18" charset="-127"/>
                <a:cs typeface="Aharoni" pitchFamily="2" charset="-79"/>
              </a:rPr>
              <a:t>NO</a:t>
            </a:r>
          </a:p>
          <a:p>
            <a:pPr algn="ctr">
              <a:buNone/>
              <a:defRPr/>
            </a:pPr>
            <a:endParaRPr lang="it-IT" sz="3600" b="1" dirty="0">
              <a:latin typeface="Copperplate Gothic Bold" pitchFamily="34" charset="0"/>
              <a:ea typeface="Batang" pitchFamily="18" charset="-127"/>
              <a:cs typeface="Aharoni" pitchFamily="2" charset="-79"/>
            </a:endParaRPr>
          </a:p>
        </p:txBody>
      </p:sp>
      <p:sp>
        <p:nvSpPr>
          <p:cNvPr id="514052" name="Oval 4"/>
          <p:cNvSpPr>
            <a:spLocks noChangeArrowheads="1"/>
          </p:cNvSpPr>
          <p:nvPr/>
        </p:nvSpPr>
        <p:spPr bwMode="auto">
          <a:xfrm>
            <a:off x="2208213" y="4005263"/>
            <a:ext cx="7200900" cy="2519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accent1"/>
              </a:buClr>
              <a:buFont typeface="Arial" pitchFamily="34" charset="0"/>
              <a:buChar char="•"/>
              <a:defRPr sz="2200">
                <a:solidFill>
                  <a:schemeClr val="tx1"/>
                </a:solidFill>
                <a:latin typeface="Calibri" pitchFamily="34" charset="0"/>
              </a:defRPr>
            </a:lvl1pPr>
            <a:lvl2pPr marL="742950" indent="-285750" eaLnBrk="0" hangingPunct="0">
              <a:spcBef>
                <a:spcPct val="20000"/>
              </a:spcBef>
              <a:buClr>
                <a:schemeClr val="accent2"/>
              </a:buClr>
              <a:buFont typeface="Arial" pitchFamily="34" charset="0"/>
              <a:buChar char="•"/>
              <a:defRPr sz="2000">
                <a:solidFill>
                  <a:schemeClr val="tx1"/>
                </a:solidFill>
                <a:latin typeface="Calibri" pitchFamily="34" charset="0"/>
              </a:defRPr>
            </a:lvl2pPr>
            <a:lvl3pPr marL="1143000" indent="-228600" eaLnBrk="0" hangingPunct="0">
              <a:spcBef>
                <a:spcPct val="20000"/>
              </a:spcBef>
              <a:buClr>
                <a:srgbClr val="D2CB6C"/>
              </a:buClr>
              <a:buFont typeface="Arial" pitchFamily="34" charset="0"/>
              <a:buChar char="•"/>
              <a:defRPr>
                <a:solidFill>
                  <a:schemeClr val="tx1"/>
                </a:solidFill>
                <a:latin typeface="Calibri" pitchFamily="34" charset="0"/>
              </a:defRPr>
            </a:lvl3pPr>
            <a:lvl4pPr marL="1600200" indent="-228600" eaLnBrk="0" hangingPunct="0">
              <a:spcBef>
                <a:spcPct val="20000"/>
              </a:spcBef>
              <a:buClr>
                <a:srgbClr val="95A39D"/>
              </a:buClr>
              <a:buFont typeface="Arial" pitchFamily="34" charset="0"/>
              <a:buChar char="•"/>
              <a:defRPr sz="1600">
                <a:solidFill>
                  <a:schemeClr val="tx1"/>
                </a:solidFill>
                <a:latin typeface="Calibri" pitchFamily="34" charset="0"/>
              </a:defRPr>
            </a:lvl4pPr>
            <a:lvl5pPr marL="2057400" indent="-228600" eaLnBrk="0" hangingPunct="0">
              <a:spcBef>
                <a:spcPct val="20000"/>
              </a:spcBef>
              <a:buClr>
                <a:srgbClr val="C89F5D"/>
              </a:buClr>
              <a:buFont typeface="Arial" pitchFamily="34" charset="0"/>
              <a:buChar char="•"/>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pitchFamily="34" charset="0"/>
              <a:buChar char="•"/>
              <a:defRPr sz="1400">
                <a:solidFill>
                  <a:schemeClr val="tx1"/>
                </a:solidFill>
                <a:latin typeface="Calibri" pitchFamily="34" charset="0"/>
              </a:defRPr>
            </a:lvl9pPr>
          </a:lstStyle>
          <a:p>
            <a:pPr algn="ctr" eaLnBrk="1" hangingPunct="1">
              <a:spcBef>
                <a:spcPct val="0"/>
              </a:spcBef>
              <a:buClrTx/>
              <a:buFontTx/>
              <a:buNone/>
            </a:pPr>
            <a:r>
              <a:rPr lang="it-IT" altLang="it-IT" sz="3200">
                <a:latin typeface="Arial" pitchFamily="34" charset="0"/>
              </a:rPr>
              <a:t>la libertà di associazione </a:t>
            </a:r>
          </a:p>
          <a:p>
            <a:pPr algn="ctr" eaLnBrk="1" hangingPunct="1">
              <a:spcBef>
                <a:spcPct val="0"/>
              </a:spcBef>
              <a:buClrTx/>
              <a:buFontTx/>
              <a:buNone/>
            </a:pPr>
            <a:r>
              <a:rPr lang="it-IT" altLang="it-IT" sz="3200">
                <a:latin typeface="Arial" pitchFamily="34" charset="0"/>
              </a:rPr>
              <a:t>(art. 18 Cost.) e la libertà di iniziativa </a:t>
            </a:r>
          </a:p>
          <a:p>
            <a:pPr algn="ctr" eaLnBrk="1" hangingPunct="1">
              <a:spcBef>
                <a:spcPct val="0"/>
              </a:spcBef>
              <a:buClrTx/>
              <a:buFontTx/>
              <a:buNone/>
            </a:pPr>
            <a:r>
              <a:rPr lang="it-IT" altLang="it-IT" sz="3200">
                <a:latin typeface="Arial" pitchFamily="34" charset="0"/>
              </a:rPr>
              <a:t>economica privata (art. 41)</a:t>
            </a:r>
          </a:p>
        </p:txBody>
      </p:sp>
      <p:sp>
        <p:nvSpPr>
          <p:cNvPr id="2" name="Freccia in giù 1"/>
          <p:cNvSpPr/>
          <p:nvPr/>
        </p:nvSpPr>
        <p:spPr>
          <a:xfrm>
            <a:off x="5448300" y="3141663"/>
            <a:ext cx="484188" cy="7921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extLst>
      <p:ext uri="{BB962C8B-B14F-4D97-AF65-F5344CB8AC3E}">
        <p14:creationId xmlns:p14="http://schemas.microsoft.com/office/powerpoint/2010/main" val="1222180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14050"/>
                                        </p:tgtEl>
                                        <p:attrNameLst>
                                          <p:attrName>style.visibility</p:attrName>
                                        </p:attrNameLst>
                                      </p:cBhvr>
                                      <p:to>
                                        <p:strVal val="visible"/>
                                      </p:to>
                                    </p:set>
                                    <p:animEffect transition="in" filter="strips(downLeft)">
                                      <p:cBhvr>
                                        <p:cTn id="7" dur="500"/>
                                        <p:tgtEl>
                                          <p:spTgt spid="514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14051">
                                            <p:txEl>
                                              <p:pRg st="0" end="0"/>
                                            </p:txEl>
                                          </p:spTgt>
                                        </p:tgtEl>
                                        <p:attrNameLst>
                                          <p:attrName>style.visibility</p:attrName>
                                        </p:attrNameLst>
                                      </p:cBhvr>
                                      <p:to>
                                        <p:strVal val="visible"/>
                                      </p:to>
                                    </p:set>
                                    <p:animEffect transition="in" filter="strips(downLeft)">
                                      <p:cBhvr>
                                        <p:cTn id="12" dur="500"/>
                                        <p:tgtEl>
                                          <p:spTgt spid="514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14051">
                                            <p:txEl>
                                              <p:pRg st="1" end="1"/>
                                            </p:txEl>
                                          </p:spTgt>
                                        </p:tgtEl>
                                        <p:attrNameLst>
                                          <p:attrName>style.visibility</p:attrName>
                                        </p:attrNameLst>
                                      </p:cBhvr>
                                      <p:to>
                                        <p:strVal val="visible"/>
                                      </p:to>
                                    </p:set>
                                    <p:animEffect transition="in" filter="strips(downLeft)">
                                      <p:cBhvr>
                                        <p:cTn id="17" dur="500"/>
                                        <p:tgtEl>
                                          <p:spTgt spid="514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14052"/>
                                        </p:tgtEl>
                                        <p:attrNameLst>
                                          <p:attrName>style.visibility</p:attrName>
                                        </p:attrNameLst>
                                      </p:cBhvr>
                                      <p:to>
                                        <p:strVal val="visible"/>
                                      </p:to>
                                    </p:set>
                                    <p:animEffect transition="in" filter="strips(downLeft)">
                                      <p:cBhvr>
                                        <p:cTn id="22" dur="500"/>
                                        <p:tgtEl>
                                          <p:spTgt spid="514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0" grpId="0"/>
      <p:bldP spid="514051" grpId="0" build="p"/>
      <p:bldP spid="51405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62763" y="652196"/>
            <a:ext cx="7059471"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2400" dirty="0">
                <a:latin typeface="Times New Roman" pitchFamily="18" charset="0"/>
              </a:rPr>
              <a:t>39.  </a:t>
            </a:r>
            <a:r>
              <a:rPr lang="it-IT" altLang="it-IT" sz="2400" dirty="0">
                <a:latin typeface="Trebuchet MS" pitchFamily="34" charset="0"/>
              </a:rPr>
              <a:t>L'organizzazione sindacale è libera.</a:t>
            </a:r>
          </a:p>
          <a:p>
            <a:pPr>
              <a:spcBef>
                <a:spcPct val="50000"/>
              </a:spcBef>
            </a:pPr>
            <a:r>
              <a:rPr lang="it-IT" altLang="it-IT" sz="2400" dirty="0">
                <a:latin typeface="Trebuchet MS" pitchFamily="34" charset="0"/>
              </a:rPr>
              <a:t> Ai sindacati non può essere imposto altro obbligo se non la loro registrazione presso uffici locali o centrali, secondo le norme di legge.</a:t>
            </a:r>
          </a:p>
          <a:p>
            <a:pPr>
              <a:spcBef>
                <a:spcPct val="50000"/>
              </a:spcBef>
            </a:pPr>
            <a:r>
              <a:rPr lang="it-IT" altLang="it-IT" sz="2400" dirty="0">
                <a:latin typeface="Trebuchet MS" pitchFamily="34" charset="0"/>
              </a:rPr>
              <a:t> È condizione per la registrazione che gli statuti dei sindacati sanciscano un ordinamento interno a base democratica.</a:t>
            </a:r>
          </a:p>
          <a:p>
            <a:pPr>
              <a:spcBef>
                <a:spcPct val="50000"/>
              </a:spcBef>
            </a:pPr>
            <a:r>
              <a:rPr lang="it-IT" altLang="it-IT" sz="2400" dirty="0">
                <a:latin typeface="Trebuchet MS" pitchFamily="34" charset="0"/>
              </a:rPr>
              <a:t>I sindacati registrati hanno personalità giuridica. Possono, rappresentati unitariamente in proporzione dei loro iscritti, stipulare contratti collettivi di lavoro con efficacia obbligatoria per tutti gli appartenenti alle categorie alle quali il contratto si riferisce</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7962" y="652196"/>
            <a:ext cx="3907766" cy="5175849"/>
          </a:xfrm>
          <a:prstGeom prst="rect">
            <a:avLst/>
          </a:prstGeom>
        </p:spPr>
      </p:pic>
    </p:spTree>
    <p:extLst>
      <p:ext uri="{BB962C8B-B14F-4D97-AF65-F5344CB8AC3E}">
        <p14:creationId xmlns:p14="http://schemas.microsoft.com/office/powerpoint/2010/main" val="765798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2514600" y="533401"/>
            <a:ext cx="1600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4800">
                <a:latin typeface="Comic Sans MS" pitchFamily="66" charset="0"/>
              </a:rPr>
              <a:t>1°</a:t>
            </a:r>
          </a:p>
        </p:txBody>
      </p:sp>
      <p:sp>
        <p:nvSpPr>
          <p:cNvPr id="8196" name="Text Box 4"/>
          <p:cNvSpPr txBox="1">
            <a:spLocks noChangeArrowheads="1"/>
          </p:cNvSpPr>
          <p:nvPr/>
        </p:nvSpPr>
        <p:spPr bwMode="auto">
          <a:xfrm>
            <a:off x="3124200" y="2971800"/>
            <a:ext cx="6172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3200" dirty="0">
                <a:latin typeface="Trebuchet MS" pitchFamily="34" charset="0"/>
              </a:rPr>
              <a:t>Pluralismo sindacale: per ogni categoria sindacale  ci possono essere tanti sindacati…</a:t>
            </a:r>
          </a:p>
        </p:txBody>
      </p:sp>
    </p:spTree>
    <p:extLst>
      <p:ext uri="{BB962C8B-B14F-4D97-AF65-F5344CB8AC3E}">
        <p14:creationId xmlns:p14="http://schemas.microsoft.com/office/powerpoint/2010/main" val="897623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0" fill="hold"/>
                                        <p:tgtEl>
                                          <p:spTgt spid="8195"/>
                                        </p:tgtEl>
                                        <p:attrNameLst>
                                          <p:attrName>ppt_w</p:attrName>
                                        </p:attrNameLst>
                                      </p:cBhvr>
                                      <p:tavLst>
                                        <p:tav tm="0" fmla="#ppt_w*sin(2.5*pi*$)">
                                          <p:val>
                                            <p:fltVal val="0"/>
                                          </p:val>
                                        </p:tav>
                                        <p:tav tm="100000">
                                          <p:val>
                                            <p:fltVal val="1"/>
                                          </p:val>
                                        </p:tav>
                                      </p:tavLst>
                                    </p:anim>
                                    <p:anim calcmode="lin" valueType="num">
                                      <p:cBhvr>
                                        <p:cTn id="8" dur="5000" fill="hold"/>
                                        <p:tgtEl>
                                          <p:spTgt spid="8195"/>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5"/>
                                            </p:cond>
                                          </p:stCondLst>
                                        </p:cTn>
                                        <p:tgtEl>
                                          <p:spTgt spid="8195"/>
                                        </p:tgtEl>
                                        <p:attrNameLst>
                                          <p:attrName>style.visibility</p:attrName>
                                        </p:attrNameLst>
                                      </p:cBhvr>
                                      <p:to>
                                        <p:strVal val="hidden"/>
                                      </p:to>
                                    </p:set>
                                  </p:subTnLst>
                                </p:cTn>
                              </p:par>
                            </p:childTnLst>
                          </p:cTn>
                        </p:par>
                        <p:par>
                          <p:cTn id="9" fill="hold" nodeType="afterGroup">
                            <p:stCondLst>
                              <p:cond delay="5000"/>
                            </p:stCondLst>
                            <p:childTnLst>
                              <p:par>
                                <p:cTn id="10" presetID="15" presetClass="entr" presetSubtype="0" fill="hold" grpId="0" nodeType="afterEffect">
                                  <p:stCondLst>
                                    <p:cond delay="1000"/>
                                  </p:stCondLst>
                                  <p:childTnLst>
                                    <p:set>
                                      <p:cBhvr>
                                        <p:cTn id="11" dur="1" fill="hold">
                                          <p:stCondLst>
                                            <p:cond delay="0"/>
                                          </p:stCondLst>
                                        </p:cTn>
                                        <p:tgtEl>
                                          <p:spTgt spid="8196"/>
                                        </p:tgtEl>
                                        <p:attrNameLst>
                                          <p:attrName>style.visibility</p:attrName>
                                        </p:attrNameLst>
                                      </p:cBhvr>
                                      <p:to>
                                        <p:strVal val="visible"/>
                                      </p:to>
                                    </p:set>
                                    <p:anim calcmode="lin" valueType="num">
                                      <p:cBhvr>
                                        <p:cTn id="12" dur="1000" fill="hold"/>
                                        <p:tgtEl>
                                          <p:spTgt spid="8196"/>
                                        </p:tgtEl>
                                        <p:attrNameLst>
                                          <p:attrName>ppt_w</p:attrName>
                                        </p:attrNameLst>
                                      </p:cBhvr>
                                      <p:tavLst>
                                        <p:tav tm="0">
                                          <p:val>
                                            <p:fltVal val="0"/>
                                          </p:val>
                                        </p:tav>
                                        <p:tav tm="100000">
                                          <p:val>
                                            <p:strVal val="#ppt_w"/>
                                          </p:val>
                                        </p:tav>
                                      </p:tavLst>
                                    </p:anim>
                                    <p:anim calcmode="lin" valueType="num">
                                      <p:cBhvr>
                                        <p:cTn id="13" dur="1000" fill="hold"/>
                                        <p:tgtEl>
                                          <p:spTgt spid="8196"/>
                                        </p:tgtEl>
                                        <p:attrNameLst>
                                          <p:attrName>ppt_h</p:attrName>
                                        </p:attrNameLst>
                                      </p:cBhvr>
                                      <p:tavLst>
                                        <p:tav tm="0">
                                          <p:val>
                                            <p:fltVal val="0"/>
                                          </p:val>
                                        </p:tav>
                                        <p:tav tm="100000">
                                          <p:val>
                                            <p:strVal val="#ppt_h"/>
                                          </p:val>
                                        </p:tav>
                                      </p:tavLst>
                                    </p:anim>
                                    <p:anim calcmode="lin" valueType="num">
                                      <p:cBhvr>
                                        <p:cTn id="14" dur="1000" fill="hold"/>
                                        <p:tgtEl>
                                          <p:spTgt spid="8196"/>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19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P spid="819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248400" y="381000"/>
            <a:ext cx="1524000" cy="1143000"/>
          </a:xfrm>
        </p:spPr>
        <p:txBody>
          <a:bodyPr/>
          <a:lstStyle/>
          <a:p>
            <a:r>
              <a:rPr lang="it-IT" altLang="it-IT" i="0">
                <a:latin typeface="Comic Sans MS" pitchFamily="66" charset="0"/>
              </a:rPr>
              <a:t>2°</a:t>
            </a:r>
          </a:p>
        </p:txBody>
      </p:sp>
      <p:sp>
        <p:nvSpPr>
          <p:cNvPr id="1027" name="Text Box 3"/>
          <p:cNvSpPr txBox="1">
            <a:spLocks noChangeArrowheads="1"/>
          </p:cNvSpPr>
          <p:nvPr/>
        </p:nvSpPr>
        <p:spPr bwMode="auto">
          <a:xfrm>
            <a:off x="3359696" y="2667000"/>
            <a:ext cx="70797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2800" dirty="0">
                <a:latin typeface="Comic Sans MS" pitchFamily="66" charset="0"/>
              </a:rPr>
              <a:t>Unico obbligo possibile: la registrazione</a:t>
            </a:r>
          </a:p>
        </p:txBody>
      </p:sp>
      <p:sp>
        <p:nvSpPr>
          <p:cNvPr id="1028" name="Text Box 4"/>
          <p:cNvSpPr txBox="1">
            <a:spLocks noChangeArrowheads="1"/>
          </p:cNvSpPr>
          <p:nvPr/>
        </p:nvSpPr>
        <p:spPr bwMode="auto">
          <a:xfrm>
            <a:off x="1905001" y="3657600"/>
            <a:ext cx="7540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4400">
                <a:latin typeface="Comic Sans MS" pitchFamily="66" charset="0"/>
              </a:rPr>
              <a:t>3°</a:t>
            </a:r>
          </a:p>
        </p:txBody>
      </p:sp>
      <p:sp>
        <p:nvSpPr>
          <p:cNvPr id="1029" name="Text Box 5"/>
          <p:cNvSpPr txBox="1">
            <a:spLocks noChangeArrowheads="1"/>
          </p:cNvSpPr>
          <p:nvPr/>
        </p:nvSpPr>
        <p:spPr bwMode="auto">
          <a:xfrm>
            <a:off x="1981200" y="5029201"/>
            <a:ext cx="807524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2800" dirty="0">
                <a:latin typeface="Comic Sans MS" pitchFamily="66" charset="0"/>
              </a:rPr>
              <a:t>Per essere registrati occorre un ordinamento interno a base democratica </a:t>
            </a:r>
          </a:p>
        </p:txBody>
      </p:sp>
    </p:spTree>
    <p:extLst>
      <p:ext uri="{BB962C8B-B14F-4D97-AF65-F5344CB8AC3E}">
        <p14:creationId xmlns:p14="http://schemas.microsoft.com/office/powerpoint/2010/main" val="293695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0" fill="hold"/>
                                        <p:tgtEl>
                                          <p:spTgt spid="1026"/>
                                        </p:tgtEl>
                                        <p:attrNameLst>
                                          <p:attrName>ppt_x</p:attrName>
                                        </p:attrNameLst>
                                      </p:cBhvr>
                                      <p:tavLst>
                                        <p:tav tm="0">
                                          <p:val>
                                            <p:strVal val="0-#ppt_w/2"/>
                                          </p:val>
                                        </p:tav>
                                        <p:tav tm="100000">
                                          <p:val>
                                            <p:strVal val="#ppt_x"/>
                                          </p:val>
                                        </p:tav>
                                      </p:tavLst>
                                    </p:anim>
                                    <p:anim calcmode="lin" valueType="num">
                                      <p:cBhvr additive="base">
                                        <p:cTn id="8" dur="5000" fill="hold"/>
                                        <p:tgtEl>
                                          <p:spTgt spid="1026"/>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1026"/>
                                        </p:tgtEl>
                                        <p:attrNameLst>
                                          <p:attrName>style.visibility</p:attrName>
                                        </p:attrNameLst>
                                      </p:cBhvr>
                                      <p:to>
                                        <p:strVal val="hidden"/>
                                      </p:to>
                                    </p:set>
                                  </p:subTnLst>
                                </p:cTn>
                              </p:par>
                            </p:childTnLst>
                          </p:cTn>
                        </p:par>
                        <p:par>
                          <p:cTn id="9" fill="hold" nodeType="afterGroup">
                            <p:stCondLst>
                              <p:cond delay="5000"/>
                            </p:stCondLst>
                            <p:childTnLst>
                              <p:par>
                                <p:cTn id="10" presetID="17" presetClass="entr" presetSubtype="8" fill="hold" grpId="0" nodeType="afterEffect">
                                  <p:stCondLst>
                                    <p:cond delay="1000"/>
                                  </p:stCondLst>
                                  <p:childTnLst>
                                    <p:set>
                                      <p:cBhvr>
                                        <p:cTn id="11" dur="1" fill="hold">
                                          <p:stCondLst>
                                            <p:cond delay="0"/>
                                          </p:stCondLst>
                                        </p:cTn>
                                        <p:tgtEl>
                                          <p:spTgt spid="1027"/>
                                        </p:tgtEl>
                                        <p:attrNameLst>
                                          <p:attrName>style.visibility</p:attrName>
                                        </p:attrNameLst>
                                      </p:cBhvr>
                                      <p:to>
                                        <p:strVal val="visible"/>
                                      </p:to>
                                    </p:set>
                                    <p:anim calcmode="lin" valueType="num">
                                      <p:cBhvr>
                                        <p:cTn id="12" dur="500" fill="hold"/>
                                        <p:tgtEl>
                                          <p:spTgt spid="1027"/>
                                        </p:tgtEl>
                                        <p:attrNameLst>
                                          <p:attrName>ppt_x</p:attrName>
                                        </p:attrNameLst>
                                      </p:cBhvr>
                                      <p:tavLst>
                                        <p:tav tm="0">
                                          <p:val>
                                            <p:strVal val="#ppt_x-#ppt_w/2"/>
                                          </p:val>
                                        </p:tav>
                                        <p:tav tm="100000">
                                          <p:val>
                                            <p:strVal val="#ppt_x"/>
                                          </p:val>
                                        </p:tav>
                                      </p:tavLst>
                                    </p:anim>
                                    <p:anim calcmode="lin" valueType="num">
                                      <p:cBhvr>
                                        <p:cTn id="13" dur="500" fill="hold"/>
                                        <p:tgtEl>
                                          <p:spTgt spid="1027"/>
                                        </p:tgtEl>
                                        <p:attrNameLst>
                                          <p:attrName>ppt_y</p:attrName>
                                        </p:attrNameLst>
                                      </p:cBhvr>
                                      <p:tavLst>
                                        <p:tav tm="0">
                                          <p:val>
                                            <p:strVal val="#ppt_y"/>
                                          </p:val>
                                        </p:tav>
                                        <p:tav tm="100000">
                                          <p:val>
                                            <p:strVal val="#ppt_y"/>
                                          </p:val>
                                        </p:tav>
                                      </p:tavLst>
                                    </p:anim>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7" presetClass="entr" presetSubtype="2" fill="hold" grpId="0" nodeType="clickEffect">
                                  <p:stCondLst>
                                    <p:cond delay="0"/>
                                  </p:stCondLst>
                                  <p:childTnLst>
                                    <p:set>
                                      <p:cBhvr>
                                        <p:cTn id="19" dur="1" fill="hold">
                                          <p:stCondLst>
                                            <p:cond delay="0"/>
                                          </p:stCondLst>
                                        </p:cTn>
                                        <p:tgtEl>
                                          <p:spTgt spid="1028"/>
                                        </p:tgtEl>
                                        <p:attrNameLst>
                                          <p:attrName>style.visibility</p:attrName>
                                        </p:attrNameLst>
                                      </p:cBhvr>
                                      <p:to>
                                        <p:strVal val="visible"/>
                                      </p:to>
                                    </p:set>
                                    <p:anim calcmode="lin" valueType="num">
                                      <p:cBhvr additive="base">
                                        <p:cTn id="20" dur="5000" fill="hold"/>
                                        <p:tgtEl>
                                          <p:spTgt spid="1028"/>
                                        </p:tgtEl>
                                        <p:attrNameLst>
                                          <p:attrName>ppt_x</p:attrName>
                                        </p:attrNameLst>
                                      </p:cBhvr>
                                      <p:tavLst>
                                        <p:tav tm="0">
                                          <p:val>
                                            <p:strVal val="1+#ppt_w/2"/>
                                          </p:val>
                                        </p:tav>
                                        <p:tav tm="100000">
                                          <p:val>
                                            <p:strVal val="#ppt_x"/>
                                          </p:val>
                                        </p:tav>
                                      </p:tavLst>
                                    </p:anim>
                                    <p:anim calcmode="lin" valueType="num">
                                      <p:cBhvr additive="base">
                                        <p:cTn id="21" dur="5000" fill="hold"/>
                                        <p:tgtEl>
                                          <p:spTgt spid="1028"/>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18"/>
                                            </p:cond>
                                          </p:stCondLst>
                                        </p:cTn>
                                        <p:tgtEl>
                                          <p:spTgt spid="1028"/>
                                        </p:tgtEl>
                                        <p:attrNameLst>
                                          <p:attrName>style.visibility</p:attrName>
                                        </p:attrNameLst>
                                      </p:cBhvr>
                                      <p:to>
                                        <p:strVal val="hidden"/>
                                      </p:to>
                                    </p:set>
                                  </p:subTnLst>
                                </p:cTn>
                              </p:par>
                            </p:childTnLst>
                          </p:cTn>
                        </p:par>
                        <p:par>
                          <p:cTn id="22" fill="hold" nodeType="afterGroup">
                            <p:stCondLst>
                              <p:cond delay="5000"/>
                            </p:stCondLst>
                            <p:childTnLst>
                              <p:par>
                                <p:cTn id="23" presetID="17" presetClass="entr" presetSubtype="2" fill="hold" grpId="0" nodeType="afterEffect">
                                  <p:stCondLst>
                                    <p:cond delay="1000"/>
                                  </p:stCondLst>
                                  <p:childTnLst>
                                    <p:set>
                                      <p:cBhvr>
                                        <p:cTn id="24" dur="1" fill="hold">
                                          <p:stCondLst>
                                            <p:cond delay="0"/>
                                          </p:stCondLst>
                                        </p:cTn>
                                        <p:tgtEl>
                                          <p:spTgt spid="1029"/>
                                        </p:tgtEl>
                                        <p:attrNameLst>
                                          <p:attrName>style.visibility</p:attrName>
                                        </p:attrNameLst>
                                      </p:cBhvr>
                                      <p:to>
                                        <p:strVal val="visible"/>
                                      </p:to>
                                    </p:set>
                                    <p:anim calcmode="lin" valueType="num">
                                      <p:cBhvr>
                                        <p:cTn id="25" dur="500" fill="hold"/>
                                        <p:tgtEl>
                                          <p:spTgt spid="1029"/>
                                        </p:tgtEl>
                                        <p:attrNameLst>
                                          <p:attrName>ppt_x</p:attrName>
                                        </p:attrNameLst>
                                      </p:cBhvr>
                                      <p:tavLst>
                                        <p:tav tm="0">
                                          <p:val>
                                            <p:strVal val="#ppt_x+#ppt_w/2"/>
                                          </p:val>
                                        </p:tav>
                                        <p:tav tm="100000">
                                          <p:val>
                                            <p:strVal val="#ppt_x"/>
                                          </p:val>
                                        </p:tav>
                                      </p:tavLst>
                                    </p:anim>
                                    <p:anim calcmode="lin" valueType="num">
                                      <p:cBhvr>
                                        <p:cTn id="26" dur="500" fill="hold"/>
                                        <p:tgtEl>
                                          <p:spTgt spid="1029"/>
                                        </p:tgtEl>
                                        <p:attrNameLst>
                                          <p:attrName>ppt_y</p:attrName>
                                        </p:attrNameLst>
                                      </p:cBhvr>
                                      <p:tavLst>
                                        <p:tav tm="0">
                                          <p:val>
                                            <p:strVal val="#ppt_y"/>
                                          </p:val>
                                        </p:tav>
                                        <p:tav tm="100000">
                                          <p:val>
                                            <p:strVal val="#ppt_y"/>
                                          </p:val>
                                        </p:tav>
                                      </p:tavLst>
                                    </p:anim>
                                    <p:anim calcmode="lin" valueType="num">
                                      <p:cBhvr>
                                        <p:cTn id="27" dur="500" fill="hold"/>
                                        <p:tgtEl>
                                          <p:spTgt spid="1029"/>
                                        </p:tgtEl>
                                        <p:attrNameLst>
                                          <p:attrName>ppt_w</p:attrName>
                                        </p:attrNameLst>
                                      </p:cBhvr>
                                      <p:tavLst>
                                        <p:tav tm="0">
                                          <p:val>
                                            <p:fltVal val="0"/>
                                          </p:val>
                                        </p:tav>
                                        <p:tav tm="100000">
                                          <p:val>
                                            <p:strVal val="#ppt_w"/>
                                          </p:val>
                                        </p:tav>
                                      </p:tavLst>
                                    </p:anim>
                                    <p:anim calcmode="lin" valueType="num">
                                      <p:cBhvr>
                                        <p:cTn id="28" dur="500" fill="hold"/>
                                        <p:tgtEl>
                                          <p:spTgt spid="10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autoUpdateAnimBg="0"/>
      <p:bldP spid="1028" grpId="0" autoUpdateAnimBg="0"/>
      <p:bldP spid="102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altLang="it-IT">
                <a:latin typeface="Comic Sans MS" pitchFamily="66" charset="0"/>
              </a:rPr>
              <a:t>Quarto….</a:t>
            </a:r>
          </a:p>
        </p:txBody>
      </p:sp>
      <p:sp>
        <p:nvSpPr>
          <p:cNvPr id="9219" name="Text Box 3"/>
          <p:cNvSpPr txBox="1">
            <a:spLocks noChangeArrowheads="1"/>
          </p:cNvSpPr>
          <p:nvPr/>
        </p:nvSpPr>
        <p:spPr bwMode="auto">
          <a:xfrm>
            <a:off x="2438400" y="3200400"/>
            <a:ext cx="7543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it-IT" altLang="it-IT" sz="3600" dirty="0">
                <a:latin typeface="Comic Sans MS" charset="0"/>
                <a:ea typeface="Comic Sans MS" charset="0"/>
                <a:cs typeface="Comic Sans MS" charset="0"/>
              </a:rPr>
              <a:t>La registrazione serve solo ai fini della procedura prevista per la stipula del contratto collettivo previsto dall’art.39</a:t>
            </a:r>
          </a:p>
        </p:txBody>
      </p:sp>
    </p:spTree>
    <p:extLst>
      <p:ext uri="{BB962C8B-B14F-4D97-AF65-F5344CB8AC3E}">
        <p14:creationId xmlns:p14="http://schemas.microsoft.com/office/powerpoint/2010/main" val="1226545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ppt_x</p:attrName>
                                        </p:attrNameLst>
                                      </p:cBhvr>
                                      <p:tavLst>
                                        <p:tav tm="0">
                                          <p:val>
                                            <p:strVal val="#ppt_x-#ppt_w/2"/>
                                          </p:val>
                                        </p:tav>
                                        <p:tav tm="100000">
                                          <p:val>
                                            <p:strVal val="#ppt_x"/>
                                          </p:val>
                                        </p:tav>
                                      </p:tavLst>
                                    </p:anim>
                                    <p:anim calcmode="lin" valueType="num">
                                      <p:cBhvr>
                                        <p:cTn id="8" dur="500" fill="hold"/>
                                        <p:tgtEl>
                                          <p:spTgt spid="9218"/>
                                        </p:tgtEl>
                                        <p:attrNameLst>
                                          <p:attrName>ppt_y</p:attrName>
                                        </p:attrNameLst>
                                      </p:cBhvr>
                                      <p:tavLst>
                                        <p:tav tm="0">
                                          <p:val>
                                            <p:strVal val="#ppt_y"/>
                                          </p:val>
                                        </p:tav>
                                        <p:tav tm="100000">
                                          <p:val>
                                            <p:strVal val="#ppt_y"/>
                                          </p:val>
                                        </p:tav>
                                      </p:tavLst>
                                    </p:anim>
                                    <p:anim calcmode="lin" valueType="num">
                                      <p:cBhvr>
                                        <p:cTn id="9" dur="500" fill="hold"/>
                                        <p:tgtEl>
                                          <p:spTgt spid="9218"/>
                                        </p:tgtEl>
                                        <p:attrNameLst>
                                          <p:attrName>ppt_w</p:attrName>
                                        </p:attrNameLst>
                                      </p:cBhvr>
                                      <p:tavLst>
                                        <p:tav tm="0">
                                          <p:val>
                                            <p:fltVal val="0"/>
                                          </p:val>
                                        </p:tav>
                                        <p:tav tm="100000">
                                          <p:val>
                                            <p:strVal val="#ppt_w"/>
                                          </p:val>
                                        </p:tav>
                                      </p:tavLst>
                                    </p:anim>
                                    <p:anim calcmode="lin" valueType="num">
                                      <p:cBhvr>
                                        <p:cTn id="10" dur="500" fill="hold"/>
                                        <p:tgtEl>
                                          <p:spTgt spid="9218"/>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3" presetClass="entr" presetSubtype="5" fill="hold" grpId="0" nodeType="afterEffect">
                                  <p:stCondLst>
                                    <p:cond delay="1000"/>
                                  </p:stCondLst>
                                  <p:childTnLst>
                                    <p:set>
                                      <p:cBhvr>
                                        <p:cTn id="13" dur="1" fill="hold">
                                          <p:stCondLst>
                                            <p:cond delay="0"/>
                                          </p:stCondLst>
                                        </p:cTn>
                                        <p:tgtEl>
                                          <p:spTgt spid="9219"/>
                                        </p:tgtEl>
                                        <p:attrNameLst>
                                          <p:attrName>style.visibility</p:attrName>
                                        </p:attrNameLst>
                                      </p:cBhvr>
                                      <p:to>
                                        <p:strVal val="visible"/>
                                      </p:to>
                                    </p:set>
                                    <p:animEffect transition="in" filter="blinds(vertical)">
                                      <p:cBhvr>
                                        <p:cTn id="14"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2135561" y="1124744"/>
            <a:ext cx="7974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3200">
                <a:latin typeface="Comic Sans MS" pitchFamily="66" charset="0"/>
              </a:rPr>
              <a:t>Tanti sindacati nella medesima categoria:</a:t>
            </a:r>
          </a:p>
        </p:txBody>
      </p:sp>
      <p:sp>
        <p:nvSpPr>
          <p:cNvPr id="10244" name="Text Box 4"/>
          <p:cNvSpPr txBox="1">
            <a:spLocks noChangeArrowheads="1"/>
          </p:cNvSpPr>
          <p:nvPr/>
        </p:nvSpPr>
        <p:spPr bwMode="auto">
          <a:xfrm>
            <a:off x="6461125" y="4445000"/>
            <a:ext cx="2330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3200">
                <a:latin typeface="Comic Sans MS" pitchFamily="66" charset="0"/>
              </a:rPr>
              <a:t>chi stipula?</a:t>
            </a:r>
            <a:endParaRPr lang="it-IT" altLang="it-IT" sz="3200">
              <a:latin typeface="Times New Roman" pitchFamily="18" charset="0"/>
            </a:endParaRPr>
          </a:p>
        </p:txBody>
      </p:sp>
      <p:sp>
        <p:nvSpPr>
          <p:cNvPr id="10245" name="Text Box 5"/>
          <p:cNvSpPr txBox="1">
            <a:spLocks noChangeArrowheads="1"/>
          </p:cNvSpPr>
          <p:nvPr/>
        </p:nvSpPr>
        <p:spPr bwMode="auto">
          <a:xfrm>
            <a:off x="2423593" y="2418954"/>
            <a:ext cx="69008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4000" dirty="0">
                <a:effectLst>
                  <a:outerShdw blurRad="38100" dist="38100" dir="2700000" algn="tl">
                    <a:srgbClr val="FFFFFF"/>
                  </a:outerShdw>
                </a:effectLst>
                <a:latin typeface="Trebuchet MS" pitchFamily="34" charset="0"/>
              </a:rPr>
              <a:t>Rappresentati unitariamente </a:t>
            </a:r>
          </a:p>
          <a:p>
            <a:r>
              <a:rPr lang="it-IT" altLang="it-IT" sz="4000" dirty="0">
                <a:effectLst>
                  <a:outerShdw blurRad="38100" dist="38100" dir="2700000" algn="tl">
                    <a:srgbClr val="FFFFFF"/>
                  </a:outerShdw>
                </a:effectLst>
                <a:latin typeface="Trebuchet MS" pitchFamily="34" charset="0"/>
              </a:rPr>
              <a:t>in proporzione degli iscritti</a:t>
            </a:r>
          </a:p>
        </p:txBody>
      </p:sp>
    </p:spTree>
    <p:extLst>
      <p:ext uri="{BB962C8B-B14F-4D97-AF65-F5344CB8AC3E}">
        <p14:creationId xmlns:p14="http://schemas.microsoft.com/office/powerpoint/2010/main" val="8502202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iterate type="lt">
                                    <p:tmPct val="100000"/>
                                  </p:iterate>
                                  <p:childTnLst>
                                    <p:set>
                                      <p:cBhvr>
                                        <p:cTn id="6" dur="1" fill="hold">
                                          <p:stCondLst>
                                            <p:cond delay="0"/>
                                          </p:stCondLst>
                                        </p:cTn>
                                        <p:tgtEl>
                                          <p:spTgt spid="10243"/>
                                        </p:tgtEl>
                                        <p:attrNameLst>
                                          <p:attrName>style.visibility</p:attrName>
                                        </p:attrNameLst>
                                      </p:cBhvr>
                                      <p:to>
                                        <p:strVal val="visible"/>
                                      </p:to>
                                    </p:set>
                                    <p:animEffect transition="in" filter="wipe(right)">
                                      <p:cBhvr>
                                        <p:cTn id="7" dur="75"/>
                                        <p:tgtEl>
                                          <p:spTgt spid="10243"/>
                                        </p:tgtEl>
                                      </p:cBhvr>
                                    </p:animEffect>
                                  </p:childTnLst>
                                </p:cTn>
                              </p:par>
                            </p:childTnLst>
                          </p:cTn>
                        </p:par>
                        <p:par>
                          <p:cTn id="8" fill="hold" nodeType="afterGroup">
                            <p:stCondLst>
                              <p:cond delay="2775"/>
                            </p:stCondLst>
                            <p:childTnLst>
                              <p:par>
                                <p:cTn id="9" presetID="19" presetClass="entr" presetSubtype="10" fill="hold" grpId="0" nodeType="afterEffect">
                                  <p:stCondLst>
                                    <p:cond delay="1000"/>
                                  </p:stCondLst>
                                  <p:childTnLst>
                                    <p:set>
                                      <p:cBhvr>
                                        <p:cTn id="10" dur="1" fill="hold">
                                          <p:stCondLst>
                                            <p:cond delay="0"/>
                                          </p:stCondLst>
                                        </p:cTn>
                                        <p:tgtEl>
                                          <p:spTgt spid="10244"/>
                                        </p:tgtEl>
                                        <p:attrNameLst>
                                          <p:attrName>style.visibility</p:attrName>
                                        </p:attrNameLst>
                                      </p:cBhvr>
                                      <p:to>
                                        <p:strVal val="visible"/>
                                      </p:to>
                                    </p:set>
                                    <p:anim calcmode="lin" valueType="num">
                                      <p:cBhvr>
                                        <p:cTn id="11" dur="5000" fill="hold"/>
                                        <p:tgtEl>
                                          <p:spTgt spid="10244"/>
                                        </p:tgtEl>
                                        <p:attrNameLst>
                                          <p:attrName>ppt_w</p:attrName>
                                        </p:attrNameLst>
                                      </p:cBhvr>
                                      <p:tavLst>
                                        <p:tav tm="0" fmla="#ppt_w*sin(2.5*pi*$)">
                                          <p:val>
                                            <p:fltVal val="0"/>
                                          </p:val>
                                        </p:tav>
                                        <p:tav tm="100000">
                                          <p:val>
                                            <p:fltVal val="1"/>
                                          </p:val>
                                        </p:tav>
                                      </p:tavLst>
                                    </p:anim>
                                    <p:anim calcmode="lin" valueType="num">
                                      <p:cBhvr>
                                        <p:cTn id="12" dur="5000" fill="hold"/>
                                        <p:tgtEl>
                                          <p:spTgt spid="10244"/>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9"/>
                                            </p:cond>
                                          </p:stCondLst>
                                        </p:cTn>
                                        <p:tgtEl>
                                          <p:spTgt spid="10244"/>
                                        </p:tgtEl>
                                        <p:attrNameLst>
                                          <p:attrName>style.visibility</p:attrName>
                                        </p:attrNameLst>
                                      </p:cBhvr>
                                      <p:to>
                                        <p:strVal val="hidden"/>
                                      </p:to>
                                    </p:set>
                                  </p:subTnLst>
                                </p:cTn>
                              </p:par>
                            </p:childTnLst>
                          </p:cTn>
                        </p:par>
                        <p:par>
                          <p:cTn id="13" fill="hold" nodeType="afterGroup">
                            <p:stCondLst>
                              <p:cond delay="8775"/>
                            </p:stCondLst>
                            <p:childTnLst>
                              <p:par>
                                <p:cTn id="14" presetID="9" presetClass="entr" presetSubtype="0" fill="hold" grpId="0" nodeType="afterEffect">
                                  <p:stCondLst>
                                    <p:cond delay="2000"/>
                                  </p:stCondLst>
                                  <p:childTnLst>
                                    <p:set>
                                      <p:cBhvr>
                                        <p:cTn id="15" dur="1" fill="hold">
                                          <p:stCondLst>
                                            <p:cond delay="0"/>
                                          </p:stCondLst>
                                        </p:cTn>
                                        <p:tgtEl>
                                          <p:spTgt spid="10245"/>
                                        </p:tgtEl>
                                        <p:attrNameLst>
                                          <p:attrName>style.visibility</p:attrName>
                                        </p:attrNameLst>
                                      </p:cBhvr>
                                      <p:to>
                                        <p:strVal val="visible"/>
                                      </p:to>
                                    </p:set>
                                    <p:animEffect transition="in" filter="dissolve">
                                      <p:cBhvr>
                                        <p:cTn id="16"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P spid="10244" grpId="0" autoUpdateAnimBg="0"/>
      <p:bldP spid="1024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286000" y="1981201"/>
            <a:ext cx="5329238" cy="4132263"/>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it-IT" sz="3600" kern="10">
                <a:ln w="9525">
                  <a:round/>
                  <a:headEnd type="none" w="sm" len="sm"/>
                  <a:tailEnd type="none" w="sm" len="sm"/>
                </a:ln>
                <a:gradFill rotWithShape="0">
                  <a:gsLst>
                    <a:gs pos="0">
                      <a:srgbClr val="FFE701"/>
                    </a:gs>
                    <a:gs pos="100000">
                      <a:srgbClr val="FE3E02"/>
                    </a:gs>
                  </a:gsLst>
                  <a:lin ang="5400000" scaled="1"/>
                </a:gradFill>
                <a:latin typeface="Impact"/>
              </a:rPr>
              <a:t>CCNL "erga omnes"</a:t>
            </a:r>
          </a:p>
          <a:p>
            <a:pPr algn="ctr"/>
            <a:r>
              <a:rPr lang="it-IT" sz="3600" kern="10">
                <a:ln w="9525">
                  <a:round/>
                  <a:headEnd type="none" w="sm" len="sm"/>
                  <a:tailEnd type="none" w="sm" len="sm"/>
                </a:ln>
                <a:gradFill rotWithShape="0">
                  <a:gsLst>
                    <a:gs pos="0">
                      <a:srgbClr val="FFE701"/>
                    </a:gs>
                    <a:gs pos="100000">
                      <a:srgbClr val="FE3E02"/>
                    </a:gs>
                  </a:gsLst>
                  <a:lin ang="5400000" scaled="1"/>
                </a:gradFill>
                <a:latin typeface="Impact"/>
              </a:rPr>
              <a:t>vs.</a:t>
            </a:r>
          </a:p>
          <a:p>
            <a:pPr algn="ctr"/>
            <a:r>
              <a:rPr lang="it-IT" sz="3600" kern="10">
                <a:ln w="9525">
                  <a:round/>
                  <a:headEnd type="none" w="sm" len="sm"/>
                  <a:tailEnd type="none" w="sm" len="sm"/>
                </a:ln>
                <a:gradFill rotWithShape="0">
                  <a:gsLst>
                    <a:gs pos="0">
                      <a:srgbClr val="FFE701"/>
                    </a:gs>
                    <a:gs pos="100000">
                      <a:srgbClr val="FE3E02"/>
                    </a:gs>
                  </a:gsLst>
                  <a:lin ang="5400000" scaled="1"/>
                </a:gradFill>
                <a:latin typeface="Impact"/>
              </a:rPr>
              <a:t>libertà e unità sindacale</a:t>
            </a:r>
          </a:p>
        </p:txBody>
      </p:sp>
    </p:spTree>
    <p:extLst>
      <p:ext uri="{BB962C8B-B14F-4D97-AF65-F5344CB8AC3E}">
        <p14:creationId xmlns:p14="http://schemas.microsoft.com/office/powerpoint/2010/main" val="296142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ppt_x</p:attrName>
                                        </p:attrNameLst>
                                      </p:cBhvr>
                                      <p:tavLst>
                                        <p:tav tm="0">
                                          <p:val>
                                            <p:strVal val="#ppt_x"/>
                                          </p:val>
                                        </p:tav>
                                        <p:tav tm="100000">
                                          <p:val>
                                            <p:strVal val="#ppt_x"/>
                                          </p:val>
                                        </p:tav>
                                      </p:tavLst>
                                    </p:anim>
                                    <p:anim calcmode="lin" valueType="num">
                                      <p:cBhvr>
                                        <p:cTn id="8" dur="500" fill="hold"/>
                                        <p:tgtEl>
                                          <p:spTgt spid="12290"/>
                                        </p:tgtEl>
                                        <p:attrNameLst>
                                          <p:attrName>ppt_y</p:attrName>
                                        </p:attrNameLst>
                                      </p:cBhvr>
                                      <p:tavLst>
                                        <p:tav tm="0">
                                          <p:val>
                                            <p:strVal val="#ppt_y+#ppt_h/2"/>
                                          </p:val>
                                        </p:tav>
                                        <p:tav tm="100000">
                                          <p:val>
                                            <p:strVal val="#ppt_y"/>
                                          </p:val>
                                        </p:tav>
                                      </p:tavLst>
                                    </p:anim>
                                    <p:anim calcmode="lin" valueType="num">
                                      <p:cBhvr>
                                        <p:cTn id="9" dur="500" fill="hold"/>
                                        <p:tgtEl>
                                          <p:spTgt spid="12290"/>
                                        </p:tgtEl>
                                        <p:attrNameLst>
                                          <p:attrName>ppt_w</p:attrName>
                                        </p:attrNameLst>
                                      </p:cBhvr>
                                      <p:tavLst>
                                        <p:tav tm="0">
                                          <p:val>
                                            <p:strVal val="#ppt_w"/>
                                          </p:val>
                                        </p:tav>
                                        <p:tav tm="100000">
                                          <p:val>
                                            <p:strVal val="#ppt_w"/>
                                          </p:val>
                                        </p:tav>
                                      </p:tavLst>
                                    </p:anim>
                                    <p:anim calcmode="lin" valueType="num">
                                      <p:cBhvr>
                                        <p:cTn id="10" dur="500" fill="hold"/>
                                        <p:tgtEl>
                                          <p:spTgt spid="122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it-IT" altLang="it-IT">
                <a:latin typeface="Asimov" pitchFamily="34" charset="0"/>
              </a:rPr>
              <a:t>I “no” dei sindacati</a:t>
            </a:r>
            <a:endParaRPr lang="it-IT" altLang="it-IT"/>
          </a:p>
        </p:txBody>
      </p:sp>
      <p:sp>
        <p:nvSpPr>
          <p:cNvPr id="13315" name="Rectangle 3"/>
          <p:cNvSpPr>
            <a:spLocks noGrp="1" noChangeArrowheads="1"/>
          </p:cNvSpPr>
          <p:nvPr>
            <p:ph idx="1"/>
          </p:nvPr>
        </p:nvSpPr>
        <p:spPr>
          <a:xfrm>
            <a:off x="2346960" y="1845734"/>
            <a:ext cx="7543801" cy="3239450"/>
          </a:xfrm>
        </p:spPr>
        <p:txBody>
          <a:bodyPr>
            <a:normAutofit/>
          </a:bodyPr>
          <a:lstStyle/>
          <a:p>
            <a:r>
              <a:rPr lang="it-IT" altLang="it-IT" sz="3200" dirty="0">
                <a:latin typeface="Comic Sans MS" charset="0"/>
                <a:ea typeface="Comic Sans MS" charset="0"/>
                <a:cs typeface="Comic Sans MS" charset="0"/>
              </a:rPr>
              <a:t>Numero degli iscritti: </a:t>
            </a:r>
          </a:p>
          <a:p>
            <a:pPr lvl="1"/>
            <a:r>
              <a:rPr lang="it-IT" altLang="it-IT" sz="2800" dirty="0">
                <a:latin typeface="Comic Sans MS" charset="0"/>
                <a:ea typeface="Comic Sans MS" charset="0"/>
                <a:cs typeface="Comic Sans MS" charset="0"/>
              </a:rPr>
              <a:t>Elenco degli iscritti a disposizione del governo e dei datori?</a:t>
            </a:r>
          </a:p>
          <a:p>
            <a:pPr lvl="1"/>
            <a:r>
              <a:rPr lang="it-IT" altLang="it-IT" sz="2800" dirty="0">
                <a:latin typeface="Comic Sans MS" charset="0"/>
                <a:ea typeface="Comic Sans MS" charset="0"/>
                <a:cs typeface="Comic Sans MS" charset="0"/>
              </a:rPr>
              <a:t>Il parametro unico dell’affiliazione è sufficiente?</a:t>
            </a:r>
          </a:p>
          <a:p>
            <a:pPr lvl="1"/>
            <a:r>
              <a:rPr lang="it-IT" altLang="it-IT" sz="2800" dirty="0">
                <a:latin typeface="Comic Sans MS" charset="0"/>
                <a:ea typeface="Comic Sans MS" charset="0"/>
                <a:cs typeface="Comic Sans MS" charset="0"/>
              </a:rPr>
              <a:t>Egemonia contrattuale dei sindacati aderenti alla CGIL?</a:t>
            </a:r>
          </a:p>
        </p:txBody>
      </p:sp>
    </p:spTree>
    <p:extLst>
      <p:ext uri="{BB962C8B-B14F-4D97-AF65-F5344CB8AC3E}">
        <p14:creationId xmlns:p14="http://schemas.microsoft.com/office/powerpoint/2010/main" val="15533875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77206" y="194893"/>
            <a:ext cx="8637588" cy="1431925"/>
          </a:xfrm>
        </p:spPr>
        <p:txBody>
          <a:bodyPr>
            <a:normAutofit/>
          </a:bodyPr>
          <a:lstStyle/>
          <a:p>
            <a:pPr eaLnBrk="1" hangingPunct="1">
              <a:defRPr/>
            </a:pPr>
            <a:r>
              <a:rPr lang="it-IT" altLang="it-IT" dirty="0"/>
              <a:t>Dal sindacato di mestiere al sindacato d’industria.</a:t>
            </a:r>
          </a:p>
        </p:txBody>
      </p:sp>
      <p:sp>
        <p:nvSpPr>
          <p:cNvPr id="10243" name="Rectangle 3"/>
          <p:cNvSpPr>
            <a:spLocks noGrp="1" noChangeArrowheads="1"/>
          </p:cNvSpPr>
          <p:nvPr>
            <p:ph idx="1"/>
          </p:nvPr>
        </p:nvSpPr>
        <p:spPr>
          <a:xfrm>
            <a:off x="1066800" y="2593879"/>
            <a:ext cx="10058400" cy="2643139"/>
          </a:xfrm>
        </p:spPr>
        <p:txBody>
          <a:bodyPr/>
          <a:lstStyle/>
          <a:p>
            <a:pPr>
              <a:defRPr/>
            </a:pPr>
            <a:r>
              <a:rPr lang="it-IT" altLang="it-IT" sz="2800" dirty="0"/>
              <a:t>Il sindacato di mestiere si organizza sulla base della professionalità del soggetto. E’ tipico del mondo </a:t>
            </a:r>
            <a:r>
              <a:rPr lang="it-IT" altLang="it-IT" sz="2800" dirty="0" err="1"/>
              <a:t>pre</a:t>
            </a:r>
            <a:r>
              <a:rPr lang="it-IT" altLang="it-IT" sz="2800" dirty="0"/>
              <a:t>-industriale.</a:t>
            </a:r>
          </a:p>
          <a:p>
            <a:pPr>
              <a:defRPr/>
            </a:pPr>
            <a:r>
              <a:rPr lang="it-IT" altLang="it-IT" sz="2800" dirty="0"/>
              <a:t>Con l’industria i lavoratori devono essere organizzati in relazione al luogo dove lavorano (e in relazione al datore di lavoro). Il sindacato non tutela più i lavoratori in relazione al mestiere specifico, ma in relazione all’industria dove lavorano.</a:t>
            </a:r>
          </a:p>
          <a:p>
            <a:pPr eaLnBrk="1" hangingPunct="1">
              <a:defRPr/>
            </a:pPr>
            <a:endParaRPr lang="it-IT" altLang="it-IT" dirty="0"/>
          </a:p>
        </p:txBody>
      </p:sp>
    </p:spTree>
    <p:extLst>
      <p:ext uri="{BB962C8B-B14F-4D97-AF65-F5344CB8AC3E}">
        <p14:creationId xmlns:p14="http://schemas.microsoft.com/office/powerpoint/2010/main" val="294821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2209800" y="633248"/>
            <a:ext cx="7772400" cy="782960"/>
          </a:xfrm>
        </p:spPr>
        <p:txBody>
          <a:bodyPr>
            <a:normAutofit/>
          </a:bodyPr>
          <a:lstStyle/>
          <a:p>
            <a:pPr eaLnBrk="1" hangingPunct="1"/>
            <a:r>
              <a:rPr lang="it-IT" altLang="it-IT" dirty="0"/>
              <a:t>Il contesto storico del «no»</a:t>
            </a:r>
          </a:p>
        </p:txBody>
      </p:sp>
      <p:sp>
        <p:nvSpPr>
          <p:cNvPr id="12291" name="Segnaposto contenuto 2"/>
          <p:cNvSpPr>
            <a:spLocks noGrp="1"/>
          </p:cNvSpPr>
          <p:nvPr>
            <p:ph idx="1"/>
          </p:nvPr>
        </p:nvSpPr>
        <p:spPr>
          <a:xfrm>
            <a:off x="2209800" y="1844824"/>
            <a:ext cx="7772400" cy="4056104"/>
          </a:xfrm>
        </p:spPr>
        <p:txBody>
          <a:bodyPr/>
          <a:lstStyle/>
          <a:p>
            <a:pPr eaLnBrk="1" hangingPunct="1"/>
            <a:r>
              <a:rPr lang="it-IT" altLang="it-IT" b="1" u="sng" dirty="0"/>
              <a:t>Patto di Roma</a:t>
            </a:r>
            <a:r>
              <a:rPr lang="it-IT" altLang="it-IT" dirty="0"/>
              <a:t>  (la </a:t>
            </a:r>
            <a:r>
              <a:rPr lang="it-IT" altLang="it-IT" dirty="0" err="1"/>
              <a:t>CGdL</a:t>
            </a:r>
            <a:r>
              <a:rPr lang="it-IT" altLang="it-IT" dirty="0"/>
              <a:t> unitaria) firmato il </a:t>
            </a:r>
            <a:r>
              <a:rPr lang="it-IT" altLang="it-IT" dirty="0">
                <a:solidFill>
                  <a:schemeClr val="tx1">
                    <a:lumMod val="90000"/>
                  </a:schemeClr>
                </a:solidFill>
              </a:rPr>
              <a:t>3 (9) giugno 1944 </a:t>
            </a:r>
            <a:r>
              <a:rPr lang="it-IT" altLang="it-IT" dirty="0"/>
              <a:t>da </a:t>
            </a:r>
            <a:r>
              <a:rPr lang="it-IT" altLang="it-IT" u="sng" dirty="0"/>
              <a:t>Giuseppe Di Vittorio </a:t>
            </a:r>
            <a:r>
              <a:rPr lang="it-IT" altLang="it-IT" dirty="0"/>
              <a:t>per il PCI, </a:t>
            </a:r>
            <a:r>
              <a:rPr lang="it-IT" altLang="it-IT" u="sng" dirty="0"/>
              <a:t>Achille Grandi</a:t>
            </a:r>
            <a:r>
              <a:rPr lang="it-IT" altLang="it-IT" dirty="0"/>
              <a:t> per la DC (ACLI) e </a:t>
            </a:r>
            <a:r>
              <a:rPr lang="it-IT" altLang="it-IT" u="sng" dirty="0"/>
              <a:t>Bruno </a:t>
            </a:r>
            <a:r>
              <a:rPr lang="it-IT" altLang="it-IT" u="sng" dirty="0" err="1"/>
              <a:t>Buozzi</a:t>
            </a:r>
            <a:r>
              <a:rPr lang="it-IT" altLang="it-IT" dirty="0"/>
              <a:t> (</a:t>
            </a:r>
            <a:r>
              <a:rPr lang="it-IT" altLang="it-IT" dirty="0" err="1"/>
              <a:t>E.Canevari</a:t>
            </a:r>
            <a:r>
              <a:rPr lang="it-IT" altLang="it-IT" dirty="0"/>
              <a:t>) per i socialisti (FIOM 1911-1926, nel 1919 la conquista delle 3 “8”) </a:t>
            </a:r>
          </a:p>
          <a:p>
            <a:pPr eaLnBrk="1" hangingPunct="1"/>
            <a:r>
              <a:rPr lang="it-IT" altLang="it-IT" dirty="0"/>
              <a:t>1947: I congresso, tensioni (5.700.000)</a:t>
            </a:r>
          </a:p>
          <a:p>
            <a:r>
              <a:rPr lang="it-IT" dirty="0"/>
              <a:t>1947: Portella della ginestra</a:t>
            </a:r>
            <a:endParaRPr lang="it-IT" altLang="it-IT" dirty="0"/>
          </a:p>
          <a:p>
            <a:pPr algn="just" eaLnBrk="1" hangingPunct="1"/>
            <a:r>
              <a:rPr lang="it-IT" altLang="it-IT" dirty="0"/>
              <a:t>18 aprile 1948: elezioni </a:t>
            </a:r>
            <a:r>
              <a:rPr lang="it-IT" altLang="it-IT" sz="2400" dirty="0"/>
              <a:t>(DC 48,51%; Fronte Pop. 30,98%; </a:t>
            </a:r>
            <a:r>
              <a:rPr lang="it-IT" altLang="it-IT" sz="2000" dirty="0"/>
              <a:t>1946: DC 35,21; PSIUP 20,68 + PCI 18,93=39,61)</a:t>
            </a:r>
            <a:endParaRPr lang="it-IT" altLang="it-IT" dirty="0"/>
          </a:p>
        </p:txBody>
      </p:sp>
    </p:spTree>
    <p:extLst>
      <p:ext uri="{BB962C8B-B14F-4D97-AF65-F5344CB8AC3E}">
        <p14:creationId xmlns:p14="http://schemas.microsoft.com/office/powerpoint/2010/main" val="825015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dirty="0"/>
              <a:t>Segue</a:t>
            </a:r>
          </a:p>
        </p:txBody>
      </p:sp>
      <p:sp>
        <p:nvSpPr>
          <p:cNvPr id="3" name="Segnaposto contenuto 2"/>
          <p:cNvSpPr>
            <a:spLocks noGrp="1"/>
          </p:cNvSpPr>
          <p:nvPr>
            <p:ph idx="1"/>
          </p:nvPr>
        </p:nvSpPr>
        <p:spPr>
          <a:xfrm>
            <a:off x="2209800" y="1844824"/>
            <a:ext cx="7918648" cy="4323928"/>
          </a:xfrm>
        </p:spPr>
        <p:txBody>
          <a:bodyPr rtlCol="0">
            <a:normAutofit/>
          </a:bodyPr>
          <a:lstStyle/>
          <a:p>
            <a:pPr indent="-274320">
              <a:defRPr/>
            </a:pPr>
            <a:r>
              <a:rPr lang="it-IT" altLang="it-IT" sz="3600" dirty="0"/>
              <a:t>14 luglio 1948: </a:t>
            </a:r>
            <a:r>
              <a:rPr lang="it-IT" altLang="it-IT" sz="3100" dirty="0"/>
              <a:t>attentato</a:t>
            </a:r>
            <a:r>
              <a:rPr lang="it-IT" altLang="it-IT" sz="3600" dirty="0"/>
              <a:t> a Togliatti</a:t>
            </a:r>
          </a:p>
          <a:p>
            <a:pPr indent="-274320">
              <a:defRPr/>
            </a:pPr>
            <a:r>
              <a:rPr lang="it-IT" dirty="0"/>
              <a:t>Mario </a:t>
            </a:r>
            <a:r>
              <a:rPr lang="it-IT" dirty="0" err="1"/>
              <a:t>Scelba</a:t>
            </a:r>
            <a:r>
              <a:rPr lang="it-IT" dirty="0"/>
              <a:t> ministro degli interni</a:t>
            </a:r>
          </a:p>
          <a:p>
            <a:pPr indent="-274320">
              <a:defRPr/>
            </a:pPr>
            <a:r>
              <a:rPr lang="it-IT" dirty="0"/>
              <a:t>Lo sciopero generale non contrattuale</a:t>
            </a:r>
            <a:r>
              <a:rPr lang="it-IT" altLang="it-IT" dirty="0"/>
              <a:t>(30 morti)</a:t>
            </a:r>
            <a:r>
              <a:rPr lang="it-IT" dirty="0"/>
              <a:t> Le mosse anti-insurrezionali</a:t>
            </a:r>
          </a:p>
          <a:p>
            <a:pPr indent="-274320">
              <a:defRPr/>
            </a:pPr>
            <a:r>
              <a:rPr lang="it-IT" dirty="0"/>
              <a:t>Uscita della componente cattolica (dal 1950 CISL)</a:t>
            </a:r>
          </a:p>
          <a:p>
            <a:pPr indent="-274320">
              <a:defRPr/>
            </a:pPr>
            <a:r>
              <a:rPr lang="it-IT" dirty="0"/>
              <a:t>Uscita dei centristi non cattolici e dei socialdemocratici nel 1950 (UIL)</a:t>
            </a:r>
          </a:p>
          <a:p>
            <a:pPr indent="-274320">
              <a:defRPr/>
            </a:pPr>
            <a:r>
              <a:rPr lang="it-IT" dirty="0"/>
              <a:t>L'ambasciatrice americana in Italia</a:t>
            </a:r>
            <a:r>
              <a:rPr lang="it-IT" dirty="0">
                <a:solidFill>
                  <a:schemeClr val="tx1"/>
                </a:solidFill>
              </a:rPr>
              <a:t>, Clare </a:t>
            </a:r>
            <a:r>
              <a:rPr lang="it-IT" dirty="0" err="1">
                <a:solidFill>
                  <a:schemeClr val="tx1"/>
                </a:solidFill>
              </a:rPr>
              <a:t>Boothe</a:t>
            </a:r>
            <a:r>
              <a:rPr lang="it-IT" dirty="0">
                <a:solidFill>
                  <a:schemeClr val="tx1"/>
                </a:solidFill>
              </a:rPr>
              <a:t> Luce, dichiara che le imprese dove i sindacalisti della CGIL avessero ottenuto più del 50% dei voti alle elezioni della Commissione Interna non avrebbero potuto accedere a contratti con gli Stati Uniti d'America.</a:t>
            </a:r>
          </a:p>
        </p:txBody>
      </p:sp>
    </p:spTree>
    <p:extLst>
      <p:ext uri="{BB962C8B-B14F-4D97-AF65-F5344CB8AC3E}">
        <p14:creationId xmlns:p14="http://schemas.microsoft.com/office/powerpoint/2010/main" val="1888159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057401" y="609601"/>
            <a:ext cx="53303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Comic Sans MS" pitchFamily="66" charset="0"/>
              </a:rPr>
              <a:t>I sindacati possono stipulare contratti collettivi</a:t>
            </a:r>
          </a:p>
          <a:p>
            <a:r>
              <a:rPr lang="it-IT" altLang="it-IT">
                <a:latin typeface="Comic Sans MS" pitchFamily="66" charset="0"/>
              </a:rPr>
              <a:t> anche se non sono registrati?</a:t>
            </a:r>
          </a:p>
        </p:txBody>
      </p:sp>
      <p:sp>
        <p:nvSpPr>
          <p:cNvPr id="14339" name="Text Box 3"/>
          <p:cNvSpPr txBox="1">
            <a:spLocks noChangeArrowheads="1"/>
          </p:cNvSpPr>
          <p:nvPr/>
        </p:nvSpPr>
        <p:spPr bwMode="auto">
          <a:xfrm>
            <a:off x="3733801" y="2819400"/>
            <a:ext cx="41921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Flubber" pitchFamily="2" charset="0"/>
              </a:rPr>
              <a:t>Sì, seguendo le regole generali dei contratti</a:t>
            </a:r>
          </a:p>
        </p:txBody>
      </p:sp>
      <p:sp>
        <p:nvSpPr>
          <p:cNvPr id="14341" name="AutoShape 5"/>
          <p:cNvSpPr>
            <a:spLocks noChangeArrowheads="1"/>
          </p:cNvSpPr>
          <p:nvPr/>
        </p:nvSpPr>
        <p:spPr bwMode="auto">
          <a:xfrm rot="7914417">
            <a:off x="5593557" y="4298157"/>
            <a:ext cx="976312" cy="485775"/>
          </a:xfrm>
          <a:custGeom>
            <a:avLst/>
            <a:gdLst>
              <a:gd name="G0" fmla="+- 13979 0 0"/>
              <a:gd name="G1" fmla="+- 5435 0 0"/>
              <a:gd name="G2" fmla="+- 21600 0 5435"/>
              <a:gd name="G3" fmla="+- 10800 0 5435"/>
              <a:gd name="G4" fmla="+- 21600 0 13979"/>
              <a:gd name="G5" fmla="*/ G4 G3 10800"/>
              <a:gd name="G6" fmla="+- 21600 0 G5"/>
              <a:gd name="T0" fmla="*/ 13979 w 21600"/>
              <a:gd name="T1" fmla="*/ 0 h 21600"/>
              <a:gd name="T2" fmla="*/ 0 w 21600"/>
              <a:gd name="T3" fmla="*/ 10800 h 21600"/>
              <a:gd name="T4" fmla="*/ 1397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3979" y="0"/>
                </a:moveTo>
                <a:lnTo>
                  <a:pt x="13979" y="5435"/>
                </a:lnTo>
                <a:lnTo>
                  <a:pt x="3375" y="5435"/>
                </a:lnTo>
                <a:lnTo>
                  <a:pt x="3375" y="16165"/>
                </a:lnTo>
                <a:lnTo>
                  <a:pt x="13979" y="16165"/>
                </a:lnTo>
                <a:lnTo>
                  <a:pt x="13979" y="21600"/>
                </a:lnTo>
                <a:lnTo>
                  <a:pt x="21600" y="10800"/>
                </a:lnTo>
                <a:close/>
              </a:path>
              <a:path w="21600" h="21600">
                <a:moveTo>
                  <a:pt x="1350" y="5435"/>
                </a:moveTo>
                <a:lnTo>
                  <a:pt x="1350" y="16165"/>
                </a:lnTo>
                <a:lnTo>
                  <a:pt x="2700" y="16165"/>
                </a:lnTo>
                <a:lnTo>
                  <a:pt x="2700" y="5435"/>
                </a:lnTo>
                <a:close/>
              </a:path>
              <a:path w="21600" h="21600">
                <a:moveTo>
                  <a:pt x="0" y="5435"/>
                </a:moveTo>
                <a:lnTo>
                  <a:pt x="0" y="16165"/>
                </a:lnTo>
                <a:lnTo>
                  <a:pt x="675" y="16165"/>
                </a:lnTo>
                <a:lnTo>
                  <a:pt x="675" y="5435"/>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42" name="Text Box 6"/>
          <p:cNvSpPr txBox="1">
            <a:spLocks noChangeArrowheads="1"/>
          </p:cNvSpPr>
          <p:nvPr/>
        </p:nvSpPr>
        <p:spPr bwMode="auto">
          <a:xfrm>
            <a:off x="4953001" y="4114800"/>
            <a:ext cx="20633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latin typeface="Times New Roman" pitchFamily="18" charset="0"/>
              </a:rPr>
              <a:t>…di conseguenza…</a:t>
            </a:r>
          </a:p>
        </p:txBody>
      </p:sp>
      <p:sp>
        <p:nvSpPr>
          <p:cNvPr id="14343" name="Text Box 7"/>
          <p:cNvSpPr txBox="1">
            <a:spLocks noChangeArrowheads="1"/>
          </p:cNvSpPr>
          <p:nvPr/>
        </p:nvSpPr>
        <p:spPr bwMode="auto">
          <a:xfrm>
            <a:off x="1981200" y="5105401"/>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a:latin typeface="Terminator Two" pitchFamily="2" charset="0"/>
              </a:rPr>
              <a:t>Non è strettamente indispensabile</a:t>
            </a:r>
          </a:p>
          <a:p>
            <a:r>
              <a:rPr lang="it-IT" altLang="it-IT">
                <a:latin typeface="Terminator Two" pitchFamily="2" charset="0"/>
              </a:rPr>
              <a:t>Formare la legge per l’istituzione degli Uffici preposti alla registrazione</a:t>
            </a:r>
          </a:p>
        </p:txBody>
      </p:sp>
    </p:spTree>
    <p:extLst>
      <p:ext uri="{BB962C8B-B14F-4D97-AF65-F5344CB8AC3E}">
        <p14:creationId xmlns:p14="http://schemas.microsoft.com/office/powerpoint/2010/main" val="9260747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par>
                          <p:cTn id="8" fill="hold" nodeType="afterGroup">
                            <p:stCondLst>
                              <p:cond delay="1500"/>
                            </p:stCondLst>
                            <p:childTnLst>
                              <p:par>
                                <p:cTn id="9" presetID="9" presetClass="entr" presetSubtype="0" fill="hold" grpId="0" nodeType="afterEffect">
                                  <p:stCondLst>
                                    <p:cond delay="3000"/>
                                  </p:stCondLst>
                                  <p:childTnLst>
                                    <p:set>
                                      <p:cBhvr>
                                        <p:cTn id="10" dur="1" fill="hold">
                                          <p:stCondLst>
                                            <p:cond delay="0"/>
                                          </p:stCondLst>
                                        </p:cTn>
                                        <p:tgtEl>
                                          <p:spTgt spid="14339"/>
                                        </p:tgtEl>
                                        <p:attrNameLst>
                                          <p:attrName>style.visibility</p:attrName>
                                        </p:attrNameLst>
                                      </p:cBhvr>
                                      <p:to>
                                        <p:strVal val="visible"/>
                                      </p:to>
                                    </p:set>
                                    <p:animEffect transition="in" filter="dissolve">
                                      <p:cBhvr>
                                        <p:cTn id="11" dur="500"/>
                                        <p:tgtEl>
                                          <p:spTgt spid="14339"/>
                                        </p:tgtEl>
                                      </p:cBhvr>
                                    </p:animEffect>
                                  </p:childTnLst>
                                </p:cTn>
                              </p:par>
                            </p:childTnLst>
                          </p:cTn>
                        </p:par>
                        <p:par>
                          <p:cTn id="12" fill="hold" nodeType="afterGroup">
                            <p:stCondLst>
                              <p:cond delay="5000"/>
                            </p:stCondLst>
                            <p:childTnLst>
                              <p:par>
                                <p:cTn id="13" presetID="19" presetClass="entr" presetSubtype="10" fill="hold" grpId="0" nodeType="afterEffect">
                                  <p:stCondLst>
                                    <p:cond delay="2000"/>
                                  </p:stCondLst>
                                  <p:childTnLst>
                                    <p:set>
                                      <p:cBhvr>
                                        <p:cTn id="14" dur="1" fill="hold">
                                          <p:stCondLst>
                                            <p:cond delay="0"/>
                                          </p:stCondLst>
                                        </p:cTn>
                                        <p:tgtEl>
                                          <p:spTgt spid="14342"/>
                                        </p:tgtEl>
                                        <p:attrNameLst>
                                          <p:attrName>style.visibility</p:attrName>
                                        </p:attrNameLst>
                                      </p:cBhvr>
                                      <p:to>
                                        <p:strVal val="visible"/>
                                      </p:to>
                                    </p:set>
                                    <p:anim calcmode="lin" valueType="num">
                                      <p:cBhvr>
                                        <p:cTn id="15" dur="5000" fill="hold"/>
                                        <p:tgtEl>
                                          <p:spTgt spid="14342"/>
                                        </p:tgtEl>
                                        <p:attrNameLst>
                                          <p:attrName>ppt_w</p:attrName>
                                        </p:attrNameLst>
                                      </p:cBhvr>
                                      <p:tavLst>
                                        <p:tav tm="0" fmla="#ppt_w*sin(2.5*pi*$)">
                                          <p:val>
                                            <p:fltVal val="0"/>
                                          </p:val>
                                        </p:tav>
                                        <p:tav tm="100000">
                                          <p:val>
                                            <p:fltVal val="1"/>
                                          </p:val>
                                        </p:tav>
                                      </p:tavLst>
                                    </p:anim>
                                    <p:anim calcmode="lin" valueType="num">
                                      <p:cBhvr>
                                        <p:cTn id="16" dur="5000" fill="hold"/>
                                        <p:tgtEl>
                                          <p:spTgt spid="14342"/>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3"/>
                                            </p:cond>
                                          </p:stCondLst>
                                        </p:cTn>
                                        <p:tgtEl>
                                          <p:spTgt spid="14342"/>
                                        </p:tgtEl>
                                        <p:attrNameLst>
                                          <p:attrName>style.visibility</p:attrName>
                                        </p:attrNameLst>
                                      </p:cBhvr>
                                      <p:to>
                                        <p:strVal val="hidden"/>
                                      </p:to>
                                    </p:set>
                                  </p:subTnLst>
                                </p:cTn>
                              </p:par>
                            </p:childTnLst>
                          </p:cTn>
                        </p:par>
                        <p:par>
                          <p:cTn id="17" fill="hold" nodeType="afterGroup">
                            <p:stCondLst>
                              <p:cond delay="12000"/>
                            </p:stCondLst>
                            <p:childTnLst>
                              <p:par>
                                <p:cTn id="18" presetID="9" presetClass="entr" presetSubtype="0" fill="hold" grpId="0" nodeType="afterEffect">
                                  <p:stCondLst>
                                    <p:cond delay="1000"/>
                                  </p:stCondLst>
                                  <p:childTnLst>
                                    <p:set>
                                      <p:cBhvr>
                                        <p:cTn id="19" dur="1" fill="hold">
                                          <p:stCondLst>
                                            <p:cond delay="0"/>
                                          </p:stCondLst>
                                        </p:cTn>
                                        <p:tgtEl>
                                          <p:spTgt spid="14341"/>
                                        </p:tgtEl>
                                        <p:attrNameLst>
                                          <p:attrName>style.visibility</p:attrName>
                                        </p:attrNameLst>
                                      </p:cBhvr>
                                      <p:to>
                                        <p:strVal val="visible"/>
                                      </p:to>
                                    </p:set>
                                    <p:animEffect transition="in" filter="dissolve">
                                      <p:cBhvr>
                                        <p:cTn id="20" dur="500"/>
                                        <p:tgtEl>
                                          <p:spTgt spid="14341"/>
                                        </p:tgtEl>
                                      </p:cBhvr>
                                    </p:animEffect>
                                  </p:childTnLst>
                                </p:cTn>
                              </p:par>
                            </p:childTnLst>
                          </p:cTn>
                        </p:par>
                        <p:par>
                          <p:cTn id="21" fill="hold" nodeType="afterGroup">
                            <p:stCondLst>
                              <p:cond delay="13500"/>
                            </p:stCondLst>
                            <p:childTnLst>
                              <p:par>
                                <p:cTn id="22" presetID="2" presetClass="entr" presetSubtype="4" fill="hold" grpId="0" nodeType="afterEffect">
                                  <p:stCondLst>
                                    <p:cond delay="3000"/>
                                  </p:stCondLst>
                                  <p:childTnLst>
                                    <p:set>
                                      <p:cBhvr>
                                        <p:cTn id="23" dur="1" fill="hold">
                                          <p:stCondLst>
                                            <p:cond delay="0"/>
                                          </p:stCondLst>
                                        </p:cTn>
                                        <p:tgtEl>
                                          <p:spTgt spid="14343"/>
                                        </p:tgtEl>
                                        <p:attrNameLst>
                                          <p:attrName>style.visibility</p:attrName>
                                        </p:attrNameLst>
                                      </p:cBhvr>
                                      <p:to>
                                        <p:strVal val="visible"/>
                                      </p:to>
                                    </p:set>
                                    <p:anim calcmode="lin" valueType="num">
                                      <p:cBhvr additive="base">
                                        <p:cTn id="24" dur="500" fill="hold"/>
                                        <p:tgtEl>
                                          <p:spTgt spid="14343"/>
                                        </p:tgtEl>
                                        <p:attrNameLst>
                                          <p:attrName>ppt_x</p:attrName>
                                        </p:attrNameLst>
                                      </p:cBhvr>
                                      <p:tavLst>
                                        <p:tav tm="0">
                                          <p:val>
                                            <p:strVal val="#ppt_x"/>
                                          </p:val>
                                        </p:tav>
                                        <p:tav tm="100000">
                                          <p:val>
                                            <p:strVal val="#ppt_x"/>
                                          </p:val>
                                        </p:tav>
                                      </p:tavLst>
                                    </p:anim>
                                    <p:anim calcmode="lin" valueType="num">
                                      <p:cBhvr additive="base">
                                        <p:cTn id="25" dur="500" fill="hold"/>
                                        <p:tgtEl>
                                          <p:spTgt spid="143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autoUpdateAnimBg="0"/>
      <p:bldP spid="14341" grpId="0" animBg="1"/>
      <p:bldP spid="14342" grpId="0" autoUpdateAnimBg="0"/>
      <p:bldP spid="14343"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533400"/>
            <a:ext cx="7772400" cy="1143000"/>
          </a:xfrm>
        </p:spPr>
        <p:txBody>
          <a:bodyPr>
            <a:normAutofit fontScale="90000"/>
          </a:bodyPr>
          <a:lstStyle/>
          <a:p>
            <a:r>
              <a:rPr lang="it-IT" altLang="it-IT">
                <a:latin typeface="SF Movie Poster" pitchFamily="2" charset="0"/>
              </a:rPr>
              <a:t>…ma il contratto di diritto comune è efficace tra le parti….</a:t>
            </a:r>
          </a:p>
        </p:txBody>
      </p:sp>
      <p:sp>
        <p:nvSpPr>
          <p:cNvPr id="15363" name="Text Box 3"/>
          <p:cNvSpPr txBox="1">
            <a:spLocks noChangeArrowheads="1"/>
          </p:cNvSpPr>
          <p:nvPr/>
        </p:nvSpPr>
        <p:spPr bwMode="auto">
          <a:xfrm>
            <a:off x="2422525" y="3170238"/>
            <a:ext cx="34676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dirty="0">
                <a:latin typeface="Flubber" pitchFamily="2" charset="0"/>
              </a:rPr>
              <a:t>Il legislatore si muove su </a:t>
            </a:r>
            <a:r>
              <a:rPr lang="it-IT" altLang="it-IT">
                <a:latin typeface="Flubber" pitchFamily="2" charset="0"/>
              </a:rPr>
              <a:t>due fronti</a:t>
            </a:r>
          </a:p>
        </p:txBody>
      </p:sp>
      <p:sp>
        <p:nvSpPr>
          <p:cNvPr id="15364" name="AutoShape 4"/>
          <p:cNvSpPr>
            <a:spLocks noChangeArrowheads="1"/>
          </p:cNvSpPr>
          <p:nvPr/>
        </p:nvSpPr>
        <p:spPr bwMode="auto">
          <a:xfrm rot="10901843">
            <a:off x="4953000" y="3886200"/>
            <a:ext cx="685800" cy="1371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365" name="Text Box 5"/>
          <p:cNvSpPr txBox="1">
            <a:spLocks noChangeArrowheads="1"/>
          </p:cNvSpPr>
          <p:nvPr/>
        </p:nvSpPr>
        <p:spPr bwMode="auto">
          <a:xfrm>
            <a:off x="2193926" y="4487863"/>
            <a:ext cx="235327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1956 ministero delle</a:t>
            </a:r>
          </a:p>
          <a:p>
            <a:r>
              <a:rPr lang="it-IT" altLang="it-IT"/>
              <a:t>Partecipazioni Statali</a:t>
            </a:r>
          </a:p>
          <a:p>
            <a:r>
              <a:rPr lang="it-IT" altLang="it-IT"/>
              <a:t>1958 Intersind (e Asap)</a:t>
            </a:r>
          </a:p>
        </p:txBody>
      </p:sp>
      <p:sp>
        <p:nvSpPr>
          <p:cNvPr id="15367" name="AutoShape 7"/>
          <p:cNvSpPr>
            <a:spLocks noChangeArrowheads="1"/>
          </p:cNvSpPr>
          <p:nvPr/>
        </p:nvSpPr>
        <p:spPr bwMode="auto">
          <a:xfrm flipV="1">
            <a:off x="5715000" y="3962400"/>
            <a:ext cx="914400" cy="12954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5368" name="Text Box 8"/>
          <p:cNvSpPr txBox="1">
            <a:spLocks noChangeArrowheads="1"/>
          </p:cNvSpPr>
          <p:nvPr/>
        </p:nvSpPr>
        <p:spPr bwMode="auto">
          <a:xfrm>
            <a:off x="7299325" y="4511676"/>
            <a:ext cx="21980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t>l.14 luglio 1959 n.741</a:t>
            </a:r>
          </a:p>
          <a:p>
            <a:r>
              <a:rPr lang="it-IT" altLang="it-IT"/>
              <a:t>“legge Vigorelli”</a:t>
            </a:r>
          </a:p>
        </p:txBody>
      </p:sp>
    </p:spTree>
    <p:extLst>
      <p:ext uri="{BB962C8B-B14F-4D97-AF65-F5344CB8AC3E}">
        <p14:creationId xmlns:p14="http://schemas.microsoft.com/office/powerpoint/2010/main" val="17249384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300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6900"/>
                            </p:stCondLst>
                            <p:childTnLst>
                              <p:par>
                                <p:cTn id="10" presetID="12" presetClass="entr" presetSubtype="2" fill="hold" grpId="0" nodeType="afterEffect">
                                  <p:stCondLst>
                                    <p:cond delay="3000"/>
                                  </p:stCondLst>
                                  <p:childTnLst>
                                    <p:set>
                                      <p:cBhvr>
                                        <p:cTn id="11" dur="1" fill="hold">
                                          <p:stCondLst>
                                            <p:cond delay="0"/>
                                          </p:stCondLst>
                                        </p:cTn>
                                        <p:tgtEl>
                                          <p:spTgt spid="15363"/>
                                        </p:tgtEl>
                                        <p:attrNameLst>
                                          <p:attrName>style.visibility</p:attrName>
                                        </p:attrNameLst>
                                      </p:cBhvr>
                                      <p:to>
                                        <p:strVal val="visible"/>
                                      </p:to>
                                    </p:set>
                                    <p:anim calcmode="lin" valueType="num">
                                      <p:cBhvr additive="base">
                                        <p:cTn id="12" dur="500"/>
                                        <p:tgtEl>
                                          <p:spTgt spid="15363"/>
                                        </p:tgtEl>
                                        <p:attrNameLst>
                                          <p:attrName>ppt_x</p:attrName>
                                        </p:attrNameLst>
                                      </p:cBhvr>
                                      <p:tavLst>
                                        <p:tav tm="0">
                                          <p:val>
                                            <p:strVal val="#ppt_x+#ppt_w*1.125000"/>
                                          </p:val>
                                        </p:tav>
                                        <p:tav tm="100000">
                                          <p:val>
                                            <p:strVal val="#ppt_x"/>
                                          </p:val>
                                        </p:tav>
                                      </p:tavLst>
                                    </p:anim>
                                    <p:animEffect transition="in" filter="wipe(left)">
                                      <p:cBhvr>
                                        <p:cTn id="13" dur="500"/>
                                        <p:tgtEl>
                                          <p:spTgt spid="15363"/>
                                        </p:tgtEl>
                                      </p:cBhvr>
                                    </p:animEffect>
                                  </p:childTnLst>
                                </p:cTn>
                              </p:par>
                            </p:childTnLst>
                          </p:cTn>
                        </p:par>
                        <p:par>
                          <p:cTn id="14" fill="hold" nodeType="afterGroup">
                            <p:stCondLst>
                              <p:cond delay="10400"/>
                            </p:stCondLst>
                            <p:childTnLst>
                              <p:par>
                                <p:cTn id="15" presetID="17" presetClass="entr" presetSubtype="1" fill="hold" grpId="0" nodeType="afterEffect">
                                  <p:stCondLst>
                                    <p:cond delay="5000"/>
                                  </p:stCondLst>
                                  <p:childTnLst>
                                    <p:set>
                                      <p:cBhvr>
                                        <p:cTn id="16" dur="1" fill="hold">
                                          <p:stCondLst>
                                            <p:cond delay="0"/>
                                          </p:stCondLst>
                                        </p:cTn>
                                        <p:tgtEl>
                                          <p:spTgt spid="15364"/>
                                        </p:tgtEl>
                                        <p:attrNameLst>
                                          <p:attrName>style.visibility</p:attrName>
                                        </p:attrNameLst>
                                      </p:cBhvr>
                                      <p:to>
                                        <p:strVal val="visible"/>
                                      </p:to>
                                    </p:set>
                                    <p:anim calcmode="lin" valueType="num">
                                      <p:cBhvr>
                                        <p:cTn id="17" dur="500" fill="hold"/>
                                        <p:tgtEl>
                                          <p:spTgt spid="15364"/>
                                        </p:tgtEl>
                                        <p:attrNameLst>
                                          <p:attrName>ppt_x</p:attrName>
                                        </p:attrNameLst>
                                      </p:cBhvr>
                                      <p:tavLst>
                                        <p:tav tm="0">
                                          <p:val>
                                            <p:strVal val="#ppt_x"/>
                                          </p:val>
                                        </p:tav>
                                        <p:tav tm="100000">
                                          <p:val>
                                            <p:strVal val="#ppt_x"/>
                                          </p:val>
                                        </p:tav>
                                      </p:tavLst>
                                    </p:anim>
                                    <p:anim calcmode="lin" valueType="num">
                                      <p:cBhvr>
                                        <p:cTn id="18" dur="500" fill="hold"/>
                                        <p:tgtEl>
                                          <p:spTgt spid="15364"/>
                                        </p:tgtEl>
                                        <p:attrNameLst>
                                          <p:attrName>ppt_y</p:attrName>
                                        </p:attrNameLst>
                                      </p:cBhvr>
                                      <p:tavLst>
                                        <p:tav tm="0">
                                          <p:val>
                                            <p:strVal val="#ppt_y-#ppt_h/2"/>
                                          </p:val>
                                        </p:tav>
                                        <p:tav tm="100000">
                                          <p:val>
                                            <p:strVal val="#ppt_y"/>
                                          </p:val>
                                        </p:tav>
                                      </p:tavLst>
                                    </p:anim>
                                    <p:anim calcmode="lin" valueType="num">
                                      <p:cBhvr>
                                        <p:cTn id="19" dur="500" fill="hold"/>
                                        <p:tgtEl>
                                          <p:spTgt spid="15364"/>
                                        </p:tgtEl>
                                        <p:attrNameLst>
                                          <p:attrName>ppt_w</p:attrName>
                                        </p:attrNameLst>
                                      </p:cBhvr>
                                      <p:tavLst>
                                        <p:tav tm="0">
                                          <p:val>
                                            <p:strVal val="#ppt_w"/>
                                          </p:val>
                                        </p:tav>
                                        <p:tav tm="100000">
                                          <p:val>
                                            <p:strVal val="#ppt_w"/>
                                          </p:val>
                                        </p:tav>
                                      </p:tavLst>
                                    </p:anim>
                                    <p:anim calcmode="lin" valueType="num">
                                      <p:cBhvr>
                                        <p:cTn id="20" dur="500" fill="hold"/>
                                        <p:tgtEl>
                                          <p:spTgt spid="15364"/>
                                        </p:tgtEl>
                                        <p:attrNameLst>
                                          <p:attrName>ppt_h</p:attrName>
                                        </p:attrNameLst>
                                      </p:cBhvr>
                                      <p:tavLst>
                                        <p:tav tm="0">
                                          <p:val>
                                            <p:fltVal val="0"/>
                                          </p:val>
                                        </p:tav>
                                        <p:tav tm="100000">
                                          <p:val>
                                            <p:strVal val="#ppt_h"/>
                                          </p:val>
                                        </p:tav>
                                      </p:tavLst>
                                    </p:anim>
                                  </p:childTnLst>
                                </p:cTn>
                              </p:par>
                            </p:childTnLst>
                          </p:cTn>
                        </p:par>
                        <p:par>
                          <p:cTn id="21" fill="hold" nodeType="afterGroup">
                            <p:stCondLst>
                              <p:cond delay="15900"/>
                            </p:stCondLst>
                            <p:childTnLst>
                              <p:par>
                                <p:cTn id="22" presetID="2" presetClass="entr" presetSubtype="8" fill="hold" grpId="0" nodeType="afterEffect">
                                  <p:stCondLst>
                                    <p:cond delay="3000"/>
                                  </p:stCondLst>
                                  <p:childTnLst>
                                    <p:set>
                                      <p:cBhvr>
                                        <p:cTn id="23" dur="1" fill="hold">
                                          <p:stCondLst>
                                            <p:cond delay="0"/>
                                          </p:stCondLst>
                                        </p:cTn>
                                        <p:tgtEl>
                                          <p:spTgt spid="15365"/>
                                        </p:tgtEl>
                                        <p:attrNameLst>
                                          <p:attrName>style.visibility</p:attrName>
                                        </p:attrNameLst>
                                      </p:cBhvr>
                                      <p:to>
                                        <p:strVal val="visible"/>
                                      </p:to>
                                    </p:set>
                                    <p:anim calcmode="lin" valueType="num">
                                      <p:cBhvr additive="base">
                                        <p:cTn id="24" dur="500" fill="hold"/>
                                        <p:tgtEl>
                                          <p:spTgt spid="15365"/>
                                        </p:tgtEl>
                                        <p:attrNameLst>
                                          <p:attrName>ppt_x</p:attrName>
                                        </p:attrNameLst>
                                      </p:cBhvr>
                                      <p:tavLst>
                                        <p:tav tm="0">
                                          <p:val>
                                            <p:strVal val="0-#ppt_w/2"/>
                                          </p:val>
                                        </p:tav>
                                        <p:tav tm="100000">
                                          <p:val>
                                            <p:strVal val="#ppt_x"/>
                                          </p:val>
                                        </p:tav>
                                      </p:tavLst>
                                    </p:anim>
                                    <p:anim calcmode="lin" valueType="num">
                                      <p:cBhvr additive="base">
                                        <p:cTn id="25" dur="500" fill="hold"/>
                                        <p:tgtEl>
                                          <p:spTgt spid="15365"/>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9400"/>
                            </p:stCondLst>
                            <p:childTnLst>
                              <p:par>
                                <p:cTn id="27" presetID="17" presetClass="entr" presetSubtype="1" fill="hold" grpId="0" nodeType="afterEffect">
                                  <p:stCondLst>
                                    <p:cond delay="5000"/>
                                  </p:stCondLst>
                                  <p:childTnLst>
                                    <p:set>
                                      <p:cBhvr>
                                        <p:cTn id="28" dur="1" fill="hold">
                                          <p:stCondLst>
                                            <p:cond delay="0"/>
                                          </p:stCondLst>
                                        </p:cTn>
                                        <p:tgtEl>
                                          <p:spTgt spid="15367"/>
                                        </p:tgtEl>
                                        <p:attrNameLst>
                                          <p:attrName>style.visibility</p:attrName>
                                        </p:attrNameLst>
                                      </p:cBhvr>
                                      <p:to>
                                        <p:strVal val="visible"/>
                                      </p:to>
                                    </p:set>
                                    <p:anim calcmode="lin" valueType="num">
                                      <p:cBhvr>
                                        <p:cTn id="29" dur="500" fill="hold"/>
                                        <p:tgtEl>
                                          <p:spTgt spid="15367"/>
                                        </p:tgtEl>
                                        <p:attrNameLst>
                                          <p:attrName>ppt_x</p:attrName>
                                        </p:attrNameLst>
                                      </p:cBhvr>
                                      <p:tavLst>
                                        <p:tav tm="0">
                                          <p:val>
                                            <p:strVal val="#ppt_x"/>
                                          </p:val>
                                        </p:tav>
                                        <p:tav tm="100000">
                                          <p:val>
                                            <p:strVal val="#ppt_x"/>
                                          </p:val>
                                        </p:tav>
                                      </p:tavLst>
                                    </p:anim>
                                    <p:anim calcmode="lin" valueType="num">
                                      <p:cBhvr>
                                        <p:cTn id="30" dur="500" fill="hold"/>
                                        <p:tgtEl>
                                          <p:spTgt spid="15367"/>
                                        </p:tgtEl>
                                        <p:attrNameLst>
                                          <p:attrName>ppt_y</p:attrName>
                                        </p:attrNameLst>
                                      </p:cBhvr>
                                      <p:tavLst>
                                        <p:tav tm="0">
                                          <p:val>
                                            <p:strVal val="#ppt_y-#ppt_h/2"/>
                                          </p:val>
                                        </p:tav>
                                        <p:tav tm="100000">
                                          <p:val>
                                            <p:strVal val="#ppt_y"/>
                                          </p:val>
                                        </p:tav>
                                      </p:tavLst>
                                    </p:anim>
                                    <p:anim calcmode="lin" valueType="num">
                                      <p:cBhvr>
                                        <p:cTn id="31" dur="500" fill="hold"/>
                                        <p:tgtEl>
                                          <p:spTgt spid="15367"/>
                                        </p:tgtEl>
                                        <p:attrNameLst>
                                          <p:attrName>ppt_w</p:attrName>
                                        </p:attrNameLst>
                                      </p:cBhvr>
                                      <p:tavLst>
                                        <p:tav tm="0">
                                          <p:val>
                                            <p:strVal val="#ppt_w"/>
                                          </p:val>
                                        </p:tav>
                                        <p:tav tm="100000">
                                          <p:val>
                                            <p:strVal val="#ppt_w"/>
                                          </p:val>
                                        </p:tav>
                                      </p:tavLst>
                                    </p:anim>
                                    <p:anim calcmode="lin" valueType="num">
                                      <p:cBhvr>
                                        <p:cTn id="32" dur="500" fill="hold"/>
                                        <p:tgtEl>
                                          <p:spTgt spid="15367"/>
                                        </p:tgtEl>
                                        <p:attrNameLst>
                                          <p:attrName>ppt_h</p:attrName>
                                        </p:attrNameLst>
                                      </p:cBhvr>
                                      <p:tavLst>
                                        <p:tav tm="0">
                                          <p:val>
                                            <p:fltVal val="0"/>
                                          </p:val>
                                        </p:tav>
                                        <p:tav tm="100000">
                                          <p:val>
                                            <p:strVal val="#ppt_h"/>
                                          </p:val>
                                        </p:tav>
                                      </p:tavLst>
                                    </p:anim>
                                  </p:childTnLst>
                                </p:cTn>
                              </p:par>
                            </p:childTnLst>
                          </p:cTn>
                        </p:par>
                        <p:par>
                          <p:cTn id="33" fill="hold" nodeType="afterGroup">
                            <p:stCondLst>
                              <p:cond delay="24900"/>
                            </p:stCondLst>
                            <p:childTnLst>
                              <p:par>
                                <p:cTn id="34" presetID="2" presetClass="entr" presetSubtype="6" fill="hold" grpId="0" nodeType="afterEffect">
                                  <p:stCondLst>
                                    <p:cond delay="3000"/>
                                  </p:stCondLst>
                                  <p:childTnLst>
                                    <p:set>
                                      <p:cBhvr>
                                        <p:cTn id="35" dur="1" fill="hold">
                                          <p:stCondLst>
                                            <p:cond delay="0"/>
                                          </p:stCondLst>
                                        </p:cTn>
                                        <p:tgtEl>
                                          <p:spTgt spid="15368"/>
                                        </p:tgtEl>
                                        <p:attrNameLst>
                                          <p:attrName>style.visibility</p:attrName>
                                        </p:attrNameLst>
                                      </p:cBhvr>
                                      <p:to>
                                        <p:strVal val="visible"/>
                                      </p:to>
                                    </p:set>
                                    <p:anim calcmode="lin" valueType="num">
                                      <p:cBhvr additive="base">
                                        <p:cTn id="36" dur="500" fill="hold"/>
                                        <p:tgtEl>
                                          <p:spTgt spid="15368"/>
                                        </p:tgtEl>
                                        <p:attrNameLst>
                                          <p:attrName>ppt_x</p:attrName>
                                        </p:attrNameLst>
                                      </p:cBhvr>
                                      <p:tavLst>
                                        <p:tav tm="0">
                                          <p:val>
                                            <p:strVal val="1+#ppt_w/2"/>
                                          </p:val>
                                        </p:tav>
                                        <p:tav tm="100000">
                                          <p:val>
                                            <p:strVal val="#ppt_x"/>
                                          </p:val>
                                        </p:tav>
                                      </p:tavLst>
                                    </p:anim>
                                    <p:anim calcmode="lin" valueType="num">
                                      <p:cBhvr additive="base">
                                        <p:cTn id="37" dur="500" fill="hold"/>
                                        <p:tgtEl>
                                          <p:spTgt spid="153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P spid="15364" grpId="0" animBg="1"/>
      <p:bldP spid="15365" grpId="0" autoUpdateAnimBg="0"/>
      <p:bldP spid="15367" grpId="0" animBg="1"/>
      <p:bldP spid="15368"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32659" y="332656"/>
            <a:ext cx="7772400" cy="1137671"/>
          </a:xfrm>
        </p:spPr>
        <p:txBody>
          <a:bodyPr/>
          <a:lstStyle/>
          <a:p>
            <a:pPr algn="ctr"/>
            <a:r>
              <a:rPr lang="it-IT" altLang="it-IT">
                <a:latin typeface="Sylfaen" pitchFamily="18" charset="0"/>
              </a:rPr>
              <a:t>La legge Vigorelli</a:t>
            </a:r>
            <a:br>
              <a:rPr lang="it-IT" altLang="it-IT">
                <a:latin typeface="Sylfaen" pitchFamily="18" charset="0"/>
              </a:rPr>
            </a:br>
            <a:r>
              <a:rPr lang="it-IT" altLang="it-IT" sz="1800">
                <a:latin typeface="Sylfaen" pitchFamily="18" charset="0"/>
              </a:rPr>
              <a:t>Norme transitorie per garantire minimi di trattamento economico e normativo…</a:t>
            </a:r>
          </a:p>
        </p:txBody>
      </p:sp>
      <p:sp>
        <p:nvSpPr>
          <p:cNvPr id="16387" name="Rectangle 3"/>
          <p:cNvSpPr>
            <a:spLocks noGrp="1" noChangeArrowheads="1"/>
          </p:cNvSpPr>
          <p:nvPr>
            <p:ph idx="1"/>
          </p:nvPr>
        </p:nvSpPr>
        <p:spPr/>
        <p:txBody>
          <a:bodyPr>
            <a:normAutofit/>
          </a:bodyPr>
          <a:lstStyle/>
          <a:p>
            <a:pPr>
              <a:lnSpc>
                <a:spcPct val="90000"/>
              </a:lnSpc>
            </a:pPr>
            <a:r>
              <a:rPr lang="it-IT" altLang="it-IT">
                <a:latin typeface="Monotype Corsiva" pitchFamily="66" charset="0"/>
              </a:rPr>
              <a:t>Formalmente: garantire l’applicazione dell’art.36 Cost. </a:t>
            </a:r>
            <a:r>
              <a:rPr lang="it-IT" altLang="it-IT" sz="2000">
                <a:latin typeface="Monotype Corsiva" pitchFamily="66" charset="0"/>
              </a:rPr>
              <a:t>(Il lavoratore ha diritto ad una retribuzione proporzionata alla quantità e qualità del suo lavoro e in ogni caso sufficiente ad assicurare a sé e alla famiglia un'esistenza libera e dignitosa (c. 2099 ss.) . / La durata massima della giornata lavorativa è stabilita dalla legge ./ Il lavoratore ha diritto al riposo settimanale e a ferie annuali retribuite, e non può rinunziarvi)</a:t>
            </a:r>
          </a:p>
          <a:p>
            <a:pPr>
              <a:lnSpc>
                <a:spcPct val="90000"/>
              </a:lnSpc>
            </a:pPr>
            <a:r>
              <a:rPr lang="it-IT" altLang="it-IT">
                <a:latin typeface="Monotype Corsiva" pitchFamily="66" charset="0"/>
              </a:rPr>
              <a:t>Tecnicamente: legge delega. Il governo è delegato ad emanare atti avente forza di legge che abbiano il contenuto dei CCNL depositati presso il ministero del lavoro entro 15 mesi…</a:t>
            </a:r>
          </a:p>
        </p:txBody>
      </p:sp>
    </p:spTree>
    <p:extLst>
      <p:ext uri="{BB962C8B-B14F-4D97-AF65-F5344CB8AC3E}">
        <p14:creationId xmlns:p14="http://schemas.microsoft.com/office/powerpoint/2010/main" val="120173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nodeType="afterGroup">
                            <p:stCondLst>
                              <p:cond delay="1500"/>
                            </p:stCondLst>
                            <p:childTnLst>
                              <p:par>
                                <p:cTn id="9" presetID="22" presetClass="entr" presetSubtype="1" fill="hold" grpId="0" nodeType="afterEffect">
                                  <p:stCondLst>
                                    <p:cond delay="2000"/>
                                  </p:stCondLst>
                                  <p:childTnLst>
                                    <p:set>
                                      <p:cBhvr>
                                        <p:cTn id="10" dur="1" fill="hold">
                                          <p:stCondLst>
                                            <p:cond delay="0"/>
                                          </p:stCondLst>
                                        </p:cTn>
                                        <p:tgtEl>
                                          <p:spTgt spid="16387">
                                            <p:txEl>
                                              <p:pRg st="0" end="0"/>
                                            </p:txEl>
                                          </p:spTgt>
                                        </p:tgtEl>
                                        <p:attrNameLst>
                                          <p:attrName>style.visibility</p:attrName>
                                        </p:attrNameLst>
                                      </p:cBhvr>
                                      <p:to>
                                        <p:strVal val="visible"/>
                                      </p:to>
                                    </p:set>
                                    <p:animEffect transition="in" filter="wipe(up)">
                                      <p:cBhvr>
                                        <p:cTn id="11" dur="500"/>
                                        <p:tgtEl>
                                          <p:spTgt spid="16387">
                                            <p:txEl>
                                              <p:pRg st="0" end="0"/>
                                            </p:txEl>
                                          </p:spTgt>
                                        </p:tgtEl>
                                      </p:cBhvr>
                                    </p:animEffect>
                                  </p:childTnLst>
                                </p:cTn>
                              </p:par>
                            </p:childTnLst>
                          </p:cTn>
                        </p:par>
                        <p:par>
                          <p:cTn id="12" fill="hold" nodeType="afterGroup">
                            <p:stCondLst>
                              <p:cond delay="4000"/>
                            </p:stCondLst>
                            <p:childTnLst>
                              <p:par>
                                <p:cTn id="13" presetID="22" presetClass="entr" presetSubtype="1" fill="hold" grpId="0" nodeType="afterEffect">
                                  <p:stCondLst>
                                    <p:cond delay="2000"/>
                                  </p:stCondLst>
                                  <p:childTnLst>
                                    <p:set>
                                      <p:cBhvr>
                                        <p:cTn id="14" dur="1" fill="hold">
                                          <p:stCondLst>
                                            <p:cond delay="0"/>
                                          </p:stCondLst>
                                        </p:cTn>
                                        <p:tgtEl>
                                          <p:spTgt spid="16387">
                                            <p:txEl>
                                              <p:pRg st="1" end="1"/>
                                            </p:txEl>
                                          </p:spTgt>
                                        </p:tgtEl>
                                        <p:attrNameLst>
                                          <p:attrName>style.visibility</p:attrName>
                                        </p:attrNameLst>
                                      </p:cBhvr>
                                      <p:to>
                                        <p:strVal val="visible"/>
                                      </p:to>
                                    </p:set>
                                    <p:animEffect transition="in" filter="wipe(up)">
                                      <p:cBhvr>
                                        <p:cTn id="15" dur="5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advAuto="200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a:r>
              <a:rPr lang="it-IT" altLang="it-IT">
                <a:latin typeface="Snowdrift" pitchFamily="82" charset="0"/>
              </a:rPr>
              <a:t>La regola della prevalenza (il principio del favor)</a:t>
            </a:r>
          </a:p>
        </p:txBody>
      </p:sp>
      <p:sp>
        <p:nvSpPr>
          <p:cNvPr id="18435" name="Rectangle 3"/>
          <p:cNvSpPr>
            <a:spLocks noGrp="1" noChangeArrowheads="1"/>
          </p:cNvSpPr>
          <p:nvPr>
            <p:ph idx="1"/>
          </p:nvPr>
        </p:nvSpPr>
        <p:spPr>
          <a:xfrm>
            <a:off x="898585" y="2527540"/>
            <a:ext cx="5916283" cy="2596551"/>
          </a:xfrm>
        </p:spPr>
        <p:txBody>
          <a:bodyPr>
            <a:normAutofit/>
          </a:bodyPr>
          <a:lstStyle/>
          <a:p>
            <a:r>
              <a:rPr lang="it-IT" altLang="it-IT" sz="2800" dirty="0">
                <a:latin typeface="Sydnie" pitchFamily="2" charset="0"/>
              </a:rPr>
              <a:t>La legge Vigorelli stabilisce l’estensione anche dei contratti collettivi provinciali autonomi rispetto a quelli nazionali, </a:t>
            </a:r>
            <a:r>
              <a:rPr lang="it-IT" altLang="it-IT" sz="2800" b="1" dirty="0">
                <a:latin typeface="Sydnie" pitchFamily="2" charset="0"/>
              </a:rPr>
              <a:t>a condizione che contengano norme di miglior favore </a:t>
            </a:r>
            <a:r>
              <a:rPr lang="it-IT" altLang="it-IT" sz="2800" dirty="0">
                <a:latin typeface="Sydnie" pitchFamily="2" charset="0"/>
              </a:rPr>
              <a:t>rispetto al contratto nazionale.</a:t>
            </a:r>
          </a:p>
        </p:txBody>
      </p:sp>
    </p:spTree>
    <p:extLst>
      <p:ext uri="{BB962C8B-B14F-4D97-AF65-F5344CB8AC3E}">
        <p14:creationId xmlns:p14="http://schemas.microsoft.com/office/powerpoint/2010/main" val="112155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52600" y="381000"/>
            <a:ext cx="7543800" cy="1371600"/>
          </a:xfrm>
        </p:spPr>
        <p:txBody>
          <a:bodyPr/>
          <a:lstStyle/>
          <a:p>
            <a:pPr algn="ctr"/>
            <a:r>
              <a:rPr lang="it-IT" altLang="it-IT" sz="2800">
                <a:latin typeface="Terminator Two" pitchFamily="2" charset="0"/>
              </a:rPr>
              <a:t>Il tentativo di fare della legge vigorelli il meccanismo “generale”</a:t>
            </a:r>
          </a:p>
        </p:txBody>
      </p:sp>
      <p:sp>
        <p:nvSpPr>
          <p:cNvPr id="19459" name="Rectangle 3"/>
          <p:cNvSpPr>
            <a:spLocks noGrp="1" noChangeArrowheads="1"/>
          </p:cNvSpPr>
          <p:nvPr>
            <p:ph idx="1"/>
          </p:nvPr>
        </p:nvSpPr>
        <p:spPr/>
        <p:txBody>
          <a:bodyPr/>
          <a:lstStyle/>
          <a:p>
            <a:r>
              <a:rPr lang="it-IT" altLang="it-IT">
                <a:latin typeface="Comic Sans MS" pitchFamily="66" charset="0"/>
              </a:rPr>
              <a:t>Impossibilità di recepire alcuni importanti contratti</a:t>
            </a:r>
          </a:p>
          <a:p>
            <a:r>
              <a:rPr lang="it-IT" altLang="it-IT">
                <a:latin typeface="Comic Sans MS" pitchFamily="66" charset="0"/>
              </a:rPr>
              <a:t>Impossibilità di emanare i d.lgs. nei termini stabiliti dalla legge </a:t>
            </a:r>
          </a:p>
          <a:p>
            <a:r>
              <a:rPr lang="it-IT" altLang="it-IT">
                <a:latin typeface="Comic Sans MS" pitchFamily="66" charset="0"/>
              </a:rPr>
              <a:t>Legge di proroga: 1° ottobre 1960, n.1027</a:t>
            </a:r>
          </a:p>
          <a:p>
            <a:r>
              <a:rPr lang="it-IT" altLang="it-IT">
                <a:latin typeface="Comic Sans MS" pitchFamily="66" charset="0"/>
              </a:rPr>
              <a:t>Corte Cost. 106/1962.</a:t>
            </a:r>
          </a:p>
        </p:txBody>
      </p:sp>
    </p:spTree>
    <p:extLst>
      <p:ext uri="{BB962C8B-B14F-4D97-AF65-F5344CB8AC3E}">
        <p14:creationId xmlns:p14="http://schemas.microsoft.com/office/powerpoint/2010/main" val="1653304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5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45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9459">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945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5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9459">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9459">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19459">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500" fill="hold"/>
                                        <p:tgtEl>
                                          <p:spTgt spid="19459">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9459">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9459">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19459">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p:cTn id="31" dur="500" fill="hold"/>
                                        <p:tgtEl>
                                          <p:spTgt spid="1945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9459">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9459">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19459">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a:r>
              <a:rPr lang="it-IT" altLang="it-IT" sz="3600" dirty="0">
                <a:latin typeface="Almonte Snow" pitchFamily="2" charset="0"/>
              </a:rPr>
              <a:t>L’efficacia Soggettiva del contratto nell’esperienza dei giudici</a:t>
            </a:r>
          </a:p>
        </p:txBody>
      </p:sp>
      <p:sp>
        <p:nvSpPr>
          <p:cNvPr id="20483" name="Rectangle 3"/>
          <p:cNvSpPr>
            <a:spLocks noGrp="1" noChangeArrowheads="1"/>
          </p:cNvSpPr>
          <p:nvPr>
            <p:ph idx="1"/>
          </p:nvPr>
        </p:nvSpPr>
        <p:spPr/>
        <p:txBody>
          <a:bodyPr>
            <a:normAutofit/>
          </a:bodyPr>
          <a:lstStyle/>
          <a:p>
            <a:r>
              <a:rPr lang="it-IT" altLang="it-IT">
                <a:latin typeface="Nasalization" pitchFamily="34" charset="0"/>
              </a:rPr>
              <a:t>Il combinato disposto degli artt. 36 cost. </a:t>
            </a:r>
            <a:r>
              <a:rPr lang="it-IT" altLang="it-IT" u="sng">
                <a:latin typeface="Nasalization" pitchFamily="34" charset="0"/>
              </a:rPr>
              <a:t>2099 cod.civ</a:t>
            </a:r>
            <a:r>
              <a:rPr lang="it-IT" altLang="it-IT">
                <a:latin typeface="Nasalization" pitchFamily="34" charset="0"/>
              </a:rPr>
              <a:t>.</a:t>
            </a:r>
          </a:p>
          <a:p>
            <a:pPr lvl="1">
              <a:buFontTx/>
              <a:buNone/>
            </a:pPr>
            <a:r>
              <a:rPr lang="it-IT" altLang="it-IT">
                <a:latin typeface="Comic Sans MS" pitchFamily="66" charset="0"/>
              </a:rPr>
              <a:t>[…]</a:t>
            </a:r>
          </a:p>
          <a:p>
            <a:pPr lvl="1">
              <a:buFontTx/>
              <a:buNone/>
            </a:pPr>
            <a:r>
              <a:rPr lang="it-IT" altLang="it-IT">
                <a:latin typeface="Comic Sans MS" pitchFamily="66" charset="0"/>
              </a:rPr>
              <a:t>In mancanza di norme corporative o di accordo tra le parti, </a:t>
            </a:r>
            <a:r>
              <a:rPr lang="it-IT" altLang="it-IT">
                <a:effectLst>
                  <a:outerShdw blurRad="38100" dist="38100" dir="2700000" algn="tl">
                    <a:srgbClr val="FFFFFF"/>
                  </a:outerShdw>
                </a:effectLst>
                <a:latin typeface="Comic Sans MS" pitchFamily="66" charset="0"/>
              </a:rPr>
              <a:t>la retribuzione è determinata dal giudice</a:t>
            </a:r>
            <a:r>
              <a:rPr lang="it-IT" altLang="it-IT">
                <a:latin typeface="Comic Sans MS" pitchFamily="66" charset="0"/>
              </a:rPr>
              <a:t>, tenuto conto, ove occorra, del parere delle associazioni professionali</a:t>
            </a:r>
          </a:p>
          <a:p>
            <a:pPr lvl="1">
              <a:buFontTx/>
              <a:buNone/>
            </a:pPr>
            <a:r>
              <a:rPr lang="it-IT" altLang="it-IT">
                <a:latin typeface="Comic Sans MS" pitchFamily="66" charset="0"/>
              </a:rPr>
              <a:t>[…]</a:t>
            </a:r>
          </a:p>
        </p:txBody>
      </p:sp>
    </p:spTree>
    <p:extLst>
      <p:ext uri="{BB962C8B-B14F-4D97-AF65-F5344CB8AC3E}">
        <p14:creationId xmlns:p14="http://schemas.microsoft.com/office/powerpoint/2010/main" val="803772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it-IT" altLang="it-IT" sz="3600">
                <a:latin typeface="LetterOMatic!" pitchFamily="34" charset="0"/>
              </a:rPr>
              <a:t>Estensione al datore non iscritto</a:t>
            </a:r>
          </a:p>
        </p:txBody>
      </p:sp>
      <p:sp>
        <p:nvSpPr>
          <p:cNvPr id="21507" name="Rectangle 3"/>
          <p:cNvSpPr>
            <a:spLocks noGrp="1" noChangeArrowheads="1"/>
          </p:cNvSpPr>
          <p:nvPr>
            <p:ph idx="1"/>
          </p:nvPr>
        </p:nvSpPr>
        <p:spPr>
          <a:xfrm>
            <a:off x="2346960" y="2420888"/>
            <a:ext cx="7543801" cy="3239450"/>
          </a:xfrm>
        </p:spPr>
        <p:txBody>
          <a:bodyPr>
            <a:normAutofit/>
          </a:bodyPr>
          <a:lstStyle/>
          <a:p>
            <a:r>
              <a:rPr lang="it-IT" altLang="it-IT" sz="3200" dirty="0">
                <a:latin typeface="Comic Sans MS" charset="0"/>
                <a:ea typeface="Comic Sans MS" charset="0"/>
                <a:cs typeface="Comic Sans MS" charset="0"/>
              </a:rPr>
              <a:t>Rinvio esplicito nel contratto individuale</a:t>
            </a:r>
          </a:p>
          <a:p>
            <a:r>
              <a:rPr lang="it-IT" altLang="it-IT" sz="3200" dirty="0">
                <a:latin typeface="Comic Sans MS" charset="0"/>
                <a:ea typeface="Comic Sans MS" charset="0"/>
                <a:cs typeface="Comic Sans MS" charset="0"/>
              </a:rPr>
              <a:t>Applicazione spontanea (implicita) del CC o di numerose clausole di esso</a:t>
            </a:r>
          </a:p>
          <a:p>
            <a:r>
              <a:rPr lang="it-IT" altLang="it-IT" sz="3200" dirty="0">
                <a:latin typeface="Comic Sans MS" charset="0"/>
                <a:ea typeface="Comic Sans MS" charset="0"/>
                <a:cs typeface="Comic Sans MS" charset="0"/>
              </a:rPr>
              <a:t>Applicazione ripetuta del CC (uso aziendale)</a:t>
            </a:r>
          </a:p>
        </p:txBody>
      </p:sp>
    </p:spTree>
    <p:extLst>
      <p:ext uri="{BB962C8B-B14F-4D97-AF65-F5344CB8AC3E}">
        <p14:creationId xmlns:p14="http://schemas.microsoft.com/office/powerpoint/2010/main" val="13347048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75"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75"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75"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75"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iterate type="lt">
                                    <p:tmPct val="100000"/>
                                  </p:iterate>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75"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75"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it-IT" altLang="it-IT" sz="4000">
                <a:latin typeface="LetterOMatic!" pitchFamily="34" charset="0"/>
              </a:rPr>
              <a:t>Incentivi all’applicazione</a:t>
            </a:r>
          </a:p>
        </p:txBody>
      </p:sp>
      <p:sp>
        <p:nvSpPr>
          <p:cNvPr id="22531" name="Rectangle 3"/>
          <p:cNvSpPr>
            <a:spLocks noGrp="1" noChangeArrowheads="1"/>
          </p:cNvSpPr>
          <p:nvPr>
            <p:ph idx="1"/>
          </p:nvPr>
        </p:nvSpPr>
        <p:spPr>
          <a:xfrm>
            <a:off x="1828800" y="2057400"/>
            <a:ext cx="8153400" cy="4114800"/>
          </a:xfrm>
        </p:spPr>
        <p:txBody>
          <a:bodyPr>
            <a:normAutofit/>
          </a:bodyPr>
          <a:lstStyle/>
          <a:p>
            <a:pPr algn="r">
              <a:lnSpc>
                <a:spcPct val="90000"/>
              </a:lnSpc>
              <a:buFontTx/>
              <a:buNone/>
            </a:pPr>
            <a:r>
              <a:rPr lang="it-IT" altLang="it-IT" i="1">
                <a:solidFill>
                  <a:schemeClr val="hlink"/>
                </a:solidFill>
                <a:latin typeface="Comic Sans MS" pitchFamily="66" charset="0"/>
              </a:rPr>
              <a:t>E’ necessario applicare nei confronti dei lavoratori dipendenti condizioni non inferiori a quelle risultanti dai contratti collettivi di lavoro della categoria e della zona per poter usufruire di/partecipare a: </a:t>
            </a:r>
          </a:p>
          <a:p>
            <a:pPr>
              <a:lnSpc>
                <a:spcPct val="90000"/>
              </a:lnSpc>
            </a:pPr>
            <a:r>
              <a:rPr lang="it-IT" altLang="it-IT">
                <a:latin typeface="Comic Sans MS" pitchFamily="66" charset="0"/>
              </a:rPr>
              <a:t>Sgravi contributivi, fiscalizzazioni degli oneri sociali</a:t>
            </a:r>
          </a:p>
          <a:p>
            <a:pPr>
              <a:lnSpc>
                <a:spcPct val="90000"/>
              </a:lnSpc>
            </a:pPr>
            <a:r>
              <a:rPr lang="it-IT" altLang="it-IT">
                <a:latin typeface="Comic Sans MS" pitchFamily="66" charset="0"/>
              </a:rPr>
              <a:t>Appalti di opere pubbliche</a:t>
            </a:r>
          </a:p>
          <a:p>
            <a:pPr>
              <a:lnSpc>
                <a:spcPct val="90000"/>
              </a:lnSpc>
            </a:pPr>
            <a:r>
              <a:rPr lang="it-IT" altLang="it-IT">
                <a:latin typeface="Comic Sans MS" pitchFamily="66" charset="0"/>
              </a:rPr>
              <a:t>Finanziamenti agevolati</a:t>
            </a:r>
          </a:p>
        </p:txBody>
      </p:sp>
    </p:spTree>
    <p:extLst>
      <p:ext uri="{BB962C8B-B14F-4D97-AF65-F5344CB8AC3E}">
        <p14:creationId xmlns:p14="http://schemas.microsoft.com/office/powerpoint/2010/main" val="1918309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it-IT" altLang="it-IT"/>
              <a:t>Il periodo corporativo</a:t>
            </a:r>
          </a:p>
        </p:txBody>
      </p:sp>
      <p:sp>
        <p:nvSpPr>
          <p:cNvPr id="9219" name="Rectangle 6"/>
          <p:cNvSpPr>
            <a:spLocks noGrp="1" noChangeArrowheads="1"/>
          </p:cNvSpPr>
          <p:nvPr>
            <p:ph idx="1"/>
          </p:nvPr>
        </p:nvSpPr>
        <p:spPr>
          <a:xfrm>
            <a:off x="838200" y="1825625"/>
            <a:ext cx="10515600" cy="2841378"/>
          </a:xfrm>
        </p:spPr>
        <p:txBody>
          <a:bodyPr>
            <a:normAutofit/>
          </a:bodyPr>
          <a:lstStyle/>
          <a:p>
            <a:pPr eaLnBrk="1" hangingPunct="1">
              <a:spcBef>
                <a:spcPct val="0"/>
              </a:spcBef>
              <a:buClr>
                <a:srgbClr val="66FF33"/>
              </a:buClr>
              <a:buSzTx/>
              <a:buFont typeface="Wingdings" charset="2"/>
              <a:buChar char="q"/>
              <a:defRPr/>
            </a:pPr>
            <a:r>
              <a:rPr lang="it-IT" altLang="it-IT" sz="2400" dirty="0">
                <a:latin typeface="Times New Roman" charset="0"/>
              </a:rPr>
              <a:t>1922, Bologna: Unione federale delle Corporazioni. Segretario Edmondo </a:t>
            </a:r>
            <a:r>
              <a:rPr lang="it-IT" altLang="it-IT" sz="2400" dirty="0" err="1">
                <a:latin typeface="Times New Roman" charset="0"/>
              </a:rPr>
              <a:t>Rossoni</a:t>
            </a:r>
            <a:r>
              <a:rPr lang="it-IT" altLang="it-IT" sz="2400" dirty="0">
                <a:latin typeface="Times New Roman" charset="0"/>
              </a:rPr>
              <a:t>. </a:t>
            </a:r>
          </a:p>
          <a:p>
            <a:pPr eaLnBrk="1" hangingPunct="1">
              <a:spcBef>
                <a:spcPct val="0"/>
              </a:spcBef>
              <a:buClr>
                <a:srgbClr val="66FF33"/>
              </a:buClr>
              <a:buSzTx/>
              <a:buFont typeface="Wingdings" charset="2"/>
              <a:buChar char="q"/>
              <a:defRPr/>
            </a:pPr>
            <a:endParaRPr lang="it-IT" altLang="it-IT" sz="2400" dirty="0">
              <a:latin typeface="Times New Roman" charset="0"/>
            </a:endParaRPr>
          </a:p>
          <a:p>
            <a:pPr eaLnBrk="1" hangingPunct="1">
              <a:spcBef>
                <a:spcPct val="0"/>
              </a:spcBef>
              <a:buClr>
                <a:srgbClr val="66FF33"/>
              </a:buClr>
              <a:buSzTx/>
              <a:buFont typeface="Wingdings" charset="2"/>
              <a:buChar char="q"/>
              <a:defRPr/>
            </a:pPr>
            <a:r>
              <a:rPr lang="it-IT" altLang="it-IT" sz="2400" dirty="0">
                <a:latin typeface="Times New Roman" charset="0"/>
              </a:rPr>
              <a:t>1923: Patto di Palazzo Chigi con la Confindustria  (collaborare insieme)</a:t>
            </a:r>
          </a:p>
          <a:p>
            <a:pPr eaLnBrk="1" hangingPunct="1">
              <a:spcBef>
                <a:spcPct val="0"/>
              </a:spcBef>
              <a:buClr>
                <a:srgbClr val="66FF33"/>
              </a:buClr>
              <a:buSzTx/>
              <a:buFont typeface="Wingdings" charset="2"/>
              <a:buChar char="q"/>
              <a:defRPr/>
            </a:pPr>
            <a:r>
              <a:rPr lang="it-IT" altLang="it-IT" sz="2400" dirty="0">
                <a:latin typeface="Times New Roman" charset="0"/>
              </a:rPr>
              <a:t>1925: Patto di Palazzo </a:t>
            </a:r>
            <a:r>
              <a:rPr lang="it-IT" altLang="it-IT" sz="2400" dirty="0" err="1">
                <a:latin typeface="Times New Roman" charset="0"/>
              </a:rPr>
              <a:t>Vidoni</a:t>
            </a:r>
            <a:r>
              <a:rPr lang="it-IT" altLang="it-IT" sz="2400" dirty="0">
                <a:latin typeface="Times New Roman" charset="0"/>
              </a:rPr>
              <a:t> riconoscimento reciproco di rappresentanza esclusiva – Soppressione delle Commissioni Interne (vinte dal PCI nel 1924)</a:t>
            </a:r>
          </a:p>
          <a:p>
            <a:pPr eaLnBrk="1" hangingPunct="1">
              <a:spcBef>
                <a:spcPct val="0"/>
              </a:spcBef>
              <a:buClr>
                <a:srgbClr val="66FF33"/>
              </a:buClr>
              <a:buSzTx/>
              <a:buFont typeface="Wingdings" charset="2"/>
              <a:buChar char="q"/>
              <a:defRPr/>
            </a:pPr>
            <a:r>
              <a:rPr lang="it-IT" altLang="it-IT" sz="2400" dirty="0">
                <a:latin typeface="Times New Roman" charset="0"/>
              </a:rPr>
              <a:t>1926: legge sindacale. L’ordinamento corporativo</a:t>
            </a:r>
          </a:p>
          <a:p>
            <a:pPr eaLnBrk="1" hangingPunct="1">
              <a:spcBef>
                <a:spcPct val="0"/>
              </a:spcBef>
              <a:buClr>
                <a:srgbClr val="66FF33"/>
              </a:buClr>
              <a:buSzTx/>
              <a:buFont typeface="Wingdings" charset="2"/>
              <a:buChar char="q"/>
              <a:defRPr/>
            </a:pPr>
            <a:r>
              <a:rPr lang="it-IT" altLang="it-IT" sz="2400" dirty="0">
                <a:latin typeface="Times New Roman" charset="0"/>
              </a:rPr>
              <a:t>1930: codice penale Rocco</a:t>
            </a:r>
          </a:p>
          <a:p>
            <a:pPr eaLnBrk="1" hangingPunct="1">
              <a:spcBef>
                <a:spcPct val="0"/>
              </a:spcBef>
              <a:buClr>
                <a:srgbClr val="66FF33"/>
              </a:buClr>
              <a:buSzTx/>
              <a:buFont typeface="Wingdings" charset="2"/>
              <a:buNone/>
              <a:defRPr/>
            </a:pPr>
            <a:endParaRPr lang="it-IT" altLang="it-IT" sz="2400" dirty="0">
              <a:latin typeface="Times New Roman" charset="0"/>
            </a:endParaRPr>
          </a:p>
          <a:p>
            <a:pPr eaLnBrk="1" hangingPunct="1">
              <a:defRPr/>
            </a:pPr>
            <a:endParaRPr lang="it-IT" altLang="it-IT" dirty="0"/>
          </a:p>
        </p:txBody>
      </p:sp>
    </p:spTree>
    <p:extLst>
      <p:ext uri="{BB962C8B-B14F-4D97-AF65-F5344CB8AC3E}">
        <p14:creationId xmlns:p14="http://schemas.microsoft.com/office/powerpoint/2010/main" val="764356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209800" y="836712"/>
            <a:ext cx="7772400" cy="3240360"/>
          </a:xfrm>
        </p:spPr>
        <p:txBody>
          <a:bodyPr>
            <a:normAutofit/>
          </a:bodyPr>
          <a:lstStyle/>
          <a:p>
            <a:pPr>
              <a:defRPr/>
            </a:pPr>
            <a:r>
              <a:rPr lang="it-IT" altLang="it-IT" sz="6600" dirty="0"/>
              <a:t>L’ambito di </a:t>
            </a:r>
            <a:br>
              <a:rPr lang="it-IT" altLang="it-IT" sz="6600" dirty="0"/>
            </a:br>
            <a:r>
              <a:rPr lang="it-IT" altLang="it-IT" sz="6600" dirty="0"/>
              <a:t>applicazione oggettiva del contratto collettivo</a:t>
            </a:r>
          </a:p>
        </p:txBody>
      </p:sp>
    </p:spTree>
    <p:extLst>
      <p:ext uri="{BB962C8B-B14F-4D97-AF65-F5344CB8AC3E}">
        <p14:creationId xmlns:p14="http://schemas.microsoft.com/office/powerpoint/2010/main" val="852076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it-IT" altLang="it-IT"/>
              <a:t>L’art.2077 cod.civ.</a:t>
            </a:r>
          </a:p>
        </p:txBody>
      </p:sp>
      <p:sp>
        <p:nvSpPr>
          <p:cNvPr id="21507" name="Rectangle 3"/>
          <p:cNvSpPr>
            <a:spLocks noChangeArrowheads="1"/>
          </p:cNvSpPr>
          <p:nvPr/>
        </p:nvSpPr>
        <p:spPr bwMode="auto">
          <a:xfrm>
            <a:off x="3276600" y="1981200"/>
            <a:ext cx="6324600" cy="3963988"/>
          </a:xfrm>
          <a:prstGeom prst="rect">
            <a:avLst/>
          </a:prstGeom>
          <a:noFill/>
          <a:ln w="38100" cap="rnd">
            <a:solidFill>
              <a:srgbClr val="FF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spcBef>
                <a:spcPct val="50000"/>
              </a:spcBef>
            </a:pPr>
            <a:r>
              <a:rPr kumimoji="1" lang="it-IT" altLang="it-IT">
                <a:latin typeface="Arial Narrow" pitchFamily="34" charset="0"/>
              </a:rPr>
              <a:t>2077.  </a:t>
            </a:r>
            <a:r>
              <a:rPr kumimoji="1" lang="it-IT" altLang="it-IT" i="1">
                <a:latin typeface="Arial Narrow" pitchFamily="34" charset="0"/>
              </a:rPr>
              <a:t>Efficacia del contratto collettivo sul contratto individuale</a:t>
            </a:r>
            <a:r>
              <a:rPr kumimoji="1" lang="it-IT" altLang="it-IT">
                <a:latin typeface="Arial Narrow" pitchFamily="34" charset="0"/>
              </a:rPr>
              <a:t>. —  I contratti individuali di lavoro tra gli appartenenti alle categorie alle quali si riferisce il contratto collettivo devono uniformarsi alle disposizioni di questo.</a:t>
            </a:r>
          </a:p>
          <a:p>
            <a:pPr algn="just" eaLnBrk="1" hangingPunct="1">
              <a:spcBef>
                <a:spcPct val="50000"/>
              </a:spcBef>
            </a:pPr>
            <a:r>
              <a:rPr kumimoji="1" lang="it-IT" altLang="it-IT">
                <a:latin typeface="Arial Narrow" pitchFamily="34" charset="0"/>
              </a:rPr>
              <a:t> Le clausole difformi dei contratti individuali, preesistenti o successivi al contratto collettivo, sono sostituite di diritto da quelle del contratto collettivo, salvo che contengano speciali condizioni più favorevoli ai prestatori di lavoro</a:t>
            </a:r>
          </a:p>
        </p:txBody>
      </p:sp>
    </p:spTree>
    <p:extLst>
      <p:ext uri="{BB962C8B-B14F-4D97-AF65-F5344CB8AC3E}">
        <p14:creationId xmlns:p14="http://schemas.microsoft.com/office/powerpoint/2010/main" val="1429600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5000"/>
                                  </p:stCondLst>
                                  <p:childTnLst>
                                    <p:set>
                                      <p:cBhvr>
                                        <p:cTn id="6" dur="1" fill="hold">
                                          <p:stCondLst>
                                            <p:cond delay="0"/>
                                          </p:stCondLst>
                                        </p:cTn>
                                        <p:tgtEl>
                                          <p:spTgt spid="21507">
                                            <p:bg/>
                                          </p:spTgt>
                                        </p:tgtEl>
                                        <p:attrNameLst>
                                          <p:attrName>style.visibility</p:attrName>
                                        </p:attrNameLst>
                                      </p:cBhvr>
                                      <p:to>
                                        <p:strVal val="visible"/>
                                      </p:to>
                                    </p:set>
                                    <p:animEffect transition="in" filter="box(out)">
                                      <p:cBhvr>
                                        <p:cTn id="7" dur="500"/>
                                        <p:tgtEl>
                                          <p:spTgt spid="21507">
                                            <p:bg/>
                                          </p:spTgt>
                                        </p:tgtEl>
                                      </p:cBhvr>
                                    </p:animEffect>
                                  </p:childTnLst>
                                </p:cTn>
                              </p:par>
                            </p:childTnLst>
                          </p:cTn>
                        </p:par>
                        <p:par>
                          <p:cTn id="8" fill="hold" nodeType="afterGroup">
                            <p:stCondLst>
                              <p:cond delay="5500"/>
                            </p:stCondLst>
                            <p:childTnLst>
                              <p:par>
                                <p:cTn id="9" presetID="4" presetClass="entr" presetSubtype="32" fill="hold" grpId="0" nodeType="afterEffect">
                                  <p:stCondLst>
                                    <p:cond delay="5000"/>
                                  </p:stCondLst>
                                  <p:childTnLst>
                                    <p:set>
                                      <p:cBhvr>
                                        <p:cTn id="10" dur="1" fill="hold">
                                          <p:stCondLst>
                                            <p:cond delay="0"/>
                                          </p:stCondLst>
                                        </p:cTn>
                                        <p:tgtEl>
                                          <p:spTgt spid="21507">
                                            <p:txEl>
                                              <p:pRg st="0" end="0"/>
                                            </p:txEl>
                                          </p:spTgt>
                                        </p:tgtEl>
                                        <p:attrNameLst>
                                          <p:attrName>style.visibility</p:attrName>
                                        </p:attrNameLst>
                                      </p:cBhvr>
                                      <p:to>
                                        <p:strVal val="visible"/>
                                      </p:to>
                                    </p:set>
                                    <p:animEffect transition="in" filter="box(out)">
                                      <p:cBhvr>
                                        <p:cTn id="11" dur="500"/>
                                        <p:tgtEl>
                                          <p:spTgt spid="21507">
                                            <p:txEl>
                                              <p:pRg st="0" end="0"/>
                                            </p:txEl>
                                          </p:spTgt>
                                        </p:tgtEl>
                                      </p:cBhvr>
                                    </p:animEffect>
                                  </p:childTnLst>
                                </p:cTn>
                              </p:par>
                            </p:childTnLst>
                          </p:cTn>
                        </p:par>
                        <p:par>
                          <p:cTn id="12" fill="hold" nodeType="afterGroup">
                            <p:stCondLst>
                              <p:cond delay="11000"/>
                            </p:stCondLst>
                            <p:childTnLst>
                              <p:par>
                                <p:cTn id="13" presetID="4" presetClass="entr" presetSubtype="32" fill="hold" grpId="0" nodeType="afterEffect">
                                  <p:stCondLst>
                                    <p:cond delay="5000"/>
                                  </p:stCondLst>
                                  <p:childTnLst>
                                    <p:set>
                                      <p:cBhvr>
                                        <p:cTn id="14" dur="1" fill="hold">
                                          <p:stCondLst>
                                            <p:cond delay="0"/>
                                          </p:stCondLst>
                                        </p:cTn>
                                        <p:tgtEl>
                                          <p:spTgt spid="21507">
                                            <p:txEl>
                                              <p:pRg st="1" end="1"/>
                                            </p:txEl>
                                          </p:spTgt>
                                        </p:tgtEl>
                                        <p:attrNameLst>
                                          <p:attrName>style.visibility</p:attrName>
                                        </p:attrNameLst>
                                      </p:cBhvr>
                                      <p:to>
                                        <p:strVal val="visible"/>
                                      </p:to>
                                    </p:set>
                                    <p:animEffect transition="in" filter="box(out)">
                                      <p:cBhvr>
                                        <p:cTn id="15"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nimBg="1" autoUpdateAnimBg="0" advAuto="500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Programmi\File comuni\Microsoft Shared\Clipart\cagcat50\PE01476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1" y="76200"/>
            <a:ext cx="2498725" cy="280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 Box 3"/>
          <p:cNvSpPr txBox="1">
            <a:spLocks noChangeArrowheads="1"/>
          </p:cNvSpPr>
          <p:nvPr/>
        </p:nvSpPr>
        <p:spPr bwMode="auto">
          <a:xfrm>
            <a:off x="3389313" y="3063876"/>
            <a:ext cx="2424062" cy="830997"/>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a:latin typeface="Arial Narrow" pitchFamily="34" charset="0"/>
              </a:rPr>
              <a:t>Il contratto collettivo</a:t>
            </a:r>
          </a:p>
          <a:p>
            <a:pPr eaLnBrk="1" hangingPunct="1"/>
            <a:r>
              <a:rPr kumimoji="1" lang="it-IT" altLang="it-IT">
                <a:latin typeface="Arial Narrow" pitchFamily="34" charset="0"/>
              </a:rPr>
              <a:t>(corporativo)</a:t>
            </a:r>
          </a:p>
        </p:txBody>
      </p:sp>
      <p:sp>
        <p:nvSpPr>
          <p:cNvPr id="22532" name="Text Box 4"/>
          <p:cNvSpPr txBox="1">
            <a:spLocks noChangeArrowheads="1"/>
          </p:cNvSpPr>
          <p:nvPr/>
        </p:nvSpPr>
        <p:spPr bwMode="auto">
          <a:xfrm>
            <a:off x="6470650" y="381001"/>
            <a:ext cx="3663950" cy="1628775"/>
          </a:xfrm>
          <a:prstGeom prst="rect">
            <a:avLst/>
          </a:prstGeom>
          <a:noFill/>
          <a:ln w="762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a:latin typeface="Arial Narrow" pitchFamily="34" charset="0"/>
              </a:rPr>
              <a:t>Costituisce la disciplina di tutti </a:t>
            </a:r>
          </a:p>
          <a:p>
            <a:pPr eaLnBrk="1" hangingPunct="1"/>
            <a:r>
              <a:rPr kumimoji="1" lang="it-IT" altLang="it-IT">
                <a:latin typeface="Arial Narrow" pitchFamily="34" charset="0"/>
              </a:rPr>
              <a:t>i rapporti individuali: </a:t>
            </a:r>
          </a:p>
          <a:p>
            <a:pPr eaLnBrk="1" hangingPunct="1"/>
            <a:r>
              <a:rPr kumimoji="1" lang="it-IT" altLang="it-IT">
                <a:latin typeface="Arial Narrow" pitchFamily="34" charset="0"/>
              </a:rPr>
              <a:t>i contratti individuali si devono </a:t>
            </a:r>
          </a:p>
          <a:p>
            <a:pPr eaLnBrk="1" hangingPunct="1"/>
            <a:r>
              <a:rPr kumimoji="1" lang="it-IT" altLang="it-IT">
                <a:latin typeface="Arial Narrow" pitchFamily="34" charset="0"/>
              </a:rPr>
              <a:t>conformare ad esso.</a:t>
            </a:r>
          </a:p>
        </p:txBody>
      </p:sp>
      <p:sp>
        <p:nvSpPr>
          <p:cNvPr id="22533" name="Text Box 5"/>
          <p:cNvSpPr txBox="1">
            <a:spLocks noChangeArrowheads="1"/>
          </p:cNvSpPr>
          <p:nvPr/>
        </p:nvSpPr>
        <p:spPr bwMode="auto">
          <a:xfrm>
            <a:off x="7315201" y="3276601"/>
            <a:ext cx="2911475" cy="1200329"/>
          </a:xfrm>
          <a:prstGeom prst="rect">
            <a:avLst/>
          </a:prstGeom>
          <a:noFill/>
          <a:ln w="762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a:latin typeface="Arial Narrow" pitchFamily="34" charset="0"/>
              </a:rPr>
              <a:t>Ha efficacia anche nei</a:t>
            </a:r>
          </a:p>
          <a:p>
            <a:pPr eaLnBrk="1" hangingPunct="1"/>
            <a:r>
              <a:rPr kumimoji="1" lang="it-IT" altLang="it-IT">
                <a:latin typeface="Arial Narrow" pitchFamily="34" charset="0"/>
              </a:rPr>
              <a:t> confronti dei contratti </a:t>
            </a:r>
          </a:p>
          <a:p>
            <a:pPr eaLnBrk="1" hangingPunct="1"/>
            <a:r>
              <a:rPr kumimoji="1" lang="it-IT" altLang="it-IT">
                <a:latin typeface="Arial Narrow" pitchFamily="34" charset="0"/>
              </a:rPr>
              <a:t>individuali </a:t>
            </a:r>
            <a:r>
              <a:rPr kumimoji="1" lang="it-IT" altLang="it-IT" i="1">
                <a:latin typeface="Arial Narrow" pitchFamily="34" charset="0"/>
              </a:rPr>
              <a:t>preesistenti</a:t>
            </a:r>
          </a:p>
        </p:txBody>
      </p:sp>
      <p:sp>
        <p:nvSpPr>
          <p:cNvPr id="22534" name="Text Box 6"/>
          <p:cNvSpPr txBox="1">
            <a:spLocks noChangeArrowheads="1"/>
          </p:cNvSpPr>
          <p:nvPr/>
        </p:nvSpPr>
        <p:spPr bwMode="auto">
          <a:xfrm>
            <a:off x="3733801" y="4800601"/>
            <a:ext cx="2959465" cy="830997"/>
          </a:xfrm>
          <a:prstGeom prst="rect">
            <a:avLst/>
          </a:prstGeom>
          <a:noFill/>
          <a:ln w="7620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a:latin typeface="Arial Narrow" pitchFamily="34" charset="0"/>
              </a:rPr>
              <a:t>Può essere derogato da </a:t>
            </a:r>
          </a:p>
          <a:p>
            <a:pPr eaLnBrk="1" hangingPunct="1"/>
            <a:r>
              <a:rPr kumimoji="1" lang="it-IT" altLang="it-IT">
                <a:latin typeface="Arial Narrow" pitchFamily="34" charset="0"/>
              </a:rPr>
              <a:t>clausole più favorevoli</a:t>
            </a:r>
          </a:p>
        </p:txBody>
      </p:sp>
      <p:sp>
        <p:nvSpPr>
          <p:cNvPr id="22535" name="AutoShape 7"/>
          <p:cNvSpPr>
            <a:spLocks noChangeArrowheads="1"/>
          </p:cNvSpPr>
          <p:nvPr/>
        </p:nvSpPr>
        <p:spPr bwMode="auto">
          <a:xfrm rot="-1810834">
            <a:off x="5880100" y="2362200"/>
            <a:ext cx="1511300" cy="457200"/>
          </a:xfrm>
          <a:prstGeom prst="rightArrow">
            <a:avLst>
              <a:gd name="adj1" fmla="val 50000"/>
              <a:gd name="adj2" fmla="val 82639"/>
            </a:avLst>
          </a:prstGeom>
          <a:gradFill rotWithShape="0">
            <a:gsLst>
              <a:gs pos="0">
                <a:srgbClr val="2F762F"/>
              </a:gs>
              <a:gs pos="100000">
                <a:srgbClr val="66FF66"/>
              </a:gs>
            </a:gsLst>
            <a:lin ang="0" scaled="1"/>
          </a:gra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pic>
        <p:nvPicPr>
          <p:cNvPr id="22536" name="Picture 8" descr="C:\Programmi\File comuni\Microsoft Shared\Clipart\cagcat50\SY01265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1" y="3657600"/>
            <a:ext cx="1027113"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AutoShape 9"/>
          <p:cNvSpPr>
            <a:spLocks noChangeArrowheads="1"/>
          </p:cNvSpPr>
          <p:nvPr/>
        </p:nvSpPr>
        <p:spPr bwMode="auto">
          <a:xfrm>
            <a:off x="6172200" y="3657600"/>
            <a:ext cx="990600" cy="457200"/>
          </a:xfrm>
          <a:prstGeom prst="rightArrow">
            <a:avLst>
              <a:gd name="adj1" fmla="val 50000"/>
              <a:gd name="adj2" fmla="val 54167"/>
            </a:avLst>
          </a:prstGeom>
          <a:gradFill rotWithShape="0">
            <a:gsLst>
              <a:gs pos="0">
                <a:srgbClr val="760000"/>
              </a:gs>
              <a:gs pos="100000">
                <a:srgbClr val="FF0000"/>
              </a:gs>
            </a:gsLst>
            <a:lin ang="0" scaled="1"/>
          </a:gra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sp>
        <p:nvSpPr>
          <p:cNvPr id="22538" name="AutoShape 10"/>
          <p:cNvSpPr>
            <a:spLocks noChangeArrowheads="1"/>
          </p:cNvSpPr>
          <p:nvPr/>
        </p:nvSpPr>
        <p:spPr bwMode="auto">
          <a:xfrm>
            <a:off x="9677400" y="5257800"/>
            <a:ext cx="609600" cy="304800"/>
          </a:xfrm>
          <a:prstGeom prst="chevron">
            <a:avLst>
              <a:gd name="adj" fmla="val 50000"/>
            </a:avLst>
          </a:prstGeom>
          <a:gradFill rotWithShape="0">
            <a:gsLst>
              <a:gs pos="0">
                <a:srgbClr val="FF66FF"/>
              </a:gs>
              <a:gs pos="100000">
                <a:srgbClr val="762F76"/>
              </a:gs>
            </a:gsLst>
            <a:lin ang="0" scaled="1"/>
          </a:gra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sp>
        <p:nvSpPr>
          <p:cNvPr id="22539" name="AutoShape 11"/>
          <p:cNvSpPr>
            <a:spLocks noChangeArrowheads="1"/>
          </p:cNvSpPr>
          <p:nvPr/>
        </p:nvSpPr>
        <p:spPr bwMode="auto">
          <a:xfrm>
            <a:off x="7391400" y="5257800"/>
            <a:ext cx="609600" cy="304800"/>
          </a:xfrm>
          <a:prstGeom prst="chevron">
            <a:avLst>
              <a:gd name="adj" fmla="val 50000"/>
            </a:avLst>
          </a:prstGeom>
          <a:gradFill rotWithShape="0">
            <a:gsLst>
              <a:gs pos="0">
                <a:srgbClr val="762F76"/>
              </a:gs>
              <a:gs pos="100000">
                <a:srgbClr val="FF66FF"/>
              </a:gs>
            </a:gsLst>
            <a:lin ang="0" scaled="1"/>
          </a:gra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sp>
        <p:nvSpPr>
          <p:cNvPr id="22540" name="AutoShape 12"/>
          <p:cNvSpPr>
            <a:spLocks noChangeArrowheads="1"/>
          </p:cNvSpPr>
          <p:nvPr/>
        </p:nvSpPr>
        <p:spPr bwMode="auto">
          <a:xfrm>
            <a:off x="8534400" y="5257800"/>
            <a:ext cx="609600" cy="304800"/>
          </a:xfrm>
          <a:prstGeom prst="chevron">
            <a:avLst>
              <a:gd name="adj" fmla="val 50000"/>
            </a:avLst>
          </a:prstGeom>
          <a:gradFill rotWithShape="0">
            <a:gsLst>
              <a:gs pos="0">
                <a:srgbClr val="FF66FF"/>
              </a:gs>
              <a:gs pos="50000">
                <a:srgbClr val="762F76"/>
              </a:gs>
              <a:gs pos="100000">
                <a:srgbClr val="FF66FF"/>
              </a:gs>
            </a:gsLst>
            <a:lin ang="0" scaled="1"/>
          </a:gra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spTree>
    <p:extLst>
      <p:ext uri="{BB962C8B-B14F-4D97-AF65-F5344CB8AC3E}">
        <p14:creationId xmlns:p14="http://schemas.microsoft.com/office/powerpoint/2010/main" val="12543928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par>
                          <p:cTn id="8" fill="hold" nodeType="afterGroup">
                            <p:stCondLst>
                              <p:cond delay="1500"/>
                            </p:stCondLst>
                            <p:childTnLst>
                              <p:par>
                                <p:cTn id="9" presetID="2" presetClass="entr" presetSubtype="8" fill="hold" grpId="0" nodeType="afterEffect">
                                  <p:stCondLst>
                                    <p:cond delay="2000"/>
                                  </p:stCondLst>
                                  <p:childTnLst>
                                    <p:set>
                                      <p:cBhvr>
                                        <p:cTn id="10" dur="1" fill="hold">
                                          <p:stCondLst>
                                            <p:cond delay="0"/>
                                          </p:stCondLst>
                                        </p:cTn>
                                        <p:tgtEl>
                                          <p:spTgt spid="22531"/>
                                        </p:tgtEl>
                                        <p:attrNameLst>
                                          <p:attrName>style.visibility</p:attrName>
                                        </p:attrNameLst>
                                      </p:cBhvr>
                                      <p:to>
                                        <p:strVal val="visible"/>
                                      </p:to>
                                    </p:set>
                                    <p:anim calcmode="lin" valueType="num">
                                      <p:cBhvr additive="base">
                                        <p:cTn id="11" dur="500" fill="hold"/>
                                        <p:tgtEl>
                                          <p:spTgt spid="22531"/>
                                        </p:tgtEl>
                                        <p:attrNameLst>
                                          <p:attrName>ppt_x</p:attrName>
                                        </p:attrNameLst>
                                      </p:cBhvr>
                                      <p:tavLst>
                                        <p:tav tm="0">
                                          <p:val>
                                            <p:strVal val="0-#ppt_w/2"/>
                                          </p:val>
                                        </p:tav>
                                        <p:tav tm="100000">
                                          <p:val>
                                            <p:strVal val="#ppt_x"/>
                                          </p:val>
                                        </p:tav>
                                      </p:tavLst>
                                    </p:anim>
                                    <p:anim calcmode="lin" valueType="num">
                                      <p:cBhvr additive="base">
                                        <p:cTn id="12" dur="500" fill="hold"/>
                                        <p:tgtEl>
                                          <p:spTgt spid="22531"/>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4000"/>
                            </p:stCondLst>
                            <p:childTnLst>
                              <p:par>
                                <p:cTn id="14" presetID="5" presetClass="entr" presetSubtype="10" fill="hold" grpId="0" nodeType="afterEffect">
                                  <p:stCondLst>
                                    <p:cond delay="4000"/>
                                  </p:stCondLst>
                                  <p:childTnLst>
                                    <p:set>
                                      <p:cBhvr>
                                        <p:cTn id="15" dur="1" fill="hold">
                                          <p:stCondLst>
                                            <p:cond delay="0"/>
                                          </p:stCondLst>
                                        </p:cTn>
                                        <p:tgtEl>
                                          <p:spTgt spid="22535"/>
                                        </p:tgtEl>
                                        <p:attrNameLst>
                                          <p:attrName>style.visibility</p:attrName>
                                        </p:attrNameLst>
                                      </p:cBhvr>
                                      <p:to>
                                        <p:strVal val="visible"/>
                                      </p:to>
                                    </p:set>
                                    <p:animEffect transition="in" filter="checkerboard(across)">
                                      <p:cBhvr>
                                        <p:cTn id="16" dur="500"/>
                                        <p:tgtEl>
                                          <p:spTgt spid="22535"/>
                                        </p:tgtEl>
                                      </p:cBhvr>
                                    </p:animEffect>
                                  </p:childTnLst>
                                </p:cTn>
                              </p:par>
                            </p:childTnLst>
                          </p:cTn>
                        </p:par>
                        <p:par>
                          <p:cTn id="17" fill="hold" nodeType="afterGroup">
                            <p:stCondLst>
                              <p:cond delay="8500"/>
                            </p:stCondLst>
                            <p:childTnLst>
                              <p:par>
                                <p:cTn id="18" presetID="17" presetClass="entr" presetSubtype="1" fill="hold" grpId="0" nodeType="afterEffect">
                                  <p:stCondLst>
                                    <p:cond delay="4000"/>
                                  </p:stCondLst>
                                  <p:childTnLst>
                                    <p:set>
                                      <p:cBhvr>
                                        <p:cTn id="19" dur="1" fill="hold">
                                          <p:stCondLst>
                                            <p:cond delay="0"/>
                                          </p:stCondLst>
                                        </p:cTn>
                                        <p:tgtEl>
                                          <p:spTgt spid="22532"/>
                                        </p:tgtEl>
                                        <p:attrNameLst>
                                          <p:attrName>style.visibility</p:attrName>
                                        </p:attrNameLst>
                                      </p:cBhvr>
                                      <p:to>
                                        <p:strVal val="visible"/>
                                      </p:to>
                                    </p:set>
                                    <p:anim calcmode="lin" valueType="num">
                                      <p:cBhvr>
                                        <p:cTn id="20" dur="500" fill="hold"/>
                                        <p:tgtEl>
                                          <p:spTgt spid="22532"/>
                                        </p:tgtEl>
                                        <p:attrNameLst>
                                          <p:attrName>ppt_x</p:attrName>
                                        </p:attrNameLst>
                                      </p:cBhvr>
                                      <p:tavLst>
                                        <p:tav tm="0">
                                          <p:val>
                                            <p:strVal val="#ppt_x"/>
                                          </p:val>
                                        </p:tav>
                                        <p:tav tm="100000">
                                          <p:val>
                                            <p:strVal val="#ppt_x"/>
                                          </p:val>
                                        </p:tav>
                                      </p:tavLst>
                                    </p:anim>
                                    <p:anim calcmode="lin" valueType="num">
                                      <p:cBhvr>
                                        <p:cTn id="21" dur="500" fill="hold"/>
                                        <p:tgtEl>
                                          <p:spTgt spid="22532"/>
                                        </p:tgtEl>
                                        <p:attrNameLst>
                                          <p:attrName>ppt_y</p:attrName>
                                        </p:attrNameLst>
                                      </p:cBhvr>
                                      <p:tavLst>
                                        <p:tav tm="0">
                                          <p:val>
                                            <p:strVal val="#ppt_y-#ppt_h/2"/>
                                          </p:val>
                                        </p:tav>
                                        <p:tav tm="100000">
                                          <p:val>
                                            <p:strVal val="#ppt_y"/>
                                          </p:val>
                                        </p:tav>
                                      </p:tavLst>
                                    </p:anim>
                                    <p:anim calcmode="lin" valueType="num">
                                      <p:cBhvr>
                                        <p:cTn id="22" dur="500" fill="hold"/>
                                        <p:tgtEl>
                                          <p:spTgt spid="22532"/>
                                        </p:tgtEl>
                                        <p:attrNameLst>
                                          <p:attrName>ppt_w</p:attrName>
                                        </p:attrNameLst>
                                      </p:cBhvr>
                                      <p:tavLst>
                                        <p:tav tm="0">
                                          <p:val>
                                            <p:strVal val="#ppt_w"/>
                                          </p:val>
                                        </p:tav>
                                        <p:tav tm="100000">
                                          <p:val>
                                            <p:strVal val="#ppt_w"/>
                                          </p:val>
                                        </p:tav>
                                      </p:tavLst>
                                    </p:anim>
                                    <p:anim calcmode="lin" valueType="num">
                                      <p:cBhvr>
                                        <p:cTn id="23" dur="500" fill="hold"/>
                                        <p:tgtEl>
                                          <p:spTgt spid="22532"/>
                                        </p:tgtEl>
                                        <p:attrNameLst>
                                          <p:attrName>ppt_h</p:attrName>
                                        </p:attrNameLst>
                                      </p:cBhvr>
                                      <p:tavLst>
                                        <p:tav tm="0">
                                          <p:val>
                                            <p:fltVal val="0"/>
                                          </p:val>
                                        </p:tav>
                                        <p:tav tm="100000">
                                          <p:val>
                                            <p:strVal val="#ppt_h"/>
                                          </p:val>
                                        </p:tav>
                                      </p:tavLst>
                                    </p:anim>
                                  </p:childTnLst>
                                </p:cTn>
                              </p:par>
                            </p:childTnLst>
                          </p:cTn>
                        </p:par>
                        <p:par>
                          <p:cTn id="24" fill="hold" nodeType="afterGroup">
                            <p:stCondLst>
                              <p:cond delay="13000"/>
                            </p:stCondLst>
                            <p:childTnLst>
                              <p:par>
                                <p:cTn id="25" presetID="5" presetClass="entr" presetSubtype="10" fill="hold" grpId="0" nodeType="afterEffect">
                                  <p:stCondLst>
                                    <p:cond delay="4000"/>
                                  </p:stCondLst>
                                  <p:childTnLst>
                                    <p:set>
                                      <p:cBhvr>
                                        <p:cTn id="26" dur="1" fill="hold">
                                          <p:stCondLst>
                                            <p:cond delay="0"/>
                                          </p:stCondLst>
                                        </p:cTn>
                                        <p:tgtEl>
                                          <p:spTgt spid="22537"/>
                                        </p:tgtEl>
                                        <p:attrNameLst>
                                          <p:attrName>style.visibility</p:attrName>
                                        </p:attrNameLst>
                                      </p:cBhvr>
                                      <p:to>
                                        <p:strVal val="visible"/>
                                      </p:to>
                                    </p:set>
                                    <p:animEffect transition="in" filter="checkerboard(across)">
                                      <p:cBhvr>
                                        <p:cTn id="27" dur="500"/>
                                        <p:tgtEl>
                                          <p:spTgt spid="22537"/>
                                        </p:tgtEl>
                                      </p:cBhvr>
                                    </p:animEffect>
                                  </p:childTnLst>
                                </p:cTn>
                              </p:par>
                            </p:childTnLst>
                          </p:cTn>
                        </p:par>
                        <p:par>
                          <p:cTn id="28" fill="hold" nodeType="afterGroup">
                            <p:stCondLst>
                              <p:cond delay="17500"/>
                            </p:stCondLst>
                            <p:childTnLst>
                              <p:par>
                                <p:cTn id="29" presetID="17" presetClass="entr" presetSubtype="2" fill="hold" grpId="0" nodeType="afterEffect">
                                  <p:stCondLst>
                                    <p:cond delay="4000"/>
                                  </p:stCondLst>
                                  <p:childTnLst>
                                    <p:set>
                                      <p:cBhvr>
                                        <p:cTn id="30" dur="1" fill="hold">
                                          <p:stCondLst>
                                            <p:cond delay="0"/>
                                          </p:stCondLst>
                                        </p:cTn>
                                        <p:tgtEl>
                                          <p:spTgt spid="22533"/>
                                        </p:tgtEl>
                                        <p:attrNameLst>
                                          <p:attrName>style.visibility</p:attrName>
                                        </p:attrNameLst>
                                      </p:cBhvr>
                                      <p:to>
                                        <p:strVal val="visible"/>
                                      </p:to>
                                    </p:set>
                                    <p:anim calcmode="lin" valueType="num">
                                      <p:cBhvr>
                                        <p:cTn id="31" dur="500" fill="hold"/>
                                        <p:tgtEl>
                                          <p:spTgt spid="22533"/>
                                        </p:tgtEl>
                                        <p:attrNameLst>
                                          <p:attrName>ppt_x</p:attrName>
                                        </p:attrNameLst>
                                      </p:cBhvr>
                                      <p:tavLst>
                                        <p:tav tm="0">
                                          <p:val>
                                            <p:strVal val="#ppt_x+#ppt_w/2"/>
                                          </p:val>
                                        </p:tav>
                                        <p:tav tm="100000">
                                          <p:val>
                                            <p:strVal val="#ppt_x"/>
                                          </p:val>
                                        </p:tav>
                                      </p:tavLst>
                                    </p:anim>
                                    <p:anim calcmode="lin" valueType="num">
                                      <p:cBhvr>
                                        <p:cTn id="32" dur="500" fill="hold"/>
                                        <p:tgtEl>
                                          <p:spTgt spid="22533"/>
                                        </p:tgtEl>
                                        <p:attrNameLst>
                                          <p:attrName>ppt_y</p:attrName>
                                        </p:attrNameLst>
                                      </p:cBhvr>
                                      <p:tavLst>
                                        <p:tav tm="0">
                                          <p:val>
                                            <p:strVal val="#ppt_y"/>
                                          </p:val>
                                        </p:tav>
                                        <p:tav tm="100000">
                                          <p:val>
                                            <p:strVal val="#ppt_y"/>
                                          </p:val>
                                        </p:tav>
                                      </p:tavLst>
                                    </p:anim>
                                    <p:anim calcmode="lin" valueType="num">
                                      <p:cBhvr>
                                        <p:cTn id="33" dur="500" fill="hold"/>
                                        <p:tgtEl>
                                          <p:spTgt spid="22533"/>
                                        </p:tgtEl>
                                        <p:attrNameLst>
                                          <p:attrName>ppt_w</p:attrName>
                                        </p:attrNameLst>
                                      </p:cBhvr>
                                      <p:tavLst>
                                        <p:tav tm="0">
                                          <p:val>
                                            <p:fltVal val="0"/>
                                          </p:val>
                                        </p:tav>
                                        <p:tav tm="100000">
                                          <p:val>
                                            <p:strVal val="#ppt_w"/>
                                          </p:val>
                                        </p:tav>
                                      </p:tavLst>
                                    </p:anim>
                                    <p:anim calcmode="lin" valueType="num">
                                      <p:cBhvr>
                                        <p:cTn id="34" dur="500" fill="hold"/>
                                        <p:tgtEl>
                                          <p:spTgt spid="22533"/>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22000"/>
                            </p:stCondLst>
                            <p:childTnLst>
                              <p:par>
                                <p:cTn id="36" presetID="5" presetClass="entr" presetSubtype="10" fill="hold" nodeType="afterEffect">
                                  <p:stCondLst>
                                    <p:cond delay="4000"/>
                                  </p:stCondLst>
                                  <p:childTnLst>
                                    <p:set>
                                      <p:cBhvr>
                                        <p:cTn id="37" dur="1" fill="hold">
                                          <p:stCondLst>
                                            <p:cond delay="0"/>
                                          </p:stCondLst>
                                        </p:cTn>
                                        <p:tgtEl>
                                          <p:spTgt spid="22536"/>
                                        </p:tgtEl>
                                        <p:attrNameLst>
                                          <p:attrName>style.visibility</p:attrName>
                                        </p:attrNameLst>
                                      </p:cBhvr>
                                      <p:to>
                                        <p:strVal val="visible"/>
                                      </p:to>
                                    </p:set>
                                    <p:animEffect transition="in" filter="checkerboard(across)">
                                      <p:cBhvr>
                                        <p:cTn id="38" dur="500"/>
                                        <p:tgtEl>
                                          <p:spTgt spid="22536"/>
                                        </p:tgtEl>
                                      </p:cBhvr>
                                    </p:animEffect>
                                  </p:childTnLst>
                                </p:cTn>
                              </p:par>
                            </p:childTnLst>
                          </p:cTn>
                        </p:par>
                        <p:par>
                          <p:cTn id="39" fill="hold" nodeType="afterGroup">
                            <p:stCondLst>
                              <p:cond delay="26500"/>
                            </p:stCondLst>
                            <p:childTnLst>
                              <p:par>
                                <p:cTn id="40" presetID="17" presetClass="entr" presetSubtype="4" fill="hold" grpId="0" nodeType="afterEffect">
                                  <p:stCondLst>
                                    <p:cond delay="4000"/>
                                  </p:stCondLst>
                                  <p:childTnLst>
                                    <p:set>
                                      <p:cBhvr>
                                        <p:cTn id="41" dur="1" fill="hold">
                                          <p:stCondLst>
                                            <p:cond delay="0"/>
                                          </p:stCondLst>
                                        </p:cTn>
                                        <p:tgtEl>
                                          <p:spTgt spid="22534"/>
                                        </p:tgtEl>
                                        <p:attrNameLst>
                                          <p:attrName>style.visibility</p:attrName>
                                        </p:attrNameLst>
                                      </p:cBhvr>
                                      <p:to>
                                        <p:strVal val="visible"/>
                                      </p:to>
                                    </p:set>
                                    <p:anim calcmode="lin" valueType="num">
                                      <p:cBhvr>
                                        <p:cTn id="42" dur="500" fill="hold"/>
                                        <p:tgtEl>
                                          <p:spTgt spid="22534"/>
                                        </p:tgtEl>
                                        <p:attrNameLst>
                                          <p:attrName>ppt_x</p:attrName>
                                        </p:attrNameLst>
                                      </p:cBhvr>
                                      <p:tavLst>
                                        <p:tav tm="0">
                                          <p:val>
                                            <p:strVal val="#ppt_x"/>
                                          </p:val>
                                        </p:tav>
                                        <p:tav tm="100000">
                                          <p:val>
                                            <p:strVal val="#ppt_x"/>
                                          </p:val>
                                        </p:tav>
                                      </p:tavLst>
                                    </p:anim>
                                    <p:anim calcmode="lin" valueType="num">
                                      <p:cBhvr>
                                        <p:cTn id="43" dur="500" fill="hold"/>
                                        <p:tgtEl>
                                          <p:spTgt spid="22534"/>
                                        </p:tgtEl>
                                        <p:attrNameLst>
                                          <p:attrName>ppt_y</p:attrName>
                                        </p:attrNameLst>
                                      </p:cBhvr>
                                      <p:tavLst>
                                        <p:tav tm="0">
                                          <p:val>
                                            <p:strVal val="#ppt_y+#ppt_h/2"/>
                                          </p:val>
                                        </p:tav>
                                        <p:tav tm="100000">
                                          <p:val>
                                            <p:strVal val="#ppt_y"/>
                                          </p:val>
                                        </p:tav>
                                      </p:tavLst>
                                    </p:anim>
                                    <p:anim calcmode="lin" valueType="num">
                                      <p:cBhvr>
                                        <p:cTn id="44" dur="500" fill="hold"/>
                                        <p:tgtEl>
                                          <p:spTgt spid="22534"/>
                                        </p:tgtEl>
                                        <p:attrNameLst>
                                          <p:attrName>ppt_w</p:attrName>
                                        </p:attrNameLst>
                                      </p:cBhvr>
                                      <p:tavLst>
                                        <p:tav tm="0">
                                          <p:val>
                                            <p:strVal val="#ppt_w"/>
                                          </p:val>
                                        </p:tav>
                                        <p:tav tm="100000">
                                          <p:val>
                                            <p:strVal val="#ppt_w"/>
                                          </p:val>
                                        </p:tav>
                                      </p:tavLst>
                                    </p:anim>
                                    <p:anim calcmode="lin" valueType="num">
                                      <p:cBhvr>
                                        <p:cTn id="45" dur="500" fill="hold"/>
                                        <p:tgtEl>
                                          <p:spTgt spid="22534"/>
                                        </p:tgtEl>
                                        <p:attrNameLst>
                                          <p:attrName>ppt_h</p:attrName>
                                        </p:attrNameLst>
                                      </p:cBhvr>
                                      <p:tavLst>
                                        <p:tav tm="0">
                                          <p:val>
                                            <p:fltVal val="0"/>
                                          </p:val>
                                        </p:tav>
                                        <p:tav tm="100000">
                                          <p:val>
                                            <p:strVal val="#ppt_h"/>
                                          </p:val>
                                        </p:tav>
                                      </p:tavLst>
                                    </p:anim>
                                  </p:childTnLst>
                                </p:cTn>
                              </p:par>
                            </p:childTnLst>
                          </p:cTn>
                        </p:par>
                        <p:par>
                          <p:cTn id="46" fill="hold" nodeType="afterGroup">
                            <p:stCondLst>
                              <p:cond delay="31000"/>
                            </p:stCondLst>
                            <p:childTnLst>
                              <p:par>
                                <p:cTn id="47" presetID="11" presetClass="entr" presetSubtype="0" fill="hold" grpId="0" nodeType="afterEffect">
                                  <p:stCondLst>
                                    <p:cond delay="3000"/>
                                  </p:stCondLst>
                                  <p:childTnLst>
                                    <p:set>
                                      <p:cBhvr>
                                        <p:cTn id="48" dur="500">
                                          <p:stCondLst>
                                            <p:cond delay="0"/>
                                          </p:stCondLst>
                                        </p:cTn>
                                        <p:tgtEl>
                                          <p:spTgt spid="22539"/>
                                        </p:tgtEl>
                                        <p:attrNameLst>
                                          <p:attrName>style.visibility</p:attrName>
                                        </p:attrNameLst>
                                      </p:cBhvr>
                                      <p:to>
                                        <p:strVal val="visible"/>
                                      </p:to>
                                    </p:set>
                                  </p:childTnLst>
                                </p:cTn>
                              </p:par>
                            </p:childTnLst>
                          </p:cTn>
                        </p:par>
                        <p:par>
                          <p:cTn id="49" fill="hold" nodeType="afterGroup">
                            <p:stCondLst>
                              <p:cond delay="34500"/>
                            </p:stCondLst>
                            <p:childTnLst>
                              <p:par>
                                <p:cTn id="50" presetID="11" presetClass="entr" presetSubtype="0" fill="hold" grpId="0" nodeType="afterEffect">
                                  <p:stCondLst>
                                    <p:cond delay="0"/>
                                  </p:stCondLst>
                                  <p:childTnLst>
                                    <p:set>
                                      <p:cBhvr>
                                        <p:cTn id="51" dur="500">
                                          <p:stCondLst>
                                            <p:cond delay="0"/>
                                          </p:stCondLst>
                                        </p:cTn>
                                        <p:tgtEl>
                                          <p:spTgt spid="22540"/>
                                        </p:tgtEl>
                                        <p:attrNameLst>
                                          <p:attrName>style.visibility</p:attrName>
                                        </p:attrNameLst>
                                      </p:cBhvr>
                                      <p:to>
                                        <p:strVal val="visible"/>
                                      </p:to>
                                    </p:set>
                                  </p:childTnLst>
                                </p:cTn>
                              </p:par>
                            </p:childTnLst>
                          </p:cTn>
                        </p:par>
                        <p:par>
                          <p:cTn id="52" fill="hold" nodeType="afterGroup">
                            <p:stCondLst>
                              <p:cond delay="35000"/>
                            </p:stCondLst>
                            <p:childTnLst>
                              <p:par>
                                <p:cTn id="53" presetID="11" presetClass="entr" presetSubtype="0" fill="hold" grpId="0" nodeType="afterEffect">
                                  <p:stCondLst>
                                    <p:cond delay="0"/>
                                  </p:stCondLst>
                                  <p:childTnLst>
                                    <p:set>
                                      <p:cBhvr>
                                        <p:cTn id="54" dur="500">
                                          <p:stCondLst>
                                            <p:cond delay="0"/>
                                          </p:stCondLst>
                                        </p:cTn>
                                        <p:tgtEl>
                                          <p:spTgt spid="22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autoUpdateAnimBg="0"/>
      <p:bldP spid="22532" grpId="0" animBg="1" autoUpdateAnimBg="0"/>
      <p:bldP spid="22533" grpId="0" animBg="1" autoUpdateAnimBg="0"/>
      <p:bldP spid="22534" grpId="0" animBg="1" autoUpdateAnimBg="0"/>
      <p:bldP spid="22535" grpId="0" animBg="1"/>
      <p:bldP spid="22537" grpId="0" animBg="1"/>
      <p:bldP spid="22538" grpId="0" animBg="1"/>
      <p:bldP spid="22539" grpId="0" animBg="1"/>
      <p:bldP spid="2254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ChangeArrowheads="1"/>
          </p:cNvSpPr>
          <p:nvPr/>
        </p:nvSpPr>
        <p:spPr bwMode="auto">
          <a:xfrm>
            <a:off x="3352800" y="685800"/>
            <a:ext cx="6858000" cy="5181600"/>
          </a:xfrm>
          <a:prstGeom prst="irregularSeal1">
            <a:avLst/>
          </a:prstGeom>
          <a:solidFill>
            <a:srgbClr val="FF66FF"/>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it-IT" altLang="it-IT"/>
          </a:p>
        </p:txBody>
      </p:sp>
      <p:sp>
        <p:nvSpPr>
          <p:cNvPr id="23555" name="Text Box 3"/>
          <p:cNvSpPr txBox="1">
            <a:spLocks noChangeArrowheads="1"/>
          </p:cNvSpPr>
          <p:nvPr/>
        </p:nvSpPr>
        <p:spPr bwMode="auto">
          <a:xfrm>
            <a:off x="4492625" y="2711451"/>
            <a:ext cx="36888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sz="2800">
                <a:solidFill>
                  <a:srgbClr val="000000"/>
                </a:solidFill>
                <a:latin typeface="Candles" pitchFamily="2" charset="0"/>
              </a:rPr>
              <a:t>Inderogabilità in peius </a:t>
            </a:r>
          </a:p>
          <a:p>
            <a:pPr eaLnBrk="1" hangingPunct="1"/>
            <a:r>
              <a:rPr kumimoji="1" lang="it-IT" altLang="it-IT" sz="2800">
                <a:solidFill>
                  <a:srgbClr val="000000"/>
                </a:solidFill>
                <a:latin typeface="Candles" pitchFamily="2" charset="0"/>
              </a:rPr>
              <a:t>del contratto individuale</a:t>
            </a:r>
          </a:p>
        </p:txBody>
      </p:sp>
    </p:spTree>
    <p:extLst>
      <p:ext uri="{BB962C8B-B14F-4D97-AF65-F5344CB8AC3E}">
        <p14:creationId xmlns:p14="http://schemas.microsoft.com/office/powerpoint/2010/main" val="13050846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anim calcmode="lin" valueType="num">
                                      <p:cBhvr>
                                        <p:cTn id="9" dur="500" fill="hold"/>
                                        <p:tgtEl>
                                          <p:spTgt spid="23554"/>
                                        </p:tgtEl>
                                        <p:attrNameLst>
                                          <p:attrName>ppt_x</p:attrName>
                                        </p:attrNameLst>
                                      </p:cBhvr>
                                      <p:tavLst>
                                        <p:tav tm="0">
                                          <p:val>
                                            <p:fltVal val="0.5"/>
                                          </p:val>
                                        </p:tav>
                                        <p:tav tm="100000">
                                          <p:val>
                                            <p:strVal val="#ppt_x"/>
                                          </p:val>
                                        </p:tav>
                                      </p:tavLst>
                                    </p:anim>
                                    <p:anim calcmode="lin" valueType="num">
                                      <p:cBhvr>
                                        <p:cTn id="10" dur="500" fill="hold"/>
                                        <p:tgtEl>
                                          <p:spTgt spid="23554"/>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23555"/>
                                        </p:tgtEl>
                                        <p:attrNameLst>
                                          <p:attrName>style.visibility</p:attrName>
                                        </p:attrNameLst>
                                      </p:cBhvr>
                                      <p:to>
                                        <p:strVal val="visible"/>
                                      </p:to>
                                    </p:set>
                                    <p:animEffect transition="in" filter="dissolve">
                                      <p:cBhvr>
                                        <p:cTn id="14" dur="500"/>
                                        <p:tgtEl>
                                          <p:spTgt spid="2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5"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6213376" y="1052736"/>
            <a:ext cx="4032448" cy="1754326"/>
          </a:xfrm>
          <a:prstGeom prst="rect">
            <a:avLst/>
          </a:prstGeom>
          <a:solidFill>
            <a:schemeClr val="accent2">
              <a:alpha val="50195"/>
            </a:schemeClr>
          </a:solidFill>
          <a:ln w="127000" cap="rnd" cmpd="tri">
            <a:solidFill>
              <a:srgbClr val="00FF00"/>
            </a:solidFill>
            <a:prstDash val="sysDot"/>
            <a:miter lim="800000"/>
            <a:headEnd/>
            <a:tailEnd/>
          </a:ln>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kumimoji="1" lang="it-IT" altLang="it-IT" sz="3600">
                <a:latin typeface="LetterOMatic!" pitchFamily="34" charset="0"/>
              </a:rPr>
              <a:t>Ma l’art.2077 è applicabile ai CC di diritto comune? </a:t>
            </a:r>
          </a:p>
        </p:txBody>
      </p:sp>
      <p:sp>
        <p:nvSpPr>
          <p:cNvPr id="26627" name="Text Box 3"/>
          <p:cNvSpPr txBox="1">
            <a:spLocks noChangeArrowheads="1"/>
          </p:cNvSpPr>
          <p:nvPr/>
        </p:nvSpPr>
        <p:spPr bwMode="auto">
          <a:xfrm>
            <a:off x="1919537" y="1352912"/>
            <a:ext cx="3902075" cy="2492990"/>
          </a:xfrm>
          <a:prstGeom prst="rect">
            <a:avLst/>
          </a:prstGeom>
          <a:solidFill>
            <a:schemeClr val="accent2">
              <a:alpha val="50195"/>
            </a:schemeClr>
          </a:solidFill>
          <a:ln w="76200">
            <a:solidFill>
              <a:srgbClr val="FF0000"/>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kumimoji="1" lang="it-IT" altLang="it-IT" sz="3600" dirty="0">
                <a:latin typeface="Woodcut" pitchFamily="2" charset="0"/>
              </a:rPr>
              <a:t>		Sì!</a:t>
            </a:r>
            <a:endParaRPr kumimoji="1" lang="it-IT" altLang="it-IT" dirty="0">
              <a:latin typeface="Comic Sans MS" pitchFamily="66" charset="0"/>
            </a:endParaRPr>
          </a:p>
          <a:p>
            <a:pPr eaLnBrk="1" hangingPunct="1"/>
            <a:r>
              <a:rPr kumimoji="1" lang="it-IT" altLang="it-IT" dirty="0">
                <a:latin typeface="Comic Sans MS" pitchFamily="66" charset="0"/>
              </a:rPr>
              <a:t>secondo la giurisprudenza, che separava la questione dell’erga </a:t>
            </a:r>
            <a:r>
              <a:rPr kumimoji="1" lang="it-IT" altLang="it-IT" dirty="0" err="1">
                <a:latin typeface="Comic Sans MS" pitchFamily="66" charset="0"/>
              </a:rPr>
              <a:t>omnes</a:t>
            </a:r>
            <a:r>
              <a:rPr kumimoji="1" lang="it-IT" altLang="it-IT" dirty="0">
                <a:latin typeface="Comic Sans MS" pitchFamily="66" charset="0"/>
              </a:rPr>
              <a:t> dalla questione dell’inderogabilità</a:t>
            </a:r>
          </a:p>
        </p:txBody>
      </p:sp>
      <p:sp>
        <p:nvSpPr>
          <p:cNvPr id="26628" name="Text Box 4"/>
          <p:cNvSpPr txBox="1">
            <a:spLocks noChangeArrowheads="1"/>
          </p:cNvSpPr>
          <p:nvPr/>
        </p:nvSpPr>
        <p:spPr bwMode="auto">
          <a:xfrm>
            <a:off x="6400800" y="3962400"/>
            <a:ext cx="3657600" cy="2298700"/>
          </a:xfrm>
          <a:prstGeom prst="rect">
            <a:avLst/>
          </a:prstGeom>
          <a:solidFill>
            <a:schemeClr val="accent2">
              <a:alpha val="50195"/>
            </a:schemeClr>
          </a:solidFill>
          <a:ln w="76200">
            <a:solidFill>
              <a:srgbClr val="FFFF00"/>
            </a:solidFill>
            <a:miter lim="800000"/>
            <a:headEnd/>
            <a:tailEnd/>
          </a:ln>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kumimoji="1" lang="it-IT" altLang="it-IT" sz="3200">
                <a:latin typeface="Woodcut" pitchFamily="2" charset="0"/>
              </a:rPr>
              <a:t>	No! </a:t>
            </a:r>
          </a:p>
          <a:p>
            <a:pPr eaLnBrk="1" hangingPunct="1">
              <a:spcBef>
                <a:spcPct val="50000"/>
              </a:spcBef>
            </a:pPr>
            <a:r>
              <a:rPr kumimoji="1" lang="it-IT" altLang="it-IT">
                <a:latin typeface="Comic Sans MS" pitchFamily="66" charset="0"/>
              </a:rPr>
              <a:t>Secondo la dottrina che riteneva incompatibile l’art.2077 con la natura privatistica del CC</a:t>
            </a:r>
          </a:p>
        </p:txBody>
      </p:sp>
    </p:spTree>
    <p:extLst>
      <p:ext uri="{BB962C8B-B14F-4D97-AF65-F5344CB8AC3E}">
        <p14:creationId xmlns:p14="http://schemas.microsoft.com/office/powerpoint/2010/main" val="1843157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anim calcmode="lin" valueType="num">
                                      <p:cBhvr>
                                        <p:cTn id="9" dur="500" fill="hold"/>
                                        <p:tgtEl>
                                          <p:spTgt spid="26626"/>
                                        </p:tgtEl>
                                        <p:attrNameLst>
                                          <p:attrName>ppt_x</p:attrName>
                                        </p:attrNameLst>
                                      </p:cBhvr>
                                      <p:tavLst>
                                        <p:tav tm="0">
                                          <p:val>
                                            <p:fltVal val="0.5"/>
                                          </p:val>
                                        </p:tav>
                                        <p:tav tm="100000">
                                          <p:val>
                                            <p:strVal val="#ppt_x"/>
                                          </p:val>
                                        </p:tav>
                                      </p:tavLst>
                                    </p:anim>
                                    <p:anim calcmode="lin" valueType="num">
                                      <p:cBhvr>
                                        <p:cTn id="10" dur="500" fill="hold"/>
                                        <p:tgtEl>
                                          <p:spTgt spid="26626"/>
                                        </p:tgtEl>
                                        <p:attrNameLst>
                                          <p:attrName>ppt_y</p:attrName>
                                        </p:attrNameLst>
                                      </p:cBhvr>
                                      <p:tavLst>
                                        <p:tav tm="0">
                                          <p:val>
                                            <p:fltVal val="0.5"/>
                                          </p:val>
                                        </p:tav>
                                        <p:tav tm="100000">
                                          <p:val>
                                            <p:strVal val="#ppt_y"/>
                                          </p:val>
                                        </p:tav>
                                      </p:tavLst>
                                    </p:anim>
                                  </p:childTnLst>
                                  <p:subTnLst>
                                    <p:set>
                                      <p:cBhvr override="childStyle">
                                        <p:cTn dur="1" fill="hold" display="0" masterRel="nextClick" afterEffect="1"/>
                                        <p:tgtEl>
                                          <p:spTgt spid="26626"/>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2" fill="hold" grpId="0" nodeType="clickEffect">
                                  <p:stCondLst>
                                    <p:cond delay="0"/>
                                  </p:stCondLst>
                                  <p:childTnLst>
                                    <p:set>
                                      <p:cBhvr>
                                        <p:cTn id="14" dur="1" fill="hold">
                                          <p:stCondLst>
                                            <p:cond delay="0"/>
                                          </p:stCondLst>
                                        </p:cTn>
                                        <p:tgtEl>
                                          <p:spTgt spid="26627"/>
                                        </p:tgtEl>
                                        <p:attrNameLst>
                                          <p:attrName>style.visibility</p:attrName>
                                        </p:attrNameLst>
                                      </p:cBhvr>
                                      <p:to>
                                        <p:strVal val="visible"/>
                                      </p:to>
                                    </p:set>
                                    <p:animEffect transition="in" filter="slide(fromRight)">
                                      <p:cBhvr>
                                        <p:cTn id="15" dur="500"/>
                                        <p:tgtEl>
                                          <p:spTgt spid="26627"/>
                                        </p:tgtEl>
                                      </p:cBhvr>
                                    </p:animEffect>
                                  </p:childTnLst>
                                </p:cTn>
                              </p:par>
                            </p:childTnLst>
                          </p:cTn>
                        </p:par>
                        <p:par>
                          <p:cTn id="16" fill="hold" nodeType="afterGroup">
                            <p:stCondLst>
                              <p:cond delay="500"/>
                            </p:stCondLst>
                            <p:childTnLst>
                              <p:par>
                                <p:cTn id="17" presetID="12" presetClass="entr" presetSubtype="8" fill="hold" grpId="0" nodeType="afterEffect">
                                  <p:stCondLst>
                                    <p:cond delay="2000"/>
                                  </p:stCondLst>
                                  <p:childTnLst>
                                    <p:set>
                                      <p:cBhvr>
                                        <p:cTn id="18" dur="1" fill="hold">
                                          <p:stCondLst>
                                            <p:cond delay="0"/>
                                          </p:stCondLst>
                                        </p:cTn>
                                        <p:tgtEl>
                                          <p:spTgt spid="26628"/>
                                        </p:tgtEl>
                                        <p:attrNameLst>
                                          <p:attrName>style.visibility</p:attrName>
                                        </p:attrNameLst>
                                      </p:cBhvr>
                                      <p:to>
                                        <p:strVal val="visible"/>
                                      </p:to>
                                    </p:set>
                                    <p:animEffect transition="in" filter="slide(fromLeft)">
                                      <p:cBhvr>
                                        <p:cTn id="19"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autoUpdateAnimBg="0"/>
      <p:bldP spid="26627" grpId="0" animBg="1" autoUpdateAnimBg="0"/>
      <p:bldP spid="26628"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238376" y="1000126"/>
            <a:ext cx="7643813" cy="4524315"/>
          </a:xfrm>
          <a:prstGeom prst="rect">
            <a:avLst/>
          </a:prstGeom>
          <a:noFill/>
          <a:ln w="9525">
            <a:noFill/>
            <a:miter lim="800000"/>
            <a:headEnd/>
            <a:tailEnd/>
          </a:ln>
          <a:effectLst/>
        </p:spPr>
        <p:txBody>
          <a:bodyPr>
            <a:spAutoFit/>
          </a:bodyPr>
          <a:lstStyle/>
          <a:p>
            <a:pPr marL="180000" algn="just">
              <a:buFontTx/>
              <a:buAutoNum type="arabicPeriod" startAt="2113"/>
              <a:defRPr/>
            </a:pPr>
            <a:r>
              <a:rPr kumimoji="1" lang="it-IT" sz="3200" dirty="0">
                <a:latin typeface="Aharoni" pitchFamily="2" charset="-79"/>
                <a:cs typeface="Aharoni" pitchFamily="2" charset="-79"/>
              </a:rPr>
              <a:t>Rinunzie e transazioni. —  Le rinunzie e le transazioni, che hanno per oggetto diritti del prestatore di lavoro derivanti da disposizioni inderogabili della legge e dei contratti o accordi collettivi concernenti i rapporti di cui all'art. 409 del codice di procedura civile, non sono valide.</a:t>
            </a:r>
          </a:p>
          <a:p>
            <a:pPr marL="457200" indent="-457200" algn="just">
              <a:defRPr/>
            </a:pPr>
            <a:r>
              <a:rPr kumimoji="1" lang="it-IT" sz="3200" dirty="0">
                <a:latin typeface="Aharoni" pitchFamily="2" charset="-79"/>
                <a:cs typeface="Aharoni" pitchFamily="2" charset="-79"/>
              </a:rPr>
              <a:t>[ </a:t>
            </a:r>
            <a:r>
              <a:rPr kumimoji="1" lang="it-IT" sz="3200" baseline="30000" dirty="0">
                <a:latin typeface="Aharoni" pitchFamily="2" charset="-79"/>
                <a:cs typeface="Aharoni" pitchFamily="2" charset="-79"/>
              </a:rPr>
              <a:t>...</a:t>
            </a:r>
            <a:r>
              <a:rPr kumimoji="1" lang="it-IT" sz="3200" dirty="0">
                <a:latin typeface="Aharoni" pitchFamily="2" charset="-79"/>
                <a:cs typeface="Aharoni" pitchFamily="2" charset="-79"/>
              </a:rPr>
              <a:t> ]</a:t>
            </a:r>
          </a:p>
        </p:txBody>
      </p:sp>
    </p:spTree>
    <p:extLst>
      <p:ext uri="{BB962C8B-B14F-4D97-AF65-F5344CB8AC3E}">
        <p14:creationId xmlns:p14="http://schemas.microsoft.com/office/powerpoint/2010/main" val="401620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iterate type="lt">
                                    <p:tmPct val="100000"/>
                                  </p:iterate>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75" fill="hold"/>
                                        <p:tgtEl>
                                          <p:spTgt spid="28674"/>
                                        </p:tgtEl>
                                        <p:attrNameLst>
                                          <p:attrName>ppt_x</p:attrName>
                                        </p:attrNameLst>
                                      </p:cBhvr>
                                      <p:tavLst>
                                        <p:tav tm="0">
                                          <p:val>
                                            <p:strVal val="0-#ppt_w/2"/>
                                          </p:val>
                                        </p:tav>
                                        <p:tav tm="100000">
                                          <p:val>
                                            <p:strVal val="#ppt_x"/>
                                          </p:val>
                                        </p:tav>
                                      </p:tavLst>
                                    </p:anim>
                                    <p:anim calcmode="lin" valueType="num">
                                      <p:cBhvr additive="base">
                                        <p:cTn id="8" dur="75" fill="hold"/>
                                        <p:tgtEl>
                                          <p:spTgt spid="286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pPr eaLnBrk="1" hangingPunct="1">
              <a:defRPr/>
            </a:pPr>
            <a:r>
              <a:rPr lang="it-IT" altLang="it-IT" dirty="0"/>
              <a:t>La categoria sindacale merceologica</a:t>
            </a:r>
          </a:p>
        </p:txBody>
      </p:sp>
      <p:sp>
        <p:nvSpPr>
          <p:cNvPr id="11267" name="Segnaposto contenuto 2"/>
          <p:cNvSpPr>
            <a:spLocks noGrp="1"/>
          </p:cNvSpPr>
          <p:nvPr>
            <p:ph idx="1"/>
          </p:nvPr>
        </p:nvSpPr>
        <p:spPr>
          <a:xfrm>
            <a:off x="2711625" y="2276476"/>
            <a:ext cx="7338839" cy="3287713"/>
          </a:xfrm>
        </p:spPr>
        <p:txBody>
          <a:bodyPr>
            <a:normAutofit/>
          </a:bodyPr>
          <a:lstStyle/>
          <a:p>
            <a:pPr>
              <a:defRPr/>
            </a:pPr>
            <a:r>
              <a:rPr lang="it-IT" altLang="it-IT" sz="3200" dirty="0"/>
              <a:t>2070 Criteri di applicazione</a:t>
            </a:r>
          </a:p>
          <a:p>
            <a:pPr>
              <a:defRPr/>
            </a:pPr>
            <a:r>
              <a:rPr lang="it-IT" altLang="it-IT" sz="3200" dirty="0"/>
              <a:t>L'appartenenza alla categoria professionale, ai fini dell'applicazione del contratto collettivo, si determina secondo l'attività effettivamente esercitata dall'imprenditore.</a:t>
            </a:r>
            <a:br>
              <a:rPr lang="it-IT" altLang="it-IT" sz="3200" dirty="0"/>
            </a:br>
            <a:r>
              <a:rPr lang="it-IT" altLang="it-IT" sz="3200" dirty="0"/>
              <a:t>[…]</a:t>
            </a:r>
          </a:p>
          <a:p>
            <a:pPr eaLnBrk="1" hangingPunct="1">
              <a:defRPr/>
            </a:pPr>
            <a:endParaRPr lang="it-IT" altLang="it-IT" sz="3200" dirty="0"/>
          </a:p>
        </p:txBody>
      </p:sp>
    </p:spTree>
    <p:extLst>
      <p:ext uri="{BB962C8B-B14F-4D97-AF65-F5344CB8AC3E}">
        <p14:creationId xmlns:p14="http://schemas.microsoft.com/office/powerpoint/2010/main" val="823622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567608" y="3645024"/>
            <a:ext cx="6728792" cy="1512168"/>
          </a:xfrm>
        </p:spPr>
        <p:txBody>
          <a:bodyPr/>
          <a:lstStyle/>
          <a:p>
            <a:r>
              <a:rPr lang="it-IT" altLang="it-IT" sz="4400" dirty="0">
                <a:solidFill>
                  <a:srgbClr val="FF0000"/>
                </a:solidFill>
                <a:latin typeface="Bauhaus 93" panose="04030905020B02020C02" pitchFamily="82" charset="0"/>
              </a:rPr>
              <a:t>L’art. 39 </a:t>
            </a:r>
            <a:r>
              <a:rPr lang="it-IT" altLang="it-IT" sz="4400" dirty="0" err="1">
                <a:solidFill>
                  <a:srgbClr val="FF0000"/>
                </a:solidFill>
                <a:latin typeface="Bauhaus 93" panose="04030905020B02020C02" pitchFamily="82" charset="0"/>
              </a:rPr>
              <a:t>Cost</a:t>
            </a:r>
            <a:r>
              <a:rPr lang="it-IT" altLang="it-IT" sz="4400" dirty="0">
                <a:solidFill>
                  <a:srgbClr val="FF0000"/>
                </a:solidFill>
                <a:latin typeface="Bauhaus 93" panose="04030905020B02020C02" pitchFamily="82" charset="0"/>
              </a:rPr>
              <a:t>.</a:t>
            </a:r>
          </a:p>
        </p:txBody>
      </p:sp>
    </p:spTree>
    <p:extLst>
      <p:ext uri="{BB962C8B-B14F-4D97-AF65-F5344CB8AC3E}">
        <p14:creationId xmlns:p14="http://schemas.microsoft.com/office/powerpoint/2010/main" val="2087992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Art.39 </a:t>
            </a:r>
            <a:r>
              <a:rPr lang="it-IT" dirty="0" err="1"/>
              <a:t>Cost</a:t>
            </a:r>
            <a:r>
              <a:rPr lang="it-IT" dirty="0"/>
              <a:t>., I comma</a:t>
            </a:r>
          </a:p>
        </p:txBody>
      </p:sp>
      <p:sp>
        <p:nvSpPr>
          <p:cNvPr id="3" name="Segnaposto contenuto 2"/>
          <p:cNvSpPr>
            <a:spLocks noGrp="1"/>
          </p:cNvSpPr>
          <p:nvPr>
            <p:ph idx="1"/>
          </p:nvPr>
        </p:nvSpPr>
        <p:spPr>
          <a:xfrm>
            <a:off x="4192437" y="2057399"/>
            <a:ext cx="6711351" cy="3981091"/>
          </a:xfrm>
        </p:spPr>
        <p:txBody>
          <a:bodyPr>
            <a:normAutofit/>
          </a:bodyPr>
          <a:lstStyle/>
          <a:p>
            <a:pPr marL="0" indent="0">
              <a:buNone/>
            </a:pPr>
            <a:endParaRPr lang="it-IT" b="1" dirty="0"/>
          </a:p>
          <a:p>
            <a:pPr marL="0" indent="0" algn="ctr">
              <a:buNone/>
            </a:pPr>
            <a:r>
              <a:rPr lang="it-IT" sz="3600" b="1" dirty="0"/>
              <a:t>L’organizzazione sindacale è libera</a:t>
            </a:r>
          </a:p>
          <a:p>
            <a:pPr marL="457200" lvl="1" indent="0">
              <a:buNone/>
              <a:defRPr/>
            </a:pPr>
            <a:endParaRPr lang="it-IT" sz="2000" dirty="0"/>
          </a:p>
          <a:p>
            <a:pPr marL="457200" lvl="1" indent="0">
              <a:buNone/>
              <a:defRPr/>
            </a:pPr>
            <a:r>
              <a:rPr lang="it-IT" sz="2000" dirty="0"/>
              <a:t>[Art. 18 </a:t>
            </a:r>
            <a:r>
              <a:rPr lang="it-IT" sz="2000" dirty="0" err="1"/>
              <a:t>Cost</a:t>
            </a:r>
            <a:r>
              <a:rPr lang="it-IT" sz="2000" dirty="0"/>
              <a:t>.]</a:t>
            </a:r>
          </a:p>
          <a:p>
            <a:pPr marL="457200" lvl="1" indent="0">
              <a:buNone/>
              <a:defRPr/>
            </a:pPr>
            <a:r>
              <a:rPr lang="it-IT" sz="2000" dirty="0"/>
              <a:t>I cittadini hanno diritto di associarsi liberamente, senza autorizzazione, per fini che non sono vietati ai singoli dalla legge penale.</a:t>
            </a:r>
          </a:p>
          <a:p>
            <a:pPr marL="457200" lvl="1" indent="0">
              <a:buNone/>
              <a:defRPr/>
            </a:pPr>
            <a:r>
              <a:rPr lang="it-IT" sz="2000" dirty="0"/>
              <a:t>Sono proibite le associazioni segrete e quelle che perseguono, anche indirettamente, scopi politici mediante organizzazioni di carattere militare.</a:t>
            </a:r>
          </a:p>
          <a:p>
            <a:pPr marL="0" indent="0" algn="ctr">
              <a:buNone/>
            </a:pP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5237" y="2755421"/>
            <a:ext cx="2997200" cy="2197100"/>
          </a:xfrm>
          <a:prstGeom prst="rect">
            <a:avLst/>
          </a:prstGeom>
        </p:spPr>
      </p:pic>
    </p:spTree>
    <p:extLst>
      <p:ext uri="{BB962C8B-B14F-4D97-AF65-F5344CB8AC3E}">
        <p14:creationId xmlns:p14="http://schemas.microsoft.com/office/powerpoint/2010/main" val="851722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1" name="Rectangle 3"/>
          <p:cNvSpPr>
            <a:spLocks noGrp="1" noChangeArrowheads="1"/>
          </p:cNvSpPr>
          <p:nvPr>
            <p:ph idx="1"/>
          </p:nvPr>
        </p:nvSpPr>
        <p:spPr>
          <a:xfrm>
            <a:off x="1852613" y="1941513"/>
            <a:ext cx="8208962" cy="4511823"/>
          </a:xfrm>
        </p:spPr>
        <p:txBody>
          <a:bodyPr>
            <a:normAutofit lnSpcReduction="10000"/>
          </a:bodyPr>
          <a:lstStyle/>
          <a:p>
            <a:pPr eaLnBrk="1" hangingPunct="1">
              <a:lnSpc>
                <a:spcPct val="80000"/>
              </a:lnSpc>
            </a:pPr>
            <a:endParaRPr lang="it-IT" altLang="it-IT" sz="2400" dirty="0">
              <a:latin typeface="Copperplate Gothic Bold" pitchFamily="34" charset="0"/>
              <a:ea typeface="Batang" pitchFamily="18" charset="-127"/>
              <a:cs typeface="Aharoni" pitchFamily="2" charset="-79"/>
            </a:endParaRPr>
          </a:p>
          <a:p>
            <a:pPr eaLnBrk="1" hangingPunct="1">
              <a:lnSpc>
                <a:spcPct val="80000"/>
              </a:lnSpc>
            </a:pPr>
            <a:endParaRPr lang="it-IT" altLang="it-IT" sz="2400" dirty="0">
              <a:latin typeface="Copperplate Gothic Bold" pitchFamily="34" charset="0"/>
              <a:ea typeface="Batang" pitchFamily="18" charset="-127"/>
              <a:cs typeface="Aharoni" pitchFamily="2" charset="-79"/>
            </a:endParaRPr>
          </a:p>
          <a:p>
            <a:pPr eaLnBrk="1" hangingPunct="1">
              <a:lnSpc>
                <a:spcPct val="80000"/>
              </a:lnSpc>
            </a:pPr>
            <a:r>
              <a:rPr lang="it-IT" altLang="it-IT" sz="2400" dirty="0">
                <a:latin typeface="Copperplate Gothic Bold" pitchFamily="34" charset="0"/>
                <a:ea typeface="Batang" pitchFamily="18" charset="-127"/>
                <a:cs typeface="Aharoni" pitchFamily="2" charset="-79"/>
              </a:rPr>
              <a:t>Libertà da interferenze dei pubblici poteri e dei privati (datori di lavoro)</a:t>
            </a:r>
          </a:p>
          <a:p>
            <a:pPr eaLnBrk="1" hangingPunct="1">
              <a:lnSpc>
                <a:spcPct val="80000"/>
              </a:lnSpc>
            </a:pPr>
            <a:endParaRPr lang="it-IT" altLang="it-IT" sz="2400" dirty="0">
              <a:latin typeface="Copperplate Gothic Bold" pitchFamily="34" charset="0"/>
              <a:ea typeface="Batang" pitchFamily="18" charset="-127"/>
              <a:cs typeface="Aharoni" pitchFamily="2" charset="-79"/>
            </a:endParaRPr>
          </a:p>
          <a:p>
            <a:pPr eaLnBrk="1" hangingPunct="1">
              <a:lnSpc>
                <a:spcPct val="80000"/>
              </a:lnSpc>
            </a:pPr>
            <a:r>
              <a:rPr lang="it-IT" altLang="it-IT" sz="2400" dirty="0">
                <a:latin typeface="Copperplate Gothic Bold" pitchFamily="34" charset="0"/>
                <a:ea typeface="Batang" pitchFamily="18" charset="-127"/>
                <a:cs typeface="Aharoni" pitchFamily="2" charset="-79"/>
              </a:rPr>
              <a:t>Libertà di scegliere </a:t>
            </a:r>
            <a:r>
              <a:rPr lang="it-IT" altLang="it-IT" sz="2400" b="1" dirty="0">
                <a:latin typeface="Copperplate Gothic Bold" pitchFamily="34" charset="0"/>
                <a:ea typeface="Batang" pitchFamily="18" charset="-127"/>
                <a:cs typeface="Aharoni" pitchFamily="2" charset="-79"/>
              </a:rPr>
              <a:t>scopi</a:t>
            </a:r>
            <a:r>
              <a:rPr lang="it-IT" altLang="it-IT" sz="2400" dirty="0">
                <a:latin typeface="Copperplate Gothic Bold" pitchFamily="34" charset="0"/>
                <a:ea typeface="Batang" pitchFamily="18" charset="-127"/>
                <a:cs typeface="Aharoni" pitchFamily="2" charset="-79"/>
              </a:rPr>
              <a:t> ed </a:t>
            </a:r>
            <a:r>
              <a:rPr lang="it-IT" altLang="it-IT" sz="2400" b="1" dirty="0">
                <a:latin typeface="Copperplate Gothic Bold" pitchFamily="34" charset="0"/>
                <a:ea typeface="Batang" pitchFamily="18" charset="-127"/>
                <a:cs typeface="Aharoni" pitchFamily="2" charset="-79"/>
              </a:rPr>
              <a:t>ambito</a:t>
            </a:r>
            <a:r>
              <a:rPr lang="it-IT" altLang="it-IT" sz="2400" dirty="0">
                <a:latin typeface="Copperplate Gothic Bold" pitchFamily="34" charset="0"/>
                <a:ea typeface="Batang" pitchFamily="18" charset="-127"/>
                <a:cs typeface="Aharoni" pitchFamily="2" charset="-79"/>
              </a:rPr>
              <a:t> </a:t>
            </a:r>
            <a:r>
              <a:rPr lang="it-IT" altLang="it-IT" sz="2400" b="1" dirty="0">
                <a:latin typeface="Copperplate Gothic Bold" pitchFamily="34" charset="0"/>
                <a:ea typeface="Batang" pitchFamily="18" charset="-127"/>
                <a:cs typeface="Aharoni" pitchFamily="2" charset="-79"/>
              </a:rPr>
              <a:t>di</a:t>
            </a:r>
            <a:r>
              <a:rPr lang="it-IT" altLang="it-IT" sz="2400" dirty="0">
                <a:latin typeface="Copperplate Gothic Bold" pitchFamily="34" charset="0"/>
                <a:ea typeface="Batang" pitchFamily="18" charset="-127"/>
                <a:cs typeface="Aharoni" pitchFamily="2" charset="-79"/>
              </a:rPr>
              <a:t> </a:t>
            </a:r>
            <a:r>
              <a:rPr lang="it-IT" altLang="it-IT" sz="2400" b="1" dirty="0">
                <a:latin typeface="Copperplate Gothic Bold" pitchFamily="34" charset="0"/>
                <a:ea typeface="Batang" pitchFamily="18" charset="-127"/>
                <a:cs typeface="Aharoni" pitchFamily="2" charset="-79"/>
              </a:rPr>
              <a:t>intervento</a:t>
            </a:r>
            <a:r>
              <a:rPr lang="it-IT" altLang="it-IT" sz="2400" dirty="0">
                <a:latin typeface="Copperplate Gothic Bold" pitchFamily="34" charset="0"/>
                <a:ea typeface="Batang" pitchFamily="18" charset="-127"/>
                <a:cs typeface="Aharoni" pitchFamily="2" charset="-79"/>
              </a:rPr>
              <a:t> dell’azione sindacale, dunque anche di scegliere il gruppo, la categoria dei lavoratori da rappresentare</a:t>
            </a:r>
          </a:p>
          <a:p>
            <a:pPr eaLnBrk="1" hangingPunct="1">
              <a:lnSpc>
                <a:spcPct val="80000"/>
              </a:lnSpc>
            </a:pPr>
            <a:endParaRPr lang="it-IT" altLang="it-IT" sz="2400" dirty="0">
              <a:latin typeface="Copperplate Gothic Bold" pitchFamily="34" charset="0"/>
              <a:ea typeface="Batang" pitchFamily="18" charset="-127"/>
              <a:cs typeface="Aharoni" pitchFamily="2" charset="-79"/>
            </a:endParaRPr>
          </a:p>
          <a:p>
            <a:pPr eaLnBrk="1" hangingPunct="1">
              <a:lnSpc>
                <a:spcPct val="80000"/>
              </a:lnSpc>
            </a:pPr>
            <a:r>
              <a:rPr lang="it-IT" altLang="it-IT" sz="2400" dirty="0">
                <a:latin typeface="Copperplate Gothic Bold" pitchFamily="34" charset="0"/>
                <a:ea typeface="Batang" pitchFamily="18" charset="-127"/>
                <a:cs typeface="Aharoni" pitchFamily="2" charset="-79"/>
              </a:rPr>
              <a:t>Libertà di determinare le regole di </a:t>
            </a:r>
            <a:r>
              <a:rPr lang="it-IT" altLang="it-IT" sz="2400" b="1" dirty="0">
                <a:latin typeface="Copperplate Gothic Bold" pitchFamily="34" charset="0"/>
                <a:ea typeface="Batang" pitchFamily="18" charset="-127"/>
                <a:cs typeface="Aharoni" pitchFamily="2" charset="-79"/>
              </a:rPr>
              <a:t>funzionamento interno</a:t>
            </a:r>
            <a:r>
              <a:rPr lang="it-IT" altLang="it-IT" sz="2400" dirty="0">
                <a:latin typeface="Copperplate Gothic Bold" pitchFamily="34" charset="0"/>
                <a:ea typeface="Batang" pitchFamily="18" charset="-127"/>
                <a:cs typeface="Aharoni" pitchFamily="2" charset="-79"/>
              </a:rPr>
              <a:t> della organizzazione  </a:t>
            </a:r>
          </a:p>
        </p:txBody>
      </p:sp>
      <p:sp>
        <p:nvSpPr>
          <p:cNvPr id="508932" name="AutoShape 4"/>
          <p:cNvSpPr>
            <a:spLocks noChangeArrowheads="1"/>
          </p:cNvSpPr>
          <p:nvPr/>
        </p:nvSpPr>
        <p:spPr bwMode="auto">
          <a:xfrm>
            <a:off x="1776486" y="404664"/>
            <a:ext cx="8135938" cy="1872208"/>
          </a:xfrm>
          <a:prstGeom prst="downArrowCallout">
            <a:avLst>
              <a:gd name="adj1" fmla="val 96453"/>
              <a:gd name="adj2" fmla="val 96453"/>
              <a:gd name="adj3" fmla="val 16667"/>
              <a:gd name="adj4" fmla="val 51359"/>
            </a:avLst>
          </a:prstGeom>
          <a:solidFill>
            <a:schemeClr val="accent5"/>
          </a:solidFill>
          <a:ln w="9525">
            <a:solidFill>
              <a:schemeClr val="tx1"/>
            </a:solidFill>
            <a:miter lim="800000"/>
            <a:headEnd/>
            <a:tailEnd/>
          </a:ln>
          <a:effectLst/>
        </p:spPr>
        <p:txBody>
          <a:bodyPr wrap="none" anchor="ctr"/>
          <a:lstStyle/>
          <a:p>
            <a:pPr algn="ctr">
              <a:defRPr/>
            </a:pPr>
            <a:r>
              <a:rPr lang="it-IT" sz="3200" dirty="0">
                <a:solidFill>
                  <a:schemeClr val="bg1"/>
                </a:solidFill>
                <a:latin typeface="Arial" charset="0"/>
              </a:rPr>
              <a:t>La libertà sindacale come </a:t>
            </a:r>
            <a:r>
              <a:rPr lang="it-IT" sz="3200" i="1" dirty="0">
                <a:solidFill>
                  <a:schemeClr val="bg1"/>
                </a:solidFill>
                <a:latin typeface="Arial" charset="0"/>
              </a:rPr>
              <a:t>LIBERT</a:t>
            </a:r>
            <a:r>
              <a:rPr lang="en-US" sz="3200" i="1" dirty="0">
                <a:solidFill>
                  <a:schemeClr val="bg1"/>
                </a:solidFill>
                <a:latin typeface="Arial" charset="0"/>
              </a:rPr>
              <a:t>Á</a:t>
            </a:r>
            <a:r>
              <a:rPr lang="it-IT" sz="3200" i="1" dirty="0">
                <a:solidFill>
                  <a:schemeClr val="tx2"/>
                </a:solidFill>
                <a:latin typeface="Arial" charset="0"/>
              </a:rPr>
              <a:t> </a:t>
            </a:r>
            <a:r>
              <a:rPr lang="it-IT" sz="3200" b="1" i="1" dirty="0">
                <a:solidFill>
                  <a:srgbClr val="FFFF00"/>
                </a:solidFill>
                <a:latin typeface="Arial" charset="0"/>
              </a:rPr>
              <a:t>DA</a:t>
            </a:r>
            <a:br>
              <a:rPr lang="it-IT" sz="3200" i="1" dirty="0">
                <a:solidFill>
                  <a:srgbClr val="FFFF00"/>
                </a:solidFill>
                <a:latin typeface="Arial" charset="0"/>
              </a:rPr>
            </a:br>
            <a:endParaRPr lang="it-IT" sz="3200" i="1" dirty="0">
              <a:solidFill>
                <a:srgbClr val="FFFF00"/>
              </a:solidFill>
              <a:latin typeface="Arial" charset="0"/>
            </a:endParaRPr>
          </a:p>
        </p:txBody>
      </p:sp>
    </p:spTree>
    <p:extLst>
      <p:ext uri="{BB962C8B-B14F-4D97-AF65-F5344CB8AC3E}">
        <p14:creationId xmlns:p14="http://schemas.microsoft.com/office/powerpoint/2010/main" val="19158694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08932"/>
                                        </p:tgtEl>
                                        <p:attrNameLst>
                                          <p:attrName>style.visibility</p:attrName>
                                        </p:attrNameLst>
                                      </p:cBhvr>
                                      <p:to>
                                        <p:strVal val="visible"/>
                                      </p:to>
                                    </p:set>
                                    <p:animEffect transition="in" filter="strips(downLeft)">
                                      <p:cBhvr>
                                        <p:cTn id="7" dur="500"/>
                                        <p:tgtEl>
                                          <p:spTgt spid="5089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8931">
                                            <p:txEl>
                                              <p:pRg st="2" end="2"/>
                                            </p:txEl>
                                          </p:spTgt>
                                        </p:tgtEl>
                                        <p:attrNameLst>
                                          <p:attrName>style.visibility</p:attrName>
                                        </p:attrNameLst>
                                      </p:cBhvr>
                                      <p:to>
                                        <p:strVal val="visible"/>
                                      </p:to>
                                    </p:set>
                                    <p:animEffect transition="in" filter="strips(downLeft)">
                                      <p:cBhvr>
                                        <p:cTn id="12" dur="500"/>
                                        <p:tgtEl>
                                          <p:spTgt spid="50893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8931">
                                            <p:txEl>
                                              <p:pRg st="4" end="4"/>
                                            </p:txEl>
                                          </p:spTgt>
                                        </p:tgtEl>
                                        <p:attrNameLst>
                                          <p:attrName>style.visibility</p:attrName>
                                        </p:attrNameLst>
                                      </p:cBhvr>
                                      <p:to>
                                        <p:strVal val="visible"/>
                                      </p:to>
                                    </p:set>
                                    <p:animEffect transition="in" filter="strips(downLeft)">
                                      <p:cBhvr>
                                        <p:cTn id="17" dur="500"/>
                                        <p:tgtEl>
                                          <p:spTgt spid="50893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8931">
                                            <p:txEl>
                                              <p:pRg st="6" end="6"/>
                                            </p:txEl>
                                          </p:spTgt>
                                        </p:tgtEl>
                                        <p:attrNameLst>
                                          <p:attrName>style.visibility</p:attrName>
                                        </p:attrNameLst>
                                      </p:cBhvr>
                                      <p:to>
                                        <p:strVal val="visible"/>
                                      </p:to>
                                    </p:set>
                                    <p:animEffect transition="in" filter="strips(downLeft)">
                                      <p:cBhvr>
                                        <p:cTn id="22" dur="500"/>
                                        <p:tgtEl>
                                          <p:spTgt spid="5089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1" grpId="0" build="p"/>
      <p:bldP spid="5089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idx="1"/>
          </p:nvPr>
        </p:nvSpPr>
        <p:spPr>
          <a:xfrm>
            <a:off x="1960563" y="2386013"/>
            <a:ext cx="7694612" cy="3816350"/>
          </a:xfrm>
        </p:spPr>
        <p:txBody>
          <a:bodyPr>
            <a:normAutofit lnSpcReduction="10000"/>
          </a:bodyPr>
          <a:lstStyle/>
          <a:p>
            <a:pPr algn="just" eaLnBrk="1" hangingPunct="1">
              <a:lnSpc>
                <a:spcPct val="90000"/>
              </a:lnSpc>
            </a:pPr>
            <a:endParaRPr lang="it-IT" altLang="it-IT" sz="2000" dirty="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dirty="0">
                <a:latin typeface="Copperplate Gothic Bold" pitchFamily="34" charset="0"/>
                <a:ea typeface="Batang" pitchFamily="18" charset="-127"/>
                <a:cs typeface="Aharoni" pitchFamily="2" charset="-79"/>
              </a:rPr>
              <a:t>LA </a:t>
            </a:r>
            <a:r>
              <a:rPr lang="it-IT" altLang="it-IT" sz="2400" dirty="0">
                <a:solidFill>
                  <a:schemeClr val="tx1">
                    <a:lumMod val="75000"/>
                  </a:schemeClr>
                </a:solidFill>
                <a:latin typeface="Copperplate Gothic Bold" pitchFamily="34" charset="0"/>
                <a:ea typeface="Batang" pitchFamily="18" charset="-127"/>
                <a:cs typeface="Aharoni" pitchFamily="2" charset="-79"/>
              </a:rPr>
              <a:t>DIMENSIONE PROMOZIONALE</a:t>
            </a:r>
            <a:r>
              <a:rPr lang="it-IT" altLang="it-IT" sz="2400" dirty="0">
                <a:solidFill>
                  <a:srgbClr val="003399"/>
                </a:solidFill>
                <a:latin typeface="Copperplate Gothic Bold" pitchFamily="34" charset="0"/>
                <a:ea typeface="Batang" pitchFamily="18" charset="-127"/>
                <a:cs typeface="Aharoni" pitchFamily="2" charset="-79"/>
              </a:rPr>
              <a:t> </a:t>
            </a:r>
            <a:r>
              <a:rPr lang="it-IT" altLang="it-IT" sz="2400" dirty="0">
                <a:latin typeface="Copperplate Gothic Bold" pitchFamily="34" charset="0"/>
                <a:ea typeface="Batang" pitchFamily="18" charset="-127"/>
                <a:cs typeface="Aharoni" pitchFamily="2" charset="-79"/>
              </a:rPr>
              <a:t>(CIÒ CHE SI DEVE POTER FARE)</a:t>
            </a:r>
          </a:p>
          <a:p>
            <a:pPr algn="just" eaLnBrk="1" hangingPunct="1">
              <a:lnSpc>
                <a:spcPct val="90000"/>
              </a:lnSpc>
              <a:buFont typeface="Wingdings" pitchFamily="2" charset="2"/>
              <a:buNone/>
            </a:pPr>
            <a:endParaRPr lang="it-IT" altLang="it-IT" sz="2400" dirty="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b="1" dirty="0">
                <a:latin typeface="Copperplate Gothic Bold" pitchFamily="34" charset="0"/>
                <a:ea typeface="Batang" pitchFamily="18" charset="-127"/>
                <a:cs typeface="Aharoni" pitchFamily="2" charset="-79"/>
              </a:rPr>
              <a:t>L’attenzione si sposta </a:t>
            </a:r>
            <a:r>
              <a:rPr lang="it-IT" altLang="it-IT" sz="2400" b="1" u="sng" dirty="0">
                <a:solidFill>
                  <a:schemeClr val="tx1">
                    <a:lumMod val="75000"/>
                  </a:schemeClr>
                </a:solidFill>
                <a:latin typeface="Copperplate Gothic Bold" pitchFamily="34" charset="0"/>
                <a:ea typeface="Batang" pitchFamily="18" charset="-127"/>
                <a:cs typeface="Aharoni" pitchFamily="2" charset="-79"/>
              </a:rPr>
              <a:t>dalla astensione </a:t>
            </a:r>
            <a:r>
              <a:rPr lang="it-IT" altLang="it-IT" sz="2400" b="1" dirty="0">
                <a:latin typeface="Copperplate Gothic Bold" pitchFamily="34" charset="0"/>
                <a:ea typeface="Batang" pitchFamily="18" charset="-127"/>
                <a:cs typeface="Aharoni" pitchFamily="2" charset="-79"/>
              </a:rPr>
              <a:t>dei pubblici poteri </a:t>
            </a:r>
          </a:p>
          <a:p>
            <a:pPr algn="just" eaLnBrk="1" hangingPunct="1">
              <a:lnSpc>
                <a:spcPct val="90000"/>
              </a:lnSpc>
              <a:buFont typeface="Wingdings" pitchFamily="2" charset="2"/>
              <a:buNone/>
            </a:pPr>
            <a:endParaRPr lang="it-IT" altLang="it-IT" sz="2400" b="1" dirty="0">
              <a:latin typeface="Copperplate Gothic Bold" pitchFamily="34" charset="0"/>
              <a:ea typeface="Batang" pitchFamily="18" charset="-127"/>
              <a:cs typeface="Aharoni" pitchFamily="2" charset="-79"/>
            </a:endParaRPr>
          </a:p>
          <a:p>
            <a:pPr algn="just" eaLnBrk="1" hangingPunct="1">
              <a:lnSpc>
                <a:spcPct val="90000"/>
              </a:lnSpc>
              <a:buFont typeface="Wingdings" pitchFamily="2" charset="2"/>
              <a:buNone/>
            </a:pPr>
            <a:r>
              <a:rPr lang="it-IT" altLang="it-IT" sz="2400" b="1" u="sng" dirty="0">
                <a:solidFill>
                  <a:schemeClr val="tx1">
                    <a:lumMod val="75000"/>
                  </a:schemeClr>
                </a:solidFill>
                <a:latin typeface="Copperplate Gothic Bold" pitchFamily="34" charset="0"/>
                <a:ea typeface="Batang" pitchFamily="18" charset="-127"/>
                <a:cs typeface="Aharoni" pitchFamily="2" charset="-79"/>
              </a:rPr>
              <a:t>alla collaborazione</a:t>
            </a:r>
            <a:r>
              <a:rPr lang="it-IT" altLang="it-IT" sz="2400" b="1" dirty="0">
                <a:solidFill>
                  <a:schemeClr val="tx1">
                    <a:lumMod val="75000"/>
                  </a:schemeClr>
                </a:solidFill>
                <a:latin typeface="Copperplate Gothic Bold" pitchFamily="34" charset="0"/>
                <a:ea typeface="Batang" pitchFamily="18" charset="-127"/>
                <a:cs typeface="Aharoni" pitchFamily="2" charset="-79"/>
              </a:rPr>
              <a:t> </a:t>
            </a:r>
            <a:r>
              <a:rPr lang="it-IT" altLang="it-IT" sz="2400" b="1" dirty="0">
                <a:latin typeface="Copperplate Gothic Bold" pitchFamily="34" charset="0"/>
                <a:ea typeface="Batang" pitchFamily="18" charset="-127"/>
                <a:cs typeface="Aharoni" pitchFamily="2" charset="-79"/>
              </a:rPr>
              <a:t>richiesta nei rapporti intersoggettivi di carattere privato</a:t>
            </a:r>
            <a:endParaRPr lang="it-IT" altLang="it-IT" sz="2400" dirty="0">
              <a:latin typeface="Copperplate Gothic Bold" pitchFamily="34" charset="0"/>
              <a:ea typeface="Batang" pitchFamily="18" charset="-127"/>
              <a:cs typeface="Aharoni" pitchFamily="2" charset="-79"/>
            </a:endParaRPr>
          </a:p>
        </p:txBody>
      </p:sp>
      <p:sp>
        <p:nvSpPr>
          <p:cNvPr id="509955" name="AutoShape 3"/>
          <p:cNvSpPr>
            <a:spLocks noChangeArrowheads="1"/>
          </p:cNvSpPr>
          <p:nvPr/>
        </p:nvSpPr>
        <p:spPr bwMode="auto">
          <a:xfrm>
            <a:off x="1847850" y="549276"/>
            <a:ext cx="7920038" cy="1439863"/>
          </a:xfrm>
          <a:prstGeom prst="downArrowCallout">
            <a:avLst>
              <a:gd name="adj1" fmla="val 96453"/>
              <a:gd name="adj2" fmla="val 96453"/>
              <a:gd name="adj3" fmla="val 16667"/>
              <a:gd name="adj4" fmla="val 66667"/>
            </a:avLst>
          </a:prstGeom>
          <a:solidFill>
            <a:schemeClr val="accent5"/>
          </a:solidFill>
          <a:ln w="9525">
            <a:solidFill>
              <a:schemeClr val="tx1"/>
            </a:solidFill>
            <a:miter lim="800000"/>
            <a:headEnd/>
            <a:tailEnd/>
          </a:ln>
          <a:effectLst/>
        </p:spPr>
        <p:txBody>
          <a:bodyPr wrap="none" anchor="ctr"/>
          <a:lstStyle/>
          <a:p>
            <a:pPr algn="ctr">
              <a:defRPr/>
            </a:pPr>
            <a:r>
              <a:rPr lang="it-IT" sz="3200" dirty="0">
                <a:solidFill>
                  <a:schemeClr val="bg1"/>
                </a:solidFill>
                <a:latin typeface="Arial" charset="0"/>
              </a:rPr>
              <a:t>La libertà sindacale come </a:t>
            </a:r>
            <a:r>
              <a:rPr lang="it-IT" sz="3200" i="1" dirty="0">
                <a:solidFill>
                  <a:schemeClr val="bg1"/>
                </a:solidFill>
                <a:latin typeface="Arial" charset="0"/>
              </a:rPr>
              <a:t>LIBERT</a:t>
            </a:r>
            <a:r>
              <a:rPr lang="en-US" sz="3200" i="1" dirty="0">
                <a:solidFill>
                  <a:schemeClr val="bg1"/>
                </a:solidFill>
                <a:latin typeface="Arial" charset="0"/>
              </a:rPr>
              <a:t>Á</a:t>
            </a:r>
            <a:r>
              <a:rPr lang="it-IT" sz="3200" i="1" dirty="0">
                <a:solidFill>
                  <a:schemeClr val="tx2"/>
                </a:solidFill>
                <a:latin typeface="Arial" charset="0"/>
              </a:rPr>
              <a:t> </a:t>
            </a:r>
            <a:r>
              <a:rPr lang="it-IT" sz="3200" b="1" i="1" dirty="0">
                <a:solidFill>
                  <a:srgbClr val="FFFF00"/>
                </a:solidFill>
                <a:latin typeface="Arial" charset="0"/>
              </a:rPr>
              <a:t>DI</a:t>
            </a:r>
            <a:br>
              <a:rPr lang="it-IT" sz="3200" i="1" dirty="0">
                <a:solidFill>
                  <a:srgbClr val="FFFF00"/>
                </a:solidFill>
                <a:latin typeface="Arial" charset="0"/>
              </a:rPr>
            </a:br>
            <a:endParaRPr lang="it-IT" sz="3200" i="1" dirty="0">
              <a:solidFill>
                <a:srgbClr val="FFFF00"/>
              </a:solidFill>
              <a:latin typeface="Arial" charset="0"/>
            </a:endParaRPr>
          </a:p>
        </p:txBody>
      </p:sp>
    </p:spTree>
    <p:extLst>
      <p:ext uri="{BB962C8B-B14F-4D97-AF65-F5344CB8AC3E}">
        <p14:creationId xmlns:p14="http://schemas.microsoft.com/office/powerpoint/2010/main" val="648530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09955"/>
                                        </p:tgtEl>
                                        <p:attrNameLst>
                                          <p:attrName>style.visibility</p:attrName>
                                        </p:attrNameLst>
                                      </p:cBhvr>
                                      <p:to>
                                        <p:strVal val="visible"/>
                                      </p:to>
                                    </p:set>
                                    <p:animEffect transition="in" filter="strips(downLeft)">
                                      <p:cBhvr>
                                        <p:cTn id="7" dur="500"/>
                                        <p:tgtEl>
                                          <p:spTgt spid="5099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9954">
                                            <p:txEl>
                                              <p:pRg st="1" end="1"/>
                                            </p:txEl>
                                          </p:spTgt>
                                        </p:tgtEl>
                                        <p:attrNameLst>
                                          <p:attrName>style.visibility</p:attrName>
                                        </p:attrNameLst>
                                      </p:cBhvr>
                                      <p:to>
                                        <p:strVal val="visible"/>
                                      </p:to>
                                    </p:set>
                                    <p:animEffect transition="in" filter="strips(downLeft)">
                                      <p:cBhvr>
                                        <p:cTn id="12" dur="500"/>
                                        <p:tgtEl>
                                          <p:spTgt spid="50995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9954">
                                            <p:txEl>
                                              <p:pRg st="3" end="3"/>
                                            </p:txEl>
                                          </p:spTgt>
                                        </p:tgtEl>
                                        <p:attrNameLst>
                                          <p:attrName>style.visibility</p:attrName>
                                        </p:attrNameLst>
                                      </p:cBhvr>
                                      <p:to>
                                        <p:strVal val="visible"/>
                                      </p:to>
                                    </p:set>
                                    <p:animEffect transition="in" filter="strips(downLeft)">
                                      <p:cBhvr>
                                        <p:cTn id="17" dur="500"/>
                                        <p:tgtEl>
                                          <p:spTgt spid="50995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9954">
                                            <p:txEl>
                                              <p:pRg st="5" end="5"/>
                                            </p:txEl>
                                          </p:spTgt>
                                        </p:tgtEl>
                                        <p:attrNameLst>
                                          <p:attrName>style.visibility</p:attrName>
                                        </p:attrNameLst>
                                      </p:cBhvr>
                                      <p:to>
                                        <p:strVal val="visible"/>
                                      </p:to>
                                    </p:set>
                                    <p:animEffect transition="in" filter="strips(downLeft)">
                                      <p:cBhvr>
                                        <p:cTn id="22" dur="500"/>
                                        <p:tgtEl>
                                          <p:spTgt spid="50995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4" grpId="0" build="p"/>
      <p:bldP spid="50995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contenuto 2"/>
          <p:cNvSpPr>
            <a:spLocks noGrp="1"/>
          </p:cNvSpPr>
          <p:nvPr>
            <p:ph idx="1"/>
          </p:nvPr>
        </p:nvSpPr>
        <p:spPr/>
        <p:txBody>
          <a:bodyPr>
            <a:normAutofit/>
          </a:bodyPr>
          <a:lstStyle/>
          <a:p>
            <a:pPr eaLnBrk="1" hangingPunct="1"/>
            <a:r>
              <a:rPr lang="it-IT" altLang="it-IT" sz="2400" dirty="0">
                <a:latin typeface="Copperplate Gothic Bold" pitchFamily="34" charset="0"/>
                <a:ea typeface="Batang" pitchFamily="18" charset="-127"/>
                <a:cs typeface="Aharoni" pitchFamily="2" charset="-79"/>
              </a:rPr>
              <a:t>Il titolare è il lavoratore subordinato, nella sua scelta di aderire ad una organizzazione (o</a:t>
            </a:r>
            <a:r>
              <a:rPr lang="it-IT" altLang="it-IT" sz="1800" dirty="0">
                <a:latin typeface="Copperplate Gothic Bold" pitchFamily="34" charset="0"/>
                <a:ea typeface="Batang" pitchFamily="18" charset="-127"/>
                <a:cs typeface="Aharoni" pitchFamily="2" charset="-79"/>
              </a:rPr>
              <a:t> </a:t>
            </a:r>
            <a:r>
              <a:rPr lang="it-IT" altLang="it-IT" sz="2400" dirty="0">
                <a:latin typeface="Copperplate Gothic Bold" pitchFamily="34" charset="0"/>
                <a:ea typeface="Batang" pitchFamily="18" charset="-127"/>
                <a:cs typeface="Aharoni" pitchFamily="2" charset="-79"/>
              </a:rPr>
              <a:t>anche di costituirla</a:t>
            </a:r>
            <a:r>
              <a:rPr lang="it-IT" altLang="it-IT" dirty="0">
                <a:latin typeface="Copperplate Gothic Bold" pitchFamily="34" charset="0"/>
                <a:ea typeface="Batang" pitchFamily="18" charset="-127"/>
                <a:cs typeface="Aharoni" pitchFamily="2" charset="-79"/>
              </a:rPr>
              <a:t>)</a:t>
            </a:r>
          </a:p>
          <a:p>
            <a:pPr eaLnBrk="1" hangingPunct="1"/>
            <a:endParaRPr lang="it-IT" altLang="it-IT" dirty="0">
              <a:latin typeface="Copperplate Gothic Bold" pitchFamily="34" charset="0"/>
              <a:ea typeface="Batang" pitchFamily="18" charset="-127"/>
              <a:cs typeface="Aharoni" pitchFamily="2" charset="-79"/>
            </a:endParaRPr>
          </a:p>
          <a:p>
            <a:pPr eaLnBrk="1" hangingPunct="1"/>
            <a:endParaRPr lang="it-IT" altLang="it-IT" dirty="0">
              <a:latin typeface="Copperplate Gothic Bold" pitchFamily="34" charset="0"/>
              <a:ea typeface="Batang" pitchFamily="18" charset="-127"/>
              <a:cs typeface="Aharoni" pitchFamily="2" charset="-79"/>
            </a:endParaRPr>
          </a:p>
          <a:p>
            <a:pPr eaLnBrk="1" hangingPunct="1"/>
            <a:endParaRPr lang="it-IT" altLang="it-IT" sz="2400" dirty="0">
              <a:latin typeface="Copperplate Gothic Bold" pitchFamily="34" charset="0"/>
              <a:ea typeface="Batang" pitchFamily="18" charset="-127"/>
              <a:cs typeface="Aharoni" pitchFamily="2" charset="-79"/>
            </a:endParaRPr>
          </a:p>
          <a:p>
            <a:pPr eaLnBrk="1" hangingPunct="1"/>
            <a:r>
              <a:rPr lang="it-IT" altLang="it-IT" sz="2400" dirty="0">
                <a:latin typeface="Copperplate Gothic Bold" pitchFamily="34" charset="0"/>
                <a:ea typeface="Batang" pitchFamily="18" charset="-127"/>
                <a:cs typeface="Aharoni" pitchFamily="2" charset="-79"/>
              </a:rPr>
              <a:t>E’ anche una libertà che implica l’esercizio di diritti collettivamente riconosciuti (Statuto dei lavoratori)</a:t>
            </a:r>
          </a:p>
        </p:txBody>
      </p:sp>
      <p:sp>
        <p:nvSpPr>
          <p:cNvPr id="4" name="Rettangolo 3"/>
          <p:cNvSpPr/>
          <p:nvPr/>
        </p:nvSpPr>
        <p:spPr>
          <a:xfrm>
            <a:off x="2078038" y="463550"/>
            <a:ext cx="7200900" cy="9144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it-IT" sz="2800" dirty="0">
                <a:solidFill>
                  <a:srgbClr val="C00000"/>
                </a:solidFill>
              </a:rPr>
              <a:t>Diritto a titolarità individuale</a:t>
            </a:r>
          </a:p>
        </p:txBody>
      </p:sp>
      <p:sp>
        <p:nvSpPr>
          <p:cNvPr id="5" name="Rettangolo arrotondato 4"/>
          <p:cNvSpPr/>
          <p:nvPr/>
        </p:nvSpPr>
        <p:spPr>
          <a:xfrm>
            <a:off x="1971231" y="2943014"/>
            <a:ext cx="7200900" cy="914400"/>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it-IT" sz="2800" dirty="0">
                <a:solidFill>
                  <a:srgbClr val="C00000"/>
                </a:solidFill>
              </a:rPr>
              <a:t>Diritto a titolarità collettiva</a:t>
            </a:r>
          </a:p>
        </p:txBody>
      </p:sp>
    </p:spTree>
    <p:extLst>
      <p:ext uri="{BB962C8B-B14F-4D97-AF65-F5344CB8AC3E}">
        <p14:creationId xmlns:p14="http://schemas.microsoft.com/office/powerpoint/2010/main" val="1371512520"/>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745</TotalTime>
  <Words>1534</Words>
  <Application>Microsoft Macintosh PowerPoint</Application>
  <PresentationFormat>Widescreen</PresentationFormat>
  <Paragraphs>175</Paragraphs>
  <Slides>35</Slides>
  <Notes>2</Notes>
  <HiddenSlides>0</HiddenSlides>
  <MMClips>0</MMClips>
  <ScaleCrop>false</ScaleCrop>
  <HeadingPairs>
    <vt:vector size="6" baseType="variant">
      <vt:variant>
        <vt:lpstr>Caratteri utilizzati</vt:lpstr>
      </vt:variant>
      <vt:variant>
        <vt:i4>25</vt:i4>
      </vt:variant>
      <vt:variant>
        <vt:lpstr>Tema</vt:lpstr>
      </vt:variant>
      <vt:variant>
        <vt:i4>1</vt:i4>
      </vt:variant>
      <vt:variant>
        <vt:lpstr>Titoli diapositive</vt:lpstr>
      </vt:variant>
      <vt:variant>
        <vt:i4>35</vt:i4>
      </vt:variant>
    </vt:vector>
  </HeadingPairs>
  <TitlesOfParts>
    <vt:vector size="61" baseType="lpstr">
      <vt:lpstr>Aharoni</vt:lpstr>
      <vt:lpstr>Almonte Snow</vt:lpstr>
      <vt:lpstr>Arial</vt:lpstr>
      <vt:lpstr>Arial Narrow</vt:lpstr>
      <vt:lpstr>Asimov</vt:lpstr>
      <vt:lpstr>Bauhaus 93</vt:lpstr>
      <vt:lpstr>Calibri</vt:lpstr>
      <vt:lpstr>Calibri Light</vt:lpstr>
      <vt:lpstr>Candles</vt:lpstr>
      <vt:lpstr>Comic Sans MS</vt:lpstr>
      <vt:lpstr>Copperplate Gothic Bold</vt:lpstr>
      <vt:lpstr>Flubber</vt:lpstr>
      <vt:lpstr>Impact</vt:lpstr>
      <vt:lpstr>LetterOMatic!</vt:lpstr>
      <vt:lpstr>Monotype Corsiva</vt:lpstr>
      <vt:lpstr>Nasalization</vt:lpstr>
      <vt:lpstr>SF Movie Poster</vt:lpstr>
      <vt:lpstr>Snowdrift</vt:lpstr>
      <vt:lpstr>Sydnie</vt:lpstr>
      <vt:lpstr>Sylfaen</vt:lpstr>
      <vt:lpstr>Terminator Two</vt:lpstr>
      <vt:lpstr>Times New Roman</vt:lpstr>
      <vt:lpstr>Trebuchet MS</vt:lpstr>
      <vt:lpstr>Wingdings</vt:lpstr>
      <vt:lpstr>Woodcut</vt:lpstr>
      <vt:lpstr>Retrospettivo</vt:lpstr>
      <vt:lpstr>Il sindacato e l’art.39 Cost.</vt:lpstr>
      <vt:lpstr>Dal sindacato di mestiere al sindacato d’industria.</vt:lpstr>
      <vt:lpstr>Il periodo corporativo</vt:lpstr>
      <vt:lpstr>La categoria sindacale merceologica</vt:lpstr>
      <vt:lpstr>Presentazione standard di PowerPoint</vt:lpstr>
      <vt:lpstr>Art.39 Cost., I comma</vt:lpstr>
      <vt:lpstr>Presentazione standard di PowerPoint</vt:lpstr>
      <vt:lpstr>Presentazione standard di PowerPoint</vt:lpstr>
      <vt:lpstr>Presentazione standard di PowerPoint</vt:lpstr>
      <vt:lpstr>Presentazione standard di PowerPoint</vt:lpstr>
      <vt:lpstr>Presentazione standard di PowerPoint</vt:lpstr>
      <vt:lpstr>LA LIBERTÁ SINDACALE DEGLI IMPRENDITORI</vt:lpstr>
      <vt:lpstr>Presentazione standard di PowerPoint</vt:lpstr>
      <vt:lpstr>Presentazione standard di PowerPoint</vt:lpstr>
      <vt:lpstr>2°</vt:lpstr>
      <vt:lpstr>Quarto….</vt:lpstr>
      <vt:lpstr>Presentazione standard di PowerPoint</vt:lpstr>
      <vt:lpstr>Presentazione standard di PowerPoint</vt:lpstr>
      <vt:lpstr>I “no” dei sindacati</vt:lpstr>
      <vt:lpstr>Il contesto storico del «no»</vt:lpstr>
      <vt:lpstr>Segue</vt:lpstr>
      <vt:lpstr>Presentazione standard di PowerPoint</vt:lpstr>
      <vt:lpstr>…ma il contratto di diritto comune è efficace tra le parti….</vt:lpstr>
      <vt:lpstr>La legge Vigorelli Norme transitorie per garantire minimi di trattamento economico e normativo…</vt:lpstr>
      <vt:lpstr>La regola della prevalenza (il principio del favor)</vt:lpstr>
      <vt:lpstr>Il tentativo di fare della legge vigorelli il meccanismo “generale”</vt:lpstr>
      <vt:lpstr>L’efficacia Soggettiva del contratto nell’esperienza dei giudici</vt:lpstr>
      <vt:lpstr>Estensione al datore non iscritto</vt:lpstr>
      <vt:lpstr>Incentivi all’applicazione</vt:lpstr>
      <vt:lpstr>L’ambito di  applicazione oggettiva del contratto collettivo</vt:lpstr>
      <vt:lpstr>L’art.2077 cod.civ.</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sindacato e l’art.39 Cost.</dc:title>
  <dc:creator>Utente di Microsoft Office</dc:creator>
  <cp:lastModifiedBy>Alberto Avio</cp:lastModifiedBy>
  <cp:revision>8</cp:revision>
  <dcterms:created xsi:type="dcterms:W3CDTF">2018-02-27T15:19:37Z</dcterms:created>
  <dcterms:modified xsi:type="dcterms:W3CDTF">2019-10-09T05:53:32Z</dcterms:modified>
</cp:coreProperties>
</file>