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  <p:sldMasterId id="214748385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931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26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51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10/9/19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60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10/9/19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42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10/9/19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08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10/9/19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055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10/9/19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5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35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04647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428892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78762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70095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6150123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4895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3863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9167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10/9/19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10/9/19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86B75A-687E-405C-8A0B-8D00578BA2C3}" type="datetimeFigureOut">
              <a:rPr lang="en-US" smtClean="0"/>
              <a:pPr/>
              <a:t>10/9/19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6413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Diritto del lavoro 2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La nascita, il disorientamento e la fuga dalla legislazione.</a:t>
            </a:r>
          </a:p>
        </p:txBody>
      </p:sp>
    </p:spTree>
    <p:extLst>
      <p:ext uri="{BB962C8B-B14F-4D97-AF65-F5344CB8AC3E}">
        <p14:creationId xmlns:p14="http://schemas.microsoft.com/office/powerpoint/2010/main" val="377378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dirty="0"/>
              <a:t>Codice Civile 1942 Libro V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altLang="it-IT" sz="4000" dirty="0">
              <a:latin typeface="Perpetua" charset="0"/>
              <a:ea typeface="ＭＳ Ｐゴシック" charset="-128"/>
            </a:endParaRPr>
          </a:p>
          <a:p>
            <a:pPr marL="0" indent="0">
              <a:buNone/>
            </a:pPr>
            <a:r>
              <a:rPr lang="it-IT" altLang="it-IT" sz="4000" dirty="0">
                <a:solidFill>
                  <a:srgbClr val="FFFF00"/>
                </a:solidFill>
                <a:latin typeface="Perpetua" charset="0"/>
                <a:ea typeface="ＭＳ Ｐゴシック" charset="-128"/>
              </a:rPr>
              <a:t>Incorporazione del diritto del lavoro </a:t>
            </a:r>
          </a:p>
          <a:p>
            <a:pPr marL="0" indent="0" algn="ctr">
              <a:buNone/>
            </a:pPr>
            <a:r>
              <a:rPr lang="it-IT" altLang="it-IT" sz="4000" dirty="0">
                <a:solidFill>
                  <a:srgbClr val="FFFF00"/>
                </a:solidFill>
                <a:latin typeface="Perpetua" charset="0"/>
                <a:ea typeface="ＭＳ Ｐゴシック" charset="-128"/>
              </a:rPr>
              <a:t>nel diritto privato </a:t>
            </a:r>
          </a:p>
          <a:p>
            <a:pPr marL="0" indent="0" algn="ctr">
              <a:buNone/>
            </a:pPr>
            <a:r>
              <a:rPr lang="it-IT" altLang="it-IT" sz="4000" dirty="0">
                <a:solidFill>
                  <a:srgbClr val="FFFF00"/>
                </a:solidFill>
                <a:latin typeface="Perpetua" charset="0"/>
                <a:ea typeface="ＭＳ Ｐゴシック" charset="-128"/>
              </a:rPr>
              <a:t>(funzionalizzazione nel fascismo dell’autonomia privata all’interesse superiore della produzione nazionale)</a:t>
            </a:r>
            <a:endParaRPr lang="it-IT" altLang="it-IT" sz="4000" dirty="0">
              <a:solidFill>
                <a:srgbClr val="FFFF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7996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630238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it-IT" sz="4000">
                <a:latin typeface="Perpetua" charset="0"/>
              </a:rPr>
              <a:t>Costituzionalizzazione </a:t>
            </a:r>
            <a:br>
              <a:rPr lang="it-IT" sz="4000">
                <a:latin typeface="Perpetua" charset="0"/>
              </a:rPr>
            </a:br>
            <a:r>
              <a:rPr lang="it-IT" sz="4000">
                <a:latin typeface="Perpetua" charset="0"/>
              </a:rPr>
              <a:t>del diritto del lavoro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590800" y="1676401"/>
            <a:ext cx="7772400" cy="46323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charset="0"/>
              <a:buChar char="Ø"/>
              <a:defRPr/>
            </a:pPr>
            <a:endParaRPr lang="it-IT" sz="3600" dirty="0">
              <a:latin typeface="Perpetua" charset="0"/>
            </a:endParaRPr>
          </a:p>
          <a:p>
            <a:pPr lvl="1" eaLnBrk="1" hangingPunct="1">
              <a:buFont typeface="Wingdings" charset="0"/>
              <a:buChar char="Ø"/>
              <a:defRPr/>
            </a:pPr>
            <a:r>
              <a:rPr lang="it-IT" sz="3200" dirty="0">
                <a:latin typeface="Perpetua" charset="0"/>
              </a:rPr>
              <a:t>25 luglio 1943 caduta del fascismo</a:t>
            </a:r>
          </a:p>
          <a:p>
            <a:pPr lvl="1" eaLnBrk="1" hangingPunct="1">
              <a:buFont typeface="Wingdings" charset="0"/>
              <a:buChar char="Ø"/>
              <a:defRPr/>
            </a:pPr>
            <a:r>
              <a:rPr lang="it-IT" sz="3200" dirty="0">
                <a:latin typeface="Perpetua" charset="0"/>
              </a:rPr>
              <a:t>1944 abrogazione della legislazione corporativa</a:t>
            </a:r>
          </a:p>
          <a:p>
            <a:pPr lvl="1" eaLnBrk="1" hangingPunct="1">
              <a:buFont typeface="Wingdings" charset="0"/>
              <a:buChar char="Ø"/>
              <a:defRPr/>
            </a:pPr>
            <a:r>
              <a:rPr lang="it-IT" sz="3200" dirty="0">
                <a:latin typeface="Perpetua" charset="0"/>
              </a:rPr>
              <a:t>1945 Aprile: Liberazione</a:t>
            </a:r>
          </a:p>
          <a:p>
            <a:pPr lvl="1" eaLnBrk="1" hangingPunct="1">
              <a:buFont typeface="Wingdings" charset="0"/>
              <a:buChar char="Ø"/>
              <a:defRPr/>
            </a:pPr>
            <a:r>
              <a:rPr lang="it-IT" sz="3200" dirty="0">
                <a:latin typeface="Perpetua" charset="0"/>
              </a:rPr>
              <a:t>1946 assemblea costituente</a:t>
            </a:r>
          </a:p>
          <a:p>
            <a:pPr lvl="1" eaLnBrk="1" hangingPunct="1">
              <a:buFont typeface="Wingdings" charset="0"/>
              <a:buChar char="Ø"/>
              <a:defRPr/>
            </a:pPr>
            <a:r>
              <a:rPr lang="it-IT" sz="3200" dirty="0">
                <a:latin typeface="Perpetua" charset="0"/>
              </a:rPr>
              <a:t>1 gennaio 1948 entrata in vigore della Costituzione della Repubblica</a:t>
            </a:r>
          </a:p>
          <a:p>
            <a:pPr eaLnBrk="1" hangingPunct="1">
              <a:buFont typeface="Wingdings" charset="0"/>
              <a:buNone/>
              <a:defRPr/>
            </a:pPr>
            <a:endParaRPr lang="it-IT" dirty="0">
              <a:cs typeface="+mn-cs"/>
            </a:endParaRPr>
          </a:p>
          <a:p>
            <a:pPr eaLnBrk="1" hangingPunct="1">
              <a:buFont typeface="Wingdings" charset="0"/>
              <a:buNone/>
              <a:defRPr/>
            </a:pPr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7277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85806" y="287547"/>
            <a:ext cx="2352286" cy="59407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>
            <a:normAutofit/>
          </a:bodyPr>
          <a:lstStyle/>
          <a:p>
            <a:pPr algn="ctr" eaLnBrk="1" hangingPunct="1"/>
            <a:r>
              <a:rPr lang="it-IT" altLang="it-IT" sz="3200" dirty="0">
                <a:latin typeface="Alien Encounters" charset="0"/>
                <a:ea typeface="ＭＳ Ｐゴシック" charset="-128"/>
              </a:rPr>
              <a:t>Le tappe storiche dell’evoluzione del diritto del lavoro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263660" y="112143"/>
            <a:ext cx="7772400" cy="626092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v"/>
            </a:pPr>
            <a:r>
              <a:rPr lang="it-IT" altLang="it-IT" sz="2800" dirty="0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Legislazione sociale – Periodo liberale - Probiviri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v"/>
            </a:pPr>
            <a:r>
              <a:rPr lang="it-IT" altLang="it-IT" sz="2800" dirty="0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Incorporazione del diritto del lavoro nel diritto privato – periodo corporativo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v"/>
            </a:pPr>
            <a:r>
              <a:rPr lang="it-IT" altLang="it-IT" sz="2800" dirty="0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Costituzionalizzazione del diritto del lavoro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v"/>
            </a:pPr>
            <a:r>
              <a:rPr lang="it-IT" altLang="it-IT" sz="2800" dirty="0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Il boom economico e l’attuazione dei diritti costituzionali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v"/>
            </a:pPr>
            <a:r>
              <a:rPr lang="it-IT" altLang="it-IT" sz="2800" dirty="0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Il diritto del lavoro della crisi e la legislazione del lavoro contrattata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v"/>
            </a:pPr>
            <a:r>
              <a:rPr lang="it-IT" altLang="it-IT" sz="2800" dirty="0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Dal modello Fordista al modello Toyota: l’imperativo categorico della </a:t>
            </a:r>
            <a:r>
              <a:rPr lang="it-IT" altLang="it-IT" sz="2800" dirty="0" err="1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flessibilizzazione</a:t>
            </a:r>
            <a:endParaRPr lang="it-IT" altLang="it-IT" sz="2800" dirty="0">
              <a:latin typeface="Narkisim" panose="020E0502050101010101" pitchFamily="34" charset="-79"/>
              <a:ea typeface="ＭＳ Ｐゴシック" charset="-128"/>
              <a:cs typeface="Narkisim" panose="020E0502050101010101" pitchFamily="34" charset="-79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charset="2"/>
              <a:buChar char="v"/>
            </a:pPr>
            <a:r>
              <a:rPr lang="it-IT" altLang="it-IT" sz="2800" dirty="0">
                <a:latin typeface="Narkisim" panose="020E0502050101010101" pitchFamily="34" charset="-79"/>
                <a:ea typeface="ＭＳ Ｐゴシック" charset="-128"/>
                <a:cs typeface="Narkisim" panose="020E0502050101010101" pitchFamily="34" charset="-79"/>
              </a:rPr>
              <a:t> La globalizzazione e l’industria 4.0</a:t>
            </a:r>
          </a:p>
        </p:txBody>
      </p:sp>
    </p:spTree>
    <p:extLst>
      <p:ext uri="{BB962C8B-B14F-4D97-AF65-F5344CB8AC3E}">
        <p14:creationId xmlns:p14="http://schemas.microsoft.com/office/powerpoint/2010/main" val="249289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dirty="0"/>
              <a:t>Codice 1865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altLang="it-IT">
                <a:ea typeface="ＭＳ Ｐゴシック" charset="-128"/>
              </a:rPr>
              <a:t>Art. 1627: “</a:t>
            </a:r>
            <a:r>
              <a:rPr lang="it-IT" altLang="ja-JP" i="1">
                <a:ea typeface="ＭＳ Ｐゴシック" charset="-128"/>
              </a:rPr>
              <a:t>vi sono tre principali specie di locazione di opere e d</a:t>
            </a:r>
            <a:r>
              <a:rPr lang="it-IT" altLang="it-IT" i="1">
                <a:ea typeface="ＭＳ Ｐゴシック" charset="-128"/>
              </a:rPr>
              <a:t>’</a:t>
            </a:r>
            <a:r>
              <a:rPr lang="it-IT" altLang="ja-JP" i="1">
                <a:ea typeface="ＭＳ Ｐゴシック" charset="-128"/>
              </a:rPr>
              <a:t>industria: 1° quella per cui le persone obbligano la propria opera all</a:t>
            </a:r>
            <a:r>
              <a:rPr lang="it-IT" altLang="it-IT" i="1">
                <a:ea typeface="ＭＳ Ｐゴシック" charset="-128"/>
              </a:rPr>
              <a:t>’</a:t>
            </a:r>
            <a:r>
              <a:rPr lang="it-IT" altLang="ja-JP" i="1">
                <a:ea typeface="ＭＳ Ｐゴシック" charset="-128"/>
              </a:rPr>
              <a:t>altrui servizio; 2° quella de</a:t>
            </a:r>
            <a:r>
              <a:rPr lang="it-IT" altLang="it-IT" i="1">
                <a:ea typeface="ＭＳ Ｐゴシック" charset="-128"/>
              </a:rPr>
              <a:t>’</a:t>
            </a:r>
            <a:r>
              <a:rPr lang="it-IT" altLang="ja-JP" i="1">
                <a:ea typeface="ＭＳ Ｐゴシック" charset="-128"/>
              </a:rPr>
              <a:t> vetturini si per terra come per acqua, che si incaricano del trasporto delle persone o delle cose; 3° quella degli imprenditori di opere ad appalto o cottimo</a:t>
            </a:r>
            <a:r>
              <a:rPr lang="it-IT" altLang="it-IT">
                <a:ea typeface="ＭＳ Ｐゴシック" charset="-128"/>
              </a:rPr>
              <a:t>”</a:t>
            </a:r>
            <a:r>
              <a:rPr lang="it-IT" altLang="ja-JP">
                <a:ea typeface="ＭＳ Ｐゴシック" charset="-128"/>
              </a:rPr>
              <a:t> </a:t>
            </a:r>
          </a:p>
          <a:p>
            <a:pPr algn="just"/>
            <a:r>
              <a:rPr lang="it-IT" altLang="it-IT">
                <a:ea typeface="ＭＳ Ｐゴシック" charset="-128"/>
              </a:rPr>
              <a:t>Art. 1628: </a:t>
            </a:r>
            <a:r>
              <a:rPr lang="it-IT" altLang="it-IT" i="1">
                <a:ea typeface="ＭＳ Ｐゴシック" charset="-128"/>
              </a:rPr>
              <a:t>“nessuno può obbligare la propria opera all’altrui servizio che a tempo o per una determinata impresa”</a:t>
            </a:r>
          </a:p>
          <a:p>
            <a:endParaRPr lang="it-IT" altLang="it-IT">
              <a:ea typeface="ＭＳ Ｐゴシック" charset="-128"/>
            </a:endParaRPr>
          </a:p>
          <a:p>
            <a:endParaRPr lang="it-IT" altLang="it-IT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55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altLang="it-IT" dirty="0">
              <a:solidFill>
                <a:srgbClr val="FF0000"/>
              </a:solidFill>
              <a:ea typeface="ＭＳ Ｐゴシック" charset="-128"/>
            </a:endParaRPr>
          </a:p>
          <a:p>
            <a:pPr marL="0" indent="0" algn="ctr">
              <a:buNone/>
            </a:pPr>
            <a:endParaRPr lang="it-IT" altLang="it-IT" dirty="0">
              <a:solidFill>
                <a:srgbClr val="FF0000"/>
              </a:solidFill>
              <a:ea typeface="ＭＳ Ｐゴシック" charset="-128"/>
            </a:endParaRPr>
          </a:p>
          <a:p>
            <a:pPr marL="0" indent="0" algn="ctr">
              <a:buNone/>
            </a:pPr>
            <a:r>
              <a:rPr lang="it-IT" altLang="it-IT" sz="4000" dirty="0">
                <a:solidFill>
                  <a:srgbClr val="FF0000"/>
                </a:solidFill>
                <a:ea typeface="ＭＳ Ｐゴシック" charset="-128"/>
              </a:rPr>
              <a:t>Padrone e operaio erano </a:t>
            </a:r>
          </a:p>
          <a:p>
            <a:pPr marL="0" indent="0" algn="ctr">
              <a:buNone/>
            </a:pPr>
            <a:r>
              <a:rPr lang="it-IT" altLang="it-IT" sz="4000" dirty="0">
                <a:solidFill>
                  <a:srgbClr val="FF0000"/>
                </a:solidFill>
                <a:ea typeface="ＭＳ Ｐゴシック" charset="-128"/>
              </a:rPr>
              <a:t>sullo stesso piano, in relazione all’acquisizione del bene ‘lavoro’</a:t>
            </a:r>
          </a:p>
        </p:txBody>
      </p:sp>
    </p:spTree>
    <p:extLst>
      <p:ext uri="{BB962C8B-B14F-4D97-AF65-F5344CB8AC3E}">
        <p14:creationId xmlns:p14="http://schemas.microsoft.com/office/powerpoint/2010/main" val="3452137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37895" y="596819"/>
            <a:ext cx="8534400" cy="1507067"/>
          </a:xfrm>
        </p:spPr>
        <p:txBody>
          <a:bodyPr/>
          <a:lstStyle/>
          <a:p>
            <a:pPr algn="ctr">
              <a:defRPr/>
            </a:pPr>
            <a:r>
              <a:rPr lang="it-IT" dirty="0"/>
              <a:t>Questione sociale e legislazione sociale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90800" y="1484314"/>
            <a:ext cx="7772400" cy="4752975"/>
          </a:xfrm>
        </p:spPr>
        <p:txBody>
          <a:bodyPr/>
          <a:lstStyle/>
          <a:p>
            <a:pPr>
              <a:buFont typeface="Wingdings" charset="0"/>
              <a:buChar char="®"/>
              <a:defRPr/>
            </a:pPr>
            <a:r>
              <a:rPr lang="it-IT" dirty="0"/>
              <a:t>Leghe di resistenza dei lavoratori</a:t>
            </a:r>
          </a:p>
          <a:p>
            <a:pPr>
              <a:buFont typeface="Wingdings" charset="0"/>
              <a:buChar char="®"/>
              <a:defRPr/>
            </a:pPr>
            <a:r>
              <a:rPr lang="it-IT" dirty="0"/>
              <a:t>Sciopero</a:t>
            </a:r>
          </a:p>
          <a:p>
            <a:pPr>
              <a:buFont typeface="Wingdings" charset="0"/>
              <a:buChar char="®"/>
              <a:defRPr/>
            </a:pPr>
            <a:r>
              <a:rPr lang="it-IT" dirty="0"/>
              <a:t>Sindacati</a:t>
            </a:r>
          </a:p>
          <a:p>
            <a:pPr marL="0" indent="0" algn="ctr">
              <a:buNone/>
              <a:defRPr/>
            </a:pPr>
            <a:r>
              <a:rPr lang="it-IT" dirty="0"/>
              <a:t>=</a:t>
            </a:r>
          </a:p>
          <a:p>
            <a:pPr marL="0" indent="0" algn="ctr">
              <a:buNone/>
              <a:defRPr/>
            </a:pPr>
            <a:r>
              <a:rPr lang="it-IT" dirty="0">
                <a:solidFill>
                  <a:schemeClr val="tx1"/>
                </a:solidFill>
              </a:rPr>
              <a:t>LEGISLAZIONE SOCIALE</a:t>
            </a:r>
          </a:p>
          <a:p>
            <a:pPr marL="0" indent="0" algn="ctr">
              <a:buNone/>
              <a:defRPr/>
            </a:pPr>
            <a:r>
              <a:rPr lang="it-IT" dirty="0">
                <a:solidFill>
                  <a:schemeClr val="tx1"/>
                </a:solidFill>
              </a:rPr>
              <a:t>Legislazione minima per tutti i lavoratori e protezione delle fasce deboli (donne e minori)</a:t>
            </a:r>
          </a:p>
        </p:txBody>
      </p:sp>
    </p:spTree>
    <p:extLst>
      <p:ext uri="{BB962C8B-B14F-4D97-AF65-F5344CB8AC3E}">
        <p14:creationId xmlns:p14="http://schemas.microsoft.com/office/powerpoint/2010/main" val="3012422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2590800" y="557213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it-IT" altLang="it-IT" sz="4000">
                <a:latin typeface="Perpetua" charset="0"/>
                <a:ea typeface="ＭＳ Ｐゴシック" charset="-128"/>
              </a:rPr>
              <a:t>Legislazione sociale – Periodo liberale - Probiviri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>
          <a:xfrm>
            <a:off x="2590800" y="1794293"/>
            <a:ext cx="7772400" cy="4339087"/>
          </a:xfrm>
          <a:solidFill>
            <a:schemeClr val="tx2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charset="2"/>
              <a:buNone/>
            </a:pPr>
            <a:endParaRPr lang="it-IT" altLang="it-IT" sz="3600" dirty="0">
              <a:latin typeface="Perpetua" charset="0"/>
              <a:ea typeface="ＭＳ Ｐゴシック" charset="-128"/>
            </a:endParaRP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3200" dirty="0">
                <a:latin typeface="Perpetua" charset="0"/>
                <a:ea typeface="ＭＳ Ｐゴシック" charset="-128"/>
              </a:rPr>
              <a:t>1861 Regno d’Italia – Epoca Giolittiana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3200" dirty="0">
                <a:latin typeface="Perpetua" charset="0"/>
                <a:ea typeface="ＭＳ Ｐゴシック" charset="-128"/>
              </a:rPr>
              <a:t>L. 3657/1886 e 242/1902 Donne e fanciulli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3200" dirty="0">
                <a:latin typeface="Perpetua" charset="0"/>
                <a:ea typeface="ＭＳ Ｐゴシック" charset="-128"/>
              </a:rPr>
              <a:t>L. 80/1898 Infortuni sul lavoro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3200" dirty="0">
                <a:latin typeface="Perpetua" charset="0"/>
                <a:ea typeface="ＭＳ Ｐゴシック" charset="-128"/>
              </a:rPr>
              <a:t>L. 489/1907 Riposo settimanale e festivo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3200" dirty="0">
                <a:latin typeface="Perpetua" charset="0"/>
                <a:ea typeface="ＭＳ Ｐゴシック" charset="-128"/>
              </a:rPr>
              <a:t>L.818/1907 Donne e fanciulli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3200" dirty="0" err="1">
                <a:latin typeface="Perpetua" charset="0"/>
                <a:ea typeface="ＭＳ Ｐゴシック" charset="-128"/>
              </a:rPr>
              <a:t>D.l.</a:t>
            </a:r>
            <a:r>
              <a:rPr lang="it-IT" altLang="it-IT" sz="3200" dirty="0">
                <a:latin typeface="Perpetua" charset="0"/>
                <a:ea typeface="ＭＳ Ｐゴシック" charset="-128"/>
              </a:rPr>
              <a:t> 2214/1919 Disoccupazione</a:t>
            </a:r>
          </a:p>
        </p:txBody>
      </p:sp>
    </p:spTree>
    <p:extLst>
      <p:ext uri="{BB962C8B-B14F-4D97-AF65-F5344CB8AC3E}">
        <p14:creationId xmlns:p14="http://schemas.microsoft.com/office/powerpoint/2010/main" val="2204448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altLang="it-IT">
              <a:ea typeface="ＭＳ Ｐゴシック" charset="-128"/>
            </a:endParaRPr>
          </a:p>
          <a:p>
            <a:pPr marL="0" indent="0">
              <a:buNone/>
            </a:pPr>
            <a:endParaRPr lang="it-IT" altLang="it-IT">
              <a:ea typeface="ＭＳ Ｐゴシック" charset="-128"/>
            </a:endParaRPr>
          </a:p>
          <a:p>
            <a:pPr marL="0" indent="0" algn="ctr">
              <a:buNone/>
            </a:pPr>
            <a:r>
              <a:rPr lang="it-IT" altLang="it-IT">
                <a:ea typeface="ＭＳ Ｐゴシック" charset="-128"/>
              </a:rPr>
              <a:t>Il referente di questa normativa è </a:t>
            </a:r>
          </a:p>
          <a:p>
            <a:pPr marL="0" indent="0" algn="ctr">
              <a:buNone/>
            </a:pPr>
            <a:r>
              <a:rPr lang="it-IT" altLang="it-IT">
                <a:solidFill>
                  <a:srgbClr val="FF0000"/>
                </a:solidFill>
                <a:ea typeface="ＭＳ Ｐゴシック" charset="-128"/>
              </a:rPr>
              <a:t>l’operaio degli opifici industriali</a:t>
            </a:r>
          </a:p>
        </p:txBody>
      </p:sp>
    </p:spTree>
    <p:extLst>
      <p:ext uri="{BB962C8B-B14F-4D97-AF65-F5344CB8AC3E}">
        <p14:creationId xmlns:p14="http://schemas.microsoft.com/office/powerpoint/2010/main" val="3447625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79917" y="867944"/>
            <a:ext cx="7772400" cy="2739494"/>
          </a:xfrm>
        </p:spPr>
        <p:txBody>
          <a:bodyPr/>
          <a:lstStyle/>
          <a:p>
            <a:r>
              <a:rPr lang="it-IT" altLang="it-IT" dirty="0">
                <a:ea typeface="ＭＳ Ｐゴシック" charset="-128"/>
              </a:rPr>
              <a:t>Questa normativa non è idonea a risolvere i conflitti, dunque:</a:t>
            </a:r>
          </a:p>
          <a:p>
            <a:r>
              <a:rPr lang="it-IT" altLang="it-IT" dirty="0">
                <a:ea typeface="ＭＳ Ｐゴシック" charset="-128"/>
              </a:rPr>
              <a:t>Concordati di tariffa (embrione </a:t>
            </a:r>
            <a:r>
              <a:rPr lang="it-IT" altLang="it-IT" dirty="0" err="1">
                <a:ea typeface="ＭＳ Ｐゴシック" charset="-128"/>
              </a:rPr>
              <a:t>c.coll</a:t>
            </a:r>
            <a:r>
              <a:rPr lang="it-IT" altLang="it-IT" dirty="0">
                <a:ea typeface="ＭＳ Ｐゴシック" charset="-128"/>
              </a:rPr>
              <a:t>.), usi industriali</a:t>
            </a:r>
          </a:p>
          <a:p>
            <a:r>
              <a:rPr lang="it-IT" altLang="it-IT" dirty="0">
                <a:ea typeface="ＭＳ Ｐゴシック" charset="-128"/>
              </a:rPr>
              <a:t>Collegi dei probiviri: magistratura arbitrale che decide secondo equità, un’equità creativa di diritto (primo statuto lavoro dipendente-vocazione extra-legislativa dir </a:t>
            </a:r>
            <a:r>
              <a:rPr lang="it-IT" altLang="it-IT" dirty="0" err="1">
                <a:ea typeface="ＭＳ Ｐゴシック" charset="-128"/>
              </a:rPr>
              <a:t>lav</a:t>
            </a:r>
            <a:r>
              <a:rPr lang="it-IT" altLang="it-IT" dirty="0">
                <a:ea typeface="ＭＳ Ｐゴシック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65208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1"/>
            <a:ext cx="7772400" cy="98107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>
                <a:latin typeface="Perpetua" charset="0"/>
              </a:rPr>
              <a:t>Periodo corporativo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60717" y="1052514"/>
            <a:ext cx="9802483" cy="5805487"/>
          </a:xfrm>
        </p:spPr>
        <p:txBody>
          <a:bodyPr>
            <a:normAutofit/>
          </a:bodyPr>
          <a:lstStyle/>
          <a:p>
            <a:pPr lvl="1" eaLnBrk="1" hangingPunct="1">
              <a:buFont typeface="Wingdings" charset="2"/>
              <a:buChar char="Ø"/>
            </a:pPr>
            <a:r>
              <a:rPr lang="it-IT" altLang="it-IT" sz="2400" dirty="0" err="1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R.d.l.</a:t>
            </a: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 n. 692/1923 orario lavoro (8 ore)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2400" dirty="0" err="1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Rdl</a:t>
            </a: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 1825/1924 impiego privato (niente operai; modello per c.c. 1942)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L.563/1926 fine della libertà sindacale e dell’autonomia collettiva-sindacato unico fascista (no pluralismo)-contratti collettivi erga </a:t>
            </a:r>
            <a:r>
              <a:rPr lang="it-IT" altLang="it-IT" sz="2400" dirty="0" err="1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omnes</a:t>
            </a: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 =corporativismo autoritario; Carta Lavoro 1927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2400" dirty="0" err="1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R.d.</a:t>
            </a: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 n. 1033/1933 </a:t>
            </a:r>
            <a:r>
              <a:rPr lang="it-IT" altLang="it-IT" sz="2400" dirty="0" err="1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Inail</a:t>
            </a: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 e n. 1827/1935 Inps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L. n. 370/1934 riposo domenicale e settimanale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L. n. 112/1935 Istituzione libretto lavoro</a:t>
            </a:r>
          </a:p>
          <a:p>
            <a:pPr lvl="1" eaLnBrk="1" hangingPunct="1">
              <a:buFont typeface="Wingdings" charset="2"/>
              <a:buChar char="Ø"/>
            </a:pPr>
            <a:r>
              <a:rPr lang="it-IT" altLang="it-IT" sz="2400" dirty="0">
                <a:solidFill>
                  <a:schemeClr val="tx1">
                    <a:lumMod val="95000"/>
                  </a:schemeClr>
                </a:solidFill>
                <a:latin typeface="Perpetua" charset="0"/>
                <a:ea typeface="ＭＳ Ｐゴシック" charset="-128"/>
              </a:rPr>
              <a:t>Codice civile 1942</a:t>
            </a:r>
          </a:p>
        </p:txBody>
      </p:sp>
    </p:spTree>
    <p:extLst>
      <p:ext uri="{BB962C8B-B14F-4D97-AF65-F5344CB8AC3E}">
        <p14:creationId xmlns:p14="http://schemas.microsoft.com/office/powerpoint/2010/main" val="482637608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471</Words>
  <Application>Microsoft Macintosh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21" baseType="lpstr">
      <vt:lpstr>Alien Encounters</vt:lpstr>
      <vt:lpstr>Arial</vt:lpstr>
      <vt:lpstr>Calibri Light</vt:lpstr>
      <vt:lpstr>Century Gothic</vt:lpstr>
      <vt:lpstr>Narkisim</vt:lpstr>
      <vt:lpstr>Perpetua</vt:lpstr>
      <vt:lpstr>Wingdings</vt:lpstr>
      <vt:lpstr>Wingdings 3</vt:lpstr>
      <vt:lpstr>Metropolitano</vt:lpstr>
      <vt:lpstr>Sezione</vt:lpstr>
      <vt:lpstr>Diritto del lavoro 2</vt:lpstr>
      <vt:lpstr>Le tappe storiche dell’evoluzione del diritto del lavoro</vt:lpstr>
      <vt:lpstr>Codice 1865</vt:lpstr>
      <vt:lpstr>Presentazione standard di PowerPoint</vt:lpstr>
      <vt:lpstr>Questione sociale e legislazione sociale</vt:lpstr>
      <vt:lpstr>Legislazione sociale – Periodo liberale - Probiviri</vt:lpstr>
      <vt:lpstr>Presentazione standard di PowerPoint</vt:lpstr>
      <vt:lpstr>Presentazione standard di PowerPoint</vt:lpstr>
      <vt:lpstr>Periodo corporativo</vt:lpstr>
      <vt:lpstr>Codice Civile 1942 Libro V</vt:lpstr>
      <vt:lpstr>Costituzionalizzazione  del diritto del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del lavoro 2</dc:title>
  <dc:creator>Alberto Avio</dc:creator>
  <cp:lastModifiedBy>Alberto Avio</cp:lastModifiedBy>
  <cp:revision>2</cp:revision>
  <dcterms:created xsi:type="dcterms:W3CDTF">2019-10-08T08:30:06Z</dcterms:created>
  <dcterms:modified xsi:type="dcterms:W3CDTF">2019-10-09T05:52:43Z</dcterms:modified>
</cp:coreProperties>
</file>