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5"/>
  </p:notesMasterIdLst>
  <p:sldIdLst>
    <p:sldId id="256" r:id="rId2"/>
    <p:sldId id="257" r:id="rId3"/>
    <p:sldId id="258" r:id="rId4"/>
    <p:sldId id="262" r:id="rId5"/>
    <p:sldId id="260" r:id="rId6"/>
    <p:sldId id="261" r:id="rId7"/>
    <p:sldId id="264" r:id="rId8"/>
    <p:sldId id="263" r:id="rId9"/>
    <p:sldId id="273" r:id="rId10"/>
    <p:sldId id="274" r:id="rId11"/>
    <p:sldId id="275" r:id="rId12"/>
    <p:sldId id="272" r:id="rId13"/>
    <p:sldId id="276" r:id="rId14"/>
  </p:sldIdLst>
  <p:sldSz cx="9144000" cy="6858000" type="screen4x3"/>
  <p:notesSz cx="6858000" cy="9144000"/>
  <p:defaultTextStyle>
    <a:defPPr>
      <a:defRPr lang="it-IT"/>
    </a:defPPr>
    <a:lvl1pPr algn="l" rtl="0" fontAlgn="base">
      <a:spcBef>
        <a:spcPct val="0"/>
      </a:spcBef>
      <a:spcAft>
        <a:spcPct val="0"/>
      </a:spcAft>
      <a:defRPr kumimoji="1" sz="2400" kern="1200">
        <a:solidFill>
          <a:schemeClr val="tx1"/>
        </a:solidFill>
        <a:latin typeface="Arial Narrow" pitchFamily="34" charset="0"/>
        <a:ea typeface="+mn-ea"/>
        <a:cs typeface="+mn-cs"/>
      </a:defRPr>
    </a:lvl1pPr>
    <a:lvl2pPr marL="457200" algn="l" rtl="0" fontAlgn="base">
      <a:spcBef>
        <a:spcPct val="0"/>
      </a:spcBef>
      <a:spcAft>
        <a:spcPct val="0"/>
      </a:spcAft>
      <a:defRPr kumimoji="1" sz="2400" kern="1200">
        <a:solidFill>
          <a:schemeClr val="tx1"/>
        </a:solidFill>
        <a:latin typeface="Arial Narrow" pitchFamily="34" charset="0"/>
        <a:ea typeface="+mn-ea"/>
        <a:cs typeface="+mn-cs"/>
      </a:defRPr>
    </a:lvl2pPr>
    <a:lvl3pPr marL="914400" algn="l" rtl="0" fontAlgn="base">
      <a:spcBef>
        <a:spcPct val="0"/>
      </a:spcBef>
      <a:spcAft>
        <a:spcPct val="0"/>
      </a:spcAft>
      <a:defRPr kumimoji="1" sz="2400" kern="1200">
        <a:solidFill>
          <a:schemeClr val="tx1"/>
        </a:solidFill>
        <a:latin typeface="Arial Narrow" pitchFamily="34" charset="0"/>
        <a:ea typeface="+mn-ea"/>
        <a:cs typeface="+mn-cs"/>
      </a:defRPr>
    </a:lvl3pPr>
    <a:lvl4pPr marL="1371600" algn="l" rtl="0" fontAlgn="base">
      <a:spcBef>
        <a:spcPct val="0"/>
      </a:spcBef>
      <a:spcAft>
        <a:spcPct val="0"/>
      </a:spcAft>
      <a:defRPr kumimoji="1" sz="2400" kern="1200">
        <a:solidFill>
          <a:schemeClr val="tx1"/>
        </a:solidFill>
        <a:latin typeface="Arial Narrow" pitchFamily="34" charset="0"/>
        <a:ea typeface="+mn-ea"/>
        <a:cs typeface="+mn-cs"/>
      </a:defRPr>
    </a:lvl4pPr>
    <a:lvl5pPr marL="1828800" algn="l" rtl="0" fontAlgn="base">
      <a:spcBef>
        <a:spcPct val="0"/>
      </a:spcBef>
      <a:spcAft>
        <a:spcPct val="0"/>
      </a:spcAft>
      <a:defRPr kumimoji="1" sz="2400" kern="1200">
        <a:solidFill>
          <a:schemeClr val="tx1"/>
        </a:solidFill>
        <a:latin typeface="Arial Narrow" pitchFamily="34" charset="0"/>
        <a:ea typeface="+mn-ea"/>
        <a:cs typeface="+mn-cs"/>
      </a:defRPr>
    </a:lvl5pPr>
    <a:lvl6pPr marL="2286000" algn="l" defTabSz="914400" rtl="0" eaLnBrk="1" latinLnBrk="0" hangingPunct="1">
      <a:defRPr kumimoji="1" sz="2400" kern="1200">
        <a:solidFill>
          <a:schemeClr val="tx1"/>
        </a:solidFill>
        <a:latin typeface="Arial Narrow" pitchFamily="34" charset="0"/>
        <a:ea typeface="+mn-ea"/>
        <a:cs typeface="+mn-cs"/>
      </a:defRPr>
    </a:lvl6pPr>
    <a:lvl7pPr marL="2743200" algn="l" defTabSz="914400" rtl="0" eaLnBrk="1" latinLnBrk="0" hangingPunct="1">
      <a:defRPr kumimoji="1" sz="2400" kern="1200">
        <a:solidFill>
          <a:schemeClr val="tx1"/>
        </a:solidFill>
        <a:latin typeface="Arial Narrow" pitchFamily="34" charset="0"/>
        <a:ea typeface="+mn-ea"/>
        <a:cs typeface="+mn-cs"/>
      </a:defRPr>
    </a:lvl7pPr>
    <a:lvl8pPr marL="3200400" algn="l" defTabSz="914400" rtl="0" eaLnBrk="1" latinLnBrk="0" hangingPunct="1">
      <a:defRPr kumimoji="1" sz="2400" kern="1200">
        <a:solidFill>
          <a:schemeClr val="tx1"/>
        </a:solidFill>
        <a:latin typeface="Arial Narrow" pitchFamily="34" charset="0"/>
        <a:ea typeface="+mn-ea"/>
        <a:cs typeface="+mn-cs"/>
      </a:defRPr>
    </a:lvl8pPr>
    <a:lvl9pPr marL="3657600" algn="l" defTabSz="914400" rtl="0" eaLnBrk="1" latinLnBrk="0" hangingPunct="1">
      <a:defRPr kumimoji="1" sz="2400"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255"/>
    <p:restoredTop sz="85737"/>
  </p:normalViewPr>
  <p:slideViewPr>
    <p:cSldViewPr>
      <p:cViewPr varScale="1">
        <p:scale>
          <a:sx n="93" d="100"/>
          <a:sy n="93" d="100"/>
        </p:scale>
        <p:origin x="1168" y="2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7CC8BB-B6D9-8742-9B65-0E8C6B835628}" type="datetimeFigureOut">
              <a:rPr lang="it-IT" smtClean="0"/>
              <a:t>29/10/18</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2D080B-94F4-0C45-A53C-34E299D14E0E}" type="slidenum">
              <a:rPr lang="it-IT" smtClean="0"/>
              <a:t>‹n.›</a:t>
            </a:fld>
            <a:endParaRPr lang="it-IT"/>
          </a:p>
        </p:txBody>
      </p:sp>
    </p:spTree>
    <p:extLst>
      <p:ext uri="{BB962C8B-B14F-4D97-AF65-F5344CB8AC3E}">
        <p14:creationId xmlns:p14="http://schemas.microsoft.com/office/powerpoint/2010/main" val="518582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32D080B-94F4-0C45-A53C-34E299D14E0E}" type="slidenum">
              <a:rPr lang="it-IT" smtClean="0"/>
              <a:t>1</a:t>
            </a:fld>
            <a:endParaRPr lang="it-IT"/>
          </a:p>
        </p:txBody>
      </p:sp>
    </p:spTree>
    <p:extLst>
      <p:ext uri="{BB962C8B-B14F-4D97-AF65-F5344CB8AC3E}">
        <p14:creationId xmlns:p14="http://schemas.microsoft.com/office/powerpoint/2010/main" val="1321572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6146" name="Freeform 2"/>
          <p:cNvSpPr>
            <a:spLocks/>
          </p:cNvSpPr>
          <p:nvPr/>
        </p:nvSpPr>
        <p:spPr bwMode="hidden">
          <a:xfrm>
            <a:off x="-11113" y="1836738"/>
            <a:ext cx="2268538" cy="2709862"/>
          </a:xfrm>
          <a:custGeom>
            <a:avLst/>
            <a:gdLst>
              <a:gd name="T0" fmla="*/ 808 w 1429"/>
              <a:gd name="T1" fmla="*/ 283 h 1707"/>
              <a:gd name="T2" fmla="*/ 673 w 1429"/>
              <a:gd name="T3" fmla="*/ 252 h 1707"/>
              <a:gd name="T4" fmla="*/ 654 w 1429"/>
              <a:gd name="T5" fmla="*/ 0 h 1707"/>
              <a:gd name="T6" fmla="*/ 488 w 1429"/>
              <a:gd name="T7" fmla="*/ 13 h 1707"/>
              <a:gd name="T8" fmla="*/ 476 w 1429"/>
              <a:gd name="T9" fmla="*/ 252 h 1707"/>
              <a:gd name="T10" fmla="*/ 365 w 1429"/>
              <a:gd name="T11" fmla="*/ 290 h 1707"/>
              <a:gd name="T12" fmla="*/ 206 w 1429"/>
              <a:gd name="T13" fmla="*/ 86 h 1707"/>
              <a:gd name="T14" fmla="*/ 95 w 1429"/>
              <a:gd name="T15" fmla="*/ 148 h 1707"/>
              <a:gd name="T16" fmla="*/ 200 w 1429"/>
              <a:gd name="T17" fmla="*/ 376 h 1707"/>
              <a:gd name="T18" fmla="*/ 126 w 1429"/>
              <a:gd name="T19" fmla="*/ 450 h 1707"/>
              <a:gd name="T20" fmla="*/ 0 w 1429"/>
              <a:gd name="T21" fmla="*/ 423 h 1707"/>
              <a:gd name="T22" fmla="*/ 0 w 1429"/>
              <a:gd name="T23" fmla="*/ 1273 h 1707"/>
              <a:gd name="T24" fmla="*/ 101 w 1429"/>
              <a:gd name="T25" fmla="*/ 1226 h 1707"/>
              <a:gd name="T26" fmla="*/ 181 w 1429"/>
              <a:gd name="T27" fmla="*/ 1306 h 1707"/>
              <a:gd name="T28" fmla="*/ 70 w 1429"/>
              <a:gd name="T29" fmla="*/ 1509 h 1707"/>
              <a:gd name="T30" fmla="*/ 175 w 1429"/>
              <a:gd name="T31" fmla="*/ 1596 h 1707"/>
              <a:gd name="T32" fmla="*/ 365 w 1429"/>
              <a:gd name="T33" fmla="*/ 1411 h 1707"/>
              <a:gd name="T34" fmla="*/ 476 w 1429"/>
              <a:gd name="T35" fmla="*/ 1448 h 1707"/>
              <a:gd name="T36" fmla="*/ 501 w 1429"/>
              <a:gd name="T37" fmla="*/ 1700 h 1707"/>
              <a:gd name="T38" fmla="*/ 667 w 1429"/>
              <a:gd name="T39" fmla="*/ 1707 h 1707"/>
              <a:gd name="T40" fmla="*/ 685 w 1429"/>
              <a:gd name="T41" fmla="*/ 1442 h 1707"/>
              <a:gd name="T42" fmla="*/ 826 w 1429"/>
              <a:gd name="T43" fmla="*/ 1405 h 1707"/>
              <a:gd name="T44" fmla="*/ 993 w 1429"/>
              <a:gd name="T45" fmla="*/ 1590 h 1707"/>
              <a:gd name="T46" fmla="*/ 1103 w 1429"/>
              <a:gd name="T47" fmla="*/ 1522 h 1707"/>
              <a:gd name="T48" fmla="*/ 993 w 1429"/>
              <a:gd name="T49" fmla="*/ 1300 h 1707"/>
              <a:gd name="T50" fmla="*/ 1067 w 1429"/>
              <a:gd name="T51" fmla="*/ 1207 h 1707"/>
              <a:gd name="T52" fmla="*/ 1288 w 1429"/>
              <a:gd name="T53" fmla="*/ 1312 h 1707"/>
              <a:gd name="T54" fmla="*/ 1355 w 1429"/>
              <a:gd name="T55" fmla="*/ 1196 h 1707"/>
              <a:gd name="T56" fmla="*/ 1153 w 1429"/>
              <a:gd name="T57" fmla="*/ 1047 h 1707"/>
              <a:gd name="T58" fmla="*/ 1177 w 1429"/>
              <a:gd name="T59" fmla="*/ 918 h 1707"/>
              <a:gd name="T60" fmla="*/ 1429 w 1429"/>
              <a:gd name="T61" fmla="*/ 894 h 1707"/>
              <a:gd name="T62" fmla="*/ 1423 w 1429"/>
              <a:gd name="T63" fmla="*/ 764 h 1707"/>
              <a:gd name="T64" fmla="*/ 1171 w 1429"/>
              <a:gd name="T65" fmla="*/ 727 h 1707"/>
              <a:gd name="T66" fmla="*/ 1146 w 1429"/>
              <a:gd name="T67" fmla="*/ 629 h 1707"/>
              <a:gd name="T68" fmla="*/ 1349 w 1429"/>
              <a:gd name="T69" fmla="*/ 487 h 1707"/>
              <a:gd name="T70" fmla="*/ 1282 w 1429"/>
              <a:gd name="T71" fmla="*/ 370 h 1707"/>
              <a:gd name="T72" fmla="*/ 1054 w 1429"/>
              <a:gd name="T73" fmla="*/ 462 h 1707"/>
              <a:gd name="T74" fmla="*/ 980 w 1429"/>
              <a:gd name="T75" fmla="*/ 388 h 1707"/>
              <a:gd name="T76" fmla="*/ 1097 w 1429"/>
              <a:gd name="T77" fmla="*/ 173 h 1707"/>
              <a:gd name="T78" fmla="*/ 986 w 1429"/>
              <a:gd name="T79" fmla="*/ 105 h 1707"/>
              <a:gd name="T80" fmla="*/ 808 w 1429"/>
              <a:gd name="T81" fmla="*/ 283 h 17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47" name="Freeform 3"/>
          <p:cNvSpPr>
            <a:spLocks/>
          </p:cNvSpPr>
          <p:nvPr/>
        </p:nvSpPr>
        <p:spPr bwMode="hidden">
          <a:xfrm>
            <a:off x="107950" y="15875"/>
            <a:ext cx="838200" cy="787400"/>
          </a:xfrm>
          <a:custGeom>
            <a:avLst/>
            <a:gdLst>
              <a:gd name="T0" fmla="*/ 335 w 528"/>
              <a:gd name="T1" fmla="*/ 56 h 496"/>
              <a:gd name="T2" fmla="*/ 293 w 528"/>
              <a:gd name="T3" fmla="*/ 46 h 496"/>
              <a:gd name="T4" fmla="*/ 288 w 528"/>
              <a:gd name="T5" fmla="*/ 0 h 496"/>
              <a:gd name="T6" fmla="*/ 238 w 528"/>
              <a:gd name="T7" fmla="*/ 0 h 496"/>
              <a:gd name="T8" fmla="*/ 232 w 528"/>
              <a:gd name="T9" fmla="*/ 46 h 496"/>
              <a:gd name="T10" fmla="*/ 198 w 528"/>
              <a:gd name="T11" fmla="*/ 58 h 496"/>
              <a:gd name="T12" fmla="*/ 146 w 528"/>
              <a:gd name="T13" fmla="*/ 0 h 496"/>
              <a:gd name="T14" fmla="*/ 114 w 528"/>
              <a:gd name="T15" fmla="*/ 14 h 496"/>
              <a:gd name="T16" fmla="*/ 147 w 528"/>
              <a:gd name="T17" fmla="*/ 84 h 496"/>
              <a:gd name="T18" fmla="*/ 124 w 528"/>
              <a:gd name="T19" fmla="*/ 107 h 496"/>
              <a:gd name="T20" fmla="*/ 50 w 528"/>
              <a:gd name="T21" fmla="*/ 81 h 496"/>
              <a:gd name="T22" fmla="*/ 32 w 528"/>
              <a:gd name="T23" fmla="*/ 109 h 496"/>
              <a:gd name="T24" fmla="*/ 90 w 528"/>
              <a:gd name="T25" fmla="*/ 159 h 496"/>
              <a:gd name="T26" fmla="*/ 80 w 528"/>
              <a:gd name="T27" fmla="*/ 197 h 496"/>
              <a:gd name="T28" fmla="*/ 2 w 528"/>
              <a:gd name="T29" fmla="*/ 202 h 496"/>
              <a:gd name="T30" fmla="*/ 0 w 528"/>
              <a:gd name="T31" fmla="*/ 244 h 496"/>
              <a:gd name="T32" fmla="*/ 80 w 528"/>
              <a:gd name="T33" fmla="*/ 256 h 496"/>
              <a:gd name="T34" fmla="*/ 88 w 528"/>
              <a:gd name="T35" fmla="*/ 292 h 496"/>
              <a:gd name="T36" fmla="*/ 29 w 528"/>
              <a:gd name="T37" fmla="*/ 345 h 496"/>
              <a:gd name="T38" fmla="*/ 50 w 528"/>
              <a:gd name="T39" fmla="*/ 378 h 496"/>
              <a:gd name="T40" fmla="*/ 116 w 528"/>
              <a:gd name="T41" fmla="*/ 347 h 496"/>
              <a:gd name="T42" fmla="*/ 141 w 528"/>
              <a:gd name="T43" fmla="*/ 372 h 496"/>
              <a:gd name="T44" fmla="*/ 107 w 528"/>
              <a:gd name="T45" fmla="*/ 435 h 496"/>
              <a:gd name="T46" fmla="*/ 139 w 528"/>
              <a:gd name="T47" fmla="*/ 462 h 496"/>
              <a:gd name="T48" fmla="*/ 198 w 528"/>
              <a:gd name="T49" fmla="*/ 404 h 496"/>
              <a:gd name="T50" fmla="*/ 232 w 528"/>
              <a:gd name="T51" fmla="*/ 416 h 496"/>
              <a:gd name="T52" fmla="*/ 240 w 528"/>
              <a:gd name="T53" fmla="*/ 494 h 496"/>
              <a:gd name="T54" fmla="*/ 292 w 528"/>
              <a:gd name="T55" fmla="*/ 496 h 496"/>
              <a:gd name="T56" fmla="*/ 297 w 528"/>
              <a:gd name="T57" fmla="*/ 414 h 496"/>
              <a:gd name="T58" fmla="*/ 341 w 528"/>
              <a:gd name="T59" fmla="*/ 403 h 496"/>
              <a:gd name="T60" fmla="*/ 393 w 528"/>
              <a:gd name="T61" fmla="*/ 460 h 496"/>
              <a:gd name="T62" fmla="*/ 427 w 528"/>
              <a:gd name="T63" fmla="*/ 439 h 496"/>
              <a:gd name="T64" fmla="*/ 393 w 528"/>
              <a:gd name="T65" fmla="*/ 370 h 496"/>
              <a:gd name="T66" fmla="*/ 416 w 528"/>
              <a:gd name="T67" fmla="*/ 341 h 496"/>
              <a:gd name="T68" fmla="*/ 484 w 528"/>
              <a:gd name="T69" fmla="*/ 374 h 496"/>
              <a:gd name="T70" fmla="*/ 505 w 528"/>
              <a:gd name="T71" fmla="*/ 338 h 496"/>
              <a:gd name="T72" fmla="*/ 442 w 528"/>
              <a:gd name="T73" fmla="*/ 292 h 496"/>
              <a:gd name="T74" fmla="*/ 450 w 528"/>
              <a:gd name="T75" fmla="*/ 252 h 496"/>
              <a:gd name="T76" fmla="*/ 528 w 528"/>
              <a:gd name="T77" fmla="*/ 244 h 496"/>
              <a:gd name="T78" fmla="*/ 526 w 528"/>
              <a:gd name="T79" fmla="*/ 204 h 496"/>
              <a:gd name="T80" fmla="*/ 448 w 528"/>
              <a:gd name="T81" fmla="*/ 193 h 496"/>
              <a:gd name="T82" fmla="*/ 440 w 528"/>
              <a:gd name="T83" fmla="*/ 162 h 496"/>
              <a:gd name="T84" fmla="*/ 503 w 528"/>
              <a:gd name="T85" fmla="*/ 119 h 496"/>
              <a:gd name="T86" fmla="*/ 482 w 528"/>
              <a:gd name="T87" fmla="*/ 82 h 496"/>
              <a:gd name="T88" fmla="*/ 412 w 528"/>
              <a:gd name="T89" fmla="*/ 111 h 496"/>
              <a:gd name="T90" fmla="*/ 389 w 528"/>
              <a:gd name="T91" fmla="*/ 88 h 496"/>
              <a:gd name="T92" fmla="*/ 425 w 528"/>
              <a:gd name="T93" fmla="*/ 21 h 496"/>
              <a:gd name="T94" fmla="*/ 391 w 528"/>
              <a:gd name="T95" fmla="*/ 0 h 496"/>
              <a:gd name="T96" fmla="*/ 335 w 528"/>
              <a:gd name="T97" fmla="*/ 56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48" name="Freeform 4"/>
          <p:cNvSpPr>
            <a:spLocks/>
          </p:cNvSpPr>
          <p:nvPr/>
        </p:nvSpPr>
        <p:spPr bwMode="hidden">
          <a:xfrm>
            <a:off x="1192213" y="354013"/>
            <a:ext cx="2266950" cy="22701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49" name="Freeform 5"/>
          <p:cNvSpPr>
            <a:spLocks/>
          </p:cNvSpPr>
          <p:nvPr/>
        </p:nvSpPr>
        <p:spPr bwMode="hidden">
          <a:xfrm>
            <a:off x="2532063" y="1270000"/>
            <a:ext cx="3670300" cy="3671888"/>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50" name="Freeform 6"/>
          <p:cNvSpPr>
            <a:spLocks/>
          </p:cNvSpPr>
          <p:nvPr/>
        </p:nvSpPr>
        <p:spPr bwMode="hidden">
          <a:xfrm>
            <a:off x="3175" y="4797425"/>
            <a:ext cx="3417888" cy="2097088"/>
          </a:xfrm>
          <a:custGeom>
            <a:avLst/>
            <a:gdLst>
              <a:gd name="T0" fmla="*/ 1368 w 2153"/>
              <a:gd name="T1" fmla="*/ 358 h 1321"/>
              <a:gd name="T2" fmla="*/ 1197 w 2153"/>
              <a:gd name="T3" fmla="*/ 318 h 1321"/>
              <a:gd name="T4" fmla="*/ 1173 w 2153"/>
              <a:gd name="T5" fmla="*/ 0 h 1321"/>
              <a:gd name="T6" fmla="*/ 964 w 2153"/>
              <a:gd name="T7" fmla="*/ 16 h 1321"/>
              <a:gd name="T8" fmla="*/ 948 w 2153"/>
              <a:gd name="T9" fmla="*/ 318 h 1321"/>
              <a:gd name="T10" fmla="*/ 808 w 2153"/>
              <a:gd name="T11" fmla="*/ 366 h 1321"/>
              <a:gd name="T12" fmla="*/ 606 w 2153"/>
              <a:gd name="T13" fmla="*/ 109 h 1321"/>
              <a:gd name="T14" fmla="*/ 467 w 2153"/>
              <a:gd name="T15" fmla="*/ 187 h 1321"/>
              <a:gd name="T16" fmla="*/ 599 w 2153"/>
              <a:gd name="T17" fmla="*/ 474 h 1321"/>
              <a:gd name="T18" fmla="*/ 506 w 2153"/>
              <a:gd name="T19" fmla="*/ 568 h 1321"/>
              <a:gd name="T20" fmla="*/ 202 w 2153"/>
              <a:gd name="T21" fmla="*/ 459 h 1321"/>
              <a:gd name="T22" fmla="*/ 132 w 2153"/>
              <a:gd name="T23" fmla="*/ 576 h 1321"/>
              <a:gd name="T24" fmla="*/ 365 w 2153"/>
              <a:gd name="T25" fmla="*/ 778 h 1321"/>
              <a:gd name="T26" fmla="*/ 327 w 2153"/>
              <a:gd name="T27" fmla="*/ 933 h 1321"/>
              <a:gd name="T28" fmla="*/ 7 w 2153"/>
              <a:gd name="T29" fmla="*/ 956 h 1321"/>
              <a:gd name="T30" fmla="*/ 0 w 2153"/>
              <a:gd name="T31" fmla="*/ 1128 h 1321"/>
              <a:gd name="T32" fmla="*/ 327 w 2153"/>
              <a:gd name="T33" fmla="*/ 1174 h 1321"/>
              <a:gd name="T34" fmla="*/ 358 w 2153"/>
              <a:gd name="T35" fmla="*/ 1321 h 1321"/>
              <a:gd name="T36" fmla="*/ 1804 w 2153"/>
              <a:gd name="T37" fmla="*/ 1321 h 1321"/>
              <a:gd name="T38" fmla="*/ 1835 w 2153"/>
              <a:gd name="T39" fmla="*/ 1158 h 1321"/>
              <a:gd name="T40" fmla="*/ 2153 w 2153"/>
              <a:gd name="T41" fmla="*/ 1128 h 1321"/>
              <a:gd name="T42" fmla="*/ 2146 w 2153"/>
              <a:gd name="T43" fmla="*/ 964 h 1321"/>
              <a:gd name="T44" fmla="*/ 1827 w 2153"/>
              <a:gd name="T45" fmla="*/ 917 h 1321"/>
              <a:gd name="T46" fmla="*/ 1795 w 2153"/>
              <a:gd name="T47" fmla="*/ 793 h 1321"/>
              <a:gd name="T48" fmla="*/ 2052 w 2153"/>
              <a:gd name="T49" fmla="*/ 615 h 1321"/>
              <a:gd name="T50" fmla="*/ 1967 w 2153"/>
              <a:gd name="T51" fmla="*/ 467 h 1321"/>
              <a:gd name="T52" fmla="*/ 1679 w 2153"/>
              <a:gd name="T53" fmla="*/ 583 h 1321"/>
              <a:gd name="T54" fmla="*/ 1586 w 2153"/>
              <a:gd name="T55" fmla="*/ 490 h 1321"/>
              <a:gd name="T56" fmla="*/ 1733 w 2153"/>
              <a:gd name="T57" fmla="*/ 218 h 1321"/>
              <a:gd name="T58" fmla="*/ 1593 w 2153"/>
              <a:gd name="T59" fmla="*/ 132 h 1321"/>
              <a:gd name="T60" fmla="*/ 1368 w 2153"/>
              <a:gd name="T61" fmla="*/ 358 h 1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51" name="Freeform 7"/>
          <p:cNvSpPr>
            <a:spLocks/>
          </p:cNvSpPr>
          <p:nvPr/>
        </p:nvSpPr>
        <p:spPr bwMode="hidden">
          <a:xfrm>
            <a:off x="4494213" y="4425950"/>
            <a:ext cx="2263775" cy="226377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52" name="Freeform 8"/>
          <p:cNvSpPr>
            <a:spLocks/>
          </p:cNvSpPr>
          <p:nvPr/>
        </p:nvSpPr>
        <p:spPr bwMode="hidden">
          <a:xfrm>
            <a:off x="5646738" y="487363"/>
            <a:ext cx="2928937" cy="29305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53" name="Freeform 9"/>
          <p:cNvSpPr>
            <a:spLocks/>
          </p:cNvSpPr>
          <p:nvPr/>
        </p:nvSpPr>
        <p:spPr bwMode="hidden">
          <a:xfrm>
            <a:off x="7146925" y="2555875"/>
            <a:ext cx="2008188" cy="3997325"/>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54" name="Freeform 10"/>
          <p:cNvSpPr>
            <a:spLocks/>
          </p:cNvSpPr>
          <p:nvPr/>
        </p:nvSpPr>
        <p:spPr bwMode="hidden">
          <a:xfrm rot="-5400000">
            <a:off x="3977481" y="-853281"/>
            <a:ext cx="1722438" cy="3429000"/>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6155" name="Picture 11" descr="C:\My Documents\bits\Facbann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extLst>
            <a:ext uri="{909E8E84-426E-40DD-AFC4-6F175D3DCCD1}">
              <a14:hiddenFill xmlns:a14="http://schemas.microsoft.com/office/drawing/2010/main">
                <a:solidFill>
                  <a:srgbClr val="FFFFFF"/>
                </a:solidFill>
              </a14:hiddenFill>
            </a:ext>
          </a:extLst>
        </p:spPr>
      </p:pic>
      <p:sp>
        <p:nvSpPr>
          <p:cNvPr id="6156" name="Rectangle 12"/>
          <p:cNvSpPr>
            <a:spLocks noGrp="1" noChangeArrowheads="1"/>
          </p:cNvSpPr>
          <p:nvPr>
            <p:ph type="ctrTitle"/>
          </p:nvPr>
        </p:nvSpPr>
        <p:spPr>
          <a:xfrm>
            <a:off x="1143000" y="2286000"/>
            <a:ext cx="7772400" cy="1143000"/>
          </a:xfrm>
        </p:spPr>
        <p:txBody>
          <a:bodyPr/>
          <a:lstStyle>
            <a:lvl1pPr>
              <a:defRPr/>
            </a:lvl1pPr>
          </a:lstStyle>
          <a:p>
            <a:pPr lvl="0"/>
            <a:r>
              <a:rPr lang="it-IT" altLang="it-IT" noProof="0" smtClean="0"/>
              <a:t>Fare clic per modificare lo stile del titolo dello schema</a:t>
            </a:r>
          </a:p>
        </p:txBody>
      </p:sp>
      <p:sp>
        <p:nvSpPr>
          <p:cNvPr id="6157" name="Rectangle 13"/>
          <p:cNvSpPr>
            <a:spLocks noGrp="1" noChangeArrowheads="1"/>
          </p:cNvSpPr>
          <p:nvPr>
            <p:ph type="subTitle" idx="1"/>
          </p:nvPr>
        </p:nvSpPr>
        <p:spPr>
          <a:xfrm>
            <a:off x="2133600" y="4114800"/>
            <a:ext cx="6400800" cy="1752600"/>
          </a:xfrm>
        </p:spPr>
        <p:txBody>
          <a:bodyPr/>
          <a:lstStyle>
            <a:lvl1pPr marL="0" indent="0">
              <a:buFont typeface="Wingdings" pitchFamily="2" charset="2"/>
              <a:buNone/>
              <a:defRPr/>
            </a:lvl1pPr>
          </a:lstStyle>
          <a:p>
            <a:pPr lvl="0"/>
            <a:r>
              <a:rPr lang="it-IT" altLang="it-IT" noProof="0" smtClean="0"/>
              <a:t>Fare clic per modificare lo stile del sottotitolo dello schema</a:t>
            </a:r>
          </a:p>
        </p:txBody>
      </p:sp>
      <p:sp>
        <p:nvSpPr>
          <p:cNvPr id="6158" name="Rectangle 14"/>
          <p:cNvSpPr>
            <a:spLocks noGrp="1" noChangeArrowheads="1"/>
          </p:cNvSpPr>
          <p:nvPr>
            <p:ph type="dt" sz="half" idx="2"/>
          </p:nvPr>
        </p:nvSpPr>
        <p:spPr>
          <a:xfrm>
            <a:off x="1143000" y="6248400"/>
            <a:ext cx="1905000" cy="457200"/>
          </a:xfrm>
        </p:spPr>
        <p:txBody>
          <a:bodyPr/>
          <a:lstStyle>
            <a:lvl1pPr>
              <a:defRPr/>
            </a:lvl1pPr>
          </a:lstStyle>
          <a:p>
            <a:endParaRPr lang="it-IT" altLang="it-IT"/>
          </a:p>
        </p:txBody>
      </p:sp>
      <p:sp>
        <p:nvSpPr>
          <p:cNvPr id="6159" name="Rectangle 15"/>
          <p:cNvSpPr>
            <a:spLocks noGrp="1" noChangeArrowheads="1"/>
          </p:cNvSpPr>
          <p:nvPr>
            <p:ph type="ftr" sz="quarter" idx="3"/>
          </p:nvPr>
        </p:nvSpPr>
        <p:spPr>
          <a:xfrm>
            <a:off x="3581400" y="6248400"/>
            <a:ext cx="2895600" cy="457200"/>
          </a:xfrm>
        </p:spPr>
        <p:txBody>
          <a:bodyPr/>
          <a:lstStyle>
            <a:lvl1pPr>
              <a:defRPr/>
            </a:lvl1pPr>
          </a:lstStyle>
          <a:p>
            <a:endParaRPr lang="it-IT" altLang="it-IT"/>
          </a:p>
        </p:txBody>
      </p:sp>
      <p:sp>
        <p:nvSpPr>
          <p:cNvPr id="6160" name="Rectangle 16"/>
          <p:cNvSpPr>
            <a:spLocks noGrp="1" noChangeArrowheads="1"/>
          </p:cNvSpPr>
          <p:nvPr>
            <p:ph type="sldNum" sz="quarter" idx="4"/>
          </p:nvPr>
        </p:nvSpPr>
        <p:spPr>
          <a:xfrm>
            <a:off x="7010400" y="6248400"/>
            <a:ext cx="1905000" cy="457200"/>
          </a:xfrm>
        </p:spPr>
        <p:txBody>
          <a:bodyPr/>
          <a:lstStyle>
            <a:lvl1pPr>
              <a:defRPr/>
            </a:lvl1pPr>
          </a:lstStyle>
          <a:p>
            <a:fld id="{39FE2446-AED2-4DA3-BDA5-DED03C2C6758}" type="slidenum">
              <a:rPr lang="it-IT" altLang="it-IT"/>
              <a:pPr/>
              <a:t>‹n.›</a:t>
            </a:fld>
            <a:endParaRPr lang="it-IT" alt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1FC2684C-31FB-4B5E-B45E-EAFA18821F89}" type="slidenum">
              <a:rPr lang="it-IT" altLang="it-IT"/>
              <a:pPr/>
              <a:t>‹n.›</a:t>
            </a:fld>
            <a:endParaRPr lang="it-IT" altLang="it-IT"/>
          </a:p>
        </p:txBody>
      </p:sp>
    </p:spTree>
    <p:extLst>
      <p:ext uri="{BB962C8B-B14F-4D97-AF65-F5344CB8AC3E}">
        <p14:creationId xmlns:p14="http://schemas.microsoft.com/office/powerpoint/2010/main" val="2459295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96100" y="304800"/>
            <a:ext cx="19431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1066800" y="304800"/>
            <a:ext cx="56769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EC43A777-277A-44AA-9CE9-926D0A347DD3}" type="slidenum">
              <a:rPr lang="it-IT" altLang="it-IT"/>
              <a:pPr/>
              <a:t>‹n.›</a:t>
            </a:fld>
            <a:endParaRPr lang="it-IT" altLang="it-IT"/>
          </a:p>
        </p:txBody>
      </p:sp>
    </p:spTree>
    <p:extLst>
      <p:ext uri="{BB962C8B-B14F-4D97-AF65-F5344CB8AC3E}">
        <p14:creationId xmlns:p14="http://schemas.microsoft.com/office/powerpoint/2010/main" val="1904049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8A05D1BF-E13E-4E5E-A20E-03D8E31A5860}" type="slidenum">
              <a:rPr lang="it-IT" altLang="it-IT"/>
              <a:pPr/>
              <a:t>‹n.›</a:t>
            </a:fld>
            <a:endParaRPr lang="it-IT" altLang="it-IT"/>
          </a:p>
        </p:txBody>
      </p:sp>
    </p:spTree>
    <p:extLst>
      <p:ext uri="{BB962C8B-B14F-4D97-AF65-F5344CB8AC3E}">
        <p14:creationId xmlns:p14="http://schemas.microsoft.com/office/powerpoint/2010/main" val="215287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2FCC45D8-F4FF-4B95-A1BB-9C9902827180}" type="slidenum">
              <a:rPr lang="it-IT" altLang="it-IT"/>
              <a:pPr/>
              <a:t>‹n.›</a:t>
            </a:fld>
            <a:endParaRPr lang="it-IT" altLang="it-IT"/>
          </a:p>
        </p:txBody>
      </p:sp>
    </p:spTree>
    <p:extLst>
      <p:ext uri="{BB962C8B-B14F-4D97-AF65-F5344CB8AC3E}">
        <p14:creationId xmlns:p14="http://schemas.microsoft.com/office/powerpoint/2010/main" val="4135152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10668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50292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957333DD-DFE9-4E97-9B19-7A75630920E4}" type="slidenum">
              <a:rPr lang="it-IT" altLang="it-IT"/>
              <a:pPr/>
              <a:t>‹n.›</a:t>
            </a:fld>
            <a:endParaRPr lang="it-IT" altLang="it-IT"/>
          </a:p>
        </p:txBody>
      </p:sp>
    </p:spTree>
    <p:extLst>
      <p:ext uri="{BB962C8B-B14F-4D97-AF65-F5344CB8AC3E}">
        <p14:creationId xmlns:p14="http://schemas.microsoft.com/office/powerpoint/2010/main" val="2542598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lvl1pPr>
              <a:defRPr/>
            </a:lvl1pPr>
          </a:lstStyle>
          <a:p>
            <a:endParaRPr lang="it-IT" altLang="it-IT"/>
          </a:p>
        </p:txBody>
      </p:sp>
      <p:sp>
        <p:nvSpPr>
          <p:cNvPr id="8" name="Segnaposto piè di pagina 7"/>
          <p:cNvSpPr>
            <a:spLocks noGrp="1"/>
          </p:cNvSpPr>
          <p:nvPr>
            <p:ph type="ftr" sz="quarter" idx="11"/>
          </p:nvPr>
        </p:nvSpPr>
        <p:spPr/>
        <p:txBody>
          <a:bodyPr/>
          <a:lstStyle>
            <a:lvl1pPr>
              <a:defRPr/>
            </a:lvl1pPr>
          </a:lstStyle>
          <a:p>
            <a:endParaRPr lang="it-IT" altLang="it-IT"/>
          </a:p>
        </p:txBody>
      </p:sp>
      <p:sp>
        <p:nvSpPr>
          <p:cNvPr id="9" name="Segnaposto numero diapositiva 8"/>
          <p:cNvSpPr>
            <a:spLocks noGrp="1"/>
          </p:cNvSpPr>
          <p:nvPr>
            <p:ph type="sldNum" sz="quarter" idx="12"/>
          </p:nvPr>
        </p:nvSpPr>
        <p:spPr/>
        <p:txBody>
          <a:bodyPr/>
          <a:lstStyle>
            <a:lvl1pPr>
              <a:defRPr/>
            </a:lvl1pPr>
          </a:lstStyle>
          <a:p>
            <a:fld id="{0CAAE353-F317-4C8E-BE52-3BEAA4A41D17}" type="slidenum">
              <a:rPr lang="it-IT" altLang="it-IT"/>
              <a:pPr/>
              <a:t>‹n.›</a:t>
            </a:fld>
            <a:endParaRPr lang="it-IT" altLang="it-IT"/>
          </a:p>
        </p:txBody>
      </p:sp>
    </p:spTree>
    <p:extLst>
      <p:ext uri="{BB962C8B-B14F-4D97-AF65-F5344CB8AC3E}">
        <p14:creationId xmlns:p14="http://schemas.microsoft.com/office/powerpoint/2010/main" val="3118220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lvl1pPr>
              <a:defRPr/>
            </a:lvl1pPr>
          </a:lstStyle>
          <a:p>
            <a:endParaRPr lang="it-IT" altLang="it-IT"/>
          </a:p>
        </p:txBody>
      </p:sp>
      <p:sp>
        <p:nvSpPr>
          <p:cNvPr id="4" name="Segnaposto piè di pagina 3"/>
          <p:cNvSpPr>
            <a:spLocks noGrp="1"/>
          </p:cNvSpPr>
          <p:nvPr>
            <p:ph type="ftr" sz="quarter" idx="11"/>
          </p:nvPr>
        </p:nvSpPr>
        <p:spPr/>
        <p:txBody>
          <a:bodyPr/>
          <a:lstStyle>
            <a:lvl1pPr>
              <a:defRPr/>
            </a:lvl1pPr>
          </a:lstStyle>
          <a:p>
            <a:endParaRPr lang="it-IT" altLang="it-IT"/>
          </a:p>
        </p:txBody>
      </p:sp>
      <p:sp>
        <p:nvSpPr>
          <p:cNvPr id="5" name="Segnaposto numero diapositiva 4"/>
          <p:cNvSpPr>
            <a:spLocks noGrp="1"/>
          </p:cNvSpPr>
          <p:nvPr>
            <p:ph type="sldNum" sz="quarter" idx="12"/>
          </p:nvPr>
        </p:nvSpPr>
        <p:spPr/>
        <p:txBody>
          <a:bodyPr/>
          <a:lstStyle>
            <a:lvl1pPr>
              <a:defRPr/>
            </a:lvl1pPr>
          </a:lstStyle>
          <a:p>
            <a:fld id="{965F367A-7437-4F06-952C-DD71E17EB33C}" type="slidenum">
              <a:rPr lang="it-IT" altLang="it-IT"/>
              <a:pPr/>
              <a:t>‹n.›</a:t>
            </a:fld>
            <a:endParaRPr lang="it-IT" altLang="it-IT"/>
          </a:p>
        </p:txBody>
      </p:sp>
    </p:spTree>
    <p:extLst>
      <p:ext uri="{BB962C8B-B14F-4D97-AF65-F5344CB8AC3E}">
        <p14:creationId xmlns:p14="http://schemas.microsoft.com/office/powerpoint/2010/main" val="40128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a:defRPr/>
            </a:lvl1pPr>
          </a:lstStyle>
          <a:p>
            <a:endParaRPr lang="it-IT" altLang="it-IT"/>
          </a:p>
        </p:txBody>
      </p:sp>
      <p:sp>
        <p:nvSpPr>
          <p:cNvPr id="3" name="Segnaposto piè di pagina 2"/>
          <p:cNvSpPr>
            <a:spLocks noGrp="1"/>
          </p:cNvSpPr>
          <p:nvPr>
            <p:ph type="ftr" sz="quarter" idx="11"/>
          </p:nvPr>
        </p:nvSpPr>
        <p:spPr/>
        <p:txBody>
          <a:bodyPr/>
          <a:lstStyle>
            <a:lvl1pPr>
              <a:defRPr/>
            </a:lvl1pPr>
          </a:lstStyle>
          <a:p>
            <a:endParaRPr lang="it-IT" altLang="it-IT"/>
          </a:p>
        </p:txBody>
      </p:sp>
      <p:sp>
        <p:nvSpPr>
          <p:cNvPr id="4" name="Segnaposto numero diapositiva 3"/>
          <p:cNvSpPr>
            <a:spLocks noGrp="1"/>
          </p:cNvSpPr>
          <p:nvPr>
            <p:ph type="sldNum" sz="quarter" idx="12"/>
          </p:nvPr>
        </p:nvSpPr>
        <p:spPr/>
        <p:txBody>
          <a:bodyPr/>
          <a:lstStyle>
            <a:lvl1pPr>
              <a:defRPr/>
            </a:lvl1pPr>
          </a:lstStyle>
          <a:p>
            <a:fld id="{02B190CE-B9C7-4B6C-AA4F-42F30C056573}" type="slidenum">
              <a:rPr lang="it-IT" altLang="it-IT"/>
              <a:pPr/>
              <a:t>‹n.›</a:t>
            </a:fld>
            <a:endParaRPr lang="it-IT" altLang="it-IT"/>
          </a:p>
        </p:txBody>
      </p:sp>
    </p:spTree>
    <p:extLst>
      <p:ext uri="{BB962C8B-B14F-4D97-AF65-F5344CB8AC3E}">
        <p14:creationId xmlns:p14="http://schemas.microsoft.com/office/powerpoint/2010/main" val="2872375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A8A76C6B-BEDF-4230-8D0B-0F3922B598A9}" type="slidenum">
              <a:rPr lang="it-IT" altLang="it-IT"/>
              <a:pPr/>
              <a:t>‹n.›</a:t>
            </a:fld>
            <a:endParaRPr lang="it-IT" altLang="it-IT"/>
          </a:p>
        </p:txBody>
      </p:sp>
    </p:spTree>
    <p:extLst>
      <p:ext uri="{BB962C8B-B14F-4D97-AF65-F5344CB8AC3E}">
        <p14:creationId xmlns:p14="http://schemas.microsoft.com/office/powerpoint/2010/main" val="2632073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CFE08696-17D6-4081-8297-59B783955126}" type="slidenum">
              <a:rPr lang="it-IT" altLang="it-IT"/>
              <a:pPr/>
              <a:t>‹n.›</a:t>
            </a:fld>
            <a:endParaRPr lang="it-IT" altLang="it-IT"/>
          </a:p>
        </p:txBody>
      </p:sp>
    </p:spTree>
    <p:extLst>
      <p:ext uri="{BB962C8B-B14F-4D97-AF65-F5344CB8AC3E}">
        <p14:creationId xmlns:p14="http://schemas.microsoft.com/office/powerpoint/2010/main" val="153895237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5122" name="Freeform 2"/>
          <p:cNvSpPr>
            <a:spLocks/>
          </p:cNvSpPr>
          <p:nvPr/>
        </p:nvSpPr>
        <p:spPr bwMode="hidden">
          <a:xfrm>
            <a:off x="-11113" y="1836738"/>
            <a:ext cx="2268538" cy="2709862"/>
          </a:xfrm>
          <a:custGeom>
            <a:avLst/>
            <a:gdLst>
              <a:gd name="T0" fmla="*/ 808 w 1429"/>
              <a:gd name="T1" fmla="*/ 283 h 1707"/>
              <a:gd name="T2" fmla="*/ 673 w 1429"/>
              <a:gd name="T3" fmla="*/ 252 h 1707"/>
              <a:gd name="T4" fmla="*/ 654 w 1429"/>
              <a:gd name="T5" fmla="*/ 0 h 1707"/>
              <a:gd name="T6" fmla="*/ 488 w 1429"/>
              <a:gd name="T7" fmla="*/ 13 h 1707"/>
              <a:gd name="T8" fmla="*/ 476 w 1429"/>
              <a:gd name="T9" fmla="*/ 252 h 1707"/>
              <a:gd name="T10" fmla="*/ 365 w 1429"/>
              <a:gd name="T11" fmla="*/ 290 h 1707"/>
              <a:gd name="T12" fmla="*/ 206 w 1429"/>
              <a:gd name="T13" fmla="*/ 86 h 1707"/>
              <a:gd name="T14" fmla="*/ 95 w 1429"/>
              <a:gd name="T15" fmla="*/ 148 h 1707"/>
              <a:gd name="T16" fmla="*/ 200 w 1429"/>
              <a:gd name="T17" fmla="*/ 376 h 1707"/>
              <a:gd name="T18" fmla="*/ 126 w 1429"/>
              <a:gd name="T19" fmla="*/ 450 h 1707"/>
              <a:gd name="T20" fmla="*/ 0 w 1429"/>
              <a:gd name="T21" fmla="*/ 423 h 1707"/>
              <a:gd name="T22" fmla="*/ 0 w 1429"/>
              <a:gd name="T23" fmla="*/ 1273 h 1707"/>
              <a:gd name="T24" fmla="*/ 101 w 1429"/>
              <a:gd name="T25" fmla="*/ 1226 h 1707"/>
              <a:gd name="T26" fmla="*/ 181 w 1429"/>
              <a:gd name="T27" fmla="*/ 1306 h 1707"/>
              <a:gd name="T28" fmla="*/ 70 w 1429"/>
              <a:gd name="T29" fmla="*/ 1509 h 1707"/>
              <a:gd name="T30" fmla="*/ 175 w 1429"/>
              <a:gd name="T31" fmla="*/ 1596 h 1707"/>
              <a:gd name="T32" fmla="*/ 365 w 1429"/>
              <a:gd name="T33" fmla="*/ 1411 h 1707"/>
              <a:gd name="T34" fmla="*/ 476 w 1429"/>
              <a:gd name="T35" fmla="*/ 1448 h 1707"/>
              <a:gd name="T36" fmla="*/ 501 w 1429"/>
              <a:gd name="T37" fmla="*/ 1700 h 1707"/>
              <a:gd name="T38" fmla="*/ 667 w 1429"/>
              <a:gd name="T39" fmla="*/ 1707 h 1707"/>
              <a:gd name="T40" fmla="*/ 685 w 1429"/>
              <a:gd name="T41" fmla="*/ 1442 h 1707"/>
              <a:gd name="T42" fmla="*/ 826 w 1429"/>
              <a:gd name="T43" fmla="*/ 1405 h 1707"/>
              <a:gd name="T44" fmla="*/ 993 w 1429"/>
              <a:gd name="T45" fmla="*/ 1590 h 1707"/>
              <a:gd name="T46" fmla="*/ 1103 w 1429"/>
              <a:gd name="T47" fmla="*/ 1522 h 1707"/>
              <a:gd name="T48" fmla="*/ 993 w 1429"/>
              <a:gd name="T49" fmla="*/ 1300 h 1707"/>
              <a:gd name="T50" fmla="*/ 1067 w 1429"/>
              <a:gd name="T51" fmla="*/ 1207 h 1707"/>
              <a:gd name="T52" fmla="*/ 1288 w 1429"/>
              <a:gd name="T53" fmla="*/ 1312 h 1707"/>
              <a:gd name="T54" fmla="*/ 1355 w 1429"/>
              <a:gd name="T55" fmla="*/ 1196 h 1707"/>
              <a:gd name="T56" fmla="*/ 1153 w 1429"/>
              <a:gd name="T57" fmla="*/ 1047 h 1707"/>
              <a:gd name="T58" fmla="*/ 1177 w 1429"/>
              <a:gd name="T59" fmla="*/ 918 h 1707"/>
              <a:gd name="T60" fmla="*/ 1429 w 1429"/>
              <a:gd name="T61" fmla="*/ 894 h 1707"/>
              <a:gd name="T62" fmla="*/ 1423 w 1429"/>
              <a:gd name="T63" fmla="*/ 764 h 1707"/>
              <a:gd name="T64" fmla="*/ 1171 w 1429"/>
              <a:gd name="T65" fmla="*/ 727 h 1707"/>
              <a:gd name="T66" fmla="*/ 1146 w 1429"/>
              <a:gd name="T67" fmla="*/ 629 h 1707"/>
              <a:gd name="T68" fmla="*/ 1349 w 1429"/>
              <a:gd name="T69" fmla="*/ 487 h 1707"/>
              <a:gd name="T70" fmla="*/ 1282 w 1429"/>
              <a:gd name="T71" fmla="*/ 370 h 1707"/>
              <a:gd name="T72" fmla="*/ 1054 w 1429"/>
              <a:gd name="T73" fmla="*/ 462 h 1707"/>
              <a:gd name="T74" fmla="*/ 980 w 1429"/>
              <a:gd name="T75" fmla="*/ 388 h 1707"/>
              <a:gd name="T76" fmla="*/ 1097 w 1429"/>
              <a:gd name="T77" fmla="*/ 173 h 1707"/>
              <a:gd name="T78" fmla="*/ 986 w 1429"/>
              <a:gd name="T79" fmla="*/ 105 h 1707"/>
              <a:gd name="T80" fmla="*/ 808 w 1429"/>
              <a:gd name="T81" fmla="*/ 283 h 17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3" name="Freeform 3"/>
          <p:cNvSpPr>
            <a:spLocks/>
          </p:cNvSpPr>
          <p:nvPr/>
        </p:nvSpPr>
        <p:spPr bwMode="hidden">
          <a:xfrm>
            <a:off x="107950" y="15875"/>
            <a:ext cx="838200" cy="787400"/>
          </a:xfrm>
          <a:custGeom>
            <a:avLst/>
            <a:gdLst>
              <a:gd name="T0" fmla="*/ 335 w 528"/>
              <a:gd name="T1" fmla="*/ 56 h 496"/>
              <a:gd name="T2" fmla="*/ 293 w 528"/>
              <a:gd name="T3" fmla="*/ 46 h 496"/>
              <a:gd name="T4" fmla="*/ 288 w 528"/>
              <a:gd name="T5" fmla="*/ 0 h 496"/>
              <a:gd name="T6" fmla="*/ 238 w 528"/>
              <a:gd name="T7" fmla="*/ 0 h 496"/>
              <a:gd name="T8" fmla="*/ 232 w 528"/>
              <a:gd name="T9" fmla="*/ 46 h 496"/>
              <a:gd name="T10" fmla="*/ 198 w 528"/>
              <a:gd name="T11" fmla="*/ 58 h 496"/>
              <a:gd name="T12" fmla="*/ 146 w 528"/>
              <a:gd name="T13" fmla="*/ 0 h 496"/>
              <a:gd name="T14" fmla="*/ 114 w 528"/>
              <a:gd name="T15" fmla="*/ 14 h 496"/>
              <a:gd name="T16" fmla="*/ 147 w 528"/>
              <a:gd name="T17" fmla="*/ 84 h 496"/>
              <a:gd name="T18" fmla="*/ 124 w 528"/>
              <a:gd name="T19" fmla="*/ 107 h 496"/>
              <a:gd name="T20" fmla="*/ 50 w 528"/>
              <a:gd name="T21" fmla="*/ 81 h 496"/>
              <a:gd name="T22" fmla="*/ 32 w 528"/>
              <a:gd name="T23" fmla="*/ 109 h 496"/>
              <a:gd name="T24" fmla="*/ 90 w 528"/>
              <a:gd name="T25" fmla="*/ 159 h 496"/>
              <a:gd name="T26" fmla="*/ 80 w 528"/>
              <a:gd name="T27" fmla="*/ 197 h 496"/>
              <a:gd name="T28" fmla="*/ 2 w 528"/>
              <a:gd name="T29" fmla="*/ 202 h 496"/>
              <a:gd name="T30" fmla="*/ 0 w 528"/>
              <a:gd name="T31" fmla="*/ 244 h 496"/>
              <a:gd name="T32" fmla="*/ 80 w 528"/>
              <a:gd name="T33" fmla="*/ 256 h 496"/>
              <a:gd name="T34" fmla="*/ 88 w 528"/>
              <a:gd name="T35" fmla="*/ 292 h 496"/>
              <a:gd name="T36" fmla="*/ 29 w 528"/>
              <a:gd name="T37" fmla="*/ 345 h 496"/>
              <a:gd name="T38" fmla="*/ 50 w 528"/>
              <a:gd name="T39" fmla="*/ 378 h 496"/>
              <a:gd name="T40" fmla="*/ 116 w 528"/>
              <a:gd name="T41" fmla="*/ 347 h 496"/>
              <a:gd name="T42" fmla="*/ 141 w 528"/>
              <a:gd name="T43" fmla="*/ 372 h 496"/>
              <a:gd name="T44" fmla="*/ 107 w 528"/>
              <a:gd name="T45" fmla="*/ 435 h 496"/>
              <a:gd name="T46" fmla="*/ 139 w 528"/>
              <a:gd name="T47" fmla="*/ 462 h 496"/>
              <a:gd name="T48" fmla="*/ 198 w 528"/>
              <a:gd name="T49" fmla="*/ 404 h 496"/>
              <a:gd name="T50" fmla="*/ 232 w 528"/>
              <a:gd name="T51" fmla="*/ 416 h 496"/>
              <a:gd name="T52" fmla="*/ 240 w 528"/>
              <a:gd name="T53" fmla="*/ 494 h 496"/>
              <a:gd name="T54" fmla="*/ 292 w 528"/>
              <a:gd name="T55" fmla="*/ 496 h 496"/>
              <a:gd name="T56" fmla="*/ 297 w 528"/>
              <a:gd name="T57" fmla="*/ 414 h 496"/>
              <a:gd name="T58" fmla="*/ 341 w 528"/>
              <a:gd name="T59" fmla="*/ 403 h 496"/>
              <a:gd name="T60" fmla="*/ 393 w 528"/>
              <a:gd name="T61" fmla="*/ 460 h 496"/>
              <a:gd name="T62" fmla="*/ 427 w 528"/>
              <a:gd name="T63" fmla="*/ 439 h 496"/>
              <a:gd name="T64" fmla="*/ 393 w 528"/>
              <a:gd name="T65" fmla="*/ 370 h 496"/>
              <a:gd name="T66" fmla="*/ 416 w 528"/>
              <a:gd name="T67" fmla="*/ 341 h 496"/>
              <a:gd name="T68" fmla="*/ 484 w 528"/>
              <a:gd name="T69" fmla="*/ 374 h 496"/>
              <a:gd name="T70" fmla="*/ 505 w 528"/>
              <a:gd name="T71" fmla="*/ 338 h 496"/>
              <a:gd name="T72" fmla="*/ 442 w 528"/>
              <a:gd name="T73" fmla="*/ 292 h 496"/>
              <a:gd name="T74" fmla="*/ 450 w 528"/>
              <a:gd name="T75" fmla="*/ 252 h 496"/>
              <a:gd name="T76" fmla="*/ 528 w 528"/>
              <a:gd name="T77" fmla="*/ 244 h 496"/>
              <a:gd name="T78" fmla="*/ 526 w 528"/>
              <a:gd name="T79" fmla="*/ 204 h 496"/>
              <a:gd name="T80" fmla="*/ 448 w 528"/>
              <a:gd name="T81" fmla="*/ 193 h 496"/>
              <a:gd name="T82" fmla="*/ 440 w 528"/>
              <a:gd name="T83" fmla="*/ 162 h 496"/>
              <a:gd name="T84" fmla="*/ 503 w 528"/>
              <a:gd name="T85" fmla="*/ 119 h 496"/>
              <a:gd name="T86" fmla="*/ 482 w 528"/>
              <a:gd name="T87" fmla="*/ 82 h 496"/>
              <a:gd name="T88" fmla="*/ 412 w 528"/>
              <a:gd name="T89" fmla="*/ 111 h 496"/>
              <a:gd name="T90" fmla="*/ 389 w 528"/>
              <a:gd name="T91" fmla="*/ 88 h 496"/>
              <a:gd name="T92" fmla="*/ 425 w 528"/>
              <a:gd name="T93" fmla="*/ 21 h 496"/>
              <a:gd name="T94" fmla="*/ 391 w 528"/>
              <a:gd name="T95" fmla="*/ 0 h 496"/>
              <a:gd name="T96" fmla="*/ 335 w 528"/>
              <a:gd name="T97" fmla="*/ 56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4" name="Freeform 4"/>
          <p:cNvSpPr>
            <a:spLocks/>
          </p:cNvSpPr>
          <p:nvPr/>
        </p:nvSpPr>
        <p:spPr bwMode="hidden">
          <a:xfrm>
            <a:off x="1192213" y="354013"/>
            <a:ext cx="2266950" cy="22701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5" name="Freeform 5"/>
          <p:cNvSpPr>
            <a:spLocks/>
          </p:cNvSpPr>
          <p:nvPr/>
        </p:nvSpPr>
        <p:spPr bwMode="hidden">
          <a:xfrm>
            <a:off x="2532063" y="1270000"/>
            <a:ext cx="3670300" cy="3671888"/>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6" name="Freeform 6"/>
          <p:cNvSpPr>
            <a:spLocks/>
          </p:cNvSpPr>
          <p:nvPr/>
        </p:nvSpPr>
        <p:spPr bwMode="hidden">
          <a:xfrm>
            <a:off x="3175" y="4797425"/>
            <a:ext cx="3417888" cy="2097088"/>
          </a:xfrm>
          <a:custGeom>
            <a:avLst/>
            <a:gdLst>
              <a:gd name="T0" fmla="*/ 1368 w 2153"/>
              <a:gd name="T1" fmla="*/ 358 h 1321"/>
              <a:gd name="T2" fmla="*/ 1197 w 2153"/>
              <a:gd name="T3" fmla="*/ 318 h 1321"/>
              <a:gd name="T4" fmla="*/ 1173 w 2153"/>
              <a:gd name="T5" fmla="*/ 0 h 1321"/>
              <a:gd name="T6" fmla="*/ 964 w 2153"/>
              <a:gd name="T7" fmla="*/ 16 h 1321"/>
              <a:gd name="T8" fmla="*/ 948 w 2153"/>
              <a:gd name="T9" fmla="*/ 318 h 1321"/>
              <a:gd name="T10" fmla="*/ 808 w 2153"/>
              <a:gd name="T11" fmla="*/ 366 h 1321"/>
              <a:gd name="T12" fmla="*/ 606 w 2153"/>
              <a:gd name="T13" fmla="*/ 109 h 1321"/>
              <a:gd name="T14" fmla="*/ 467 w 2153"/>
              <a:gd name="T15" fmla="*/ 187 h 1321"/>
              <a:gd name="T16" fmla="*/ 599 w 2153"/>
              <a:gd name="T17" fmla="*/ 474 h 1321"/>
              <a:gd name="T18" fmla="*/ 506 w 2153"/>
              <a:gd name="T19" fmla="*/ 568 h 1321"/>
              <a:gd name="T20" fmla="*/ 202 w 2153"/>
              <a:gd name="T21" fmla="*/ 459 h 1321"/>
              <a:gd name="T22" fmla="*/ 132 w 2153"/>
              <a:gd name="T23" fmla="*/ 576 h 1321"/>
              <a:gd name="T24" fmla="*/ 365 w 2153"/>
              <a:gd name="T25" fmla="*/ 778 h 1321"/>
              <a:gd name="T26" fmla="*/ 327 w 2153"/>
              <a:gd name="T27" fmla="*/ 933 h 1321"/>
              <a:gd name="T28" fmla="*/ 7 w 2153"/>
              <a:gd name="T29" fmla="*/ 956 h 1321"/>
              <a:gd name="T30" fmla="*/ 0 w 2153"/>
              <a:gd name="T31" fmla="*/ 1128 h 1321"/>
              <a:gd name="T32" fmla="*/ 327 w 2153"/>
              <a:gd name="T33" fmla="*/ 1174 h 1321"/>
              <a:gd name="T34" fmla="*/ 358 w 2153"/>
              <a:gd name="T35" fmla="*/ 1321 h 1321"/>
              <a:gd name="T36" fmla="*/ 1804 w 2153"/>
              <a:gd name="T37" fmla="*/ 1321 h 1321"/>
              <a:gd name="T38" fmla="*/ 1835 w 2153"/>
              <a:gd name="T39" fmla="*/ 1158 h 1321"/>
              <a:gd name="T40" fmla="*/ 2153 w 2153"/>
              <a:gd name="T41" fmla="*/ 1128 h 1321"/>
              <a:gd name="T42" fmla="*/ 2146 w 2153"/>
              <a:gd name="T43" fmla="*/ 964 h 1321"/>
              <a:gd name="T44" fmla="*/ 1827 w 2153"/>
              <a:gd name="T45" fmla="*/ 917 h 1321"/>
              <a:gd name="T46" fmla="*/ 1795 w 2153"/>
              <a:gd name="T47" fmla="*/ 793 h 1321"/>
              <a:gd name="T48" fmla="*/ 2052 w 2153"/>
              <a:gd name="T49" fmla="*/ 615 h 1321"/>
              <a:gd name="T50" fmla="*/ 1967 w 2153"/>
              <a:gd name="T51" fmla="*/ 467 h 1321"/>
              <a:gd name="T52" fmla="*/ 1679 w 2153"/>
              <a:gd name="T53" fmla="*/ 583 h 1321"/>
              <a:gd name="T54" fmla="*/ 1586 w 2153"/>
              <a:gd name="T55" fmla="*/ 490 h 1321"/>
              <a:gd name="T56" fmla="*/ 1733 w 2153"/>
              <a:gd name="T57" fmla="*/ 218 h 1321"/>
              <a:gd name="T58" fmla="*/ 1593 w 2153"/>
              <a:gd name="T59" fmla="*/ 132 h 1321"/>
              <a:gd name="T60" fmla="*/ 1368 w 2153"/>
              <a:gd name="T61" fmla="*/ 358 h 1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7" name="Freeform 7"/>
          <p:cNvSpPr>
            <a:spLocks/>
          </p:cNvSpPr>
          <p:nvPr/>
        </p:nvSpPr>
        <p:spPr bwMode="hidden">
          <a:xfrm>
            <a:off x="4494213" y="4425950"/>
            <a:ext cx="2263775" cy="226377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8" name="Freeform 8"/>
          <p:cNvSpPr>
            <a:spLocks/>
          </p:cNvSpPr>
          <p:nvPr/>
        </p:nvSpPr>
        <p:spPr bwMode="hidden">
          <a:xfrm>
            <a:off x="5646738" y="487363"/>
            <a:ext cx="2928937" cy="29305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29" name="Freeform 9"/>
          <p:cNvSpPr>
            <a:spLocks/>
          </p:cNvSpPr>
          <p:nvPr/>
        </p:nvSpPr>
        <p:spPr bwMode="hidden">
          <a:xfrm>
            <a:off x="7146925" y="2555875"/>
            <a:ext cx="2008188" cy="3997325"/>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5130" name="Picture 10" descr="C:\My Documents\bits\Facbanna.pn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extLst>
            <a:ext uri="{909E8E84-426E-40DD-AFC4-6F175D3DCCD1}">
              <a14:hiddenFill xmlns:a14="http://schemas.microsoft.com/office/drawing/2010/main">
                <a:solidFill>
                  <a:srgbClr val="FFFFFF"/>
                </a:solidFill>
              </a14:hiddenFill>
            </a:ext>
          </a:extLst>
        </p:spPr>
      </p:pic>
      <p:sp>
        <p:nvSpPr>
          <p:cNvPr id="5131" name="Rectangle 11"/>
          <p:cNvSpPr>
            <a:spLocks noGrp="1" noChangeArrowheads="1"/>
          </p:cNvSpPr>
          <p:nvPr>
            <p:ph type="title"/>
          </p:nvPr>
        </p:nvSpPr>
        <p:spPr bwMode="auto">
          <a:xfrm>
            <a:off x="1066800" y="304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it-IT" altLang="it-IT" smtClean="0"/>
              <a:t>Fare clic per modificare lo stile del titolo dello schema</a:t>
            </a:r>
          </a:p>
        </p:txBody>
      </p:sp>
      <p:sp>
        <p:nvSpPr>
          <p:cNvPr id="5132" name="Rectangle 12"/>
          <p:cNvSpPr>
            <a:spLocks noGrp="1" noChangeArrowheads="1"/>
          </p:cNvSpPr>
          <p:nvPr>
            <p:ph type="body" idx="1"/>
          </p:nvPr>
        </p:nvSpPr>
        <p:spPr bwMode="auto">
          <a:xfrm>
            <a:off x="1066800" y="16764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5133" name="Rectangle 13"/>
          <p:cNvSpPr>
            <a:spLocks noGrp="1" noChangeArrowheads="1"/>
          </p:cNvSpPr>
          <p:nvPr>
            <p:ph type="dt" sz="half" idx="2"/>
          </p:nvPr>
        </p:nvSpPr>
        <p:spPr bwMode="auto">
          <a:xfrm>
            <a:off x="1066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kumimoji="0" sz="1400">
                <a:solidFill>
                  <a:schemeClr val="tx2"/>
                </a:solidFill>
                <a:latin typeface="+mn-lt"/>
              </a:defRPr>
            </a:lvl1pPr>
          </a:lstStyle>
          <a:p>
            <a:endParaRPr lang="it-IT" altLang="it-IT"/>
          </a:p>
        </p:txBody>
      </p:sp>
      <p:sp>
        <p:nvSpPr>
          <p:cNvPr id="5134" name="Rectangle 14"/>
          <p:cNvSpPr>
            <a:spLocks noGrp="1" noChangeArrowheads="1"/>
          </p:cNvSpPr>
          <p:nvPr>
            <p:ph type="ftr" sz="quarter" idx="3"/>
          </p:nvPr>
        </p:nvSpPr>
        <p:spPr bwMode="auto">
          <a:xfrm>
            <a:off x="35052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kumimoji="0" sz="1400">
                <a:solidFill>
                  <a:schemeClr val="tx2"/>
                </a:solidFill>
                <a:latin typeface="+mn-lt"/>
              </a:defRPr>
            </a:lvl1pPr>
          </a:lstStyle>
          <a:p>
            <a:endParaRPr lang="it-IT" altLang="it-IT"/>
          </a:p>
        </p:txBody>
      </p:sp>
      <p:sp>
        <p:nvSpPr>
          <p:cNvPr id="5135" name="Rectangle 15"/>
          <p:cNvSpPr>
            <a:spLocks noGrp="1" noChangeArrowheads="1"/>
          </p:cNvSpPr>
          <p:nvPr>
            <p:ph type="sldNum" sz="quarter" idx="4"/>
          </p:nvPr>
        </p:nvSpPr>
        <p:spPr bwMode="auto">
          <a:xfrm>
            <a:off x="69342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0" sz="1400">
                <a:solidFill>
                  <a:schemeClr val="tx2"/>
                </a:solidFill>
                <a:latin typeface="+mn-lt"/>
              </a:defRPr>
            </a:lvl1pPr>
          </a:lstStyle>
          <a:p>
            <a:fld id="{F96B7916-9C31-4C84-89BE-F06008FDC0D6}" type="slidenum">
              <a:rPr lang="it-IT" altLang="it-IT"/>
              <a:pPr/>
              <a:t>‹n.›</a:t>
            </a:fld>
            <a:endParaRPr lang="it-IT" altLang="it-IT"/>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lr>
          <a:srgbClr val="FFFF00"/>
        </a:buClr>
        <a:buSzPct val="80000"/>
        <a:buFont typeface="Wingdings" pitchFamily="2" charset="2"/>
        <a:buChar char="®"/>
        <a:defRPr sz="3200">
          <a:solidFill>
            <a:schemeClr val="tx1"/>
          </a:solidFill>
          <a:latin typeface="+mn-lt"/>
          <a:ea typeface="+mn-ea"/>
          <a:cs typeface="+mn-cs"/>
        </a:defRPr>
      </a:lvl1pPr>
      <a:lvl2pPr marL="742950" indent="-285750" algn="l" rtl="0" fontAlgn="base">
        <a:spcBef>
          <a:spcPct val="20000"/>
        </a:spcBef>
        <a:spcAft>
          <a:spcPct val="0"/>
        </a:spcAft>
        <a:buClr>
          <a:srgbClr val="CC0000"/>
        </a:buClr>
        <a:buSzPct val="7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rgbClr val="009900"/>
        </a:buClr>
        <a:buSzPct val="60000"/>
        <a:buFont typeface="Wingdings" pitchFamily="2" charset="2"/>
        <a:buChar char="®"/>
        <a:defRPr sz="2400">
          <a:solidFill>
            <a:schemeClr val="tx1"/>
          </a:solidFill>
          <a:latin typeface="+mn-lt"/>
        </a:defRPr>
      </a:lvl3pPr>
      <a:lvl4pPr marL="1600200" indent="-228600" algn="l" rtl="0" fontAlgn="base">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it-IT" altLang="it-IT" dirty="0" smtClean="0"/>
              <a:t>Il conflitto collettivo</a:t>
            </a:r>
            <a:endParaRPr lang="it-IT" altLang="it-IT" dirty="0"/>
          </a:p>
        </p:txBody>
      </p:sp>
      <p:sp>
        <p:nvSpPr>
          <p:cNvPr id="2051" name="Rectangle 3"/>
          <p:cNvSpPr>
            <a:spLocks noGrp="1" noChangeArrowheads="1"/>
          </p:cNvSpPr>
          <p:nvPr>
            <p:ph type="subTitle" idx="1"/>
          </p:nvPr>
        </p:nvSpPr>
        <p:spPr>
          <a:xfrm>
            <a:off x="2133600" y="4114800"/>
            <a:ext cx="6400800" cy="898376"/>
          </a:xfrm>
        </p:spPr>
        <p:txBody>
          <a:bodyPr/>
          <a:lstStyle/>
          <a:p>
            <a:pPr algn="r"/>
            <a:r>
              <a:rPr lang="it-IT" altLang="it-IT" sz="2400" dirty="0" smtClean="0"/>
              <a:t>Ferrara, LT, ottobre 2018</a:t>
            </a:r>
            <a:endParaRPr lang="it-IT" altLang="it-IT"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dirty="0" smtClean="0"/>
              <a:t>P. </a:t>
            </a:r>
            <a:r>
              <a:rPr lang="it-IT" sz="4000" dirty="0"/>
              <a:t>Ferrara, 29-06-1994</a:t>
            </a:r>
          </a:p>
        </p:txBody>
      </p:sp>
      <p:sp>
        <p:nvSpPr>
          <p:cNvPr id="3" name="Segnaposto contenuto 2"/>
          <p:cNvSpPr>
            <a:spLocks noGrp="1"/>
          </p:cNvSpPr>
          <p:nvPr>
            <p:ph idx="1"/>
          </p:nvPr>
        </p:nvSpPr>
        <p:spPr/>
        <p:txBody>
          <a:bodyPr/>
          <a:lstStyle/>
          <a:p>
            <a:r>
              <a:rPr lang="it-IT" sz="2000" dirty="0" smtClean="0"/>
              <a:t>Gli </a:t>
            </a:r>
            <a:r>
              <a:rPr lang="it-IT" sz="2000" dirty="0"/>
              <a:t>scioperi di solidarietà, di cui non viene contestata la legittimità, costituiscono una forma di sciopero fortemente incisiva e, in alcuni casi, di importanza fondamentale per sostenere la posizione di lavoratori oggetto di provvedimenti illegittimi da parte del datore di lavoro; ma nella fattispecie, considerata la causalità esistente fra le agitazioni, attuate con varie modalità, e la risoluzione del contratto di appalto disposta dall’amministrazione delle poste, cui è seguita la chiusura prima della singola unità produttiva interessata poi dell’intera azienda, le agitazioni sono da considerare come atti diretti contro l’organizzazione aziendale; il conseguente danno alla produttività verificatosi rende lo sciopero illegittimo e il danno medesimo risarcibile dai lavoratori.</a:t>
            </a:r>
          </a:p>
        </p:txBody>
      </p:sp>
    </p:spTree>
    <p:extLst>
      <p:ext uri="{BB962C8B-B14F-4D97-AF65-F5344CB8AC3E}">
        <p14:creationId xmlns:p14="http://schemas.microsoft.com/office/powerpoint/2010/main" val="3328670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188640"/>
            <a:ext cx="7772400" cy="963960"/>
          </a:xfrm>
        </p:spPr>
        <p:txBody>
          <a:bodyPr/>
          <a:lstStyle/>
          <a:p>
            <a:r>
              <a:rPr lang="it-IT" dirty="0"/>
              <a:t>P. Milano, 03-04-1997</a:t>
            </a:r>
          </a:p>
        </p:txBody>
      </p:sp>
      <p:sp>
        <p:nvSpPr>
          <p:cNvPr id="3" name="Segnaposto contenuto 2"/>
          <p:cNvSpPr>
            <a:spLocks noGrp="1"/>
          </p:cNvSpPr>
          <p:nvPr>
            <p:ph idx="1"/>
          </p:nvPr>
        </p:nvSpPr>
        <p:spPr>
          <a:xfrm>
            <a:off x="1066800" y="1340768"/>
            <a:ext cx="7772400" cy="4704928"/>
          </a:xfrm>
        </p:spPr>
        <p:txBody>
          <a:bodyPr/>
          <a:lstStyle/>
          <a:p>
            <a:r>
              <a:rPr lang="it-IT" sz="2000" dirty="0" smtClean="0"/>
              <a:t>È </a:t>
            </a:r>
            <a:r>
              <a:rPr lang="it-IT" sz="2000" dirty="0"/>
              <a:t>inammissibile un’automatica equivalenza tra sciopero «anomalo» e sciopero «illegittimo» al fine di giustificare l’inosservanza da parte del datore di lavoro del proprio obbligo contrattuale di consentire, nel caso di sciopero «a singhiozzo», la prestazione offerta dagli scioperanti nel residuo orario di lavoro non interessato dall’astensione e, a maggior ragione, la normale prestazione contestualmente offerta dai rimanenti lavoratori, restando in ogni caso ferma la necessità di provare volta a volta le ragioni e la misura dell’addotta inutilizzabilità di dette prestazioni e il realizzarsi di un danno alla produttività (sia sotto forma di un abnorme danno alla produzione che sotto forma di rischio per la sicurezza degli e dagli impianti), nonché la congruenza, rispetto a tali dati e rispetto a tutti i lavoratori (o a tutti i settori) coinvolti, della sospensione di rimando decisa dal datore di lavoro.</a:t>
            </a:r>
          </a:p>
        </p:txBody>
      </p:sp>
    </p:spTree>
    <p:extLst>
      <p:ext uri="{BB962C8B-B14F-4D97-AF65-F5344CB8AC3E}">
        <p14:creationId xmlns:p14="http://schemas.microsoft.com/office/powerpoint/2010/main" val="433973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it-IT" altLang="it-IT"/>
              <a:t>La serrata</a:t>
            </a:r>
          </a:p>
        </p:txBody>
      </p:sp>
      <p:sp>
        <p:nvSpPr>
          <p:cNvPr id="22531" name="Rectangle 3"/>
          <p:cNvSpPr>
            <a:spLocks noGrp="1" noChangeArrowheads="1"/>
          </p:cNvSpPr>
          <p:nvPr>
            <p:ph type="body" idx="1"/>
          </p:nvPr>
        </p:nvSpPr>
        <p:spPr>
          <a:xfrm>
            <a:off x="1066800" y="2286000"/>
            <a:ext cx="7772400" cy="4114800"/>
          </a:xfrm>
        </p:spPr>
        <p:txBody>
          <a:bodyPr/>
          <a:lstStyle/>
          <a:p>
            <a:r>
              <a:rPr lang="it-IT" altLang="it-IT" dirty="0"/>
              <a:t>La libertà di </a:t>
            </a:r>
            <a:r>
              <a:rPr lang="it-IT" altLang="it-IT" dirty="0" smtClean="0"/>
              <a:t>serrata </a:t>
            </a:r>
            <a:r>
              <a:rPr lang="it-IT" altLang="it-IT" sz="2800" dirty="0" smtClean="0"/>
              <a:t>(</a:t>
            </a:r>
            <a:r>
              <a:rPr lang="it-IT" altLang="it-IT" sz="2800" dirty="0" err="1" smtClean="0"/>
              <a:t>cass</a:t>
            </a:r>
            <a:r>
              <a:rPr lang="it-IT" altLang="it-IT" sz="2800" dirty="0" smtClean="0"/>
              <a:t>. 8 giugno 1953)</a:t>
            </a:r>
            <a:endParaRPr lang="it-IT" altLang="it-IT" dirty="0"/>
          </a:p>
          <a:p>
            <a:r>
              <a:rPr lang="it-IT" altLang="it-IT" dirty="0"/>
              <a:t>Tra inadempimento (mora del creditore) ed impossibilità di ricevere la prestazione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Lo sciopero nei SPE</a:t>
            </a:r>
            <a:endParaRPr lang="it-IT" dirty="0"/>
          </a:p>
        </p:txBody>
      </p:sp>
      <p:sp>
        <p:nvSpPr>
          <p:cNvPr id="3" name="Segnaposto contenuto 2"/>
          <p:cNvSpPr>
            <a:spLocks noGrp="1"/>
          </p:cNvSpPr>
          <p:nvPr>
            <p:ph idx="1"/>
          </p:nvPr>
        </p:nvSpPr>
        <p:spPr>
          <a:xfrm>
            <a:off x="1066800" y="1676400"/>
            <a:ext cx="7772400" cy="4632920"/>
          </a:xfrm>
        </p:spPr>
        <p:txBody>
          <a:bodyPr/>
          <a:lstStyle/>
          <a:p>
            <a:r>
              <a:rPr lang="it-IT" dirty="0" smtClean="0"/>
              <a:t>Perché nasce. Le resistenze all’</a:t>
            </a:r>
            <a:r>
              <a:rPr lang="it-IT" dirty="0" err="1" smtClean="0"/>
              <a:t>eteroregolamentazione</a:t>
            </a:r>
            <a:r>
              <a:rPr lang="it-IT" dirty="0" smtClean="0"/>
              <a:t>. L’esperienza dell’autoregolamentazione</a:t>
            </a:r>
          </a:p>
          <a:p>
            <a:r>
              <a:rPr lang="it-IT" dirty="0" smtClean="0"/>
              <a:t>Un caso concreto di perplessità nell’autoregolamentazione (il </a:t>
            </a:r>
            <a:r>
              <a:rPr lang="it-IT" dirty="0" err="1" smtClean="0"/>
              <a:t>colosseo</a:t>
            </a:r>
            <a:r>
              <a:rPr lang="it-IT" dirty="0" smtClean="0"/>
              <a:t>) e i limiti (l’assemblea)</a:t>
            </a:r>
          </a:p>
          <a:p>
            <a:r>
              <a:rPr lang="it-IT" dirty="0" smtClean="0"/>
              <a:t>I diritti</a:t>
            </a:r>
          </a:p>
          <a:p>
            <a:r>
              <a:rPr lang="it-IT" dirty="0" smtClean="0"/>
              <a:t>I servizi</a:t>
            </a:r>
            <a:endParaRPr lang="it-IT" dirty="0"/>
          </a:p>
        </p:txBody>
      </p:sp>
    </p:spTree>
    <p:extLst>
      <p:ext uri="{BB962C8B-B14F-4D97-AF65-F5344CB8AC3E}">
        <p14:creationId xmlns:p14="http://schemas.microsoft.com/office/powerpoint/2010/main" val="535818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it-IT" altLang="it-IT"/>
              <a:t>Il passaggio storico</a:t>
            </a:r>
          </a:p>
        </p:txBody>
      </p:sp>
      <p:sp>
        <p:nvSpPr>
          <p:cNvPr id="3075" name="Rectangle 3"/>
          <p:cNvSpPr>
            <a:spLocks noGrp="1" noChangeArrowheads="1"/>
          </p:cNvSpPr>
          <p:nvPr>
            <p:ph type="body" idx="1"/>
          </p:nvPr>
        </p:nvSpPr>
        <p:spPr/>
        <p:txBody>
          <a:bodyPr/>
          <a:lstStyle/>
          <a:p>
            <a:pPr>
              <a:buFont typeface="Wingdings" pitchFamily="2" charset="2"/>
              <a:buChar char="Ø"/>
            </a:pPr>
            <a:r>
              <a:rPr lang="it-IT" altLang="it-IT"/>
              <a:t>Sciopero reato (cod.penale sardo)</a:t>
            </a:r>
          </a:p>
          <a:p>
            <a:pPr>
              <a:buFont typeface="Wingdings" pitchFamily="2" charset="2"/>
              <a:buChar char="Ø"/>
            </a:pPr>
            <a:r>
              <a:rPr lang="it-IT" altLang="it-IT"/>
              <a:t>Sciopero libertà (codice penale Zanardelli)</a:t>
            </a:r>
          </a:p>
          <a:p>
            <a:pPr>
              <a:buFont typeface="Wingdings" pitchFamily="2" charset="2"/>
              <a:buChar char="Ø"/>
            </a:pPr>
            <a:r>
              <a:rPr lang="it-IT" altLang="it-IT"/>
              <a:t>Sciopero reato (codice penale Rocco)</a:t>
            </a:r>
          </a:p>
          <a:p>
            <a:pPr>
              <a:buFont typeface="Wingdings" pitchFamily="2" charset="2"/>
              <a:buChar char="Ø"/>
            </a:pPr>
            <a:r>
              <a:rPr lang="it-IT" altLang="it-IT"/>
              <a:t>Sciopero diritto /libertà /reato (Costituzione)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it-IT" altLang="it-IT"/>
              <a:t>Il diritto di sciopero</a:t>
            </a:r>
          </a:p>
        </p:txBody>
      </p:sp>
      <p:sp>
        <p:nvSpPr>
          <p:cNvPr id="4099" name="Text Box 3"/>
          <p:cNvSpPr txBox="1">
            <a:spLocks noChangeArrowheads="1"/>
          </p:cNvSpPr>
          <p:nvPr/>
        </p:nvSpPr>
        <p:spPr bwMode="auto">
          <a:xfrm>
            <a:off x="1422648" y="3092767"/>
            <a:ext cx="689376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kumimoji="0" lang="it-IT" altLang="it-IT" sz="3600" b="1" dirty="0">
                <a:latin typeface="Woodcut" pitchFamily="2" charset="0"/>
              </a:rPr>
              <a:t>Art.40 – Il diritto di sciopero si esercita </a:t>
            </a:r>
            <a:r>
              <a:rPr kumimoji="0" lang="it-IT" altLang="it-IT" sz="3600" b="1" dirty="0" smtClean="0">
                <a:latin typeface="Woodcut" pitchFamily="2" charset="0"/>
              </a:rPr>
              <a:t>nell’ambito </a:t>
            </a:r>
            <a:r>
              <a:rPr kumimoji="0" lang="it-IT" altLang="it-IT" sz="3600" b="1" dirty="0">
                <a:latin typeface="Woodcut" pitchFamily="2" charset="0"/>
              </a:rPr>
              <a:t>delle leggi che lo regolano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7" name="Rectangle 7"/>
          <p:cNvSpPr>
            <a:spLocks noGrp="1" noChangeArrowheads="1"/>
          </p:cNvSpPr>
          <p:nvPr>
            <p:ph type="title"/>
          </p:nvPr>
        </p:nvSpPr>
        <p:spPr>
          <a:xfrm>
            <a:off x="1066800" y="609600"/>
            <a:ext cx="7772400" cy="1752600"/>
          </a:xfrm>
        </p:spPr>
        <p:txBody>
          <a:bodyPr/>
          <a:lstStyle/>
          <a:p>
            <a:r>
              <a:rPr lang="it-IT" altLang="it-IT"/>
              <a:t>Diritto individuale ad esercizio collettivo</a:t>
            </a:r>
          </a:p>
        </p:txBody>
      </p:sp>
      <p:sp>
        <p:nvSpPr>
          <p:cNvPr id="10248" name="Rectangle 8"/>
          <p:cNvSpPr>
            <a:spLocks noGrp="1" noChangeArrowheads="1"/>
          </p:cNvSpPr>
          <p:nvPr>
            <p:ph type="body" idx="1"/>
          </p:nvPr>
        </p:nvSpPr>
        <p:spPr/>
        <p:txBody>
          <a:bodyPr/>
          <a:lstStyle/>
          <a:p>
            <a:endParaRPr lang="it-IT" altLang="it-IT"/>
          </a:p>
          <a:p>
            <a:endParaRPr lang="it-IT" altLang="it-IT"/>
          </a:p>
        </p:txBody>
      </p:sp>
      <p:sp>
        <p:nvSpPr>
          <p:cNvPr id="10244" name="Text Box 4"/>
          <p:cNvSpPr txBox="1">
            <a:spLocks noChangeArrowheads="1"/>
          </p:cNvSpPr>
          <p:nvPr/>
        </p:nvSpPr>
        <p:spPr bwMode="auto">
          <a:xfrm>
            <a:off x="1203325" y="2871788"/>
            <a:ext cx="6472238"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Clr>
                <a:srgbClr val="FF3300"/>
              </a:buClr>
              <a:buFont typeface="Wingdings" pitchFamily="2" charset="2"/>
              <a:buChar char="v"/>
            </a:pPr>
            <a:r>
              <a:rPr lang="it-IT" altLang="it-IT" sz="3600">
                <a:latin typeface="Comic Sans MS" pitchFamily="66" charset="0"/>
              </a:rPr>
              <a:t>Oggetto dello sciopero</a:t>
            </a:r>
          </a:p>
          <a:p>
            <a:pPr>
              <a:buClr>
                <a:srgbClr val="FF3300"/>
              </a:buClr>
              <a:buFont typeface="Wingdings" pitchFamily="2" charset="2"/>
              <a:buChar char="v"/>
            </a:pPr>
            <a:r>
              <a:rPr lang="it-IT" altLang="it-IT" sz="3600">
                <a:latin typeface="Comic Sans MS" pitchFamily="66" charset="0"/>
              </a:rPr>
              <a:t>Indizione dello sciopero</a:t>
            </a:r>
          </a:p>
          <a:p>
            <a:pPr>
              <a:buClr>
                <a:srgbClr val="FF3300"/>
              </a:buClr>
              <a:buFont typeface="Wingdings" pitchFamily="2" charset="2"/>
              <a:buChar char="v"/>
            </a:pPr>
            <a:r>
              <a:rPr lang="it-IT" altLang="it-IT" sz="3600">
                <a:latin typeface="Comic Sans MS" pitchFamily="66" charset="0"/>
              </a:rPr>
              <a:t>Partecipazione allo sciopero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it-IT" altLang="it-IT"/>
              <a:t>L’astensione dall’esecuzione della prestazione</a:t>
            </a:r>
          </a:p>
        </p:txBody>
      </p:sp>
      <p:sp>
        <p:nvSpPr>
          <p:cNvPr id="8196" name="Text Box 4"/>
          <p:cNvSpPr txBox="1">
            <a:spLocks noChangeArrowheads="1"/>
          </p:cNvSpPr>
          <p:nvPr/>
        </p:nvSpPr>
        <p:spPr bwMode="auto">
          <a:xfrm>
            <a:off x="2819400" y="1828800"/>
            <a:ext cx="4025900" cy="898525"/>
          </a:xfrm>
          <a:prstGeom prst="rect">
            <a:avLst/>
          </a:prstGeom>
          <a:noFill/>
          <a:ln w="762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Comportamento: non esecuzione </a:t>
            </a:r>
          </a:p>
          <a:p>
            <a:r>
              <a:rPr lang="it-IT" altLang="it-IT"/>
              <a:t>di un obbligo contrattuale</a:t>
            </a:r>
          </a:p>
        </p:txBody>
      </p:sp>
      <p:sp>
        <p:nvSpPr>
          <p:cNvPr id="8198" name="AutoShape 6"/>
          <p:cNvSpPr>
            <a:spLocks noChangeArrowheads="1"/>
          </p:cNvSpPr>
          <p:nvPr/>
        </p:nvSpPr>
        <p:spPr bwMode="auto">
          <a:xfrm>
            <a:off x="4495800" y="2743200"/>
            <a:ext cx="485775" cy="976313"/>
          </a:xfrm>
          <a:prstGeom prst="down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199" name="Text Box 7"/>
          <p:cNvSpPr txBox="1">
            <a:spLocks noChangeArrowheads="1"/>
          </p:cNvSpPr>
          <p:nvPr/>
        </p:nvSpPr>
        <p:spPr bwMode="auto">
          <a:xfrm>
            <a:off x="3886200" y="3770313"/>
            <a:ext cx="1754188" cy="533400"/>
          </a:xfrm>
          <a:prstGeom prst="rect">
            <a:avLst/>
          </a:prstGeom>
          <a:noFill/>
          <a:ln w="762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conseguenze</a:t>
            </a:r>
          </a:p>
        </p:txBody>
      </p:sp>
      <p:sp>
        <p:nvSpPr>
          <p:cNvPr id="8200" name="AutoShape 8"/>
          <p:cNvSpPr>
            <a:spLocks noChangeArrowheads="1"/>
          </p:cNvSpPr>
          <p:nvPr/>
        </p:nvSpPr>
        <p:spPr bwMode="auto">
          <a:xfrm rot="7854157">
            <a:off x="2926556" y="4664869"/>
            <a:ext cx="976313" cy="485775"/>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201" name="Text Box 9"/>
          <p:cNvSpPr txBox="1">
            <a:spLocks noChangeArrowheads="1"/>
          </p:cNvSpPr>
          <p:nvPr/>
        </p:nvSpPr>
        <p:spPr bwMode="auto">
          <a:xfrm>
            <a:off x="990600" y="5410200"/>
            <a:ext cx="2005013" cy="533400"/>
          </a:xfrm>
          <a:prstGeom prst="rect">
            <a:avLst/>
          </a:prstGeom>
          <a:noFill/>
          <a:ln w="762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Illecito penale ?</a:t>
            </a:r>
          </a:p>
        </p:txBody>
      </p:sp>
      <p:sp>
        <p:nvSpPr>
          <p:cNvPr id="8202" name="AutoShape 10"/>
          <p:cNvSpPr>
            <a:spLocks noChangeArrowheads="1"/>
          </p:cNvSpPr>
          <p:nvPr/>
        </p:nvSpPr>
        <p:spPr bwMode="auto">
          <a:xfrm rot="5346009">
            <a:off x="4298156" y="4664869"/>
            <a:ext cx="976313" cy="485775"/>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203" name="Text Box 11"/>
          <p:cNvSpPr txBox="1">
            <a:spLocks noChangeArrowheads="1"/>
          </p:cNvSpPr>
          <p:nvPr/>
        </p:nvSpPr>
        <p:spPr bwMode="auto">
          <a:xfrm>
            <a:off x="3808413" y="5578475"/>
            <a:ext cx="2058987" cy="898525"/>
          </a:xfrm>
          <a:prstGeom prst="rect">
            <a:avLst/>
          </a:prstGeom>
          <a:noFill/>
          <a:ln w="762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Inadempimento </a:t>
            </a:r>
          </a:p>
          <a:p>
            <a:r>
              <a:rPr lang="it-IT" altLang="it-IT"/>
              <a:t>contrattuale?</a:t>
            </a:r>
          </a:p>
        </p:txBody>
      </p:sp>
      <p:sp>
        <p:nvSpPr>
          <p:cNvPr id="8204" name="Text Box 12"/>
          <p:cNvSpPr txBox="1">
            <a:spLocks noChangeArrowheads="1"/>
          </p:cNvSpPr>
          <p:nvPr/>
        </p:nvSpPr>
        <p:spPr bwMode="auto">
          <a:xfrm>
            <a:off x="6934200" y="5181600"/>
            <a:ext cx="1054100" cy="533400"/>
          </a:xfrm>
          <a:prstGeom prst="rect">
            <a:avLst/>
          </a:prstGeom>
          <a:noFill/>
          <a:ln w="762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Diritto?</a:t>
            </a:r>
          </a:p>
        </p:txBody>
      </p:sp>
      <p:sp>
        <p:nvSpPr>
          <p:cNvPr id="8206" name="AutoShape 14"/>
          <p:cNvSpPr>
            <a:spLocks noChangeArrowheads="1"/>
          </p:cNvSpPr>
          <p:nvPr/>
        </p:nvSpPr>
        <p:spPr bwMode="auto">
          <a:xfrm rot="2123068">
            <a:off x="5867400" y="4572000"/>
            <a:ext cx="976313" cy="485775"/>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066800" y="304800"/>
            <a:ext cx="7772400" cy="762000"/>
          </a:xfrm>
        </p:spPr>
        <p:txBody>
          <a:bodyPr/>
          <a:lstStyle/>
          <a:p>
            <a:r>
              <a:rPr lang="it-IT" altLang="it-IT"/>
              <a:t>Il codice penale</a:t>
            </a:r>
          </a:p>
        </p:txBody>
      </p:sp>
      <p:sp>
        <p:nvSpPr>
          <p:cNvPr id="9219" name="Rectangle 3"/>
          <p:cNvSpPr>
            <a:spLocks noGrp="1" noChangeArrowheads="1"/>
          </p:cNvSpPr>
          <p:nvPr>
            <p:ph type="body" idx="1"/>
          </p:nvPr>
        </p:nvSpPr>
        <p:spPr>
          <a:xfrm>
            <a:off x="1043608" y="1340768"/>
            <a:ext cx="7772400" cy="5077544"/>
          </a:xfrm>
        </p:spPr>
        <p:txBody>
          <a:bodyPr/>
          <a:lstStyle/>
          <a:p>
            <a:pPr>
              <a:lnSpc>
                <a:spcPct val="90000"/>
              </a:lnSpc>
            </a:pPr>
            <a:r>
              <a:rPr lang="it-IT" altLang="it-IT" sz="2800" dirty="0"/>
              <a:t>Serrata e sciopero per fini contrattuali (art.502 c.p.): Abrogato da </a:t>
            </a:r>
            <a:r>
              <a:rPr lang="it-IT" altLang="it-IT" sz="2800" dirty="0" err="1"/>
              <a:t>C.cost</a:t>
            </a:r>
            <a:r>
              <a:rPr lang="it-IT" altLang="it-IT" sz="2800" dirty="0"/>
              <a:t>. 4 maggio 1960, </a:t>
            </a:r>
            <a:r>
              <a:rPr lang="it-IT" altLang="it-IT" sz="2800" dirty="0" smtClean="0"/>
              <a:t>n.29 (questione relativa alla serrata, i giudici ordinari avevano già disapplicato)</a:t>
            </a:r>
            <a:endParaRPr lang="it-IT" altLang="it-IT" sz="2800" dirty="0"/>
          </a:p>
          <a:p>
            <a:pPr>
              <a:lnSpc>
                <a:spcPct val="90000"/>
              </a:lnSpc>
            </a:pPr>
            <a:r>
              <a:rPr lang="it-IT" altLang="it-IT" sz="2800" dirty="0"/>
              <a:t>Serrata e sciopero per fini non contrattuali (art.503 c.p.): Corte </a:t>
            </a:r>
            <a:r>
              <a:rPr lang="it-IT" altLang="it-IT" sz="2800" dirty="0" err="1"/>
              <a:t>Cost</a:t>
            </a:r>
            <a:r>
              <a:rPr lang="it-IT" altLang="it-IT" sz="2800" dirty="0"/>
              <a:t>. 27 dicembre 1974 n. 290 “nella parte in cui punisce anche lo sciopero politico che non diretto a sovvertire l’ordinamento costituzionale ovvero ad impedire o ostacolare il libero esercizio dei poteri legittimi nei quali si esprime la sovranità popolare” (sciopero politico economico / sciopero politico “puro”)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90600" y="228600"/>
            <a:ext cx="7772400" cy="838200"/>
          </a:xfrm>
        </p:spPr>
        <p:txBody>
          <a:bodyPr/>
          <a:lstStyle/>
          <a:p>
            <a:r>
              <a:rPr lang="it-IT" altLang="it-IT"/>
              <a:t> Segue</a:t>
            </a:r>
          </a:p>
        </p:txBody>
      </p:sp>
      <p:sp>
        <p:nvSpPr>
          <p:cNvPr id="12291" name="Rectangle 3"/>
          <p:cNvSpPr>
            <a:spLocks noGrp="1" noChangeArrowheads="1"/>
          </p:cNvSpPr>
          <p:nvPr>
            <p:ph type="body" idx="1"/>
          </p:nvPr>
        </p:nvSpPr>
        <p:spPr>
          <a:xfrm>
            <a:off x="990600" y="1143000"/>
            <a:ext cx="7772400" cy="4800600"/>
          </a:xfrm>
        </p:spPr>
        <p:txBody>
          <a:bodyPr/>
          <a:lstStyle/>
          <a:p>
            <a:pPr>
              <a:lnSpc>
                <a:spcPct val="90000"/>
              </a:lnSpc>
            </a:pPr>
            <a:r>
              <a:rPr lang="it-IT" altLang="it-IT" sz="2800"/>
              <a:t>È illegittimo, per violazione degli art. 3 e 40 cost., l’art. 504 c.p. [Coazione alla pubblica autorità mediante serrata o sciopero] nella parte in cui punisce lo sciopero che ha lo scopo di costringere l’autorità a dare o ad omettere un provvedimento o lo scopo di influire sulle deliberazioni di essa, a meno che non sia diretto a sovvertire l’ordinamento costituzionale ovvero ad impedire o ostacolare il libero esercizio dei poteri legittimi nei quali si esprime la sovranità popolare.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it-IT" altLang="it-IT"/>
              <a:t>I limiti allo sciopero</a:t>
            </a:r>
          </a:p>
        </p:txBody>
      </p:sp>
      <p:sp>
        <p:nvSpPr>
          <p:cNvPr id="11267" name="Rectangle 3"/>
          <p:cNvSpPr>
            <a:spLocks noGrp="1" noChangeArrowheads="1"/>
          </p:cNvSpPr>
          <p:nvPr>
            <p:ph type="body" idx="1"/>
          </p:nvPr>
        </p:nvSpPr>
        <p:spPr/>
        <p:txBody>
          <a:bodyPr/>
          <a:lstStyle/>
          <a:p>
            <a:pPr>
              <a:lnSpc>
                <a:spcPct val="90000"/>
              </a:lnSpc>
            </a:pPr>
            <a:r>
              <a:rPr lang="it-IT" altLang="it-IT"/>
              <a:t>Sciopero ad oltranza</a:t>
            </a:r>
          </a:p>
          <a:p>
            <a:pPr>
              <a:lnSpc>
                <a:spcPct val="90000"/>
              </a:lnSpc>
            </a:pPr>
            <a:r>
              <a:rPr lang="it-IT" altLang="it-IT"/>
              <a:t>Sciopero “pignolo”</a:t>
            </a:r>
          </a:p>
          <a:p>
            <a:pPr>
              <a:lnSpc>
                <a:spcPct val="90000"/>
              </a:lnSpc>
            </a:pPr>
            <a:r>
              <a:rPr lang="it-IT" altLang="it-IT"/>
              <a:t>Sciopero articolato</a:t>
            </a:r>
          </a:p>
          <a:p>
            <a:pPr lvl="1">
              <a:lnSpc>
                <a:spcPct val="90000"/>
              </a:lnSpc>
            </a:pPr>
            <a:r>
              <a:rPr lang="it-IT" altLang="it-IT"/>
              <a:t>Sciopero a scacchiera</a:t>
            </a:r>
          </a:p>
          <a:p>
            <a:pPr lvl="1">
              <a:lnSpc>
                <a:spcPct val="90000"/>
              </a:lnSpc>
            </a:pPr>
            <a:r>
              <a:rPr lang="it-IT" altLang="it-IT"/>
              <a:t>Sciopero a singhiozzo</a:t>
            </a:r>
          </a:p>
          <a:p>
            <a:pPr lvl="1">
              <a:lnSpc>
                <a:spcPct val="90000"/>
              </a:lnSpc>
              <a:buFont typeface="Wingdings" pitchFamily="2" charset="2"/>
              <a:buNone/>
            </a:pPr>
            <a:r>
              <a:rPr lang="it-IT" altLang="it-IT"/>
              <a:t>	Danno alla produzione / danno alla produttività. (art.41 e art.4 Cost.) </a:t>
            </a:r>
          </a:p>
          <a:p>
            <a:pPr lvl="1">
              <a:lnSpc>
                <a:spcPct val="90000"/>
              </a:lnSpc>
              <a:buFont typeface="Wingdings" pitchFamily="2" charset="2"/>
              <a:buNone/>
            </a:pPr>
            <a:r>
              <a:rPr lang="it-IT" altLang="it-IT"/>
              <a:t>Possibilità di rifiutare la prestazione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a:t>Cassazione 30 gennaio 1980, n. </a:t>
            </a:r>
            <a:r>
              <a:rPr lang="it-IT" sz="3200" dirty="0" smtClean="0"/>
              <a:t>711</a:t>
            </a:r>
            <a:endParaRPr lang="it-IT" sz="3200" dirty="0"/>
          </a:p>
        </p:txBody>
      </p:sp>
      <p:sp>
        <p:nvSpPr>
          <p:cNvPr id="3" name="Segnaposto contenuto 2"/>
          <p:cNvSpPr>
            <a:spLocks noGrp="1"/>
          </p:cNvSpPr>
          <p:nvPr>
            <p:ph idx="1"/>
          </p:nvPr>
        </p:nvSpPr>
        <p:spPr/>
        <p:txBody>
          <a:bodyPr/>
          <a:lstStyle/>
          <a:p>
            <a:r>
              <a:rPr lang="it-IT" dirty="0" smtClean="0"/>
              <a:t>Differenza tra danno alla produzione e danno alla produttività</a:t>
            </a:r>
            <a:endParaRPr lang="it-IT" dirty="0"/>
          </a:p>
        </p:txBody>
      </p:sp>
    </p:spTree>
    <p:extLst>
      <p:ext uri="{BB962C8B-B14F-4D97-AF65-F5344CB8AC3E}">
        <p14:creationId xmlns:p14="http://schemas.microsoft.com/office/powerpoint/2010/main" val="3249419161"/>
      </p:ext>
    </p:extLst>
  </p:cSld>
  <p:clrMapOvr>
    <a:masterClrMapping/>
  </p:clrMapOvr>
</p:sld>
</file>

<file path=ppt/theme/theme1.xml><?xml version="1.0" encoding="utf-8"?>
<a:theme xmlns:a="http://schemas.openxmlformats.org/drawingml/2006/main" name="Ingranaggi">
  <a:themeElements>
    <a:clrScheme name="Ingranaggi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fontScheme name="Ingranagg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t-IT" altLang="it-IT" sz="24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t-IT" altLang="it-IT" sz="24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Ingranaggi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clrMap bg1="dk2" tx1="lt1" bg2="dk1" tx2="lt2" accent1="accent1" accent2="accent2" accent3="accent3" accent4="accent4" accent5="accent5" accent6="accent6" hlink="hlink" folHlink="folHlink"/>
    </a:extraClrScheme>
    <a:extraClrScheme>
      <a:clrScheme name="Ingranaggi 2">
        <a:dk1>
          <a:srgbClr val="000000"/>
        </a:dk1>
        <a:lt1>
          <a:srgbClr val="FFFFCC"/>
        </a:lt1>
        <a:dk2>
          <a:srgbClr val="993300"/>
        </a:dk2>
        <a:lt2>
          <a:srgbClr val="EDE1AF"/>
        </a:lt2>
        <a:accent1>
          <a:srgbClr val="CAC0E2"/>
        </a:accent1>
        <a:accent2>
          <a:srgbClr val="DFC977"/>
        </a:accent2>
        <a:accent3>
          <a:srgbClr val="FFFFE2"/>
        </a:accent3>
        <a:accent4>
          <a:srgbClr val="000000"/>
        </a:accent4>
        <a:accent5>
          <a:srgbClr val="E1DCEE"/>
        </a:accent5>
        <a:accent6>
          <a:srgbClr val="CAB66B"/>
        </a:accent6>
        <a:hlink>
          <a:srgbClr val="660033"/>
        </a:hlink>
        <a:folHlink>
          <a:srgbClr val="993366"/>
        </a:folHlink>
      </a:clrScheme>
      <a:clrMap bg1="lt1" tx1="dk1" bg2="lt2" tx2="dk2" accent1="accent1" accent2="accent2" accent3="accent3" accent4="accent4" accent5="accent5" accent6="accent6" hlink="hlink" folHlink="folHlink"/>
    </a:extraClrScheme>
    <a:extraClrScheme>
      <a:clrScheme name="Ingranaggi 3">
        <a:dk1>
          <a:srgbClr val="000000"/>
        </a:dk1>
        <a:lt1>
          <a:srgbClr val="FFFFFF"/>
        </a:lt1>
        <a:dk2>
          <a:srgbClr val="000000"/>
        </a:dk2>
        <a:lt2>
          <a:srgbClr val="EAEAEA"/>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Ingranaggi 4">
        <a:dk1>
          <a:srgbClr val="481800"/>
        </a:dk1>
        <a:lt1>
          <a:srgbClr val="EAEAEA"/>
        </a:lt1>
        <a:dk2>
          <a:srgbClr val="762700"/>
        </a:dk2>
        <a:lt2>
          <a:srgbClr val="EBD189"/>
        </a:lt2>
        <a:accent1>
          <a:srgbClr val="FCAB40"/>
        </a:accent1>
        <a:accent2>
          <a:srgbClr val="AD717F"/>
        </a:accent2>
        <a:accent3>
          <a:srgbClr val="BDACAA"/>
        </a:accent3>
        <a:accent4>
          <a:srgbClr val="C8C8C8"/>
        </a:accent4>
        <a:accent5>
          <a:srgbClr val="FDD2AF"/>
        </a:accent5>
        <a:accent6>
          <a:srgbClr val="9C6672"/>
        </a:accent6>
        <a:hlink>
          <a:srgbClr val="FFFF99"/>
        </a:hlink>
        <a:folHlink>
          <a:srgbClr val="CC9900"/>
        </a:folHlink>
      </a:clrScheme>
      <a:clrMap bg1="dk2" tx1="lt1" bg2="dk1" tx2="lt2" accent1="accent1" accent2="accent2" accent3="accent3" accent4="accent4" accent5="accent5" accent6="accent6" hlink="hlink" folHlink="folHlink"/>
    </a:extraClrScheme>
    <a:extraClrScheme>
      <a:clrScheme name="Ingranaggi 5">
        <a:dk1>
          <a:srgbClr val="330066"/>
        </a:dk1>
        <a:lt1>
          <a:srgbClr val="EAEAEA"/>
        </a:lt1>
        <a:dk2>
          <a:srgbClr val="4E009C"/>
        </a:dk2>
        <a:lt2>
          <a:srgbClr val="EBD189"/>
        </a:lt2>
        <a:accent1>
          <a:srgbClr val="FCAB40"/>
        </a:accent1>
        <a:accent2>
          <a:srgbClr val="8871BB"/>
        </a:accent2>
        <a:accent3>
          <a:srgbClr val="B2AACB"/>
        </a:accent3>
        <a:accent4>
          <a:srgbClr val="C8C8C8"/>
        </a:accent4>
        <a:accent5>
          <a:srgbClr val="FDD2AF"/>
        </a:accent5>
        <a:accent6>
          <a:srgbClr val="7B66A9"/>
        </a:accent6>
        <a:hlink>
          <a:srgbClr val="99CC00"/>
        </a:hlink>
        <a:folHlink>
          <a:srgbClr val="808000"/>
        </a:folHlink>
      </a:clrScheme>
      <a:clrMap bg1="dk2" tx1="lt1" bg2="dk1" tx2="lt2" accent1="accent1" accent2="accent2" accent3="accent3" accent4="accent4" accent5="accent5" accent6="accent6" hlink="hlink" folHlink="folHlink"/>
    </a:extraClrScheme>
    <a:extraClrScheme>
      <a:clrScheme name="Ingranaggi 6">
        <a:dk1>
          <a:srgbClr val="454425"/>
        </a:dk1>
        <a:lt1>
          <a:srgbClr val="EAEAEA"/>
        </a:lt1>
        <a:dk2>
          <a:srgbClr val="4D6A2A"/>
        </a:dk2>
        <a:lt2>
          <a:srgbClr val="EBD189"/>
        </a:lt2>
        <a:accent1>
          <a:srgbClr val="FCAB40"/>
        </a:accent1>
        <a:accent2>
          <a:srgbClr val="A59E79"/>
        </a:accent2>
        <a:accent3>
          <a:srgbClr val="B2B9AC"/>
        </a:accent3>
        <a:accent4>
          <a:srgbClr val="C8C8C8"/>
        </a:accent4>
        <a:accent5>
          <a:srgbClr val="FDD2AF"/>
        </a:accent5>
        <a:accent6>
          <a:srgbClr val="958F6D"/>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Ingranaggi 7">
        <a:dk1>
          <a:srgbClr val="3C2924"/>
        </a:dk1>
        <a:lt1>
          <a:srgbClr val="EAEAEA"/>
        </a:lt1>
        <a:dk2>
          <a:srgbClr val="0D0A46"/>
        </a:dk2>
        <a:lt2>
          <a:srgbClr val="EBD189"/>
        </a:lt2>
        <a:accent1>
          <a:srgbClr val="FCAB40"/>
        </a:accent1>
        <a:accent2>
          <a:srgbClr val="633D4E"/>
        </a:accent2>
        <a:accent3>
          <a:srgbClr val="AAAAB0"/>
        </a:accent3>
        <a:accent4>
          <a:srgbClr val="C8C8C8"/>
        </a:accent4>
        <a:accent5>
          <a:srgbClr val="FDD2AF"/>
        </a:accent5>
        <a:accent6>
          <a:srgbClr val="593646"/>
        </a:accent6>
        <a:hlink>
          <a:srgbClr val="FFCC66"/>
        </a:hlink>
        <a:folHlink>
          <a:srgbClr val="99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C:\Programmi\Microsoft Office\Templates\Presentation Designs\Ingranaggi.pot</Template>
  <TotalTime>279</TotalTime>
  <Words>665</Words>
  <Application>Microsoft Macintosh PowerPoint</Application>
  <PresentationFormat>Presentazione su schermo (4:3)</PresentationFormat>
  <Paragraphs>49</Paragraphs>
  <Slides>13</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13</vt:i4>
      </vt:variant>
    </vt:vector>
  </HeadingPairs>
  <TitlesOfParts>
    <vt:vector size="20" baseType="lpstr">
      <vt:lpstr>Arial Narrow</vt:lpstr>
      <vt:lpstr>Calibri</vt:lpstr>
      <vt:lpstr>Comic Sans MS</vt:lpstr>
      <vt:lpstr>Wingdings</vt:lpstr>
      <vt:lpstr>Woodcut</vt:lpstr>
      <vt:lpstr>Arial</vt:lpstr>
      <vt:lpstr>Ingranaggi</vt:lpstr>
      <vt:lpstr>Il conflitto collettivo</vt:lpstr>
      <vt:lpstr>Il passaggio storico</vt:lpstr>
      <vt:lpstr>Il diritto di sciopero</vt:lpstr>
      <vt:lpstr>Diritto individuale ad esercizio collettivo</vt:lpstr>
      <vt:lpstr>L’astensione dall’esecuzione della prestazione</vt:lpstr>
      <vt:lpstr>Il codice penale</vt:lpstr>
      <vt:lpstr> Segue</vt:lpstr>
      <vt:lpstr>I limiti allo sciopero</vt:lpstr>
      <vt:lpstr>Cassazione 30 gennaio 1980, n. 711</vt:lpstr>
      <vt:lpstr>P. Ferrara, 29-06-1994</vt:lpstr>
      <vt:lpstr>P. Milano, 03-04-1997</vt:lpstr>
      <vt:lpstr>La serrata</vt:lpstr>
      <vt:lpstr>Lo sciopero nei SPE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Relazioni industriali 4</dc:title>
  <dc:creator>Alberto Avio</dc:creator>
  <cp:lastModifiedBy>Utente di Microsoft Office</cp:lastModifiedBy>
  <cp:revision>13</cp:revision>
  <dcterms:created xsi:type="dcterms:W3CDTF">2007-05-09T12:48:42Z</dcterms:created>
  <dcterms:modified xsi:type="dcterms:W3CDTF">2018-10-29T09:23:58Z</dcterms:modified>
</cp:coreProperties>
</file>