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3"/>
  </p:notesMasterIdLst>
  <p:sldIdLst>
    <p:sldId id="256" r:id="rId2"/>
    <p:sldId id="313" r:id="rId3"/>
    <p:sldId id="314" r:id="rId4"/>
    <p:sldId id="318" r:id="rId5"/>
    <p:sldId id="315" r:id="rId6"/>
    <p:sldId id="316" r:id="rId7"/>
    <p:sldId id="317" r:id="rId8"/>
    <p:sldId id="355" r:id="rId9"/>
    <p:sldId id="267" r:id="rId10"/>
    <p:sldId id="270" r:id="rId11"/>
    <p:sldId id="356" r:id="rId12"/>
    <p:sldId id="357" r:id="rId13"/>
    <p:sldId id="354" r:id="rId14"/>
    <p:sldId id="322" r:id="rId15"/>
    <p:sldId id="319" r:id="rId16"/>
    <p:sldId id="320" r:id="rId17"/>
    <p:sldId id="321" r:id="rId18"/>
    <p:sldId id="260" r:id="rId19"/>
    <p:sldId id="323" r:id="rId20"/>
    <p:sldId id="324" r:id="rId21"/>
    <p:sldId id="271" r:id="rId22"/>
    <p:sldId id="325" r:id="rId23"/>
    <p:sldId id="272" r:id="rId24"/>
    <p:sldId id="262" r:id="rId25"/>
    <p:sldId id="263" r:id="rId26"/>
    <p:sldId id="358" r:id="rId27"/>
    <p:sldId id="359" r:id="rId28"/>
    <p:sldId id="264" r:id="rId29"/>
    <p:sldId id="360" r:id="rId30"/>
    <p:sldId id="265" r:id="rId31"/>
    <p:sldId id="269" r:id="rId32"/>
    <p:sldId id="266" r:id="rId33"/>
    <p:sldId id="268" r:id="rId34"/>
    <p:sldId id="275" r:id="rId35"/>
    <p:sldId id="276" r:id="rId36"/>
    <p:sldId id="326" r:id="rId37"/>
    <p:sldId id="327" r:id="rId38"/>
    <p:sldId id="328" r:id="rId39"/>
    <p:sldId id="330" r:id="rId40"/>
    <p:sldId id="352" r:id="rId41"/>
    <p:sldId id="332" r:id="rId42"/>
    <p:sldId id="333" r:id="rId43"/>
    <p:sldId id="334" r:id="rId44"/>
    <p:sldId id="335" r:id="rId45"/>
    <p:sldId id="336" r:id="rId46"/>
    <p:sldId id="337" r:id="rId47"/>
    <p:sldId id="341" r:id="rId48"/>
    <p:sldId id="342" r:id="rId49"/>
    <p:sldId id="344" r:id="rId50"/>
    <p:sldId id="345" r:id="rId51"/>
    <p:sldId id="347" r:id="rId52"/>
  </p:sldIdLst>
  <p:sldSz cx="9144000" cy="6858000" type="screen4x3"/>
  <p:notesSz cx="6858000" cy="9144000"/>
  <p:defaultTextStyle>
    <a:defPPr>
      <a:defRPr lang="it-IT"/>
    </a:defPPr>
    <a:lvl1pPr algn="ctr" rtl="0" fontAlgn="base">
      <a:spcBef>
        <a:spcPct val="0"/>
      </a:spcBef>
      <a:spcAft>
        <a:spcPct val="0"/>
      </a:spcAft>
      <a:defRPr kumimoji="1" sz="2400" kern="1200">
        <a:solidFill>
          <a:schemeClr val="tx1"/>
        </a:solidFill>
        <a:latin typeface="Arial Narrow" charset="0"/>
        <a:ea typeface="ＭＳ Ｐゴシック" charset="-128"/>
        <a:cs typeface="+mn-cs"/>
      </a:defRPr>
    </a:lvl1pPr>
    <a:lvl2pPr marL="457200" algn="ctr" rtl="0" fontAlgn="base">
      <a:spcBef>
        <a:spcPct val="0"/>
      </a:spcBef>
      <a:spcAft>
        <a:spcPct val="0"/>
      </a:spcAft>
      <a:defRPr kumimoji="1" sz="2400" kern="1200">
        <a:solidFill>
          <a:schemeClr val="tx1"/>
        </a:solidFill>
        <a:latin typeface="Arial Narrow" charset="0"/>
        <a:ea typeface="ＭＳ Ｐゴシック" charset="-128"/>
        <a:cs typeface="+mn-cs"/>
      </a:defRPr>
    </a:lvl2pPr>
    <a:lvl3pPr marL="914400" algn="ctr" rtl="0" fontAlgn="base">
      <a:spcBef>
        <a:spcPct val="0"/>
      </a:spcBef>
      <a:spcAft>
        <a:spcPct val="0"/>
      </a:spcAft>
      <a:defRPr kumimoji="1" sz="2400" kern="1200">
        <a:solidFill>
          <a:schemeClr val="tx1"/>
        </a:solidFill>
        <a:latin typeface="Arial Narrow" charset="0"/>
        <a:ea typeface="ＭＳ Ｐゴシック" charset="-128"/>
        <a:cs typeface="+mn-cs"/>
      </a:defRPr>
    </a:lvl3pPr>
    <a:lvl4pPr marL="1371600" algn="ctr" rtl="0" fontAlgn="base">
      <a:spcBef>
        <a:spcPct val="0"/>
      </a:spcBef>
      <a:spcAft>
        <a:spcPct val="0"/>
      </a:spcAft>
      <a:defRPr kumimoji="1" sz="2400" kern="1200">
        <a:solidFill>
          <a:schemeClr val="tx1"/>
        </a:solidFill>
        <a:latin typeface="Arial Narrow" charset="0"/>
        <a:ea typeface="ＭＳ Ｐゴシック" charset="-128"/>
        <a:cs typeface="+mn-cs"/>
      </a:defRPr>
    </a:lvl4pPr>
    <a:lvl5pPr marL="1828800" algn="ctr" rtl="0" fontAlgn="base">
      <a:spcBef>
        <a:spcPct val="0"/>
      </a:spcBef>
      <a:spcAft>
        <a:spcPct val="0"/>
      </a:spcAft>
      <a:defRPr kumimoji="1" sz="2400" kern="1200">
        <a:solidFill>
          <a:schemeClr val="tx1"/>
        </a:solidFill>
        <a:latin typeface="Arial Narrow" charset="0"/>
        <a:ea typeface="ＭＳ Ｐゴシック" charset="-128"/>
        <a:cs typeface="+mn-cs"/>
      </a:defRPr>
    </a:lvl5pPr>
    <a:lvl6pPr marL="2286000" algn="l" defTabSz="914400" rtl="0" eaLnBrk="1" latinLnBrk="0" hangingPunct="1">
      <a:defRPr kumimoji="1" sz="2400" kern="1200">
        <a:solidFill>
          <a:schemeClr val="tx1"/>
        </a:solidFill>
        <a:latin typeface="Arial Narrow" charset="0"/>
        <a:ea typeface="ＭＳ Ｐゴシック" charset="-128"/>
        <a:cs typeface="+mn-cs"/>
      </a:defRPr>
    </a:lvl6pPr>
    <a:lvl7pPr marL="2743200" algn="l" defTabSz="914400" rtl="0" eaLnBrk="1" latinLnBrk="0" hangingPunct="1">
      <a:defRPr kumimoji="1" sz="2400" kern="1200">
        <a:solidFill>
          <a:schemeClr val="tx1"/>
        </a:solidFill>
        <a:latin typeface="Arial Narrow" charset="0"/>
        <a:ea typeface="ＭＳ Ｐゴシック" charset="-128"/>
        <a:cs typeface="+mn-cs"/>
      </a:defRPr>
    </a:lvl7pPr>
    <a:lvl8pPr marL="3200400" algn="l" defTabSz="914400" rtl="0" eaLnBrk="1" latinLnBrk="0" hangingPunct="1">
      <a:defRPr kumimoji="1" sz="2400" kern="1200">
        <a:solidFill>
          <a:schemeClr val="tx1"/>
        </a:solidFill>
        <a:latin typeface="Arial Narrow" charset="0"/>
        <a:ea typeface="ＭＳ Ｐゴシック" charset="-128"/>
        <a:cs typeface="+mn-cs"/>
      </a:defRPr>
    </a:lvl8pPr>
    <a:lvl9pPr marL="3657600" algn="l" defTabSz="914400" rtl="0" eaLnBrk="1" latinLnBrk="0" hangingPunct="1">
      <a:defRPr kumimoji="1" sz="2400" kern="1200">
        <a:solidFill>
          <a:schemeClr val="tx1"/>
        </a:solidFill>
        <a:latin typeface="Arial Narrow"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p:restoredTop sz="94643"/>
  </p:normalViewPr>
  <p:slideViewPr>
    <p:cSldViewPr>
      <p:cViewPr varScale="1">
        <p:scale>
          <a:sx n="37" d="100"/>
          <a:sy n="37" d="100"/>
        </p:scale>
        <p:origin x="121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Narrow" pitchFamily="34" charset="0"/>
                <a:ea typeface="+mn-ea"/>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5266FA1-4C6F-7644-A0EC-7133701951AE}" type="datetimeFigureOut">
              <a:rPr lang="it-IT" altLang="it-IT"/>
              <a:pPr/>
              <a:t>30/10/2018</a:t>
            </a:fld>
            <a:endParaRPr lang="it-IT" alt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Narrow" pitchFamily="34" charset="0"/>
                <a:ea typeface="+mn-ea"/>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4A06302-D1F9-8D48-8C1B-FBDD2346759D}" type="slidenum">
              <a:rPr lang="it-IT" altLang="it-IT"/>
              <a:pPr/>
              <a:t>‹N›</a:t>
            </a:fld>
            <a:endParaRPr lang="it-IT" altLang="it-IT"/>
          </a:p>
        </p:txBody>
      </p:sp>
    </p:spTree>
    <p:extLst>
      <p:ext uri="{BB962C8B-B14F-4D97-AF65-F5344CB8AC3E}">
        <p14:creationId xmlns:p14="http://schemas.microsoft.com/office/powerpoint/2010/main" val="7149198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egnaposto immagine diapositiva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61442"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it-IT" altLang="it-IT">
              <a:ea typeface="ＭＳ Ｐゴシック" charset="-128"/>
            </a:endParaRPr>
          </a:p>
        </p:txBody>
      </p:sp>
      <p:sp>
        <p:nvSpPr>
          <p:cNvPr id="4" name="Segnaposto numero diapositiva 3"/>
          <p:cNvSpPr>
            <a:spLocks noGrp="1"/>
          </p:cNvSpPr>
          <p:nvPr>
            <p:ph type="sldNum" sz="quarter" idx="5"/>
          </p:nvPr>
        </p:nvSpPr>
        <p:spPr/>
        <p:txBody>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eaLnBrk="1" hangingPunct="1"/>
            <a:fld id="{957F06EC-693E-0742-98F5-73BFBB44E2F6}" type="slidenum">
              <a:rPr lang="it-IT" altLang="it-IT" sz="1200"/>
              <a:pPr eaLnBrk="1" hangingPunct="1"/>
              <a:t>51</a:t>
            </a:fld>
            <a:endParaRPr lang="it-IT" altLang="it-IT" sz="1200"/>
          </a:p>
        </p:txBody>
      </p:sp>
    </p:spTree>
    <p:extLst>
      <p:ext uri="{BB962C8B-B14F-4D97-AF65-F5344CB8AC3E}">
        <p14:creationId xmlns:p14="http://schemas.microsoft.com/office/powerpoint/2010/main" val="4874350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Freeform 1026"/>
          <p:cNvSpPr>
            <a:spLocks/>
          </p:cNvSpPr>
          <p:nvPr/>
        </p:nvSpPr>
        <p:spPr bwMode="hidden">
          <a:xfrm>
            <a:off x="-11113" y="1836738"/>
            <a:ext cx="2268538" cy="2709862"/>
          </a:xfrm>
          <a:custGeom>
            <a:avLst/>
            <a:gdLst>
              <a:gd name="T0" fmla="*/ 2147483647 w 1429"/>
              <a:gd name="T1" fmla="*/ 2147483647 h 1707"/>
              <a:gd name="T2" fmla="*/ 2147483647 w 1429"/>
              <a:gd name="T3" fmla="*/ 2147483647 h 1707"/>
              <a:gd name="T4" fmla="*/ 2147483647 w 1429"/>
              <a:gd name="T5" fmla="*/ 0 h 1707"/>
              <a:gd name="T6" fmla="*/ 2147483647 w 1429"/>
              <a:gd name="T7" fmla="*/ 2147483647 h 1707"/>
              <a:gd name="T8" fmla="*/ 2147483647 w 1429"/>
              <a:gd name="T9" fmla="*/ 2147483647 h 1707"/>
              <a:gd name="T10" fmla="*/ 2147483647 w 1429"/>
              <a:gd name="T11" fmla="*/ 2147483647 h 1707"/>
              <a:gd name="T12" fmla="*/ 2147483647 w 1429"/>
              <a:gd name="T13" fmla="*/ 2147483647 h 1707"/>
              <a:gd name="T14" fmla="*/ 2147483647 w 1429"/>
              <a:gd name="T15" fmla="*/ 2147483647 h 1707"/>
              <a:gd name="T16" fmla="*/ 2147483647 w 1429"/>
              <a:gd name="T17" fmla="*/ 2147483647 h 1707"/>
              <a:gd name="T18" fmla="*/ 2147483647 w 1429"/>
              <a:gd name="T19" fmla="*/ 2147483647 h 1707"/>
              <a:gd name="T20" fmla="*/ 0 w 1429"/>
              <a:gd name="T21" fmla="*/ 2147483647 h 1707"/>
              <a:gd name="T22" fmla="*/ 0 w 1429"/>
              <a:gd name="T23" fmla="*/ 2147483647 h 1707"/>
              <a:gd name="T24" fmla="*/ 2147483647 w 1429"/>
              <a:gd name="T25" fmla="*/ 2147483647 h 1707"/>
              <a:gd name="T26" fmla="*/ 2147483647 w 1429"/>
              <a:gd name="T27" fmla="*/ 2147483647 h 1707"/>
              <a:gd name="T28" fmla="*/ 2147483647 w 1429"/>
              <a:gd name="T29" fmla="*/ 2147483647 h 1707"/>
              <a:gd name="T30" fmla="*/ 2147483647 w 1429"/>
              <a:gd name="T31" fmla="*/ 2147483647 h 1707"/>
              <a:gd name="T32" fmla="*/ 2147483647 w 1429"/>
              <a:gd name="T33" fmla="*/ 2147483647 h 1707"/>
              <a:gd name="T34" fmla="*/ 2147483647 w 1429"/>
              <a:gd name="T35" fmla="*/ 2147483647 h 1707"/>
              <a:gd name="T36" fmla="*/ 2147483647 w 1429"/>
              <a:gd name="T37" fmla="*/ 2147483647 h 1707"/>
              <a:gd name="T38" fmla="*/ 2147483647 w 1429"/>
              <a:gd name="T39" fmla="*/ 2147483647 h 1707"/>
              <a:gd name="T40" fmla="*/ 2147483647 w 1429"/>
              <a:gd name="T41" fmla="*/ 2147483647 h 1707"/>
              <a:gd name="T42" fmla="*/ 2147483647 w 1429"/>
              <a:gd name="T43" fmla="*/ 2147483647 h 1707"/>
              <a:gd name="T44" fmla="*/ 2147483647 w 1429"/>
              <a:gd name="T45" fmla="*/ 2147483647 h 1707"/>
              <a:gd name="T46" fmla="*/ 2147483647 w 1429"/>
              <a:gd name="T47" fmla="*/ 2147483647 h 1707"/>
              <a:gd name="T48" fmla="*/ 2147483647 w 1429"/>
              <a:gd name="T49" fmla="*/ 2147483647 h 1707"/>
              <a:gd name="T50" fmla="*/ 2147483647 w 1429"/>
              <a:gd name="T51" fmla="*/ 2147483647 h 1707"/>
              <a:gd name="T52" fmla="*/ 2147483647 w 1429"/>
              <a:gd name="T53" fmla="*/ 2147483647 h 1707"/>
              <a:gd name="T54" fmla="*/ 2147483647 w 1429"/>
              <a:gd name="T55" fmla="*/ 2147483647 h 1707"/>
              <a:gd name="T56" fmla="*/ 2147483647 w 1429"/>
              <a:gd name="T57" fmla="*/ 2147483647 h 1707"/>
              <a:gd name="T58" fmla="*/ 2147483647 w 1429"/>
              <a:gd name="T59" fmla="*/ 2147483647 h 1707"/>
              <a:gd name="T60" fmla="*/ 2147483647 w 1429"/>
              <a:gd name="T61" fmla="*/ 2147483647 h 1707"/>
              <a:gd name="T62" fmla="*/ 2147483647 w 1429"/>
              <a:gd name="T63" fmla="*/ 2147483647 h 1707"/>
              <a:gd name="T64" fmla="*/ 2147483647 w 1429"/>
              <a:gd name="T65" fmla="*/ 2147483647 h 1707"/>
              <a:gd name="T66" fmla="*/ 2147483647 w 1429"/>
              <a:gd name="T67" fmla="*/ 2147483647 h 1707"/>
              <a:gd name="T68" fmla="*/ 2147483647 w 1429"/>
              <a:gd name="T69" fmla="*/ 2147483647 h 1707"/>
              <a:gd name="T70" fmla="*/ 2147483647 w 1429"/>
              <a:gd name="T71" fmla="*/ 2147483647 h 1707"/>
              <a:gd name="T72" fmla="*/ 2147483647 w 1429"/>
              <a:gd name="T73" fmla="*/ 2147483647 h 1707"/>
              <a:gd name="T74" fmla="*/ 2147483647 w 1429"/>
              <a:gd name="T75" fmla="*/ 2147483647 h 1707"/>
              <a:gd name="T76" fmla="*/ 2147483647 w 1429"/>
              <a:gd name="T77" fmla="*/ 2147483647 h 1707"/>
              <a:gd name="T78" fmla="*/ 2147483647 w 1429"/>
              <a:gd name="T79" fmla="*/ 2147483647 h 1707"/>
              <a:gd name="T80" fmla="*/ 2147483647 w 1429"/>
              <a:gd name="T81" fmla="*/ 2147483647 h 170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 name="Freeform 1027"/>
          <p:cNvSpPr>
            <a:spLocks/>
          </p:cNvSpPr>
          <p:nvPr/>
        </p:nvSpPr>
        <p:spPr bwMode="hidden">
          <a:xfrm>
            <a:off x="107950" y="15875"/>
            <a:ext cx="838200" cy="787400"/>
          </a:xfrm>
          <a:custGeom>
            <a:avLst/>
            <a:gdLst>
              <a:gd name="T0" fmla="*/ 2147483647 w 528"/>
              <a:gd name="T1" fmla="*/ 2147483647 h 496"/>
              <a:gd name="T2" fmla="*/ 2147483647 w 528"/>
              <a:gd name="T3" fmla="*/ 2147483647 h 496"/>
              <a:gd name="T4" fmla="*/ 2147483647 w 528"/>
              <a:gd name="T5" fmla="*/ 0 h 496"/>
              <a:gd name="T6" fmla="*/ 2147483647 w 528"/>
              <a:gd name="T7" fmla="*/ 0 h 496"/>
              <a:gd name="T8" fmla="*/ 2147483647 w 528"/>
              <a:gd name="T9" fmla="*/ 2147483647 h 496"/>
              <a:gd name="T10" fmla="*/ 2147483647 w 528"/>
              <a:gd name="T11" fmla="*/ 2147483647 h 496"/>
              <a:gd name="T12" fmla="*/ 2147483647 w 528"/>
              <a:gd name="T13" fmla="*/ 0 h 496"/>
              <a:gd name="T14" fmla="*/ 2147483647 w 528"/>
              <a:gd name="T15" fmla="*/ 2147483647 h 496"/>
              <a:gd name="T16" fmla="*/ 2147483647 w 528"/>
              <a:gd name="T17" fmla="*/ 2147483647 h 496"/>
              <a:gd name="T18" fmla="*/ 2147483647 w 528"/>
              <a:gd name="T19" fmla="*/ 2147483647 h 496"/>
              <a:gd name="T20" fmla="*/ 2147483647 w 528"/>
              <a:gd name="T21" fmla="*/ 2147483647 h 496"/>
              <a:gd name="T22" fmla="*/ 2147483647 w 528"/>
              <a:gd name="T23" fmla="*/ 2147483647 h 496"/>
              <a:gd name="T24" fmla="*/ 2147483647 w 528"/>
              <a:gd name="T25" fmla="*/ 2147483647 h 496"/>
              <a:gd name="T26" fmla="*/ 2147483647 w 528"/>
              <a:gd name="T27" fmla="*/ 2147483647 h 496"/>
              <a:gd name="T28" fmla="*/ 2147483647 w 528"/>
              <a:gd name="T29" fmla="*/ 2147483647 h 496"/>
              <a:gd name="T30" fmla="*/ 0 w 528"/>
              <a:gd name="T31" fmla="*/ 2147483647 h 496"/>
              <a:gd name="T32" fmla="*/ 2147483647 w 528"/>
              <a:gd name="T33" fmla="*/ 2147483647 h 496"/>
              <a:gd name="T34" fmla="*/ 2147483647 w 528"/>
              <a:gd name="T35" fmla="*/ 2147483647 h 496"/>
              <a:gd name="T36" fmla="*/ 2147483647 w 528"/>
              <a:gd name="T37" fmla="*/ 2147483647 h 496"/>
              <a:gd name="T38" fmla="*/ 2147483647 w 528"/>
              <a:gd name="T39" fmla="*/ 2147483647 h 496"/>
              <a:gd name="T40" fmla="*/ 2147483647 w 528"/>
              <a:gd name="T41" fmla="*/ 2147483647 h 496"/>
              <a:gd name="T42" fmla="*/ 2147483647 w 528"/>
              <a:gd name="T43" fmla="*/ 2147483647 h 496"/>
              <a:gd name="T44" fmla="*/ 2147483647 w 528"/>
              <a:gd name="T45" fmla="*/ 2147483647 h 496"/>
              <a:gd name="T46" fmla="*/ 2147483647 w 528"/>
              <a:gd name="T47" fmla="*/ 2147483647 h 496"/>
              <a:gd name="T48" fmla="*/ 2147483647 w 528"/>
              <a:gd name="T49" fmla="*/ 2147483647 h 496"/>
              <a:gd name="T50" fmla="*/ 2147483647 w 528"/>
              <a:gd name="T51" fmla="*/ 2147483647 h 496"/>
              <a:gd name="T52" fmla="*/ 2147483647 w 528"/>
              <a:gd name="T53" fmla="*/ 2147483647 h 496"/>
              <a:gd name="T54" fmla="*/ 2147483647 w 528"/>
              <a:gd name="T55" fmla="*/ 2147483647 h 496"/>
              <a:gd name="T56" fmla="*/ 2147483647 w 528"/>
              <a:gd name="T57" fmla="*/ 2147483647 h 496"/>
              <a:gd name="T58" fmla="*/ 2147483647 w 528"/>
              <a:gd name="T59" fmla="*/ 2147483647 h 496"/>
              <a:gd name="T60" fmla="*/ 2147483647 w 528"/>
              <a:gd name="T61" fmla="*/ 2147483647 h 496"/>
              <a:gd name="T62" fmla="*/ 2147483647 w 528"/>
              <a:gd name="T63" fmla="*/ 2147483647 h 496"/>
              <a:gd name="T64" fmla="*/ 2147483647 w 528"/>
              <a:gd name="T65" fmla="*/ 2147483647 h 496"/>
              <a:gd name="T66" fmla="*/ 2147483647 w 528"/>
              <a:gd name="T67" fmla="*/ 2147483647 h 496"/>
              <a:gd name="T68" fmla="*/ 2147483647 w 528"/>
              <a:gd name="T69" fmla="*/ 2147483647 h 496"/>
              <a:gd name="T70" fmla="*/ 2147483647 w 528"/>
              <a:gd name="T71" fmla="*/ 2147483647 h 496"/>
              <a:gd name="T72" fmla="*/ 2147483647 w 528"/>
              <a:gd name="T73" fmla="*/ 2147483647 h 496"/>
              <a:gd name="T74" fmla="*/ 2147483647 w 528"/>
              <a:gd name="T75" fmla="*/ 2147483647 h 496"/>
              <a:gd name="T76" fmla="*/ 2147483647 w 528"/>
              <a:gd name="T77" fmla="*/ 2147483647 h 496"/>
              <a:gd name="T78" fmla="*/ 2147483647 w 528"/>
              <a:gd name="T79" fmla="*/ 2147483647 h 496"/>
              <a:gd name="T80" fmla="*/ 2147483647 w 528"/>
              <a:gd name="T81" fmla="*/ 2147483647 h 496"/>
              <a:gd name="T82" fmla="*/ 2147483647 w 528"/>
              <a:gd name="T83" fmla="*/ 2147483647 h 496"/>
              <a:gd name="T84" fmla="*/ 2147483647 w 528"/>
              <a:gd name="T85" fmla="*/ 2147483647 h 496"/>
              <a:gd name="T86" fmla="*/ 2147483647 w 528"/>
              <a:gd name="T87" fmla="*/ 2147483647 h 496"/>
              <a:gd name="T88" fmla="*/ 2147483647 w 528"/>
              <a:gd name="T89" fmla="*/ 2147483647 h 496"/>
              <a:gd name="T90" fmla="*/ 2147483647 w 528"/>
              <a:gd name="T91" fmla="*/ 2147483647 h 496"/>
              <a:gd name="T92" fmla="*/ 2147483647 w 528"/>
              <a:gd name="T93" fmla="*/ 2147483647 h 496"/>
              <a:gd name="T94" fmla="*/ 2147483647 w 528"/>
              <a:gd name="T95" fmla="*/ 0 h 496"/>
              <a:gd name="T96" fmla="*/ 2147483647 w 528"/>
              <a:gd name="T97" fmla="*/ 2147483647 h 49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6" name="Freeform 1028"/>
          <p:cNvSpPr>
            <a:spLocks/>
          </p:cNvSpPr>
          <p:nvPr/>
        </p:nvSpPr>
        <p:spPr bwMode="hidden">
          <a:xfrm>
            <a:off x="1192213" y="354013"/>
            <a:ext cx="2266950" cy="227012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7" name="Freeform 1029"/>
          <p:cNvSpPr>
            <a:spLocks/>
          </p:cNvSpPr>
          <p:nvPr/>
        </p:nvSpPr>
        <p:spPr bwMode="hidden">
          <a:xfrm>
            <a:off x="2532063" y="1270000"/>
            <a:ext cx="3670300" cy="3671888"/>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8" name="Freeform 1030"/>
          <p:cNvSpPr>
            <a:spLocks/>
          </p:cNvSpPr>
          <p:nvPr/>
        </p:nvSpPr>
        <p:spPr bwMode="hidden">
          <a:xfrm>
            <a:off x="3175" y="4797425"/>
            <a:ext cx="3417888" cy="2097088"/>
          </a:xfrm>
          <a:custGeom>
            <a:avLst/>
            <a:gdLst>
              <a:gd name="T0" fmla="*/ 2147483647 w 2153"/>
              <a:gd name="T1" fmla="*/ 2147483647 h 1321"/>
              <a:gd name="T2" fmla="*/ 2147483647 w 2153"/>
              <a:gd name="T3" fmla="*/ 2147483647 h 1321"/>
              <a:gd name="T4" fmla="*/ 2147483647 w 2153"/>
              <a:gd name="T5" fmla="*/ 0 h 1321"/>
              <a:gd name="T6" fmla="*/ 2147483647 w 2153"/>
              <a:gd name="T7" fmla="*/ 2147483647 h 1321"/>
              <a:gd name="T8" fmla="*/ 2147483647 w 2153"/>
              <a:gd name="T9" fmla="*/ 2147483647 h 1321"/>
              <a:gd name="T10" fmla="*/ 2147483647 w 2153"/>
              <a:gd name="T11" fmla="*/ 2147483647 h 1321"/>
              <a:gd name="T12" fmla="*/ 2147483647 w 2153"/>
              <a:gd name="T13" fmla="*/ 2147483647 h 1321"/>
              <a:gd name="T14" fmla="*/ 2147483647 w 2153"/>
              <a:gd name="T15" fmla="*/ 2147483647 h 1321"/>
              <a:gd name="T16" fmla="*/ 2147483647 w 2153"/>
              <a:gd name="T17" fmla="*/ 2147483647 h 1321"/>
              <a:gd name="T18" fmla="*/ 2147483647 w 2153"/>
              <a:gd name="T19" fmla="*/ 2147483647 h 1321"/>
              <a:gd name="T20" fmla="*/ 2147483647 w 2153"/>
              <a:gd name="T21" fmla="*/ 2147483647 h 1321"/>
              <a:gd name="T22" fmla="*/ 2147483647 w 2153"/>
              <a:gd name="T23" fmla="*/ 2147483647 h 1321"/>
              <a:gd name="T24" fmla="*/ 2147483647 w 2153"/>
              <a:gd name="T25" fmla="*/ 2147483647 h 1321"/>
              <a:gd name="T26" fmla="*/ 2147483647 w 2153"/>
              <a:gd name="T27" fmla="*/ 2147483647 h 1321"/>
              <a:gd name="T28" fmla="*/ 2147483647 w 2153"/>
              <a:gd name="T29" fmla="*/ 2147483647 h 1321"/>
              <a:gd name="T30" fmla="*/ 0 w 2153"/>
              <a:gd name="T31" fmla="*/ 2147483647 h 1321"/>
              <a:gd name="T32" fmla="*/ 2147483647 w 2153"/>
              <a:gd name="T33" fmla="*/ 2147483647 h 1321"/>
              <a:gd name="T34" fmla="*/ 2147483647 w 2153"/>
              <a:gd name="T35" fmla="*/ 2147483647 h 1321"/>
              <a:gd name="T36" fmla="*/ 2147483647 w 2153"/>
              <a:gd name="T37" fmla="*/ 2147483647 h 1321"/>
              <a:gd name="T38" fmla="*/ 2147483647 w 2153"/>
              <a:gd name="T39" fmla="*/ 2147483647 h 1321"/>
              <a:gd name="T40" fmla="*/ 2147483647 w 2153"/>
              <a:gd name="T41" fmla="*/ 2147483647 h 1321"/>
              <a:gd name="T42" fmla="*/ 2147483647 w 2153"/>
              <a:gd name="T43" fmla="*/ 2147483647 h 1321"/>
              <a:gd name="T44" fmla="*/ 2147483647 w 2153"/>
              <a:gd name="T45" fmla="*/ 2147483647 h 1321"/>
              <a:gd name="T46" fmla="*/ 2147483647 w 2153"/>
              <a:gd name="T47" fmla="*/ 2147483647 h 1321"/>
              <a:gd name="T48" fmla="*/ 2147483647 w 2153"/>
              <a:gd name="T49" fmla="*/ 2147483647 h 1321"/>
              <a:gd name="T50" fmla="*/ 2147483647 w 2153"/>
              <a:gd name="T51" fmla="*/ 2147483647 h 1321"/>
              <a:gd name="T52" fmla="*/ 2147483647 w 2153"/>
              <a:gd name="T53" fmla="*/ 2147483647 h 1321"/>
              <a:gd name="T54" fmla="*/ 2147483647 w 2153"/>
              <a:gd name="T55" fmla="*/ 2147483647 h 1321"/>
              <a:gd name="T56" fmla="*/ 2147483647 w 2153"/>
              <a:gd name="T57" fmla="*/ 2147483647 h 1321"/>
              <a:gd name="T58" fmla="*/ 2147483647 w 2153"/>
              <a:gd name="T59" fmla="*/ 2147483647 h 1321"/>
              <a:gd name="T60" fmla="*/ 2147483647 w 2153"/>
              <a:gd name="T61" fmla="*/ 2147483647 h 132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9" name="Freeform 1031"/>
          <p:cNvSpPr>
            <a:spLocks/>
          </p:cNvSpPr>
          <p:nvPr/>
        </p:nvSpPr>
        <p:spPr bwMode="hidden">
          <a:xfrm>
            <a:off x="4494213" y="4425950"/>
            <a:ext cx="2263775" cy="226377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 name="Freeform 1032"/>
          <p:cNvSpPr>
            <a:spLocks/>
          </p:cNvSpPr>
          <p:nvPr/>
        </p:nvSpPr>
        <p:spPr bwMode="hidden">
          <a:xfrm>
            <a:off x="5646738" y="487363"/>
            <a:ext cx="2928937" cy="293052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1" name="Freeform 1033"/>
          <p:cNvSpPr>
            <a:spLocks/>
          </p:cNvSpPr>
          <p:nvPr/>
        </p:nvSpPr>
        <p:spPr bwMode="hidden">
          <a:xfrm>
            <a:off x="7146925" y="2555875"/>
            <a:ext cx="2008188" cy="3997325"/>
          </a:xfrm>
          <a:custGeom>
            <a:avLst/>
            <a:gdLst>
              <a:gd name="T0" fmla="*/ 2147483647 w 1265"/>
              <a:gd name="T1" fmla="*/ 0 h 2518"/>
              <a:gd name="T2" fmla="*/ 2147483647 w 1265"/>
              <a:gd name="T3" fmla="*/ 2147483647 h 2518"/>
              <a:gd name="T4" fmla="*/ 2147483647 w 1265"/>
              <a:gd name="T5" fmla="*/ 2147483647 h 2518"/>
              <a:gd name="T6" fmla="*/ 2147483647 w 1265"/>
              <a:gd name="T7" fmla="*/ 2147483647 h 2518"/>
              <a:gd name="T8" fmla="*/ 2147483647 w 1265"/>
              <a:gd name="T9" fmla="*/ 2147483647 h 2518"/>
              <a:gd name="T10" fmla="*/ 2147483647 w 1265"/>
              <a:gd name="T11" fmla="*/ 2147483647 h 2518"/>
              <a:gd name="T12" fmla="*/ 2147483647 w 1265"/>
              <a:gd name="T13" fmla="*/ 2147483647 h 2518"/>
              <a:gd name="T14" fmla="*/ 2147483647 w 1265"/>
              <a:gd name="T15" fmla="*/ 2147483647 h 2518"/>
              <a:gd name="T16" fmla="*/ 2147483647 w 1265"/>
              <a:gd name="T17" fmla="*/ 2147483647 h 2518"/>
              <a:gd name="T18" fmla="*/ 2147483647 w 1265"/>
              <a:gd name="T19" fmla="*/ 2147483647 h 2518"/>
              <a:gd name="T20" fmla="*/ 2147483647 w 1265"/>
              <a:gd name="T21" fmla="*/ 2147483647 h 2518"/>
              <a:gd name="T22" fmla="*/ 2147483647 w 1265"/>
              <a:gd name="T23" fmla="*/ 2147483647 h 2518"/>
              <a:gd name="T24" fmla="*/ 2147483647 w 1265"/>
              <a:gd name="T25" fmla="*/ 2147483647 h 2518"/>
              <a:gd name="T26" fmla="*/ 0 w 1265"/>
              <a:gd name="T27" fmla="*/ 2147483647 h 2518"/>
              <a:gd name="T28" fmla="*/ 2147483647 w 1265"/>
              <a:gd name="T29" fmla="*/ 2147483647 h 2518"/>
              <a:gd name="T30" fmla="*/ 2147483647 w 1265"/>
              <a:gd name="T31" fmla="*/ 2147483647 h 2518"/>
              <a:gd name="T32" fmla="*/ 2147483647 w 1265"/>
              <a:gd name="T33" fmla="*/ 2147483647 h 2518"/>
              <a:gd name="T34" fmla="*/ 2147483647 w 1265"/>
              <a:gd name="T35" fmla="*/ 2147483647 h 2518"/>
              <a:gd name="T36" fmla="*/ 2147483647 w 1265"/>
              <a:gd name="T37" fmla="*/ 2147483647 h 2518"/>
              <a:gd name="T38" fmla="*/ 2147483647 w 1265"/>
              <a:gd name="T39" fmla="*/ 2147483647 h 2518"/>
              <a:gd name="T40" fmla="*/ 2147483647 w 1265"/>
              <a:gd name="T41" fmla="*/ 2147483647 h 2518"/>
              <a:gd name="T42" fmla="*/ 2147483647 w 1265"/>
              <a:gd name="T43" fmla="*/ 2147483647 h 2518"/>
              <a:gd name="T44" fmla="*/ 2147483647 w 1265"/>
              <a:gd name="T45" fmla="*/ 2147483647 h 2518"/>
              <a:gd name="T46" fmla="*/ 2147483647 w 1265"/>
              <a:gd name="T47" fmla="*/ 2147483647 h 2518"/>
              <a:gd name="T48" fmla="*/ 2147483647 w 1265"/>
              <a:gd name="T49" fmla="*/ 2147483647 h 2518"/>
              <a:gd name="T50" fmla="*/ 2147483647 w 1265"/>
              <a:gd name="T51" fmla="*/ 2147483647 h 2518"/>
              <a:gd name="T52" fmla="*/ 2147483647 w 1265"/>
              <a:gd name="T53" fmla="*/ 0 h 251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2" name="Freeform 1034"/>
          <p:cNvSpPr>
            <a:spLocks/>
          </p:cNvSpPr>
          <p:nvPr/>
        </p:nvSpPr>
        <p:spPr bwMode="hidden">
          <a:xfrm rot="16200000">
            <a:off x="3977481" y="-853281"/>
            <a:ext cx="1722438" cy="3429000"/>
          </a:xfrm>
          <a:custGeom>
            <a:avLst/>
            <a:gdLst>
              <a:gd name="T0" fmla="*/ 2147483647 w 1265"/>
              <a:gd name="T1" fmla="*/ 0 h 2518"/>
              <a:gd name="T2" fmla="*/ 2147483647 w 1265"/>
              <a:gd name="T3" fmla="*/ 2147483647 h 2518"/>
              <a:gd name="T4" fmla="*/ 2147483647 w 1265"/>
              <a:gd name="T5" fmla="*/ 2147483647 h 2518"/>
              <a:gd name="T6" fmla="*/ 2147483647 w 1265"/>
              <a:gd name="T7" fmla="*/ 2147483647 h 2518"/>
              <a:gd name="T8" fmla="*/ 2147483647 w 1265"/>
              <a:gd name="T9" fmla="*/ 2147483647 h 2518"/>
              <a:gd name="T10" fmla="*/ 2147483647 w 1265"/>
              <a:gd name="T11" fmla="*/ 2147483647 h 2518"/>
              <a:gd name="T12" fmla="*/ 2147483647 w 1265"/>
              <a:gd name="T13" fmla="*/ 2147483647 h 2518"/>
              <a:gd name="T14" fmla="*/ 2147483647 w 1265"/>
              <a:gd name="T15" fmla="*/ 2147483647 h 2518"/>
              <a:gd name="T16" fmla="*/ 2147483647 w 1265"/>
              <a:gd name="T17" fmla="*/ 2147483647 h 2518"/>
              <a:gd name="T18" fmla="*/ 2147483647 w 1265"/>
              <a:gd name="T19" fmla="*/ 2147483647 h 2518"/>
              <a:gd name="T20" fmla="*/ 2147483647 w 1265"/>
              <a:gd name="T21" fmla="*/ 2147483647 h 2518"/>
              <a:gd name="T22" fmla="*/ 2147483647 w 1265"/>
              <a:gd name="T23" fmla="*/ 2147483647 h 2518"/>
              <a:gd name="T24" fmla="*/ 2147483647 w 1265"/>
              <a:gd name="T25" fmla="*/ 2147483647 h 2518"/>
              <a:gd name="T26" fmla="*/ 0 w 1265"/>
              <a:gd name="T27" fmla="*/ 2147483647 h 2518"/>
              <a:gd name="T28" fmla="*/ 2147483647 w 1265"/>
              <a:gd name="T29" fmla="*/ 2147483647 h 2518"/>
              <a:gd name="T30" fmla="*/ 2147483647 w 1265"/>
              <a:gd name="T31" fmla="*/ 2147483647 h 2518"/>
              <a:gd name="T32" fmla="*/ 2147483647 w 1265"/>
              <a:gd name="T33" fmla="*/ 2147483647 h 2518"/>
              <a:gd name="T34" fmla="*/ 2147483647 w 1265"/>
              <a:gd name="T35" fmla="*/ 2147483647 h 2518"/>
              <a:gd name="T36" fmla="*/ 2147483647 w 1265"/>
              <a:gd name="T37" fmla="*/ 2147483647 h 2518"/>
              <a:gd name="T38" fmla="*/ 2147483647 w 1265"/>
              <a:gd name="T39" fmla="*/ 2147483647 h 2518"/>
              <a:gd name="T40" fmla="*/ 2147483647 w 1265"/>
              <a:gd name="T41" fmla="*/ 2147483647 h 2518"/>
              <a:gd name="T42" fmla="*/ 2147483647 w 1265"/>
              <a:gd name="T43" fmla="*/ 2147483647 h 2518"/>
              <a:gd name="T44" fmla="*/ 2147483647 w 1265"/>
              <a:gd name="T45" fmla="*/ 2147483647 h 2518"/>
              <a:gd name="T46" fmla="*/ 2147483647 w 1265"/>
              <a:gd name="T47" fmla="*/ 2147483647 h 2518"/>
              <a:gd name="T48" fmla="*/ 2147483647 w 1265"/>
              <a:gd name="T49" fmla="*/ 2147483647 h 2518"/>
              <a:gd name="T50" fmla="*/ 2147483647 w 1265"/>
              <a:gd name="T51" fmla="*/ 2147483647 h 2518"/>
              <a:gd name="T52" fmla="*/ 2147483647 w 1265"/>
              <a:gd name="T53" fmla="*/ 0 h 251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13" name="Picture 1035" descr="Facban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Rectangle 1036"/>
          <p:cNvSpPr>
            <a:spLocks noGrp="1" noChangeArrowheads="1"/>
          </p:cNvSpPr>
          <p:nvPr>
            <p:ph type="ctrTitle"/>
          </p:nvPr>
        </p:nvSpPr>
        <p:spPr>
          <a:xfrm>
            <a:off x="1143000" y="2286000"/>
            <a:ext cx="7772400" cy="1143000"/>
          </a:xfrm>
        </p:spPr>
        <p:txBody>
          <a:bodyPr/>
          <a:lstStyle>
            <a:lvl1pPr>
              <a:defRPr/>
            </a:lvl1pPr>
          </a:lstStyle>
          <a:p>
            <a:pPr lvl="0"/>
            <a:r>
              <a:rPr lang="it-IT" noProof="0" smtClean="0"/>
              <a:t>Fare clic per modificare lo stile del titolo dello schema</a:t>
            </a:r>
          </a:p>
        </p:txBody>
      </p:sp>
      <p:sp>
        <p:nvSpPr>
          <p:cNvPr id="4109" name="Rectangle 1037"/>
          <p:cNvSpPr>
            <a:spLocks noGrp="1" noChangeArrowheads="1"/>
          </p:cNvSpPr>
          <p:nvPr>
            <p:ph type="subTitle" idx="1"/>
          </p:nvPr>
        </p:nvSpPr>
        <p:spPr>
          <a:xfrm>
            <a:off x="2133600" y="4114800"/>
            <a:ext cx="6400800" cy="1752600"/>
          </a:xfrm>
        </p:spPr>
        <p:txBody>
          <a:bodyPr/>
          <a:lstStyle>
            <a:lvl1pPr marL="0" indent="0">
              <a:buFont typeface="Wingdings" pitchFamily="2" charset="2"/>
              <a:buNone/>
              <a:defRPr/>
            </a:lvl1pPr>
          </a:lstStyle>
          <a:p>
            <a:pPr lvl="0"/>
            <a:r>
              <a:rPr lang="it-IT" noProof="0" smtClean="0"/>
              <a:t>Fare clic per modificare lo stile del sottotitolo dello schema</a:t>
            </a:r>
          </a:p>
        </p:txBody>
      </p:sp>
      <p:sp>
        <p:nvSpPr>
          <p:cNvPr id="14" name="Rectangle 1038"/>
          <p:cNvSpPr>
            <a:spLocks noGrp="1" noChangeArrowheads="1"/>
          </p:cNvSpPr>
          <p:nvPr>
            <p:ph type="dt" sz="half" idx="10"/>
          </p:nvPr>
        </p:nvSpPr>
        <p:spPr>
          <a:xfrm>
            <a:off x="1143000" y="6248400"/>
            <a:ext cx="1905000" cy="45720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it-IT"/>
          </a:p>
        </p:txBody>
      </p:sp>
      <p:sp>
        <p:nvSpPr>
          <p:cNvPr id="15" name="Rectangle 1039"/>
          <p:cNvSpPr>
            <a:spLocks noGrp="1" noChangeArrowheads="1"/>
          </p:cNvSpPr>
          <p:nvPr>
            <p:ph type="ftr" sz="quarter" idx="11"/>
          </p:nvPr>
        </p:nvSpPr>
        <p:spPr>
          <a:xfrm>
            <a:off x="3581400" y="6248400"/>
            <a:ext cx="2895600" cy="45720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it-IT"/>
          </a:p>
        </p:txBody>
      </p:sp>
      <p:sp>
        <p:nvSpPr>
          <p:cNvPr id="16" name="Rectangle 1040"/>
          <p:cNvSpPr>
            <a:spLocks noGrp="1" noChangeArrowheads="1"/>
          </p:cNvSpPr>
          <p:nvPr>
            <p:ph type="sldNum" sz="quarter" idx="12"/>
          </p:nvPr>
        </p:nvSpPr>
        <p:spPr>
          <a:xfrm>
            <a:off x="7010400" y="6248400"/>
            <a:ext cx="1905000" cy="45720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defRPr/>
            </a:lvl1pPr>
          </a:lstStyle>
          <a:p>
            <a:fld id="{36EB753C-B671-B146-A42E-212D0BEC8773}" type="slidenum">
              <a:rPr lang="it-IT" altLang="it-IT"/>
              <a:pPr/>
              <a:t>‹N›</a:t>
            </a:fld>
            <a:endParaRPr lang="it-IT" altLang="it-IT"/>
          </a:p>
        </p:txBody>
      </p:sp>
    </p:spTree>
    <p:extLst>
      <p:ext uri="{BB962C8B-B14F-4D97-AF65-F5344CB8AC3E}">
        <p14:creationId xmlns:p14="http://schemas.microsoft.com/office/powerpoint/2010/main" val="1950503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3"/>
          <p:cNvSpPr>
            <a:spLocks noGrp="1" noChangeArrowheads="1"/>
          </p:cNvSpPr>
          <p:nvPr>
            <p:ph type="dt" sz="half" idx="10"/>
          </p:nvPr>
        </p:nvSpPr>
        <p:spPr>
          <a:ln/>
        </p:spPr>
        <p:txBody>
          <a:bodyPr/>
          <a:lstStyle>
            <a:lvl1pPr>
              <a:defRPr/>
            </a:lvl1pPr>
          </a:lstStyle>
          <a:p>
            <a:pPr>
              <a:defRPr/>
            </a:pPr>
            <a:endParaRPr lang="it-IT"/>
          </a:p>
        </p:txBody>
      </p:sp>
      <p:sp>
        <p:nvSpPr>
          <p:cNvPr id="5" name="Rectangle 14"/>
          <p:cNvSpPr>
            <a:spLocks noGrp="1" noChangeArrowheads="1"/>
          </p:cNvSpPr>
          <p:nvPr>
            <p:ph type="ftr" sz="quarter" idx="11"/>
          </p:nvPr>
        </p:nvSpPr>
        <p:spPr>
          <a:ln/>
        </p:spPr>
        <p:txBody>
          <a:bodyPr/>
          <a:lstStyle>
            <a:lvl1pPr>
              <a:defRPr/>
            </a:lvl1pPr>
          </a:lstStyle>
          <a:p>
            <a:pPr>
              <a:defRPr/>
            </a:pPr>
            <a:endParaRPr lang="it-IT"/>
          </a:p>
        </p:txBody>
      </p:sp>
      <p:sp>
        <p:nvSpPr>
          <p:cNvPr id="6" name="Rectangle 15"/>
          <p:cNvSpPr>
            <a:spLocks noGrp="1" noChangeArrowheads="1"/>
          </p:cNvSpPr>
          <p:nvPr>
            <p:ph type="sldNum" sz="quarter" idx="12"/>
          </p:nvPr>
        </p:nvSpPr>
        <p:spPr>
          <a:ln/>
        </p:spPr>
        <p:txBody>
          <a:bodyPr/>
          <a:lstStyle>
            <a:lvl1pPr>
              <a:defRPr/>
            </a:lvl1pPr>
          </a:lstStyle>
          <a:p>
            <a:fld id="{D078D7B7-B965-BE46-9A88-C8FF276C6062}" type="slidenum">
              <a:rPr lang="it-IT" altLang="it-IT"/>
              <a:pPr/>
              <a:t>‹N›</a:t>
            </a:fld>
            <a:endParaRPr lang="it-IT" altLang="it-IT"/>
          </a:p>
        </p:txBody>
      </p:sp>
    </p:spTree>
    <p:extLst>
      <p:ext uri="{BB962C8B-B14F-4D97-AF65-F5344CB8AC3E}">
        <p14:creationId xmlns:p14="http://schemas.microsoft.com/office/powerpoint/2010/main" val="2013398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96100" y="3048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066800" y="3048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3"/>
          <p:cNvSpPr>
            <a:spLocks noGrp="1" noChangeArrowheads="1"/>
          </p:cNvSpPr>
          <p:nvPr>
            <p:ph type="dt" sz="half" idx="10"/>
          </p:nvPr>
        </p:nvSpPr>
        <p:spPr>
          <a:ln/>
        </p:spPr>
        <p:txBody>
          <a:bodyPr/>
          <a:lstStyle>
            <a:lvl1pPr>
              <a:defRPr/>
            </a:lvl1pPr>
          </a:lstStyle>
          <a:p>
            <a:pPr>
              <a:defRPr/>
            </a:pPr>
            <a:endParaRPr lang="it-IT"/>
          </a:p>
        </p:txBody>
      </p:sp>
      <p:sp>
        <p:nvSpPr>
          <p:cNvPr id="5" name="Rectangle 14"/>
          <p:cNvSpPr>
            <a:spLocks noGrp="1" noChangeArrowheads="1"/>
          </p:cNvSpPr>
          <p:nvPr>
            <p:ph type="ftr" sz="quarter" idx="11"/>
          </p:nvPr>
        </p:nvSpPr>
        <p:spPr>
          <a:ln/>
        </p:spPr>
        <p:txBody>
          <a:bodyPr/>
          <a:lstStyle>
            <a:lvl1pPr>
              <a:defRPr/>
            </a:lvl1pPr>
          </a:lstStyle>
          <a:p>
            <a:pPr>
              <a:defRPr/>
            </a:pPr>
            <a:endParaRPr lang="it-IT"/>
          </a:p>
        </p:txBody>
      </p:sp>
      <p:sp>
        <p:nvSpPr>
          <p:cNvPr id="6" name="Rectangle 15"/>
          <p:cNvSpPr>
            <a:spLocks noGrp="1" noChangeArrowheads="1"/>
          </p:cNvSpPr>
          <p:nvPr>
            <p:ph type="sldNum" sz="quarter" idx="12"/>
          </p:nvPr>
        </p:nvSpPr>
        <p:spPr>
          <a:ln/>
        </p:spPr>
        <p:txBody>
          <a:bodyPr/>
          <a:lstStyle>
            <a:lvl1pPr>
              <a:defRPr/>
            </a:lvl1pPr>
          </a:lstStyle>
          <a:p>
            <a:fld id="{9757BAFF-107B-0443-A956-51CC4DE307A7}" type="slidenum">
              <a:rPr lang="it-IT" altLang="it-IT"/>
              <a:pPr/>
              <a:t>‹N›</a:t>
            </a:fld>
            <a:endParaRPr lang="it-IT" altLang="it-IT"/>
          </a:p>
        </p:txBody>
      </p:sp>
    </p:spTree>
    <p:extLst>
      <p:ext uri="{BB962C8B-B14F-4D97-AF65-F5344CB8AC3E}">
        <p14:creationId xmlns:p14="http://schemas.microsoft.com/office/powerpoint/2010/main" val="1293436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3"/>
          <p:cNvSpPr>
            <a:spLocks noGrp="1" noChangeArrowheads="1"/>
          </p:cNvSpPr>
          <p:nvPr>
            <p:ph type="dt" sz="half" idx="10"/>
          </p:nvPr>
        </p:nvSpPr>
        <p:spPr>
          <a:ln/>
        </p:spPr>
        <p:txBody>
          <a:bodyPr/>
          <a:lstStyle>
            <a:lvl1pPr>
              <a:defRPr/>
            </a:lvl1pPr>
          </a:lstStyle>
          <a:p>
            <a:pPr>
              <a:defRPr/>
            </a:pPr>
            <a:endParaRPr lang="it-IT"/>
          </a:p>
        </p:txBody>
      </p:sp>
      <p:sp>
        <p:nvSpPr>
          <p:cNvPr id="5" name="Rectangle 14"/>
          <p:cNvSpPr>
            <a:spLocks noGrp="1" noChangeArrowheads="1"/>
          </p:cNvSpPr>
          <p:nvPr>
            <p:ph type="ftr" sz="quarter" idx="11"/>
          </p:nvPr>
        </p:nvSpPr>
        <p:spPr>
          <a:ln/>
        </p:spPr>
        <p:txBody>
          <a:bodyPr/>
          <a:lstStyle>
            <a:lvl1pPr>
              <a:defRPr/>
            </a:lvl1pPr>
          </a:lstStyle>
          <a:p>
            <a:pPr>
              <a:defRPr/>
            </a:pPr>
            <a:endParaRPr lang="it-IT"/>
          </a:p>
        </p:txBody>
      </p:sp>
      <p:sp>
        <p:nvSpPr>
          <p:cNvPr id="6" name="Rectangle 15"/>
          <p:cNvSpPr>
            <a:spLocks noGrp="1" noChangeArrowheads="1"/>
          </p:cNvSpPr>
          <p:nvPr>
            <p:ph type="sldNum" sz="quarter" idx="12"/>
          </p:nvPr>
        </p:nvSpPr>
        <p:spPr>
          <a:ln/>
        </p:spPr>
        <p:txBody>
          <a:bodyPr/>
          <a:lstStyle>
            <a:lvl1pPr>
              <a:defRPr/>
            </a:lvl1pPr>
          </a:lstStyle>
          <a:p>
            <a:fld id="{833065A4-3FBE-1942-AA03-3F06E26D163A}" type="slidenum">
              <a:rPr lang="it-IT" altLang="it-IT"/>
              <a:pPr/>
              <a:t>‹N›</a:t>
            </a:fld>
            <a:endParaRPr lang="it-IT" altLang="it-IT"/>
          </a:p>
        </p:txBody>
      </p:sp>
    </p:spTree>
    <p:extLst>
      <p:ext uri="{BB962C8B-B14F-4D97-AF65-F5344CB8AC3E}">
        <p14:creationId xmlns:p14="http://schemas.microsoft.com/office/powerpoint/2010/main" val="1817448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3"/>
          <p:cNvSpPr>
            <a:spLocks noGrp="1" noChangeArrowheads="1"/>
          </p:cNvSpPr>
          <p:nvPr>
            <p:ph type="dt" sz="half" idx="10"/>
          </p:nvPr>
        </p:nvSpPr>
        <p:spPr>
          <a:ln/>
        </p:spPr>
        <p:txBody>
          <a:bodyPr/>
          <a:lstStyle>
            <a:lvl1pPr>
              <a:defRPr/>
            </a:lvl1pPr>
          </a:lstStyle>
          <a:p>
            <a:pPr>
              <a:defRPr/>
            </a:pPr>
            <a:endParaRPr lang="it-IT"/>
          </a:p>
        </p:txBody>
      </p:sp>
      <p:sp>
        <p:nvSpPr>
          <p:cNvPr id="5" name="Rectangle 14"/>
          <p:cNvSpPr>
            <a:spLocks noGrp="1" noChangeArrowheads="1"/>
          </p:cNvSpPr>
          <p:nvPr>
            <p:ph type="ftr" sz="quarter" idx="11"/>
          </p:nvPr>
        </p:nvSpPr>
        <p:spPr>
          <a:ln/>
        </p:spPr>
        <p:txBody>
          <a:bodyPr/>
          <a:lstStyle>
            <a:lvl1pPr>
              <a:defRPr/>
            </a:lvl1pPr>
          </a:lstStyle>
          <a:p>
            <a:pPr>
              <a:defRPr/>
            </a:pPr>
            <a:endParaRPr lang="it-IT"/>
          </a:p>
        </p:txBody>
      </p:sp>
      <p:sp>
        <p:nvSpPr>
          <p:cNvPr id="6" name="Rectangle 15"/>
          <p:cNvSpPr>
            <a:spLocks noGrp="1" noChangeArrowheads="1"/>
          </p:cNvSpPr>
          <p:nvPr>
            <p:ph type="sldNum" sz="quarter" idx="12"/>
          </p:nvPr>
        </p:nvSpPr>
        <p:spPr>
          <a:ln/>
        </p:spPr>
        <p:txBody>
          <a:bodyPr/>
          <a:lstStyle>
            <a:lvl1pPr>
              <a:defRPr/>
            </a:lvl1pPr>
          </a:lstStyle>
          <a:p>
            <a:fld id="{E3347B34-A1C1-4449-A812-D6030C1ABEEC}" type="slidenum">
              <a:rPr lang="it-IT" altLang="it-IT"/>
              <a:pPr/>
              <a:t>‹N›</a:t>
            </a:fld>
            <a:endParaRPr lang="it-IT" altLang="it-IT"/>
          </a:p>
        </p:txBody>
      </p:sp>
    </p:spTree>
    <p:extLst>
      <p:ext uri="{BB962C8B-B14F-4D97-AF65-F5344CB8AC3E}">
        <p14:creationId xmlns:p14="http://schemas.microsoft.com/office/powerpoint/2010/main" val="57208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668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029200"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3"/>
          <p:cNvSpPr>
            <a:spLocks noGrp="1" noChangeArrowheads="1"/>
          </p:cNvSpPr>
          <p:nvPr>
            <p:ph type="dt" sz="half" idx="10"/>
          </p:nvPr>
        </p:nvSpPr>
        <p:spPr>
          <a:ln/>
        </p:spPr>
        <p:txBody>
          <a:bodyPr/>
          <a:lstStyle>
            <a:lvl1pPr>
              <a:defRPr/>
            </a:lvl1pPr>
          </a:lstStyle>
          <a:p>
            <a:pPr>
              <a:defRPr/>
            </a:pPr>
            <a:endParaRPr lang="it-IT"/>
          </a:p>
        </p:txBody>
      </p:sp>
      <p:sp>
        <p:nvSpPr>
          <p:cNvPr id="6" name="Rectangle 14"/>
          <p:cNvSpPr>
            <a:spLocks noGrp="1" noChangeArrowheads="1"/>
          </p:cNvSpPr>
          <p:nvPr>
            <p:ph type="ftr" sz="quarter" idx="11"/>
          </p:nvPr>
        </p:nvSpPr>
        <p:spPr>
          <a:ln/>
        </p:spPr>
        <p:txBody>
          <a:bodyPr/>
          <a:lstStyle>
            <a:lvl1pPr>
              <a:defRPr/>
            </a:lvl1pPr>
          </a:lstStyle>
          <a:p>
            <a:pPr>
              <a:defRPr/>
            </a:pPr>
            <a:endParaRPr lang="it-IT"/>
          </a:p>
        </p:txBody>
      </p:sp>
      <p:sp>
        <p:nvSpPr>
          <p:cNvPr id="7" name="Rectangle 15"/>
          <p:cNvSpPr>
            <a:spLocks noGrp="1" noChangeArrowheads="1"/>
          </p:cNvSpPr>
          <p:nvPr>
            <p:ph type="sldNum" sz="quarter" idx="12"/>
          </p:nvPr>
        </p:nvSpPr>
        <p:spPr>
          <a:ln/>
        </p:spPr>
        <p:txBody>
          <a:bodyPr/>
          <a:lstStyle>
            <a:lvl1pPr>
              <a:defRPr/>
            </a:lvl1pPr>
          </a:lstStyle>
          <a:p>
            <a:fld id="{894BC169-A5DB-1944-AE18-4B83DCF7D059}" type="slidenum">
              <a:rPr lang="it-IT" altLang="it-IT"/>
              <a:pPr/>
              <a:t>‹N›</a:t>
            </a:fld>
            <a:endParaRPr lang="it-IT" altLang="it-IT"/>
          </a:p>
        </p:txBody>
      </p:sp>
    </p:spTree>
    <p:extLst>
      <p:ext uri="{BB962C8B-B14F-4D97-AF65-F5344CB8AC3E}">
        <p14:creationId xmlns:p14="http://schemas.microsoft.com/office/powerpoint/2010/main" val="157914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3"/>
          <p:cNvSpPr>
            <a:spLocks noGrp="1" noChangeArrowheads="1"/>
          </p:cNvSpPr>
          <p:nvPr>
            <p:ph type="dt" sz="half" idx="10"/>
          </p:nvPr>
        </p:nvSpPr>
        <p:spPr>
          <a:ln/>
        </p:spPr>
        <p:txBody>
          <a:bodyPr/>
          <a:lstStyle>
            <a:lvl1pPr>
              <a:defRPr/>
            </a:lvl1pPr>
          </a:lstStyle>
          <a:p>
            <a:pPr>
              <a:defRPr/>
            </a:pPr>
            <a:endParaRPr lang="it-IT"/>
          </a:p>
        </p:txBody>
      </p:sp>
      <p:sp>
        <p:nvSpPr>
          <p:cNvPr id="8" name="Rectangle 14"/>
          <p:cNvSpPr>
            <a:spLocks noGrp="1" noChangeArrowheads="1"/>
          </p:cNvSpPr>
          <p:nvPr>
            <p:ph type="ftr" sz="quarter" idx="11"/>
          </p:nvPr>
        </p:nvSpPr>
        <p:spPr>
          <a:ln/>
        </p:spPr>
        <p:txBody>
          <a:bodyPr/>
          <a:lstStyle>
            <a:lvl1pPr>
              <a:defRPr/>
            </a:lvl1pPr>
          </a:lstStyle>
          <a:p>
            <a:pPr>
              <a:defRPr/>
            </a:pPr>
            <a:endParaRPr lang="it-IT"/>
          </a:p>
        </p:txBody>
      </p:sp>
      <p:sp>
        <p:nvSpPr>
          <p:cNvPr id="9" name="Rectangle 15"/>
          <p:cNvSpPr>
            <a:spLocks noGrp="1" noChangeArrowheads="1"/>
          </p:cNvSpPr>
          <p:nvPr>
            <p:ph type="sldNum" sz="quarter" idx="12"/>
          </p:nvPr>
        </p:nvSpPr>
        <p:spPr>
          <a:ln/>
        </p:spPr>
        <p:txBody>
          <a:bodyPr/>
          <a:lstStyle>
            <a:lvl1pPr>
              <a:defRPr/>
            </a:lvl1pPr>
          </a:lstStyle>
          <a:p>
            <a:fld id="{A910C8FF-AB4A-1945-AAD6-C2E53E1D26ED}" type="slidenum">
              <a:rPr lang="it-IT" altLang="it-IT"/>
              <a:pPr/>
              <a:t>‹N›</a:t>
            </a:fld>
            <a:endParaRPr lang="it-IT" altLang="it-IT"/>
          </a:p>
        </p:txBody>
      </p:sp>
    </p:spTree>
    <p:extLst>
      <p:ext uri="{BB962C8B-B14F-4D97-AF65-F5344CB8AC3E}">
        <p14:creationId xmlns:p14="http://schemas.microsoft.com/office/powerpoint/2010/main" val="2086080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3"/>
          <p:cNvSpPr>
            <a:spLocks noGrp="1" noChangeArrowheads="1"/>
          </p:cNvSpPr>
          <p:nvPr>
            <p:ph type="dt" sz="half" idx="10"/>
          </p:nvPr>
        </p:nvSpPr>
        <p:spPr>
          <a:ln/>
        </p:spPr>
        <p:txBody>
          <a:bodyPr/>
          <a:lstStyle>
            <a:lvl1pPr>
              <a:defRPr/>
            </a:lvl1pPr>
          </a:lstStyle>
          <a:p>
            <a:pPr>
              <a:defRPr/>
            </a:pPr>
            <a:endParaRPr lang="it-IT"/>
          </a:p>
        </p:txBody>
      </p:sp>
      <p:sp>
        <p:nvSpPr>
          <p:cNvPr id="4" name="Rectangle 14"/>
          <p:cNvSpPr>
            <a:spLocks noGrp="1" noChangeArrowheads="1"/>
          </p:cNvSpPr>
          <p:nvPr>
            <p:ph type="ftr" sz="quarter" idx="11"/>
          </p:nvPr>
        </p:nvSpPr>
        <p:spPr>
          <a:ln/>
        </p:spPr>
        <p:txBody>
          <a:bodyPr/>
          <a:lstStyle>
            <a:lvl1pPr>
              <a:defRPr/>
            </a:lvl1pPr>
          </a:lstStyle>
          <a:p>
            <a:pPr>
              <a:defRPr/>
            </a:pPr>
            <a:endParaRPr lang="it-IT"/>
          </a:p>
        </p:txBody>
      </p:sp>
      <p:sp>
        <p:nvSpPr>
          <p:cNvPr id="5" name="Rectangle 15"/>
          <p:cNvSpPr>
            <a:spLocks noGrp="1" noChangeArrowheads="1"/>
          </p:cNvSpPr>
          <p:nvPr>
            <p:ph type="sldNum" sz="quarter" idx="12"/>
          </p:nvPr>
        </p:nvSpPr>
        <p:spPr>
          <a:ln/>
        </p:spPr>
        <p:txBody>
          <a:bodyPr/>
          <a:lstStyle>
            <a:lvl1pPr>
              <a:defRPr/>
            </a:lvl1pPr>
          </a:lstStyle>
          <a:p>
            <a:fld id="{5A9092D8-2C3B-BA48-9FB1-F18C19D96831}" type="slidenum">
              <a:rPr lang="it-IT" altLang="it-IT"/>
              <a:pPr/>
              <a:t>‹N›</a:t>
            </a:fld>
            <a:endParaRPr lang="it-IT" altLang="it-IT"/>
          </a:p>
        </p:txBody>
      </p:sp>
    </p:spTree>
    <p:extLst>
      <p:ext uri="{BB962C8B-B14F-4D97-AF65-F5344CB8AC3E}">
        <p14:creationId xmlns:p14="http://schemas.microsoft.com/office/powerpoint/2010/main" val="93100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endParaRPr lang="it-IT"/>
          </a:p>
        </p:txBody>
      </p:sp>
      <p:sp>
        <p:nvSpPr>
          <p:cNvPr id="3" name="Rectangle 14"/>
          <p:cNvSpPr>
            <a:spLocks noGrp="1" noChangeArrowheads="1"/>
          </p:cNvSpPr>
          <p:nvPr>
            <p:ph type="ftr" sz="quarter" idx="11"/>
          </p:nvPr>
        </p:nvSpPr>
        <p:spPr>
          <a:ln/>
        </p:spPr>
        <p:txBody>
          <a:bodyPr/>
          <a:lstStyle>
            <a:lvl1pPr>
              <a:defRPr/>
            </a:lvl1pPr>
          </a:lstStyle>
          <a:p>
            <a:pPr>
              <a:defRPr/>
            </a:pPr>
            <a:endParaRPr lang="it-IT"/>
          </a:p>
        </p:txBody>
      </p:sp>
      <p:sp>
        <p:nvSpPr>
          <p:cNvPr id="4" name="Rectangle 15"/>
          <p:cNvSpPr>
            <a:spLocks noGrp="1" noChangeArrowheads="1"/>
          </p:cNvSpPr>
          <p:nvPr>
            <p:ph type="sldNum" sz="quarter" idx="12"/>
          </p:nvPr>
        </p:nvSpPr>
        <p:spPr>
          <a:ln/>
        </p:spPr>
        <p:txBody>
          <a:bodyPr/>
          <a:lstStyle>
            <a:lvl1pPr>
              <a:defRPr/>
            </a:lvl1pPr>
          </a:lstStyle>
          <a:p>
            <a:fld id="{B0B2B0D4-19A8-9443-B646-B67FE67F44AD}" type="slidenum">
              <a:rPr lang="it-IT" altLang="it-IT"/>
              <a:pPr/>
              <a:t>‹N›</a:t>
            </a:fld>
            <a:endParaRPr lang="it-IT" altLang="it-IT"/>
          </a:p>
        </p:txBody>
      </p:sp>
    </p:spTree>
    <p:extLst>
      <p:ext uri="{BB962C8B-B14F-4D97-AF65-F5344CB8AC3E}">
        <p14:creationId xmlns:p14="http://schemas.microsoft.com/office/powerpoint/2010/main" val="914293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3"/>
          <p:cNvSpPr>
            <a:spLocks noGrp="1" noChangeArrowheads="1"/>
          </p:cNvSpPr>
          <p:nvPr>
            <p:ph type="dt" sz="half" idx="10"/>
          </p:nvPr>
        </p:nvSpPr>
        <p:spPr>
          <a:ln/>
        </p:spPr>
        <p:txBody>
          <a:bodyPr/>
          <a:lstStyle>
            <a:lvl1pPr>
              <a:defRPr/>
            </a:lvl1pPr>
          </a:lstStyle>
          <a:p>
            <a:pPr>
              <a:defRPr/>
            </a:pPr>
            <a:endParaRPr lang="it-IT"/>
          </a:p>
        </p:txBody>
      </p:sp>
      <p:sp>
        <p:nvSpPr>
          <p:cNvPr id="6" name="Rectangle 14"/>
          <p:cNvSpPr>
            <a:spLocks noGrp="1" noChangeArrowheads="1"/>
          </p:cNvSpPr>
          <p:nvPr>
            <p:ph type="ftr" sz="quarter" idx="11"/>
          </p:nvPr>
        </p:nvSpPr>
        <p:spPr>
          <a:ln/>
        </p:spPr>
        <p:txBody>
          <a:bodyPr/>
          <a:lstStyle>
            <a:lvl1pPr>
              <a:defRPr/>
            </a:lvl1pPr>
          </a:lstStyle>
          <a:p>
            <a:pPr>
              <a:defRPr/>
            </a:pPr>
            <a:endParaRPr lang="it-IT"/>
          </a:p>
        </p:txBody>
      </p:sp>
      <p:sp>
        <p:nvSpPr>
          <p:cNvPr id="7" name="Rectangle 15"/>
          <p:cNvSpPr>
            <a:spLocks noGrp="1" noChangeArrowheads="1"/>
          </p:cNvSpPr>
          <p:nvPr>
            <p:ph type="sldNum" sz="quarter" idx="12"/>
          </p:nvPr>
        </p:nvSpPr>
        <p:spPr>
          <a:ln/>
        </p:spPr>
        <p:txBody>
          <a:bodyPr/>
          <a:lstStyle>
            <a:lvl1pPr>
              <a:defRPr/>
            </a:lvl1pPr>
          </a:lstStyle>
          <a:p>
            <a:fld id="{343905B2-6D30-BB45-99E4-91EDC512461D}" type="slidenum">
              <a:rPr lang="it-IT" altLang="it-IT"/>
              <a:pPr/>
              <a:t>‹N›</a:t>
            </a:fld>
            <a:endParaRPr lang="it-IT" altLang="it-IT"/>
          </a:p>
        </p:txBody>
      </p:sp>
    </p:spTree>
    <p:extLst>
      <p:ext uri="{BB962C8B-B14F-4D97-AF65-F5344CB8AC3E}">
        <p14:creationId xmlns:p14="http://schemas.microsoft.com/office/powerpoint/2010/main" val="1285477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3"/>
          <p:cNvSpPr>
            <a:spLocks noGrp="1" noChangeArrowheads="1"/>
          </p:cNvSpPr>
          <p:nvPr>
            <p:ph type="dt" sz="half" idx="10"/>
          </p:nvPr>
        </p:nvSpPr>
        <p:spPr>
          <a:ln/>
        </p:spPr>
        <p:txBody>
          <a:bodyPr/>
          <a:lstStyle>
            <a:lvl1pPr>
              <a:defRPr/>
            </a:lvl1pPr>
          </a:lstStyle>
          <a:p>
            <a:pPr>
              <a:defRPr/>
            </a:pPr>
            <a:endParaRPr lang="it-IT"/>
          </a:p>
        </p:txBody>
      </p:sp>
      <p:sp>
        <p:nvSpPr>
          <p:cNvPr id="6" name="Rectangle 14"/>
          <p:cNvSpPr>
            <a:spLocks noGrp="1" noChangeArrowheads="1"/>
          </p:cNvSpPr>
          <p:nvPr>
            <p:ph type="ftr" sz="quarter" idx="11"/>
          </p:nvPr>
        </p:nvSpPr>
        <p:spPr>
          <a:ln/>
        </p:spPr>
        <p:txBody>
          <a:bodyPr/>
          <a:lstStyle>
            <a:lvl1pPr>
              <a:defRPr/>
            </a:lvl1pPr>
          </a:lstStyle>
          <a:p>
            <a:pPr>
              <a:defRPr/>
            </a:pPr>
            <a:endParaRPr lang="it-IT"/>
          </a:p>
        </p:txBody>
      </p:sp>
      <p:sp>
        <p:nvSpPr>
          <p:cNvPr id="7" name="Rectangle 15"/>
          <p:cNvSpPr>
            <a:spLocks noGrp="1" noChangeArrowheads="1"/>
          </p:cNvSpPr>
          <p:nvPr>
            <p:ph type="sldNum" sz="quarter" idx="12"/>
          </p:nvPr>
        </p:nvSpPr>
        <p:spPr>
          <a:ln/>
        </p:spPr>
        <p:txBody>
          <a:bodyPr/>
          <a:lstStyle>
            <a:lvl1pPr>
              <a:defRPr/>
            </a:lvl1pPr>
          </a:lstStyle>
          <a:p>
            <a:fld id="{B5342428-F34F-C04E-BDC6-2721CF8E8DC1}" type="slidenum">
              <a:rPr lang="it-IT" altLang="it-IT"/>
              <a:pPr/>
              <a:t>‹N›</a:t>
            </a:fld>
            <a:endParaRPr lang="it-IT" altLang="it-IT"/>
          </a:p>
        </p:txBody>
      </p:sp>
    </p:spTree>
    <p:extLst>
      <p:ext uri="{BB962C8B-B14F-4D97-AF65-F5344CB8AC3E}">
        <p14:creationId xmlns:p14="http://schemas.microsoft.com/office/powerpoint/2010/main" val="1340971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NUL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1026" name="Freeform 2"/>
          <p:cNvSpPr>
            <a:spLocks/>
          </p:cNvSpPr>
          <p:nvPr/>
        </p:nvSpPr>
        <p:spPr bwMode="hidden">
          <a:xfrm>
            <a:off x="-11113" y="1836738"/>
            <a:ext cx="2268538" cy="2709862"/>
          </a:xfrm>
          <a:custGeom>
            <a:avLst/>
            <a:gdLst>
              <a:gd name="T0" fmla="*/ 2147483647 w 1429"/>
              <a:gd name="T1" fmla="*/ 2147483647 h 1707"/>
              <a:gd name="T2" fmla="*/ 2147483647 w 1429"/>
              <a:gd name="T3" fmla="*/ 2147483647 h 1707"/>
              <a:gd name="T4" fmla="*/ 2147483647 w 1429"/>
              <a:gd name="T5" fmla="*/ 0 h 1707"/>
              <a:gd name="T6" fmla="*/ 2147483647 w 1429"/>
              <a:gd name="T7" fmla="*/ 2147483647 h 1707"/>
              <a:gd name="T8" fmla="*/ 2147483647 w 1429"/>
              <a:gd name="T9" fmla="*/ 2147483647 h 1707"/>
              <a:gd name="T10" fmla="*/ 2147483647 w 1429"/>
              <a:gd name="T11" fmla="*/ 2147483647 h 1707"/>
              <a:gd name="T12" fmla="*/ 2147483647 w 1429"/>
              <a:gd name="T13" fmla="*/ 2147483647 h 1707"/>
              <a:gd name="T14" fmla="*/ 2147483647 w 1429"/>
              <a:gd name="T15" fmla="*/ 2147483647 h 1707"/>
              <a:gd name="T16" fmla="*/ 2147483647 w 1429"/>
              <a:gd name="T17" fmla="*/ 2147483647 h 1707"/>
              <a:gd name="T18" fmla="*/ 2147483647 w 1429"/>
              <a:gd name="T19" fmla="*/ 2147483647 h 1707"/>
              <a:gd name="T20" fmla="*/ 0 w 1429"/>
              <a:gd name="T21" fmla="*/ 2147483647 h 1707"/>
              <a:gd name="T22" fmla="*/ 0 w 1429"/>
              <a:gd name="T23" fmla="*/ 2147483647 h 1707"/>
              <a:gd name="T24" fmla="*/ 2147483647 w 1429"/>
              <a:gd name="T25" fmla="*/ 2147483647 h 1707"/>
              <a:gd name="T26" fmla="*/ 2147483647 w 1429"/>
              <a:gd name="T27" fmla="*/ 2147483647 h 1707"/>
              <a:gd name="T28" fmla="*/ 2147483647 w 1429"/>
              <a:gd name="T29" fmla="*/ 2147483647 h 1707"/>
              <a:gd name="T30" fmla="*/ 2147483647 w 1429"/>
              <a:gd name="T31" fmla="*/ 2147483647 h 1707"/>
              <a:gd name="T32" fmla="*/ 2147483647 w 1429"/>
              <a:gd name="T33" fmla="*/ 2147483647 h 1707"/>
              <a:gd name="T34" fmla="*/ 2147483647 w 1429"/>
              <a:gd name="T35" fmla="*/ 2147483647 h 1707"/>
              <a:gd name="T36" fmla="*/ 2147483647 w 1429"/>
              <a:gd name="T37" fmla="*/ 2147483647 h 1707"/>
              <a:gd name="T38" fmla="*/ 2147483647 w 1429"/>
              <a:gd name="T39" fmla="*/ 2147483647 h 1707"/>
              <a:gd name="T40" fmla="*/ 2147483647 w 1429"/>
              <a:gd name="T41" fmla="*/ 2147483647 h 1707"/>
              <a:gd name="T42" fmla="*/ 2147483647 w 1429"/>
              <a:gd name="T43" fmla="*/ 2147483647 h 1707"/>
              <a:gd name="T44" fmla="*/ 2147483647 w 1429"/>
              <a:gd name="T45" fmla="*/ 2147483647 h 1707"/>
              <a:gd name="T46" fmla="*/ 2147483647 w 1429"/>
              <a:gd name="T47" fmla="*/ 2147483647 h 1707"/>
              <a:gd name="T48" fmla="*/ 2147483647 w 1429"/>
              <a:gd name="T49" fmla="*/ 2147483647 h 1707"/>
              <a:gd name="T50" fmla="*/ 2147483647 w 1429"/>
              <a:gd name="T51" fmla="*/ 2147483647 h 1707"/>
              <a:gd name="T52" fmla="*/ 2147483647 w 1429"/>
              <a:gd name="T53" fmla="*/ 2147483647 h 1707"/>
              <a:gd name="T54" fmla="*/ 2147483647 w 1429"/>
              <a:gd name="T55" fmla="*/ 2147483647 h 1707"/>
              <a:gd name="T56" fmla="*/ 2147483647 w 1429"/>
              <a:gd name="T57" fmla="*/ 2147483647 h 1707"/>
              <a:gd name="T58" fmla="*/ 2147483647 w 1429"/>
              <a:gd name="T59" fmla="*/ 2147483647 h 1707"/>
              <a:gd name="T60" fmla="*/ 2147483647 w 1429"/>
              <a:gd name="T61" fmla="*/ 2147483647 h 1707"/>
              <a:gd name="T62" fmla="*/ 2147483647 w 1429"/>
              <a:gd name="T63" fmla="*/ 2147483647 h 1707"/>
              <a:gd name="T64" fmla="*/ 2147483647 w 1429"/>
              <a:gd name="T65" fmla="*/ 2147483647 h 1707"/>
              <a:gd name="T66" fmla="*/ 2147483647 w 1429"/>
              <a:gd name="T67" fmla="*/ 2147483647 h 1707"/>
              <a:gd name="T68" fmla="*/ 2147483647 w 1429"/>
              <a:gd name="T69" fmla="*/ 2147483647 h 1707"/>
              <a:gd name="T70" fmla="*/ 2147483647 w 1429"/>
              <a:gd name="T71" fmla="*/ 2147483647 h 1707"/>
              <a:gd name="T72" fmla="*/ 2147483647 w 1429"/>
              <a:gd name="T73" fmla="*/ 2147483647 h 1707"/>
              <a:gd name="T74" fmla="*/ 2147483647 w 1429"/>
              <a:gd name="T75" fmla="*/ 2147483647 h 1707"/>
              <a:gd name="T76" fmla="*/ 2147483647 w 1429"/>
              <a:gd name="T77" fmla="*/ 2147483647 h 1707"/>
              <a:gd name="T78" fmla="*/ 2147483647 w 1429"/>
              <a:gd name="T79" fmla="*/ 2147483647 h 1707"/>
              <a:gd name="T80" fmla="*/ 2147483647 w 1429"/>
              <a:gd name="T81" fmla="*/ 2147483647 h 170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429" h="1707">
                <a:moveTo>
                  <a:pt x="808" y="283"/>
                </a:moveTo>
                <a:lnTo>
                  <a:pt x="673" y="252"/>
                </a:lnTo>
                <a:lnTo>
                  <a:pt x="654" y="0"/>
                </a:lnTo>
                <a:lnTo>
                  <a:pt x="488" y="13"/>
                </a:lnTo>
                <a:lnTo>
                  <a:pt x="476" y="252"/>
                </a:lnTo>
                <a:lnTo>
                  <a:pt x="365" y="290"/>
                </a:lnTo>
                <a:lnTo>
                  <a:pt x="206" y="86"/>
                </a:lnTo>
                <a:lnTo>
                  <a:pt x="95" y="148"/>
                </a:lnTo>
                <a:lnTo>
                  <a:pt x="200" y="376"/>
                </a:lnTo>
                <a:lnTo>
                  <a:pt x="126" y="450"/>
                </a:lnTo>
                <a:lnTo>
                  <a:pt x="0" y="423"/>
                </a:lnTo>
                <a:lnTo>
                  <a:pt x="0" y="1273"/>
                </a:lnTo>
                <a:lnTo>
                  <a:pt x="101" y="1226"/>
                </a:lnTo>
                <a:lnTo>
                  <a:pt x="181" y="1306"/>
                </a:lnTo>
                <a:lnTo>
                  <a:pt x="70" y="1509"/>
                </a:lnTo>
                <a:lnTo>
                  <a:pt x="175" y="1596"/>
                </a:lnTo>
                <a:lnTo>
                  <a:pt x="365" y="1411"/>
                </a:lnTo>
                <a:lnTo>
                  <a:pt x="476" y="1448"/>
                </a:lnTo>
                <a:lnTo>
                  <a:pt x="501" y="1700"/>
                </a:lnTo>
                <a:lnTo>
                  <a:pt x="667" y="1707"/>
                </a:lnTo>
                <a:lnTo>
                  <a:pt x="685" y="1442"/>
                </a:lnTo>
                <a:lnTo>
                  <a:pt x="826" y="1405"/>
                </a:lnTo>
                <a:lnTo>
                  <a:pt x="993" y="1590"/>
                </a:lnTo>
                <a:lnTo>
                  <a:pt x="1103" y="1522"/>
                </a:lnTo>
                <a:lnTo>
                  <a:pt x="993" y="1300"/>
                </a:lnTo>
                <a:lnTo>
                  <a:pt x="1067" y="1207"/>
                </a:lnTo>
                <a:lnTo>
                  <a:pt x="1288" y="1312"/>
                </a:lnTo>
                <a:lnTo>
                  <a:pt x="1355" y="1196"/>
                </a:lnTo>
                <a:lnTo>
                  <a:pt x="1153" y="1047"/>
                </a:lnTo>
                <a:lnTo>
                  <a:pt x="1177" y="918"/>
                </a:lnTo>
                <a:lnTo>
                  <a:pt x="1429" y="894"/>
                </a:lnTo>
                <a:lnTo>
                  <a:pt x="1423" y="764"/>
                </a:lnTo>
                <a:lnTo>
                  <a:pt x="1171" y="727"/>
                </a:lnTo>
                <a:lnTo>
                  <a:pt x="1146" y="629"/>
                </a:lnTo>
                <a:lnTo>
                  <a:pt x="1349" y="487"/>
                </a:lnTo>
                <a:lnTo>
                  <a:pt x="1282" y="370"/>
                </a:lnTo>
                <a:lnTo>
                  <a:pt x="1054" y="462"/>
                </a:lnTo>
                <a:lnTo>
                  <a:pt x="980" y="388"/>
                </a:lnTo>
                <a:lnTo>
                  <a:pt x="1097" y="173"/>
                </a:lnTo>
                <a:lnTo>
                  <a:pt x="986" y="105"/>
                </a:lnTo>
                <a:lnTo>
                  <a:pt x="808" y="283"/>
                </a:lnTo>
                <a:close/>
              </a:path>
            </a:pathLst>
          </a:cu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27" name="Freeform 3"/>
          <p:cNvSpPr>
            <a:spLocks/>
          </p:cNvSpPr>
          <p:nvPr/>
        </p:nvSpPr>
        <p:spPr bwMode="hidden">
          <a:xfrm>
            <a:off x="107950" y="15875"/>
            <a:ext cx="838200" cy="787400"/>
          </a:xfrm>
          <a:custGeom>
            <a:avLst/>
            <a:gdLst>
              <a:gd name="T0" fmla="*/ 2147483647 w 528"/>
              <a:gd name="T1" fmla="*/ 2147483647 h 496"/>
              <a:gd name="T2" fmla="*/ 2147483647 w 528"/>
              <a:gd name="T3" fmla="*/ 2147483647 h 496"/>
              <a:gd name="T4" fmla="*/ 2147483647 w 528"/>
              <a:gd name="T5" fmla="*/ 0 h 496"/>
              <a:gd name="T6" fmla="*/ 2147483647 w 528"/>
              <a:gd name="T7" fmla="*/ 0 h 496"/>
              <a:gd name="T8" fmla="*/ 2147483647 w 528"/>
              <a:gd name="T9" fmla="*/ 2147483647 h 496"/>
              <a:gd name="T10" fmla="*/ 2147483647 w 528"/>
              <a:gd name="T11" fmla="*/ 2147483647 h 496"/>
              <a:gd name="T12" fmla="*/ 2147483647 w 528"/>
              <a:gd name="T13" fmla="*/ 0 h 496"/>
              <a:gd name="T14" fmla="*/ 2147483647 w 528"/>
              <a:gd name="T15" fmla="*/ 2147483647 h 496"/>
              <a:gd name="T16" fmla="*/ 2147483647 w 528"/>
              <a:gd name="T17" fmla="*/ 2147483647 h 496"/>
              <a:gd name="T18" fmla="*/ 2147483647 w 528"/>
              <a:gd name="T19" fmla="*/ 2147483647 h 496"/>
              <a:gd name="T20" fmla="*/ 2147483647 w 528"/>
              <a:gd name="T21" fmla="*/ 2147483647 h 496"/>
              <a:gd name="T22" fmla="*/ 2147483647 w 528"/>
              <a:gd name="T23" fmla="*/ 2147483647 h 496"/>
              <a:gd name="T24" fmla="*/ 2147483647 w 528"/>
              <a:gd name="T25" fmla="*/ 2147483647 h 496"/>
              <a:gd name="T26" fmla="*/ 2147483647 w 528"/>
              <a:gd name="T27" fmla="*/ 2147483647 h 496"/>
              <a:gd name="T28" fmla="*/ 2147483647 w 528"/>
              <a:gd name="T29" fmla="*/ 2147483647 h 496"/>
              <a:gd name="T30" fmla="*/ 0 w 528"/>
              <a:gd name="T31" fmla="*/ 2147483647 h 496"/>
              <a:gd name="T32" fmla="*/ 2147483647 w 528"/>
              <a:gd name="T33" fmla="*/ 2147483647 h 496"/>
              <a:gd name="T34" fmla="*/ 2147483647 w 528"/>
              <a:gd name="T35" fmla="*/ 2147483647 h 496"/>
              <a:gd name="T36" fmla="*/ 2147483647 w 528"/>
              <a:gd name="T37" fmla="*/ 2147483647 h 496"/>
              <a:gd name="T38" fmla="*/ 2147483647 w 528"/>
              <a:gd name="T39" fmla="*/ 2147483647 h 496"/>
              <a:gd name="T40" fmla="*/ 2147483647 w 528"/>
              <a:gd name="T41" fmla="*/ 2147483647 h 496"/>
              <a:gd name="T42" fmla="*/ 2147483647 w 528"/>
              <a:gd name="T43" fmla="*/ 2147483647 h 496"/>
              <a:gd name="T44" fmla="*/ 2147483647 w 528"/>
              <a:gd name="T45" fmla="*/ 2147483647 h 496"/>
              <a:gd name="T46" fmla="*/ 2147483647 w 528"/>
              <a:gd name="T47" fmla="*/ 2147483647 h 496"/>
              <a:gd name="T48" fmla="*/ 2147483647 w 528"/>
              <a:gd name="T49" fmla="*/ 2147483647 h 496"/>
              <a:gd name="T50" fmla="*/ 2147483647 w 528"/>
              <a:gd name="T51" fmla="*/ 2147483647 h 496"/>
              <a:gd name="T52" fmla="*/ 2147483647 w 528"/>
              <a:gd name="T53" fmla="*/ 2147483647 h 496"/>
              <a:gd name="T54" fmla="*/ 2147483647 w 528"/>
              <a:gd name="T55" fmla="*/ 2147483647 h 496"/>
              <a:gd name="T56" fmla="*/ 2147483647 w 528"/>
              <a:gd name="T57" fmla="*/ 2147483647 h 496"/>
              <a:gd name="T58" fmla="*/ 2147483647 w 528"/>
              <a:gd name="T59" fmla="*/ 2147483647 h 496"/>
              <a:gd name="T60" fmla="*/ 2147483647 w 528"/>
              <a:gd name="T61" fmla="*/ 2147483647 h 496"/>
              <a:gd name="T62" fmla="*/ 2147483647 w 528"/>
              <a:gd name="T63" fmla="*/ 2147483647 h 496"/>
              <a:gd name="T64" fmla="*/ 2147483647 w 528"/>
              <a:gd name="T65" fmla="*/ 2147483647 h 496"/>
              <a:gd name="T66" fmla="*/ 2147483647 w 528"/>
              <a:gd name="T67" fmla="*/ 2147483647 h 496"/>
              <a:gd name="T68" fmla="*/ 2147483647 w 528"/>
              <a:gd name="T69" fmla="*/ 2147483647 h 496"/>
              <a:gd name="T70" fmla="*/ 2147483647 w 528"/>
              <a:gd name="T71" fmla="*/ 2147483647 h 496"/>
              <a:gd name="T72" fmla="*/ 2147483647 w 528"/>
              <a:gd name="T73" fmla="*/ 2147483647 h 496"/>
              <a:gd name="T74" fmla="*/ 2147483647 w 528"/>
              <a:gd name="T75" fmla="*/ 2147483647 h 496"/>
              <a:gd name="T76" fmla="*/ 2147483647 w 528"/>
              <a:gd name="T77" fmla="*/ 2147483647 h 496"/>
              <a:gd name="T78" fmla="*/ 2147483647 w 528"/>
              <a:gd name="T79" fmla="*/ 2147483647 h 496"/>
              <a:gd name="T80" fmla="*/ 2147483647 w 528"/>
              <a:gd name="T81" fmla="*/ 2147483647 h 496"/>
              <a:gd name="T82" fmla="*/ 2147483647 w 528"/>
              <a:gd name="T83" fmla="*/ 2147483647 h 496"/>
              <a:gd name="T84" fmla="*/ 2147483647 w 528"/>
              <a:gd name="T85" fmla="*/ 2147483647 h 496"/>
              <a:gd name="T86" fmla="*/ 2147483647 w 528"/>
              <a:gd name="T87" fmla="*/ 2147483647 h 496"/>
              <a:gd name="T88" fmla="*/ 2147483647 w 528"/>
              <a:gd name="T89" fmla="*/ 2147483647 h 496"/>
              <a:gd name="T90" fmla="*/ 2147483647 w 528"/>
              <a:gd name="T91" fmla="*/ 2147483647 h 496"/>
              <a:gd name="T92" fmla="*/ 2147483647 w 528"/>
              <a:gd name="T93" fmla="*/ 2147483647 h 496"/>
              <a:gd name="T94" fmla="*/ 2147483647 w 528"/>
              <a:gd name="T95" fmla="*/ 0 h 496"/>
              <a:gd name="T96" fmla="*/ 2147483647 w 528"/>
              <a:gd name="T97" fmla="*/ 2147483647 h 49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28" h="496">
                <a:moveTo>
                  <a:pt x="335" y="56"/>
                </a:moveTo>
                <a:lnTo>
                  <a:pt x="293" y="46"/>
                </a:lnTo>
                <a:lnTo>
                  <a:pt x="288" y="0"/>
                </a:lnTo>
                <a:lnTo>
                  <a:pt x="238" y="0"/>
                </a:lnTo>
                <a:lnTo>
                  <a:pt x="232" y="46"/>
                </a:lnTo>
                <a:lnTo>
                  <a:pt x="198" y="58"/>
                </a:lnTo>
                <a:lnTo>
                  <a:pt x="146" y="0"/>
                </a:lnTo>
                <a:lnTo>
                  <a:pt x="114" y="14"/>
                </a:lnTo>
                <a:lnTo>
                  <a:pt x="147" y="84"/>
                </a:lnTo>
                <a:lnTo>
                  <a:pt x="124" y="107"/>
                </a:lnTo>
                <a:lnTo>
                  <a:pt x="50" y="81"/>
                </a:lnTo>
                <a:lnTo>
                  <a:pt x="32" y="109"/>
                </a:lnTo>
                <a:lnTo>
                  <a:pt x="90" y="159"/>
                </a:lnTo>
                <a:lnTo>
                  <a:pt x="80" y="197"/>
                </a:lnTo>
                <a:lnTo>
                  <a:pt x="2" y="202"/>
                </a:lnTo>
                <a:lnTo>
                  <a:pt x="0" y="244"/>
                </a:lnTo>
                <a:lnTo>
                  <a:pt x="80" y="256"/>
                </a:lnTo>
                <a:lnTo>
                  <a:pt x="88" y="292"/>
                </a:lnTo>
                <a:lnTo>
                  <a:pt x="29" y="345"/>
                </a:lnTo>
                <a:lnTo>
                  <a:pt x="50" y="378"/>
                </a:lnTo>
                <a:lnTo>
                  <a:pt x="116" y="347"/>
                </a:lnTo>
                <a:lnTo>
                  <a:pt x="141" y="372"/>
                </a:lnTo>
                <a:lnTo>
                  <a:pt x="107" y="435"/>
                </a:lnTo>
                <a:lnTo>
                  <a:pt x="139" y="462"/>
                </a:lnTo>
                <a:lnTo>
                  <a:pt x="198" y="404"/>
                </a:lnTo>
                <a:lnTo>
                  <a:pt x="232" y="416"/>
                </a:lnTo>
                <a:lnTo>
                  <a:pt x="240" y="494"/>
                </a:lnTo>
                <a:lnTo>
                  <a:pt x="292" y="496"/>
                </a:lnTo>
                <a:lnTo>
                  <a:pt x="297" y="414"/>
                </a:lnTo>
                <a:lnTo>
                  <a:pt x="341" y="403"/>
                </a:lnTo>
                <a:lnTo>
                  <a:pt x="393" y="460"/>
                </a:lnTo>
                <a:lnTo>
                  <a:pt x="427" y="439"/>
                </a:lnTo>
                <a:lnTo>
                  <a:pt x="393" y="370"/>
                </a:lnTo>
                <a:lnTo>
                  <a:pt x="416" y="341"/>
                </a:lnTo>
                <a:lnTo>
                  <a:pt x="484" y="374"/>
                </a:lnTo>
                <a:lnTo>
                  <a:pt x="505" y="338"/>
                </a:lnTo>
                <a:lnTo>
                  <a:pt x="442" y="292"/>
                </a:lnTo>
                <a:lnTo>
                  <a:pt x="450" y="252"/>
                </a:lnTo>
                <a:lnTo>
                  <a:pt x="528" y="244"/>
                </a:lnTo>
                <a:lnTo>
                  <a:pt x="526" y="204"/>
                </a:lnTo>
                <a:lnTo>
                  <a:pt x="448" y="193"/>
                </a:lnTo>
                <a:lnTo>
                  <a:pt x="440" y="162"/>
                </a:lnTo>
                <a:lnTo>
                  <a:pt x="503" y="119"/>
                </a:lnTo>
                <a:lnTo>
                  <a:pt x="482" y="82"/>
                </a:lnTo>
                <a:lnTo>
                  <a:pt x="412" y="111"/>
                </a:lnTo>
                <a:lnTo>
                  <a:pt x="389" y="88"/>
                </a:lnTo>
                <a:lnTo>
                  <a:pt x="425" y="21"/>
                </a:lnTo>
                <a:lnTo>
                  <a:pt x="391" y="0"/>
                </a:lnTo>
                <a:lnTo>
                  <a:pt x="335" y="56"/>
                </a:lnTo>
                <a:close/>
              </a:path>
            </a:pathLst>
          </a:custGeom>
          <a:gradFill rotWithShape="0">
            <a:gsLst>
              <a:gs pos="0">
                <a:schemeClr val="accent1"/>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28" name="Freeform 4"/>
          <p:cNvSpPr>
            <a:spLocks/>
          </p:cNvSpPr>
          <p:nvPr/>
        </p:nvSpPr>
        <p:spPr bwMode="hidden">
          <a:xfrm>
            <a:off x="1192213" y="354013"/>
            <a:ext cx="2266950" cy="227012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29" name="Freeform 5"/>
          <p:cNvSpPr>
            <a:spLocks/>
          </p:cNvSpPr>
          <p:nvPr/>
        </p:nvSpPr>
        <p:spPr bwMode="hidden">
          <a:xfrm>
            <a:off x="2532063" y="1270000"/>
            <a:ext cx="3670300" cy="3671888"/>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30" name="Freeform 6"/>
          <p:cNvSpPr>
            <a:spLocks/>
          </p:cNvSpPr>
          <p:nvPr/>
        </p:nvSpPr>
        <p:spPr bwMode="hidden">
          <a:xfrm>
            <a:off x="3175" y="4797425"/>
            <a:ext cx="3417888" cy="2097088"/>
          </a:xfrm>
          <a:custGeom>
            <a:avLst/>
            <a:gdLst>
              <a:gd name="T0" fmla="*/ 2147483647 w 2153"/>
              <a:gd name="T1" fmla="*/ 2147483647 h 1321"/>
              <a:gd name="T2" fmla="*/ 2147483647 w 2153"/>
              <a:gd name="T3" fmla="*/ 2147483647 h 1321"/>
              <a:gd name="T4" fmla="*/ 2147483647 w 2153"/>
              <a:gd name="T5" fmla="*/ 0 h 1321"/>
              <a:gd name="T6" fmla="*/ 2147483647 w 2153"/>
              <a:gd name="T7" fmla="*/ 2147483647 h 1321"/>
              <a:gd name="T8" fmla="*/ 2147483647 w 2153"/>
              <a:gd name="T9" fmla="*/ 2147483647 h 1321"/>
              <a:gd name="T10" fmla="*/ 2147483647 w 2153"/>
              <a:gd name="T11" fmla="*/ 2147483647 h 1321"/>
              <a:gd name="T12" fmla="*/ 2147483647 w 2153"/>
              <a:gd name="T13" fmla="*/ 2147483647 h 1321"/>
              <a:gd name="T14" fmla="*/ 2147483647 w 2153"/>
              <a:gd name="T15" fmla="*/ 2147483647 h 1321"/>
              <a:gd name="T16" fmla="*/ 2147483647 w 2153"/>
              <a:gd name="T17" fmla="*/ 2147483647 h 1321"/>
              <a:gd name="T18" fmla="*/ 2147483647 w 2153"/>
              <a:gd name="T19" fmla="*/ 2147483647 h 1321"/>
              <a:gd name="T20" fmla="*/ 2147483647 w 2153"/>
              <a:gd name="T21" fmla="*/ 2147483647 h 1321"/>
              <a:gd name="T22" fmla="*/ 2147483647 w 2153"/>
              <a:gd name="T23" fmla="*/ 2147483647 h 1321"/>
              <a:gd name="T24" fmla="*/ 2147483647 w 2153"/>
              <a:gd name="T25" fmla="*/ 2147483647 h 1321"/>
              <a:gd name="T26" fmla="*/ 2147483647 w 2153"/>
              <a:gd name="T27" fmla="*/ 2147483647 h 1321"/>
              <a:gd name="T28" fmla="*/ 2147483647 w 2153"/>
              <a:gd name="T29" fmla="*/ 2147483647 h 1321"/>
              <a:gd name="T30" fmla="*/ 0 w 2153"/>
              <a:gd name="T31" fmla="*/ 2147483647 h 1321"/>
              <a:gd name="T32" fmla="*/ 2147483647 w 2153"/>
              <a:gd name="T33" fmla="*/ 2147483647 h 1321"/>
              <a:gd name="T34" fmla="*/ 2147483647 w 2153"/>
              <a:gd name="T35" fmla="*/ 2147483647 h 1321"/>
              <a:gd name="T36" fmla="*/ 2147483647 w 2153"/>
              <a:gd name="T37" fmla="*/ 2147483647 h 1321"/>
              <a:gd name="T38" fmla="*/ 2147483647 w 2153"/>
              <a:gd name="T39" fmla="*/ 2147483647 h 1321"/>
              <a:gd name="T40" fmla="*/ 2147483647 w 2153"/>
              <a:gd name="T41" fmla="*/ 2147483647 h 1321"/>
              <a:gd name="T42" fmla="*/ 2147483647 w 2153"/>
              <a:gd name="T43" fmla="*/ 2147483647 h 1321"/>
              <a:gd name="T44" fmla="*/ 2147483647 w 2153"/>
              <a:gd name="T45" fmla="*/ 2147483647 h 1321"/>
              <a:gd name="T46" fmla="*/ 2147483647 w 2153"/>
              <a:gd name="T47" fmla="*/ 2147483647 h 1321"/>
              <a:gd name="T48" fmla="*/ 2147483647 w 2153"/>
              <a:gd name="T49" fmla="*/ 2147483647 h 1321"/>
              <a:gd name="T50" fmla="*/ 2147483647 w 2153"/>
              <a:gd name="T51" fmla="*/ 2147483647 h 1321"/>
              <a:gd name="T52" fmla="*/ 2147483647 w 2153"/>
              <a:gd name="T53" fmla="*/ 2147483647 h 1321"/>
              <a:gd name="T54" fmla="*/ 2147483647 w 2153"/>
              <a:gd name="T55" fmla="*/ 2147483647 h 1321"/>
              <a:gd name="T56" fmla="*/ 2147483647 w 2153"/>
              <a:gd name="T57" fmla="*/ 2147483647 h 1321"/>
              <a:gd name="T58" fmla="*/ 2147483647 w 2153"/>
              <a:gd name="T59" fmla="*/ 2147483647 h 1321"/>
              <a:gd name="T60" fmla="*/ 2147483647 w 2153"/>
              <a:gd name="T61" fmla="*/ 2147483647 h 132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153" h="1321">
                <a:moveTo>
                  <a:pt x="1368" y="358"/>
                </a:moveTo>
                <a:lnTo>
                  <a:pt x="1197" y="318"/>
                </a:lnTo>
                <a:lnTo>
                  <a:pt x="1173" y="0"/>
                </a:lnTo>
                <a:lnTo>
                  <a:pt x="964" y="16"/>
                </a:lnTo>
                <a:lnTo>
                  <a:pt x="948" y="318"/>
                </a:lnTo>
                <a:lnTo>
                  <a:pt x="808" y="366"/>
                </a:lnTo>
                <a:lnTo>
                  <a:pt x="606" y="109"/>
                </a:lnTo>
                <a:lnTo>
                  <a:pt x="467" y="187"/>
                </a:lnTo>
                <a:lnTo>
                  <a:pt x="599" y="474"/>
                </a:lnTo>
                <a:lnTo>
                  <a:pt x="506" y="568"/>
                </a:lnTo>
                <a:lnTo>
                  <a:pt x="202" y="459"/>
                </a:lnTo>
                <a:lnTo>
                  <a:pt x="132" y="576"/>
                </a:lnTo>
                <a:lnTo>
                  <a:pt x="365" y="778"/>
                </a:lnTo>
                <a:lnTo>
                  <a:pt x="327" y="933"/>
                </a:lnTo>
                <a:lnTo>
                  <a:pt x="7" y="956"/>
                </a:lnTo>
                <a:lnTo>
                  <a:pt x="0" y="1128"/>
                </a:lnTo>
                <a:lnTo>
                  <a:pt x="327" y="1174"/>
                </a:lnTo>
                <a:lnTo>
                  <a:pt x="358" y="1321"/>
                </a:lnTo>
                <a:lnTo>
                  <a:pt x="1804" y="1321"/>
                </a:lnTo>
                <a:lnTo>
                  <a:pt x="1835" y="1158"/>
                </a:lnTo>
                <a:lnTo>
                  <a:pt x="2153" y="1128"/>
                </a:lnTo>
                <a:lnTo>
                  <a:pt x="2146" y="964"/>
                </a:lnTo>
                <a:lnTo>
                  <a:pt x="1827" y="917"/>
                </a:lnTo>
                <a:lnTo>
                  <a:pt x="1795" y="793"/>
                </a:lnTo>
                <a:lnTo>
                  <a:pt x="2052" y="615"/>
                </a:lnTo>
                <a:lnTo>
                  <a:pt x="1967" y="467"/>
                </a:lnTo>
                <a:lnTo>
                  <a:pt x="1679" y="583"/>
                </a:lnTo>
                <a:lnTo>
                  <a:pt x="1586" y="490"/>
                </a:lnTo>
                <a:lnTo>
                  <a:pt x="1733" y="218"/>
                </a:lnTo>
                <a:lnTo>
                  <a:pt x="1593" y="132"/>
                </a:lnTo>
                <a:lnTo>
                  <a:pt x="1368" y="358"/>
                </a:lnTo>
                <a:close/>
              </a:path>
            </a:pathLst>
          </a:custGeom>
          <a:solidFill>
            <a:schemeClr val="bg1">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31" name="Freeform 7"/>
          <p:cNvSpPr>
            <a:spLocks/>
          </p:cNvSpPr>
          <p:nvPr/>
        </p:nvSpPr>
        <p:spPr bwMode="hidden">
          <a:xfrm>
            <a:off x="4494213" y="4425950"/>
            <a:ext cx="2263775" cy="226377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2"/>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32" name="Freeform 8"/>
          <p:cNvSpPr>
            <a:spLocks/>
          </p:cNvSpPr>
          <p:nvPr/>
        </p:nvSpPr>
        <p:spPr bwMode="hidden">
          <a:xfrm>
            <a:off x="5646738" y="487363"/>
            <a:ext cx="2928937" cy="2930525"/>
          </a:xfrm>
          <a:custGeom>
            <a:avLst/>
            <a:gdLst>
              <a:gd name="T0" fmla="*/ 2147483647 w 2312"/>
              <a:gd name="T1" fmla="*/ 2147483647 h 2313"/>
              <a:gd name="T2" fmla="*/ 2147483647 w 2312"/>
              <a:gd name="T3" fmla="*/ 2147483647 h 2313"/>
              <a:gd name="T4" fmla="*/ 2147483647 w 2312"/>
              <a:gd name="T5" fmla="*/ 0 h 2313"/>
              <a:gd name="T6" fmla="*/ 2147483647 w 2312"/>
              <a:gd name="T7" fmla="*/ 2147483647 h 2313"/>
              <a:gd name="T8" fmla="*/ 2147483647 w 2312"/>
              <a:gd name="T9" fmla="*/ 2147483647 h 2313"/>
              <a:gd name="T10" fmla="*/ 2147483647 w 2312"/>
              <a:gd name="T11" fmla="*/ 2147483647 h 2313"/>
              <a:gd name="T12" fmla="*/ 2147483647 w 2312"/>
              <a:gd name="T13" fmla="*/ 2147483647 h 2313"/>
              <a:gd name="T14" fmla="*/ 2147483647 w 2312"/>
              <a:gd name="T15" fmla="*/ 2147483647 h 2313"/>
              <a:gd name="T16" fmla="*/ 2147483647 w 2312"/>
              <a:gd name="T17" fmla="*/ 2147483647 h 2313"/>
              <a:gd name="T18" fmla="*/ 2147483647 w 2312"/>
              <a:gd name="T19" fmla="*/ 2147483647 h 2313"/>
              <a:gd name="T20" fmla="*/ 2147483647 w 2312"/>
              <a:gd name="T21" fmla="*/ 2147483647 h 2313"/>
              <a:gd name="T22" fmla="*/ 2147483647 w 2312"/>
              <a:gd name="T23" fmla="*/ 2147483647 h 2313"/>
              <a:gd name="T24" fmla="*/ 2147483647 w 2312"/>
              <a:gd name="T25" fmla="*/ 2147483647 h 2313"/>
              <a:gd name="T26" fmla="*/ 2147483647 w 2312"/>
              <a:gd name="T27" fmla="*/ 2147483647 h 2313"/>
              <a:gd name="T28" fmla="*/ 2147483647 w 2312"/>
              <a:gd name="T29" fmla="*/ 2147483647 h 2313"/>
              <a:gd name="T30" fmla="*/ 0 w 2312"/>
              <a:gd name="T31" fmla="*/ 2147483647 h 2313"/>
              <a:gd name="T32" fmla="*/ 2147483647 w 2312"/>
              <a:gd name="T33" fmla="*/ 2147483647 h 2313"/>
              <a:gd name="T34" fmla="*/ 2147483647 w 2312"/>
              <a:gd name="T35" fmla="*/ 2147483647 h 2313"/>
              <a:gd name="T36" fmla="*/ 2147483647 w 2312"/>
              <a:gd name="T37" fmla="*/ 2147483647 h 2313"/>
              <a:gd name="T38" fmla="*/ 2147483647 w 2312"/>
              <a:gd name="T39" fmla="*/ 2147483647 h 2313"/>
              <a:gd name="T40" fmla="*/ 2147483647 w 2312"/>
              <a:gd name="T41" fmla="*/ 2147483647 h 2313"/>
              <a:gd name="T42" fmla="*/ 2147483647 w 2312"/>
              <a:gd name="T43" fmla="*/ 2147483647 h 2313"/>
              <a:gd name="T44" fmla="*/ 2147483647 w 2312"/>
              <a:gd name="T45" fmla="*/ 2147483647 h 2313"/>
              <a:gd name="T46" fmla="*/ 2147483647 w 2312"/>
              <a:gd name="T47" fmla="*/ 2147483647 h 2313"/>
              <a:gd name="T48" fmla="*/ 2147483647 w 2312"/>
              <a:gd name="T49" fmla="*/ 2147483647 h 2313"/>
              <a:gd name="T50" fmla="*/ 2147483647 w 2312"/>
              <a:gd name="T51" fmla="*/ 2147483647 h 2313"/>
              <a:gd name="T52" fmla="*/ 2147483647 w 2312"/>
              <a:gd name="T53" fmla="*/ 2147483647 h 2313"/>
              <a:gd name="T54" fmla="*/ 2147483647 w 2312"/>
              <a:gd name="T55" fmla="*/ 2147483647 h 2313"/>
              <a:gd name="T56" fmla="*/ 2147483647 w 2312"/>
              <a:gd name="T57" fmla="*/ 2147483647 h 2313"/>
              <a:gd name="T58" fmla="*/ 2147483647 w 2312"/>
              <a:gd name="T59" fmla="*/ 2147483647 h 2313"/>
              <a:gd name="T60" fmla="*/ 2147483647 w 2312"/>
              <a:gd name="T61" fmla="*/ 2147483647 h 2313"/>
              <a:gd name="T62" fmla="*/ 2147483647 w 2312"/>
              <a:gd name="T63" fmla="*/ 2147483647 h 2313"/>
              <a:gd name="T64" fmla="*/ 2147483647 w 2312"/>
              <a:gd name="T65" fmla="*/ 2147483647 h 2313"/>
              <a:gd name="T66" fmla="*/ 2147483647 w 2312"/>
              <a:gd name="T67" fmla="*/ 2147483647 h 2313"/>
              <a:gd name="T68" fmla="*/ 2147483647 w 2312"/>
              <a:gd name="T69" fmla="*/ 2147483647 h 2313"/>
              <a:gd name="T70" fmla="*/ 2147483647 w 2312"/>
              <a:gd name="T71" fmla="*/ 2147483647 h 2313"/>
              <a:gd name="T72" fmla="*/ 2147483647 w 2312"/>
              <a:gd name="T73" fmla="*/ 2147483647 h 2313"/>
              <a:gd name="T74" fmla="*/ 2147483647 w 2312"/>
              <a:gd name="T75" fmla="*/ 2147483647 h 2313"/>
              <a:gd name="T76" fmla="*/ 2147483647 w 2312"/>
              <a:gd name="T77" fmla="*/ 2147483647 h 2313"/>
              <a:gd name="T78" fmla="*/ 2147483647 w 2312"/>
              <a:gd name="T79" fmla="*/ 2147483647 h 2313"/>
              <a:gd name="T80" fmla="*/ 2147483647 w 2312"/>
              <a:gd name="T81" fmla="*/ 2147483647 h 2313"/>
              <a:gd name="T82" fmla="*/ 2147483647 w 2312"/>
              <a:gd name="T83" fmla="*/ 2147483647 h 2313"/>
              <a:gd name="T84" fmla="*/ 2147483647 w 2312"/>
              <a:gd name="T85" fmla="*/ 2147483647 h 2313"/>
              <a:gd name="T86" fmla="*/ 2147483647 w 2312"/>
              <a:gd name="T87" fmla="*/ 2147483647 h 2313"/>
              <a:gd name="T88" fmla="*/ 2147483647 w 2312"/>
              <a:gd name="T89" fmla="*/ 2147483647 h 2313"/>
              <a:gd name="T90" fmla="*/ 2147483647 w 2312"/>
              <a:gd name="T91" fmla="*/ 2147483647 h 2313"/>
              <a:gd name="T92" fmla="*/ 2147483647 w 2312"/>
              <a:gd name="T93" fmla="*/ 2147483647 h 2313"/>
              <a:gd name="T94" fmla="*/ 2147483647 w 2312"/>
              <a:gd name="T95" fmla="*/ 2147483647 h 2313"/>
              <a:gd name="T96" fmla="*/ 2147483647 w 2312"/>
              <a:gd name="T97" fmla="*/ 2147483647 h 231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312" h="2313">
                <a:moveTo>
                  <a:pt x="1469" y="384"/>
                </a:moveTo>
                <a:lnTo>
                  <a:pt x="1285" y="342"/>
                </a:lnTo>
                <a:lnTo>
                  <a:pt x="1260" y="0"/>
                </a:lnTo>
                <a:lnTo>
                  <a:pt x="1035" y="17"/>
                </a:lnTo>
                <a:lnTo>
                  <a:pt x="1018" y="342"/>
                </a:lnTo>
                <a:lnTo>
                  <a:pt x="868" y="393"/>
                </a:lnTo>
                <a:lnTo>
                  <a:pt x="651" y="117"/>
                </a:lnTo>
                <a:lnTo>
                  <a:pt x="501" y="201"/>
                </a:lnTo>
                <a:lnTo>
                  <a:pt x="643" y="509"/>
                </a:lnTo>
                <a:lnTo>
                  <a:pt x="543" y="610"/>
                </a:lnTo>
                <a:lnTo>
                  <a:pt x="217" y="493"/>
                </a:lnTo>
                <a:lnTo>
                  <a:pt x="142" y="618"/>
                </a:lnTo>
                <a:lnTo>
                  <a:pt x="392" y="835"/>
                </a:lnTo>
                <a:lnTo>
                  <a:pt x="351" y="1002"/>
                </a:lnTo>
                <a:lnTo>
                  <a:pt x="8" y="1027"/>
                </a:lnTo>
                <a:lnTo>
                  <a:pt x="0" y="1211"/>
                </a:lnTo>
                <a:lnTo>
                  <a:pt x="351" y="1261"/>
                </a:lnTo>
                <a:lnTo>
                  <a:pt x="384" y="1419"/>
                </a:lnTo>
                <a:lnTo>
                  <a:pt x="125" y="1653"/>
                </a:lnTo>
                <a:lnTo>
                  <a:pt x="217" y="1795"/>
                </a:lnTo>
                <a:lnTo>
                  <a:pt x="509" y="1661"/>
                </a:lnTo>
                <a:lnTo>
                  <a:pt x="618" y="1770"/>
                </a:lnTo>
                <a:lnTo>
                  <a:pt x="467" y="2045"/>
                </a:lnTo>
                <a:lnTo>
                  <a:pt x="609" y="2162"/>
                </a:lnTo>
                <a:lnTo>
                  <a:pt x="868" y="1912"/>
                </a:lnTo>
                <a:lnTo>
                  <a:pt x="1018" y="1962"/>
                </a:lnTo>
                <a:lnTo>
                  <a:pt x="1052" y="2304"/>
                </a:lnTo>
                <a:lnTo>
                  <a:pt x="1277" y="2313"/>
                </a:lnTo>
                <a:lnTo>
                  <a:pt x="1302" y="1954"/>
                </a:lnTo>
                <a:lnTo>
                  <a:pt x="1494" y="1904"/>
                </a:lnTo>
                <a:lnTo>
                  <a:pt x="1720" y="2154"/>
                </a:lnTo>
                <a:lnTo>
                  <a:pt x="1870" y="2062"/>
                </a:lnTo>
                <a:lnTo>
                  <a:pt x="1720" y="1762"/>
                </a:lnTo>
                <a:lnTo>
                  <a:pt x="1820" y="1636"/>
                </a:lnTo>
                <a:lnTo>
                  <a:pt x="2120" y="1778"/>
                </a:lnTo>
                <a:lnTo>
                  <a:pt x="2212" y="1620"/>
                </a:lnTo>
                <a:lnTo>
                  <a:pt x="1937" y="1419"/>
                </a:lnTo>
                <a:lnTo>
                  <a:pt x="1970" y="1244"/>
                </a:lnTo>
                <a:lnTo>
                  <a:pt x="2312" y="1211"/>
                </a:lnTo>
                <a:lnTo>
                  <a:pt x="2304" y="1035"/>
                </a:lnTo>
                <a:lnTo>
                  <a:pt x="1962" y="985"/>
                </a:lnTo>
                <a:lnTo>
                  <a:pt x="1928" y="852"/>
                </a:lnTo>
                <a:lnTo>
                  <a:pt x="2204" y="660"/>
                </a:lnTo>
                <a:lnTo>
                  <a:pt x="2112" y="501"/>
                </a:lnTo>
                <a:lnTo>
                  <a:pt x="1803" y="626"/>
                </a:lnTo>
                <a:lnTo>
                  <a:pt x="1703" y="526"/>
                </a:lnTo>
                <a:lnTo>
                  <a:pt x="1861" y="234"/>
                </a:lnTo>
                <a:lnTo>
                  <a:pt x="1711" y="142"/>
                </a:lnTo>
                <a:lnTo>
                  <a:pt x="1469" y="384"/>
                </a:lnTo>
                <a:close/>
              </a:path>
            </a:pathLst>
          </a:custGeom>
          <a:gradFill rotWithShape="0">
            <a:gsLst>
              <a:gs pos="0">
                <a:schemeClr val="bg1"/>
              </a:gs>
              <a:gs pos="100000">
                <a:schemeClr val="bg2"/>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033" name="Freeform 9"/>
          <p:cNvSpPr>
            <a:spLocks/>
          </p:cNvSpPr>
          <p:nvPr/>
        </p:nvSpPr>
        <p:spPr bwMode="hidden">
          <a:xfrm>
            <a:off x="7146925" y="2555875"/>
            <a:ext cx="2008188" cy="3997325"/>
          </a:xfrm>
          <a:custGeom>
            <a:avLst/>
            <a:gdLst>
              <a:gd name="T0" fmla="*/ 2147483647 w 1265"/>
              <a:gd name="T1" fmla="*/ 0 h 2518"/>
              <a:gd name="T2" fmla="*/ 2147483647 w 1265"/>
              <a:gd name="T3" fmla="*/ 2147483647 h 2518"/>
              <a:gd name="T4" fmla="*/ 2147483647 w 1265"/>
              <a:gd name="T5" fmla="*/ 2147483647 h 2518"/>
              <a:gd name="T6" fmla="*/ 2147483647 w 1265"/>
              <a:gd name="T7" fmla="*/ 2147483647 h 2518"/>
              <a:gd name="T8" fmla="*/ 2147483647 w 1265"/>
              <a:gd name="T9" fmla="*/ 2147483647 h 2518"/>
              <a:gd name="T10" fmla="*/ 2147483647 w 1265"/>
              <a:gd name="T11" fmla="*/ 2147483647 h 2518"/>
              <a:gd name="T12" fmla="*/ 2147483647 w 1265"/>
              <a:gd name="T13" fmla="*/ 2147483647 h 2518"/>
              <a:gd name="T14" fmla="*/ 2147483647 w 1265"/>
              <a:gd name="T15" fmla="*/ 2147483647 h 2518"/>
              <a:gd name="T16" fmla="*/ 2147483647 w 1265"/>
              <a:gd name="T17" fmla="*/ 2147483647 h 2518"/>
              <a:gd name="T18" fmla="*/ 2147483647 w 1265"/>
              <a:gd name="T19" fmla="*/ 2147483647 h 2518"/>
              <a:gd name="T20" fmla="*/ 2147483647 w 1265"/>
              <a:gd name="T21" fmla="*/ 2147483647 h 2518"/>
              <a:gd name="T22" fmla="*/ 2147483647 w 1265"/>
              <a:gd name="T23" fmla="*/ 2147483647 h 2518"/>
              <a:gd name="T24" fmla="*/ 2147483647 w 1265"/>
              <a:gd name="T25" fmla="*/ 2147483647 h 2518"/>
              <a:gd name="T26" fmla="*/ 0 w 1265"/>
              <a:gd name="T27" fmla="*/ 2147483647 h 2518"/>
              <a:gd name="T28" fmla="*/ 2147483647 w 1265"/>
              <a:gd name="T29" fmla="*/ 2147483647 h 2518"/>
              <a:gd name="T30" fmla="*/ 2147483647 w 1265"/>
              <a:gd name="T31" fmla="*/ 2147483647 h 2518"/>
              <a:gd name="T32" fmla="*/ 2147483647 w 1265"/>
              <a:gd name="T33" fmla="*/ 2147483647 h 2518"/>
              <a:gd name="T34" fmla="*/ 2147483647 w 1265"/>
              <a:gd name="T35" fmla="*/ 2147483647 h 2518"/>
              <a:gd name="T36" fmla="*/ 2147483647 w 1265"/>
              <a:gd name="T37" fmla="*/ 2147483647 h 2518"/>
              <a:gd name="T38" fmla="*/ 2147483647 w 1265"/>
              <a:gd name="T39" fmla="*/ 2147483647 h 2518"/>
              <a:gd name="T40" fmla="*/ 2147483647 w 1265"/>
              <a:gd name="T41" fmla="*/ 2147483647 h 2518"/>
              <a:gd name="T42" fmla="*/ 2147483647 w 1265"/>
              <a:gd name="T43" fmla="*/ 2147483647 h 2518"/>
              <a:gd name="T44" fmla="*/ 2147483647 w 1265"/>
              <a:gd name="T45" fmla="*/ 2147483647 h 2518"/>
              <a:gd name="T46" fmla="*/ 2147483647 w 1265"/>
              <a:gd name="T47" fmla="*/ 2147483647 h 2518"/>
              <a:gd name="T48" fmla="*/ 2147483647 w 1265"/>
              <a:gd name="T49" fmla="*/ 2147483647 h 2518"/>
              <a:gd name="T50" fmla="*/ 2147483647 w 1265"/>
              <a:gd name="T51" fmla="*/ 2147483647 h 2518"/>
              <a:gd name="T52" fmla="*/ 2147483647 w 1265"/>
              <a:gd name="T53" fmla="*/ 0 h 251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265" h="2518">
                <a:moveTo>
                  <a:pt x="1265" y="0"/>
                </a:moveTo>
                <a:lnTo>
                  <a:pt x="1128" y="18"/>
                </a:lnTo>
                <a:lnTo>
                  <a:pt x="1110" y="372"/>
                </a:lnTo>
                <a:lnTo>
                  <a:pt x="946" y="428"/>
                </a:lnTo>
                <a:lnTo>
                  <a:pt x="710" y="127"/>
                </a:lnTo>
                <a:lnTo>
                  <a:pt x="546" y="219"/>
                </a:lnTo>
                <a:lnTo>
                  <a:pt x="701" y="555"/>
                </a:lnTo>
                <a:lnTo>
                  <a:pt x="592" y="665"/>
                </a:lnTo>
                <a:lnTo>
                  <a:pt x="237" y="537"/>
                </a:lnTo>
                <a:lnTo>
                  <a:pt x="155" y="674"/>
                </a:lnTo>
                <a:lnTo>
                  <a:pt x="427" y="911"/>
                </a:lnTo>
                <a:lnTo>
                  <a:pt x="383" y="1093"/>
                </a:lnTo>
                <a:lnTo>
                  <a:pt x="9" y="1121"/>
                </a:lnTo>
                <a:lnTo>
                  <a:pt x="0" y="1322"/>
                </a:lnTo>
                <a:lnTo>
                  <a:pt x="383" y="1376"/>
                </a:lnTo>
                <a:lnTo>
                  <a:pt x="419" y="1549"/>
                </a:lnTo>
                <a:lnTo>
                  <a:pt x="136" y="1804"/>
                </a:lnTo>
                <a:lnTo>
                  <a:pt x="237" y="1959"/>
                </a:lnTo>
                <a:lnTo>
                  <a:pt x="555" y="1813"/>
                </a:lnTo>
                <a:lnTo>
                  <a:pt x="674" y="1932"/>
                </a:lnTo>
                <a:lnTo>
                  <a:pt x="509" y="2232"/>
                </a:lnTo>
                <a:lnTo>
                  <a:pt x="664" y="2360"/>
                </a:lnTo>
                <a:lnTo>
                  <a:pt x="946" y="2087"/>
                </a:lnTo>
                <a:lnTo>
                  <a:pt x="1110" y="2142"/>
                </a:lnTo>
                <a:lnTo>
                  <a:pt x="1147" y="2515"/>
                </a:lnTo>
                <a:lnTo>
                  <a:pt x="1265" y="2518"/>
                </a:lnTo>
                <a:lnTo>
                  <a:pt x="1265" y="0"/>
                </a:lnTo>
                <a:close/>
              </a:path>
            </a:pathLst>
          </a:custGeom>
          <a:gradFill rotWithShape="0">
            <a:gsLst>
              <a:gs pos="0">
                <a:schemeClr val="bg1"/>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pic>
        <p:nvPicPr>
          <p:cNvPr id="1034" name="Picture 10" descr="Facbanna"/>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invGray">
          <a:xfrm>
            <a:off x="3175" y="-3175"/>
            <a:ext cx="8032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11"/>
          <p:cNvSpPr>
            <a:spLocks noGrp="1" noChangeArrowheads="1"/>
          </p:cNvSpPr>
          <p:nvPr>
            <p:ph type="title"/>
          </p:nvPr>
        </p:nvSpPr>
        <p:spPr bwMode="auto">
          <a:xfrm>
            <a:off x="1066800" y="304800"/>
            <a:ext cx="7772400" cy="11430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it-IT"/>
              <a:t>Fare clic per modificare lo stile del titolo dello schema</a:t>
            </a:r>
          </a:p>
        </p:txBody>
      </p:sp>
      <p:sp>
        <p:nvSpPr>
          <p:cNvPr id="1036" name="Rectangle 12"/>
          <p:cNvSpPr>
            <a:spLocks noGrp="1" noChangeArrowheads="1"/>
          </p:cNvSpPr>
          <p:nvPr>
            <p:ph type="body" idx="1"/>
          </p:nvPr>
        </p:nvSpPr>
        <p:spPr bwMode="auto">
          <a:xfrm>
            <a:off x="1066800" y="1676400"/>
            <a:ext cx="7772400" cy="411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3085" name="Rectangle 13"/>
          <p:cNvSpPr>
            <a:spLocks noGrp="1" noChangeArrowheads="1"/>
          </p:cNvSpPr>
          <p:nvPr>
            <p:ph type="dt" sz="half" idx="2"/>
          </p:nvPr>
        </p:nvSpPr>
        <p:spPr bwMode="auto">
          <a:xfrm>
            <a:off x="1066800" y="6324600"/>
            <a:ext cx="1905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kumimoji="0" sz="1400">
                <a:solidFill>
                  <a:schemeClr val="tx2"/>
                </a:solidFill>
                <a:latin typeface="+mn-lt"/>
                <a:ea typeface="+mn-ea"/>
                <a:cs typeface="+mn-cs"/>
              </a:defRPr>
            </a:lvl1pPr>
          </a:lstStyle>
          <a:p>
            <a:pPr>
              <a:defRPr/>
            </a:pPr>
            <a:endParaRPr lang="it-IT"/>
          </a:p>
        </p:txBody>
      </p:sp>
      <p:sp>
        <p:nvSpPr>
          <p:cNvPr id="3086" name="Rectangle 14"/>
          <p:cNvSpPr>
            <a:spLocks noGrp="1" noChangeArrowheads="1"/>
          </p:cNvSpPr>
          <p:nvPr>
            <p:ph type="ftr" sz="quarter" idx="3"/>
          </p:nvPr>
        </p:nvSpPr>
        <p:spPr bwMode="auto">
          <a:xfrm>
            <a:off x="3505200" y="6324600"/>
            <a:ext cx="2895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kumimoji="0" sz="1400">
                <a:solidFill>
                  <a:schemeClr val="tx2"/>
                </a:solidFill>
                <a:latin typeface="+mn-lt"/>
                <a:ea typeface="+mn-ea"/>
                <a:cs typeface="+mn-cs"/>
              </a:defRPr>
            </a:lvl1pPr>
          </a:lstStyle>
          <a:p>
            <a:pPr>
              <a:defRPr/>
            </a:pPr>
            <a:endParaRPr lang="it-IT"/>
          </a:p>
        </p:txBody>
      </p:sp>
      <p:sp>
        <p:nvSpPr>
          <p:cNvPr id="3087" name="Rectangle 15"/>
          <p:cNvSpPr>
            <a:spLocks noGrp="1" noChangeArrowheads="1"/>
          </p:cNvSpPr>
          <p:nvPr>
            <p:ph type="sldNum" sz="quarter" idx="4"/>
          </p:nvPr>
        </p:nvSpPr>
        <p:spPr bwMode="auto">
          <a:xfrm>
            <a:off x="6934200" y="6324600"/>
            <a:ext cx="1905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kumimoji="0" sz="1400">
                <a:solidFill>
                  <a:schemeClr val="tx2"/>
                </a:solidFill>
                <a:latin typeface="Arial" charset="0"/>
              </a:defRPr>
            </a:lvl1pPr>
          </a:lstStyle>
          <a:p>
            <a:fld id="{93B02848-56B5-724F-AEEA-5C1F3E471182}" type="slidenum">
              <a:rPr lang="it-IT" altLang="it-IT"/>
              <a:pPr/>
              <a:t>‹N›</a:t>
            </a:fld>
            <a:endParaRPr lang="it-IT" altLang="it-IT"/>
          </a:p>
        </p:txBody>
      </p:sp>
    </p:spTree>
  </p:cSld>
  <p:clrMap bg1="dk2" tx1="lt1" bg2="dk1" tx2="lt2" accent1="accent1" accent2="accent2" accent3="accent3" accent4="accent4" accent5="accent5" accent6="accent6" hlink="hlink" folHlink="folHlink"/>
  <p:sldLayoutIdLst>
    <p:sldLayoutId id="2147483948"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FFFF00"/>
        </a:buClr>
        <a:buSzPct val="80000"/>
        <a:buFont typeface="Wingdings" charset="2"/>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lr>
          <a:srgbClr val="CC0000"/>
        </a:buClr>
        <a:buSzPct val="70000"/>
        <a:buFont typeface="Wingdings" charset="2"/>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lr>
          <a:srgbClr val="009900"/>
        </a:buClr>
        <a:buSzPct val="60000"/>
        <a:buFont typeface="Wingdings" charset="2"/>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lr>
          <a:schemeClr val="hlink"/>
        </a:buClr>
        <a:buSzPct val="60000"/>
        <a:buFont typeface="Wingdings" charset="2"/>
        <a:buChar char="l"/>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lr>
          <a:schemeClr val="accent2"/>
        </a:buClr>
        <a:buSzPct val="55000"/>
        <a:buFont typeface="Wingdings" charset="2"/>
        <a:buChar char="l"/>
        <a:defRPr sz="2000">
          <a:solidFill>
            <a:schemeClr val="tx1"/>
          </a:solidFill>
          <a:latin typeface="+mn-lt"/>
          <a:ea typeface="ＭＳ Ｐゴシック" charset="0"/>
        </a:defRPr>
      </a:lvl5pPr>
      <a:lvl6pPr marL="25146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55000"/>
        <a:buFont typeface="Wingdings" pitchFamily="2" charset="2"/>
        <a:buChar char="l"/>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33600" y="2780928"/>
            <a:ext cx="6503640" cy="114300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gn="r" eaLnBrk="1" hangingPunct="1"/>
            <a:r>
              <a:rPr lang="it-IT" altLang="it-IT" b="1" i="1" dirty="0">
                <a:effectLst>
                  <a:outerShdw blurRad="38100" dist="38100" dir="2700000" algn="tl">
                    <a:srgbClr val="000000"/>
                  </a:outerShdw>
                </a:effectLst>
                <a:ea typeface="ＭＳ Ｐゴシック" charset="-128"/>
              </a:rPr>
              <a:t>Diritto del </a:t>
            </a:r>
            <a:r>
              <a:rPr lang="it-IT" altLang="it-IT" b="1" i="1" dirty="0" smtClean="0">
                <a:effectLst>
                  <a:outerShdw blurRad="38100" dist="38100" dir="2700000" algn="tl">
                    <a:srgbClr val="000000"/>
                  </a:outerShdw>
                </a:effectLst>
                <a:ea typeface="ＭＳ Ｐゴシック" charset="-128"/>
              </a:rPr>
              <a:t>lavoro</a:t>
            </a:r>
            <a:br>
              <a:rPr lang="it-IT" altLang="it-IT" b="1" i="1" dirty="0" smtClean="0">
                <a:effectLst>
                  <a:outerShdw blurRad="38100" dist="38100" dir="2700000" algn="tl">
                    <a:srgbClr val="000000"/>
                  </a:outerShdw>
                </a:effectLst>
                <a:ea typeface="ＭＳ Ｐゴシック" charset="-128"/>
              </a:rPr>
            </a:br>
            <a:r>
              <a:rPr lang="it-IT" altLang="it-IT" sz="3200" b="1" i="1" dirty="0" smtClean="0">
                <a:effectLst>
                  <a:outerShdw blurRad="38100" dist="38100" dir="2700000" algn="tl">
                    <a:srgbClr val="000000"/>
                  </a:outerShdw>
                </a:effectLst>
                <a:ea typeface="ＭＳ Ｐゴシック" charset="-128"/>
              </a:rPr>
              <a:t>Operatore dei servizi giuridici</a:t>
            </a:r>
            <a:endParaRPr lang="it-IT" altLang="it-IT" sz="3200" b="1" i="1" dirty="0">
              <a:effectLst>
                <a:outerShdw blurRad="38100" dist="38100" dir="2700000" algn="tl">
                  <a:srgbClr val="000000"/>
                </a:outerShdw>
              </a:effectLst>
              <a:ea typeface="ＭＳ Ｐゴシック" charset="-128"/>
            </a:endParaRPr>
          </a:p>
        </p:txBody>
      </p:sp>
      <p:sp>
        <p:nvSpPr>
          <p:cNvPr id="3075" name="Rectangle 3"/>
          <p:cNvSpPr>
            <a:spLocks noGrp="1" noChangeArrowheads="1"/>
          </p:cNvSpPr>
          <p:nvPr>
            <p:ph type="subTitle" idx="1"/>
          </p:nvPr>
        </p:nvSpPr>
        <p:spPr>
          <a:xfrm>
            <a:off x="1515616" y="4304059"/>
            <a:ext cx="6400800" cy="963017"/>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buFont typeface="Wingdings" charset="0"/>
              <a:buNone/>
              <a:defRPr/>
            </a:pPr>
            <a:r>
              <a:rPr lang="it-IT" sz="2400" dirty="0" smtClean="0">
                <a:cs typeface="+mn-cs"/>
              </a:rPr>
              <a:t>Alberto Avio</a:t>
            </a:r>
          </a:p>
          <a:p>
            <a:pPr algn="r" eaLnBrk="1" hangingPunct="1">
              <a:buFont typeface="Wingdings" charset="0"/>
              <a:buNone/>
              <a:defRPr/>
            </a:pPr>
            <a:r>
              <a:rPr lang="it-IT" sz="2400" dirty="0" smtClean="0">
                <a:cs typeface="+mn-cs"/>
              </a:rPr>
              <a:t>2018-2019</a:t>
            </a:r>
            <a:endParaRPr lang="it-IT" sz="2400" dirty="0">
              <a:cs typeface="+mn-cs"/>
            </a:endParaRPr>
          </a:p>
          <a:p>
            <a:pPr algn="ctr" eaLnBrk="1" hangingPunct="1">
              <a:buFont typeface="Wingdings" charset="0"/>
              <a:buNone/>
              <a:defRPr/>
            </a:pPr>
            <a:endParaRPr lang="it-IT" dirty="0">
              <a:cs typeface="+mn-cs"/>
            </a:endParaRPr>
          </a:p>
        </p:txBody>
      </p:sp>
      <p:sp>
        <p:nvSpPr>
          <p:cNvPr id="3076" name="Rectangle 6"/>
          <p:cNvSpPr>
            <a:spLocks noChangeArrowheads="1"/>
          </p:cNvSpPr>
          <p:nvPr/>
        </p:nvSpPr>
        <p:spPr bwMode="auto">
          <a:xfrm>
            <a:off x="4157663" y="3019425"/>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endParaRPr lang="it-IT">
              <a:ea typeface="ＭＳ Ｐゴシック" charset="0"/>
            </a:endParaRPr>
          </a:p>
        </p:txBody>
      </p:sp>
      <p:pic>
        <p:nvPicPr>
          <p:cNvPr id="2" name="Immagine 1"/>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43000" y="395288"/>
            <a:ext cx="3573016" cy="1524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066800" y="0"/>
            <a:ext cx="7772400" cy="1447800"/>
          </a:xfrm>
        </p:spPr>
        <p:txBody>
          <a:bodyPr/>
          <a:lstStyle/>
          <a:p>
            <a:pPr algn="ctr" eaLnBrk="1" hangingPunct="1">
              <a:defRPr/>
            </a:pPr>
            <a:r>
              <a:rPr lang="it-IT" sz="3600" dirty="0" err="1">
                <a:solidFill>
                  <a:srgbClr val="FF0000"/>
                </a:solidFill>
                <a:latin typeface="Palace Script MT" charset="0"/>
                <a:cs typeface="+mj-cs"/>
              </a:rPr>
              <a:t>Bread</a:t>
            </a:r>
            <a:r>
              <a:rPr lang="it-IT" sz="3600" dirty="0">
                <a:solidFill>
                  <a:srgbClr val="FF0000"/>
                </a:solidFill>
                <a:latin typeface="Palace Script MT" charset="0"/>
                <a:cs typeface="+mj-cs"/>
              </a:rPr>
              <a:t> and </a:t>
            </a:r>
            <a:r>
              <a:rPr lang="it-IT" sz="3600" dirty="0" err="1">
                <a:solidFill>
                  <a:srgbClr val="FF0000"/>
                </a:solidFill>
                <a:latin typeface="Palace Script MT" charset="0"/>
                <a:cs typeface="+mj-cs"/>
              </a:rPr>
              <a:t>Roses</a:t>
            </a:r>
            <a:endParaRPr lang="it-IT" sz="3600" dirty="0">
              <a:solidFill>
                <a:srgbClr val="FF0000"/>
              </a:solidFill>
              <a:latin typeface="Palace Script MT" charset="0"/>
              <a:cs typeface="+mj-cs"/>
            </a:endParaRPr>
          </a:p>
        </p:txBody>
      </p:sp>
      <p:sp>
        <p:nvSpPr>
          <p:cNvPr id="5123" name="Rectangle 3"/>
          <p:cNvSpPr>
            <a:spLocks noGrp="1" noChangeArrowheads="1"/>
          </p:cNvSpPr>
          <p:nvPr>
            <p:ph type="body" idx="1"/>
          </p:nvPr>
        </p:nvSpPr>
        <p:spPr/>
        <p:txBody>
          <a:bodyPr/>
          <a:lstStyle/>
          <a:p>
            <a:pPr algn="just" eaLnBrk="1" hangingPunct="1">
              <a:lnSpc>
                <a:spcPct val="90000"/>
              </a:lnSpc>
              <a:buFont typeface="Wingdings" charset="2"/>
              <a:buNone/>
            </a:pPr>
            <a:r>
              <a:rPr lang="it-IT" altLang="it-IT" i="1">
                <a:ea typeface="ＭＳ Ｐゴシック" charset="-128"/>
              </a:rPr>
              <a:t>Bread and Roses</a:t>
            </a:r>
            <a:r>
              <a:rPr lang="it-IT" altLang="it-IT">
                <a:ea typeface="ＭＳ Ｐゴシック" charset="-128"/>
              </a:rPr>
              <a:t> è un slogan che risale allo sciopero delle operaie del settore tessile, tenutosi a Lawrence (USA) nel 1912. Successivamente fu ripreso più volte nelle lotte dei lavoratori. Con questo slogan i lavoratori non chiedevano solo condizioni di lavoro migliori (il pane) ma anche condizioni di vita dignitose (le rose).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6248" y="404664"/>
            <a:ext cx="7772400" cy="539080"/>
          </a:xfrm>
        </p:spPr>
        <p:txBody>
          <a:bodyPr/>
          <a:lstStyle/>
          <a:p>
            <a:pPr algn="ctr"/>
            <a:r>
              <a:rPr lang="it-IT" sz="3600" dirty="0" smtClean="0"/>
              <a:t>Il lavoro non è una merce</a:t>
            </a:r>
            <a:endParaRPr lang="it-IT" sz="3600" dirty="0"/>
          </a:p>
        </p:txBody>
      </p:sp>
      <p:sp>
        <p:nvSpPr>
          <p:cNvPr id="3" name="Segnaposto contenuto 2"/>
          <p:cNvSpPr>
            <a:spLocks noGrp="1"/>
          </p:cNvSpPr>
          <p:nvPr>
            <p:ph idx="1"/>
          </p:nvPr>
        </p:nvSpPr>
        <p:spPr>
          <a:xfrm>
            <a:off x="971600" y="1196752"/>
            <a:ext cx="7772400" cy="5256584"/>
          </a:xfrm>
        </p:spPr>
        <p:txBody>
          <a:bodyPr/>
          <a:lstStyle/>
          <a:p>
            <a:pPr marL="0" indent="0">
              <a:buNone/>
            </a:pPr>
            <a:r>
              <a:rPr lang="it-IT" sz="2000" dirty="0"/>
              <a:t>La Conferenza riafferma i principi fondamentali sui quali l’Organizzazione è basata, e </a:t>
            </a:r>
            <a:r>
              <a:rPr lang="it-IT" sz="2000" dirty="0" err="1"/>
              <a:t>cioe</a:t>
            </a:r>
            <a:r>
              <a:rPr lang="it-IT" sz="2000" dirty="0"/>
              <a:t>̀ che : </a:t>
            </a:r>
          </a:p>
          <a:p>
            <a:pPr marL="0" indent="0">
              <a:buNone/>
            </a:pPr>
            <a:r>
              <a:rPr lang="it-IT" sz="2000" dirty="0"/>
              <a:t>(a)  il lavoro non è una merce ; </a:t>
            </a:r>
          </a:p>
          <a:p>
            <a:pPr marL="0" indent="0">
              <a:buNone/>
            </a:pPr>
            <a:r>
              <a:rPr lang="it-IT" sz="2000" dirty="0"/>
              <a:t>(b)  le libertà di espressione e di associazione sono condizioni essenziali del progresso sociale ; </a:t>
            </a:r>
          </a:p>
          <a:p>
            <a:pPr marL="0" indent="0">
              <a:buNone/>
            </a:pPr>
            <a:r>
              <a:rPr lang="it-IT" sz="2000" dirty="0"/>
              <a:t>(c)  la </a:t>
            </a:r>
            <a:r>
              <a:rPr lang="it-IT" sz="2000" dirty="0" smtClean="0"/>
              <a:t>povertà, </a:t>
            </a:r>
            <a:r>
              <a:rPr lang="it-IT" sz="2000" dirty="0"/>
              <a:t>ovunque esista, è pericolosa per la </a:t>
            </a:r>
            <a:r>
              <a:rPr lang="it-IT" sz="2000" dirty="0" smtClean="0"/>
              <a:t>prosperità </a:t>
            </a:r>
            <a:r>
              <a:rPr lang="it-IT" sz="2000" dirty="0"/>
              <a:t>di </a:t>
            </a:r>
            <a:r>
              <a:rPr lang="it-IT" sz="2000" dirty="0" smtClean="0"/>
              <a:t>tutti; </a:t>
            </a:r>
            <a:endParaRPr lang="it-IT" sz="2000" dirty="0"/>
          </a:p>
          <a:p>
            <a:pPr marL="0" indent="0">
              <a:buNone/>
            </a:pPr>
            <a:r>
              <a:rPr lang="it-IT" sz="2000" dirty="0"/>
              <a:t>(d)  la lotta contro il bisogno dev’essere continuata in ogni paese con instancabile vigore ed </a:t>
            </a:r>
            <a:r>
              <a:rPr lang="it-IT" sz="2000" dirty="0" smtClean="0"/>
              <a:t>accompagnata </a:t>
            </a:r>
            <a:r>
              <a:rPr lang="it-IT" sz="2000" dirty="0"/>
              <a:t>da continui e concertati contatti </a:t>
            </a:r>
            <a:r>
              <a:rPr lang="it-IT" sz="2000" dirty="0" smtClean="0"/>
              <a:t>internazionali </a:t>
            </a:r>
            <a:r>
              <a:rPr lang="it-IT" sz="2000" dirty="0"/>
              <a:t>nei quali i rappresentanti dei lavoratori e </a:t>
            </a:r>
            <a:r>
              <a:rPr lang="it-IT" sz="2000" dirty="0" smtClean="0"/>
              <a:t>dei </a:t>
            </a:r>
            <a:r>
              <a:rPr lang="it-IT" sz="2000" dirty="0"/>
              <a:t>datori di lavoro, in condizioni di </a:t>
            </a:r>
            <a:r>
              <a:rPr lang="it-IT" sz="2000" dirty="0" smtClean="0"/>
              <a:t>parità con </a:t>
            </a:r>
            <a:r>
              <a:rPr lang="it-IT" sz="2000" dirty="0"/>
              <a:t>i rappresentanti governativi, discutano liberamente e prendano decisioni di carattere democratico nell’intento di promuovere il bene comune. </a:t>
            </a:r>
            <a:endParaRPr lang="it-IT" sz="2000" dirty="0" smtClean="0"/>
          </a:p>
          <a:p>
            <a:pPr marL="0" indent="0">
              <a:buNone/>
            </a:pPr>
            <a:endParaRPr lang="it-IT" sz="2000" dirty="0"/>
          </a:p>
          <a:p>
            <a:pPr marL="0" indent="0">
              <a:buNone/>
            </a:pPr>
            <a:r>
              <a:rPr lang="it-IT" sz="2000" dirty="0" smtClean="0"/>
              <a:t>Convenzione di Filadelfia, OIL, 1944.</a:t>
            </a:r>
            <a:endParaRPr lang="it-IT" sz="2000" dirty="0"/>
          </a:p>
          <a:p>
            <a:endParaRPr lang="it-IT" dirty="0"/>
          </a:p>
        </p:txBody>
      </p:sp>
    </p:spTree>
    <p:extLst>
      <p:ext uri="{BB962C8B-B14F-4D97-AF65-F5344CB8AC3E}">
        <p14:creationId xmlns:p14="http://schemas.microsoft.com/office/powerpoint/2010/main" val="1767581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7528" y="332656"/>
            <a:ext cx="7772400" cy="827112"/>
          </a:xfrm>
        </p:spPr>
        <p:txBody>
          <a:bodyPr/>
          <a:lstStyle/>
          <a:p>
            <a:r>
              <a:rPr lang="it-IT" dirty="0" smtClean="0"/>
              <a:t>Principio</a:t>
            </a:r>
            <a:endParaRPr lang="it-IT" dirty="0"/>
          </a:p>
        </p:txBody>
      </p:sp>
      <p:sp>
        <p:nvSpPr>
          <p:cNvPr id="3" name="Segnaposto contenuto 2"/>
          <p:cNvSpPr>
            <a:spLocks noGrp="1"/>
          </p:cNvSpPr>
          <p:nvPr>
            <p:ph idx="1"/>
          </p:nvPr>
        </p:nvSpPr>
        <p:spPr>
          <a:xfrm>
            <a:off x="1057528" y="1412776"/>
            <a:ext cx="7772400" cy="4114800"/>
          </a:xfrm>
        </p:spPr>
        <p:txBody>
          <a:bodyPr/>
          <a:lstStyle/>
          <a:p>
            <a:r>
              <a:rPr lang="it-IT" dirty="0" smtClean="0"/>
              <a:t>Il lavoratore è tutelato in quanto contraente debole</a:t>
            </a:r>
          </a:p>
          <a:p>
            <a:r>
              <a:rPr lang="it-IT" dirty="0" smtClean="0"/>
              <a:t>Le tutele sono di diverso livello</a:t>
            </a:r>
          </a:p>
          <a:p>
            <a:pPr lvl="1"/>
            <a:r>
              <a:rPr lang="it-IT" dirty="0" smtClean="0"/>
              <a:t>Normativa</a:t>
            </a:r>
          </a:p>
          <a:p>
            <a:pPr lvl="1"/>
            <a:r>
              <a:rPr lang="it-IT" dirty="0" smtClean="0"/>
              <a:t>Contrattuale</a:t>
            </a:r>
          </a:p>
          <a:p>
            <a:pPr lvl="1"/>
            <a:r>
              <a:rPr lang="it-IT" dirty="0" smtClean="0"/>
              <a:t>Sociale </a:t>
            </a:r>
            <a:endParaRPr lang="it-IT" dirty="0"/>
          </a:p>
        </p:txBody>
      </p:sp>
    </p:spTree>
    <p:extLst>
      <p:ext uri="{BB962C8B-B14F-4D97-AF65-F5344CB8AC3E}">
        <p14:creationId xmlns:p14="http://schemas.microsoft.com/office/powerpoint/2010/main" val="115922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480063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it-IT" altLang="it-IT" sz="3200">
                <a:latin typeface="Alien Encounters" charset="0"/>
                <a:ea typeface="ＭＳ Ｐゴシック" charset="-128"/>
              </a:rPr>
              <a:t>Le tappe storiche dell’evoluzione del diritto del lavoro</a:t>
            </a:r>
          </a:p>
        </p:txBody>
      </p:sp>
      <p:sp>
        <p:nvSpPr>
          <p:cNvPr id="6147" name="Rectangle 3"/>
          <p:cNvSpPr>
            <a:spLocks noGrp="1" noChangeArrowheads="1"/>
          </p:cNvSpPr>
          <p:nvPr>
            <p:ph type="body" idx="1"/>
          </p:nvPr>
        </p:nvSpPr>
        <p:spPr>
          <a:xfrm>
            <a:off x="1066800" y="1676400"/>
            <a:ext cx="7772400" cy="4920952"/>
          </a:xfrm>
        </p:spPr>
        <p:txBody>
          <a:bodyPr/>
          <a:lstStyle/>
          <a:p>
            <a:pPr eaLnBrk="1" hangingPunct="1">
              <a:lnSpc>
                <a:spcPct val="90000"/>
              </a:lnSpc>
              <a:buClr>
                <a:srgbClr val="FF0000"/>
              </a:buClr>
              <a:buFont typeface="Wingdings" charset="2"/>
              <a:buChar char="v"/>
            </a:pPr>
            <a:r>
              <a:rPr lang="it-IT" altLang="it-IT" sz="2800" dirty="0">
                <a:latin typeface="Perpetua" charset="0"/>
                <a:ea typeface="ＭＳ Ｐゴシック" charset="-128"/>
              </a:rPr>
              <a:t>Legislazione sociale – Periodo liberale - Probiviri </a:t>
            </a:r>
          </a:p>
          <a:p>
            <a:pPr eaLnBrk="1" hangingPunct="1">
              <a:lnSpc>
                <a:spcPct val="90000"/>
              </a:lnSpc>
              <a:buClr>
                <a:srgbClr val="FF0000"/>
              </a:buClr>
              <a:buFont typeface="Wingdings" charset="2"/>
              <a:buChar char="v"/>
            </a:pPr>
            <a:r>
              <a:rPr lang="it-IT" altLang="it-IT" sz="2800" dirty="0">
                <a:latin typeface="Perpetua" charset="0"/>
                <a:ea typeface="ＭＳ Ｐゴシック" charset="-128"/>
              </a:rPr>
              <a:t>Incorporazione del diritto del lavoro nel diritto privato – periodo corporativo</a:t>
            </a:r>
          </a:p>
          <a:p>
            <a:pPr eaLnBrk="1" hangingPunct="1">
              <a:lnSpc>
                <a:spcPct val="90000"/>
              </a:lnSpc>
              <a:buClr>
                <a:srgbClr val="FF0000"/>
              </a:buClr>
              <a:buFont typeface="Wingdings" charset="2"/>
              <a:buChar char="v"/>
            </a:pPr>
            <a:r>
              <a:rPr lang="it-IT" altLang="it-IT" sz="2800" dirty="0">
                <a:latin typeface="Perpetua" charset="0"/>
                <a:ea typeface="ＭＳ Ｐゴシック" charset="-128"/>
              </a:rPr>
              <a:t>Costituzionalizzazione del diritto del lavoro</a:t>
            </a:r>
          </a:p>
          <a:p>
            <a:pPr eaLnBrk="1" hangingPunct="1">
              <a:lnSpc>
                <a:spcPct val="90000"/>
              </a:lnSpc>
              <a:buClr>
                <a:srgbClr val="FF0000"/>
              </a:buClr>
              <a:buFont typeface="Wingdings" charset="2"/>
              <a:buChar char="v"/>
            </a:pPr>
            <a:r>
              <a:rPr lang="it-IT" altLang="it-IT" sz="2800" dirty="0">
                <a:latin typeface="Perpetua" charset="0"/>
                <a:ea typeface="ＭＳ Ｐゴシック" charset="-128"/>
              </a:rPr>
              <a:t>Il boom economico e l’attuazione dei diritti costituzionali</a:t>
            </a:r>
          </a:p>
          <a:p>
            <a:pPr eaLnBrk="1" hangingPunct="1">
              <a:lnSpc>
                <a:spcPct val="90000"/>
              </a:lnSpc>
              <a:buClr>
                <a:srgbClr val="FF0000"/>
              </a:buClr>
              <a:buFont typeface="Wingdings" charset="2"/>
              <a:buChar char="v"/>
            </a:pPr>
            <a:r>
              <a:rPr lang="it-IT" altLang="it-IT" sz="2800" dirty="0">
                <a:latin typeface="Perpetua" charset="0"/>
                <a:ea typeface="ＭＳ Ｐゴシック" charset="-128"/>
              </a:rPr>
              <a:t>Il diritto del lavoro della crisi e la legislazione del lavoro contrattata</a:t>
            </a:r>
          </a:p>
          <a:p>
            <a:pPr eaLnBrk="1" hangingPunct="1">
              <a:lnSpc>
                <a:spcPct val="90000"/>
              </a:lnSpc>
              <a:buClr>
                <a:srgbClr val="FF0000"/>
              </a:buClr>
              <a:buFont typeface="Wingdings" charset="2"/>
              <a:buChar char="v"/>
            </a:pPr>
            <a:r>
              <a:rPr lang="it-IT" altLang="it-IT" sz="2800" dirty="0" smtClean="0">
                <a:latin typeface="Perpetua" charset="0"/>
                <a:ea typeface="ＭＳ Ｐゴシック" charset="-128"/>
              </a:rPr>
              <a:t>Dal modello Fordista al modello Toyota: </a:t>
            </a:r>
            <a:r>
              <a:rPr lang="it-IT" altLang="it-IT" sz="2800" dirty="0">
                <a:latin typeface="Perpetua" charset="0"/>
                <a:ea typeface="ＭＳ Ｐゴシック" charset="-128"/>
              </a:rPr>
              <a:t>l</a:t>
            </a:r>
            <a:r>
              <a:rPr lang="it-IT" altLang="it-IT" sz="2800" dirty="0" smtClean="0">
                <a:latin typeface="Perpetua" charset="0"/>
                <a:ea typeface="ＭＳ Ｐゴシック" charset="-128"/>
              </a:rPr>
              <a:t>’imperativo </a:t>
            </a:r>
            <a:r>
              <a:rPr lang="it-IT" altLang="it-IT" sz="2800" dirty="0">
                <a:latin typeface="Perpetua" charset="0"/>
                <a:ea typeface="ＭＳ Ｐゴシック" charset="-128"/>
              </a:rPr>
              <a:t>categorico della </a:t>
            </a:r>
            <a:r>
              <a:rPr lang="it-IT" altLang="it-IT" sz="2800" dirty="0" err="1" smtClean="0">
                <a:latin typeface="Perpetua" charset="0"/>
                <a:ea typeface="ＭＳ Ｐゴシック" charset="-128"/>
              </a:rPr>
              <a:t>flessibilizzazione</a:t>
            </a:r>
            <a:endParaRPr lang="it-IT" altLang="it-IT" sz="2800" dirty="0" smtClean="0">
              <a:latin typeface="Perpetua" charset="0"/>
              <a:ea typeface="ＭＳ Ｐゴシック" charset="-128"/>
            </a:endParaRPr>
          </a:p>
          <a:p>
            <a:pPr eaLnBrk="1" hangingPunct="1">
              <a:lnSpc>
                <a:spcPct val="90000"/>
              </a:lnSpc>
              <a:buClr>
                <a:srgbClr val="FF0000"/>
              </a:buClr>
              <a:buFont typeface="Wingdings" charset="2"/>
              <a:buChar char="v"/>
            </a:pPr>
            <a:r>
              <a:rPr lang="it-IT" altLang="it-IT" sz="2800" dirty="0" smtClean="0">
                <a:latin typeface="Perpetua" charset="0"/>
                <a:ea typeface="ＭＳ Ｐゴシック" charset="-128"/>
              </a:rPr>
              <a:t> La globalizzazione e l’industria 4.0</a:t>
            </a:r>
          </a:p>
          <a:p>
            <a:pPr eaLnBrk="1" hangingPunct="1">
              <a:lnSpc>
                <a:spcPct val="90000"/>
              </a:lnSpc>
              <a:buClr>
                <a:srgbClr val="FF0000"/>
              </a:buClr>
              <a:buFont typeface="Wingdings" charset="2"/>
              <a:buChar char="v"/>
            </a:pPr>
            <a:endParaRPr lang="it-IT" altLang="it-IT" sz="2800" dirty="0">
              <a:latin typeface="Perpetua" charset="0"/>
              <a:ea typeface="ＭＳ Ｐゴシック"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defRPr/>
            </a:pPr>
            <a:r>
              <a:rPr lang="it-IT" dirty="0" smtClean="0"/>
              <a:t>Codice 1865</a:t>
            </a:r>
            <a:endParaRPr lang="it-IT" dirty="0"/>
          </a:p>
        </p:txBody>
      </p:sp>
      <p:sp>
        <p:nvSpPr>
          <p:cNvPr id="3" name="Segnaposto contenuto 2"/>
          <p:cNvSpPr>
            <a:spLocks noGrp="1"/>
          </p:cNvSpPr>
          <p:nvPr>
            <p:ph idx="1"/>
          </p:nvPr>
        </p:nvSpPr>
        <p:spPr/>
        <p:txBody>
          <a:bodyPr/>
          <a:lstStyle/>
          <a:p>
            <a:pPr algn="just"/>
            <a:r>
              <a:rPr lang="it-IT" altLang="it-IT" sz="2400">
                <a:ea typeface="ＭＳ Ｐゴシック" charset="-128"/>
              </a:rPr>
              <a:t>Art. 1627: “</a:t>
            </a:r>
            <a:r>
              <a:rPr lang="it-IT" altLang="ja-JP" sz="2400" i="1">
                <a:ea typeface="ＭＳ Ｐゴシック" charset="-128"/>
              </a:rPr>
              <a:t>vi sono tre principali specie di locazione di opere e d</a:t>
            </a:r>
            <a:r>
              <a:rPr lang="it-IT" altLang="it-IT" sz="2400" i="1">
                <a:ea typeface="ＭＳ Ｐゴシック" charset="-128"/>
              </a:rPr>
              <a:t>’</a:t>
            </a:r>
            <a:r>
              <a:rPr lang="it-IT" altLang="ja-JP" sz="2400" i="1">
                <a:ea typeface="ＭＳ Ｐゴシック" charset="-128"/>
              </a:rPr>
              <a:t>industria: 1° quella per cui le persone obbligano la propria opera all</a:t>
            </a:r>
            <a:r>
              <a:rPr lang="it-IT" altLang="it-IT" sz="2400" i="1">
                <a:ea typeface="ＭＳ Ｐゴシック" charset="-128"/>
              </a:rPr>
              <a:t>’</a:t>
            </a:r>
            <a:r>
              <a:rPr lang="it-IT" altLang="ja-JP" sz="2400" i="1">
                <a:ea typeface="ＭＳ Ｐゴシック" charset="-128"/>
              </a:rPr>
              <a:t>altrui servizio; 2° quella de</a:t>
            </a:r>
            <a:r>
              <a:rPr lang="it-IT" altLang="it-IT" sz="2400" i="1">
                <a:ea typeface="ＭＳ Ｐゴシック" charset="-128"/>
              </a:rPr>
              <a:t>’</a:t>
            </a:r>
            <a:r>
              <a:rPr lang="it-IT" altLang="ja-JP" sz="2400" i="1">
                <a:ea typeface="ＭＳ Ｐゴシック" charset="-128"/>
              </a:rPr>
              <a:t> vetturini si per terra come per acqua, che si incaricano del trasporto delle persone o delle cose; 3° quella degli imprenditori di opere ad appalto o cottimo</a:t>
            </a:r>
            <a:r>
              <a:rPr lang="it-IT" altLang="it-IT" sz="2400">
                <a:ea typeface="ＭＳ Ｐゴシック" charset="-128"/>
              </a:rPr>
              <a:t>”</a:t>
            </a:r>
            <a:r>
              <a:rPr lang="it-IT" altLang="ja-JP" sz="2400">
                <a:ea typeface="ＭＳ Ｐゴシック" charset="-128"/>
              </a:rPr>
              <a:t> </a:t>
            </a:r>
          </a:p>
          <a:p>
            <a:pPr algn="just"/>
            <a:r>
              <a:rPr lang="it-IT" altLang="it-IT" sz="2400">
                <a:ea typeface="ＭＳ Ｐゴシック" charset="-128"/>
              </a:rPr>
              <a:t>Art. 1628: </a:t>
            </a:r>
            <a:r>
              <a:rPr lang="it-IT" altLang="it-IT" sz="2400" i="1">
                <a:ea typeface="ＭＳ Ｐゴシック" charset="-128"/>
              </a:rPr>
              <a:t>“nessuno può obbligare la propria opera all’altrui servizio che a tempo o per una determinata impresa”</a:t>
            </a:r>
          </a:p>
          <a:p>
            <a:endParaRPr lang="it-IT" altLang="it-IT" sz="2400">
              <a:ea typeface="ＭＳ Ｐゴシック" charset="-128"/>
            </a:endParaRPr>
          </a:p>
          <a:p>
            <a:endParaRPr lang="it-IT" altLang="it-IT">
              <a:ea typeface="ＭＳ Ｐゴシック"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marL="0" indent="0" algn="ctr">
              <a:buFont typeface="Wingdings" charset="2"/>
              <a:buNone/>
            </a:pPr>
            <a:endParaRPr lang="it-IT" altLang="it-IT" dirty="0">
              <a:solidFill>
                <a:srgbClr val="FF0000"/>
              </a:solidFill>
              <a:ea typeface="ＭＳ Ｐゴシック" charset="-128"/>
            </a:endParaRPr>
          </a:p>
          <a:p>
            <a:pPr marL="0" indent="0" algn="ctr">
              <a:buFont typeface="Wingdings" charset="2"/>
              <a:buNone/>
            </a:pPr>
            <a:endParaRPr lang="it-IT" altLang="it-IT" dirty="0">
              <a:solidFill>
                <a:srgbClr val="FF0000"/>
              </a:solidFill>
              <a:ea typeface="ＭＳ Ｐゴシック" charset="-128"/>
            </a:endParaRPr>
          </a:p>
          <a:p>
            <a:pPr marL="0" indent="0" algn="ctr">
              <a:buFont typeface="Wingdings" charset="2"/>
              <a:buNone/>
            </a:pPr>
            <a:r>
              <a:rPr lang="it-IT" altLang="it-IT" dirty="0">
                <a:solidFill>
                  <a:srgbClr val="FFFF00"/>
                </a:solidFill>
                <a:ea typeface="ＭＳ Ｐゴシック" charset="-128"/>
              </a:rPr>
              <a:t>Padrone e operaio erano </a:t>
            </a:r>
          </a:p>
          <a:p>
            <a:pPr marL="0" indent="0" algn="ctr">
              <a:buFont typeface="Wingdings" charset="2"/>
              <a:buNone/>
            </a:pPr>
            <a:r>
              <a:rPr lang="it-IT" altLang="it-IT" dirty="0">
                <a:solidFill>
                  <a:srgbClr val="FFFF00"/>
                </a:solidFill>
                <a:ea typeface="ＭＳ Ｐゴシック" charset="-128"/>
              </a:rPr>
              <a:t>sullo stesso piano, in relazione all’acquisizione del bene ‘lavoro’</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defRPr/>
            </a:pPr>
            <a:r>
              <a:rPr lang="it-IT" dirty="0" smtClean="0"/>
              <a:t>Questione sociale e legislazione sociale</a:t>
            </a:r>
            <a:endParaRPr lang="it-IT" dirty="0"/>
          </a:p>
        </p:txBody>
      </p:sp>
      <p:sp>
        <p:nvSpPr>
          <p:cNvPr id="3" name="Segnaposto contenuto 2"/>
          <p:cNvSpPr>
            <a:spLocks noGrp="1"/>
          </p:cNvSpPr>
          <p:nvPr>
            <p:ph idx="1"/>
          </p:nvPr>
        </p:nvSpPr>
        <p:spPr>
          <a:xfrm>
            <a:off x="1066800" y="1484313"/>
            <a:ext cx="7772400" cy="4752975"/>
          </a:xfrm>
        </p:spPr>
        <p:txBody>
          <a:bodyPr/>
          <a:lstStyle/>
          <a:p>
            <a:pPr>
              <a:buFont typeface="Wingdings" charset="0"/>
              <a:buChar char="®"/>
              <a:defRPr/>
            </a:pPr>
            <a:r>
              <a:rPr lang="it-IT" dirty="0" smtClean="0"/>
              <a:t>Leghe di resistenza dei lavoratori</a:t>
            </a:r>
          </a:p>
          <a:p>
            <a:pPr>
              <a:buFont typeface="Wingdings" charset="0"/>
              <a:buChar char="®"/>
              <a:defRPr/>
            </a:pPr>
            <a:r>
              <a:rPr lang="it-IT" dirty="0" smtClean="0"/>
              <a:t>Sciopero</a:t>
            </a:r>
          </a:p>
          <a:p>
            <a:pPr>
              <a:buFont typeface="Wingdings" charset="0"/>
              <a:buChar char="®"/>
              <a:defRPr/>
            </a:pPr>
            <a:r>
              <a:rPr lang="it-IT" dirty="0" smtClean="0"/>
              <a:t>Sindacati</a:t>
            </a:r>
          </a:p>
          <a:p>
            <a:pPr marL="0" indent="0" algn="ctr">
              <a:buFont typeface="Wingdings" charset="0"/>
              <a:buNone/>
              <a:defRPr/>
            </a:pPr>
            <a:r>
              <a:rPr lang="it-IT" dirty="0" smtClean="0"/>
              <a:t>=</a:t>
            </a:r>
          </a:p>
          <a:p>
            <a:pPr marL="0" indent="0" algn="ctr">
              <a:buFont typeface="Wingdings" charset="0"/>
              <a:buNone/>
              <a:defRPr/>
            </a:pPr>
            <a:r>
              <a:rPr lang="it-IT" dirty="0" smtClean="0">
                <a:solidFill>
                  <a:srgbClr val="FF0000"/>
                </a:solidFill>
              </a:rPr>
              <a:t>LEGISLAZIONE SOCIALE</a:t>
            </a:r>
          </a:p>
          <a:p>
            <a:pPr marL="0" indent="0" algn="ctr">
              <a:buFont typeface="Wingdings" charset="0"/>
              <a:buNone/>
              <a:defRPr/>
            </a:pPr>
            <a:r>
              <a:rPr lang="it-IT" dirty="0" smtClean="0">
                <a:solidFill>
                  <a:srgbClr val="FF0000"/>
                </a:solidFill>
              </a:rPr>
              <a:t>Legislazione minima per tutti i lavoratori e protezione delle fasce deboli (donne e minori)</a:t>
            </a:r>
            <a:endParaRPr lang="it-IT"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066800" y="557213"/>
            <a:ext cx="7772400" cy="1143000"/>
          </a:xfrm>
        </p:spPr>
        <p:txBody>
          <a:bodyPr/>
          <a:lstStyle/>
          <a:p>
            <a:pPr algn="ctr" eaLnBrk="1" hangingPunct="1"/>
            <a:r>
              <a:rPr lang="it-IT" altLang="it-IT" sz="4000">
                <a:latin typeface="Perpetua" charset="0"/>
                <a:ea typeface="ＭＳ Ｐゴシック" charset="-128"/>
              </a:rPr>
              <a:t>Legislazione sociale – Periodo liberale - Probiviri</a:t>
            </a:r>
          </a:p>
        </p:txBody>
      </p:sp>
      <p:sp>
        <p:nvSpPr>
          <p:cNvPr id="7171" name="Rectangle 5"/>
          <p:cNvSpPr>
            <a:spLocks noGrp="1" noChangeArrowheads="1"/>
          </p:cNvSpPr>
          <p:nvPr>
            <p:ph type="body" idx="1"/>
          </p:nvPr>
        </p:nvSpPr>
        <p:spPr>
          <a:xfrm>
            <a:off x="1066800" y="1412776"/>
            <a:ext cx="7772400" cy="4176464"/>
          </a:xfrm>
        </p:spPr>
        <p:txBody>
          <a:bodyPr/>
          <a:lstStyle/>
          <a:p>
            <a:pPr eaLnBrk="1" hangingPunct="1">
              <a:buFont typeface="Wingdings" charset="2"/>
              <a:buNone/>
            </a:pPr>
            <a:endParaRPr lang="it-IT" altLang="it-IT" sz="3600" dirty="0">
              <a:latin typeface="Perpetua" charset="0"/>
              <a:ea typeface="ＭＳ Ｐゴシック" charset="-128"/>
            </a:endParaRPr>
          </a:p>
          <a:p>
            <a:pPr lvl="1" eaLnBrk="1" hangingPunct="1">
              <a:buFont typeface="Wingdings" charset="2"/>
              <a:buChar char="Ø"/>
            </a:pPr>
            <a:r>
              <a:rPr lang="it-IT" altLang="it-IT" sz="3200" dirty="0">
                <a:latin typeface="Perpetua" charset="0"/>
                <a:ea typeface="ＭＳ Ｐゴシック" charset="-128"/>
              </a:rPr>
              <a:t>1861 Regno d’Italia – Epoca Giolittiana</a:t>
            </a:r>
          </a:p>
          <a:p>
            <a:pPr lvl="1" eaLnBrk="1" hangingPunct="1">
              <a:buFont typeface="Wingdings" charset="2"/>
              <a:buChar char="Ø"/>
            </a:pPr>
            <a:r>
              <a:rPr lang="it-IT" altLang="it-IT" sz="3200" dirty="0">
                <a:latin typeface="Perpetua" charset="0"/>
                <a:ea typeface="ＭＳ Ｐゴシック" charset="-128"/>
              </a:rPr>
              <a:t>L. 3657/1886 e 242/1902 Donne e fanciulli</a:t>
            </a:r>
          </a:p>
          <a:p>
            <a:pPr lvl="1" eaLnBrk="1" hangingPunct="1">
              <a:buFont typeface="Wingdings" charset="2"/>
              <a:buChar char="Ø"/>
            </a:pPr>
            <a:r>
              <a:rPr lang="it-IT" altLang="it-IT" sz="3200" dirty="0">
                <a:latin typeface="Perpetua" charset="0"/>
                <a:ea typeface="ＭＳ Ｐゴシック" charset="-128"/>
              </a:rPr>
              <a:t>L. 80/1898 Infortuni sul lavoro</a:t>
            </a:r>
          </a:p>
          <a:p>
            <a:pPr lvl="1" eaLnBrk="1" hangingPunct="1">
              <a:buFont typeface="Wingdings" charset="2"/>
              <a:buChar char="Ø"/>
            </a:pPr>
            <a:r>
              <a:rPr lang="it-IT" altLang="it-IT" sz="3200" dirty="0">
                <a:latin typeface="Perpetua" charset="0"/>
                <a:ea typeface="ＭＳ Ｐゴシック" charset="-128"/>
              </a:rPr>
              <a:t>L. 489/1907 Riposo settimanale e festivo</a:t>
            </a:r>
          </a:p>
          <a:p>
            <a:pPr lvl="1" eaLnBrk="1" hangingPunct="1">
              <a:buFont typeface="Wingdings" charset="2"/>
              <a:buChar char="Ø"/>
            </a:pPr>
            <a:r>
              <a:rPr lang="it-IT" altLang="it-IT" sz="3200" dirty="0">
                <a:latin typeface="Perpetua" charset="0"/>
                <a:ea typeface="ＭＳ Ｐゴシック" charset="-128"/>
              </a:rPr>
              <a:t>L.818/1907 Donne e fanciulli</a:t>
            </a:r>
          </a:p>
          <a:p>
            <a:pPr lvl="1" eaLnBrk="1" hangingPunct="1">
              <a:buFont typeface="Wingdings" charset="2"/>
              <a:buChar char="Ø"/>
            </a:pPr>
            <a:r>
              <a:rPr lang="it-IT" altLang="it-IT" sz="3200" dirty="0" err="1">
                <a:latin typeface="Perpetua" charset="0"/>
                <a:ea typeface="ＭＳ Ｐゴシック" charset="-128"/>
              </a:rPr>
              <a:t>D.l.</a:t>
            </a:r>
            <a:r>
              <a:rPr lang="it-IT" altLang="it-IT" sz="3200" dirty="0">
                <a:latin typeface="Perpetua" charset="0"/>
                <a:ea typeface="ＭＳ Ｐゴシック" charset="-128"/>
              </a:rPr>
              <a:t> 2214/1919 Disoccupazione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marL="0" indent="0">
              <a:buFont typeface="Wingdings" charset="2"/>
              <a:buNone/>
            </a:pPr>
            <a:endParaRPr lang="it-IT" altLang="it-IT">
              <a:ea typeface="ＭＳ Ｐゴシック" charset="-128"/>
            </a:endParaRPr>
          </a:p>
          <a:p>
            <a:pPr marL="0" indent="0">
              <a:buFont typeface="Wingdings" charset="2"/>
              <a:buNone/>
            </a:pPr>
            <a:endParaRPr lang="it-IT" altLang="it-IT">
              <a:ea typeface="ＭＳ Ｐゴシック" charset="-128"/>
            </a:endParaRPr>
          </a:p>
          <a:p>
            <a:pPr marL="0" indent="0" algn="ctr">
              <a:buFont typeface="Wingdings" charset="2"/>
              <a:buNone/>
            </a:pPr>
            <a:r>
              <a:rPr lang="it-IT" altLang="it-IT">
                <a:ea typeface="ＭＳ Ｐゴシック" charset="-128"/>
              </a:rPr>
              <a:t>Il referente di questa normativa è </a:t>
            </a:r>
          </a:p>
          <a:p>
            <a:pPr marL="0" indent="0" algn="ctr">
              <a:buFont typeface="Wingdings" charset="2"/>
              <a:buNone/>
            </a:pPr>
            <a:r>
              <a:rPr lang="it-IT" altLang="it-IT">
                <a:solidFill>
                  <a:srgbClr val="FF0000"/>
                </a:solidFill>
                <a:ea typeface="ＭＳ Ｐゴシック" charset="-128"/>
              </a:rPr>
              <a:t>l’operaio degli opifici industriali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536551" y="2348880"/>
            <a:ext cx="7407424" cy="2159942"/>
          </a:xfrm>
        </p:spPr>
        <p:txBody>
          <a:bodyPr/>
          <a:lstStyle/>
          <a:p>
            <a:pPr marL="0" indent="0" algn="just">
              <a:buFont typeface="Wingdings" charset="2"/>
              <a:buNone/>
            </a:pPr>
            <a:r>
              <a:rPr lang="it-IT" altLang="it-IT" sz="2400" dirty="0">
                <a:ea typeface="ＭＳ Ｐゴシック" charset="-128"/>
              </a:rPr>
              <a:t>Il corso di diritto del lavoro intende offrire gli strumenti interpretativi indispensabili per comprendere gli aspetti giuridici che riguardano il mondo del lavoro nonché fornire le conoscenze di base della disciplina del rapporto di lavoro. </a:t>
            </a:r>
          </a:p>
        </p:txBody>
      </p:sp>
      <p:sp>
        <p:nvSpPr>
          <p:cNvPr id="2" name="Titolo 1"/>
          <p:cNvSpPr>
            <a:spLocks noGrp="1"/>
          </p:cNvSpPr>
          <p:nvPr>
            <p:ph type="title"/>
          </p:nvPr>
        </p:nvSpPr>
        <p:spPr>
          <a:xfrm>
            <a:off x="1150938" y="214313"/>
            <a:ext cx="7793037" cy="982662"/>
          </a:xfrm>
        </p:spPr>
        <p:txBody>
          <a:bodyPr/>
          <a:lstStyle/>
          <a:p>
            <a:pPr algn="ctr">
              <a:defRPr/>
            </a:pPr>
            <a:r>
              <a:rPr lang="it-IT" b="1" dirty="0" smtClean="0"/>
              <a:t>Obiettivo del Corso</a:t>
            </a:r>
            <a:endParaRPr lang="it-IT" dirty="0"/>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a:xfrm>
            <a:off x="1066800" y="1747838"/>
            <a:ext cx="7772400" cy="4849812"/>
          </a:xfrm>
        </p:spPr>
        <p:txBody>
          <a:bodyPr/>
          <a:lstStyle/>
          <a:p>
            <a:r>
              <a:rPr lang="it-IT" altLang="it-IT">
                <a:ea typeface="ＭＳ Ｐゴシック" charset="-128"/>
              </a:rPr>
              <a:t>Questa normativa non è idonea a risolvere i conflitti, dunque:</a:t>
            </a:r>
          </a:p>
          <a:p>
            <a:r>
              <a:rPr lang="it-IT" altLang="it-IT">
                <a:ea typeface="ＭＳ Ｐゴシック" charset="-128"/>
              </a:rPr>
              <a:t>Concordati di tariffa (embrione c.coll.), usi industriali</a:t>
            </a:r>
          </a:p>
          <a:p>
            <a:r>
              <a:rPr lang="it-IT" altLang="it-IT">
                <a:ea typeface="ＭＳ Ｐゴシック" charset="-128"/>
              </a:rPr>
              <a:t>Collegi dei probiviri: magistratura arbitrale che decide secondo equità, un’equità creativa di diritto (primo statuto lavoro dipendente-vocazione extra-legislativa dir lav)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66800" y="0"/>
            <a:ext cx="7772400" cy="981075"/>
          </a:xfrm>
        </p:spPr>
        <p:txBody>
          <a:bodyPr/>
          <a:lstStyle/>
          <a:p>
            <a:pPr algn="ctr" eaLnBrk="1" hangingPunct="1">
              <a:defRPr/>
            </a:pPr>
            <a:r>
              <a:rPr lang="it-IT" sz="4000" dirty="0">
                <a:latin typeface="Perpetua" charset="0"/>
                <a:cs typeface="+mj-cs"/>
              </a:rPr>
              <a:t>P</a:t>
            </a:r>
            <a:r>
              <a:rPr lang="it-IT" sz="4000" dirty="0" smtClean="0">
                <a:latin typeface="Perpetua" charset="0"/>
                <a:cs typeface="+mj-cs"/>
              </a:rPr>
              <a:t>eriodo </a:t>
            </a:r>
            <a:r>
              <a:rPr lang="it-IT" sz="4000" dirty="0">
                <a:latin typeface="Perpetua" charset="0"/>
                <a:cs typeface="+mj-cs"/>
              </a:rPr>
              <a:t>corporativo</a:t>
            </a:r>
          </a:p>
        </p:txBody>
      </p:sp>
      <p:sp>
        <p:nvSpPr>
          <p:cNvPr id="8195" name="Rectangle 3"/>
          <p:cNvSpPr>
            <a:spLocks noGrp="1" noChangeArrowheads="1"/>
          </p:cNvSpPr>
          <p:nvPr>
            <p:ph type="body" idx="1"/>
          </p:nvPr>
        </p:nvSpPr>
        <p:spPr>
          <a:xfrm>
            <a:off x="1066800" y="1052513"/>
            <a:ext cx="7772400" cy="5805487"/>
          </a:xfrm>
        </p:spPr>
        <p:txBody>
          <a:bodyPr/>
          <a:lstStyle/>
          <a:p>
            <a:pPr lvl="1" eaLnBrk="1" hangingPunct="1">
              <a:buFont typeface="Wingdings" charset="2"/>
              <a:buChar char="Ø"/>
            </a:pPr>
            <a:r>
              <a:rPr lang="it-IT" altLang="it-IT">
                <a:latin typeface="Perpetua" charset="0"/>
                <a:ea typeface="ＭＳ Ｐゴシック" charset="-128"/>
              </a:rPr>
              <a:t>R.d.l. n. 692/1923 orario lavoro (8 ore)</a:t>
            </a:r>
          </a:p>
          <a:p>
            <a:pPr lvl="1" eaLnBrk="1" hangingPunct="1">
              <a:buFont typeface="Wingdings" charset="2"/>
              <a:buChar char="Ø"/>
            </a:pPr>
            <a:r>
              <a:rPr lang="it-IT" altLang="it-IT">
                <a:latin typeface="Perpetua" charset="0"/>
                <a:ea typeface="ＭＳ Ｐゴシック" charset="-128"/>
              </a:rPr>
              <a:t>Rdl 1825/1924 impiego privato (niente operai; modello per c.c. 1942)</a:t>
            </a:r>
          </a:p>
          <a:p>
            <a:pPr lvl="1" eaLnBrk="1" hangingPunct="1">
              <a:buFont typeface="Wingdings" charset="2"/>
              <a:buChar char="Ø"/>
            </a:pPr>
            <a:r>
              <a:rPr lang="it-IT" altLang="it-IT">
                <a:latin typeface="Perpetua" charset="0"/>
                <a:ea typeface="ＭＳ Ｐゴシック" charset="-128"/>
              </a:rPr>
              <a:t>L.563/1926 fine della libertà sindacale e dell’autonomia collettiva-sindacato unico fascista (no pluralismo)-contratti collettivi erga omnes =corporativismo autoritario; Carta Lavoro 1927</a:t>
            </a:r>
          </a:p>
          <a:p>
            <a:pPr lvl="1" eaLnBrk="1" hangingPunct="1">
              <a:buFont typeface="Wingdings" charset="2"/>
              <a:buChar char="Ø"/>
            </a:pPr>
            <a:r>
              <a:rPr lang="it-IT" altLang="it-IT">
                <a:latin typeface="Perpetua" charset="0"/>
                <a:ea typeface="ＭＳ Ｐゴシック" charset="-128"/>
              </a:rPr>
              <a:t>R.d. n. 1033/1933 Inail e n. 1827/1935 Inps</a:t>
            </a:r>
          </a:p>
          <a:p>
            <a:pPr lvl="1" eaLnBrk="1" hangingPunct="1">
              <a:buFont typeface="Wingdings" charset="2"/>
              <a:buChar char="Ø"/>
            </a:pPr>
            <a:r>
              <a:rPr lang="it-IT" altLang="it-IT">
                <a:latin typeface="Perpetua" charset="0"/>
                <a:ea typeface="ＭＳ Ｐゴシック" charset="-128"/>
              </a:rPr>
              <a:t>L. n. 370/1934 riposo domenicale e settimanale</a:t>
            </a:r>
          </a:p>
          <a:p>
            <a:pPr lvl="1" eaLnBrk="1" hangingPunct="1">
              <a:buFont typeface="Wingdings" charset="2"/>
              <a:buChar char="Ø"/>
            </a:pPr>
            <a:r>
              <a:rPr lang="it-IT" altLang="it-IT">
                <a:latin typeface="Perpetua" charset="0"/>
                <a:ea typeface="ＭＳ Ｐゴシック" charset="-128"/>
              </a:rPr>
              <a:t>L. n. 112/1935 Istituzione libretto lavoro</a:t>
            </a:r>
          </a:p>
          <a:p>
            <a:pPr lvl="1" eaLnBrk="1" hangingPunct="1">
              <a:buFont typeface="Wingdings" charset="2"/>
              <a:buChar char="Ø"/>
            </a:pPr>
            <a:r>
              <a:rPr lang="it-IT" altLang="it-IT">
                <a:latin typeface="Perpetua" charset="0"/>
                <a:ea typeface="ＭＳ Ｐゴシック" charset="-128"/>
              </a:rPr>
              <a:t>Codice civile 1942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defRPr/>
            </a:pPr>
            <a:r>
              <a:rPr lang="it-IT" dirty="0" smtClean="0"/>
              <a:t>Codice Civile 1942 Libro V</a:t>
            </a:r>
            <a:endParaRPr lang="it-IT" dirty="0"/>
          </a:p>
        </p:txBody>
      </p:sp>
      <p:sp>
        <p:nvSpPr>
          <p:cNvPr id="3" name="Segnaposto contenuto 2"/>
          <p:cNvSpPr>
            <a:spLocks noGrp="1"/>
          </p:cNvSpPr>
          <p:nvPr>
            <p:ph idx="1"/>
          </p:nvPr>
        </p:nvSpPr>
        <p:spPr/>
        <p:txBody>
          <a:bodyPr/>
          <a:lstStyle/>
          <a:p>
            <a:pPr marL="0" indent="0">
              <a:buFont typeface="Wingdings" charset="2"/>
              <a:buNone/>
            </a:pPr>
            <a:endParaRPr lang="it-IT" altLang="it-IT" sz="4000" dirty="0">
              <a:latin typeface="Perpetua" charset="0"/>
              <a:ea typeface="ＭＳ Ｐゴシック" charset="-128"/>
            </a:endParaRPr>
          </a:p>
          <a:p>
            <a:pPr marL="0" indent="0">
              <a:buFont typeface="Wingdings" charset="2"/>
              <a:buNone/>
            </a:pPr>
            <a:r>
              <a:rPr lang="it-IT" altLang="it-IT" sz="4000" dirty="0">
                <a:solidFill>
                  <a:srgbClr val="FFFF00"/>
                </a:solidFill>
                <a:latin typeface="Perpetua" charset="0"/>
                <a:ea typeface="ＭＳ Ｐゴシック" charset="-128"/>
              </a:rPr>
              <a:t>Incorporazione del diritto del lavoro </a:t>
            </a:r>
          </a:p>
          <a:p>
            <a:pPr marL="0" indent="0" algn="ctr">
              <a:buFont typeface="Wingdings" charset="2"/>
              <a:buNone/>
            </a:pPr>
            <a:r>
              <a:rPr lang="it-IT" altLang="it-IT" sz="4000" dirty="0">
                <a:solidFill>
                  <a:srgbClr val="FFFF00"/>
                </a:solidFill>
                <a:latin typeface="Perpetua" charset="0"/>
                <a:ea typeface="ＭＳ Ｐゴシック" charset="-128"/>
              </a:rPr>
              <a:t>nel diritto privato </a:t>
            </a:r>
          </a:p>
          <a:p>
            <a:pPr marL="0" indent="0" algn="ctr">
              <a:buFont typeface="Wingdings" charset="2"/>
              <a:buNone/>
            </a:pPr>
            <a:r>
              <a:rPr lang="it-IT" altLang="it-IT" sz="4000" dirty="0">
                <a:solidFill>
                  <a:srgbClr val="FFFF00"/>
                </a:solidFill>
                <a:latin typeface="Perpetua" charset="0"/>
                <a:ea typeface="ＭＳ Ｐゴシック" charset="-128"/>
              </a:rPr>
              <a:t>(funzionalizzazione nel fascismo dell’autonomia privata all’interesse superiore della produzione nazionale)</a:t>
            </a:r>
            <a:endParaRPr lang="it-IT" altLang="it-IT" sz="4000" dirty="0">
              <a:solidFill>
                <a:srgbClr val="FFFF00"/>
              </a:solidFill>
              <a:ea typeface="ＭＳ Ｐゴシック"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66800" y="630238"/>
            <a:ext cx="7772400" cy="1143000"/>
          </a:xfrm>
        </p:spPr>
        <p:txBody>
          <a:bodyPr/>
          <a:lstStyle/>
          <a:p>
            <a:pPr algn="ctr" eaLnBrk="1" hangingPunct="1">
              <a:defRPr/>
            </a:pPr>
            <a:r>
              <a:rPr lang="it-IT" sz="4000">
                <a:latin typeface="Perpetua" charset="0"/>
                <a:cs typeface="+mj-cs"/>
              </a:rPr>
              <a:t>Costituzionalizzazione </a:t>
            </a:r>
            <a:br>
              <a:rPr lang="it-IT" sz="4000">
                <a:latin typeface="Perpetua" charset="0"/>
                <a:cs typeface="+mj-cs"/>
              </a:rPr>
            </a:br>
            <a:r>
              <a:rPr lang="it-IT" sz="4000">
                <a:latin typeface="Perpetua" charset="0"/>
                <a:cs typeface="+mj-cs"/>
              </a:rPr>
              <a:t>del diritto del lavoro</a:t>
            </a:r>
          </a:p>
        </p:txBody>
      </p:sp>
      <p:sp>
        <p:nvSpPr>
          <p:cNvPr id="9219" name="Rectangle 3"/>
          <p:cNvSpPr>
            <a:spLocks noGrp="1" noChangeArrowheads="1"/>
          </p:cNvSpPr>
          <p:nvPr>
            <p:ph type="body" idx="1"/>
          </p:nvPr>
        </p:nvSpPr>
        <p:spPr>
          <a:xfrm>
            <a:off x="1066800" y="1676400"/>
            <a:ext cx="7772400" cy="4632325"/>
          </a:xfrm>
        </p:spPr>
        <p:txBody>
          <a:bodyPr/>
          <a:lstStyle/>
          <a:p>
            <a:pPr eaLnBrk="1" hangingPunct="1">
              <a:buFont typeface="Wingdings" charset="0"/>
              <a:buChar char="Ø"/>
              <a:defRPr/>
            </a:pPr>
            <a:endParaRPr lang="it-IT" sz="3600" dirty="0">
              <a:latin typeface="Perpetua" charset="0"/>
              <a:cs typeface="+mn-cs"/>
            </a:endParaRPr>
          </a:p>
          <a:p>
            <a:pPr lvl="1" eaLnBrk="1" hangingPunct="1">
              <a:buFont typeface="Wingdings" charset="0"/>
              <a:buChar char="Ø"/>
              <a:defRPr/>
            </a:pPr>
            <a:r>
              <a:rPr lang="it-IT" sz="3200" dirty="0">
                <a:latin typeface="Perpetua" charset="0"/>
              </a:rPr>
              <a:t>25 luglio 1943 caduta del fascismo</a:t>
            </a:r>
          </a:p>
          <a:p>
            <a:pPr lvl="1" eaLnBrk="1" hangingPunct="1">
              <a:buFont typeface="Wingdings" charset="0"/>
              <a:buChar char="Ø"/>
              <a:defRPr/>
            </a:pPr>
            <a:r>
              <a:rPr lang="it-IT" sz="3200" dirty="0">
                <a:latin typeface="Perpetua" charset="0"/>
              </a:rPr>
              <a:t>1944 abrogazione della legislazione </a:t>
            </a:r>
            <a:r>
              <a:rPr lang="it-IT" sz="3200" dirty="0" smtClean="0">
                <a:latin typeface="Perpetua" charset="0"/>
              </a:rPr>
              <a:t>corporativa</a:t>
            </a:r>
          </a:p>
          <a:p>
            <a:pPr lvl="1" eaLnBrk="1" hangingPunct="1">
              <a:buFont typeface="Wingdings" charset="0"/>
              <a:buChar char="Ø"/>
              <a:defRPr/>
            </a:pPr>
            <a:r>
              <a:rPr lang="it-IT" sz="3200" dirty="0" smtClean="0">
                <a:latin typeface="Perpetua" charset="0"/>
              </a:rPr>
              <a:t>1945 Aprile: Liberazione</a:t>
            </a:r>
            <a:endParaRPr lang="it-IT" sz="3200" dirty="0">
              <a:latin typeface="Perpetua" charset="0"/>
            </a:endParaRPr>
          </a:p>
          <a:p>
            <a:pPr lvl="1" eaLnBrk="1" hangingPunct="1">
              <a:buFont typeface="Wingdings" charset="0"/>
              <a:buChar char="Ø"/>
              <a:defRPr/>
            </a:pPr>
            <a:r>
              <a:rPr lang="it-IT" sz="3200" dirty="0">
                <a:latin typeface="Perpetua" charset="0"/>
              </a:rPr>
              <a:t>1946 assemblea costituente</a:t>
            </a:r>
          </a:p>
          <a:p>
            <a:pPr lvl="1" eaLnBrk="1" hangingPunct="1">
              <a:buFont typeface="Wingdings" charset="0"/>
              <a:buChar char="Ø"/>
              <a:defRPr/>
            </a:pPr>
            <a:r>
              <a:rPr lang="it-IT" sz="3200" dirty="0">
                <a:latin typeface="Perpetua" charset="0"/>
              </a:rPr>
              <a:t>1 gennaio 1948 entrata in vigore della Costituzione della Repubblica</a:t>
            </a:r>
          </a:p>
          <a:p>
            <a:pPr eaLnBrk="1" hangingPunct="1">
              <a:buFont typeface="Wingdings" charset="0"/>
              <a:buNone/>
              <a:defRPr/>
            </a:pPr>
            <a:endParaRPr lang="it-IT" dirty="0">
              <a:cs typeface="+mn-cs"/>
            </a:endParaRPr>
          </a:p>
          <a:p>
            <a:pPr eaLnBrk="1" hangingPunct="1">
              <a:buFont typeface="Wingdings" charset="0"/>
              <a:buNone/>
              <a:defRPr/>
            </a:pPr>
            <a:endParaRPr lang="it-IT" dirty="0">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2703513" y="3048000"/>
            <a:ext cx="3738562" cy="76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defRPr/>
            </a:pPr>
            <a:r>
              <a:rPr kumimoji="0" lang="it-IT" sz="4400">
                <a:solidFill>
                  <a:schemeClr val="tx2"/>
                </a:solidFill>
                <a:latin typeface="Times New Roman" charset="0"/>
                <a:ea typeface="ＭＳ Ｐゴシック" charset="0"/>
              </a:rPr>
              <a:t>La Costituzione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ChangeArrowheads="1"/>
          </p:cNvSpPr>
          <p:nvPr/>
        </p:nvSpPr>
        <p:spPr bwMode="auto">
          <a:xfrm>
            <a:off x="990600" y="212725"/>
            <a:ext cx="7924800" cy="6492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eaLnBrk="1" hangingPunct="1">
              <a:spcBef>
                <a:spcPct val="50000"/>
              </a:spcBef>
            </a:pPr>
            <a:r>
              <a:rPr kumimoji="0" lang="it-IT" altLang="it-IT" sz="2000">
                <a:latin typeface="Times New Roman" charset="0"/>
              </a:rPr>
              <a:t>Art. 1 </a:t>
            </a:r>
          </a:p>
          <a:p>
            <a:pPr>
              <a:spcBef>
                <a:spcPct val="50000"/>
              </a:spcBef>
            </a:pPr>
            <a:r>
              <a:rPr kumimoji="0" lang="it-IT" altLang="it-IT" sz="2000">
                <a:latin typeface="Times New Roman" charset="0"/>
              </a:rPr>
              <a:t>L'Italia è una Repubblica democratica, fondata sul lavoro.</a:t>
            </a:r>
            <a:br>
              <a:rPr kumimoji="0" lang="it-IT" altLang="it-IT" sz="2000">
                <a:latin typeface="Times New Roman" charset="0"/>
              </a:rPr>
            </a:br>
            <a:r>
              <a:rPr kumimoji="0" lang="it-IT" altLang="it-IT" sz="2000">
                <a:latin typeface="Times New Roman" charset="0"/>
              </a:rPr>
              <a:t>La sovranità appartiene al popolo, che la esercita nelle forme e nei limiti della Costituzione. </a:t>
            </a:r>
          </a:p>
          <a:p>
            <a:pPr>
              <a:spcBef>
                <a:spcPct val="50000"/>
              </a:spcBef>
            </a:pPr>
            <a:r>
              <a:rPr kumimoji="0" lang="it-IT" altLang="it-IT" sz="2000">
                <a:latin typeface="Times New Roman" charset="0"/>
              </a:rPr>
              <a:t>Art. 2 </a:t>
            </a:r>
          </a:p>
          <a:p>
            <a:pPr>
              <a:spcBef>
                <a:spcPct val="50000"/>
              </a:spcBef>
            </a:pPr>
            <a:r>
              <a:rPr kumimoji="0" lang="it-IT" altLang="it-IT" sz="2000">
                <a:latin typeface="Times New Roman" charset="0"/>
              </a:rPr>
              <a:t>La Repubblica riconosce e garantisce i diritti inviolabili dell'uomo, sia come singolo, sia nelle formazioni sociali ove si svolge la sua personalità, e richiede l'adempimento dei doveri inderogabili di solidarietà politica, economica e sociale. </a:t>
            </a:r>
          </a:p>
          <a:p>
            <a:pPr>
              <a:spcBef>
                <a:spcPct val="50000"/>
              </a:spcBef>
            </a:pPr>
            <a:r>
              <a:rPr kumimoji="0" lang="it-IT" altLang="it-IT" sz="2000">
                <a:latin typeface="Times New Roman" charset="0"/>
              </a:rPr>
              <a:t>Art. 3 </a:t>
            </a:r>
          </a:p>
          <a:p>
            <a:pPr>
              <a:spcBef>
                <a:spcPct val="50000"/>
              </a:spcBef>
            </a:pPr>
            <a:r>
              <a:rPr kumimoji="0" lang="it-IT" altLang="it-IT" sz="2000">
                <a:latin typeface="Times New Roman" charset="0"/>
              </a:rPr>
              <a:t>Tutti i cittadini hanno pari dignità sociale e sono eguali davanti alla legge, senza distinzione di sesso, di razza, di lingua, di religione, di opinioni politiche, di condizioni personali e sociali. </a:t>
            </a:r>
            <a:br>
              <a:rPr kumimoji="0" lang="it-IT" altLang="it-IT" sz="2000">
                <a:latin typeface="Times New Roman" charset="0"/>
              </a:rPr>
            </a:br>
            <a:r>
              <a:rPr kumimoji="0" lang="it-IT" altLang="it-IT" sz="2000">
                <a:latin typeface="Times New Roman" charset="0"/>
              </a:rPr>
              <a:t>È compito della Repubblica rimuovere gli ostacoli di ordine economico e sociale, che, limitando di fatto la libertà e la uguaglianza dei cittadini, impediscono il pieno sviluppo della persona umana e l'effettiva partecipazione di tutti i lavoratori all'organizzazione politica, economica e sociale del Paese.</a:t>
            </a:r>
            <a:r>
              <a:rPr kumimoji="0" lang="it-IT" altLang="it-IT" sz="1000">
                <a:latin typeface="Times New Roman" charset="0"/>
              </a:rPr>
              <a:t> </a:t>
            </a:r>
            <a:br>
              <a:rPr kumimoji="0" lang="it-IT" altLang="it-IT" sz="1000">
                <a:latin typeface="Times New Roman" charset="0"/>
              </a:rPr>
            </a:br>
            <a:endParaRPr kumimoji="0" lang="it-IT" altLang="it-IT" sz="1000">
              <a:latin typeface="Times New Roman"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6835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9400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286000" y="757238"/>
            <a:ext cx="6172200" cy="45767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eaLnBrk="1" hangingPunct="1">
              <a:spcBef>
                <a:spcPct val="50000"/>
              </a:spcBef>
            </a:pPr>
            <a:r>
              <a:rPr kumimoji="0" lang="it-IT" altLang="it-IT" sz="2800">
                <a:latin typeface="Times New Roman" charset="0"/>
              </a:rPr>
              <a:t>Art. 4 </a:t>
            </a:r>
          </a:p>
          <a:p>
            <a:pPr algn="l">
              <a:spcBef>
                <a:spcPct val="50000"/>
              </a:spcBef>
            </a:pPr>
            <a:r>
              <a:rPr kumimoji="0" lang="it-IT" altLang="it-IT" sz="2800">
                <a:latin typeface="Times New Roman" charset="0"/>
              </a:rPr>
              <a:t>La Repubblica riconosce a tutti i cittadini il diritto al lavoro e promuove le condizioni che rendano effettivo questo diritto. </a:t>
            </a:r>
            <a:br>
              <a:rPr kumimoji="0" lang="it-IT" altLang="it-IT" sz="2800">
                <a:latin typeface="Times New Roman" charset="0"/>
              </a:rPr>
            </a:br>
            <a:r>
              <a:rPr kumimoji="0" lang="it-IT" altLang="it-IT" sz="2800">
                <a:latin typeface="Times New Roman" charset="0"/>
              </a:rPr>
              <a:t>Ogni cittadino ha il dovere di svolgere, secondo le proprie possibilità e la propria scelta, una attività o una funzione che concorra al progresso materiale o spirituale della società.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2659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15616" y="1412776"/>
            <a:ext cx="7408862" cy="4752057"/>
          </a:xfrm>
        </p:spPr>
        <p:txBody>
          <a:bodyPr>
            <a:noAutofit/>
          </a:bodyPr>
          <a:lstStyle/>
          <a:p>
            <a:pPr>
              <a:buFont typeface="+mj-lt"/>
              <a:buAutoNum type="arabicPeriod"/>
            </a:pPr>
            <a:r>
              <a:rPr lang="it-IT" altLang="it-IT" sz="2000" dirty="0" smtClean="0">
                <a:solidFill>
                  <a:srgbClr val="FFFF00"/>
                </a:solidFill>
                <a:ea typeface="ＭＳ Ｐゴシック" charset="-128"/>
              </a:rPr>
              <a:t>Introduzione al corso. Perché un diritto del lavoro. La struttura del diritto del lavoro: sindacale, mercato del lavoro, diritto del lavoro, previdenza sociale.</a:t>
            </a:r>
          </a:p>
          <a:p>
            <a:pPr>
              <a:buFont typeface="+mj-lt"/>
              <a:buAutoNum type="arabicPeriod"/>
            </a:pPr>
            <a:r>
              <a:rPr lang="it-IT" altLang="it-IT" sz="2000" dirty="0" smtClean="0">
                <a:solidFill>
                  <a:srgbClr val="FFFF00"/>
                </a:solidFill>
                <a:ea typeface="ＭＳ Ｐゴシック" charset="-128"/>
              </a:rPr>
              <a:t>Le fonti europee e i rapporti con le fonti europee</a:t>
            </a:r>
            <a:endParaRPr lang="it-IT" altLang="it-IT" sz="2000" dirty="0">
              <a:solidFill>
                <a:srgbClr val="FFFF00"/>
              </a:solidFill>
              <a:ea typeface="ＭＳ Ｐゴシック" charset="-128"/>
            </a:endParaRPr>
          </a:p>
          <a:p>
            <a:pPr>
              <a:buFont typeface="+mj-lt"/>
              <a:buAutoNum type="arabicPeriod"/>
            </a:pPr>
            <a:r>
              <a:rPr lang="it-IT" altLang="it-IT" sz="2000" dirty="0" smtClean="0">
                <a:solidFill>
                  <a:srgbClr val="FFFF00"/>
                </a:solidFill>
                <a:ea typeface="ＭＳ Ｐゴシック" charset="-128"/>
              </a:rPr>
              <a:t>La Costituzione. Autonomia individuale e autonomia collettiva - 2113</a:t>
            </a:r>
          </a:p>
          <a:p>
            <a:pPr>
              <a:buFont typeface="+mj-lt"/>
              <a:buAutoNum type="arabicPeriod"/>
            </a:pPr>
            <a:r>
              <a:rPr lang="it-IT" altLang="it-IT" sz="2000" dirty="0" smtClean="0">
                <a:solidFill>
                  <a:srgbClr val="FFFF00"/>
                </a:solidFill>
                <a:ea typeface="ＭＳ Ｐゴシック" charset="-128"/>
              </a:rPr>
              <a:t>Rappresentanza e rappresentatività del sindacato</a:t>
            </a:r>
          </a:p>
          <a:p>
            <a:pPr>
              <a:buFont typeface="+mj-lt"/>
              <a:buAutoNum type="arabicPeriod"/>
            </a:pPr>
            <a:r>
              <a:rPr lang="it-IT" altLang="it-IT" sz="2000" dirty="0" smtClean="0">
                <a:solidFill>
                  <a:srgbClr val="FFFF00"/>
                </a:solidFill>
                <a:ea typeface="ＭＳ Ｐゴシック" charset="-128"/>
              </a:rPr>
              <a:t>Il sindacato in azienda: RSA e RSU</a:t>
            </a:r>
          </a:p>
          <a:p>
            <a:pPr>
              <a:buFont typeface="+mj-lt"/>
              <a:buAutoNum type="arabicPeriod"/>
            </a:pPr>
            <a:r>
              <a:rPr lang="it-IT" altLang="it-IT" sz="2000" dirty="0" smtClean="0">
                <a:solidFill>
                  <a:srgbClr val="FFFF00"/>
                </a:solidFill>
                <a:ea typeface="ＭＳ Ｐゴシック" charset="-128"/>
              </a:rPr>
              <a:t>Il CCNL</a:t>
            </a:r>
          </a:p>
          <a:p>
            <a:pPr>
              <a:buFont typeface="+mj-lt"/>
              <a:buAutoNum type="arabicPeriod"/>
            </a:pPr>
            <a:r>
              <a:rPr lang="it-IT" altLang="it-IT" sz="2000" dirty="0" smtClean="0">
                <a:solidFill>
                  <a:srgbClr val="FFFF00"/>
                </a:solidFill>
                <a:ea typeface="ＭＳ Ｐゴシック" charset="-128"/>
              </a:rPr>
              <a:t>Il contratto aziendale</a:t>
            </a:r>
          </a:p>
          <a:p>
            <a:pPr>
              <a:buFont typeface="+mj-lt"/>
              <a:buAutoNum type="arabicPeriod"/>
            </a:pPr>
            <a:r>
              <a:rPr lang="it-IT" altLang="it-IT" sz="2000" dirty="0" smtClean="0">
                <a:solidFill>
                  <a:srgbClr val="FFFF00"/>
                </a:solidFill>
                <a:ea typeface="ＭＳ Ｐゴシック" charset="-128"/>
              </a:rPr>
              <a:t>Lo sciopero</a:t>
            </a:r>
          </a:p>
          <a:p>
            <a:pPr>
              <a:buFont typeface="+mj-lt"/>
              <a:buAutoNum type="arabicPeriod"/>
            </a:pPr>
            <a:r>
              <a:rPr lang="it-IT" altLang="it-IT" sz="2000" dirty="0" smtClean="0">
                <a:solidFill>
                  <a:srgbClr val="FFFF00"/>
                </a:solidFill>
                <a:ea typeface="ＭＳ Ｐゴシック" charset="-128"/>
              </a:rPr>
              <a:t>Lo sciopero nei SPE</a:t>
            </a:r>
          </a:p>
          <a:p>
            <a:pPr>
              <a:buFont typeface="+mj-lt"/>
              <a:buAutoNum type="arabicPeriod"/>
            </a:pPr>
            <a:r>
              <a:rPr lang="it-IT" altLang="it-IT" sz="2000" dirty="0" smtClean="0">
                <a:solidFill>
                  <a:srgbClr val="FFFF00"/>
                </a:solidFill>
                <a:ea typeface="ＭＳ Ｐゴシック" charset="-128"/>
              </a:rPr>
              <a:t>L’art.28 St.</a:t>
            </a:r>
            <a:endParaRPr lang="it-IT" altLang="it-IT" sz="2000" dirty="0">
              <a:solidFill>
                <a:srgbClr val="FFFF00"/>
              </a:solidFill>
              <a:ea typeface="ＭＳ Ｐゴシック" charset="-128"/>
            </a:endParaRPr>
          </a:p>
          <a:p>
            <a:pPr marL="0" indent="0">
              <a:buNone/>
            </a:pPr>
            <a:r>
              <a:rPr lang="it-IT" altLang="it-IT" sz="1600" dirty="0">
                <a:ea typeface="ＭＳ Ｐゴシック" charset="-128"/>
              </a:rPr>
              <a:t/>
            </a:r>
            <a:br>
              <a:rPr lang="it-IT" altLang="it-IT" sz="1600" dirty="0">
                <a:ea typeface="ＭＳ Ｐゴシック" charset="-128"/>
              </a:rPr>
            </a:br>
            <a:endParaRPr lang="it-IT" altLang="it-IT" sz="1600" dirty="0">
              <a:ea typeface="ＭＳ Ｐゴシック" charset="-128"/>
            </a:endParaRPr>
          </a:p>
        </p:txBody>
      </p:sp>
      <p:sp>
        <p:nvSpPr>
          <p:cNvPr id="3" name="Titolo 2"/>
          <p:cNvSpPr>
            <a:spLocks noGrp="1"/>
          </p:cNvSpPr>
          <p:nvPr>
            <p:ph type="title"/>
          </p:nvPr>
        </p:nvSpPr>
        <p:spPr>
          <a:xfrm>
            <a:off x="457200" y="0"/>
            <a:ext cx="8229600" cy="765175"/>
          </a:xfrm>
        </p:spPr>
        <p:txBody>
          <a:bodyPr/>
          <a:lstStyle/>
          <a:p>
            <a:pPr algn="ctr">
              <a:defRPr/>
            </a:pPr>
            <a:r>
              <a:rPr lang="it-IT" dirty="0" smtClean="0"/>
              <a:t>Programma</a:t>
            </a:r>
            <a:endParaRPr lang="it-IT" dirty="0"/>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066800" y="533400"/>
            <a:ext cx="7772400" cy="5003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800" b="1">
                <a:latin typeface="Times New Roman" charset="0"/>
              </a:rPr>
              <a:t>Art. 35</a:t>
            </a:r>
          </a:p>
          <a:p>
            <a:pPr algn="l">
              <a:spcBef>
                <a:spcPct val="50000"/>
              </a:spcBef>
            </a:pPr>
            <a:r>
              <a:rPr kumimoji="0" lang="it-IT" altLang="it-IT" sz="2800">
                <a:latin typeface="Times New Roman" charset="0"/>
              </a:rPr>
              <a:t>La Repubblica tutela il lavoro in tutte le sue forme ed applicazioni.</a:t>
            </a:r>
            <a:br>
              <a:rPr kumimoji="0" lang="it-IT" altLang="it-IT" sz="2800">
                <a:latin typeface="Times New Roman" charset="0"/>
              </a:rPr>
            </a:br>
            <a:r>
              <a:rPr kumimoji="0" lang="it-IT" altLang="it-IT" sz="2800">
                <a:latin typeface="Times New Roman" charset="0"/>
              </a:rPr>
              <a:t>Cura la formazione e l'elevazione professionale dei lavoratori.</a:t>
            </a:r>
            <a:br>
              <a:rPr kumimoji="0" lang="it-IT" altLang="it-IT" sz="2800">
                <a:latin typeface="Times New Roman" charset="0"/>
              </a:rPr>
            </a:br>
            <a:r>
              <a:rPr kumimoji="0" lang="it-IT" altLang="it-IT" sz="2800">
                <a:latin typeface="Times New Roman" charset="0"/>
              </a:rPr>
              <a:t>Promuove e favorisce gli accordi e le organizzazioni internazionali intesi ad affermare e regolare i diritti del lavoro.</a:t>
            </a:r>
            <a:br>
              <a:rPr kumimoji="0" lang="it-IT" altLang="it-IT" sz="2800">
                <a:latin typeface="Times New Roman" charset="0"/>
              </a:rPr>
            </a:br>
            <a:r>
              <a:rPr kumimoji="0" lang="it-IT" altLang="it-IT" sz="2800">
                <a:latin typeface="Times New Roman" charset="0"/>
              </a:rPr>
              <a:t>Riconosce la libertà di emigrazione, salvo gli obblighi stabiliti dalla legge nell'interesse generale, e tutela il lavoro italiano all'estero.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838200" y="822325"/>
            <a:ext cx="8305800" cy="54260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000" b="1">
                <a:latin typeface="Times New Roman" charset="0"/>
              </a:rPr>
              <a:t>Art. 36</a:t>
            </a:r>
          </a:p>
          <a:p>
            <a:pPr algn="l">
              <a:spcBef>
                <a:spcPct val="50000"/>
              </a:spcBef>
            </a:pPr>
            <a:r>
              <a:rPr kumimoji="0" lang="it-IT" altLang="it-IT" sz="2000" b="1">
                <a:latin typeface="Times New Roman" charset="0"/>
              </a:rPr>
              <a:t>Il lavoratore ha diritto ad una retribuzione proporzionata alla quantità e qualità del suo lavoro e in ogni caso sufficiente ad assicurare a sé e alla famiglia un'esistenza libera e dignitosa.</a:t>
            </a:r>
            <a:br>
              <a:rPr kumimoji="0" lang="it-IT" altLang="it-IT" sz="2000" b="1">
                <a:latin typeface="Times New Roman" charset="0"/>
              </a:rPr>
            </a:br>
            <a:r>
              <a:rPr kumimoji="0" lang="it-IT" altLang="it-IT" sz="2000" b="1">
                <a:latin typeface="Times New Roman" charset="0"/>
              </a:rPr>
              <a:t>La durata massima della giornata lavorativa è stabilita dalla legge.</a:t>
            </a:r>
            <a:br>
              <a:rPr kumimoji="0" lang="it-IT" altLang="it-IT" sz="2000" b="1">
                <a:latin typeface="Times New Roman" charset="0"/>
              </a:rPr>
            </a:br>
            <a:r>
              <a:rPr kumimoji="0" lang="it-IT" altLang="it-IT" sz="2000" b="1">
                <a:latin typeface="Times New Roman" charset="0"/>
              </a:rPr>
              <a:t>Il lavoratore ha diritto al riposo settimanale e a ferie annuali retribuite, e non può rinunziarvi.</a:t>
            </a:r>
          </a:p>
          <a:p>
            <a:pPr algn="l">
              <a:spcBef>
                <a:spcPct val="50000"/>
              </a:spcBef>
            </a:pPr>
            <a:r>
              <a:rPr kumimoji="0" lang="it-IT" altLang="it-IT" sz="2000" b="1">
                <a:solidFill>
                  <a:schemeClr val="folHlink"/>
                </a:solidFill>
                <a:effectLst>
                  <a:outerShdw blurRad="38100" dist="38100" dir="2700000" algn="tl">
                    <a:srgbClr val="000000"/>
                  </a:outerShdw>
                </a:effectLst>
                <a:latin typeface="Times New Roman" charset="0"/>
              </a:rPr>
              <a:t>Art. 37</a:t>
            </a:r>
          </a:p>
          <a:p>
            <a:pPr algn="l">
              <a:spcBef>
                <a:spcPct val="50000"/>
              </a:spcBef>
            </a:pPr>
            <a:r>
              <a:rPr kumimoji="0" lang="it-IT" altLang="it-IT" sz="2000" b="1">
                <a:solidFill>
                  <a:schemeClr val="folHlink"/>
                </a:solidFill>
                <a:effectLst>
                  <a:outerShdw blurRad="38100" dist="38100" dir="2700000" algn="tl">
                    <a:srgbClr val="000000"/>
                  </a:outerShdw>
                </a:effectLst>
                <a:latin typeface="Times New Roman" charset="0"/>
              </a:rPr>
              <a:t>La donna lavoratrice ha gli stessi diritti e, a parità di lavoro, le stesse retribuzioni che spettano al lavoratore. Le condizioni di lavoro devono consentire l'adempimento della sua essenziale funzione familiare e assicurare alla madre e al bambino una speciale e adeguata protezione.</a:t>
            </a:r>
            <a:br>
              <a:rPr kumimoji="0" lang="it-IT" altLang="it-IT" sz="2000" b="1">
                <a:solidFill>
                  <a:schemeClr val="folHlink"/>
                </a:solidFill>
                <a:effectLst>
                  <a:outerShdw blurRad="38100" dist="38100" dir="2700000" algn="tl">
                    <a:srgbClr val="000000"/>
                  </a:outerShdw>
                </a:effectLst>
                <a:latin typeface="Times New Roman" charset="0"/>
              </a:rPr>
            </a:br>
            <a:r>
              <a:rPr kumimoji="0" lang="it-IT" altLang="it-IT" sz="2000" b="1">
                <a:solidFill>
                  <a:schemeClr val="folHlink"/>
                </a:solidFill>
                <a:effectLst>
                  <a:outerShdw blurRad="38100" dist="38100" dir="2700000" algn="tl">
                    <a:srgbClr val="000000"/>
                  </a:outerShdw>
                </a:effectLst>
                <a:latin typeface="Times New Roman" charset="0"/>
              </a:rPr>
              <a:t>La legge stabilisce il limite minimo di età per il lavoro salariato.</a:t>
            </a:r>
            <a:br>
              <a:rPr kumimoji="0" lang="it-IT" altLang="it-IT" sz="2000" b="1">
                <a:solidFill>
                  <a:schemeClr val="folHlink"/>
                </a:solidFill>
                <a:effectLst>
                  <a:outerShdw blurRad="38100" dist="38100" dir="2700000" algn="tl">
                    <a:srgbClr val="000000"/>
                  </a:outerShdw>
                </a:effectLst>
                <a:latin typeface="Times New Roman" charset="0"/>
              </a:rPr>
            </a:br>
            <a:r>
              <a:rPr kumimoji="0" lang="it-IT" altLang="it-IT" sz="2000" b="1">
                <a:solidFill>
                  <a:schemeClr val="folHlink"/>
                </a:solidFill>
                <a:effectLst>
                  <a:outerShdw blurRad="38100" dist="38100" dir="2700000" algn="tl">
                    <a:srgbClr val="000000"/>
                  </a:outerShdw>
                </a:effectLst>
                <a:latin typeface="Times New Roman" charset="0"/>
              </a:rPr>
              <a:t>La Repubblica tutela il lavoro dei minori con speciali norme e garantisce ad essi, a parità di lavoro, il diritto alla parità di retribuzione. </a:t>
            </a:r>
            <a:br>
              <a:rPr kumimoji="0" lang="it-IT" altLang="it-IT" sz="2000" b="1">
                <a:solidFill>
                  <a:schemeClr val="folHlink"/>
                </a:solidFill>
                <a:effectLst>
                  <a:outerShdw blurRad="38100" dist="38100" dir="2700000" algn="tl">
                    <a:srgbClr val="000000"/>
                  </a:outerShdw>
                </a:effectLst>
                <a:latin typeface="Times New Roman" charset="0"/>
              </a:rPr>
            </a:br>
            <a:endParaRPr kumimoji="0" lang="it-IT" altLang="it-IT" sz="2000" b="1">
              <a:solidFill>
                <a:schemeClr val="folHlink"/>
              </a:solidFill>
              <a:effectLst>
                <a:outerShdw blurRad="38100" dist="38100" dir="2700000" algn="tl">
                  <a:srgbClr val="000000"/>
                </a:outerShdw>
              </a:effectLst>
              <a:latin typeface="Times New Roman"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838200" y="1089025"/>
            <a:ext cx="8305800" cy="4473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b="1">
                <a:latin typeface="Times New Roman" charset="0"/>
              </a:rPr>
              <a:t>Art. 38</a:t>
            </a:r>
          </a:p>
          <a:p>
            <a:pPr algn="l">
              <a:spcBef>
                <a:spcPct val="50000"/>
              </a:spcBef>
            </a:pPr>
            <a:r>
              <a:rPr kumimoji="0" lang="it-IT" altLang="it-IT">
                <a:latin typeface="Times New Roman" charset="0"/>
              </a:rPr>
              <a:t>Ogni cittadino inabile al lavoro e sprovvisto dei mezzi necessari per vivere ha diritto al mantenimento e all'assistenza sociale. </a:t>
            </a:r>
          </a:p>
          <a:p>
            <a:pPr algn="l">
              <a:spcBef>
                <a:spcPct val="50000"/>
              </a:spcBef>
            </a:pPr>
            <a:r>
              <a:rPr kumimoji="0" lang="it-IT" altLang="it-IT">
                <a:latin typeface="Times New Roman" charset="0"/>
              </a:rPr>
              <a:t>I lavoratori hanno diritto che siano preveduti ed assicurati mezzi adeguati alle loro esigenze di vita in caso di infortunio, malattia, invalidità e vecchiaia, disoccupazione involontaria.</a:t>
            </a:r>
            <a:br>
              <a:rPr kumimoji="0" lang="it-IT" altLang="it-IT">
                <a:latin typeface="Times New Roman" charset="0"/>
              </a:rPr>
            </a:br>
            <a:r>
              <a:rPr kumimoji="0" lang="it-IT" altLang="it-IT">
                <a:latin typeface="Times New Roman" charset="0"/>
              </a:rPr>
              <a:t>Gli inabili ed i minorati hanno diritto all'educazione e all'avviamento professionale.</a:t>
            </a:r>
            <a:br>
              <a:rPr kumimoji="0" lang="it-IT" altLang="it-IT">
                <a:latin typeface="Times New Roman" charset="0"/>
              </a:rPr>
            </a:br>
            <a:r>
              <a:rPr kumimoji="0" lang="it-IT" altLang="it-IT">
                <a:latin typeface="Times New Roman" charset="0"/>
              </a:rPr>
              <a:t>Ai compiti previsti in questo articolo provvedono organi ed istituti predisposti o integrati dallo Stato.</a:t>
            </a:r>
            <a:br>
              <a:rPr kumimoji="0" lang="it-IT" altLang="it-IT">
                <a:latin typeface="Times New Roman" charset="0"/>
              </a:rPr>
            </a:br>
            <a:r>
              <a:rPr kumimoji="0" lang="it-IT" altLang="it-IT">
                <a:latin typeface="Times New Roman" charset="0"/>
              </a:rPr>
              <a:t>L'assistenza privata è libera.</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990600" y="228600"/>
            <a:ext cx="7924800" cy="64928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algn="l">
              <a:spcBef>
                <a:spcPct val="50000"/>
              </a:spcBef>
            </a:pPr>
            <a:r>
              <a:rPr kumimoji="0" lang="it-IT" altLang="it-IT" sz="2000" b="1">
                <a:latin typeface="Times New Roman" charset="0"/>
              </a:rPr>
              <a:t>Art. 39</a:t>
            </a:r>
          </a:p>
          <a:p>
            <a:pPr algn="l">
              <a:spcBef>
                <a:spcPct val="50000"/>
              </a:spcBef>
            </a:pPr>
            <a:r>
              <a:rPr kumimoji="0" lang="it-IT" altLang="it-IT" sz="2000">
                <a:latin typeface="Times New Roman" charset="0"/>
              </a:rPr>
              <a:t>L'organizzazione sindacale è libera.</a:t>
            </a:r>
            <a:br>
              <a:rPr kumimoji="0" lang="it-IT" altLang="it-IT" sz="2000">
                <a:latin typeface="Times New Roman" charset="0"/>
              </a:rPr>
            </a:br>
            <a:r>
              <a:rPr kumimoji="0" lang="it-IT" altLang="it-IT" sz="2000">
                <a:latin typeface="Times New Roman" charset="0"/>
              </a:rPr>
              <a:t>Ai sindacati non può essere imposto altro obbligo se non la loro registrazione presso uffici locali o centrali, secondo le norme di legge.</a:t>
            </a:r>
            <a:br>
              <a:rPr kumimoji="0" lang="it-IT" altLang="it-IT" sz="2000">
                <a:latin typeface="Times New Roman" charset="0"/>
              </a:rPr>
            </a:br>
            <a:r>
              <a:rPr kumimoji="0" lang="it-IT" altLang="it-IT" sz="2000">
                <a:latin typeface="Times New Roman" charset="0"/>
              </a:rPr>
              <a:t>E' condizione per la registrazione che gli statuti dei sindacati sanciscano un ordinamento interno a base democratica.</a:t>
            </a:r>
            <a:br>
              <a:rPr kumimoji="0" lang="it-IT" altLang="it-IT" sz="2000">
                <a:latin typeface="Times New Roman" charset="0"/>
              </a:rPr>
            </a:br>
            <a:r>
              <a:rPr kumimoji="0" lang="it-IT" altLang="it-IT" sz="2000">
                <a:latin typeface="Times New Roman" charset="0"/>
              </a:rPr>
              <a:t>I sindacati registrati hanno personalità giuridica. Possono, rappresentati unitariamente in proporzione dei loro iscritti, stipulare contratti collettivi di lavoro con efficacia obbligatoria per tutti gli appartenenti alle categorie alle quali il contratto si riferisce.</a:t>
            </a:r>
          </a:p>
          <a:p>
            <a:pPr algn="l">
              <a:spcBef>
                <a:spcPct val="50000"/>
              </a:spcBef>
            </a:pPr>
            <a:r>
              <a:rPr kumimoji="0" lang="it-IT" altLang="it-IT" sz="2000" b="1">
                <a:latin typeface="Times New Roman" charset="0"/>
              </a:rPr>
              <a:t>Art. 40</a:t>
            </a:r>
          </a:p>
          <a:p>
            <a:pPr algn="l">
              <a:spcBef>
                <a:spcPct val="50000"/>
              </a:spcBef>
            </a:pPr>
            <a:r>
              <a:rPr kumimoji="0" lang="it-IT" altLang="it-IT" sz="2000">
                <a:latin typeface="Times New Roman" charset="0"/>
              </a:rPr>
              <a:t>Il diritto di sciopero si esercita nell'ambito delle leggi che lo regolano. </a:t>
            </a:r>
            <a:br>
              <a:rPr kumimoji="0" lang="it-IT" altLang="it-IT" sz="2000">
                <a:latin typeface="Times New Roman" charset="0"/>
              </a:rPr>
            </a:br>
            <a:r>
              <a:rPr kumimoji="0" lang="it-IT" altLang="it-IT" sz="2000" b="1">
                <a:latin typeface="Times New Roman" charset="0"/>
              </a:rPr>
              <a:t>Art. 41</a:t>
            </a:r>
            <a:r>
              <a:rPr kumimoji="0" lang="it-IT" altLang="it-IT" sz="2000">
                <a:latin typeface="Times New Roman" charset="0"/>
              </a:rPr>
              <a:t> </a:t>
            </a:r>
          </a:p>
          <a:p>
            <a:pPr algn="l">
              <a:spcBef>
                <a:spcPct val="50000"/>
              </a:spcBef>
            </a:pPr>
            <a:r>
              <a:rPr kumimoji="0" lang="it-IT" altLang="it-IT" sz="2000">
                <a:latin typeface="Times New Roman" charset="0"/>
              </a:rPr>
              <a:t>L'iniziativa economica privata è libera.</a:t>
            </a:r>
            <a:br>
              <a:rPr kumimoji="0" lang="it-IT" altLang="it-IT" sz="2000">
                <a:latin typeface="Times New Roman" charset="0"/>
              </a:rPr>
            </a:br>
            <a:r>
              <a:rPr kumimoji="0" lang="it-IT" altLang="it-IT" sz="2000">
                <a:latin typeface="Times New Roman" charset="0"/>
              </a:rPr>
              <a:t>Non può svolgersi in contrasto con l'utilità; sociale o in modo da recare danno alla sicurezza, alla libertà, alla dignità umana.</a:t>
            </a:r>
            <a:br>
              <a:rPr kumimoji="0" lang="it-IT" altLang="it-IT" sz="2000">
                <a:latin typeface="Times New Roman" charset="0"/>
              </a:rPr>
            </a:br>
            <a:r>
              <a:rPr kumimoji="0" lang="it-IT" altLang="it-IT" sz="2000">
                <a:latin typeface="Times New Roman" charset="0"/>
              </a:rPr>
              <a:t>La legge determina i programmi e i controlli opportuni perché l'attività economica pubblica e privata possa essere indirizzata e coordinata a fini sociali.</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ChangeArrowheads="1"/>
          </p:cNvSpPr>
          <p:nvPr/>
        </p:nvSpPr>
        <p:spPr bwMode="auto">
          <a:xfrm>
            <a:off x="2195513" y="836613"/>
            <a:ext cx="5545137" cy="1311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kumimoji="1" sz="2400">
                <a:solidFill>
                  <a:schemeClr val="tx1"/>
                </a:solidFill>
                <a:latin typeface="Arial Narrow" charset="0"/>
                <a:ea typeface="ＭＳ Ｐゴシック" charset="-128"/>
              </a:defRPr>
            </a:lvl1pPr>
            <a:lvl2pPr marL="742950" indent="-28575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eaLnBrk="1" hangingPunct="1"/>
            <a:r>
              <a:rPr kumimoji="0" lang="it-IT" altLang="it-IT" sz="4000">
                <a:solidFill>
                  <a:schemeClr val="tx2"/>
                </a:solidFill>
              </a:rPr>
              <a:t>L’attuazione della Costituzione</a:t>
            </a:r>
          </a:p>
        </p:txBody>
      </p:sp>
      <p:sp>
        <p:nvSpPr>
          <p:cNvPr id="17411" name="Text Box 8"/>
          <p:cNvSpPr txBox="1">
            <a:spLocks noChangeArrowheads="1"/>
          </p:cNvSpPr>
          <p:nvPr/>
        </p:nvSpPr>
        <p:spPr bwMode="auto">
          <a:xfrm>
            <a:off x="4067175" y="2636838"/>
            <a:ext cx="1841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3200">
                <a:solidFill>
                  <a:schemeClr val="tx1"/>
                </a:solidFill>
                <a:latin typeface="Arial" charset="0"/>
                <a:ea typeface="ＭＳ Ｐゴシック" charset="0"/>
              </a:defRPr>
            </a:lvl1pPr>
            <a:lvl2pPr>
              <a:defRPr sz="28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000">
                <a:solidFill>
                  <a:schemeClr val="tx1"/>
                </a:solidFill>
                <a:latin typeface="Arial" charset="0"/>
                <a:ea typeface="ＭＳ Ｐゴシック" charset="0"/>
              </a:defRPr>
            </a:lvl4pPr>
            <a:lvl5pPr>
              <a:defRPr sz="2000">
                <a:solidFill>
                  <a:schemeClr val="tx1"/>
                </a:solidFill>
                <a:latin typeface="Arial" charset="0"/>
                <a:ea typeface="ＭＳ Ｐゴシック" charset="0"/>
              </a:defRPr>
            </a:lvl5pPr>
            <a:lvl6pPr eaLnBrk="0" hangingPunct="0">
              <a:buFont typeface="Wingdings" charset="0"/>
              <a:defRPr sz="2000">
                <a:solidFill>
                  <a:schemeClr val="tx1"/>
                </a:solidFill>
                <a:latin typeface="Arial" charset="0"/>
                <a:ea typeface="ＭＳ Ｐゴシック" charset="0"/>
              </a:defRPr>
            </a:lvl6pPr>
            <a:lvl7pPr eaLnBrk="0" hangingPunct="0">
              <a:buFont typeface="Wingdings" charset="0"/>
              <a:defRPr sz="2000">
                <a:solidFill>
                  <a:schemeClr val="tx1"/>
                </a:solidFill>
                <a:latin typeface="Arial" charset="0"/>
                <a:ea typeface="ＭＳ Ｐゴシック" charset="0"/>
              </a:defRPr>
            </a:lvl7pPr>
            <a:lvl8pPr eaLnBrk="0" hangingPunct="0">
              <a:buFont typeface="Wingdings" charset="0"/>
              <a:defRPr sz="2000">
                <a:solidFill>
                  <a:schemeClr val="tx1"/>
                </a:solidFill>
                <a:latin typeface="Arial" charset="0"/>
                <a:ea typeface="ＭＳ Ｐゴシック" charset="0"/>
              </a:defRPr>
            </a:lvl8pPr>
            <a:lvl9pPr eaLnBrk="0" hangingPunct="0">
              <a:buFont typeface="Wingdings" charset="0"/>
              <a:defRPr sz="2000">
                <a:solidFill>
                  <a:schemeClr val="tx1"/>
                </a:solidFill>
                <a:latin typeface="Arial" charset="0"/>
                <a:ea typeface="ＭＳ Ｐゴシック" charset="0"/>
              </a:defRPr>
            </a:lvl9pPr>
          </a:lstStyle>
          <a:p>
            <a:pPr>
              <a:defRPr/>
            </a:pPr>
            <a:endParaRPr lang="it-IT" sz="2400" smtClean="0">
              <a:latin typeface="Arial Narrow" charset="0"/>
            </a:endParaRPr>
          </a:p>
        </p:txBody>
      </p:sp>
      <p:sp>
        <p:nvSpPr>
          <p:cNvPr id="17412" name="Rectangle 9"/>
          <p:cNvSpPr>
            <a:spLocks noChangeArrowheads="1"/>
          </p:cNvSpPr>
          <p:nvPr/>
        </p:nvSpPr>
        <p:spPr bwMode="auto">
          <a:xfrm>
            <a:off x="2286000" y="2420938"/>
            <a:ext cx="5957888" cy="4524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457200" indent="-457200" eaLnBrk="0" hangingPunct="0">
              <a:defRPr kumimoji="1" sz="2400">
                <a:solidFill>
                  <a:schemeClr val="tx1"/>
                </a:solidFill>
                <a:latin typeface="Arial Narrow" charset="0"/>
                <a:ea typeface="ＭＳ Ｐゴシック" charset="-128"/>
              </a:defRPr>
            </a:lvl1pPr>
            <a:lvl2pPr marL="914400" indent="-457200" eaLnBrk="0" hangingPunct="0">
              <a:defRPr kumimoji="1" sz="2400">
                <a:solidFill>
                  <a:schemeClr val="tx1"/>
                </a:solidFill>
                <a:latin typeface="Arial Narrow" charset="0"/>
                <a:ea typeface="ＭＳ Ｐゴシック" charset="-128"/>
              </a:defRPr>
            </a:lvl2pPr>
            <a:lvl3pPr marL="1143000" indent="-228600" eaLnBrk="0" hangingPunct="0">
              <a:defRPr kumimoji="1" sz="2400">
                <a:solidFill>
                  <a:schemeClr val="tx1"/>
                </a:solidFill>
                <a:latin typeface="Arial Narrow" charset="0"/>
                <a:ea typeface="ＭＳ Ｐゴシック" charset="-128"/>
              </a:defRPr>
            </a:lvl3pPr>
            <a:lvl4pPr marL="1600200" indent="-228600" eaLnBrk="0" hangingPunct="0">
              <a:defRPr kumimoji="1" sz="2400">
                <a:solidFill>
                  <a:schemeClr val="tx1"/>
                </a:solidFill>
                <a:latin typeface="Arial Narrow" charset="0"/>
                <a:ea typeface="ＭＳ Ｐゴシック" charset="-128"/>
              </a:defRPr>
            </a:lvl4pPr>
            <a:lvl5pPr marL="2057400" indent="-228600" eaLnBrk="0" hangingPunct="0">
              <a:defRPr kumimoji="1" sz="2400">
                <a:solidFill>
                  <a:schemeClr val="tx1"/>
                </a:solidFill>
                <a:latin typeface="Arial Narrow" charset="0"/>
                <a:ea typeface="ＭＳ Ｐゴシック" charset="-128"/>
              </a:defRPr>
            </a:lvl5pPr>
            <a:lvl6pPr marL="2514600" indent="-228600" algn="ctr" eaLnBrk="0" fontAlgn="base" hangingPunct="0">
              <a:spcBef>
                <a:spcPct val="0"/>
              </a:spcBef>
              <a:spcAft>
                <a:spcPct val="0"/>
              </a:spcAft>
              <a:defRPr kumimoji="1" sz="2400">
                <a:solidFill>
                  <a:schemeClr val="tx1"/>
                </a:solidFill>
                <a:latin typeface="Arial Narrow" charset="0"/>
                <a:ea typeface="ＭＳ Ｐゴシック" charset="-128"/>
              </a:defRPr>
            </a:lvl6pPr>
            <a:lvl7pPr marL="2971800" indent="-228600" algn="ctr" eaLnBrk="0" fontAlgn="base" hangingPunct="0">
              <a:spcBef>
                <a:spcPct val="0"/>
              </a:spcBef>
              <a:spcAft>
                <a:spcPct val="0"/>
              </a:spcAft>
              <a:defRPr kumimoji="1" sz="2400">
                <a:solidFill>
                  <a:schemeClr val="tx1"/>
                </a:solidFill>
                <a:latin typeface="Arial Narrow" charset="0"/>
                <a:ea typeface="ＭＳ Ｐゴシック" charset="-128"/>
              </a:defRPr>
            </a:lvl7pPr>
            <a:lvl8pPr marL="3429000" indent="-228600" algn="ctr" eaLnBrk="0" fontAlgn="base" hangingPunct="0">
              <a:spcBef>
                <a:spcPct val="0"/>
              </a:spcBef>
              <a:spcAft>
                <a:spcPct val="0"/>
              </a:spcAft>
              <a:defRPr kumimoji="1" sz="2400">
                <a:solidFill>
                  <a:schemeClr val="tx1"/>
                </a:solidFill>
                <a:latin typeface="Arial Narrow" charset="0"/>
                <a:ea typeface="ＭＳ Ｐゴシック" charset="-128"/>
              </a:defRPr>
            </a:lvl8pPr>
            <a:lvl9pPr marL="3886200" indent="-228600" algn="ctr" eaLnBrk="0" fontAlgn="base" hangingPunct="0">
              <a:spcBef>
                <a:spcPct val="0"/>
              </a:spcBef>
              <a:spcAft>
                <a:spcPct val="0"/>
              </a:spcAft>
              <a:defRPr kumimoji="1" sz="2400">
                <a:solidFill>
                  <a:schemeClr val="tx1"/>
                </a:solidFill>
                <a:latin typeface="Arial Narrow" charset="0"/>
                <a:ea typeface="ＭＳ Ｐゴシック" charset="-128"/>
              </a:defRPr>
            </a:lvl9pPr>
          </a:lstStyle>
          <a:p>
            <a:pPr eaLnBrk="1" hangingPunct="1"/>
            <a:endParaRPr kumimoji="0" lang="it-IT" altLang="it-IT"/>
          </a:p>
          <a:p>
            <a:pPr lvl="1" algn="l" eaLnBrk="1" hangingPunct="1">
              <a:buFontTx/>
              <a:buChar char="•"/>
            </a:pPr>
            <a:r>
              <a:rPr kumimoji="0" lang="it-IT" altLang="it-IT"/>
              <a:t> Ridimensionamento disciplina codicistica</a:t>
            </a:r>
          </a:p>
          <a:p>
            <a:pPr lvl="1" algn="l" eaLnBrk="1" hangingPunct="1">
              <a:buFontTx/>
              <a:buChar char="•"/>
            </a:pPr>
            <a:r>
              <a:rPr kumimoji="0" lang="it-IT" altLang="it-IT"/>
              <a:t> Integrazione della disciplina codicistica</a:t>
            </a:r>
          </a:p>
          <a:p>
            <a:pPr lvl="1" algn="l" eaLnBrk="1" hangingPunct="1">
              <a:buFontTx/>
              <a:buChar char="•"/>
            </a:pPr>
            <a:r>
              <a:rPr kumimoji="0" lang="it-IT" altLang="it-IT"/>
              <a:t> Tutela della dignità sociale del lavoratore: Statuto dei lavoratori (effettività della Costituzione nei luoghi di lavoro)</a:t>
            </a:r>
          </a:p>
          <a:p>
            <a:pPr lvl="1" algn="l" eaLnBrk="1" hangingPunct="1">
              <a:buFontTx/>
              <a:buChar char="•"/>
            </a:pPr>
            <a:endParaRPr kumimoji="0" lang="it-IT" altLang="it-IT"/>
          </a:p>
          <a:p>
            <a:pPr lvl="1" algn="l" eaLnBrk="1" hangingPunct="1">
              <a:buFontTx/>
              <a:buChar char="•"/>
            </a:pPr>
            <a:endParaRPr kumimoji="0" lang="it-IT" altLang="it-IT"/>
          </a:p>
          <a:p>
            <a:pPr lvl="1" algn="l" eaLnBrk="1" hangingPunct="1">
              <a:buFontTx/>
              <a:buChar char="•"/>
            </a:pPr>
            <a:endParaRPr kumimoji="0" lang="it-IT" altLang="it-IT"/>
          </a:p>
          <a:p>
            <a:pPr eaLnBrk="1" hangingPunct="1"/>
            <a:endParaRPr kumimoji="0" lang="it-IT" altLang="it-IT"/>
          </a:p>
          <a:p>
            <a:pPr eaLnBrk="1" hangingPunct="1">
              <a:spcBef>
                <a:spcPct val="50000"/>
              </a:spcBef>
              <a:buClr>
                <a:srgbClr val="FFFF00"/>
              </a:buClr>
              <a:buSzPct val="80000"/>
              <a:buFont typeface="Wingdings" charset="2"/>
              <a:buNone/>
            </a:pPr>
            <a:endParaRPr kumimoji="0" lang="it-IT" altLang="it-IT" sz="3200">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66800" y="-674688"/>
            <a:ext cx="7772400" cy="2122488"/>
          </a:xfrm>
        </p:spPr>
        <p:txBody>
          <a:bodyPr/>
          <a:lstStyle/>
          <a:p>
            <a:pPr algn="ctr" eaLnBrk="1" hangingPunct="1"/>
            <a:r>
              <a:rPr lang="it-IT" altLang="it-IT" sz="4000">
                <a:ea typeface="ＭＳ Ｐゴシック" charset="-128"/>
              </a:rPr>
              <a:t>Il diritto del lavoro della crisi</a:t>
            </a:r>
            <a:br>
              <a:rPr lang="it-IT" altLang="it-IT" sz="4000">
                <a:ea typeface="ＭＳ Ｐゴシック" charset="-128"/>
              </a:rPr>
            </a:br>
            <a:r>
              <a:rPr lang="it-IT" altLang="it-IT" sz="2800">
                <a:ea typeface="ＭＳ Ｐゴシック" charset="-128"/>
              </a:rPr>
              <a:t>Seconda metà Anni Settanta, Anni Ottanta e Novanta</a:t>
            </a:r>
          </a:p>
        </p:txBody>
      </p:sp>
      <p:sp>
        <p:nvSpPr>
          <p:cNvPr id="18435" name="Rectangle 3"/>
          <p:cNvSpPr>
            <a:spLocks noGrp="1" noChangeArrowheads="1"/>
          </p:cNvSpPr>
          <p:nvPr>
            <p:ph type="body" idx="1"/>
          </p:nvPr>
        </p:nvSpPr>
        <p:spPr>
          <a:xfrm>
            <a:off x="1066800" y="1676400"/>
            <a:ext cx="7772400" cy="5353050"/>
          </a:xfrm>
        </p:spPr>
        <p:txBody>
          <a:bodyPr/>
          <a:lstStyle/>
          <a:p>
            <a:pPr eaLnBrk="1" hangingPunct="1"/>
            <a:r>
              <a:rPr lang="it-IT" altLang="it-IT" sz="2400">
                <a:ea typeface="ＭＳ Ｐゴシック" charset="-128"/>
              </a:rPr>
              <a:t>Esigenza di difesa dei livelli di occupazione, ammortizzatori sociali; legge su occupazione giovanile (l.n. 285/1977)</a:t>
            </a:r>
          </a:p>
          <a:p>
            <a:pPr eaLnBrk="1" hangingPunct="1"/>
            <a:r>
              <a:rPr lang="it-IT" altLang="it-IT" sz="2400">
                <a:ea typeface="ＭＳ Ｐゴシック" charset="-128"/>
              </a:rPr>
              <a:t>Politica dei redditi (concertazione tra imprenditori e sindacati, legata a una politica di accrescimento dei salari sulla base dell’aumento della produzione e degli utili d’impresa; abolizione meccanismi automatici di rivalutazione retribuzione). </a:t>
            </a:r>
          </a:p>
          <a:p>
            <a:pPr eaLnBrk="1" hangingPunct="1"/>
            <a:r>
              <a:rPr lang="it-IT" altLang="it-IT" sz="2400">
                <a:ea typeface="ＭＳ Ｐゴシック" charset="-128"/>
              </a:rPr>
              <a:t>Garantismo flessibile; derogabilità in peius della legge; legge come tetto massimo; divieto a c.coll.di trattamenti in melius</a:t>
            </a:r>
          </a:p>
          <a:p>
            <a:pPr eaLnBrk="1" hangingPunct="1"/>
            <a:r>
              <a:rPr lang="it-IT" altLang="it-IT" sz="2400">
                <a:ea typeface="ＭＳ Ｐゴシック" charset="-128"/>
              </a:rPr>
              <a:t>Concertazione tra pubblici poteri e parti sociali e legislazione contrattata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noChangeArrowheads="1"/>
          </p:cNvSpPr>
          <p:nvPr>
            <p:ph idx="1"/>
          </p:nvPr>
        </p:nvSpPr>
        <p:spPr>
          <a:xfrm>
            <a:off x="1042988" y="1341438"/>
            <a:ext cx="7772400" cy="5784850"/>
          </a:xfrm>
        </p:spPr>
        <p:txBody>
          <a:bodyPr/>
          <a:lstStyle/>
          <a:p>
            <a:pPr eaLnBrk="1" hangingPunct="1"/>
            <a:r>
              <a:rPr lang="it-IT" altLang="it-IT" sz="2800">
                <a:latin typeface="Tahoma" charset="0"/>
                <a:ea typeface="ＭＳ Ｐゴシック" charset="-128"/>
              </a:rPr>
              <a:t>Liberalizzazione del mercato del lavoro (deregolazione pura degli obblighi imprese e deregolazione contrattata con c.coll. (Pacchetto Treu l. n. 196/1997))</a:t>
            </a:r>
          </a:p>
          <a:p>
            <a:pPr eaLnBrk="1" hangingPunct="1"/>
            <a:r>
              <a:rPr lang="it-IT" altLang="it-IT" sz="2800">
                <a:latin typeface="Tahoma" charset="0"/>
                <a:ea typeface="ＭＳ Ｐゴシック" charset="-128"/>
              </a:rPr>
              <a:t>Flessibilizzazione tutele</a:t>
            </a:r>
          </a:p>
          <a:p>
            <a:pPr eaLnBrk="1" hangingPunct="1"/>
            <a:r>
              <a:rPr lang="it-IT" altLang="it-IT" sz="2800">
                <a:latin typeface="Tahoma" charset="0"/>
                <a:ea typeface="ＭＳ Ｐゴシック" charset="-128"/>
              </a:rPr>
              <a:t>Rivalutazione autonomia individuale</a:t>
            </a:r>
          </a:p>
          <a:p>
            <a:pPr eaLnBrk="1" hangingPunct="1"/>
            <a:r>
              <a:rPr lang="it-IT" altLang="it-IT" sz="2800">
                <a:latin typeface="Tahoma" charset="0"/>
                <a:ea typeface="ＭＳ Ｐゴシック" charset="-128"/>
              </a:rPr>
              <a:t>Riforma del mercato del lavoro d.lg.vo. 276/2003</a:t>
            </a:r>
          </a:p>
          <a:p>
            <a:pPr eaLnBrk="1" hangingPunct="1"/>
            <a:r>
              <a:rPr lang="it-IT" altLang="it-IT" sz="2800">
                <a:latin typeface="Tahoma" charset="0"/>
                <a:ea typeface="ＭＳ Ｐゴシック" charset="-128"/>
              </a:rPr>
              <a:t>Riforma Fornero l.n. 92/2012</a:t>
            </a:r>
          </a:p>
          <a:p>
            <a:pPr eaLnBrk="1" hangingPunct="1"/>
            <a:r>
              <a:rPr lang="it-IT" altLang="it-IT" sz="2800">
                <a:latin typeface="Tahoma" charset="0"/>
                <a:ea typeface="ＭＳ Ｐゴシック" charset="-128"/>
              </a:rPr>
              <a:t>Jobs Act Renzi (l.n. 183/2014) d.lg.vi 2015</a:t>
            </a:r>
          </a:p>
          <a:p>
            <a:pPr eaLnBrk="1" hangingPunct="1"/>
            <a:r>
              <a:rPr lang="it-IT" altLang="it-IT" sz="2800">
                <a:latin typeface="Tahoma" charset="0"/>
                <a:ea typeface="ＭＳ Ｐゴシック" charset="-128"/>
              </a:rPr>
              <a:t>Decreto “dignità” 2018</a:t>
            </a:r>
          </a:p>
          <a:p>
            <a:pPr eaLnBrk="1" hangingPunct="1"/>
            <a:endParaRPr lang="it-IT" altLang="it-IT" sz="2800">
              <a:latin typeface="Tahoma" charset="0"/>
              <a:ea typeface="ＭＳ Ｐゴシック" charset="-128"/>
            </a:endParaRPr>
          </a:p>
        </p:txBody>
      </p:sp>
      <p:sp>
        <p:nvSpPr>
          <p:cNvPr id="2355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it-IT" sz="4000" dirty="0">
                <a:latin typeface="Tahoma" charset="0"/>
                <a:ea typeface="+mj-ea"/>
                <a:cs typeface="Arial" charset="0"/>
              </a:rPr>
              <a:t>Le politiche neo-liberiste del nuovo secolo</a:t>
            </a:r>
          </a:p>
        </p:txBody>
      </p:sp>
    </p:spTree>
  </p:cSld>
  <p:clrMapOvr>
    <a:masterClrMapping/>
  </p:clrMapOvr>
  <p:transition>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noChangeArrowheads="1"/>
          </p:cNvSpPr>
          <p:nvPr>
            <p:ph idx="1"/>
          </p:nvPr>
        </p:nvSpPr>
        <p:spPr>
          <a:xfrm>
            <a:off x="1066800" y="1412875"/>
            <a:ext cx="7772400" cy="5400675"/>
          </a:xfrm>
        </p:spPr>
        <p:txBody>
          <a:bodyPr/>
          <a:lstStyle/>
          <a:p>
            <a:pPr algn="just" eaLnBrk="1" hangingPunct="1">
              <a:lnSpc>
                <a:spcPct val="80000"/>
              </a:lnSpc>
              <a:spcBef>
                <a:spcPct val="0"/>
              </a:spcBef>
              <a:buFont typeface="Wingdings" charset="2"/>
              <a:buNone/>
            </a:pPr>
            <a:r>
              <a:rPr lang="it-IT" altLang="it-IT" sz="2000">
                <a:latin typeface="Tahoma" charset="0"/>
                <a:ea typeface="ＭＳ Ｐゴシック" charset="-128"/>
              </a:rPr>
              <a:t>   </a:t>
            </a:r>
            <a:r>
              <a:rPr lang="it-IT" altLang="it-IT" sz="1800" b="1">
                <a:latin typeface="Tahoma" charset="0"/>
                <a:ea typeface="ＭＳ Ｐゴシック" charset="-128"/>
              </a:rPr>
              <a:t> “La risposta del legislatore del d.lg.vo n. 276 del 2003 è stata quella della “</a:t>
            </a:r>
            <a:r>
              <a:rPr lang="it-IT" altLang="ja-JP" sz="1800" b="1">
                <a:latin typeface="Tahoma" charset="0"/>
                <a:ea typeface="ＭＳ Ｐゴシック" charset="-128"/>
              </a:rPr>
              <a:t>flessibilizzazione</a:t>
            </a:r>
            <a:r>
              <a:rPr lang="it-IT" altLang="it-IT" sz="1800" b="1">
                <a:latin typeface="Tahoma" charset="0"/>
                <a:ea typeface="ＭＳ Ｐゴシック" charset="-128"/>
              </a:rPr>
              <a:t>”</a:t>
            </a:r>
            <a:r>
              <a:rPr lang="it-IT" altLang="ja-JP" sz="1800" b="1">
                <a:latin typeface="Tahoma" charset="0"/>
                <a:ea typeface="ＭＳ Ｐゴシック" charset="-128"/>
              </a:rPr>
              <a:t> delle tutele, là dove flessibilizzazione ha  coinciso con una riduzione delle soglie dell</a:t>
            </a:r>
            <a:r>
              <a:rPr lang="it-IT" altLang="it-IT" sz="1800" b="1">
                <a:latin typeface="Tahoma" charset="0"/>
                <a:ea typeface="ＭＳ Ｐゴシック" charset="-128"/>
              </a:rPr>
              <a:t>’</a:t>
            </a:r>
            <a:r>
              <a:rPr lang="it-IT" altLang="ja-JP" sz="1800" b="1">
                <a:latin typeface="Tahoma" charset="0"/>
                <a:ea typeface="ＭＳ Ｐゴシック" charset="-128"/>
              </a:rPr>
              <a:t>inderogabilità in relazione a elementi fondamentali del contenuto contrattuale economico e normativo e con una differenziazione dei trattamenti, la cui compatibilità con il principio di eguaglianza è tutta da verificare. Ma il legislatore è andato anche oltre, come è stato lucidamente sottolineato: in nome dell</a:t>
            </a:r>
            <a:r>
              <a:rPr lang="it-IT" altLang="it-IT" sz="1800" b="1">
                <a:latin typeface="Tahoma" charset="0"/>
                <a:ea typeface="ＭＳ Ｐゴシック" charset="-128"/>
              </a:rPr>
              <a:t>’</a:t>
            </a:r>
            <a:r>
              <a:rPr lang="it-IT" altLang="ja-JP" sz="1800" b="1">
                <a:latin typeface="Tahoma" charset="0"/>
                <a:ea typeface="ＭＳ Ｐゴシック" charset="-128"/>
              </a:rPr>
              <a:t> </a:t>
            </a:r>
            <a:r>
              <a:rPr lang="it-IT" altLang="it-IT" sz="1800" b="1">
                <a:latin typeface="Tahoma" charset="0"/>
                <a:ea typeface="ＭＳ Ｐゴシック" charset="-128"/>
              </a:rPr>
              <a:t>“</a:t>
            </a:r>
            <a:r>
              <a:rPr lang="it-IT" altLang="ja-JP" sz="1800" b="1">
                <a:latin typeface="Tahoma" charset="0"/>
                <a:ea typeface="ＭＳ Ｐゴシック" charset="-128"/>
              </a:rPr>
              <a:t>inclusione sociale</a:t>
            </a:r>
            <a:r>
              <a:rPr lang="it-IT" altLang="it-IT" sz="1800" b="1">
                <a:latin typeface="Tahoma" charset="0"/>
                <a:ea typeface="ＭＳ Ｐゴシック" charset="-128"/>
              </a:rPr>
              <a:t>”</a:t>
            </a:r>
            <a:r>
              <a:rPr lang="it-IT" altLang="ja-JP" sz="1800" b="1">
                <a:latin typeface="Tahoma" charset="0"/>
                <a:ea typeface="ＭＳ Ｐゴシック" charset="-128"/>
              </a:rPr>
              <a:t>, da una parte, i modelli contrattuali sono stati differenziati in base a fattori di ordine personale, a dispetto del principio di non discriminazione, dall</a:t>
            </a:r>
            <a:r>
              <a:rPr lang="it-IT" altLang="it-IT" sz="1800" b="1">
                <a:latin typeface="Tahoma" charset="0"/>
                <a:ea typeface="ＭＳ Ｐゴシック" charset="-128"/>
              </a:rPr>
              <a:t>’</a:t>
            </a:r>
            <a:r>
              <a:rPr lang="it-IT" altLang="ja-JP" sz="1800" b="1">
                <a:latin typeface="Tahoma" charset="0"/>
                <a:ea typeface="ＭＳ Ｐゴシック" charset="-128"/>
              </a:rPr>
              <a:t>altra, sono stati introdotti trattamenti differenziati e peggiorativi nell</a:t>
            </a:r>
            <a:r>
              <a:rPr lang="it-IT" altLang="it-IT" sz="1800" b="1">
                <a:latin typeface="Tahoma" charset="0"/>
                <a:ea typeface="ＭＳ Ｐゴシック" charset="-128"/>
              </a:rPr>
              <a:t>’</a:t>
            </a:r>
            <a:r>
              <a:rPr lang="it-IT" altLang="ja-JP" sz="1800" b="1">
                <a:latin typeface="Tahoma" charset="0"/>
                <a:ea typeface="ＭＳ Ｐゴシック" charset="-128"/>
              </a:rPr>
              <a:t>ambito dei rapporti non standard per i lavoratori che sono ritenuti in qualche modo svantaggiati. La linea di politica del diritto perseguita è inquietante: </a:t>
            </a:r>
            <a:r>
              <a:rPr lang="it-IT" altLang="it-IT" sz="1800" b="1">
                <a:latin typeface="Tahoma" charset="0"/>
                <a:ea typeface="ＭＳ Ｐゴシック" charset="-128"/>
              </a:rPr>
              <a:t>“</a:t>
            </a:r>
            <a:r>
              <a:rPr lang="it-IT" altLang="ja-JP" sz="1800" b="1">
                <a:latin typeface="Tahoma" charset="0"/>
                <a:ea typeface="ＭＳ Ｐゴシック" charset="-128"/>
              </a:rPr>
              <a:t> La strada per lo sviluppo dell</a:t>
            </a:r>
            <a:r>
              <a:rPr lang="it-IT" altLang="it-IT" sz="1800" b="1">
                <a:latin typeface="Tahoma" charset="0"/>
                <a:ea typeface="ＭＳ Ｐゴシック" charset="-128"/>
              </a:rPr>
              <a:t>’</a:t>
            </a:r>
            <a:r>
              <a:rPr lang="it-IT" altLang="ja-JP" sz="1800" b="1">
                <a:latin typeface="Tahoma" charset="0"/>
                <a:ea typeface="ＭＳ Ｐゴシック" charset="-128"/>
              </a:rPr>
              <a:t>occupazione ... non è quella di una semplice e brutale liberalizzazione del mercato e dei rapporti di lavoro, che sarebbe, come tale, facilmente criticabile e controvertibile in un futuro più o meno prossimo. E</a:t>
            </a:r>
            <a:r>
              <a:rPr lang="it-IT" altLang="it-IT" sz="1800" b="1">
                <a:latin typeface="Tahoma" charset="0"/>
                <a:ea typeface="ＭＳ Ｐゴシック" charset="-128"/>
              </a:rPr>
              <a:t>’</a:t>
            </a:r>
            <a:r>
              <a:rPr lang="it-IT" altLang="ja-JP" sz="1800" b="1">
                <a:latin typeface="Tahoma" charset="0"/>
                <a:ea typeface="ＭＳ Ｐゴシック" charset="-128"/>
              </a:rPr>
              <a:t> invece quella di una malintesa valorizzazione delle differenze, che si traducono in giustificazioni delle differenze di trattamento</a:t>
            </a:r>
            <a:r>
              <a:rPr lang="it-IT" altLang="it-IT" sz="1800" b="1">
                <a:latin typeface="Tahoma" charset="0"/>
                <a:ea typeface="ＭＳ Ｐゴシック" charset="-128"/>
              </a:rPr>
              <a:t>””</a:t>
            </a:r>
            <a:r>
              <a:rPr lang="it-IT" altLang="ja-JP" sz="1800" b="1">
                <a:latin typeface="Tahoma" charset="0"/>
                <a:ea typeface="ＭＳ Ｐゴシック" charset="-128"/>
              </a:rPr>
              <a:t>.</a:t>
            </a:r>
            <a:endParaRPr lang="it-IT" altLang="it-IT" sz="1800" b="1">
              <a:latin typeface="Tahoma" charset="0"/>
              <a:ea typeface="ＭＳ Ｐゴシック" charset="-128"/>
            </a:endParaRPr>
          </a:p>
        </p:txBody>
      </p:sp>
      <p:sp>
        <p:nvSpPr>
          <p:cNvPr id="36866" name="Rectangle 2"/>
          <p:cNvSpPr>
            <a:spLocks noGrp="1" noChangeArrowheads="1"/>
          </p:cNvSpPr>
          <p:nvPr>
            <p:ph type="title"/>
          </p:nvPr>
        </p:nvSpPr>
        <p:spPr>
          <a:xfrm>
            <a:off x="1066800" y="304800"/>
            <a:ext cx="7772400" cy="892175"/>
          </a:xfrm>
        </p:spPr>
        <p:txBody>
          <a:bodyPr/>
          <a:lstStyle/>
          <a:p>
            <a:pPr eaLnBrk="1" hangingPunct="1">
              <a:defRPr/>
            </a:pPr>
            <a:r>
              <a:rPr lang="it-IT">
                <a:latin typeface="Tahoma" charset="0"/>
                <a:cs typeface="Arial" charset="0"/>
              </a:rPr>
              <a:t>La riforma del 2003</a:t>
            </a:r>
          </a:p>
        </p:txBody>
      </p:sp>
    </p:spTree>
  </p:cSld>
  <p:clrMapOvr>
    <a:masterClrMapping/>
  </p:clrMapOvr>
  <p:transition>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rtlCol="0">
            <a:normAutofit/>
          </a:bodyPr>
          <a:lstStyle/>
          <a:p>
            <a:pPr marL="274320" indent="-274320" eaLnBrk="1" fontAlgn="auto" hangingPunct="1">
              <a:lnSpc>
                <a:spcPct val="80000"/>
              </a:lnSpc>
              <a:spcAft>
                <a:spcPts val="0"/>
              </a:spcAft>
              <a:buFont typeface="Arial" charset="0"/>
              <a:buChar char="•"/>
              <a:defRPr/>
            </a:pPr>
            <a:endParaRPr lang="it-IT" sz="2000" dirty="0">
              <a:latin typeface="Tahoma" charset="0"/>
              <a:ea typeface="+mn-ea"/>
              <a:cs typeface="Arial" charset="0"/>
            </a:endParaRPr>
          </a:p>
          <a:p>
            <a:pPr marL="274320" indent="-274320" eaLnBrk="1" fontAlgn="auto" hangingPunct="1">
              <a:lnSpc>
                <a:spcPct val="80000"/>
              </a:lnSpc>
              <a:spcAft>
                <a:spcPts val="0"/>
              </a:spcAft>
              <a:buFont typeface="Arial" charset="0"/>
              <a:buChar char="•"/>
              <a:defRPr/>
            </a:pPr>
            <a:endParaRPr lang="it-IT" sz="2000" dirty="0">
              <a:latin typeface="Tahoma" charset="0"/>
              <a:ea typeface="+mn-ea"/>
              <a:cs typeface="Arial" charset="0"/>
            </a:endParaRPr>
          </a:p>
        </p:txBody>
      </p:sp>
      <p:sp>
        <p:nvSpPr>
          <p:cNvPr id="2" name="Titolo 1"/>
          <p:cNvSpPr>
            <a:spLocks noGrp="1"/>
          </p:cNvSpPr>
          <p:nvPr>
            <p:ph type="title"/>
          </p:nvPr>
        </p:nvSpPr>
        <p:spPr>
          <a:xfrm rot="21346172">
            <a:off x="873125" y="692150"/>
            <a:ext cx="7939088" cy="2668588"/>
          </a:xfrm>
        </p:spPr>
        <p:txBody>
          <a:bodyPr rtlCol="0">
            <a:normAutofit/>
          </a:bodyPr>
          <a:lstStyle/>
          <a:p>
            <a:pPr algn="ctr" eaLnBrk="1" fontAlgn="auto" hangingPunct="1">
              <a:spcAft>
                <a:spcPts val="0"/>
              </a:spcAft>
              <a:defRPr/>
            </a:pPr>
            <a:r>
              <a:rPr lang="it-IT" sz="4000" b="1" u="sng" dirty="0">
                <a:latin typeface="Tahoma" charset="0"/>
                <a:ea typeface="+mj-ea"/>
                <a:cs typeface="Arial" charset="0"/>
              </a:rPr>
              <a:t/>
            </a:r>
            <a:br>
              <a:rPr lang="it-IT" sz="4000" b="1" u="sng" dirty="0">
                <a:latin typeface="Tahoma" charset="0"/>
                <a:ea typeface="+mj-ea"/>
                <a:cs typeface="Arial" charset="0"/>
              </a:rPr>
            </a:br>
            <a:r>
              <a:rPr lang="it-IT" sz="2400" b="1" u="sng" dirty="0">
                <a:latin typeface="Tahoma" charset="0"/>
                <a:ea typeface="+mj-ea"/>
                <a:cs typeface="Arial" charset="0"/>
              </a:rPr>
              <a:t/>
            </a:r>
            <a:br>
              <a:rPr lang="it-IT" sz="2400" b="1" u="sng" dirty="0">
                <a:latin typeface="Tahoma" charset="0"/>
                <a:ea typeface="+mj-ea"/>
                <a:cs typeface="Arial" charset="0"/>
              </a:rPr>
            </a:br>
            <a:r>
              <a:rPr lang="it-IT" sz="4900" b="1" u="sng" dirty="0">
                <a:latin typeface="Tahoma" charset="0"/>
                <a:ea typeface="+mj-ea"/>
                <a:cs typeface="Arial" charset="0"/>
              </a:rPr>
              <a:t>RIFORMA FORNERO</a:t>
            </a:r>
            <a:br>
              <a:rPr lang="it-IT" sz="4900" b="1" u="sng" dirty="0">
                <a:latin typeface="Tahoma" charset="0"/>
                <a:ea typeface="+mj-ea"/>
                <a:cs typeface="Arial" charset="0"/>
              </a:rPr>
            </a:br>
            <a:endParaRPr lang="it-IT" sz="4900" dirty="0">
              <a:latin typeface="Tahoma" charset="0"/>
              <a:ea typeface="+mj-ea"/>
              <a:cs typeface="Arial" charset="0"/>
            </a:endParaRPr>
          </a:p>
        </p:txBody>
      </p:sp>
    </p:spTree>
  </p:cSld>
  <p:clrMapOvr>
    <a:masterClrMapping/>
  </p:clrMapOvr>
  <p:transition>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egnaposto contenuto 2"/>
          <p:cNvSpPr>
            <a:spLocks noGrp="1"/>
          </p:cNvSpPr>
          <p:nvPr>
            <p:ph idx="1"/>
          </p:nvPr>
        </p:nvSpPr>
        <p:spPr/>
        <p:txBody>
          <a:bodyPr/>
          <a:lstStyle/>
          <a:p>
            <a:pPr eaLnBrk="1" hangingPunct="1">
              <a:buFont typeface="Arial" charset="0"/>
              <a:buChar char="•"/>
            </a:pPr>
            <a:r>
              <a:rPr lang="it-IT" altLang="it-IT">
                <a:solidFill>
                  <a:srgbClr val="FF0000"/>
                </a:solidFill>
                <a:latin typeface="Times New Roman" charset="0"/>
                <a:ea typeface="ＭＳ Ｐゴシック" charset="-128"/>
              </a:rPr>
              <a:t>Un passaggio significativo del disegno di riforma Fornero era l’intervento realizzato sulla disciplina dei licenziamenti individuali, per quanto concerne, in particolare, il regime sanzionatorio dei licenziamenti illegittimi = riduzione area tutela reale.</a:t>
            </a:r>
            <a:endParaRPr lang="it-IT" altLang="it-IT">
              <a:solidFill>
                <a:srgbClr val="FF0000"/>
              </a:solidFill>
              <a:latin typeface="Tahoma" charset="0"/>
              <a:ea typeface="ＭＳ Ｐゴシック" charset="-128"/>
            </a:endParaRPr>
          </a:p>
        </p:txBody>
      </p:sp>
      <p:sp>
        <p:nvSpPr>
          <p:cNvPr id="27650" name="Titolo 1"/>
          <p:cNvSpPr>
            <a:spLocks noGrp="1"/>
          </p:cNvSpPr>
          <p:nvPr>
            <p:ph type="title"/>
          </p:nvPr>
        </p:nvSpPr>
        <p:spPr/>
        <p:txBody>
          <a:bodyPr rtlCol="0">
            <a:normAutofit fontScale="90000"/>
          </a:bodyPr>
          <a:lstStyle/>
          <a:p>
            <a:pPr eaLnBrk="1" fontAlgn="auto" hangingPunct="1">
              <a:spcAft>
                <a:spcPts val="0"/>
              </a:spcAft>
              <a:defRPr/>
            </a:pPr>
            <a:r>
              <a:rPr lang="it-IT">
                <a:latin typeface="Tahoma" charset="0"/>
                <a:ea typeface="+mj-ea"/>
                <a:cs typeface="Arial" charset="0"/>
              </a:rPr>
              <a:t>Tutele del lavoratore in caso di licenziamento illegittimo </a:t>
            </a: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8" y="764704"/>
            <a:ext cx="7772400" cy="4752528"/>
          </a:xfrm>
        </p:spPr>
        <p:txBody>
          <a:bodyPr/>
          <a:lstStyle/>
          <a:p>
            <a:pPr marL="457200" indent="-457200">
              <a:buFont typeface="+mj-lt"/>
              <a:buAutoNum type="arabicPeriod" startAt="12"/>
            </a:pPr>
            <a:r>
              <a:rPr lang="it-IT" altLang="it-IT" sz="2000" dirty="0">
                <a:solidFill>
                  <a:srgbClr val="FFFF00"/>
                </a:solidFill>
                <a:ea typeface="ＭＳ Ｐゴシック" charset="-128"/>
              </a:rPr>
              <a:t>Collocamento e assunzione</a:t>
            </a:r>
          </a:p>
          <a:p>
            <a:pPr marL="457200" indent="-457200">
              <a:buFont typeface="+mj-lt"/>
              <a:buAutoNum type="arabicPeriod" startAt="12"/>
            </a:pPr>
            <a:r>
              <a:rPr lang="it-IT" altLang="it-IT" sz="2000" dirty="0">
                <a:solidFill>
                  <a:srgbClr val="FFFF00"/>
                </a:solidFill>
                <a:ea typeface="ＭＳ Ｐゴシック" charset="-128"/>
              </a:rPr>
              <a:t>Mansioni e diligenza nell’adempimento</a:t>
            </a:r>
          </a:p>
          <a:p>
            <a:pPr marL="457200" indent="-457200">
              <a:buFont typeface="+mj-lt"/>
              <a:buAutoNum type="arabicPeriod" startAt="12"/>
            </a:pPr>
            <a:r>
              <a:rPr lang="it-IT" altLang="it-IT" sz="2000" dirty="0">
                <a:solidFill>
                  <a:srgbClr val="FFFF00"/>
                </a:solidFill>
                <a:ea typeface="ＭＳ Ｐゴシック" charset="-128"/>
              </a:rPr>
              <a:t>L’orario di lavoro</a:t>
            </a:r>
          </a:p>
          <a:p>
            <a:pPr marL="457200" indent="-457200">
              <a:buFont typeface="+mj-lt"/>
              <a:buAutoNum type="arabicPeriod" startAt="12"/>
            </a:pPr>
            <a:r>
              <a:rPr lang="it-IT" altLang="it-IT" sz="2000" dirty="0">
                <a:solidFill>
                  <a:srgbClr val="FFFF00"/>
                </a:solidFill>
                <a:ea typeface="ＭＳ Ｐゴシック" charset="-128"/>
              </a:rPr>
              <a:t>La retribuzione </a:t>
            </a:r>
            <a:r>
              <a:rPr lang="mr-IN" altLang="it-IT" sz="2000" dirty="0">
                <a:solidFill>
                  <a:srgbClr val="FFFF00"/>
                </a:solidFill>
                <a:ea typeface="ＭＳ Ｐゴシック" charset="-128"/>
              </a:rPr>
              <a:t>–</a:t>
            </a:r>
            <a:r>
              <a:rPr lang="it-IT" altLang="it-IT" sz="2000" dirty="0">
                <a:solidFill>
                  <a:srgbClr val="FFFF00"/>
                </a:solidFill>
                <a:ea typeface="ＭＳ Ｐゴシック" charset="-128"/>
              </a:rPr>
              <a:t> il TFR </a:t>
            </a:r>
            <a:r>
              <a:rPr lang="mr-IN" altLang="it-IT" sz="2000" dirty="0">
                <a:solidFill>
                  <a:srgbClr val="FFFF00"/>
                </a:solidFill>
                <a:ea typeface="ＭＳ Ｐゴシック" charset="-128"/>
              </a:rPr>
              <a:t>–</a:t>
            </a:r>
            <a:r>
              <a:rPr lang="it-IT" altLang="it-IT" sz="2000" dirty="0">
                <a:solidFill>
                  <a:srgbClr val="FFFF00"/>
                </a:solidFill>
                <a:ea typeface="ＭＳ Ｐゴシック" charset="-128"/>
              </a:rPr>
              <a:t> la tutela dei crediti di lavoro</a:t>
            </a:r>
          </a:p>
          <a:p>
            <a:pPr marL="457200" indent="-457200">
              <a:buFont typeface="+mj-lt"/>
              <a:buAutoNum type="arabicPeriod" startAt="12"/>
            </a:pPr>
            <a:r>
              <a:rPr lang="it-IT" altLang="it-IT" sz="2000" dirty="0">
                <a:solidFill>
                  <a:srgbClr val="FFFF00"/>
                </a:solidFill>
                <a:ea typeface="ＭＳ Ｐゴシック" charset="-128"/>
              </a:rPr>
              <a:t>L’inadempimento </a:t>
            </a:r>
            <a:r>
              <a:rPr lang="mr-IN" altLang="it-IT" sz="2000" dirty="0">
                <a:solidFill>
                  <a:srgbClr val="FFFF00"/>
                </a:solidFill>
                <a:ea typeface="ＭＳ Ｐゴシック" charset="-128"/>
              </a:rPr>
              <a:t>–</a:t>
            </a:r>
            <a:r>
              <a:rPr lang="it-IT" altLang="it-IT" sz="2000" dirty="0">
                <a:solidFill>
                  <a:srgbClr val="FFFF00"/>
                </a:solidFill>
                <a:ea typeface="ＭＳ Ｐゴシック" charset="-128"/>
              </a:rPr>
              <a:t> sanzioni conservative ed espulsive</a:t>
            </a:r>
          </a:p>
          <a:p>
            <a:pPr marL="457200" indent="-457200">
              <a:buFont typeface="+mj-lt"/>
              <a:buAutoNum type="arabicPeriod" startAt="12"/>
            </a:pPr>
            <a:r>
              <a:rPr lang="it-IT" altLang="it-IT" sz="2000" dirty="0" smtClean="0">
                <a:solidFill>
                  <a:srgbClr val="FFFF00"/>
                </a:solidFill>
                <a:ea typeface="ＭＳ Ｐゴシック" charset="-128"/>
              </a:rPr>
              <a:t>Il trasferimento d’azienda / la crisi dell’azienda</a:t>
            </a:r>
          </a:p>
          <a:p>
            <a:pPr marL="457200" indent="-457200">
              <a:buFont typeface="+mj-lt"/>
              <a:buAutoNum type="arabicPeriod" startAt="12"/>
            </a:pPr>
            <a:r>
              <a:rPr lang="it-IT" altLang="it-IT" sz="2000" dirty="0" smtClean="0">
                <a:solidFill>
                  <a:srgbClr val="FFFF00"/>
                </a:solidFill>
                <a:ea typeface="ＭＳ Ｐゴシック" charset="-128"/>
              </a:rPr>
              <a:t>Il lavoro alle dipendenze della PA</a:t>
            </a:r>
          </a:p>
          <a:p>
            <a:pPr marL="457200" indent="-457200">
              <a:buFont typeface="+mj-lt"/>
              <a:buAutoNum type="arabicPeriod" startAt="12"/>
            </a:pPr>
            <a:r>
              <a:rPr lang="it-IT" altLang="it-IT" sz="2000" dirty="0" smtClean="0">
                <a:solidFill>
                  <a:srgbClr val="FFFF00"/>
                </a:solidFill>
                <a:ea typeface="ＭＳ Ｐゴシック" charset="-128"/>
              </a:rPr>
              <a:t>Il contratto di apprendistato </a:t>
            </a:r>
          </a:p>
          <a:p>
            <a:pPr marL="457200" indent="-457200">
              <a:buFont typeface="+mj-lt"/>
              <a:buAutoNum type="arabicPeriod" startAt="12"/>
            </a:pPr>
            <a:r>
              <a:rPr lang="it-IT" altLang="it-IT" sz="2000" dirty="0" smtClean="0">
                <a:solidFill>
                  <a:srgbClr val="FFFF00"/>
                </a:solidFill>
                <a:ea typeface="ＭＳ Ｐゴシック" charset="-128"/>
              </a:rPr>
              <a:t>Contratto a termine</a:t>
            </a:r>
          </a:p>
          <a:p>
            <a:pPr marL="457200" indent="-457200">
              <a:buFont typeface="+mj-lt"/>
              <a:buAutoNum type="arabicPeriod" startAt="12"/>
            </a:pPr>
            <a:r>
              <a:rPr lang="it-IT" altLang="it-IT" sz="2000" dirty="0" smtClean="0">
                <a:solidFill>
                  <a:srgbClr val="FFFF00"/>
                </a:solidFill>
                <a:ea typeface="ＭＳ Ｐゴシック" charset="-128"/>
              </a:rPr>
              <a:t>Contratto part-time</a:t>
            </a:r>
          </a:p>
          <a:p>
            <a:pPr marL="457200" indent="-457200">
              <a:buFont typeface="+mj-lt"/>
              <a:buAutoNum type="arabicPeriod" startAt="12"/>
            </a:pPr>
            <a:r>
              <a:rPr lang="it-IT" altLang="it-IT" sz="2000" dirty="0" smtClean="0">
                <a:solidFill>
                  <a:srgbClr val="FFFF00"/>
                </a:solidFill>
                <a:ea typeface="ＭＳ Ｐゴシック" charset="-128"/>
              </a:rPr>
              <a:t>Lavoro occasionale</a:t>
            </a:r>
          </a:p>
          <a:p>
            <a:pPr marL="457200" indent="-457200">
              <a:buFont typeface="+mj-lt"/>
              <a:buAutoNum type="arabicPeriod" startAt="12"/>
            </a:pPr>
            <a:r>
              <a:rPr lang="it-IT" altLang="it-IT" sz="2000" dirty="0" smtClean="0">
                <a:solidFill>
                  <a:srgbClr val="FFFF00"/>
                </a:solidFill>
                <a:ea typeface="ＭＳ Ｐゴシック" charset="-128"/>
              </a:rPr>
              <a:t>Lavoro in somministrazione</a:t>
            </a:r>
            <a:endParaRPr lang="it-IT" altLang="it-IT" sz="2000" dirty="0">
              <a:solidFill>
                <a:srgbClr val="FFFF00"/>
              </a:solidFill>
              <a:ea typeface="ＭＳ Ｐゴシック"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t>Contratto a termine</a:t>
            </a:r>
            <a:endParaRPr lang="it-IT" dirty="0"/>
          </a:p>
        </p:txBody>
      </p:sp>
      <p:sp>
        <p:nvSpPr>
          <p:cNvPr id="3" name="Segnaposto contenuto 2"/>
          <p:cNvSpPr>
            <a:spLocks noGrp="1"/>
          </p:cNvSpPr>
          <p:nvPr>
            <p:ph idx="1"/>
          </p:nvPr>
        </p:nvSpPr>
        <p:spPr/>
        <p:txBody>
          <a:bodyPr/>
          <a:lstStyle/>
          <a:p>
            <a:pPr marL="0" indent="0" algn="ctr">
              <a:buFont typeface="Wingdings" charset="0"/>
              <a:buNone/>
              <a:defRPr/>
            </a:pPr>
            <a:r>
              <a:rPr lang="it-IT" sz="4400" dirty="0" smtClean="0">
                <a:solidFill>
                  <a:srgbClr val="FF0000"/>
                </a:solidFill>
              </a:rPr>
              <a:t>Introduzione contratto </a:t>
            </a:r>
          </a:p>
          <a:p>
            <a:pPr marL="0" indent="0" algn="ctr">
              <a:buFont typeface="Wingdings" charset="0"/>
              <a:buNone/>
              <a:defRPr/>
            </a:pPr>
            <a:r>
              <a:rPr lang="it-IT" sz="4400" dirty="0" smtClean="0">
                <a:solidFill>
                  <a:srgbClr val="FF0000"/>
                </a:solidFill>
              </a:rPr>
              <a:t>a-causale</a:t>
            </a:r>
            <a:endParaRPr lang="it-IT" sz="4400" dirty="0">
              <a:solidFill>
                <a:srgbClr val="FF0000"/>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egnaposto contenuto 2"/>
          <p:cNvSpPr>
            <a:spLocks noGrp="1"/>
          </p:cNvSpPr>
          <p:nvPr>
            <p:ph idx="1"/>
          </p:nvPr>
        </p:nvSpPr>
        <p:spPr/>
        <p:txBody>
          <a:bodyPr/>
          <a:lstStyle/>
          <a:p>
            <a:pPr eaLnBrk="1" hangingPunct="1">
              <a:buFont typeface="Arial" charset="0"/>
              <a:buNone/>
            </a:pPr>
            <a:r>
              <a:rPr lang="it-IT" altLang="it-IT">
                <a:latin typeface="Tahoma" charset="0"/>
                <a:ea typeface="ＭＳ Ｐゴシック" charset="-128"/>
              </a:rPr>
              <a:t>Riforma ammortizzatori sociali</a:t>
            </a:r>
          </a:p>
          <a:p>
            <a:pPr eaLnBrk="1" hangingPunct="1"/>
            <a:r>
              <a:rPr lang="it-IT" altLang="it-IT">
                <a:latin typeface="Tahoma" charset="0"/>
                <a:ea typeface="ＭＳ Ｐゴシック" charset="-128"/>
              </a:rPr>
              <a:t>Assicurazione sociale per l’Impiego (ASpI), a carattere universale </a:t>
            </a:r>
          </a:p>
          <a:p>
            <a:pPr eaLnBrk="1" hangingPunct="1"/>
            <a:r>
              <a:rPr lang="it-IT" altLang="it-IT">
                <a:latin typeface="Tahoma" charset="0"/>
                <a:ea typeface="ＭＳ Ｐゴシック" charset="-128"/>
              </a:rPr>
              <a:t>Tutele in costanza di rapporto di lavoro (Cigo, Cigs, fondi di solidarietà) </a:t>
            </a:r>
          </a:p>
          <a:p>
            <a:pPr eaLnBrk="1" hangingPunct="1"/>
            <a:r>
              <a:rPr lang="it-IT" altLang="it-IT">
                <a:latin typeface="Tahoma" charset="0"/>
                <a:ea typeface="ＭＳ Ｐゴシック" charset="-128"/>
              </a:rPr>
              <a:t>Strumenti di gestione degli esuberi strutturali </a:t>
            </a:r>
          </a:p>
          <a:p>
            <a:pPr eaLnBrk="1" hangingPunct="1"/>
            <a:endParaRPr lang="it-IT" altLang="it-IT">
              <a:latin typeface="Tahoma" charset="0"/>
              <a:ea typeface="ＭＳ Ｐゴシック" charset="-128"/>
            </a:endParaRPr>
          </a:p>
        </p:txBody>
      </p:sp>
      <p:sp>
        <p:nvSpPr>
          <p:cNvPr id="41986" name="Titolo 1"/>
          <p:cNvSpPr>
            <a:spLocks noGrp="1"/>
          </p:cNvSpPr>
          <p:nvPr>
            <p:ph type="title"/>
          </p:nvPr>
        </p:nvSpPr>
        <p:spPr/>
        <p:txBody>
          <a:bodyPr/>
          <a:lstStyle/>
          <a:p>
            <a:pPr eaLnBrk="1" hangingPunct="1">
              <a:defRPr/>
            </a:pPr>
            <a:r>
              <a:rPr lang="it-IT">
                <a:latin typeface="Tahoma" charset="0"/>
                <a:cs typeface="Arial" charset="0"/>
              </a:rPr>
              <a:t>Altri interventi</a:t>
            </a:r>
          </a:p>
        </p:txBody>
      </p:sp>
    </p:spTree>
  </p:cSld>
  <p:clrMapOvr>
    <a:masterClrMapping/>
  </p:clrMapOvr>
  <p:transition>
    <p:cu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egnaposto contenuto 2"/>
          <p:cNvSpPr>
            <a:spLocks noGrp="1"/>
          </p:cNvSpPr>
          <p:nvPr>
            <p:ph idx="1"/>
          </p:nvPr>
        </p:nvSpPr>
        <p:spPr/>
        <p:txBody>
          <a:bodyPr/>
          <a:lstStyle/>
          <a:p>
            <a:pPr eaLnBrk="1" hangingPunct="1"/>
            <a:r>
              <a:rPr lang="it-IT" altLang="it-IT" i="1">
                <a:latin typeface="Tahoma" charset="0"/>
                <a:ea typeface="ＭＳ Ｐゴシック" charset="-128"/>
              </a:rPr>
              <a:t>Tutela della maternità e paternità e contrasto del fenomeno delle dimissioni in bianco</a:t>
            </a:r>
          </a:p>
          <a:p>
            <a:pPr eaLnBrk="1" hangingPunct="1"/>
            <a:r>
              <a:rPr lang="it-IT" altLang="it-IT" i="1">
                <a:latin typeface="Tahoma" charset="0"/>
                <a:ea typeface="ＭＳ Ｐゴシック" charset="-128"/>
              </a:rPr>
              <a:t>Indennità di paternità obbligatoria di 3 gg</a:t>
            </a:r>
          </a:p>
          <a:p>
            <a:pPr eaLnBrk="1" hangingPunct="1"/>
            <a:r>
              <a:rPr lang="it-IT" altLang="it-IT" i="1">
                <a:latin typeface="Tahoma" charset="0"/>
                <a:ea typeface="ＭＳ Ｐゴシック" charset="-128"/>
              </a:rPr>
              <a:t>Delega al Governo per la riforma dei servizi attivi per l’impiego</a:t>
            </a:r>
            <a:endParaRPr lang="it-IT" altLang="it-IT">
              <a:latin typeface="Tahoma" charset="0"/>
              <a:ea typeface="ＭＳ Ｐゴシック" charset="-128"/>
            </a:endParaRPr>
          </a:p>
        </p:txBody>
      </p:sp>
      <p:sp>
        <p:nvSpPr>
          <p:cNvPr id="43010" name="Titolo 1"/>
          <p:cNvSpPr>
            <a:spLocks noGrp="1"/>
          </p:cNvSpPr>
          <p:nvPr>
            <p:ph type="title"/>
          </p:nvPr>
        </p:nvSpPr>
        <p:spPr/>
        <p:txBody>
          <a:bodyPr/>
          <a:lstStyle/>
          <a:p>
            <a:pPr eaLnBrk="1" hangingPunct="1">
              <a:defRPr/>
            </a:pPr>
            <a:endParaRPr lang="it-IT">
              <a:latin typeface="Tahoma" charset="0"/>
              <a:cs typeface="Arial" charset="0"/>
            </a:endParaRPr>
          </a:p>
        </p:txBody>
      </p:sp>
    </p:spTree>
  </p:cSld>
  <p:clrMapOvr>
    <a:masterClrMapping/>
  </p:clrMapOvr>
  <p:transition>
    <p:cu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egnaposto contenuto 2"/>
          <p:cNvSpPr>
            <a:spLocks noGrp="1"/>
          </p:cNvSpPr>
          <p:nvPr>
            <p:ph idx="1"/>
          </p:nvPr>
        </p:nvSpPr>
        <p:spPr>
          <a:xfrm>
            <a:off x="1042988" y="1989138"/>
            <a:ext cx="7772400" cy="4868862"/>
          </a:xfrm>
        </p:spPr>
        <p:txBody>
          <a:bodyPr/>
          <a:lstStyle/>
          <a:p>
            <a:pPr marL="0" indent="0" eaLnBrk="1" hangingPunct="1">
              <a:buFont typeface="Wingdings" charset="0"/>
              <a:buNone/>
              <a:defRPr/>
            </a:pPr>
            <a:endParaRPr lang="it-IT" sz="1000">
              <a:latin typeface="Tahoma" charset="0"/>
              <a:cs typeface="Arial" charset="0"/>
            </a:endParaRPr>
          </a:p>
        </p:txBody>
      </p:sp>
      <p:sp>
        <p:nvSpPr>
          <p:cNvPr id="36866" name="Titolo 1"/>
          <p:cNvSpPr>
            <a:spLocks noGrp="1"/>
          </p:cNvSpPr>
          <p:nvPr>
            <p:ph type="title"/>
          </p:nvPr>
        </p:nvSpPr>
        <p:spPr>
          <a:xfrm>
            <a:off x="1066800" y="304800"/>
            <a:ext cx="7772400" cy="676275"/>
          </a:xfrm>
        </p:spPr>
        <p:txBody>
          <a:bodyPr rtlCol="0">
            <a:normAutofit fontScale="90000"/>
          </a:bodyPr>
          <a:lstStyle/>
          <a:p>
            <a:pPr eaLnBrk="1" fontAlgn="auto" hangingPunct="1">
              <a:spcAft>
                <a:spcPts val="0"/>
              </a:spcAft>
              <a:defRPr/>
            </a:pPr>
            <a:r>
              <a:rPr lang="it-IT">
                <a:latin typeface="Tahoma" charset="0"/>
                <a:ea typeface="+mj-ea"/>
                <a:cs typeface="Arial" charset="0"/>
              </a:rPr>
              <a:t>Renzi Jobs Act</a:t>
            </a:r>
          </a:p>
        </p:txBody>
      </p:sp>
      <p:pic>
        <p:nvPicPr>
          <p:cNvPr id="52227"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3357563"/>
            <a:ext cx="6118225"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CasellaDiTesto 4"/>
          <p:cNvSpPr txBox="1"/>
          <p:nvPr/>
        </p:nvSpPr>
        <p:spPr>
          <a:xfrm>
            <a:off x="755650" y="5676900"/>
            <a:ext cx="8388350" cy="614363"/>
          </a:xfrm>
          <a:prstGeom prst="rect">
            <a:avLst/>
          </a:prstGeom>
          <a:noFill/>
        </p:spPr>
        <p:txBody>
          <a:bodyPr>
            <a:spAutoFit/>
          </a:bodyPr>
          <a:lstStyle/>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a typeface="+mn-ea"/>
              <a:cs typeface="Arial" charset="0"/>
            </a:endParaRPr>
          </a:p>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a typeface="+mn-ea"/>
              <a:cs typeface="Arial" charset="0"/>
            </a:endParaRPr>
          </a:p>
          <a:p>
            <a:pPr eaLnBrk="0" hangingPunct="0">
              <a:spcBef>
                <a:spcPct val="20000"/>
              </a:spcBef>
              <a:buClr>
                <a:srgbClr val="FFFF00"/>
              </a:buClr>
              <a:buSzPct val="80000"/>
              <a:defRPr/>
            </a:pPr>
            <a:r>
              <a:rPr lang="it-IT" sz="1000" kern="0" dirty="0">
                <a:solidFill>
                  <a:srgbClr val="EAEAEA"/>
                </a:solidFill>
                <a:latin typeface="Arial"/>
                <a:ea typeface="+mn-ea"/>
                <a:cs typeface="Arial" charset="0"/>
              </a:rPr>
              <a:t>                      http://www.left.it/2014/01/31/jobs-act-i-nodi-che-renzideve-sciogliere/14694/</a:t>
            </a:r>
          </a:p>
        </p:txBody>
      </p:sp>
    </p:spTree>
  </p:cSld>
  <p:clrMapOvr>
    <a:masterClrMapping/>
  </p:clrMapOvr>
  <p:transition>
    <p:cu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egnaposto contenuto 2"/>
          <p:cNvSpPr>
            <a:spLocks noGrp="1"/>
          </p:cNvSpPr>
          <p:nvPr>
            <p:ph idx="1"/>
          </p:nvPr>
        </p:nvSpPr>
        <p:spPr/>
        <p:txBody>
          <a:bodyPr/>
          <a:lstStyle/>
          <a:p>
            <a:pPr eaLnBrk="1" hangingPunct="1"/>
            <a:r>
              <a:rPr lang="it-IT" altLang="it-IT">
                <a:latin typeface="Calibri" charset="0"/>
                <a:ea typeface="ＭＳ Ｐゴシック" charset="-128"/>
              </a:rPr>
              <a:t>Deleghe al Governo in materia di riforma degli ammortizzatori sociali, dei servizi per il lavoro e delle politiche attive, nonché in materia di riordino della disciplina dei rapporti di lavoro e dell'attività ispettiva e di tutela e conciliazione delle esigenze di cura, di vita e di lavoro.</a:t>
            </a:r>
            <a:br>
              <a:rPr lang="it-IT" altLang="it-IT">
                <a:latin typeface="Calibri" charset="0"/>
                <a:ea typeface="ＭＳ Ｐゴシック" charset="-128"/>
              </a:rPr>
            </a:br>
            <a:endParaRPr lang="it-IT" altLang="it-IT">
              <a:latin typeface="Tahoma" charset="0"/>
              <a:ea typeface="ＭＳ Ｐゴシック" charset="-128"/>
            </a:endParaRPr>
          </a:p>
        </p:txBody>
      </p:sp>
      <p:sp>
        <p:nvSpPr>
          <p:cNvPr id="37890" name="Titolo 1"/>
          <p:cNvSpPr>
            <a:spLocks noGrp="1"/>
          </p:cNvSpPr>
          <p:nvPr>
            <p:ph type="title"/>
          </p:nvPr>
        </p:nvSpPr>
        <p:spPr/>
        <p:txBody>
          <a:bodyPr rtlCol="0">
            <a:normAutofit fontScale="90000"/>
          </a:bodyPr>
          <a:lstStyle/>
          <a:p>
            <a:pPr eaLnBrk="1" fontAlgn="auto" hangingPunct="1">
              <a:spcAft>
                <a:spcPts val="0"/>
              </a:spcAft>
              <a:defRPr/>
            </a:pPr>
            <a:r>
              <a:rPr lang="it-IT">
                <a:latin typeface="Calibri" charset="0"/>
                <a:ea typeface="Calibri" charset="0"/>
                <a:cs typeface="Times New Roman" charset="0"/>
              </a:rPr>
              <a:t>L. 10-12-2014 n. 183</a:t>
            </a:r>
            <a:br>
              <a:rPr lang="it-IT">
                <a:latin typeface="Calibri" charset="0"/>
                <a:ea typeface="Calibri" charset="0"/>
                <a:cs typeface="Times New Roman" charset="0"/>
              </a:rPr>
            </a:br>
            <a:endParaRPr lang="it-IT">
              <a:latin typeface="Tahoma" charset="0"/>
              <a:ea typeface="Calibri" charset="0"/>
              <a:cs typeface="Times New Roman" charset="0"/>
            </a:endParaRP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1538" y="1052513"/>
            <a:ext cx="7408862" cy="5073650"/>
          </a:xfrm>
        </p:spPr>
        <p:txBody>
          <a:bodyPr/>
          <a:lstStyle/>
          <a:p>
            <a:pPr marL="0" indent="0" eaLnBrk="1" hangingPunct="1">
              <a:buFont typeface="Symbol" charset="2"/>
              <a:buNone/>
            </a:pPr>
            <a:r>
              <a:rPr lang="it-IT" altLang="it-IT" sz="2800">
                <a:ea typeface="ＭＳ Ｐゴシック" charset="-128"/>
              </a:rPr>
              <a:t>Decreti legislativi:</a:t>
            </a:r>
          </a:p>
          <a:p>
            <a:pPr marL="0" indent="0" eaLnBrk="1" hangingPunct="1"/>
            <a:r>
              <a:rPr lang="it-IT" altLang="it-IT" sz="2800">
                <a:ea typeface="ＭＳ Ｐゴシック" charset="-128"/>
              </a:rPr>
              <a:t>22/2015 Naspi</a:t>
            </a:r>
          </a:p>
          <a:p>
            <a:pPr marL="0" indent="0" eaLnBrk="1" hangingPunct="1"/>
            <a:r>
              <a:rPr lang="it-IT" altLang="it-IT" sz="2800">
                <a:ea typeface="ＭＳ Ｐゴシック" charset="-128"/>
              </a:rPr>
              <a:t>23/2015 Contratto a tutele crescenti</a:t>
            </a:r>
          </a:p>
          <a:p>
            <a:pPr marL="0" indent="0" eaLnBrk="1" hangingPunct="1"/>
            <a:r>
              <a:rPr lang="it-IT" altLang="it-IT" sz="2800">
                <a:ea typeface="ＭＳ Ｐゴシック" charset="-128"/>
              </a:rPr>
              <a:t>80/2015 Conciliazione tempi vita e lavoro</a:t>
            </a:r>
          </a:p>
          <a:p>
            <a:pPr marL="0" indent="0" eaLnBrk="1" hangingPunct="1"/>
            <a:r>
              <a:rPr lang="it-IT" altLang="it-IT" sz="2800">
                <a:ea typeface="ＭＳ Ｐゴシック" charset="-128"/>
              </a:rPr>
              <a:t>81/2015 Tipologie contrattuali e Mansioni</a:t>
            </a:r>
          </a:p>
          <a:p>
            <a:pPr marL="0" indent="0" eaLnBrk="1" hangingPunct="1"/>
            <a:r>
              <a:rPr lang="it-IT" altLang="it-IT" sz="2800">
                <a:ea typeface="ＭＳ Ｐゴシック" charset="-128"/>
              </a:rPr>
              <a:t>151/2015 Semplificazioni e art 4 SL</a:t>
            </a:r>
          </a:p>
          <a:p>
            <a:pPr marL="0" indent="0" eaLnBrk="1" hangingPunct="1"/>
            <a:r>
              <a:rPr lang="it-IT" altLang="it-IT" sz="2800">
                <a:ea typeface="ＭＳ Ｐゴシック" charset="-128"/>
              </a:rPr>
              <a:t>148/2015 Ammortizzatori sociali</a:t>
            </a:r>
          </a:p>
          <a:p>
            <a:pPr marL="0" indent="0" eaLnBrk="1" hangingPunct="1"/>
            <a:r>
              <a:rPr lang="it-IT" altLang="it-IT" sz="2800">
                <a:ea typeface="ＭＳ Ｐゴシック" charset="-128"/>
              </a:rPr>
              <a:t>150/2015 Servizi per l’impiego</a:t>
            </a:r>
          </a:p>
          <a:p>
            <a:pPr marL="0" indent="0" eaLnBrk="1" hangingPunct="1"/>
            <a:r>
              <a:rPr lang="it-IT" altLang="it-IT" sz="2800">
                <a:ea typeface="ＭＳ Ｐゴシック" charset="-128"/>
              </a:rPr>
              <a:t>149/2015 Ispezioni del lavoro</a:t>
            </a:r>
          </a:p>
          <a:p>
            <a:pPr marL="0" indent="0" eaLnBrk="1" hangingPunct="1"/>
            <a:r>
              <a:rPr lang="it-IT" altLang="it-IT" sz="2800">
                <a:ea typeface="ＭＳ Ｐゴシック" charset="-128"/>
              </a:rPr>
              <a:t>147/2017 Misura unica contrasto povertà</a:t>
            </a:r>
          </a:p>
          <a:p>
            <a:pPr marL="0" indent="0" eaLnBrk="1" hangingPunct="1"/>
            <a:endParaRPr lang="it-IT" altLang="it-IT" sz="2800">
              <a:ea typeface="ＭＳ Ｐゴシック" charset="-128"/>
            </a:endParaRPr>
          </a:p>
        </p:txBody>
      </p:sp>
      <p:sp>
        <p:nvSpPr>
          <p:cNvPr id="60418" name="Titolo 2"/>
          <p:cNvSpPr>
            <a:spLocks noGrp="1"/>
          </p:cNvSpPr>
          <p:nvPr>
            <p:ph type="title"/>
          </p:nvPr>
        </p:nvSpPr>
        <p:spPr>
          <a:xfrm>
            <a:off x="1066800" y="304800"/>
            <a:ext cx="7772400" cy="603250"/>
          </a:xfrm>
        </p:spPr>
        <p:txBody>
          <a:bodyPr/>
          <a:lstStyle/>
          <a:p>
            <a:pPr eaLnBrk="1" hangingPunct="1">
              <a:defRPr/>
            </a:pPr>
            <a:r>
              <a:rPr lang="it-IT" dirty="0">
                <a:latin typeface="Candara" charset="0"/>
              </a:rPr>
              <a:t>Legge 183/2014</a:t>
            </a:r>
          </a:p>
        </p:txBody>
      </p:sp>
    </p:spTree>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egnaposto contenuto 2"/>
          <p:cNvSpPr>
            <a:spLocks noGrp="1"/>
          </p:cNvSpPr>
          <p:nvPr>
            <p:ph idx="1"/>
          </p:nvPr>
        </p:nvSpPr>
        <p:spPr>
          <a:xfrm>
            <a:off x="1182688" y="1412875"/>
            <a:ext cx="7772400" cy="5111750"/>
          </a:xfrm>
        </p:spPr>
        <p:txBody>
          <a:bodyPr/>
          <a:lstStyle/>
          <a:p>
            <a:pPr eaLnBrk="1" hangingPunct="1"/>
            <a:r>
              <a:rPr lang="it-IT" altLang="it-IT" sz="1600">
                <a:latin typeface="Tahoma" charset="0"/>
                <a:ea typeface="ＭＳ Ｐゴシック" charset="-128"/>
              </a:rPr>
              <a:t>Si applica ai lavoratori assunti con contratto a tempo indeterminato dopo l’entrata in vigore del decreto (dal 7 Marzo 2015), per i quali stabilisce una nuova disciplina dei licenziamenti individuali e collettivi (per i lavoratori assunti prima dell’entrata in vigore del decreto restano valide le norme precedenti).</a:t>
            </a:r>
          </a:p>
          <a:p>
            <a:pPr algn="just" eaLnBrk="1" hangingPunct="1"/>
            <a:r>
              <a:rPr lang="it-IT" altLang="it-IT" sz="1600">
                <a:latin typeface="Tahoma" charset="0"/>
                <a:ea typeface="ＭＳ Ｐゴシック" charset="-128"/>
              </a:rPr>
              <a:t>Per</a:t>
            </a:r>
            <a:r>
              <a:rPr lang="it-IT" altLang="it-IT" sz="1600" b="1">
                <a:latin typeface="Tahoma" charset="0"/>
                <a:ea typeface="ＭＳ Ｐゴシック" charset="-128"/>
              </a:rPr>
              <a:t> i licenziamenti discriminatori e nulli intimati in forma orale resta la</a:t>
            </a:r>
            <a:r>
              <a:rPr lang="it-IT" altLang="it-IT" sz="1600">
                <a:latin typeface="Tahoma" charset="0"/>
                <a:ea typeface="ＭＳ Ｐゴシック" charset="-128"/>
              </a:rPr>
              <a:t> </a:t>
            </a:r>
            <a:r>
              <a:rPr lang="it-IT" altLang="it-IT" sz="1600" b="1">
                <a:latin typeface="Tahoma" charset="0"/>
                <a:ea typeface="ＭＳ Ｐゴシック" charset="-128"/>
              </a:rPr>
              <a:t>reintegrazione</a:t>
            </a:r>
            <a:r>
              <a:rPr lang="it-IT" altLang="it-IT" sz="1600">
                <a:latin typeface="Tahoma" charset="0"/>
                <a:ea typeface="ＭＳ Ｐゴシック" charset="-128"/>
              </a:rPr>
              <a:t> nel posto di lavoro così come previsto per tutti i lavoratori. Per i licenziamenti </a:t>
            </a:r>
            <a:r>
              <a:rPr lang="it-IT" altLang="it-IT" sz="1600" b="1">
                <a:latin typeface="Tahoma" charset="0"/>
                <a:ea typeface="ＭＳ Ｐゴシック" charset="-128"/>
              </a:rPr>
              <a:t>disciplinari</a:t>
            </a:r>
            <a:r>
              <a:rPr lang="it-IT" altLang="it-IT" sz="1600">
                <a:latin typeface="Tahoma" charset="0"/>
                <a:ea typeface="ＭＳ Ｐゴシック" charset="-128"/>
              </a:rPr>
              <a:t> la reintegrazione resta solo per quella in cui sia accertata </a:t>
            </a:r>
            <a:r>
              <a:rPr lang="it-IT" altLang="it-IT" sz="1600" i="1">
                <a:latin typeface="Tahoma" charset="0"/>
                <a:ea typeface="ＭＳ Ｐゴシック" charset="-128"/>
              </a:rPr>
              <a:t>l’insussistenza del fatto materiale contestato</a:t>
            </a:r>
            <a:r>
              <a:rPr lang="it-IT" altLang="it-IT" sz="1600">
                <a:latin typeface="Tahoma" charset="0"/>
                <a:ea typeface="ＭＳ Ｐゴシック" charset="-128"/>
              </a:rPr>
              <a:t>. Negli altri casi in cui si accerti che non ricorrano gli estremi del licenziamento per giusta causa o giustificato motivo, ovvero i </a:t>
            </a:r>
            <a:r>
              <a:rPr lang="it-IT" altLang="it-IT" sz="1600" b="1">
                <a:latin typeface="Tahoma" charset="0"/>
                <a:ea typeface="ＭＳ Ｐゴシック" charset="-128"/>
              </a:rPr>
              <a:t>licenziamenti ingiustificati</a:t>
            </a:r>
            <a:r>
              <a:rPr lang="it-IT" altLang="it-IT" sz="1600">
                <a:latin typeface="Tahoma" charset="0"/>
                <a:ea typeface="ＭＳ Ｐゴシック" charset="-128"/>
              </a:rPr>
              <a:t>, viene introdotta una tutela risarcitoria certa, commisurata all'anzianità di servizio e, quindi, sottratta alla discrezionalità del giudice.</a:t>
            </a:r>
          </a:p>
          <a:p>
            <a:pPr algn="just" eaLnBrk="1" hangingPunct="1"/>
            <a:r>
              <a:rPr lang="it-IT" altLang="it-IT" sz="1600">
                <a:latin typeface="Tahoma" charset="0"/>
                <a:ea typeface="ＭＳ Ｐゴシック" charset="-128"/>
              </a:rPr>
              <a:t>Per evitare di andare in giudizio si potrà fare ricorso alla</a:t>
            </a:r>
            <a:r>
              <a:rPr lang="it-IT" altLang="it-IT" sz="1600" b="1">
                <a:latin typeface="Tahoma" charset="0"/>
                <a:ea typeface="ＭＳ Ｐゴシック" charset="-128"/>
              </a:rPr>
              <a:t> nuova conciliazione facoltativa incentivata</a:t>
            </a:r>
            <a:r>
              <a:rPr lang="it-IT" altLang="it-IT" sz="1600">
                <a:latin typeface="Tahoma" charset="0"/>
                <a:ea typeface="ＭＳ Ｐゴシック" charset="-128"/>
              </a:rPr>
              <a:t>. In questo caso il datore di lavoro offre una somma esente da imposizione fiscale e contributiva pari ad un mese per ogni anno di servizio, non inferiore a due e sino ad un massimo di diciotto mensilità. Con l’accettazione il lavoratore rinuncia alla causa.</a:t>
            </a:r>
          </a:p>
          <a:p>
            <a:pPr eaLnBrk="1" hangingPunct="1"/>
            <a:endParaRPr lang="it-IT" altLang="it-IT" sz="1600">
              <a:latin typeface="Tahoma" charset="0"/>
              <a:ea typeface="ＭＳ Ｐゴシック" charset="-128"/>
            </a:endParaRPr>
          </a:p>
        </p:txBody>
      </p:sp>
      <p:sp>
        <p:nvSpPr>
          <p:cNvPr id="38914" name="Titolo 1"/>
          <p:cNvSpPr>
            <a:spLocks noGrp="1"/>
          </p:cNvSpPr>
          <p:nvPr>
            <p:ph type="title"/>
          </p:nvPr>
        </p:nvSpPr>
        <p:spPr/>
        <p:txBody>
          <a:bodyPr>
            <a:normAutofit fontScale="90000"/>
          </a:bodyPr>
          <a:lstStyle/>
          <a:p>
            <a:pPr eaLnBrk="1" hangingPunct="1"/>
            <a:r>
              <a:rPr lang="it-IT" altLang="it-IT" sz="4000">
                <a:latin typeface="Tahoma" charset="0"/>
                <a:ea typeface="ＭＳ Ｐゴシック" charset="-128"/>
              </a:rPr>
              <a:t/>
            </a:r>
            <a:br>
              <a:rPr lang="it-IT" altLang="it-IT" sz="4000">
                <a:latin typeface="Tahoma" charset="0"/>
                <a:ea typeface="ＭＳ Ｐゴシック" charset="-128"/>
              </a:rPr>
            </a:br>
            <a:r>
              <a:rPr lang="it-IT" altLang="it-IT" sz="4000">
                <a:latin typeface="Tahoma" charset="0"/>
                <a:ea typeface="ＭＳ Ｐゴシック" charset="-128"/>
              </a:rPr>
              <a:t/>
            </a:r>
            <a:br>
              <a:rPr lang="it-IT" altLang="it-IT" sz="4000">
                <a:latin typeface="Tahoma" charset="0"/>
                <a:ea typeface="ＭＳ Ｐゴシック" charset="-128"/>
              </a:rPr>
            </a:br>
            <a:r>
              <a:rPr lang="it-IT" altLang="it-IT" sz="4000">
                <a:ea typeface="ＭＳ Ｐゴシック" charset="-128"/>
              </a:rPr>
              <a:t/>
            </a:r>
            <a:br>
              <a:rPr lang="it-IT" altLang="it-IT" sz="4000">
                <a:ea typeface="ＭＳ Ｐゴシック" charset="-128"/>
              </a:rPr>
            </a:br>
            <a:r>
              <a:rPr lang="it-IT" altLang="it-IT" sz="4000">
                <a:latin typeface="Tahoma" charset="0"/>
                <a:ea typeface="ＭＳ Ｐゴシック" charset="-128"/>
              </a:rPr>
              <a:t/>
            </a:r>
            <a:br>
              <a:rPr lang="it-IT" altLang="it-IT" sz="4000">
                <a:latin typeface="Tahoma" charset="0"/>
                <a:ea typeface="ＭＳ Ｐゴシック" charset="-128"/>
              </a:rPr>
            </a:br>
            <a:r>
              <a:rPr lang="it-IT" altLang="it-IT" sz="4000">
                <a:latin typeface="Tahoma" charset="0"/>
                <a:ea typeface="ＭＳ Ｐゴシック" charset="-128"/>
              </a:rPr>
              <a:t>D.lg.vo </a:t>
            </a:r>
            <a:r>
              <a:rPr lang="it-IT" altLang="it-IT" sz="4000">
                <a:ea typeface="ＭＳ Ｐゴシック" charset="-128"/>
              </a:rPr>
              <a:t>23/2015 </a:t>
            </a:r>
            <a:br>
              <a:rPr lang="it-IT" altLang="it-IT" sz="4000">
                <a:ea typeface="ＭＳ Ｐゴシック" charset="-128"/>
              </a:rPr>
            </a:br>
            <a:r>
              <a:rPr lang="it-IT" altLang="it-IT" sz="4000">
                <a:ea typeface="ＭＳ Ｐゴシック" charset="-128"/>
              </a:rPr>
              <a:t>Contratto a tutele crescenti</a:t>
            </a:r>
            <a:endParaRPr lang="it-IT" altLang="it-IT" sz="4000">
              <a:latin typeface="Tahoma" charset="0"/>
              <a:ea typeface="ＭＳ Ｐゴシック" charset="-128"/>
            </a:endParaRPr>
          </a:p>
        </p:txBody>
      </p:sp>
    </p:spTree>
  </p:cSld>
  <p:clrMapOvr>
    <a:masterClrMapping/>
  </p:clrMapOvr>
  <p:transition>
    <p:cut/>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Segnaposto contenuto 2"/>
          <p:cNvSpPr>
            <a:spLocks noGrp="1"/>
          </p:cNvSpPr>
          <p:nvPr>
            <p:ph idx="1"/>
          </p:nvPr>
        </p:nvSpPr>
        <p:spPr>
          <a:xfrm>
            <a:off x="871538" y="1916113"/>
            <a:ext cx="7408862" cy="4210050"/>
          </a:xfrm>
        </p:spPr>
        <p:txBody>
          <a:bodyPr>
            <a:normAutofit/>
          </a:bodyPr>
          <a:lstStyle/>
          <a:p>
            <a:pPr marL="273050" indent="-273050" algn="just" eaLnBrk="1" hangingPunct="1">
              <a:buFont typeface="Symbol" charset="2"/>
              <a:buChar char=""/>
            </a:pPr>
            <a:r>
              <a:rPr lang="it-IT" altLang="it-IT" sz="1900">
                <a:latin typeface="Tahoma" charset="0"/>
                <a:ea typeface="ＭＳ Ｐゴシック" charset="-128"/>
              </a:rPr>
              <a:t>Contratti di collaborazione a progetto (Co. Co. Pro.). A partire dall’entrata in vigore del decreto non potranno essere attivati nuovi contratti di collaborazione a progetto (quelli già in essere potranno proseguire fino alla loro scadenza). Comunque, a partire dal 1° gennaio 2016 ai rapporti di collaborazione personali con contenuto ripetitivo ed etero-organizzati dal datore di lavoro saranno applicate le norme del lavoro subordinato.</a:t>
            </a:r>
          </a:p>
          <a:p>
            <a:pPr marL="273050" indent="-273050" algn="just" eaLnBrk="1" hangingPunct="1">
              <a:buFont typeface="Symbol" charset="2"/>
              <a:buChar char=""/>
            </a:pPr>
            <a:r>
              <a:rPr lang="it-IT" altLang="it-IT" sz="1900">
                <a:latin typeface="Tahoma" charset="0"/>
                <a:ea typeface="ＭＳ Ｐゴシック" charset="-128"/>
              </a:rPr>
              <a:t>Restano salve le collaborazioni regolamentate da accordi collettivi, stipulati dalle organizzazioni sindacali comparativamente più rappresentative sul piano nazionale, che prevedano discipline specifiche relative al trattamento economico e normativo in ragione delle particolari esigenze produttive ed organizzative del relativo settore e poche altri tipi di collaborazioni.</a:t>
            </a:r>
          </a:p>
        </p:txBody>
      </p:sp>
      <p:sp>
        <p:nvSpPr>
          <p:cNvPr id="50178" name="Titolo 1"/>
          <p:cNvSpPr>
            <a:spLocks noGrp="1"/>
          </p:cNvSpPr>
          <p:nvPr>
            <p:ph type="title"/>
          </p:nvPr>
        </p:nvSpPr>
        <p:spPr/>
        <p:txBody>
          <a:bodyPr/>
          <a:lstStyle/>
          <a:p>
            <a:pPr algn="ctr" eaLnBrk="1" hangingPunct="1">
              <a:defRPr/>
            </a:pPr>
            <a:r>
              <a:rPr lang="it-IT" sz="2800" b="1" dirty="0">
                <a:latin typeface="Calibri" charset="0"/>
                <a:cs typeface="Calibri" charset="0"/>
              </a:rPr>
              <a:t> Testo organico semplificato delle tipologie contrattuali e revisione della disciplina delle </a:t>
            </a:r>
            <a:r>
              <a:rPr lang="it-IT" sz="2800" b="1" dirty="0" smtClean="0">
                <a:latin typeface="Calibri" charset="0"/>
                <a:cs typeface="Calibri" charset="0"/>
              </a:rPr>
              <a:t>mansioni - </a:t>
            </a:r>
            <a:r>
              <a:rPr lang="it-IT" sz="2800" b="1" dirty="0" err="1" smtClean="0">
                <a:latin typeface="Calibri" charset="0"/>
                <a:cs typeface="Calibri" charset="0"/>
              </a:rPr>
              <a:t>D.lg.vo</a:t>
            </a:r>
            <a:r>
              <a:rPr lang="it-IT" sz="2800" b="1" dirty="0" smtClean="0">
                <a:latin typeface="Calibri" charset="0"/>
                <a:cs typeface="Calibri" charset="0"/>
              </a:rPr>
              <a:t> </a:t>
            </a:r>
            <a:r>
              <a:rPr lang="it-IT" sz="2800" b="1" dirty="0">
                <a:latin typeface="Calibri" charset="0"/>
                <a:cs typeface="Calibri" charset="0"/>
              </a:rPr>
              <a:t>n. 81/2015</a:t>
            </a:r>
            <a:endParaRPr lang="it-IT" sz="2800" b="1" dirty="0">
              <a:latin typeface="Tahoma" charset="0"/>
              <a:cs typeface="Calibri" charset="0"/>
            </a:endParaRPr>
          </a:p>
        </p:txBody>
      </p:sp>
    </p:spTree>
  </p:cSld>
  <p:clrMapOvr>
    <a:masterClrMapping/>
  </p:clrMapOvr>
  <p:transition>
    <p:cut/>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egnaposto contenuto 2"/>
          <p:cNvSpPr>
            <a:spLocks noGrp="1"/>
          </p:cNvSpPr>
          <p:nvPr>
            <p:ph idx="1"/>
          </p:nvPr>
        </p:nvSpPr>
        <p:spPr>
          <a:xfrm>
            <a:off x="1182688" y="1773238"/>
            <a:ext cx="7772400" cy="4895850"/>
          </a:xfrm>
        </p:spPr>
        <p:txBody>
          <a:bodyPr/>
          <a:lstStyle/>
          <a:p>
            <a:pPr algn="just" eaLnBrk="1" hangingPunct="1">
              <a:buFont typeface="Wingdings" charset="0"/>
              <a:buChar char="®"/>
              <a:defRPr/>
            </a:pPr>
            <a:r>
              <a:rPr lang="it-IT">
                <a:latin typeface="Tahoma" charset="0"/>
                <a:cs typeface="Arial" charset="0"/>
              </a:rPr>
              <a:t>Vengono superati: i contratti di associazione in partecipazione con apporto di lavoro ed il job sharing.</a:t>
            </a:r>
          </a:p>
          <a:p>
            <a:pPr eaLnBrk="1" hangingPunct="1">
              <a:buFont typeface="Wingdings" charset="0"/>
              <a:buChar char="®"/>
              <a:defRPr/>
            </a:pPr>
            <a:endParaRPr lang="it-IT">
              <a:latin typeface="Tahoma" charset="0"/>
              <a:cs typeface="Arial" charset="0"/>
            </a:endParaRPr>
          </a:p>
        </p:txBody>
      </p:sp>
      <p:sp>
        <p:nvSpPr>
          <p:cNvPr id="51202" name="Titolo 1"/>
          <p:cNvSpPr>
            <a:spLocks noGrp="1"/>
          </p:cNvSpPr>
          <p:nvPr>
            <p:ph type="title"/>
          </p:nvPr>
        </p:nvSpPr>
        <p:spPr/>
        <p:txBody>
          <a:bodyPr/>
          <a:lstStyle/>
          <a:p>
            <a:pPr eaLnBrk="1" hangingPunct="1">
              <a:defRPr/>
            </a:pPr>
            <a:endParaRPr lang="it-IT">
              <a:latin typeface="Tahoma" charset="0"/>
              <a:cs typeface="Arial" charset="0"/>
            </a:endParaRPr>
          </a:p>
        </p:txBody>
      </p:sp>
    </p:spTree>
  </p:cSld>
  <p:clrMapOvr>
    <a:masterClrMapping/>
  </p:clrMapOvr>
  <p:transition>
    <p:cut/>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Segnaposto contenuto 2"/>
          <p:cNvSpPr>
            <a:spLocks noGrp="1"/>
          </p:cNvSpPr>
          <p:nvPr>
            <p:ph idx="1"/>
          </p:nvPr>
        </p:nvSpPr>
        <p:spPr/>
        <p:txBody>
          <a:bodyPr>
            <a:normAutofit/>
          </a:bodyPr>
          <a:lstStyle/>
          <a:p>
            <a:pPr marL="273050" indent="-273050" algn="just" eaLnBrk="1" hangingPunct="1">
              <a:buFont typeface="Symbol" charset="2"/>
              <a:buChar char=""/>
            </a:pPr>
            <a:r>
              <a:rPr lang="it-IT" altLang="it-IT" sz="2000">
                <a:latin typeface="Tahoma" charset="0"/>
                <a:ea typeface="ＭＳ Ｐゴシック" charset="-128"/>
              </a:rPr>
              <a:t> In presenza di processi di ristrutturazione o riorganizzazione aziendale e negli altri casi individuati dai contratti collettivi l’impresa potrà modificare le mansioni di un lavoratore fino ad un livello, senza modificare il suo trattamento economico (salvo trattamenti accessori legati alla specifica modalità di svolgimento del lavoro). </a:t>
            </a:r>
          </a:p>
          <a:p>
            <a:pPr marL="273050" indent="-273050" algn="just" eaLnBrk="1" hangingPunct="1">
              <a:buFont typeface="Symbol" charset="2"/>
              <a:buChar char=""/>
            </a:pPr>
            <a:r>
              <a:rPr lang="it-IT" altLang="it-IT" sz="2000">
                <a:latin typeface="Tahoma" charset="0"/>
                <a:ea typeface="ＭＳ Ｐゴシック" charset="-128"/>
              </a:rPr>
              <a:t>Viene altresì prevista la possibilità di accordi individuali, “in sede protetta”, tra datore di lavoro e lavoratore che possano prevedere la modifica anche del livello di inquadramento e della retribuzione al fine della conservazione dell’occupazione, dell’acquisizione di una diversa professionalità o del miglioramento delle condizioni di vita.</a:t>
            </a:r>
          </a:p>
          <a:p>
            <a:pPr marL="273050" indent="-273050" eaLnBrk="1" hangingPunct="1">
              <a:buFont typeface="Symbol" charset="2"/>
              <a:buChar char=""/>
            </a:pPr>
            <a:endParaRPr lang="it-IT" altLang="it-IT">
              <a:latin typeface="Tahoma" charset="0"/>
              <a:ea typeface="ＭＳ Ｐゴシック" charset="-128"/>
            </a:endParaRPr>
          </a:p>
        </p:txBody>
      </p:sp>
      <p:sp>
        <p:nvSpPr>
          <p:cNvPr id="53250" name="Titolo 1"/>
          <p:cNvSpPr>
            <a:spLocks noGrp="1"/>
          </p:cNvSpPr>
          <p:nvPr>
            <p:ph type="title"/>
          </p:nvPr>
        </p:nvSpPr>
        <p:spPr/>
        <p:txBody>
          <a:bodyPr/>
          <a:lstStyle/>
          <a:p>
            <a:pPr algn="ctr" eaLnBrk="1" hangingPunct="1">
              <a:defRPr/>
            </a:pPr>
            <a:r>
              <a:rPr lang="it-IT" dirty="0">
                <a:latin typeface="Tahoma" charset="0"/>
                <a:cs typeface="Arial" charset="0"/>
              </a:rPr>
              <a:t>Mansioni</a:t>
            </a:r>
          </a:p>
        </p:txBody>
      </p:sp>
    </p:spTree>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66800" y="2492896"/>
            <a:ext cx="7772400" cy="2688704"/>
          </a:xfrm>
        </p:spPr>
        <p:txBody>
          <a:bodyPr>
            <a:normAutofit/>
          </a:bodyPr>
          <a:lstStyle/>
          <a:p>
            <a:pPr marL="0" indent="0">
              <a:buFont typeface="Wingdings" charset="0"/>
              <a:buNone/>
              <a:defRPr/>
            </a:pPr>
            <a:r>
              <a:rPr lang="it-IT" dirty="0"/>
              <a:t>Per la preparazione dell'esame si consiglia uno </a:t>
            </a:r>
            <a:r>
              <a:rPr lang="it-IT" dirty="0" smtClean="0"/>
              <a:t>dei </a:t>
            </a:r>
            <a:r>
              <a:rPr lang="it-IT" dirty="0"/>
              <a:t>testi </a:t>
            </a:r>
            <a:r>
              <a:rPr lang="it-IT" dirty="0" smtClean="0"/>
              <a:t>riportati nella pagina web dell’insegnamento. Nell'ultima </a:t>
            </a:r>
            <a:r>
              <a:rPr lang="it-IT" dirty="0"/>
              <a:t>edizione disponibile</a:t>
            </a:r>
            <a:r>
              <a:rPr lang="it-IT" dirty="0" smtClean="0"/>
              <a:t>: prestate attenzione all’anno di edizione.</a:t>
            </a:r>
          </a:p>
          <a:p>
            <a:pPr marL="0" indent="0">
              <a:buFont typeface="Wingdings" charset="0"/>
              <a:buNone/>
              <a:defRPr/>
            </a:pPr>
            <a:endParaRPr lang="it-IT" dirty="0"/>
          </a:p>
          <a:p>
            <a:pPr marL="0" indent="0" algn="just">
              <a:buFont typeface="Wingdings" charset="0"/>
              <a:buNone/>
              <a:defRPr/>
            </a:pPr>
            <a:endParaRPr lang="it-IT" dirty="0"/>
          </a:p>
          <a:p>
            <a:pPr>
              <a:buFont typeface="Wingdings" charset="0"/>
              <a:buChar char="®"/>
              <a:defRPr/>
            </a:pPr>
            <a:endParaRPr lang="it-IT" dirty="0"/>
          </a:p>
        </p:txBody>
      </p:sp>
      <p:sp>
        <p:nvSpPr>
          <p:cNvPr id="3" name="Titolo 2"/>
          <p:cNvSpPr>
            <a:spLocks noGrp="1"/>
          </p:cNvSpPr>
          <p:nvPr>
            <p:ph type="title"/>
          </p:nvPr>
        </p:nvSpPr>
        <p:spPr/>
        <p:txBody>
          <a:bodyPr/>
          <a:lstStyle/>
          <a:p>
            <a:pPr>
              <a:defRPr/>
            </a:pPr>
            <a:r>
              <a:rPr lang="it-IT" dirty="0" smtClean="0"/>
              <a:t>Testi consigliati</a:t>
            </a:r>
            <a:endParaRPr lang="it-IT" dirty="0"/>
          </a:p>
        </p:txBody>
      </p:sp>
    </p:spTree>
  </p:cSld>
  <p:clrMapOvr>
    <a:masterClrMapping/>
  </p:clrMapOvr>
  <p:transition spd="slow"/>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egnaposto contenuto 1"/>
          <p:cNvSpPr>
            <a:spLocks noGrp="1"/>
          </p:cNvSpPr>
          <p:nvPr>
            <p:ph idx="1"/>
          </p:nvPr>
        </p:nvSpPr>
        <p:spPr>
          <a:xfrm>
            <a:off x="871538" y="1341438"/>
            <a:ext cx="7408862" cy="4784725"/>
          </a:xfrm>
        </p:spPr>
        <p:txBody>
          <a:bodyPr/>
          <a:lstStyle/>
          <a:p>
            <a:pPr algn="just" eaLnBrk="1" hangingPunct="1"/>
            <a:r>
              <a:rPr lang="it-IT" altLang="it-IT" sz="1600">
                <a:latin typeface="Candara" charset="0"/>
                <a:ea typeface="ＭＳ Ｐゴシック" charset="-128"/>
              </a:rPr>
              <a:t>revisione della disciplina dei controlli a distanza del lavoratore, con un intervento sull’art. 4 dello Statuto dei lavoratori per adeguare la disciplina all’evoluzione tecnologica, nel rispetto delle disposizioni in materia di privacy;</a:t>
            </a:r>
          </a:p>
          <a:p>
            <a:pPr algn="just" eaLnBrk="1" hangingPunct="1"/>
            <a:r>
              <a:rPr lang="it-IT" altLang="it-IT" sz="1600">
                <a:latin typeface="Candara" charset="0"/>
                <a:ea typeface="ＭＳ Ｐゴシック" charset="-128"/>
              </a:rPr>
              <a:t>possibilità per i lavoratori di cedere, a titolo gratuito, ai lavoratori dipendenti dallo stesso datore di lavoro, che svolgono mansioni di pari livello e categoria, i riposi e le ferie maturati, con esclusione dei giorni di riposo e di ferie minimi garantiti dalla legge, al fine di assistere i figli minori che, per le particolari condizioni di salute, hanno bisogno di assistenza e cure costanti da parte dei genitori;</a:t>
            </a:r>
          </a:p>
          <a:p>
            <a:pPr algn="just" eaLnBrk="1" hangingPunct="1"/>
            <a:r>
              <a:rPr lang="it-IT" altLang="it-IT" sz="1600">
                <a:latin typeface="Candara" charset="0"/>
                <a:ea typeface="ＭＳ Ｐゴシック" charset="-128"/>
              </a:rPr>
              <a:t>l’introduzione di modalità semplificate per effettuare le dimissioni e la risoluzione consensuale del rapporto di lavoro, esclusivamente con modalità telematiche su appositi moduli resi disponibili dal Ministero del lavoro e delle politiche sociali attraverso il sito istituzionale. Nessun’altra forma di effettuazione di dimissioni sarà più valida: in questo modo si assesta un colpo decisivo alla pratica delle dimissioni in bianco che ha finora colpito, in particolare, le donne lavoratrici.</a:t>
            </a:r>
          </a:p>
          <a:p>
            <a:pPr eaLnBrk="1" hangingPunct="1"/>
            <a:endParaRPr lang="it-IT" altLang="it-IT" sz="1600">
              <a:latin typeface="Candara" charset="0"/>
              <a:ea typeface="ＭＳ Ｐゴシック" charset="-128"/>
            </a:endParaRPr>
          </a:p>
        </p:txBody>
      </p:sp>
      <p:sp>
        <p:nvSpPr>
          <p:cNvPr id="61442" name="Titolo 2"/>
          <p:cNvSpPr>
            <a:spLocks noGrp="1"/>
          </p:cNvSpPr>
          <p:nvPr>
            <p:ph type="title"/>
          </p:nvPr>
        </p:nvSpPr>
        <p:spPr>
          <a:xfrm>
            <a:off x="468313" y="188913"/>
            <a:ext cx="8229600" cy="863600"/>
          </a:xfrm>
        </p:spPr>
        <p:txBody>
          <a:bodyPr/>
          <a:lstStyle/>
          <a:p>
            <a:pPr algn="ctr" eaLnBrk="1" hangingPunct="1">
              <a:defRPr/>
            </a:pPr>
            <a:r>
              <a:rPr lang="it-IT" dirty="0" err="1">
                <a:latin typeface="Candara" charset="0"/>
              </a:rPr>
              <a:t>D.lg.vo</a:t>
            </a:r>
            <a:r>
              <a:rPr lang="it-IT" dirty="0">
                <a:latin typeface="Candara" charset="0"/>
              </a:rPr>
              <a:t> n. 151/2015</a:t>
            </a:r>
          </a:p>
        </p:txBody>
      </p:sp>
    </p:spTree>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a:ea typeface="ＭＳ Ｐゴシック" charset="-128"/>
              </a:rPr>
              <a:t>D.L. 87/2018 conv. in L. 96/2018“Decreto Dignità”</a:t>
            </a:r>
          </a:p>
        </p:txBody>
      </p:sp>
      <p:sp>
        <p:nvSpPr>
          <p:cNvPr id="3" name="Segnaposto contenuto 2"/>
          <p:cNvSpPr>
            <a:spLocks noGrp="1"/>
          </p:cNvSpPr>
          <p:nvPr>
            <p:ph idx="1"/>
          </p:nvPr>
        </p:nvSpPr>
        <p:spPr/>
        <p:txBody>
          <a:bodyPr/>
          <a:lstStyle/>
          <a:p>
            <a:r>
              <a:rPr lang="it-IT" altLang="it-IT">
                <a:ea typeface="ＭＳ Ｐゴシック" charset="-128"/>
              </a:rPr>
              <a:t>Contratto a termine (inserimento causali, limite più breve per rinnovo)</a:t>
            </a:r>
          </a:p>
          <a:p>
            <a:r>
              <a:rPr lang="it-IT" altLang="it-IT">
                <a:ea typeface="ＭＳ Ｐゴシック" charset="-128"/>
              </a:rPr>
              <a:t>Somministrazione (stessi presupposti applicativi del contratto a termine)</a:t>
            </a:r>
          </a:p>
          <a:p>
            <a:r>
              <a:rPr lang="it-IT" altLang="it-IT">
                <a:ea typeface="ＭＳ Ｐゴシック" charset="-128"/>
              </a:rPr>
              <a:t>Licenziamento illegittimo (aumento indennità)</a:t>
            </a:r>
          </a:p>
          <a:p>
            <a:r>
              <a:rPr lang="it-IT" altLang="it-IT">
                <a:ea typeface="ＭＳ Ｐゴシック" charset="-128"/>
              </a:rPr>
              <a:t>Incentivo occupazione giovanile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27584" y="1340768"/>
            <a:ext cx="7408862" cy="4425950"/>
          </a:xfrm>
        </p:spPr>
        <p:txBody>
          <a:bodyPr>
            <a:normAutofit/>
          </a:bodyPr>
          <a:lstStyle/>
          <a:p>
            <a:pPr>
              <a:buFont typeface="Wingdings" charset="0"/>
              <a:buChar char="®"/>
              <a:defRPr/>
            </a:pPr>
            <a:r>
              <a:rPr lang="it-IT" dirty="0" smtClean="0"/>
              <a:t>Leggere la norma! Costituzione e Codice civile</a:t>
            </a:r>
          </a:p>
          <a:p>
            <a:pPr>
              <a:buFont typeface="Wingdings" charset="0"/>
              <a:buChar char="®"/>
              <a:defRPr/>
            </a:pPr>
            <a:r>
              <a:rPr lang="it-IT" dirty="0" smtClean="0"/>
              <a:t>Studiare sui testi avendo a portata di mano le norme. </a:t>
            </a:r>
            <a:r>
              <a:rPr lang="it-IT" dirty="0"/>
              <a:t>U</a:t>
            </a:r>
            <a:r>
              <a:rPr lang="it-IT" dirty="0" smtClean="0"/>
              <a:t>sare le diapositive e gli appunti solo come </a:t>
            </a:r>
            <a:r>
              <a:rPr lang="it-IT" u="sng" dirty="0" smtClean="0"/>
              <a:t>ausilio</a:t>
            </a:r>
            <a:r>
              <a:rPr lang="it-IT" dirty="0" smtClean="0"/>
              <a:t> alla lettura dei testi</a:t>
            </a:r>
          </a:p>
          <a:p>
            <a:pPr>
              <a:buFont typeface="Wingdings" charset="0"/>
              <a:buChar char="®"/>
              <a:defRPr/>
            </a:pPr>
            <a:r>
              <a:rPr lang="it-IT" dirty="0" smtClean="0"/>
              <a:t>Nello studio la domanda chiave è sempre “perché?”</a:t>
            </a:r>
          </a:p>
          <a:p>
            <a:pPr>
              <a:buFont typeface="Wingdings" charset="0"/>
              <a:buChar char="®"/>
              <a:defRPr/>
            </a:pPr>
            <a:endParaRPr lang="it-IT" sz="3600" dirty="0"/>
          </a:p>
        </p:txBody>
      </p:sp>
      <p:sp>
        <p:nvSpPr>
          <p:cNvPr id="3" name="Titolo 2"/>
          <p:cNvSpPr>
            <a:spLocks noGrp="1"/>
          </p:cNvSpPr>
          <p:nvPr>
            <p:ph type="title"/>
          </p:nvPr>
        </p:nvSpPr>
        <p:spPr>
          <a:xfrm>
            <a:off x="1066800" y="304800"/>
            <a:ext cx="7772400" cy="747936"/>
          </a:xfrm>
        </p:spPr>
        <p:txBody>
          <a:bodyPr/>
          <a:lstStyle/>
          <a:p>
            <a:pPr>
              <a:defRPr/>
            </a:pPr>
            <a:r>
              <a:rPr lang="it-IT" dirty="0" smtClean="0"/>
              <a:t>Consigli</a:t>
            </a:r>
            <a:endParaRPr lang="it-IT" dirty="0"/>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66800" y="1988840"/>
            <a:ext cx="7772400" cy="2400672"/>
          </a:xfrm>
        </p:spPr>
        <p:txBody>
          <a:bodyPr/>
          <a:lstStyle/>
          <a:p>
            <a:pPr marL="0" indent="0">
              <a:buNone/>
              <a:defRPr/>
            </a:pPr>
            <a:r>
              <a:rPr lang="it-IT" dirty="0" smtClean="0"/>
              <a:t>Test e Colloquio orale</a:t>
            </a:r>
          </a:p>
          <a:p>
            <a:pPr marL="0" indent="0">
              <a:buNone/>
              <a:defRPr/>
            </a:pPr>
            <a:r>
              <a:rPr lang="it-IT" dirty="0" smtClean="0"/>
              <a:t>Preappello</a:t>
            </a:r>
            <a:r>
              <a:rPr lang="it-IT" dirty="0"/>
              <a:t> </a:t>
            </a:r>
            <a:r>
              <a:rPr lang="it-IT" dirty="0" smtClean="0"/>
              <a:t>di dicembre: riservato ai frequentanti. Da definire in seguito con i frequentanti</a:t>
            </a:r>
          </a:p>
        </p:txBody>
      </p:sp>
      <p:sp>
        <p:nvSpPr>
          <p:cNvPr id="3" name="Titolo 2"/>
          <p:cNvSpPr>
            <a:spLocks noGrp="1"/>
          </p:cNvSpPr>
          <p:nvPr>
            <p:ph type="title"/>
          </p:nvPr>
        </p:nvSpPr>
        <p:spPr/>
        <p:txBody>
          <a:bodyPr/>
          <a:lstStyle/>
          <a:p>
            <a:r>
              <a:rPr lang="it-IT" altLang="it-IT">
                <a:ea typeface="ＭＳ Ｐゴシック" charset="-128"/>
              </a:rPr>
              <a:t>Modalità esame</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772400" cy="819944"/>
          </a:xfrm>
        </p:spPr>
        <p:txBody>
          <a:bodyPr/>
          <a:lstStyle/>
          <a:p>
            <a:r>
              <a:rPr lang="it-IT" dirty="0" smtClean="0"/>
              <a:t>Orario da Martedì 16 ottobre</a:t>
            </a:r>
            <a:endParaRPr lang="it-IT" dirty="0"/>
          </a:p>
        </p:txBody>
      </p:sp>
      <p:sp>
        <p:nvSpPr>
          <p:cNvPr id="3" name="Segnaposto contenuto 2"/>
          <p:cNvSpPr>
            <a:spLocks noGrp="1"/>
          </p:cNvSpPr>
          <p:nvPr>
            <p:ph idx="1"/>
          </p:nvPr>
        </p:nvSpPr>
        <p:spPr>
          <a:xfrm>
            <a:off x="1066800" y="1447800"/>
            <a:ext cx="7772400" cy="3853408"/>
          </a:xfrm>
        </p:spPr>
        <p:txBody>
          <a:bodyPr/>
          <a:lstStyle/>
          <a:p>
            <a:r>
              <a:rPr lang="it-IT" dirty="0" smtClean="0"/>
              <a:t>Martedì h.9-11</a:t>
            </a:r>
          </a:p>
          <a:p>
            <a:r>
              <a:rPr lang="it-IT" dirty="0" smtClean="0"/>
              <a:t>Mercoledì h.9-11</a:t>
            </a:r>
          </a:p>
          <a:p>
            <a:r>
              <a:rPr lang="it-IT" dirty="0" smtClean="0"/>
              <a:t>Giovedì h.9-12 (con pausa)</a:t>
            </a:r>
          </a:p>
          <a:p>
            <a:pPr marL="0" indent="0">
              <a:buNone/>
            </a:pPr>
            <a:r>
              <a:rPr lang="it-IT" dirty="0" smtClean="0"/>
              <a:t>[pari a 8 h/settimana]</a:t>
            </a:r>
          </a:p>
          <a:p>
            <a:pPr marL="0" indent="0">
              <a:buNone/>
            </a:pPr>
            <a:r>
              <a:rPr lang="it-IT" dirty="0"/>
              <a:t>(</a:t>
            </a:r>
            <a:r>
              <a:rPr lang="it-IT" dirty="0" smtClean="0"/>
              <a:t>Pausa dal 1 al 13 nov.)</a:t>
            </a:r>
          </a:p>
          <a:p>
            <a:pPr marL="0" indent="0">
              <a:buNone/>
            </a:pPr>
            <a:r>
              <a:rPr lang="it-IT" dirty="0" smtClean="0"/>
              <a:t>- Interventi di operatori del settore</a:t>
            </a:r>
          </a:p>
        </p:txBody>
      </p:sp>
    </p:spTree>
    <p:extLst>
      <p:ext uri="{BB962C8B-B14F-4D97-AF65-F5344CB8AC3E}">
        <p14:creationId xmlns:p14="http://schemas.microsoft.com/office/powerpoint/2010/main" val="1297481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38200" y="304800"/>
            <a:ext cx="8001000" cy="1143000"/>
          </a:xfrm>
        </p:spPr>
        <p:txBody>
          <a:bodyPr/>
          <a:lstStyle/>
          <a:p>
            <a:pPr algn="ctr" eaLnBrk="1" hangingPunct="1"/>
            <a:r>
              <a:rPr lang="it-IT" altLang="it-IT">
                <a:ea typeface="ＭＳ Ｐゴシック" charset="-128"/>
              </a:rPr>
              <a:t>Perché esiste il diritto del lavoro?</a:t>
            </a:r>
          </a:p>
        </p:txBody>
      </p:sp>
      <p:sp>
        <p:nvSpPr>
          <p:cNvPr id="4099" name="Rectangle 3"/>
          <p:cNvSpPr>
            <a:spLocks noGrp="1" noChangeArrowheads="1"/>
          </p:cNvSpPr>
          <p:nvPr>
            <p:ph type="body" idx="1"/>
          </p:nvPr>
        </p:nvSpPr>
        <p:spPr>
          <a:xfrm>
            <a:off x="1066800" y="1676400"/>
            <a:ext cx="7772400" cy="4992688"/>
          </a:xfrm>
          <a:solidFill>
            <a:schemeClr val="bg2"/>
          </a:solidFill>
        </p:spPr>
        <p:txBody>
          <a:bodyPr/>
          <a:lstStyle/>
          <a:p>
            <a:pPr algn="just" eaLnBrk="1" hangingPunct="1">
              <a:lnSpc>
                <a:spcPct val="95000"/>
              </a:lnSpc>
              <a:buFont typeface="Wingdings" charset="2"/>
              <a:buNone/>
            </a:pPr>
            <a:r>
              <a:rPr lang="it-IT" altLang="it-IT" sz="1800">
                <a:latin typeface="Verdana" charset="0"/>
                <a:ea typeface="ＭＳ Ｐゴシック" charset="-128"/>
              </a:rPr>
              <a:t>“La prospettiva in cui gli economisti… considerano abitualmente la posizione del lavoratore è molto limitata e quindi è falsa Si parla di lavoro come se si trattasse di un’entità indipendente, che si può scindere dalla persona del lavoratore. Esso viene trattato come merce, come grano o cotone, mentre la componente umana ed i sentimenti umani vengono quasi completamente ignorati. Se sviluppiamo ulteriormente le nostre astrazioni troveremo, senza dubbio, somiglianze tra il contratto concluso tra il datore di lavoro ed il lavoratore e la vendita di una merce. Tuttavia, prestare attenzione esclusivamente o prevalentemente a queste analogie significherà perdere di vista gli elementi realmente caratteristici e profondi del rapporto intercorrente tra padrone e lavoratore; un rapporto al quale sono inscindibilmente connessi profili etici…”</a:t>
            </a:r>
          </a:p>
          <a:p>
            <a:pPr algn="r" eaLnBrk="1" hangingPunct="1">
              <a:lnSpc>
                <a:spcPct val="80000"/>
              </a:lnSpc>
              <a:buFont typeface="Wingdings" charset="2"/>
              <a:buNone/>
            </a:pPr>
            <a:endParaRPr lang="it-IT" altLang="it-IT" sz="1800">
              <a:ea typeface="ＭＳ Ｐゴシック" charset="-128"/>
            </a:endParaRPr>
          </a:p>
          <a:p>
            <a:pPr eaLnBrk="1" hangingPunct="1">
              <a:lnSpc>
                <a:spcPct val="80000"/>
              </a:lnSpc>
              <a:buFont typeface="Wingdings" charset="2"/>
              <a:buNone/>
            </a:pPr>
            <a:r>
              <a:rPr lang="it-IT" altLang="it-IT" sz="1600">
                <a:ea typeface="ＭＳ Ｐゴシック" charset="-128"/>
              </a:rPr>
              <a:t>J.K. Ingram, </a:t>
            </a:r>
            <a:r>
              <a:rPr lang="it-IT" altLang="it-IT" sz="1600" i="1">
                <a:ea typeface="ＭＳ Ｐゴシック" charset="-128"/>
              </a:rPr>
              <a:t>Address on work and workman</a:t>
            </a:r>
            <a:r>
              <a:rPr lang="it-IT" altLang="it-IT" sz="1600">
                <a:ea typeface="ＭＳ Ｐゴシック" charset="-128"/>
              </a:rPr>
              <a:t>, 1880, da </a:t>
            </a:r>
            <a:r>
              <a:rPr lang="it-IT" altLang="it-IT" sz="1600">
                <a:latin typeface="Franklin Gothic Medium" charset="0"/>
                <a:ea typeface="ＭＳ Ｐゴシック" charset="-128"/>
              </a:rPr>
              <a:t>Roccella, </a:t>
            </a:r>
            <a:r>
              <a:rPr lang="it-IT" altLang="it-IT" sz="1600" i="1">
                <a:latin typeface="Franklin Gothic Medium" charset="0"/>
                <a:ea typeface="ＭＳ Ｐゴシック" charset="-128"/>
              </a:rPr>
              <a:t>Manuale di diritto del lavoro</a:t>
            </a:r>
            <a:r>
              <a:rPr lang="it-IT" altLang="it-IT" sz="1600">
                <a:latin typeface="Franklin Gothic Medium" charset="0"/>
                <a:ea typeface="ＭＳ Ｐゴシック" charset="-128"/>
              </a:rPr>
              <a:t>, Torino, Giappichelli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ngranaggi">
  <a:themeElements>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fontScheme name="Ingranagg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it-IT"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it-IT"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Ingranaggi 1">
        <a:dk1>
          <a:srgbClr val="000054"/>
        </a:dk1>
        <a:lt1>
          <a:srgbClr val="EAEAEA"/>
        </a:lt1>
        <a:dk2>
          <a:srgbClr val="00007A"/>
        </a:dk2>
        <a:lt2>
          <a:srgbClr val="EBD189"/>
        </a:lt2>
        <a:accent1>
          <a:srgbClr val="FCAB40"/>
        </a:accent1>
        <a:accent2>
          <a:srgbClr val="555BAD"/>
        </a:accent2>
        <a:accent3>
          <a:srgbClr val="AAAABE"/>
        </a:accent3>
        <a:accent4>
          <a:srgbClr val="C8C8C8"/>
        </a:accent4>
        <a:accent5>
          <a:srgbClr val="FDD2AF"/>
        </a:accent5>
        <a:accent6>
          <a:srgbClr val="4C529C"/>
        </a:accent6>
        <a:hlink>
          <a:srgbClr val="B97C01"/>
        </a:hlink>
        <a:folHlink>
          <a:srgbClr val="CCFF33"/>
        </a:folHlink>
      </a:clrScheme>
      <a:clrMap bg1="dk2" tx1="lt1" bg2="dk1" tx2="lt2" accent1="accent1" accent2="accent2" accent3="accent3" accent4="accent4" accent5="accent5" accent6="accent6" hlink="hlink" folHlink="folHlink"/>
    </a:extraClrScheme>
    <a:extraClrScheme>
      <a:clrScheme name="Ingranaggi 2">
        <a:dk1>
          <a:srgbClr val="000000"/>
        </a:dk1>
        <a:lt1>
          <a:srgbClr val="FFFFCC"/>
        </a:lt1>
        <a:dk2>
          <a:srgbClr val="993300"/>
        </a:dk2>
        <a:lt2>
          <a:srgbClr val="EDE1AF"/>
        </a:lt2>
        <a:accent1>
          <a:srgbClr val="CAC0E2"/>
        </a:accent1>
        <a:accent2>
          <a:srgbClr val="DFC977"/>
        </a:accent2>
        <a:accent3>
          <a:srgbClr val="FFFFE2"/>
        </a:accent3>
        <a:accent4>
          <a:srgbClr val="000000"/>
        </a:accent4>
        <a:accent5>
          <a:srgbClr val="E1DCEE"/>
        </a:accent5>
        <a:accent6>
          <a:srgbClr val="CAB66B"/>
        </a:accent6>
        <a:hlink>
          <a:srgbClr val="660033"/>
        </a:hlink>
        <a:folHlink>
          <a:srgbClr val="993366"/>
        </a:folHlink>
      </a:clrScheme>
      <a:clrMap bg1="lt1" tx1="dk1" bg2="lt2" tx2="dk2" accent1="accent1" accent2="accent2" accent3="accent3" accent4="accent4" accent5="accent5" accent6="accent6" hlink="hlink" folHlink="folHlink"/>
    </a:extraClrScheme>
    <a:extraClrScheme>
      <a:clrScheme name="Ingranaggi 3">
        <a:dk1>
          <a:srgbClr val="000000"/>
        </a:dk1>
        <a:lt1>
          <a:srgbClr val="FFFFFF"/>
        </a:lt1>
        <a:dk2>
          <a:srgbClr val="000000"/>
        </a:dk2>
        <a:lt2>
          <a:srgbClr val="EAEAEA"/>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Ingranaggi 4">
        <a:dk1>
          <a:srgbClr val="481800"/>
        </a:dk1>
        <a:lt1>
          <a:srgbClr val="EAEAEA"/>
        </a:lt1>
        <a:dk2>
          <a:srgbClr val="762700"/>
        </a:dk2>
        <a:lt2>
          <a:srgbClr val="EBD189"/>
        </a:lt2>
        <a:accent1>
          <a:srgbClr val="FCAB40"/>
        </a:accent1>
        <a:accent2>
          <a:srgbClr val="AD717F"/>
        </a:accent2>
        <a:accent3>
          <a:srgbClr val="BDACAA"/>
        </a:accent3>
        <a:accent4>
          <a:srgbClr val="C8C8C8"/>
        </a:accent4>
        <a:accent5>
          <a:srgbClr val="FDD2AF"/>
        </a:accent5>
        <a:accent6>
          <a:srgbClr val="9C6672"/>
        </a:accent6>
        <a:hlink>
          <a:srgbClr val="FFFF99"/>
        </a:hlink>
        <a:folHlink>
          <a:srgbClr val="CC9900"/>
        </a:folHlink>
      </a:clrScheme>
      <a:clrMap bg1="dk2" tx1="lt1" bg2="dk1" tx2="lt2" accent1="accent1" accent2="accent2" accent3="accent3" accent4="accent4" accent5="accent5" accent6="accent6" hlink="hlink" folHlink="folHlink"/>
    </a:extraClrScheme>
    <a:extraClrScheme>
      <a:clrScheme name="Ingranaggi 5">
        <a:dk1>
          <a:srgbClr val="330066"/>
        </a:dk1>
        <a:lt1>
          <a:srgbClr val="EAEAEA"/>
        </a:lt1>
        <a:dk2>
          <a:srgbClr val="4E009C"/>
        </a:dk2>
        <a:lt2>
          <a:srgbClr val="EBD189"/>
        </a:lt2>
        <a:accent1>
          <a:srgbClr val="FCAB40"/>
        </a:accent1>
        <a:accent2>
          <a:srgbClr val="8871BB"/>
        </a:accent2>
        <a:accent3>
          <a:srgbClr val="B2AACB"/>
        </a:accent3>
        <a:accent4>
          <a:srgbClr val="C8C8C8"/>
        </a:accent4>
        <a:accent5>
          <a:srgbClr val="FDD2AF"/>
        </a:accent5>
        <a:accent6>
          <a:srgbClr val="7B66A9"/>
        </a:accent6>
        <a:hlink>
          <a:srgbClr val="99CC00"/>
        </a:hlink>
        <a:folHlink>
          <a:srgbClr val="808000"/>
        </a:folHlink>
      </a:clrScheme>
      <a:clrMap bg1="dk2" tx1="lt1" bg2="dk1" tx2="lt2" accent1="accent1" accent2="accent2" accent3="accent3" accent4="accent4" accent5="accent5" accent6="accent6" hlink="hlink" folHlink="folHlink"/>
    </a:extraClrScheme>
    <a:extraClrScheme>
      <a:clrScheme name="Ingranaggi 6">
        <a:dk1>
          <a:srgbClr val="454425"/>
        </a:dk1>
        <a:lt1>
          <a:srgbClr val="EAEAEA"/>
        </a:lt1>
        <a:dk2>
          <a:srgbClr val="4D6A2A"/>
        </a:dk2>
        <a:lt2>
          <a:srgbClr val="EBD189"/>
        </a:lt2>
        <a:accent1>
          <a:srgbClr val="FCAB40"/>
        </a:accent1>
        <a:accent2>
          <a:srgbClr val="A59E79"/>
        </a:accent2>
        <a:accent3>
          <a:srgbClr val="B2B9AC"/>
        </a:accent3>
        <a:accent4>
          <a:srgbClr val="C8C8C8"/>
        </a:accent4>
        <a:accent5>
          <a:srgbClr val="FDD2AF"/>
        </a:accent5>
        <a:accent6>
          <a:srgbClr val="958F6D"/>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Ingranaggi 7">
        <a:dk1>
          <a:srgbClr val="3C2924"/>
        </a:dk1>
        <a:lt1>
          <a:srgbClr val="EAEAEA"/>
        </a:lt1>
        <a:dk2>
          <a:srgbClr val="0D0A46"/>
        </a:dk2>
        <a:lt2>
          <a:srgbClr val="EBD189"/>
        </a:lt2>
        <a:accent1>
          <a:srgbClr val="FCAB40"/>
        </a:accent1>
        <a:accent2>
          <a:srgbClr val="633D4E"/>
        </a:accent2>
        <a:accent3>
          <a:srgbClr val="AAAAB0"/>
        </a:accent3>
        <a:accent4>
          <a:srgbClr val="C8C8C8"/>
        </a:accent4>
        <a:accent5>
          <a:srgbClr val="FDD2AF"/>
        </a:accent5>
        <a:accent6>
          <a:srgbClr val="593646"/>
        </a:accent6>
        <a:hlink>
          <a:srgbClr val="FFCC66"/>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Designs\Ingranaggi.pot</Template>
  <TotalTime>3748</TotalTime>
  <Words>2502</Words>
  <Application>Microsoft Office PowerPoint</Application>
  <PresentationFormat>Presentazione su schermo (4:3)</PresentationFormat>
  <Paragraphs>221</Paragraphs>
  <Slides>51</Slides>
  <Notes>1</Notes>
  <HiddenSlides>0</HiddenSlides>
  <MMClips>0</MMClips>
  <ScaleCrop>false</ScaleCrop>
  <HeadingPairs>
    <vt:vector size="6" baseType="variant">
      <vt:variant>
        <vt:lpstr>Caratteri utilizzati</vt:lpstr>
      </vt:variant>
      <vt:variant>
        <vt:i4>14</vt:i4>
      </vt:variant>
      <vt:variant>
        <vt:lpstr>Tema</vt:lpstr>
      </vt:variant>
      <vt:variant>
        <vt:i4>1</vt:i4>
      </vt:variant>
      <vt:variant>
        <vt:lpstr>Titoli diapositive</vt:lpstr>
      </vt:variant>
      <vt:variant>
        <vt:i4>51</vt:i4>
      </vt:variant>
    </vt:vector>
  </HeadingPairs>
  <TitlesOfParts>
    <vt:vector size="66" baseType="lpstr">
      <vt:lpstr>ＭＳ Ｐゴシック</vt:lpstr>
      <vt:lpstr>Alien Encounters</vt:lpstr>
      <vt:lpstr>Arial</vt:lpstr>
      <vt:lpstr>Arial Narrow</vt:lpstr>
      <vt:lpstr>Calibri</vt:lpstr>
      <vt:lpstr>Candara</vt:lpstr>
      <vt:lpstr>Franklin Gothic Medium</vt:lpstr>
      <vt:lpstr>Palace Script MT</vt:lpstr>
      <vt:lpstr>Perpetua</vt:lpstr>
      <vt:lpstr>Symbol</vt:lpstr>
      <vt:lpstr>Tahoma</vt:lpstr>
      <vt:lpstr>Times New Roman</vt:lpstr>
      <vt:lpstr>Verdana</vt:lpstr>
      <vt:lpstr>Wingdings</vt:lpstr>
      <vt:lpstr>Ingranaggi</vt:lpstr>
      <vt:lpstr>Diritto del lavoro Operatore dei servizi giuridici</vt:lpstr>
      <vt:lpstr>Obiettivo del Corso</vt:lpstr>
      <vt:lpstr>Programma</vt:lpstr>
      <vt:lpstr>Presentazione standard di PowerPoint</vt:lpstr>
      <vt:lpstr>Testi consigliati</vt:lpstr>
      <vt:lpstr>Consigli</vt:lpstr>
      <vt:lpstr>Modalità esame</vt:lpstr>
      <vt:lpstr>Orario da Martedì 16 ottobre</vt:lpstr>
      <vt:lpstr>Perché esiste il diritto del lavoro?</vt:lpstr>
      <vt:lpstr>Bread and Roses</vt:lpstr>
      <vt:lpstr>Il lavoro non è una merce</vt:lpstr>
      <vt:lpstr>Principio</vt:lpstr>
      <vt:lpstr>Presentazione standard di PowerPoint</vt:lpstr>
      <vt:lpstr>Le tappe storiche dell’evoluzione del diritto del lavoro</vt:lpstr>
      <vt:lpstr>Codice 1865</vt:lpstr>
      <vt:lpstr>Presentazione standard di PowerPoint</vt:lpstr>
      <vt:lpstr>Questione sociale e legislazione sociale</vt:lpstr>
      <vt:lpstr>Legislazione sociale – Periodo liberale - Probiviri</vt:lpstr>
      <vt:lpstr>Presentazione standard di PowerPoint</vt:lpstr>
      <vt:lpstr>Presentazione standard di PowerPoint</vt:lpstr>
      <vt:lpstr>Periodo corporativo</vt:lpstr>
      <vt:lpstr>Codice Civile 1942 Libro V</vt:lpstr>
      <vt:lpstr>Costituzionalizzazione  del diritto del lavoro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Il diritto del lavoro della crisi Seconda metà Anni Settanta, Anni Ottanta e Novanta</vt:lpstr>
      <vt:lpstr>Le politiche neo-liberiste del nuovo secolo</vt:lpstr>
      <vt:lpstr>La riforma del 2003</vt:lpstr>
      <vt:lpstr>  RIFORMA FORNERO </vt:lpstr>
      <vt:lpstr>Tutele del lavoratore in caso di licenziamento illegittimo </vt:lpstr>
      <vt:lpstr>Contratto a termine</vt:lpstr>
      <vt:lpstr>Altri interventi</vt:lpstr>
      <vt:lpstr>Presentazione standard di PowerPoint</vt:lpstr>
      <vt:lpstr>Renzi Jobs Act</vt:lpstr>
      <vt:lpstr>L. 10-12-2014 n. 183 </vt:lpstr>
      <vt:lpstr>Legge 183/2014</vt:lpstr>
      <vt:lpstr>    D.lg.vo 23/2015  Contratto a tutele crescenti</vt:lpstr>
      <vt:lpstr> Testo organico semplificato delle tipologie contrattuali e revisione della disciplina delle mansioni - D.lg.vo n. 81/2015</vt:lpstr>
      <vt:lpstr>Presentazione standard di PowerPoint</vt:lpstr>
      <vt:lpstr>Mansioni</vt:lpstr>
      <vt:lpstr>D.lg.vo n. 151/2015</vt:lpstr>
      <vt:lpstr>D.L. 87/2018 conv. in L. 96/2018“Decreto Dignità”</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del lavoro</dc:title>
  <dc:creator>Utente di Microsoft Office</dc:creator>
  <cp:lastModifiedBy>Alberto Avio</cp:lastModifiedBy>
  <cp:revision>27</cp:revision>
  <dcterms:created xsi:type="dcterms:W3CDTF">2018-10-01T16:20:50Z</dcterms:created>
  <dcterms:modified xsi:type="dcterms:W3CDTF">2018-10-30T07:59:58Z</dcterms:modified>
</cp:coreProperties>
</file>