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1" r:id="rId4"/>
    <p:sldId id="258" r:id="rId5"/>
    <p:sldId id="259" r:id="rId6"/>
    <p:sldId id="265" r:id="rId7"/>
    <p:sldId id="270" r:id="rId8"/>
    <p:sldId id="262" r:id="rId9"/>
    <p:sldId id="264" r:id="rId10"/>
    <p:sldId id="268" r:id="rId11"/>
    <p:sldId id="274" r:id="rId12"/>
    <p:sldId id="271" r:id="rId13"/>
    <p:sldId id="263" r:id="rId14"/>
    <p:sldId id="266" r:id="rId15"/>
    <p:sldId id="275" r:id="rId16"/>
    <p:sldId id="269" r:id="rId17"/>
    <p:sldId id="267" r:id="rId18"/>
    <p:sldId id="272" r:id="rId19"/>
    <p:sldId id="273" r:id="rId20"/>
    <p:sldId id="276" r:id="rId21"/>
    <p:sldId id="277" r:id="rId22"/>
    <p:sldId id="278" r:id="rId23"/>
    <p:sldId id="281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6218DE23-89AE-4D48-B807-54EC2B267DE6}">
          <p14:sldIdLst>
            <p14:sldId id="256"/>
            <p14:sldId id="257"/>
            <p14:sldId id="261"/>
            <p14:sldId id="258"/>
            <p14:sldId id="259"/>
            <p14:sldId id="265"/>
            <p14:sldId id="270"/>
            <p14:sldId id="262"/>
            <p14:sldId id="264"/>
            <p14:sldId id="268"/>
            <p14:sldId id="271"/>
            <p14:sldId id="263"/>
            <p14:sldId id="266"/>
            <p14:sldId id="269"/>
            <p14:sldId id="267"/>
            <p14:sldId id="272"/>
            <p14:sldId id="273"/>
          </p14:sldIdLst>
        </p14:section>
        <p14:section name="Sezione senza titolo" id="{B0232CE4-5FA3-4E05-9673-09E166B06AC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o Alba" initials="DA" lastIdx="0" clrIdx="0">
    <p:extLst>
      <p:ext uri="{19B8F6BF-5375-455C-9EA6-DF929625EA0E}">
        <p15:presenceInfo xmlns:p15="http://schemas.microsoft.com/office/powerpoint/2012/main" xmlns="" userId="S-1-5-21-861567501-682003330-839522115-7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9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 snapToGrid="0" snapToObjects="1">
      <p:cViewPr>
        <p:scale>
          <a:sx n="70" d="100"/>
          <a:sy n="70" d="100"/>
        </p:scale>
        <p:origin x="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dirty="0" err="1"/>
              <a:t>Occupazione</a:t>
            </a:r>
            <a:r>
              <a:rPr lang="en-US" sz="1400" dirty="0"/>
              <a:t> in</a:t>
            </a:r>
            <a:r>
              <a:rPr lang="en-US" sz="1400" baseline="0" dirty="0"/>
              <a:t> </a:t>
            </a:r>
            <a:r>
              <a:rPr lang="en-US" sz="1400" baseline="0" dirty="0" err="1"/>
              <a:t>Agricoltura</a:t>
            </a:r>
            <a:endParaRPr lang="en-US" sz="1400" dirty="0"/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line3D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n° occupati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0" h="0"/>
            </a:sp3d>
          </c:spPr>
          <c:cat>
            <c:numRef>
              <c:f>Foglio1!$A$2:$A$4</c:f>
              <c:numCache>
                <c:formatCode>General</c:formatCode>
                <c:ptCount val="3"/>
                <c:pt idx="0">
                  <c:v>1977</c:v>
                </c:pt>
                <c:pt idx="1">
                  <c:v>1993</c:v>
                </c:pt>
                <c:pt idx="2">
                  <c:v>2015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3149000</c:v>
                </c:pt>
                <c:pt idx="1">
                  <c:v>1369000</c:v>
                </c:pt>
                <c:pt idx="2">
                  <c:v>843000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11-4C7F-9DE6-ADC490DEF682}"/>
            </c:ext>
          </c:extLst>
        </c:ser>
        <c:dLbls/>
        <c:axId val="84073088"/>
        <c:axId val="64519168"/>
        <c:axId val="89478464"/>
      </c:line3DChart>
      <c:catAx>
        <c:axId val="840730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519168"/>
        <c:crosses val="autoZero"/>
        <c:auto val="1"/>
        <c:lblAlgn val="ctr"/>
        <c:lblOffset val="100"/>
      </c:catAx>
      <c:valAx>
        <c:axId val="64519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073088"/>
        <c:crosses val="autoZero"/>
        <c:crossBetween val="between"/>
      </c:valAx>
      <c:serAx>
        <c:axId val="89478464"/>
        <c:scaling>
          <c:orientation val="minMax"/>
        </c:scaling>
        <c:axPos val="b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519168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/>
              <a:t>Evoluzione dell’occupazione</a:t>
            </a:r>
            <a:r>
              <a:rPr lang="it-IT" sz="1400" baseline="0" dirty="0"/>
              <a:t> in </a:t>
            </a:r>
            <a:r>
              <a:rPr lang="it-IT" sz="1400" baseline="0" dirty="0" err="1"/>
              <a:t>italia</a:t>
            </a:r>
            <a:r>
              <a:rPr lang="it-IT" sz="1400" baseline="0" dirty="0"/>
              <a:t> in peso %</a:t>
            </a:r>
            <a:endParaRPr lang="it-IT" sz="1400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52182140023188"/>
          <c:y val="0.21524732799350094"/>
          <c:w val="0.65611328816456083"/>
          <c:h val="0.5020754626906252"/>
        </c:manualLayout>
      </c:layout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servizi</c:v>
                </c:pt>
              </c:strCache>
            </c:strRef>
          </c:tx>
          <c:spPr>
            <a:solidFill>
              <a:schemeClr val="accent1">
                <a:shade val="65000"/>
                <a:alpha val="88000"/>
              </a:schemeClr>
            </a:solidFill>
            <a:ln>
              <a:solidFill>
                <a:schemeClr val="accent1">
                  <a:shade val="65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shade val="65000"/>
                  <a:lumMod val="50000"/>
                </a:schemeClr>
              </a:contourClr>
            </a:sp3d>
          </c:spPr>
          <c:dLbls>
            <c:spPr>
              <a:solidFill>
                <a:schemeClr val="accent1">
                  <a:shade val="65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1977</c:v>
                </c:pt>
                <c:pt idx="1">
                  <c:v>2015</c:v>
                </c:pt>
              </c:numCache>
            </c:num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46.1</c:v>
                </c:pt>
                <c:pt idx="1">
                  <c:v>69.3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2D-4B36-96CA-0E7590AFA4C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1977</c:v>
                </c:pt>
                <c:pt idx="1">
                  <c:v>2015</c:v>
                </c:pt>
              </c:numCache>
            </c:num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38.200000000000003</c:v>
                </c:pt>
                <c:pt idx="1">
                  <c:v>26.9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2D-4B36-96CA-0E7590AFA4C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agricoltura</c:v>
                </c:pt>
              </c:strCache>
            </c:strRef>
          </c:tx>
          <c:spPr>
            <a:solidFill>
              <a:schemeClr val="accent1">
                <a:tint val="65000"/>
                <a:alpha val="88000"/>
              </a:schemeClr>
            </a:solidFill>
            <a:ln>
              <a:solidFill>
                <a:schemeClr val="accent1">
                  <a:tint val="65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tint val="65000"/>
                  <a:lumMod val="50000"/>
                </a:schemeClr>
              </a:contourClr>
            </a:sp3d>
          </c:spPr>
          <c:dLbls>
            <c:spPr>
              <a:solidFill>
                <a:schemeClr val="accent1">
                  <a:tint val="65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1977</c:v>
                </c:pt>
                <c:pt idx="1">
                  <c:v>2015</c:v>
                </c:pt>
              </c:numCache>
            </c:num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15.7</c:v>
                </c:pt>
                <c:pt idx="1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2D-4B36-96CA-0E7590AFA4CC}"/>
            </c:ext>
          </c:extLst>
        </c:ser>
        <c:dLbls>
          <c:showVal val="1"/>
        </c:dLbls>
        <c:gapWidth val="84"/>
        <c:gapDepth val="53"/>
        <c:shape val="box"/>
        <c:axId val="99691136"/>
        <c:axId val="99701120"/>
        <c:axId val="0"/>
      </c:bar3DChart>
      <c:catAx>
        <c:axId val="99691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701120"/>
        <c:crosses val="autoZero"/>
        <c:auto val="1"/>
        <c:lblAlgn val="ctr"/>
        <c:lblOffset val="100"/>
      </c:catAx>
      <c:valAx>
        <c:axId val="99701120"/>
        <c:scaling>
          <c:orientation val="minMax"/>
        </c:scaling>
        <c:delete val="1"/>
        <c:axPos val="l"/>
        <c:numFmt formatCode="General" sourceLinked="1"/>
        <c:tickLblPos val="nextTo"/>
        <c:crossAx val="9969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150265519135691"/>
          <c:y val="0.8880411273363118"/>
          <c:w val="0.68180089116767395"/>
          <c:h val="0.10232192894230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DC-45E8-8FC0-4D442C0FBE97}"/>
              </c:ext>
            </c:extLst>
          </c:dPt>
          <c:dPt>
            <c:idx val="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DC-45E8-8FC0-4D442C0FBE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7150</c:v>
                </c:pt>
                <c:pt idx="1">
                  <c:v>8415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A8-4E52-B503-8D83D2375A97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739-4544-AF6D-9C6421FCE26F}"/>
              </c:ext>
            </c:extLst>
          </c:dPt>
          <c:dPt>
            <c:idx val="1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39-4544-AF6D-9C6421FCE2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italiani</c:v>
                </c:pt>
                <c:pt idx="1">
                  <c:v>stranieri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8955</c:v>
                </c:pt>
                <c:pt idx="1">
                  <c:v>6610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B7-4814-A188-5647397549F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731814371037623"/>
          <c:y val="6.7638243067975667E-2"/>
          <c:w val="0.67338766430861874"/>
          <c:h val="0.64546568404962468"/>
        </c:manualLayout>
      </c:layout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flusso migratorio in Italia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72500</c:v>
                </c:pt>
                <c:pt idx="1">
                  <c:v>111000</c:v>
                </c:pt>
                <c:pt idx="2">
                  <c:v>132300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0B-498C-8DF1-4A6F228F4A04}"/>
            </c:ext>
          </c:extLst>
        </c:ser>
        <c:dLbls/>
        <c:marker val="1"/>
        <c:axId val="75888896"/>
        <c:axId val="101277696"/>
      </c:lineChart>
      <c:catAx>
        <c:axId val="75888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277696"/>
        <c:crosses val="autoZero"/>
        <c:auto val="1"/>
        <c:lblAlgn val="ctr"/>
        <c:lblOffset val="100"/>
      </c:catAx>
      <c:valAx>
        <c:axId val="101277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88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13"/>
          <c:dPt>
            <c:idx val="0"/>
            <c:spPr>
              <a:gradFill rotWithShape="1">
                <a:gsLst>
                  <a:gs pos="0">
                    <a:schemeClr val="accent1">
                      <a:tint val="62000"/>
                      <a:alpha val="60000"/>
                      <a:satMod val="109000"/>
                      <a:lumMod val="110000"/>
                    </a:schemeClr>
                  </a:gs>
                  <a:gs pos="100000">
                    <a:schemeClr val="accent1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57-451C-BBB9-DB34F774E2D0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62000"/>
                      <a:alpha val="60000"/>
                      <a:satMod val="109000"/>
                      <a:lumMod val="110000"/>
                    </a:schemeClr>
                  </a:gs>
                  <a:gs pos="100000">
                    <a:schemeClr val="accent2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57-451C-BBB9-DB34F774E2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italiani</c:v>
                </c:pt>
                <c:pt idx="1">
                  <c:v>stranieri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87.4</c:v>
                </c:pt>
                <c:pt idx="1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26-4EA4-AB7F-EA560AF4EEBB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6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Occupati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F-40D2-95E2-138E8B174D62}"/>
              </c:ext>
            </c:extLst>
          </c:dPt>
          <c:dPt>
            <c:idx val="1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AB-4716-ACD4-12EB0738800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OTD</c:v>
                </c:pt>
                <c:pt idx="1">
                  <c:v>OTI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936572</c:v>
                </c:pt>
                <c:pt idx="1">
                  <c:v>105565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F-40D2-95E2-138E8B174D62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3EAC0-8013-4933-B4AC-9308CAF5FFB8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FC9861-808C-4104-AE11-889EF51181CE}">
      <dgm:prSet phldrT="[Testo]"/>
      <dgm:spPr/>
      <dgm:t>
        <a:bodyPr/>
        <a:lstStyle/>
        <a:p>
          <a:r>
            <a:rPr lang="it-IT" dirty="0" smtClean="0"/>
            <a:t>CONTRATTO INDIVIDUALE</a:t>
          </a:r>
          <a:endParaRPr lang="it-IT" dirty="0"/>
        </a:p>
      </dgm:t>
    </dgm:pt>
    <dgm:pt modelId="{6B534EE2-5574-456A-B45B-9BFECF305530}" type="parTrans" cxnId="{50626A23-0CE0-4CDF-B391-D55FA8689CF5}">
      <dgm:prSet/>
      <dgm:spPr/>
      <dgm:t>
        <a:bodyPr/>
        <a:lstStyle/>
        <a:p>
          <a:endParaRPr lang="it-IT"/>
        </a:p>
      </dgm:t>
    </dgm:pt>
    <dgm:pt modelId="{F4CC6EA4-7F20-4D09-BC01-40FF3EF2F3E0}" type="sibTrans" cxnId="{50626A23-0CE0-4CDF-B391-D55FA8689CF5}">
      <dgm:prSet/>
      <dgm:spPr/>
      <dgm:t>
        <a:bodyPr/>
        <a:lstStyle/>
        <a:p>
          <a:endParaRPr lang="it-IT"/>
        </a:p>
      </dgm:t>
    </dgm:pt>
    <dgm:pt modelId="{0599E7C5-693C-48D1-97AB-7F2A2BE6FE8C}">
      <dgm:prSet phldrT="[Testo]"/>
      <dgm:spPr/>
      <dgm:t>
        <a:bodyPr/>
        <a:lstStyle/>
        <a:p>
          <a:r>
            <a:rPr lang="it-IT" dirty="0" smtClean="0"/>
            <a:t>DATA INIZIO/FINE RAPPORTO</a:t>
          </a:r>
          <a:endParaRPr lang="it-IT" dirty="0"/>
        </a:p>
      </dgm:t>
    </dgm:pt>
    <dgm:pt modelId="{9B2A0536-6B23-4F95-AF7C-D71B6070D117}" type="parTrans" cxnId="{65B05F27-24F5-4B53-8AF1-B09A5EEB502C}">
      <dgm:prSet/>
      <dgm:spPr/>
      <dgm:t>
        <a:bodyPr/>
        <a:lstStyle/>
        <a:p>
          <a:endParaRPr lang="it-IT"/>
        </a:p>
      </dgm:t>
    </dgm:pt>
    <dgm:pt modelId="{F2974B6A-1B03-48B6-A348-B6A0F592E444}" type="sibTrans" cxnId="{65B05F27-24F5-4B53-8AF1-B09A5EEB502C}">
      <dgm:prSet/>
      <dgm:spPr/>
      <dgm:t>
        <a:bodyPr/>
        <a:lstStyle/>
        <a:p>
          <a:endParaRPr lang="it-IT"/>
        </a:p>
      </dgm:t>
    </dgm:pt>
    <dgm:pt modelId="{0B8FDBBA-0E33-42D1-BF26-063FAE166F04}">
      <dgm:prSet phldrT="[Testo]"/>
      <dgm:spPr/>
      <dgm:t>
        <a:bodyPr/>
        <a:lstStyle/>
        <a:p>
          <a:r>
            <a:rPr lang="it-IT" dirty="0" smtClean="0"/>
            <a:t>PROFILO PROFESSIONALE E MANSIONE</a:t>
          </a:r>
        </a:p>
      </dgm:t>
    </dgm:pt>
    <dgm:pt modelId="{E988F241-A599-4DFB-AD77-CBB7E66500AE}" type="parTrans" cxnId="{B3CECA63-65D7-4D79-B2B6-9E9C81B12564}">
      <dgm:prSet/>
      <dgm:spPr/>
      <dgm:t>
        <a:bodyPr/>
        <a:lstStyle/>
        <a:p>
          <a:endParaRPr lang="it-IT"/>
        </a:p>
      </dgm:t>
    </dgm:pt>
    <dgm:pt modelId="{B4DB259A-C424-4D7A-B025-8E799F1E9B46}" type="sibTrans" cxnId="{B3CECA63-65D7-4D79-B2B6-9E9C81B12564}">
      <dgm:prSet/>
      <dgm:spPr/>
      <dgm:t>
        <a:bodyPr/>
        <a:lstStyle/>
        <a:p>
          <a:endParaRPr lang="it-IT"/>
        </a:p>
      </dgm:t>
    </dgm:pt>
    <dgm:pt modelId="{D7BB4B7B-E585-4EF4-BA24-C4AE3BADD589}">
      <dgm:prSet phldrT="[Testo]"/>
      <dgm:spPr/>
      <dgm:t>
        <a:bodyPr/>
        <a:lstStyle/>
        <a:p>
          <a:r>
            <a:rPr lang="it-IT" dirty="0" smtClean="0"/>
            <a:t>GIORNATE PRESUNTE</a:t>
          </a:r>
          <a:endParaRPr lang="it-IT" dirty="0"/>
        </a:p>
      </dgm:t>
    </dgm:pt>
    <dgm:pt modelId="{8A2C644C-D680-4620-BFC8-7FB5DF72C418}" type="parTrans" cxnId="{D98A4656-DA18-4794-87A1-C7500A59D9F0}">
      <dgm:prSet/>
      <dgm:spPr/>
      <dgm:t>
        <a:bodyPr/>
        <a:lstStyle/>
        <a:p>
          <a:endParaRPr lang="it-IT"/>
        </a:p>
      </dgm:t>
    </dgm:pt>
    <dgm:pt modelId="{6A45F099-C552-49C9-949F-0D08CB7C94BE}" type="sibTrans" cxnId="{D98A4656-DA18-4794-87A1-C7500A59D9F0}">
      <dgm:prSet/>
      <dgm:spPr/>
      <dgm:t>
        <a:bodyPr/>
        <a:lstStyle/>
        <a:p>
          <a:endParaRPr lang="it-IT"/>
        </a:p>
      </dgm:t>
    </dgm:pt>
    <dgm:pt modelId="{41B31964-891E-429F-B2C3-EAE0ADDDD220}">
      <dgm:prSet phldrT="[Testo]"/>
      <dgm:spPr/>
      <dgm:t>
        <a:bodyPr/>
        <a:lstStyle/>
        <a:p>
          <a:r>
            <a:rPr lang="it-IT" dirty="0" smtClean="0"/>
            <a:t>TRATTAMENTO ECONOMICO</a:t>
          </a:r>
        </a:p>
        <a:p>
          <a:r>
            <a:rPr lang="it-IT" dirty="0" smtClean="0"/>
            <a:t>(SALARIO)</a:t>
          </a:r>
        </a:p>
        <a:p>
          <a:r>
            <a:rPr lang="it-IT" dirty="0" smtClean="0"/>
            <a:t>CPL</a:t>
          </a:r>
          <a:endParaRPr lang="it-IT" dirty="0"/>
        </a:p>
      </dgm:t>
    </dgm:pt>
    <dgm:pt modelId="{092A0B23-28F9-4B9A-978D-47FEDB5B4F25}" type="parTrans" cxnId="{B1AAB9C2-5842-4530-A3CA-D4F4A07F8D52}">
      <dgm:prSet/>
      <dgm:spPr/>
      <dgm:t>
        <a:bodyPr/>
        <a:lstStyle/>
        <a:p>
          <a:endParaRPr lang="it-IT"/>
        </a:p>
      </dgm:t>
    </dgm:pt>
    <dgm:pt modelId="{DE0F8695-A20A-4461-A084-2CBB922660B4}" type="sibTrans" cxnId="{B1AAB9C2-5842-4530-A3CA-D4F4A07F8D52}">
      <dgm:prSet/>
      <dgm:spPr/>
      <dgm:t>
        <a:bodyPr/>
        <a:lstStyle/>
        <a:p>
          <a:endParaRPr lang="it-IT"/>
        </a:p>
      </dgm:t>
    </dgm:pt>
    <dgm:pt modelId="{96F54F76-852C-41DD-AC1F-157238E4D7C4}" type="pres">
      <dgm:prSet presAssocID="{D093EAC0-8013-4933-B4AC-9308CAF5FF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CEC5E3-884A-42FD-96A1-7296CEB61687}" type="pres">
      <dgm:prSet presAssocID="{58FC9861-808C-4104-AE11-889EF51181CE}" presName="centerShape" presStyleLbl="node0" presStyleIdx="0" presStyleCnt="1"/>
      <dgm:spPr/>
    </dgm:pt>
    <dgm:pt modelId="{F6C351C8-EA1C-4A00-B5D4-6D5EA9B8265A}" type="pres">
      <dgm:prSet presAssocID="{9B2A0536-6B23-4F95-AF7C-D71B6070D117}" presName="parTrans" presStyleLbl="sibTrans2D1" presStyleIdx="0" presStyleCnt="4"/>
      <dgm:spPr/>
    </dgm:pt>
    <dgm:pt modelId="{F1A69FA7-1C6A-4A7F-A67F-A2A05BC943E1}" type="pres">
      <dgm:prSet presAssocID="{9B2A0536-6B23-4F95-AF7C-D71B6070D117}" presName="connectorText" presStyleLbl="sibTrans2D1" presStyleIdx="0" presStyleCnt="4"/>
      <dgm:spPr/>
    </dgm:pt>
    <dgm:pt modelId="{0770EE26-DA36-44FB-8E05-5F95EAB0E81E}" type="pres">
      <dgm:prSet presAssocID="{0599E7C5-693C-48D1-97AB-7F2A2BE6FE8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E6A258-4708-4B75-BA55-E4DA3A83511E}" type="pres">
      <dgm:prSet presAssocID="{E988F241-A599-4DFB-AD77-CBB7E66500AE}" presName="parTrans" presStyleLbl="sibTrans2D1" presStyleIdx="1" presStyleCnt="4"/>
      <dgm:spPr/>
    </dgm:pt>
    <dgm:pt modelId="{1687CF6D-504B-4498-94D8-1AAA6D1FAAE0}" type="pres">
      <dgm:prSet presAssocID="{E988F241-A599-4DFB-AD77-CBB7E66500AE}" presName="connectorText" presStyleLbl="sibTrans2D1" presStyleIdx="1" presStyleCnt="4"/>
      <dgm:spPr/>
    </dgm:pt>
    <dgm:pt modelId="{37893EC4-62C9-4F65-8631-46905CA8A3EB}" type="pres">
      <dgm:prSet presAssocID="{0B8FDBBA-0E33-42D1-BF26-063FAE166F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4182CB-6D55-4EE3-9809-F426DD8ACD32}" type="pres">
      <dgm:prSet presAssocID="{8A2C644C-D680-4620-BFC8-7FB5DF72C418}" presName="parTrans" presStyleLbl="sibTrans2D1" presStyleIdx="2" presStyleCnt="4"/>
      <dgm:spPr/>
    </dgm:pt>
    <dgm:pt modelId="{064C511B-BD46-4932-A5B6-7F2E140604D4}" type="pres">
      <dgm:prSet presAssocID="{8A2C644C-D680-4620-BFC8-7FB5DF72C418}" presName="connectorText" presStyleLbl="sibTrans2D1" presStyleIdx="2" presStyleCnt="4"/>
      <dgm:spPr/>
    </dgm:pt>
    <dgm:pt modelId="{6FBDBC71-2712-4509-9F59-0F678F44FB07}" type="pres">
      <dgm:prSet presAssocID="{D7BB4B7B-E585-4EF4-BA24-C4AE3BADD5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1A3685-9561-451C-AE41-3DBA0F5D2BBF}" type="pres">
      <dgm:prSet presAssocID="{092A0B23-28F9-4B9A-978D-47FEDB5B4F25}" presName="parTrans" presStyleLbl="sibTrans2D1" presStyleIdx="3" presStyleCnt="4"/>
      <dgm:spPr/>
    </dgm:pt>
    <dgm:pt modelId="{663AC00F-B7BB-47C4-BF85-E4E174B6476E}" type="pres">
      <dgm:prSet presAssocID="{092A0B23-28F9-4B9A-978D-47FEDB5B4F25}" presName="connectorText" presStyleLbl="sibTrans2D1" presStyleIdx="3" presStyleCnt="4"/>
      <dgm:spPr/>
    </dgm:pt>
    <dgm:pt modelId="{B7BA4089-497F-43F8-B8F5-5DFB0937C6C6}" type="pres">
      <dgm:prSet presAssocID="{41B31964-891E-429F-B2C3-EAE0ADDDD2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E2FCAFE-CF83-464F-AA87-8F79427A25F4}" type="presOf" srcId="{41B31964-891E-429F-B2C3-EAE0ADDDD220}" destId="{B7BA4089-497F-43F8-B8F5-5DFB0937C6C6}" srcOrd="0" destOrd="0" presId="urn:microsoft.com/office/officeart/2005/8/layout/radial5"/>
    <dgm:cxn modelId="{603FB51A-D8C7-4325-A508-C31F5D341124}" type="presOf" srcId="{8A2C644C-D680-4620-BFC8-7FB5DF72C418}" destId="{384182CB-6D55-4EE3-9809-F426DD8ACD32}" srcOrd="0" destOrd="0" presId="urn:microsoft.com/office/officeart/2005/8/layout/radial5"/>
    <dgm:cxn modelId="{A53A3893-99D2-47C5-87B7-C7687C17B4BB}" type="presOf" srcId="{E988F241-A599-4DFB-AD77-CBB7E66500AE}" destId="{94E6A258-4708-4B75-BA55-E4DA3A83511E}" srcOrd="0" destOrd="0" presId="urn:microsoft.com/office/officeart/2005/8/layout/radial5"/>
    <dgm:cxn modelId="{5B2A5C05-E842-4E69-88AF-E2CE11BC9EBA}" type="presOf" srcId="{092A0B23-28F9-4B9A-978D-47FEDB5B4F25}" destId="{663AC00F-B7BB-47C4-BF85-E4E174B6476E}" srcOrd="1" destOrd="0" presId="urn:microsoft.com/office/officeart/2005/8/layout/radial5"/>
    <dgm:cxn modelId="{4F3FA20C-7BB0-4068-A8A0-4AF614F2EA26}" type="presOf" srcId="{9B2A0536-6B23-4F95-AF7C-D71B6070D117}" destId="{F6C351C8-EA1C-4A00-B5D4-6D5EA9B8265A}" srcOrd="0" destOrd="0" presId="urn:microsoft.com/office/officeart/2005/8/layout/radial5"/>
    <dgm:cxn modelId="{65B05F27-24F5-4B53-8AF1-B09A5EEB502C}" srcId="{58FC9861-808C-4104-AE11-889EF51181CE}" destId="{0599E7C5-693C-48D1-97AB-7F2A2BE6FE8C}" srcOrd="0" destOrd="0" parTransId="{9B2A0536-6B23-4F95-AF7C-D71B6070D117}" sibTransId="{F2974B6A-1B03-48B6-A348-B6A0F592E444}"/>
    <dgm:cxn modelId="{B1AAB9C2-5842-4530-A3CA-D4F4A07F8D52}" srcId="{58FC9861-808C-4104-AE11-889EF51181CE}" destId="{41B31964-891E-429F-B2C3-EAE0ADDDD220}" srcOrd="3" destOrd="0" parTransId="{092A0B23-28F9-4B9A-978D-47FEDB5B4F25}" sibTransId="{DE0F8695-A20A-4461-A084-2CBB922660B4}"/>
    <dgm:cxn modelId="{D92681B7-056C-4986-A5DC-6D0E898356FC}" type="presOf" srcId="{8A2C644C-D680-4620-BFC8-7FB5DF72C418}" destId="{064C511B-BD46-4932-A5B6-7F2E140604D4}" srcOrd="1" destOrd="0" presId="urn:microsoft.com/office/officeart/2005/8/layout/radial5"/>
    <dgm:cxn modelId="{D98A4656-DA18-4794-87A1-C7500A59D9F0}" srcId="{58FC9861-808C-4104-AE11-889EF51181CE}" destId="{D7BB4B7B-E585-4EF4-BA24-C4AE3BADD589}" srcOrd="2" destOrd="0" parTransId="{8A2C644C-D680-4620-BFC8-7FB5DF72C418}" sibTransId="{6A45F099-C552-49C9-949F-0D08CB7C94BE}"/>
    <dgm:cxn modelId="{1BEEF22B-5B2B-4308-A77B-2E7C18FEB74F}" type="presOf" srcId="{0599E7C5-693C-48D1-97AB-7F2A2BE6FE8C}" destId="{0770EE26-DA36-44FB-8E05-5F95EAB0E81E}" srcOrd="0" destOrd="0" presId="urn:microsoft.com/office/officeart/2005/8/layout/radial5"/>
    <dgm:cxn modelId="{50626A23-0CE0-4CDF-B391-D55FA8689CF5}" srcId="{D093EAC0-8013-4933-B4AC-9308CAF5FFB8}" destId="{58FC9861-808C-4104-AE11-889EF51181CE}" srcOrd="0" destOrd="0" parTransId="{6B534EE2-5574-456A-B45B-9BFECF305530}" sibTransId="{F4CC6EA4-7F20-4D09-BC01-40FF3EF2F3E0}"/>
    <dgm:cxn modelId="{B3CECA63-65D7-4D79-B2B6-9E9C81B12564}" srcId="{58FC9861-808C-4104-AE11-889EF51181CE}" destId="{0B8FDBBA-0E33-42D1-BF26-063FAE166F04}" srcOrd="1" destOrd="0" parTransId="{E988F241-A599-4DFB-AD77-CBB7E66500AE}" sibTransId="{B4DB259A-C424-4D7A-B025-8E799F1E9B46}"/>
    <dgm:cxn modelId="{4AE05099-BC3B-4CC7-8B87-FAB897D3CCC0}" type="presOf" srcId="{58FC9861-808C-4104-AE11-889EF51181CE}" destId="{F6CEC5E3-884A-42FD-96A1-7296CEB61687}" srcOrd="0" destOrd="0" presId="urn:microsoft.com/office/officeart/2005/8/layout/radial5"/>
    <dgm:cxn modelId="{C05B07E7-FE3B-4460-A4F0-8E87BEDD8405}" type="presOf" srcId="{0B8FDBBA-0E33-42D1-BF26-063FAE166F04}" destId="{37893EC4-62C9-4F65-8631-46905CA8A3EB}" srcOrd="0" destOrd="0" presId="urn:microsoft.com/office/officeart/2005/8/layout/radial5"/>
    <dgm:cxn modelId="{063F5BE6-626D-4CE5-AEBC-063AB87DB0C3}" type="presOf" srcId="{D7BB4B7B-E585-4EF4-BA24-C4AE3BADD589}" destId="{6FBDBC71-2712-4509-9F59-0F678F44FB07}" srcOrd="0" destOrd="0" presId="urn:microsoft.com/office/officeart/2005/8/layout/radial5"/>
    <dgm:cxn modelId="{1DF18911-710B-4ABE-B2FE-4103CEC0936E}" type="presOf" srcId="{092A0B23-28F9-4B9A-978D-47FEDB5B4F25}" destId="{2E1A3685-9561-451C-AE41-3DBA0F5D2BBF}" srcOrd="0" destOrd="0" presId="urn:microsoft.com/office/officeart/2005/8/layout/radial5"/>
    <dgm:cxn modelId="{8D5A3780-7704-402F-89CE-F1BF991F9078}" type="presOf" srcId="{D093EAC0-8013-4933-B4AC-9308CAF5FFB8}" destId="{96F54F76-852C-41DD-AC1F-157238E4D7C4}" srcOrd="0" destOrd="0" presId="urn:microsoft.com/office/officeart/2005/8/layout/radial5"/>
    <dgm:cxn modelId="{79CDE5EE-7688-4700-90CA-1B77FC8E1285}" type="presOf" srcId="{9B2A0536-6B23-4F95-AF7C-D71B6070D117}" destId="{F1A69FA7-1C6A-4A7F-A67F-A2A05BC943E1}" srcOrd="1" destOrd="0" presId="urn:microsoft.com/office/officeart/2005/8/layout/radial5"/>
    <dgm:cxn modelId="{128B9F3C-A62C-42C2-8D3D-10F2A47FAC9D}" type="presOf" srcId="{E988F241-A599-4DFB-AD77-CBB7E66500AE}" destId="{1687CF6D-504B-4498-94D8-1AAA6D1FAAE0}" srcOrd="1" destOrd="0" presId="urn:microsoft.com/office/officeart/2005/8/layout/radial5"/>
    <dgm:cxn modelId="{C3CDDCD8-CA09-4F6C-B7C2-80F8DFC28C42}" type="presParOf" srcId="{96F54F76-852C-41DD-AC1F-157238E4D7C4}" destId="{F6CEC5E3-884A-42FD-96A1-7296CEB61687}" srcOrd="0" destOrd="0" presId="urn:microsoft.com/office/officeart/2005/8/layout/radial5"/>
    <dgm:cxn modelId="{056A3788-D680-4D76-943A-AEB5C902652D}" type="presParOf" srcId="{96F54F76-852C-41DD-AC1F-157238E4D7C4}" destId="{F6C351C8-EA1C-4A00-B5D4-6D5EA9B8265A}" srcOrd="1" destOrd="0" presId="urn:microsoft.com/office/officeart/2005/8/layout/radial5"/>
    <dgm:cxn modelId="{8D1233FC-FD93-4232-82CF-EBE73B3BB53C}" type="presParOf" srcId="{F6C351C8-EA1C-4A00-B5D4-6D5EA9B8265A}" destId="{F1A69FA7-1C6A-4A7F-A67F-A2A05BC943E1}" srcOrd="0" destOrd="0" presId="urn:microsoft.com/office/officeart/2005/8/layout/radial5"/>
    <dgm:cxn modelId="{66260F5F-4F14-465A-989F-94B8532D1C3A}" type="presParOf" srcId="{96F54F76-852C-41DD-AC1F-157238E4D7C4}" destId="{0770EE26-DA36-44FB-8E05-5F95EAB0E81E}" srcOrd="2" destOrd="0" presId="urn:microsoft.com/office/officeart/2005/8/layout/radial5"/>
    <dgm:cxn modelId="{2BCFB61E-6F29-4845-B360-0971F2C49521}" type="presParOf" srcId="{96F54F76-852C-41DD-AC1F-157238E4D7C4}" destId="{94E6A258-4708-4B75-BA55-E4DA3A83511E}" srcOrd="3" destOrd="0" presId="urn:microsoft.com/office/officeart/2005/8/layout/radial5"/>
    <dgm:cxn modelId="{84B3C6E1-C1E3-4D1A-A8DD-6C7C89990C52}" type="presParOf" srcId="{94E6A258-4708-4B75-BA55-E4DA3A83511E}" destId="{1687CF6D-504B-4498-94D8-1AAA6D1FAAE0}" srcOrd="0" destOrd="0" presId="urn:microsoft.com/office/officeart/2005/8/layout/radial5"/>
    <dgm:cxn modelId="{AD9A63EE-FEB7-4AD5-B284-453CB6D555E2}" type="presParOf" srcId="{96F54F76-852C-41DD-AC1F-157238E4D7C4}" destId="{37893EC4-62C9-4F65-8631-46905CA8A3EB}" srcOrd="4" destOrd="0" presId="urn:microsoft.com/office/officeart/2005/8/layout/radial5"/>
    <dgm:cxn modelId="{7D4F186A-9AC4-4B7C-A281-28C821CBFA85}" type="presParOf" srcId="{96F54F76-852C-41DD-AC1F-157238E4D7C4}" destId="{384182CB-6D55-4EE3-9809-F426DD8ACD32}" srcOrd="5" destOrd="0" presId="urn:microsoft.com/office/officeart/2005/8/layout/radial5"/>
    <dgm:cxn modelId="{3E4DB4E7-DE9C-4D50-99B2-41C997B7894D}" type="presParOf" srcId="{384182CB-6D55-4EE3-9809-F426DD8ACD32}" destId="{064C511B-BD46-4932-A5B6-7F2E140604D4}" srcOrd="0" destOrd="0" presId="urn:microsoft.com/office/officeart/2005/8/layout/radial5"/>
    <dgm:cxn modelId="{FB401A6B-EF50-4A0D-A66A-20DCB988A503}" type="presParOf" srcId="{96F54F76-852C-41DD-AC1F-157238E4D7C4}" destId="{6FBDBC71-2712-4509-9F59-0F678F44FB07}" srcOrd="6" destOrd="0" presId="urn:microsoft.com/office/officeart/2005/8/layout/radial5"/>
    <dgm:cxn modelId="{580E09DF-62A1-4265-9628-DCB11EE56C9B}" type="presParOf" srcId="{96F54F76-852C-41DD-AC1F-157238E4D7C4}" destId="{2E1A3685-9561-451C-AE41-3DBA0F5D2BBF}" srcOrd="7" destOrd="0" presId="urn:microsoft.com/office/officeart/2005/8/layout/radial5"/>
    <dgm:cxn modelId="{167EBB5E-4DE9-47AB-AAE6-0103772B709F}" type="presParOf" srcId="{2E1A3685-9561-451C-AE41-3DBA0F5D2BBF}" destId="{663AC00F-B7BB-47C4-BF85-E4E174B6476E}" srcOrd="0" destOrd="0" presId="urn:microsoft.com/office/officeart/2005/8/layout/radial5"/>
    <dgm:cxn modelId="{02320E76-C146-41FE-8D22-A44F3358A7BE}" type="presParOf" srcId="{96F54F76-852C-41DD-AC1F-157238E4D7C4}" destId="{B7BA4089-497F-43F8-B8F5-5DFB0937C6C6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B57E0-A7FF-4ECA-923D-287BBC31274E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7AC40B1-4941-4B56-B039-E1C7FBD38ECD}">
      <dgm:prSet phldrT="[Testo]"/>
      <dgm:spPr/>
      <dgm:t>
        <a:bodyPr/>
        <a:lstStyle/>
        <a:p>
          <a:r>
            <a:rPr lang="it-IT" dirty="0"/>
            <a:t>Lavoro Nero</a:t>
          </a:r>
        </a:p>
      </dgm:t>
    </dgm:pt>
    <dgm:pt modelId="{48FD591D-2CB3-4555-B189-C3B0D829FCEF}" type="parTrans" cxnId="{870430CD-D810-4F87-838E-3F27BA7CD13E}">
      <dgm:prSet/>
      <dgm:spPr/>
      <dgm:t>
        <a:bodyPr/>
        <a:lstStyle/>
        <a:p>
          <a:endParaRPr lang="it-IT"/>
        </a:p>
      </dgm:t>
    </dgm:pt>
    <dgm:pt modelId="{514D9B36-6A77-4A2A-862A-739D8A773554}" type="sibTrans" cxnId="{870430CD-D810-4F87-838E-3F27BA7CD13E}">
      <dgm:prSet/>
      <dgm:spPr/>
      <dgm:t>
        <a:bodyPr/>
        <a:lstStyle/>
        <a:p>
          <a:endParaRPr lang="it-IT"/>
        </a:p>
      </dgm:t>
    </dgm:pt>
    <dgm:pt modelId="{03479252-47BB-44AA-98A7-85E36D673586}">
      <dgm:prSet phldrT="[Testo]"/>
      <dgm:spPr/>
      <dgm:t>
        <a:bodyPr/>
        <a:lstStyle/>
        <a:p>
          <a:r>
            <a:rPr lang="it-IT" dirty="0" smtClean="0"/>
            <a:t>“Lavoro Grigio”</a:t>
          </a:r>
          <a:endParaRPr lang="it-IT" dirty="0"/>
        </a:p>
      </dgm:t>
    </dgm:pt>
    <dgm:pt modelId="{EC635178-7CAC-42FC-995A-263B99429CF4}" type="parTrans" cxnId="{199287B0-2397-4CFF-A320-8E65ACF16893}">
      <dgm:prSet/>
      <dgm:spPr/>
      <dgm:t>
        <a:bodyPr/>
        <a:lstStyle/>
        <a:p>
          <a:endParaRPr lang="it-IT"/>
        </a:p>
      </dgm:t>
    </dgm:pt>
    <dgm:pt modelId="{A6B5D08D-FCC1-4E93-8907-AE0BCB09B067}" type="sibTrans" cxnId="{199287B0-2397-4CFF-A320-8E65ACF16893}">
      <dgm:prSet/>
      <dgm:spPr/>
      <dgm:t>
        <a:bodyPr/>
        <a:lstStyle/>
        <a:p>
          <a:endParaRPr lang="it-IT"/>
        </a:p>
      </dgm:t>
    </dgm:pt>
    <dgm:pt modelId="{1A2CC25E-12F7-4A76-853D-AC3342EC321F}">
      <dgm:prSet phldrT="[Testo]"/>
      <dgm:spPr/>
      <dgm:t>
        <a:bodyPr/>
        <a:lstStyle/>
        <a:p>
          <a:r>
            <a:rPr lang="it-IT" dirty="0"/>
            <a:t>Dumping contrattuale</a:t>
          </a:r>
        </a:p>
      </dgm:t>
    </dgm:pt>
    <dgm:pt modelId="{8091AB0C-D534-475E-8155-10E9B3FC7314}" type="parTrans" cxnId="{6490A420-F1C0-4885-839D-6E316320BA93}">
      <dgm:prSet/>
      <dgm:spPr/>
      <dgm:t>
        <a:bodyPr/>
        <a:lstStyle/>
        <a:p>
          <a:endParaRPr lang="it-IT"/>
        </a:p>
      </dgm:t>
    </dgm:pt>
    <dgm:pt modelId="{C45DA0C3-244E-4B97-87C9-F74D86D3AA44}" type="sibTrans" cxnId="{6490A420-F1C0-4885-839D-6E316320BA93}">
      <dgm:prSet/>
      <dgm:spPr/>
      <dgm:t>
        <a:bodyPr/>
        <a:lstStyle/>
        <a:p>
          <a:endParaRPr lang="it-IT"/>
        </a:p>
      </dgm:t>
    </dgm:pt>
    <dgm:pt modelId="{1A36EF0F-3075-40A3-9F64-138A2D5D609F}">
      <dgm:prSet phldrT="[Testo]"/>
      <dgm:spPr/>
      <dgm:t>
        <a:bodyPr/>
        <a:lstStyle/>
        <a:p>
          <a:r>
            <a:rPr lang="it-IT" dirty="0"/>
            <a:t>i vouchers… in agricoltura</a:t>
          </a:r>
        </a:p>
      </dgm:t>
    </dgm:pt>
    <dgm:pt modelId="{92FD545A-F449-4EEF-8D2D-5E92B7B9C10B}" type="parTrans" cxnId="{43A10541-4296-454F-BD2B-E068DCB8A396}">
      <dgm:prSet/>
      <dgm:spPr/>
      <dgm:t>
        <a:bodyPr/>
        <a:lstStyle/>
        <a:p>
          <a:endParaRPr lang="it-IT"/>
        </a:p>
      </dgm:t>
    </dgm:pt>
    <dgm:pt modelId="{EBC597E5-5A14-41EF-A79E-1D90E741537D}" type="sibTrans" cxnId="{43A10541-4296-454F-BD2B-E068DCB8A396}">
      <dgm:prSet/>
      <dgm:spPr/>
      <dgm:t>
        <a:bodyPr/>
        <a:lstStyle/>
        <a:p>
          <a:endParaRPr lang="it-IT"/>
        </a:p>
      </dgm:t>
    </dgm:pt>
    <dgm:pt modelId="{04A8558C-8D3B-4891-B349-D33B03F5B89E}">
      <dgm:prSet phldrT="[Testo]"/>
      <dgm:spPr/>
      <dgm:t>
        <a:bodyPr/>
        <a:lstStyle/>
        <a:p>
          <a:r>
            <a:rPr lang="it-IT" dirty="0"/>
            <a:t>Forme di Sfruttamento</a:t>
          </a:r>
        </a:p>
      </dgm:t>
    </dgm:pt>
    <dgm:pt modelId="{9028D6D3-620A-4555-B9FB-D7F7ECF101AB}" type="parTrans" cxnId="{CD895CFC-7505-4541-8392-9DDB60FA21AA}">
      <dgm:prSet/>
      <dgm:spPr/>
      <dgm:t>
        <a:bodyPr/>
        <a:lstStyle/>
        <a:p>
          <a:endParaRPr lang="it-IT"/>
        </a:p>
      </dgm:t>
    </dgm:pt>
    <dgm:pt modelId="{4703B83E-5DC0-4DC9-B0D3-41865098E44A}" type="sibTrans" cxnId="{CD895CFC-7505-4541-8392-9DDB60FA21AA}">
      <dgm:prSet/>
      <dgm:spPr/>
      <dgm:t>
        <a:bodyPr/>
        <a:lstStyle/>
        <a:p>
          <a:endParaRPr lang="it-IT"/>
        </a:p>
      </dgm:t>
    </dgm:pt>
    <dgm:pt modelId="{43F26F30-5FED-4C79-BBD1-A806694399B3}" type="pres">
      <dgm:prSet presAssocID="{759B57E0-A7FF-4ECA-923D-287BBC3127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3C3DC8E-E17C-4532-A091-6BD6A7843B4C}" type="pres">
      <dgm:prSet presAssocID="{87AC40B1-4941-4B56-B039-E1C7FBD38E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66598E-7B30-4668-8373-A5B9ACBB46DD}" type="pres">
      <dgm:prSet presAssocID="{514D9B36-6A77-4A2A-862A-739D8A773554}" presName="sibTrans" presStyleCnt="0"/>
      <dgm:spPr/>
    </dgm:pt>
    <dgm:pt modelId="{28514A4D-D406-4791-B636-8ADCF704EE75}" type="pres">
      <dgm:prSet presAssocID="{03479252-47BB-44AA-98A7-85E36D6735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DA5A71-338D-4CF2-B67D-968ECD1F3317}" type="pres">
      <dgm:prSet presAssocID="{A6B5D08D-FCC1-4E93-8907-AE0BCB09B067}" presName="sibTrans" presStyleCnt="0"/>
      <dgm:spPr/>
    </dgm:pt>
    <dgm:pt modelId="{4D36A84F-B919-4FE2-866B-02719B154D22}" type="pres">
      <dgm:prSet presAssocID="{1A2CC25E-12F7-4A76-853D-AC3342EC32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FEB7DD-B9E3-4DF4-BC61-7D07BB493AC7}" type="pres">
      <dgm:prSet presAssocID="{C45DA0C3-244E-4B97-87C9-F74D86D3AA44}" presName="sibTrans" presStyleCnt="0"/>
      <dgm:spPr/>
    </dgm:pt>
    <dgm:pt modelId="{27D73397-02C2-466D-B83B-4180317A17EB}" type="pres">
      <dgm:prSet presAssocID="{1A36EF0F-3075-40A3-9F64-138A2D5D60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1980F7-435B-4F5F-9E26-4A57F3194D43}" type="pres">
      <dgm:prSet presAssocID="{EBC597E5-5A14-41EF-A79E-1D90E741537D}" presName="sibTrans" presStyleCnt="0"/>
      <dgm:spPr/>
    </dgm:pt>
    <dgm:pt modelId="{A2260C73-751A-4C51-9CAC-106C831D7DED}" type="pres">
      <dgm:prSet presAssocID="{04A8558C-8D3B-4891-B349-D33B03F5B8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7966A61-543A-4D23-82BB-D3941899CD60}" type="presOf" srcId="{04A8558C-8D3B-4891-B349-D33B03F5B89E}" destId="{A2260C73-751A-4C51-9CAC-106C831D7DED}" srcOrd="0" destOrd="0" presId="urn:microsoft.com/office/officeart/2005/8/layout/default#1"/>
    <dgm:cxn modelId="{FB4D7379-4FF1-4F1B-85FF-4F7C2B0BCE69}" type="presOf" srcId="{03479252-47BB-44AA-98A7-85E36D673586}" destId="{28514A4D-D406-4791-B636-8ADCF704EE75}" srcOrd="0" destOrd="0" presId="urn:microsoft.com/office/officeart/2005/8/layout/default#1"/>
    <dgm:cxn modelId="{B116DF53-6677-4641-88A2-A1160A482A9C}" type="presOf" srcId="{1A2CC25E-12F7-4A76-853D-AC3342EC321F}" destId="{4D36A84F-B919-4FE2-866B-02719B154D22}" srcOrd="0" destOrd="0" presId="urn:microsoft.com/office/officeart/2005/8/layout/default#1"/>
    <dgm:cxn modelId="{4A3C674D-7F99-4AB3-A914-9EE24B312E7E}" type="presOf" srcId="{87AC40B1-4941-4B56-B039-E1C7FBD38ECD}" destId="{03C3DC8E-E17C-4532-A091-6BD6A7843B4C}" srcOrd="0" destOrd="0" presId="urn:microsoft.com/office/officeart/2005/8/layout/default#1"/>
    <dgm:cxn modelId="{43A10541-4296-454F-BD2B-E068DCB8A396}" srcId="{759B57E0-A7FF-4ECA-923D-287BBC31274E}" destId="{1A36EF0F-3075-40A3-9F64-138A2D5D609F}" srcOrd="3" destOrd="0" parTransId="{92FD545A-F449-4EEF-8D2D-5E92B7B9C10B}" sibTransId="{EBC597E5-5A14-41EF-A79E-1D90E741537D}"/>
    <dgm:cxn modelId="{870430CD-D810-4F87-838E-3F27BA7CD13E}" srcId="{759B57E0-A7FF-4ECA-923D-287BBC31274E}" destId="{87AC40B1-4941-4B56-B039-E1C7FBD38ECD}" srcOrd="0" destOrd="0" parTransId="{48FD591D-2CB3-4555-B189-C3B0D829FCEF}" sibTransId="{514D9B36-6A77-4A2A-862A-739D8A773554}"/>
    <dgm:cxn modelId="{CD895CFC-7505-4541-8392-9DDB60FA21AA}" srcId="{759B57E0-A7FF-4ECA-923D-287BBC31274E}" destId="{04A8558C-8D3B-4891-B349-D33B03F5B89E}" srcOrd="4" destOrd="0" parTransId="{9028D6D3-620A-4555-B9FB-D7F7ECF101AB}" sibTransId="{4703B83E-5DC0-4DC9-B0D3-41865098E44A}"/>
    <dgm:cxn modelId="{D24A5AFE-AEDE-428B-A9F1-CE3B33A03A5C}" type="presOf" srcId="{1A36EF0F-3075-40A3-9F64-138A2D5D609F}" destId="{27D73397-02C2-466D-B83B-4180317A17EB}" srcOrd="0" destOrd="0" presId="urn:microsoft.com/office/officeart/2005/8/layout/default#1"/>
    <dgm:cxn modelId="{6490A420-F1C0-4885-839D-6E316320BA93}" srcId="{759B57E0-A7FF-4ECA-923D-287BBC31274E}" destId="{1A2CC25E-12F7-4A76-853D-AC3342EC321F}" srcOrd="2" destOrd="0" parTransId="{8091AB0C-D534-475E-8155-10E9B3FC7314}" sibTransId="{C45DA0C3-244E-4B97-87C9-F74D86D3AA44}"/>
    <dgm:cxn modelId="{199287B0-2397-4CFF-A320-8E65ACF16893}" srcId="{759B57E0-A7FF-4ECA-923D-287BBC31274E}" destId="{03479252-47BB-44AA-98A7-85E36D673586}" srcOrd="1" destOrd="0" parTransId="{EC635178-7CAC-42FC-995A-263B99429CF4}" sibTransId="{A6B5D08D-FCC1-4E93-8907-AE0BCB09B067}"/>
    <dgm:cxn modelId="{AAB51E3D-6BEE-46A3-ACA0-C48E68B140CA}" type="presOf" srcId="{759B57E0-A7FF-4ECA-923D-287BBC31274E}" destId="{43F26F30-5FED-4C79-BBD1-A806694399B3}" srcOrd="0" destOrd="0" presId="urn:microsoft.com/office/officeart/2005/8/layout/default#1"/>
    <dgm:cxn modelId="{1F229A21-871A-42E3-AB05-118186A87783}" type="presParOf" srcId="{43F26F30-5FED-4C79-BBD1-A806694399B3}" destId="{03C3DC8E-E17C-4532-A091-6BD6A7843B4C}" srcOrd="0" destOrd="0" presId="urn:microsoft.com/office/officeart/2005/8/layout/default#1"/>
    <dgm:cxn modelId="{9FF2ACFF-400F-44BD-8C4B-FAEEE6614B8A}" type="presParOf" srcId="{43F26F30-5FED-4C79-BBD1-A806694399B3}" destId="{8F66598E-7B30-4668-8373-A5B9ACBB46DD}" srcOrd="1" destOrd="0" presId="urn:microsoft.com/office/officeart/2005/8/layout/default#1"/>
    <dgm:cxn modelId="{4D3966F8-3062-4E55-B9F0-86066D9F31FF}" type="presParOf" srcId="{43F26F30-5FED-4C79-BBD1-A806694399B3}" destId="{28514A4D-D406-4791-B636-8ADCF704EE75}" srcOrd="2" destOrd="0" presId="urn:microsoft.com/office/officeart/2005/8/layout/default#1"/>
    <dgm:cxn modelId="{B23CE88E-2602-460A-ADAA-08CCC559844E}" type="presParOf" srcId="{43F26F30-5FED-4C79-BBD1-A806694399B3}" destId="{14DA5A71-338D-4CF2-B67D-968ECD1F3317}" srcOrd="3" destOrd="0" presId="urn:microsoft.com/office/officeart/2005/8/layout/default#1"/>
    <dgm:cxn modelId="{7C67643A-C963-485B-B5CC-BC11D5D3ABC4}" type="presParOf" srcId="{43F26F30-5FED-4C79-BBD1-A806694399B3}" destId="{4D36A84F-B919-4FE2-866B-02719B154D22}" srcOrd="4" destOrd="0" presId="urn:microsoft.com/office/officeart/2005/8/layout/default#1"/>
    <dgm:cxn modelId="{7707689B-A2BF-4532-B2BE-1ECE759F1481}" type="presParOf" srcId="{43F26F30-5FED-4C79-BBD1-A806694399B3}" destId="{3FFEB7DD-B9E3-4DF4-BC61-7D07BB493AC7}" srcOrd="5" destOrd="0" presId="urn:microsoft.com/office/officeart/2005/8/layout/default#1"/>
    <dgm:cxn modelId="{006E87F0-7153-43FE-A824-388702337E5D}" type="presParOf" srcId="{43F26F30-5FED-4C79-BBD1-A806694399B3}" destId="{27D73397-02C2-466D-B83B-4180317A17EB}" srcOrd="6" destOrd="0" presId="urn:microsoft.com/office/officeart/2005/8/layout/default#1"/>
    <dgm:cxn modelId="{C4629DBD-7D90-43FA-B283-B061B3C86FAD}" type="presParOf" srcId="{43F26F30-5FED-4C79-BBD1-A806694399B3}" destId="{541980F7-435B-4F5F-9E26-4A57F3194D43}" srcOrd="7" destOrd="0" presId="urn:microsoft.com/office/officeart/2005/8/layout/default#1"/>
    <dgm:cxn modelId="{CD636741-D8D9-4452-88BB-E72FF30220EA}" type="presParOf" srcId="{43F26F30-5FED-4C79-BBD1-A806694399B3}" destId="{A2260C73-751A-4C51-9CAC-106C831D7DE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3DC8E-E17C-4532-A091-6BD6A7843B4C}">
      <dsp:nvSpPr>
        <dsp:cNvPr id="0" name=""/>
        <dsp:cNvSpPr/>
      </dsp:nvSpPr>
      <dsp:spPr>
        <a:xfrm>
          <a:off x="499" y="675805"/>
          <a:ext cx="1949125" cy="1169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Lavoro Nero</a:t>
          </a:r>
        </a:p>
      </dsp:txBody>
      <dsp:txXfrm>
        <a:off x="499" y="675805"/>
        <a:ext cx="1949125" cy="1169475"/>
      </dsp:txXfrm>
    </dsp:sp>
    <dsp:sp modelId="{28514A4D-D406-4791-B636-8ADCF704EE75}">
      <dsp:nvSpPr>
        <dsp:cNvPr id="0" name=""/>
        <dsp:cNvSpPr/>
      </dsp:nvSpPr>
      <dsp:spPr>
        <a:xfrm>
          <a:off x="2144537" y="675805"/>
          <a:ext cx="1949125" cy="1169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Lavoro Grigio</a:t>
          </a:r>
        </a:p>
      </dsp:txBody>
      <dsp:txXfrm>
        <a:off x="2144537" y="675805"/>
        <a:ext cx="1949125" cy="1169475"/>
      </dsp:txXfrm>
    </dsp:sp>
    <dsp:sp modelId="{4D36A84F-B919-4FE2-866B-02719B154D22}">
      <dsp:nvSpPr>
        <dsp:cNvPr id="0" name=""/>
        <dsp:cNvSpPr/>
      </dsp:nvSpPr>
      <dsp:spPr>
        <a:xfrm>
          <a:off x="499" y="2040193"/>
          <a:ext cx="1949125" cy="1169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Dumping contrattuale</a:t>
          </a:r>
        </a:p>
      </dsp:txBody>
      <dsp:txXfrm>
        <a:off x="499" y="2040193"/>
        <a:ext cx="1949125" cy="1169475"/>
      </dsp:txXfrm>
    </dsp:sp>
    <dsp:sp modelId="{27D73397-02C2-466D-B83B-4180317A17EB}">
      <dsp:nvSpPr>
        <dsp:cNvPr id="0" name=""/>
        <dsp:cNvSpPr/>
      </dsp:nvSpPr>
      <dsp:spPr>
        <a:xfrm>
          <a:off x="2144537" y="2040193"/>
          <a:ext cx="1949125" cy="1169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 vouchers… in agricoltura</a:t>
          </a:r>
        </a:p>
      </dsp:txBody>
      <dsp:txXfrm>
        <a:off x="2144537" y="2040193"/>
        <a:ext cx="1949125" cy="1169475"/>
      </dsp:txXfrm>
    </dsp:sp>
    <dsp:sp modelId="{A2260C73-751A-4C51-9CAC-106C831D7DED}">
      <dsp:nvSpPr>
        <dsp:cNvPr id="0" name=""/>
        <dsp:cNvSpPr/>
      </dsp:nvSpPr>
      <dsp:spPr>
        <a:xfrm>
          <a:off x="1072518" y="3404581"/>
          <a:ext cx="1949125" cy="1169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Forme di Sfruttamento</a:t>
          </a:r>
        </a:p>
      </dsp:txBody>
      <dsp:txXfrm>
        <a:off x="1072518" y="3404581"/>
        <a:ext cx="1949125" cy="1169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4EB2-B96A-CE4F-895E-4028F886961D}" type="datetimeFigureOut">
              <a:rPr lang="it-IT" smtClean="0"/>
              <a:pPr/>
              <a:t>14/11/2018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752D9-1AE4-F04C-BA32-6CBCCE44C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9250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C3980-9C4A-A345-BEFC-29BB90247C83}" type="datetimeFigureOut">
              <a:rPr lang="it-IT" smtClean="0"/>
              <a:pPr/>
              <a:t>14/11/2018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76818-E016-C248-9E1F-A6BF91A487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7082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76818-E016-C248-9E1F-A6BF91A487C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183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76818-E016-C248-9E1F-A6BF91A487C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422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76818-E016-C248-9E1F-A6BF91A487C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547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6818-E016-C248-9E1F-A6BF91A487C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6818-E016-C248-9E1F-A6BF91A487C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4A7D37D-892F-41AF-A5A2-D0F5674FE193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49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96FB-3C49-4AB6-B2B8-AE3F20111053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8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D7B1A30-30F9-44DA-AE5D-BB9A569D3C12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7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59F-1B04-42BA-BF23-BFD1A4208CFC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6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166E03BD-4CD5-4F91-8A2F-D8E78BA35BDB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2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8C7039C5-2877-492D-AB21-BA524058D585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23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F41A5ACB-D03A-476A-BAB0-987C9199A93A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9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5AE3-AD56-4193-B5DB-24DC51D2779F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74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445BF86-AF85-40CE-AA92-DF9BAC858065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0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87B7-4280-4FA8-A25C-81B5B4078080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10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79C27B75-F2AC-4FC4-A95B-4100E955D8F8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42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56BD-FA55-41BA-B645-62514521D342}" type="datetime1">
              <a:rPr lang="it-IT" smtClean="0"/>
              <a:pPr/>
              <a:t>14/11/2018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82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MONDO DEL LAVORO AGRICOLO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Contrattazione, </a:t>
            </a:r>
            <a:r>
              <a:rPr lang="it-IT" sz="2000" dirty="0" err="1"/>
              <a:t>MdL</a:t>
            </a:r>
            <a:r>
              <a:rPr lang="it-IT" sz="2000" dirty="0"/>
              <a:t> e problematiche legate al lavoro in </a:t>
            </a:r>
            <a:r>
              <a:rPr lang="it-IT" sz="2000" dirty="0" smtClean="0"/>
              <a:t>agricoltura</a:t>
            </a:r>
          </a:p>
          <a:p>
            <a:r>
              <a:rPr lang="it-IT" sz="2000" dirty="0" smtClean="0"/>
              <a:t>Ferrara, 15 novembre 2018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9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438604-E343-484D-AEF1-D11F11C3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contrattazione è strutturata su due livelli: Nazionale e Provinciale.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5726BD70-2859-4165-89E6-D432EB4C7B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7948" y="822737"/>
            <a:ext cx="1773908" cy="2460625"/>
          </a:xfrm>
          <a:prstGeom prst="rect">
            <a:avLst/>
          </a:prstGeo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xmlns="" id="{B2BC8241-5C6C-4ADF-AD45-B5AEB796DC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29521" y="1166096"/>
            <a:ext cx="2439691" cy="1773909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258FA39-193A-45EE-9FCD-D87B372A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537960"/>
            <a:ext cx="7854696" cy="320040"/>
          </a:xfrm>
        </p:spPr>
        <p:txBody>
          <a:bodyPr/>
          <a:lstStyle/>
          <a:p>
            <a:r>
              <a:rPr lang="it-IT" dirty="0"/>
              <a:t>Dario Alba, Segretario Organizzativo FLAI CGIL Ferrara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2111597-FEFA-4DF1-92F2-D368909F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FC64A24-2861-4775-B3E0-1204FB8E5093}"/>
              </a:ext>
            </a:extLst>
          </p:cNvPr>
          <p:cNvSpPr txBox="1"/>
          <p:nvPr/>
        </p:nvSpPr>
        <p:spPr>
          <a:xfrm>
            <a:off x="5140171" y="1287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642CC89-2E21-4320-BEB9-B31B5AF99ED2}"/>
              </a:ext>
            </a:extLst>
          </p:cNvPr>
          <p:cNvSpPr txBox="1"/>
          <p:nvPr/>
        </p:nvSpPr>
        <p:spPr>
          <a:xfrm>
            <a:off x="4804628" y="302906"/>
            <a:ext cx="9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CCNL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E81A297-8E81-4795-976C-9804D1D2D877}"/>
              </a:ext>
            </a:extLst>
          </p:cNvPr>
          <p:cNvSpPr txBox="1"/>
          <p:nvPr/>
        </p:nvSpPr>
        <p:spPr>
          <a:xfrm>
            <a:off x="7012614" y="3200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CPL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6BA9C08-0245-430A-9448-A36E12B5975D}"/>
              </a:ext>
            </a:extLst>
          </p:cNvPr>
          <p:cNvSpPr/>
          <p:nvPr/>
        </p:nvSpPr>
        <p:spPr>
          <a:xfrm>
            <a:off x="1156161" y="1806151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Assetto contrattuale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D9451F1-204B-44A4-A99F-093E28A42B1B}"/>
              </a:ext>
            </a:extLst>
          </p:cNvPr>
          <p:cNvSpPr txBox="1"/>
          <p:nvPr/>
        </p:nvSpPr>
        <p:spPr>
          <a:xfrm>
            <a:off x="4414933" y="3608651"/>
            <a:ext cx="1773908" cy="12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Durata 4 anni dal 1/01/2018 al 31/12 /2022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9741B105-0830-450F-AA4C-7D1E8C9250FB}"/>
              </a:ext>
            </a:extLst>
          </p:cNvPr>
          <p:cNvSpPr/>
          <p:nvPr/>
        </p:nvSpPr>
        <p:spPr>
          <a:xfrm>
            <a:off x="6720867" y="3573314"/>
            <a:ext cx="1773909" cy="12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Durata 4 anni </a:t>
            </a:r>
          </a:p>
          <a:p>
            <a:pPr>
              <a:lnSpc>
                <a:spcPct val="150000"/>
              </a:lnSpc>
            </a:pPr>
            <a:r>
              <a:rPr lang="it-IT" dirty="0"/>
              <a:t>dal 1/01/2016 al 31/12/2019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14325" y="5372100"/>
            <a:ext cx="8429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Salvaguardare il potere d’acquisto delle retribuzioni tenendo conto dell’andamento  economico e del </a:t>
            </a:r>
            <a:r>
              <a:rPr lang="it-IT" dirty="0" err="1"/>
              <a:t>MdL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0058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Dario Alba, Segretario Organizzativo FLAI CGIL Ferrara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object 10"/>
          <p:cNvGraphicFramePr>
            <a:graphicFrameLocks noGrp="1"/>
          </p:cNvGraphicFramePr>
          <p:nvPr/>
        </p:nvGraphicFramePr>
        <p:xfrm>
          <a:off x="401785" y="1690256"/>
          <a:ext cx="8548254" cy="34359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294"/>
                <a:gridCol w="830370"/>
                <a:gridCol w="830370"/>
                <a:gridCol w="830370"/>
                <a:gridCol w="830370"/>
                <a:gridCol w="830370"/>
                <a:gridCol w="830370"/>
                <a:gridCol w="830370"/>
                <a:gridCol w="830370"/>
              </a:tblGrid>
              <a:tr h="351781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160" dirty="0">
                          <a:latin typeface="DejaVu Sans"/>
                          <a:cs typeface="DejaVu Sans"/>
                        </a:rPr>
                        <a:t>Livello</a:t>
                      </a:r>
                      <a:r>
                        <a:rPr sz="1700" spc="-170" dirty="0">
                          <a:latin typeface="DejaVu Sans"/>
                          <a:cs typeface="DejaVu Sans"/>
                        </a:rPr>
                        <a:t> contrattuale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20" dirty="0">
                          <a:latin typeface="DejaVu Sans"/>
                          <a:cs typeface="DejaVu Sans"/>
                        </a:rPr>
                        <a:t>1</a:t>
                      </a:r>
                      <a:r>
                        <a:rPr sz="1700" spc="-1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700" spc="-190" dirty="0">
                          <a:latin typeface="DejaVu Sans"/>
                          <a:cs typeface="DejaVu Sans"/>
                        </a:rPr>
                        <a:t>anno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20" dirty="0">
                          <a:latin typeface="DejaVu Sans"/>
                          <a:cs typeface="DejaVu Sans"/>
                        </a:rPr>
                        <a:t>2</a:t>
                      </a:r>
                      <a:r>
                        <a:rPr sz="1700" spc="-1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700" spc="-190" dirty="0">
                          <a:latin typeface="DejaVu Sans"/>
                          <a:cs typeface="DejaVu Sans"/>
                        </a:rPr>
                        <a:t>anno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20" dirty="0">
                          <a:latin typeface="DejaVu Sans"/>
                          <a:cs typeface="DejaVu Sans"/>
                        </a:rPr>
                        <a:t>3</a:t>
                      </a:r>
                      <a:r>
                        <a:rPr sz="1700" spc="-1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700" spc="-190" dirty="0">
                          <a:latin typeface="DejaVu Sans"/>
                          <a:cs typeface="DejaVu Sans"/>
                        </a:rPr>
                        <a:t>anno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20" dirty="0">
                          <a:latin typeface="DejaVu Sans"/>
                          <a:cs typeface="DejaVu Sans"/>
                        </a:rPr>
                        <a:t>4</a:t>
                      </a:r>
                      <a:r>
                        <a:rPr sz="1700" spc="-1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700" spc="-190" dirty="0">
                          <a:latin typeface="DejaVu Sans"/>
                          <a:cs typeface="DejaVu Sans"/>
                        </a:rPr>
                        <a:t>anno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20" dirty="0">
                          <a:latin typeface="DejaVu Sans"/>
                          <a:cs typeface="DejaVu Sans"/>
                        </a:rPr>
                        <a:t>5</a:t>
                      </a:r>
                      <a:r>
                        <a:rPr sz="1700" spc="-1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700" spc="-190" dirty="0">
                          <a:latin typeface="DejaVu Sans"/>
                          <a:cs typeface="DejaVu Sans"/>
                        </a:rPr>
                        <a:t>anno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20" dirty="0">
                          <a:latin typeface="DejaVu Sans"/>
                          <a:cs typeface="DejaVu Sans"/>
                        </a:rPr>
                        <a:t>6</a:t>
                      </a:r>
                      <a:r>
                        <a:rPr sz="1700" spc="-1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700" spc="-190" dirty="0">
                          <a:latin typeface="DejaVu Sans"/>
                          <a:cs typeface="DejaVu Sans"/>
                        </a:rPr>
                        <a:t>anno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20" dirty="0">
                          <a:latin typeface="DejaVu Sans"/>
                          <a:cs typeface="DejaVu Sans"/>
                        </a:rPr>
                        <a:t>7</a:t>
                      </a:r>
                      <a:r>
                        <a:rPr sz="1700" spc="-1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700" spc="-190" dirty="0">
                          <a:latin typeface="DejaVu Sans"/>
                          <a:cs typeface="DejaVu Sans"/>
                        </a:rPr>
                        <a:t>anno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spc="-220" dirty="0">
                          <a:latin typeface="DejaVu Sans"/>
                          <a:cs typeface="DejaVu Sans"/>
                        </a:rPr>
                        <a:t>8</a:t>
                      </a:r>
                      <a:r>
                        <a:rPr sz="1700" spc="-18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700" spc="-190" dirty="0">
                          <a:latin typeface="DejaVu Sans"/>
                          <a:cs typeface="DejaVu Sans"/>
                        </a:rPr>
                        <a:t>anno</a:t>
                      </a:r>
                      <a:endParaRPr sz="17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658827">
                <a:tc>
                  <a:txBody>
                    <a:bodyPr/>
                    <a:lstStyle/>
                    <a:p>
                      <a:pPr marL="757555" marR="394970" lvl="1" indent="248920" algn="l">
                        <a:lnSpc>
                          <a:spcPts val="2270"/>
                        </a:lnSpc>
                        <a:spcBef>
                          <a:spcPts val="365"/>
                        </a:spcBef>
                      </a:pPr>
                      <a:endParaRPr sz="1900">
                        <a:solidFill>
                          <a:schemeClr val="tx1"/>
                        </a:solidFill>
                        <a:latin typeface="DejaVu Sans"/>
                        <a:cs typeface="DejaVu Sans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1115060"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lang="it-IT" sz="1900" spc="-229" dirty="0" smtClean="0">
                        <a:solidFill>
                          <a:schemeClr val="tx1"/>
                        </a:solidFill>
                        <a:latin typeface="+mn-lt"/>
                        <a:cs typeface="DejaVu Sans"/>
                      </a:endParaRPr>
                    </a:p>
                    <a:p>
                      <a:pPr marL="1115060"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it-IT" sz="1900" spc="-229" dirty="0" smtClean="0">
                          <a:solidFill>
                            <a:schemeClr val="tx1"/>
                          </a:solidFill>
                          <a:latin typeface="+mn-lt"/>
                          <a:cs typeface="DejaVu Sans"/>
                        </a:rPr>
                        <a:t>           </a:t>
                      </a:r>
                      <a:r>
                        <a:rPr sz="1900" spc="-229" smtClean="0">
                          <a:solidFill>
                            <a:schemeClr val="tx1"/>
                          </a:solidFill>
                          <a:latin typeface="+mn-lt"/>
                          <a:cs typeface="DejaVu Sans"/>
                        </a:rPr>
                        <a:t>Vigenza</a:t>
                      </a:r>
                      <a:r>
                        <a:rPr sz="1900" spc="-165" smtClean="0">
                          <a:solidFill>
                            <a:schemeClr val="tx1"/>
                          </a:solidFill>
                          <a:latin typeface="+mn-lt"/>
                          <a:cs typeface="DejaVu Sans"/>
                        </a:rPr>
                        <a:t> </a:t>
                      </a:r>
                      <a:r>
                        <a:rPr sz="1900" spc="-215" dirty="0">
                          <a:solidFill>
                            <a:schemeClr val="tx1"/>
                          </a:solidFill>
                          <a:latin typeface="+mn-lt"/>
                          <a:cs typeface="DejaVu Sans"/>
                        </a:rPr>
                        <a:t>economica</a:t>
                      </a:r>
                      <a:endParaRPr sz="1900">
                        <a:solidFill>
                          <a:schemeClr val="tx1"/>
                        </a:solidFill>
                        <a:latin typeface="+mn-lt"/>
                        <a:cs typeface="DejaVu Sans"/>
                      </a:endParaRP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5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10259" lvl="1" algn="l">
                        <a:lnSpc>
                          <a:spcPct val="100000"/>
                        </a:lnSpc>
                      </a:pPr>
                      <a:r>
                        <a:rPr sz="1900" spc="-200" dirty="0">
                          <a:solidFill>
                            <a:schemeClr val="tx1"/>
                          </a:solidFill>
                          <a:latin typeface="DejaVu Sans"/>
                          <a:cs typeface="DejaVu Sans"/>
                        </a:rPr>
                        <a:t>Aumenti</a:t>
                      </a:r>
                      <a:endParaRPr sz="1900">
                        <a:solidFill>
                          <a:schemeClr val="tx1"/>
                        </a:solidFill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115695"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900" spc="-229">
                          <a:solidFill>
                            <a:schemeClr val="tx1"/>
                          </a:solidFill>
                          <a:latin typeface="DejaVu Sans"/>
                          <a:cs typeface="DejaVu Sans"/>
                        </a:rPr>
                        <a:t>Vigenza</a:t>
                      </a:r>
                      <a:r>
                        <a:rPr sz="1900" spc="-170">
                          <a:solidFill>
                            <a:schemeClr val="tx1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900" spc="-215" smtClean="0">
                          <a:solidFill>
                            <a:schemeClr val="tx1"/>
                          </a:solidFill>
                          <a:latin typeface="DejaVu Sans"/>
                          <a:cs typeface="DejaVu Sans"/>
                        </a:rPr>
                        <a:t>economica</a:t>
                      </a:r>
                      <a:endParaRPr sz="1900">
                        <a:solidFill>
                          <a:schemeClr val="tx1"/>
                        </a:solidFill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25318">
                <a:tc>
                  <a:txBody>
                    <a:bodyPr/>
                    <a:lstStyle/>
                    <a:p>
                      <a:pPr marL="329565" marR="309880" indent="414655" algn="l">
                        <a:lnSpc>
                          <a:spcPts val="2270"/>
                        </a:lnSpc>
                        <a:spcBef>
                          <a:spcPts val="365"/>
                        </a:spcBef>
                      </a:pPr>
                      <a:endParaRPr sz="1900">
                        <a:latin typeface="DejaVu Sans"/>
                        <a:cs typeface="DejaVu Sans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29565" marR="309880" indent="150495" algn="l">
                        <a:lnSpc>
                          <a:spcPts val="2270"/>
                        </a:lnSpc>
                        <a:spcBef>
                          <a:spcPts val="365"/>
                        </a:spcBef>
                      </a:pPr>
                      <a:r>
                        <a:rPr sz="1900" spc="-229" dirty="0">
                          <a:latin typeface="DejaVu Sans"/>
                          <a:cs typeface="DejaVu Sans"/>
                        </a:rPr>
                        <a:t>Vigenza  </a:t>
                      </a:r>
                      <a:r>
                        <a:rPr sz="1900" spc="-25" dirty="0">
                          <a:latin typeface="DejaVu Sans"/>
                          <a:cs typeface="DejaVu Sans"/>
                        </a:rPr>
                        <a:t>E</a:t>
                      </a:r>
                      <a:r>
                        <a:rPr sz="1900" spc="-15" dirty="0">
                          <a:latin typeface="DejaVu Sans"/>
                          <a:cs typeface="DejaVu Sans"/>
                        </a:rPr>
                        <a:t>c</a:t>
                      </a:r>
                      <a:r>
                        <a:rPr sz="1900" spc="5" dirty="0">
                          <a:latin typeface="DejaVu Sans"/>
                          <a:cs typeface="DejaVu Sans"/>
                        </a:rPr>
                        <a:t>onom</a:t>
                      </a:r>
                      <a:r>
                        <a:rPr sz="1900" dirty="0">
                          <a:latin typeface="DejaVu Sans"/>
                          <a:cs typeface="DejaVu Sans"/>
                        </a:rPr>
                        <a:t>i</a:t>
                      </a:r>
                      <a:r>
                        <a:rPr sz="1900" spc="-15" dirty="0">
                          <a:latin typeface="DejaVu Sans"/>
                          <a:cs typeface="DejaVu Sans"/>
                        </a:rPr>
                        <a:t>c</a:t>
                      </a:r>
                      <a:r>
                        <a:rPr sz="1900" dirty="0">
                          <a:latin typeface="DejaVu Sans"/>
                          <a:cs typeface="DejaVu Sans"/>
                        </a:rPr>
                        <a:t>a</a:t>
                      </a:r>
                      <a:endParaRPr sz="1900">
                        <a:latin typeface="DejaVu Sans"/>
                        <a:cs typeface="DejaVu Sans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77597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it-IT" sz="1900" spc="-229" dirty="0" smtClean="0">
                          <a:latin typeface="DejaVu Sans"/>
                          <a:cs typeface="DejaVu Sans"/>
                        </a:rPr>
                        <a:t>                   </a:t>
                      </a:r>
                      <a:r>
                        <a:rPr sz="1900" spc="-229" smtClean="0">
                          <a:latin typeface="DejaVu Sans"/>
                          <a:cs typeface="DejaVu Sans"/>
                        </a:rPr>
                        <a:t>Vigenza</a:t>
                      </a:r>
                      <a:r>
                        <a:rPr sz="1900" spc="-170" smtClean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900" spc="-225" dirty="0">
                          <a:latin typeface="DejaVu Sans"/>
                          <a:cs typeface="DejaVu Sans"/>
                        </a:rPr>
                        <a:t>Economica</a:t>
                      </a:r>
                      <a:endParaRPr sz="1900">
                        <a:latin typeface="DejaVu Sans"/>
                        <a:cs typeface="DejaVu San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429895" algn="l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1900" spc="-200" dirty="0">
                          <a:latin typeface="DejaVu Sans"/>
                          <a:cs typeface="DejaVu Sans"/>
                        </a:rPr>
                        <a:t>Aumenti</a:t>
                      </a:r>
                      <a:endParaRPr sz="1900">
                        <a:latin typeface="DejaVu Sans"/>
                        <a:cs typeface="DejaVu San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0200" marR="309245" indent="150495" algn="l">
                        <a:lnSpc>
                          <a:spcPts val="2270"/>
                        </a:lnSpc>
                        <a:spcBef>
                          <a:spcPts val="365"/>
                        </a:spcBef>
                      </a:pPr>
                      <a:r>
                        <a:rPr sz="1900" spc="-229" dirty="0">
                          <a:latin typeface="DejaVu Sans"/>
                          <a:cs typeface="DejaVu Sans"/>
                        </a:rPr>
                        <a:t>Vigenza  </a:t>
                      </a:r>
                      <a:r>
                        <a:rPr sz="1900" spc="-25" dirty="0">
                          <a:latin typeface="DejaVu Sans"/>
                          <a:cs typeface="DejaVu Sans"/>
                        </a:rPr>
                        <a:t>E</a:t>
                      </a:r>
                      <a:r>
                        <a:rPr sz="1900" spc="-15" dirty="0">
                          <a:latin typeface="DejaVu Sans"/>
                          <a:cs typeface="DejaVu Sans"/>
                        </a:rPr>
                        <a:t>c</a:t>
                      </a:r>
                      <a:r>
                        <a:rPr sz="1900" spc="5" dirty="0">
                          <a:latin typeface="DejaVu Sans"/>
                          <a:cs typeface="DejaVu Sans"/>
                        </a:rPr>
                        <a:t>onom</a:t>
                      </a:r>
                      <a:r>
                        <a:rPr sz="1900" dirty="0">
                          <a:latin typeface="DejaVu Sans"/>
                          <a:cs typeface="DejaVu Sans"/>
                        </a:rPr>
                        <a:t>i</a:t>
                      </a:r>
                      <a:r>
                        <a:rPr sz="1900" spc="-15" dirty="0">
                          <a:latin typeface="DejaVu Sans"/>
                          <a:cs typeface="DejaVu Sans"/>
                        </a:rPr>
                        <a:t>c</a:t>
                      </a:r>
                      <a:r>
                        <a:rPr sz="1900" dirty="0">
                          <a:latin typeface="DejaVu Sans"/>
                          <a:cs typeface="DejaVu Sans"/>
                        </a:rPr>
                        <a:t>a</a:t>
                      </a:r>
                      <a:endParaRPr sz="1900">
                        <a:latin typeface="DejaVu Sans"/>
                        <a:cs typeface="DejaVu Sans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725554" y="2660073"/>
            <a:ext cx="148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CCNL </a:t>
            </a:r>
          </a:p>
          <a:p>
            <a:r>
              <a:rPr lang="it-IT" dirty="0" smtClean="0"/>
              <a:t>NAZIONALE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14919" y="4168545"/>
            <a:ext cx="1696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CPL </a:t>
            </a:r>
          </a:p>
          <a:p>
            <a:r>
              <a:rPr lang="it-IT" dirty="0" smtClean="0"/>
              <a:t>PROVINCIALE</a:t>
            </a:r>
            <a:endParaRPr lang="it-IT" dirty="0"/>
          </a:p>
        </p:txBody>
      </p:sp>
      <p:sp>
        <p:nvSpPr>
          <p:cNvPr id="12" name="Parentesi graffa aperta 11"/>
          <p:cNvSpPr/>
          <p:nvPr/>
        </p:nvSpPr>
        <p:spPr>
          <a:xfrm rot="16200000">
            <a:off x="2994701" y="2247078"/>
            <a:ext cx="286603" cy="1399198"/>
          </a:xfrm>
          <a:prstGeom prst="leftBrace">
            <a:avLst>
              <a:gd name="adj1" fmla="val 47674"/>
              <a:gd name="adj2" fmla="val 51515"/>
            </a:avLst>
          </a:prstGeom>
          <a:ln/>
          <a:scene3d>
            <a:camera prst="isometricOffAxis1Right"/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chiusa 14"/>
          <p:cNvSpPr/>
          <p:nvPr/>
        </p:nvSpPr>
        <p:spPr>
          <a:xfrm rot="5400000">
            <a:off x="4491574" y="3722499"/>
            <a:ext cx="487957" cy="13800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7DACFD-9F1F-4709-8788-523EFBA7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procedure per il rinnovo dei contratti collettivi di lavoro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C7F846E3-679E-4CF9-803D-FBC6E99D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12E93C5-3F9B-4B97-A9D9-F844F9CE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Risultati immagini per disdetta contratto">
            <a:extLst>
              <a:ext uri="{FF2B5EF4-FFF2-40B4-BE49-F238E27FC236}">
                <a16:creationId xmlns:a16="http://schemas.microsoft.com/office/drawing/2014/main" xmlns="" id="{B88F626E-3FB3-4DD5-A3CB-36777EAD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33" t="17450" r="18536"/>
          <a:stretch/>
        </p:blipFill>
        <p:spPr bwMode="auto">
          <a:xfrm>
            <a:off x="4492101" y="267662"/>
            <a:ext cx="1491448" cy="10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piattaforma contratto operai agricoli">
            <a:extLst>
              <a:ext uri="{FF2B5EF4-FFF2-40B4-BE49-F238E27FC236}">
                <a16:creationId xmlns:a16="http://schemas.microsoft.com/office/drawing/2014/main" xmlns="" id="{7C3D1AE0-EE4A-4A67-871A-A5061339D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" t="7647" r="3958" b="21730"/>
          <a:stretch/>
        </p:blipFill>
        <p:spPr bwMode="auto">
          <a:xfrm>
            <a:off x="4492102" y="1630832"/>
            <a:ext cx="1491448" cy="10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magine correlata">
            <a:extLst>
              <a:ext uri="{FF2B5EF4-FFF2-40B4-BE49-F238E27FC236}">
                <a16:creationId xmlns:a16="http://schemas.microsoft.com/office/drawing/2014/main" xmlns="" id="{B8F97BE2-7C36-45FF-86C6-3F7FDE597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2" t="10022" r="3351" b="11597"/>
          <a:stretch/>
        </p:blipFill>
        <p:spPr bwMode="auto">
          <a:xfrm>
            <a:off x="4287916" y="2994002"/>
            <a:ext cx="1828800" cy="14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scadenza">
            <a:extLst>
              <a:ext uri="{FF2B5EF4-FFF2-40B4-BE49-F238E27FC236}">
                <a16:creationId xmlns:a16="http://schemas.microsoft.com/office/drawing/2014/main" xmlns="" id="{17864150-2348-4A3E-8935-1DFEAB58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101" y="4772778"/>
            <a:ext cx="1491448" cy="11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DCD5470-E260-4A19-BB9A-1E9823741B11}"/>
              </a:ext>
            </a:extLst>
          </p:cNvPr>
          <p:cNvSpPr txBox="1"/>
          <p:nvPr/>
        </p:nvSpPr>
        <p:spPr>
          <a:xfrm>
            <a:off x="6116716" y="726629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DISDETTA</a:t>
            </a:r>
          </a:p>
          <a:p>
            <a:pPr algn="ctr"/>
            <a:r>
              <a:rPr lang="it-IT" dirty="0"/>
              <a:t>6 mesi dalla scadenza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7F147C9-DA08-4214-BF2C-B71F4CB5848B}"/>
              </a:ext>
            </a:extLst>
          </p:cNvPr>
          <p:cNvSpPr txBox="1"/>
          <p:nvPr/>
        </p:nvSpPr>
        <p:spPr>
          <a:xfrm>
            <a:off x="6116716" y="1980592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PIATTAFORMA</a:t>
            </a:r>
          </a:p>
          <a:p>
            <a:pPr algn="ctr"/>
            <a:r>
              <a:rPr lang="it-IT" dirty="0"/>
              <a:t>3 mesi dalla scadenza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643B5D7-068E-46FC-A960-CCA79A596735}"/>
              </a:ext>
            </a:extLst>
          </p:cNvPr>
          <p:cNvSpPr txBox="1"/>
          <p:nvPr/>
        </p:nvSpPr>
        <p:spPr>
          <a:xfrm>
            <a:off x="6122220" y="3389454"/>
            <a:ext cx="25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NEGOZIATO</a:t>
            </a:r>
          </a:p>
          <a:p>
            <a:pPr algn="ctr"/>
            <a:r>
              <a:rPr lang="it-IT" dirty="0"/>
              <a:t>1 mese dalla scadenza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68AC7D2-6808-4FE6-BF0A-3A6FBA3623A0}"/>
              </a:ext>
            </a:extLst>
          </p:cNvPr>
          <p:cNvSpPr txBox="1"/>
          <p:nvPr/>
        </p:nvSpPr>
        <p:spPr>
          <a:xfrm>
            <a:off x="6627176" y="5078641"/>
            <a:ext cx="147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SCADENZA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952EEF4-E9C5-4397-9E22-E339ACFD0155}"/>
              </a:ext>
            </a:extLst>
          </p:cNvPr>
          <p:cNvSpPr txBox="1"/>
          <p:nvPr/>
        </p:nvSpPr>
        <p:spPr>
          <a:xfrm>
            <a:off x="1677886" y="1715144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xmlns="" val="10356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10EBBBC-2F22-4E8E-ABBE-E6E76D3B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2" y="2440858"/>
            <a:ext cx="3122163" cy="2459808"/>
          </a:xfrm>
        </p:spPr>
        <p:txBody>
          <a:bodyPr>
            <a:normAutofit fontScale="90000"/>
          </a:bodyPr>
          <a:lstStyle/>
          <a:p>
            <a:pPr algn="l"/>
            <a:r>
              <a:rPr lang="it-IT" sz="3100" dirty="0">
                <a:latin typeface="+mn-lt"/>
              </a:rPr>
              <a:t>Tipologia </a:t>
            </a:r>
            <a:r>
              <a:rPr lang="it-IT" sz="3100" dirty="0" err="1">
                <a:latin typeface="+mn-lt"/>
              </a:rPr>
              <a:t>contrattuale…</a:t>
            </a:r>
            <a:r>
              <a:rPr lang="it-IT" sz="3100" dirty="0">
                <a:latin typeface="+mn-lt"/>
              </a:rPr>
              <a:t/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/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Natura dei rapporti di lavoro nel settore primario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9B25F44-86C7-4F8C-847E-16966C289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3014" y="727969"/>
            <a:ext cx="4091674" cy="2535402"/>
          </a:xfrm>
        </p:spPr>
        <p:txBody>
          <a:bodyPr>
            <a:normAutofit/>
          </a:bodyPr>
          <a:lstStyle/>
          <a:p>
            <a:pPr algn="just">
              <a:lnSpc>
                <a:spcPts val="1000"/>
              </a:lnSpc>
            </a:pPr>
            <a:endParaRPr lang="it-IT" dirty="0"/>
          </a:p>
          <a:p>
            <a:pPr algn="just">
              <a:lnSpc>
                <a:spcPts val="1000"/>
              </a:lnSpc>
            </a:pPr>
            <a:r>
              <a:rPr lang="it-IT" dirty="0" err="1"/>
              <a:t>Oerai</a:t>
            </a:r>
            <a:r>
              <a:rPr lang="it-IT" dirty="0"/>
              <a:t> a Tempo Indeterminato </a:t>
            </a:r>
          </a:p>
          <a:p>
            <a:pPr marL="0" indent="0" algn="just">
              <a:lnSpc>
                <a:spcPts val="1000"/>
              </a:lnSpc>
              <a:buNone/>
            </a:pPr>
            <a:r>
              <a:rPr lang="it-IT" dirty="0"/>
              <a:t>(</a:t>
            </a:r>
            <a:r>
              <a:rPr lang="it-IT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</a:t>
            </a:r>
            <a:r>
              <a:rPr lang="it-IT" spc="300" dirty="0"/>
              <a:t>-Salariati Fisi</a:t>
            </a:r>
            <a:r>
              <a:rPr lang="it-IT" dirty="0"/>
              <a:t>) </a:t>
            </a:r>
          </a:p>
          <a:p>
            <a:pPr marL="0" indent="0" algn="just">
              <a:lnSpc>
                <a:spcPts val="1000"/>
              </a:lnSpc>
              <a:buNone/>
            </a:pPr>
            <a:endParaRPr lang="it-IT" dirty="0"/>
          </a:p>
          <a:p>
            <a:pPr marL="0" algn="just">
              <a:lnSpc>
                <a:spcPts val="1000"/>
              </a:lnSpc>
            </a:pPr>
            <a:r>
              <a:rPr lang="it-IT" dirty="0"/>
              <a:t>Operai a Tempo Determinato </a:t>
            </a:r>
          </a:p>
          <a:p>
            <a:pPr marL="0" indent="0" algn="just">
              <a:lnSpc>
                <a:spcPts val="1000"/>
              </a:lnSpc>
              <a:buNone/>
            </a:pPr>
            <a:r>
              <a:rPr lang="it-IT" dirty="0"/>
              <a:t>(</a:t>
            </a:r>
            <a:r>
              <a:rPr lang="it-IT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OTD</a:t>
            </a:r>
            <a:r>
              <a:rPr lang="it-IT" spc="300" dirty="0"/>
              <a:t>- Braccianti agricoli</a:t>
            </a:r>
            <a:r>
              <a:rPr lang="it-IT" dirty="0"/>
              <a:t>)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Assunzione</a:t>
            </a:r>
            <a:endParaRPr lang="it-IT" i="1" dirty="0"/>
          </a:p>
        </p:txBody>
      </p:sp>
      <p:graphicFrame>
        <p:nvGraphicFramePr>
          <p:cNvPr id="16" name="Segnaposto contenuto 15">
            <a:extLst>
              <a:ext uri="{FF2B5EF4-FFF2-40B4-BE49-F238E27FC236}">
                <a16:creationId xmlns:a16="http://schemas.microsoft.com/office/drawing/2014/main" xmlns="" id="{31991091-FA1E-43C7-B075-11167E925F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28931525"/>
              </p:ext>
            </p:extLst>
          </p:nvPr>
        </p:nvGraphicFramePr>
        <p:xfrm>
          <a:off x="4422775" y="3579813"/>
          <a:ext cx="4094163" cy="247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29D18BA-AB11-4713-BD7F-60BDA710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79" y="6537960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B412120-183B-44A0-B284-83801183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4777F43-0B74-4E7E-9314-9EBE2E289BBA}"/>
              </a:ext>
            </a:extLst>
          </p:cNvPr>
          <p:cNvSpPr txBox="1"/>
          <p:nvPr/>
        </p:nvSpPr>
        <p:spPr>
          <a:xfrm>
            <a:off x="1229879" y="1759544"/>
            <a:ext cx="21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MdL</a:t>
            </a:r>
            <a:endParaRPr lang="it-IT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2" name="Callout: freccia a sinistra 11">
            <a:extLst>
              <a:ext uri="{FF2B5EF4-FFF2-40B4-BE49-F238E27FC236}">
                <a16:creationId xmlns:a16="http://schemas.microsoft.com/office/drawing/2014/main" xmlns="" id="{D8EB8C78-A081-41DD-A6BE-398439FA7025}"/>
              </a:ext>
            </a:extLst>
          </p:cNvPr>
          <p:cNvSpPr/>
          <p:nvPr/>
        </p:nvSpPr>
        <p:spPr>
          <a:xfrm>
            <a:off x="5608468" y="2157811"/>
            <a:ext cx="2660375" cy="1120636"/>
          </a:xfrm>
          <a:prstGeom prst="leftArrowCallout">
            <a:avLst>
              <a:gd name="adj1" fmla="val 16481"/>
              <a:gd name="adj2" fmla="val 20740"/>
              <a:gd name="adj3" fmla="val 30111"/>
              <a:gd name="adj4" fmla="val 70650"/>
            </a:avLst>
          </a:prstGeom>
          <a:ln w="22225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76F1CAF-B789-4089-ACAB-921890DA16D3}"/>
              </a:ext>
            </a:extLst>
          </p:cNvPr>
          <p:cNvSpPr txBox="1"/>
          <p:nvPr/>
        </p:nvSpPr>
        <p:spPr>
          <a:xfrm>
            <a:off x="6436311" y="2221210"/>
            <a:ext cx="183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Stagionale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Fase Lavorativa</a:t>
            </a:r>
          </a:p>
        </p:txBody>
      </p:sp>
    </p:spTree>
    <p:extLst>
      <p:ext uri="{BB962C8B-B14F-4D97-AF65-F5344CB8AC3E}">
        <p14:creationId xmlns:p14="http://schemas.microsoft.com/office/powerpoint/2010/main" xmlns="" val="32255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6F2E37-A288-4AE6-BA29-FDBAF32B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Categorie di Operai agricoli e la tutela contrattuale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E96587B-F29A-479D-B34D-366EAD72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C1A18E0-240C-422A-9486-81B83CBD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7713D94-D5F8-4322-A82D-3F470F2A1729}"/>
              </a:ext>
            </a:extLst>
          </p:cNvPr>
          <p:cNvSpPr txBox="1"/>
          <p:nvPr/>
        </p:nvSpPr>
        <p:spPr>
          <a:xfrm>
            <a:off x="1229879" y="1759544"/>
            <a:ext cx="21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MdL</a:t>
            </a:r>
            <a:endParaRPr lang="it-IT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llout: freccia a destra 5">
            <a:extLst>
              <a:ext uri="{FF2B5EF4-FFF2-40B4-BE49-F238E27FC236}">
                <a16:creationId xmlns:a16="http://schemas.microsoft.com/office/drawing/2014/main" xmlns="" id="{E05DC804-81B3-4481-A740-B39894A2E9A4}"/>
              </a:ext>
            </a:extLst>
          </p:cNvPr>
          <p:cNvSpPr/>
          <p:nvPr/>
        </p:nvSpPr>
        <p:spPr>
          <a:xfrm>
            <a:off x="4394447" y="1500326"/>
            <a:ext cx="1677879" cy="905523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pc="300" dirty="0">
                <a:solidFill>
                  <a:schemeClr val="tx1"/>
                </a:solidFill>
              </a:rPr>
              <a:t>OTI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A53069A-36F1-4137-B799-640CEBDA29C2}"/>
              </a:ext>
            </a:extLst>
          </p:cNvPr>
          <p:cNvSpPr txBox="1"/>
          <p:nvPr/>
        </p:nvSpPr>
        <p:spPr>
          <a:xfrm>
            <a:off x="6285390" y="1479860"/>
            <a:ext cx="245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Rapporto di lavoro senza </a:t>
            </a:r>
            <a:r>
              <a:rPr lang="it-IT" dirty="0" err="1"/>
              <a:t>prefissione</a:t>
            </a:r>
            <a:r>
              <a:rPr lang="it-IT" dirty="0"/>
              <a:t> di termine</a:t>
            </a:r>
          </a:p>
        </p:txBody>
      </p:sp>
      <p:sp>
        <p:nvSpPr>
          <p:cNvPr id="9" name="Callout: freccia a destra 8">
            <a:extLst>
              <a:ext uri="{FF2B5EF4-FFF2-40B4-BE49-F238E27FC236}">
                <a16:creationId xmlns:a16="http://schemas.microsoft.com/office/drawing/2014/main" xmlns="" id="{1D1026E7-81B3-47D4-8342-0B90E16A5A8E}"/>
              </a:ext>
            </a:extLst>
          </p:cNvPr>
          <p:cNvSpPr/>
          <p:nvPr/>
        </p:nvSpPr>
        <p:spPr>
          <a:xfrm>
            <a:off x="4394447" y="2956843"/>
            <a:ext cx="1677879" cy="905523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pc="300" dirty="0">
                <a:solidFill>
                  <a:schemeClr val="tx1"/>
                </a:solidFill>
              </a:rPr>
              <a:t>OTD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7BB6414-3D7E-44DD-812C-F55AB78134C2}"/>
              </a:ext>
            </a:extLst>
          </p:cNvPr>
          <p:cNvSpPr txBox="1"/>
          <p:nvPr/>
        </p:nvSpPr>
        <p:spPr>
          <a:xfrm>
            <a:off x="6072327" y="2956843"/>
            <a:ext cx="2672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Impiegati per lavori: saltuari, per fase lavorativa, di carattere stagionale</a:t>
            </a:r>
          </a:p>
        </p:txBody>
      </p:sp>
      <p:sp>
        <p:nvSpPr>
          <p:cNvPr id="19" name="Callout: linea piegata 18">
            <a:extLst>
              <a:ext uri="{FF2B5EF4-FFF2-40B4-BE49-F238E27FC236}">
                <a16:creationId xmlns:a16="http://schemas.microsoft.com/office/drawing/2014/main" xmlns="" id="{0EA7B5AA-5E29-4C83-B4F1-92D40D5177B8}"/>
              </a:ext>
            </a:extLst>
          </p:cNvPr>
          <p:cNvSpPr/>
          <p:nvPr/>
        </p:nvSpPr>
        <p:spPr>
          <a:xfrm>
            <a:off x="5199939" y="4260252"/>
            <a:ext cx="3542189" cy="1568925"/>
          </a:xfrm>
          <a:prstGeom prst="borderCallout2">
            <a:avLst>
              <a:gd name="adj1" fmla="val 48174"/>
              <a:gd name="adj2" fmla="val -1370"/>
              <a:gd name="adj3" fmla="val 23842"/>
              <a:gd name="adj4" fmla="val -14831"/>
              <a:gd name="adj5" fmla="val -20474"/>
              <a:gd name="adj6" fmla="val -12435"/>
            </a:avLst>
          </a:prstGeom>
          <a:gradFill>
            <a:gsLst>
              <a:gs pos="77000">
                <a:schemeClr val="accent1">
                  <a:tint val="62000"/>
                  <a:satMod val="109000"/>
                  <a:lumMod val="110000"/>
                  <a:alpha val="27000"/>
                </a:schemeClr>
              </a:gs>
              <a:gs pos="100000">
                <a:schemeClr val="accent1">
                  <a:tint val="78000"/>
                  <a:alpha val="92000"/>
                  <a:satMod val="109000"/>
                  <a:lumMod val="10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Come funziona il contratto di un OTD?</a:t>
            </a:r>
          </a:p>
          <a:p>
            <a:pPr algn="ctr"/>
            <a:r>
              <a:rPr lang="it-IT" dirty="0"/>
              <a:t>Cosa sono la stagionalità e la fase lavorativa?</a:t>
            </a:r>
          </a:p>
        </p:txBody>
      </p:sp>
    </p:spTree>
    <p:extLst>
      <p:ext uri="{BB962C8B-B14F-4D97-AF65-F5344CB8AC3E}">
        <p14:creationId xmlns:p14="http://schemas.microsoft.com/office/powerpoint/2010/main" xmlns="" val="38576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contratto di un operaio a tempo determinato</a:t>
            </a:r>
            <a:br>
              <a:rPr lang="it-IT" dirty="0" smtClean="0"/>
            </a:br>
            <a:r>
              <a:rPr lang="it-IT" dirty="0" smtClean="0"/>
              <a:t>(stagionale o avventizio)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Dario Alba, Segretario Organizzativo FLAI CGIL Ferrara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Diagramma 4"/>
          <p:cNvGraphicFramePr/>
          <p:nvPr/>
        </p:nvGraphicFramePr>
        <p:xfrm>
          <a:off x="3463528" y="640080"/>
          <a:ext cx="6096000" cy="472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3° livello di contrattazione: </a:t>
            </a:r>
            <a:b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GARANZIA OCCUPAZIONALE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4544291" y="689371"/>
            <a:ext cx="3588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convenzioni aziendali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54742" y="2161309"/>
            <a:ext cx="434003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</a:rPr>
              <a:t>Garantiscono ad un numero x di </a:t>
            </a:r>
            <a:r>
              <a:rPr lang="it-IT" dirty="0" smtClean="0">
                <a:solidFill>
                  <a:srgbClr val="0070C0"/>
                </a:solidFill>
              </a:rPr>
              <a:t>dipendenti, </a:t>
            </a:r>
            <a:r>
              <a:rPr lang="it-IT" dirty="0">
                <a:solidFill>
                  <a:srgbClr val="0070C0"/>
                </a:solidFill>
              </a:rPr>
              <a:t>di una determinata azienda, un minimo di giornate da lavorare, fatte salve cause di forza maggiore.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0070C0"/>
                </a:solidFill>
              </a:rPr>
              <a:t> forma di stabilizzazione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0070C0"/>
                </a:solidFill>
              </a:rPr>
              <a:t> fidelizzazione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5553" y="1791977"/>
            <a:ext cx="311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dell’occupazione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82A644-2C06-4E5E-AF65-5A3AEAFB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4" y="1784688"/>
            <a:ext cx="3112047" cy="1436184"/>
          </a:xfrm>
        </p:spPr>
        <p:txBody>
          <a:bodyPr/>
          <a:lstStyle/>
          <a:p>
            <a:r>
              <a:rPr lang="it-IT" dirty="0">
                <a:latin typeface="+mn-lt"/>
              </a:rPr>
              <a:t>LAVORO SOMMERSO 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xmlns="" id="{92263DF6-6B13-4555-A9DC-F7D20D918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873670"/>
              </p:ext>
            </p:extLst>
          </p:nvPr>
        </p:nvGraphicFramePr>
        <p:xfrm>
          <a:off x="4416425" y="801688"/>
          <a:ext cx="4094163" cy="524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6F5B5BB-D840-48C5-8B5F-A0ECEA3D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554" y="3220872"/>
            <a:ext cx="3112047" cy="1804789"/>
          </a:xfrm>
        </p:spPr>
        <p:txBody>
          <a:bodyPr/>
          <a:lstStyle/>
          <a:p>
            <a:r>
              <a:rPr lang="it-IT" dirty="0"/>
              <a:t>Più comunemente conosciuto come «lavoro nero» è una prestazione lavorativa senza rispetto della normativa vigente in materia di lavoro, fiscale e contributiva…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E99685F-FB0F-407F-88E0-31F6E0F0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2135C34-2E55-4AAA-889B-FCA7E256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A78D7C3-9B32-49F9-B63F-EF05B0D4E538}"/>
              </a:ext>
            </a:extLst>
          </p:cNvPr>
          <p:cNvSpPr txBox="1"/>
          <p:nvPr/>
        </p:nvSpPr>
        <p:spPr>
          <a:xfrm>
            <a:off x="1229879" y="1759544"/>
            <a:ext cx="21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MdL</a:t>
            </a:r>
            <a:endParaRPr lang="it-IT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C3DC8E-E17C-4532-A091-6BD6A784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03C3DC8E-E17C-4532-A091-6BD6A784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03C3DC8E-E17C-4532-A091-6BD6A784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03C3DC8E-E17C-4532-A091-6BD6A784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03C3DC8E-E17C-4532-A091-6BD6A7843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514A4D-D406-4791-B636-8ADCF704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28514A4D-D406-4791-B636-8ADCF704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28514A4D-D406-4791-B636-8ADCF704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28514A4D-D406-4791-B636-8ADCF704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28514A4D-D406-4791-B636-8ADCF704E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36A84F-B919-4FE2-866B-02719B154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4D36A84F-B919-4FE2-866B-02719B154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4D36A84F-B919-4FE2-866B-02719B154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4D36A84F-B919-4FE2-866B-02719B154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4D36A84F-B919-4FE2-866B-02719B154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D73397-02C2-466D-B83B-4180317A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27D73397-02C2-466D-B83B-4180317A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27D73397-02C2-466D-B83B-4180317A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27D73397-02C2-466D-B83B-4180317A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27D73397-02C2-466D-B83B-4180317A1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260C73-751A-4C51-9CAC-106C831D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A2260C73-751A-4C51-9CAC-106C831D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A2260C73-751A-4C51-9CAC-106C831D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A2260C73-751A-4C51-9CAC-106C831D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A2260C73-751A-4C51-9CAC-106C831D7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CC41701-8E62-4538-95B4-2DCCCDC1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99" y="2349924"/>
            <a:ext cx="3112047" cy="2464952"/>
          </a:xfrm>
        </p:spPr>
        <p:txBody>
          <a:bodyPr>
            <a:no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Perché è facile impiegare forza lavoro in  nero/grigio nel settore primario?</a:t>
            </a:r>
            <a:b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Come contrastarlo?</a:t>
            </a:r>
            <a:b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azioni del sindacato…</a:t>
            </a:r>
            <a:b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ricattabilità dei lavoratori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6849064-287E-4FC5-8ACE-F531BA60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ED4040C-00E2-40A9-BB9D-3DC70D41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b="1" smtClean="0">
                <a:solidFill>
                  <a:srgbClr val="0070C0"/>
                </a:solidFill>
              </a:rPr>
              <a:pPr/>
              <a:t>18</a:t>
            </a:fld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xmlns="" id="{D28A28D6-BCAB-4E51-981C-762C982C5DED}"/>
              </a:ext>
            </a:extLst>
          </p:cNvPr>
          <p:cNvSpPr/>
          <p:nvPr/>
        </p:nvSpPr>
        <p:spPr>
          <a:xfrm>
            <a:off x="4185554" y="640080"/>
            <a:ext cx="1491449" cy="5989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 nero/grigio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A89E9F94-E6C2-4A17-9A58-391170B69679}"/>
              </a:ext>
            </a:extLst>
          </p:cNvPr>
          <p:cNvCxnSpPr>
            <a:cxnSpLocks/>
          </p:cNvCxnSpPr>
          <p:nvPr/>
        </p:nvCxnSpPr>
        <p:spPr>
          <a:xfrm>
            <a:off x="5683435" y="928254"/>
            <a:ext cx="82562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00AAB0D9-2120-408A-9846-B41B466827A8}"/>
              </a:ext>
            </a:extLst>
          </p:cNvPr>
          <p:cNvSpPr txBox="1"/>
          <p:nvPr/>
        </p:nvSpPr>
        <p:spPr>
          <a:xfrm>
            <a:off x="6596110" y="466589"/>
            <a:ext cx="254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Com’è possibile eludere la normativa?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xmlns="" id="{7BFA1B81-2188-4941-9F63-D89DBA57266E}"/>
              </a:ext>
            </a:extLst>
          </p:cNvPr>
          <p:cNvSpPr/>
          <p:nvPr/>
        </p:nvSpPr>
        <p:spPr>
          <a:xfrm>
            <a:off x="4191986" y="5033665"/>
            <a:ext cx="1497881" cy="5989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vertenzialità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xmlns="" id="{C1631127-2FDE-4344-A951-AAE2D9579169}"/>
              </a:ext>
            </a:extLst>
          </p:cNvPr>
          <p:cNvCxnSpPr/>
          <p:nvPr/>
        </p:nvCxnSpPr>
        <p:spPr>
          <a:xfrm>
            <a:off x="5689867" y="5295331"/>
            <a:ext cx="794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A7F706CB-895B-4194-ADBD-A3540A7AB920}"/>
              </a:ext>
            </a:extLst>
          </p:cNvPr>
          <p:cNvSpPr txBox="1"/>
          <p:nvPr/>
        </p:nvSpPr>
        <p:spPr>
          <a:xfrm>
            <a:off x="6596110" y="4814876"/>
            <a:ext cx="2354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Com’è strutturata la vertenzialità </a:t>
            </a:r>
            <a:r>
              <a:rPr lang="it-IT" b="1" dirty="0" smtClean="0">
                <a:solidFill>
                  <a:srgbClr val="0070C0"/>
                </a:solidFill>
              </a:rPr>
              <a:t>in agricoltura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xmlns="" id="{9728BCE0-320B-41B6-B584-75DF68E5B7BC}"/>
              </a:ext>
            </a:extLst>
          </p:cNvPr>
          <p:cNvSpPr/>
          <p:nvPr/>
        </p:nvSpPr>
        <p:spPr>
          <a:xfrm>
            <a:off x="4185554" y="2839493"/>
            <a:ext cx="1491449" cy="59898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 contrattuale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xmlns="" id="{662FD395-C41C-4203-B8CE-E961FCE3E98C}"/>
              </a:ext>
            </a:extLst>
          </p:cNvPr>
          <p:cNvCxnSpPr>
            <a:cxnSpLocks/>
          </p:cNvCxnSpPr>
          <p:nvPr/>
        </p:nvCxnSpPr>
        <p:spPr>
          <a:xfrm>
            <a:off x="5677003" y="3138985"/>
            <a:ext cx="889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24283721-6C78-4B2F-BABE-259193B73335}"/>
              </a:ext>
            </a:extLst>
          </p:cNvPr>
          <p:cNvSpPr txBox="1"/>
          <p:nvPr/>
        </p:nvSpPr>
        <p:spPr>
          <a:xfrm>
            <a:off x="6760006" y="2964873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Causa\effetto</a:t>
            </a:r>
          </a:p>
        </p:txBody>
      </p:sp>
    </p:spTree>
    <p:extLst>
      <p:ext uri="{BB962C8B-B14F-4D97-AF65-F5344CB8AC3E}">
        <p14:creationId xmlns:p14="http://schemas.microsoft.com/office/powerpoint/2010/main" xmlns="" val="25480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33" grpId="0"/>
      <p:bldP spid="34" grpId="0" animBg="1"/>
      <p:bldP spid="37" grpId="0"/>
      <p:bldP spid="38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B4DEA2-C8D8-44E6-A418-F28399EB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L’articolo 2 bis, decreto-legge 12 luglio 2018, n. 87, c.d. “decreto dignità”, introdotto in sede di conversione dalla legge 9 agosto 2018, n. 96, ha innovato la materia delle prestazioni occasionali.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6CE9D86-45DD-423C-9A58-3098EF24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Dario Alba, Segretario Organizzativo FLAI CGIL Ferrara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9840F1C-50FC-48B3-A9B4-9340DA88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3BC05A1-C5C4-4DB0-AA6D-18F28DD01058}"/>
              </a:ext>
            </a:extLst>
          </p:cNvPr>
          <p:cNvSpPr txBox="1"/>
          <p:nvPr/>
        </p:nvSpPr>
        <p:spPr>
          <a:xfrm>
            <a:off x="1076984" y="1673722"/>
            <a:ext cx="240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VOUCHERS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7AC471F-BEC2-4D26-999C-681E1654419B}"/>
              </a:ext>
            </a:extLst>
          </p:cNvPr>
          <p:cNvSpPr txBox="1"/>
          <p:nvPr/>
        </p:nvSpPr>
        <p:spPr>
          <a:xfrm>
            <a:off x="4247820" y="288983"/>
            <a:ext cx="44226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0070C0"/>
                </a:solidFill>
              </a:rPr>
              <a:t>Nel settore agricolo le prestazioni occasionali sono ammesse solo per coloro che non risultano iscritti, nell’anno precedente, negli elenchi anagrafici dei </a:t>
            </a:r>
            <a:r>
              <a:rPr lang="it-IT" sz="1600" b="1" dirty="0">
                <a:solidFill>
                  <a:srgbClr val="0070C0"/>
                </a:solidFill>
              </a:rPr>
              <a:t>lavoratori agricoli</a:t>
            </a:r>
            <a:r>
              <a:rPr lang="it-IT" sz="1600" dirty="0">
                <a:solidFill>
                  <a:srgbClr val="0070C0"/>
                </a:solidFill>
              </a:rPr>
              <a:t> (</a:t>
            </a:r>
            <a:r>
              <a:rPr lang="it-IT" sz="1600" dirty="0" err="1">
                <a:solidFill>
                  <a:srgbClr val="0070C0"/>
                </a:solidFill>
              </a:rPr>
              <a:t>otd</a:t>
            </a:r>
            <a:r>
              <a:rPr lang="it-IT" sz="1600" dirty="0">
                <a:solidFill>
                  <a:srgbClr val="0070C0"/>
                </a:solidFill>
              </a:rPr>
              <a:t>). È possibile attivare una prestazione occasionale in agricoltura se il lavoratore appartiene a determinate categorie svantaggiate: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</a:rPr>
              <a:t>titolari di pensione di vecchiaia o di invalidità;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</a:rPr>
              <a:t>giovani con meno di 25 anni di età, se studenti;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</a:rPr>
              <a:t>disoccupati;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</a:rPr>
              <a:t>percettori di prestazioni a sostegno del reddito o del reddito di inclusione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CCFD3807-83BE-4A02-BBF2-28B6BA2D8499}"/>
              </a:ext>
            </a:extLst>
          </p:cNvPr>
          <p:cNvSpPr/>
          <p:nvPr/>
        </p:nvSpPr>
        <p:spPr>
          <a:xfrm>
            <a:off x="4247820" y="4206392"/>
            <a:ext cx="2000213" cy="12783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Pro e Contro</a:t>
            </a:r>
          </a:p>
          <a:p>
            <a:pPr algn="ctr"/>
            <a:r>
              <a:rPr lang="it-IT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052672B3-5519-467D-BA66-1103774BD8D2}"/>
              </a:ext>
            </a:extLst>
          </p:cNvPr>
          <p:cNvSpPr/>
          <p:nvPr/>
        </p:nvSpPr>
        <p:spPr>
          <a:xfrm>
            <a:off x="6658252" y="4206392"/>
            <a:ext cx="2000213" cy="127838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Perché la CGIL ha raccolto le firme per il REFERENDUM</a:t>
            </a:r>
          </a:p>
        </p:txBody>
      </p:sp>
    </p:spTree>
    <p:extLst>
      <p:ext uri="{BB962C8B-B14F-4D97-AF65-F5344CB8AC3E}">
        <p14:creationId xmlns:p14="http://schemas.microsoft.com/office/powerpoint/2010/main" xmlns="" val="11820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...cosa dicono di noi…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03366" y="2221209"/>
            <a:ext cx="4091410" cy="305533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it-IT" sz="1800" dirty="0"/>
              <a:t>“..E’ come il gettone nell’</a:t>
            </a:r>
            <a:r>
              <a:rPr lang="it-IT" sz="1800" dirty="0" err="1"/>
              <a:t>Iphone</a:t>
            </a:r>
            <a:r>
              <a:rPr lang="it-IT" sz="1800" dirty="0"/>
              <a:t>..”</a:t>
            </a:r>
          </a:p>
          <a:p>
            <a:pPr algn="just">
              <a:lnSpc>
                <a:spcPct val="200000"/>
              </a:lnSpc>
            </a:pPr>
            <a:r>
              <a:rPr lang="it-IT" sz="1800" dirty="0"/>
              <a:t>Susanna </a:t>
            </a:r>
            <a:r>
              <a:rPr lang="it-IT" sz="1800" dirty="0" err="1"/>
              <a:t>Camusso</a:t>
            </a:r>
            <a:endParaRPr lang="it-IT" sz="1800" dirty="0"/>
          </a:p>
          <a:p>
            <a:pPr algn="just">
              <a:lnSpc>
                <a:spcPct val="200000"/>
              </a:lnSpc>
            </a:pPr>
            <a:r>
              <a:rPr lang="it-IT" sz="1800" dirty="0"/>
              <a:t>Distacco dalla realtà</a:t>
            </a:r>
          </a:p>
          <a:p>
            <a:pPr algn="just">
              <a:lnSpc>
                <a:spcPct val="200000"/>
              </a:lnSpc>
            </a:pPr>
            <a:r>
              <a:rPr lang="it-IT" sz="1800" dirty="0"/>
              <a:t>Non al passo con i tempi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A697E8F-789A-4898-949F-7ED68D4CFE49}"/>
              </a:ext>
            </a:extLst>
          </p:cNvPr>
          <p:cNvSpPr txBox="1"/>
          <p:nvPr/>
        </p:nvSpPr>
        <p:spPr>
          <a:xfrm>
            <a:off x="725554" y="1759544"/>
            <a:ext cx="311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CGIL </a:t>
            </a:r>
          </a:p>
        </p:txBody>
      </p:sp>
    </p:spTree>
    <p:extLst>
      <p:ext uri="{BB962C8B-B14F-4D97-AF65-F5344CB8AC3E}">
        <p14:creationId xmlns:p14="http://schemas.microsoft.com/office/powerpoint/2010/main" xmlns="" val="1707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9148" y="2088108"/>
            <a:ext cx="4162952" cy="2333767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LEGGE 199/2016</a:t>
            </a:r>
            <a:br>
              <a:rPr lang="it-IT" sz="3100" dirty="0" smtClean="0"/>
            </a:br>
            <a:r>
              <a:rPr lang="it-IT" sz="2700" dirty="0" smtClean="0"/>
              <a:t>Osservatorio Placido </a:t>
            </a:r>
            <a:r>
              <a:rPr lang="it-IT" sz="2700" dirty="0" err="1" smtClean="0"/>
              <a:t>Rizzotto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IL SINDACATO </a:t>
            </a:r>
            <a:r>
              <a:rPr lang="it-IT" sz="3100" dirty="0" err="1" smtClean="0"/>
              <a:t>DI</a:t>
            </a:r>
            <a:r>
              <a:rPr lang="it-IT" sz="3100" dirty="0" smtClean="0"/>
              <a:t> STRADA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79148" y="4421875"/>
            <a:ext cx="4162952" cy="859809"/>
          </a:xfrm>
        </p:spPr>
        <p:txBody>
          <a:bodyPr/>
          <a:lstStyle/>
          <a:p>
            <a:r>
              <a:rPr lang="it-IT" dirty="0" smtClean="0"/>
              <a:t>DATI E 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Dario Alba, Segretario Organizzativo FLAI CGIL Ferrara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725554" y="2361063"/>
            <a:ext cx="3112047" cy="2464952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Disposizioni in materia di contrasto ai fenomeni del lavoro nero, dello sfruttamento del lavoro in agricoltura e di riallineamento retributivo nel settore agricolo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Dario Alba, Segretario Organizzativo FLAI CGIL Ferrara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503760" y="1517243"/>
            <a:ext cx="4189863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 smtClean="0"/>
              <a:t>legge n. 199 del 2016 si caratterizza, in primo luogo, per la riformulazione del delitto di Intermediazione illecita e sfruttamento del lavoro, già inserito all'</a:t>
            </a:r>
            <a:r>
              <a:rPr lang="it-IT" b="1" dirty="0" smtClean="0"/>
              <a:t>art. 603-bis del codice penale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03760" y="3533353"/>
            <a:ext cx="4148919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indici </a:t>
            </a:r>
            <a:r>
              <a:rPr lang="it-IT" b="1" dirty="0" smtClean="0"/>
              <a:t>di sfruttamento</a:t>
            </a:r>
            <a:r>
              <a:rPr lang="it-IT" dirty="0" smtClean="0"/>
              <a:t> dei lavoratori. </a:t>
            </a:r>
            <a:endParaRPr lang="it-IT" dirty="0" smtClean="0"/>
          </a:p>
          <a:p>
            <a:pPr algn="just"/>
            <a:r>
              <a:rPr lang="it-IT" dirty="0" smtClean="0"/>
              <a:t>Tali </a:t>
            </a:r>
            <a:r>
              <a:rPr lang="it-IT" dirty="0" smtClean="0"/>
              <a:t>indici - rispetto a quanto già previsto dal secondo comma dell'art. 603-bis - sono integrati anche dal pagamento di retribuzioni palesemente difformi da quanto previsto dai </a:t>
            </a:r>
            <a:r>
              <a:rPr lang="it-IT" b="1" dirty="0" smtClean="0"/>
              <a:t>contratti collettivi territoriali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59606" y="640080"/>
            <a:ext cx="79297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ART.1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45050" y="175331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.199/2016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Dario Alba, Segretario Organizzativo FLAI CGIL Ferrara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640079" y="914793"/>
            <a:ext cx="3331419" cy="5447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it-IT" sz="2400" b="1" dirty="0" smtClean="0"/>
              <a:t>39%</a:t>
            </a:r>
            <a:endParaRPr lang="it-IT" sz="2400" dirty="0" smtClean="0"/>
          </a:p>
          <a:p>
            <a:pPr algn="just" fontAlgn="base"/>
            <a:r>
              <a:rPr lang="it-IT" dirty="0" smtClean="0"/>
              <a:t>tasso </a:t>
            </a:r>
            <a:r>
              <a:rPr lang="it-IT" dirty="0" smtClean="0"/>
              <a:t>di </a:t>
            </a:r>
            <a:r>
              <a:rPr lang="it-IT" b="1" dirty="0" smtClean="0"/>
              <a:t>irregolarità</a:t>
            </a:r>
            <a:r>
              <a:rPr lang="it-IT" dirty="0" smtClean="0"/>
              <a:t> dei rapporti di lavoro in agricoltura </a:t>
            </a:r>
            <a:endParaRPr lang="it-IT" dirty="0" smtClean="0"/>
          </a:p>
          <a:p>
            <a:pPr algn="just" fontAlgn="base"/>
            <a:endParaRPr lang="it-IT" dirty="0" smtClean="0"/>
          </a:p>
          <a:p>
            <a:pPr algn="just"/>
            <a:r>
              <a:rPr lang="it-IT" dirty="0" smtClean="0"/>
              <a:t>Più di 300.000 lavoratori agricoli lavorano </a:t>
            </a:r>
            <a:r>
              <a:rPr lang="it-IT" dirty="0" smtClean="0"/>
              <a:t>per </a:t>
            </a:r>
            <a:r>
              <a:rPr lang="it-IT" b="1" dirty="0" smtClean="0"/>
              <a:t>meno di 50 giornate</a:t>
            </a:r>
            <a:r>
              <a:rPr lang="it-IT" dirty="0" smtClean="0"/>
              <a:t> l'anno (quasi il </a:t>
            </a:r>
            <a:r>
              <a:rPr lang="it-IT" b="1" dirty="0" smtClean="0"/>
              <a:t>30%</a:t>
            </a:r>
            <a:r>
              <a:rPr lang="it-IT" dirty="0" smtClean="0"/>
              <a:t> del </a:t>
            </a:r>
            <a:r>
              <a:rPr lang="it-IT" dirty="0" smtClean="0"/>
              <a:t>totale)</a:t>
            </a:r>
          </a:p>
          <a:p>
            <a:pPr fontAlgn="base"/>
            <a:endParaRPr lang="it-IT" b="1" dirty="0" smtClean="0"/>
          </a:p>
          <a:p>
            <a:pPr algn="just" fontAlgn="base"/>
            <a:r>
              <a:rPr lang="it-IT" b="1" dirty="0" smtClean="0"/>
              <a:t>400.000/430.000</a:t>
            </a:r>
            <a:endParaRPr lang="it-IT" b="1" dirty="0" smtClean="0"/>
          </a:p>
          <a:p>
            <a:pPr algn="just" fontAlgn="base"/>
            <a:r>
              <a:rPr lang="it-IT" dirty="0" smtClean="0"/>
              <a:t>lavoratori agricoli esposti al rischio di un ingaggio irregolare e sotto </a:t>
            </a:r>
            <a:r>
              <a:rPr lang="it-IT" dirty="0" smtClean="0"/>
              <a:t>caporale</a:t>
            </a:r>
          </a:p>
          <a:p>
            <a:pPr algn="just" fontAlgn="base"/>
            <a:endParaRPr lang="it-IT" dirty="0" smtClean="0"/>
          </a:p>
          <a:p>
            <a:pPr fontAlgn="base"/>
            <a:r>
              <a:rPr lang="it-IT" dirty="0" smtClean="0"/>
              <a:t>Più di </a:t>
            </a:r>
            <a:r>
              <a:rPr lang="it-IT" b="1" dirty="0" smtClean="0"/>
              <a:t>132.000 </a:t>
            </a:r>
          </a:p>
          <a:p>
            <a:pPr fontAlgn="base"/>
            <a:r>
              <a:rPr lang="it-IT" dirty="0" smtClean="0"/>
              <a:t>sono in condizione di grave vulnerabilità sociale e forte sofferenza </a:t>
            </a:r>
            <a:r>
              <a:rPr lang="it-IT" dirty="0" smtClean="0"/>
              <a:t>occupazionale</a:t>
            </a: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1173708" y="135374"/>
            <a:ext cx="690279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QUARTO RAPPORTO AGROMAFIE E CAPORALATO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isultati immagini per fulmin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710" y="1122991"/>
            <a:ext cx="872132" cy="923330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4926841" y="945571"/>
            <a:ext cx="37786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C89800"/>
                </a:solidFill>
              </a:rPr>
              <a:t>15,5%</a:t>
            </a:r>
          </a:p>
          <a:p>
            <a:pPr algn="just"/>
            <a:r>
              <a:rPr lang="it-IT" dirty="0" smtClean="0">
                <a:solidFill>
                  <a:srgbClr val="C89800"/>
                </a:solidFill>
              </a:rPr>
              <a:t> l’incidenza </a:t>
            </a:r>
            <a:r>
              <a:rPr lang="it-IT" dirty="0" smtClean="0">
                <a:solidFill>
                  <a:srgbClr val="C89800"/>
                </a:solidFill>
              </a:rPr>
              <a:t>del lavoro irregolare sul valore aggiunto del settore agricolo</a:t>
            </a:r>
            <a:endParaRPr lang="it-IT" dirty="0">
              <a:solidFill>
                <a:srgbClr val="C89800"/>
              </a:solidFill>
            </a:endParaRPr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709" y="2944826"/>
            <a:ext cx="872132" cy="1080000"/>
          </a:xfrm>
          <a:prstGeom prst="rect">
            <a:avLst/>
          </a:prstGeom>
          <a:noFill/>
        </p:spPr>
      </p:pic>
      <p:sp>
        <p:nvSpPr>
          <p:cNvPr id="17" name="Rettangolo 16"/>
          <p:cNvSpPr/>
          <p:nvPr/>
        </p:nvSpPr>
        <p:spPr>
          <a:xfrm>
            <a:off x="4926840" y="2944826"/>
            <a:ext cx="3778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4,8 miliardi </a:t>
            </a:r>
          </a:p>
          <a:p>
            <a:pPr fontAlgn="base"/>
            <a:r>
              <a:rPr lang="it-IT" dirty="0" smtClean="0">
                <a:solidFill>
                  <a:schemeClr val="accent1"/>
                </a:solidFill>
              </a:rPr>
              <a:t>il business del lavoro irregolare e del caporalato in agricoltura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18" name="Picture 6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709" y="4749421"/>
            <a:ext cx="872132" cy="1080000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4926840" y="4749421"/>
            <a:ext cx="3778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 miliardi</a:t>
            </a:r>
          </a:p>
          <a:p>
            <a:pPr fontAlgn="base"/>
            <a:r>
              <a:rPr lang="it-IT" dirty="0" smtClean="0">
                <a:solidFill>
                  <a:schemeClr val="accent1"/>
                </a:solidFill>
              </a:rPr>
              <a:t>solo di evasione contributiva</a:t>
            </a:r>
            <a:endParaRPr lang="it-IT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ispettiva e controlli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2017)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Dario Alba, Segretario Organizzativo FLAI CGIL Ferrara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4196687" y="640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it-IT" dirty="0" smtClean="0">
                <a:solidFill>
                  <a:schemeClr val="accent1"/>
                </a:solidFill>
              </a:rPr>
              <a:t>7265</a:t>
            </a:r>
            <a:endParaRPr lang="it-IT" b="1" dirty="0" smtClean="0">
              <a:solidFill>
                <a:schemeClr val="accent1"/>
              </a:solidFill>
            </a:endParaRPr>
          </a:p>
          <a:p>
            <a:pPr algn="just" fontAlgn="base"/>
            <a:r>
              <a:rPr lang="it-IT" dirty="0" smtClean="0">
                <a:solidFill>
                  <a:schemeClr val="accent1"/>
                </a:solidFill>
              </a:rPr>
              <a:t>aziende sottoposte a controllo da parte dell’ispettorato del lavoro, 10% in meno rispetto al 2016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196687" y="21426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it-IT" dirty="0" smtClean="0">
                <a:solidFill>
                  <a:srgbClr val="0070C0"/>
                </a:solidFill>
              </a:rPr>
              <a:t>Più del 50%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just" fontAlgn="base"/>
            <a:r>
              <a:rPr lang="it-IT" dirty="0" smtClean="0">
                <a:solidFill>
                  <a:srgbClr val="0070C0"/>
                </a:solidFill>
              </a:rPr>
              <a:t>aziende ispezionate che hanno presentato irregolarità 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96687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5222</a:t>
            </a:r>
            <a:r>
              <a:rPr lang="it-IT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lavoratori irregolari </a:t>
            </a:r>
          </a:p>
          <a:p>
            <a:pPr algn="just" fontAlgn="base"/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3549 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totalmente in nero, circa il 67% 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196687" y="45174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Solo le segnalazioni fatte dall’ispettorato del lavoro sono passate </a:t>
            </a:r>
          </a:p>
          <a:p>
            <a:pPr algn="just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nel 2016 a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94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nel 2017 con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387 vittime di caporalato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censite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31 arresti</a:t>
            </a: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40080" y="5580733"/>
            <a:ext cx="3197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/>
              <a:t>Elaborazione </a:t>
            </a:r>
            <a:r>
              <a:rPr lang="it-IT" i="1" dirty="0" err="1" smtClean="0"/>
              <a:t>Oss</a:t>
            </a:r>
            <a:r>
              <a:rPr lang="it-IT" i="1" dirty="0" smtClean="0"/>
              <a:t>. Placido </a:t>
            </a:r>
            <a:r>
              <a:rPr lang="it-IT" i="1" dirty="0" err="1" smtClean="0"/>
              <a:t>Rizzotto</a:t>
            </a:r>
            <a:r>
              <a:rPr lang="it-IT" i="1" dirty="0" smtClean="0"/>
              <a:t> su dati Istat, Crea, Inps, INL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sindacato di strada a Ferrara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Dario Alba, Segretario Organizzativo FLAI CGIL Ferrara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4176214" y="2349924"/>
            <a:ext cx="4694831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sono i soggetti a cui si rivolge la nostra attività?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Dove?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condizioni abitative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denunce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 </a:t>
            </a:r>
            <a:endParaRPr lang="it-IT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Risultati immagini per caporala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214" y="320040"/>
            <a:ext cx="2183643" cy="1800000"/>
          </a:xfrm>
          <a:prstGeom prst="rect">
            <a:avLst/>
          </a:prstGeom>
          <a:noFill/>
        </p:spPr>
      </p:pic>
      <p:pic>
        <p:nvPicPr>
          <p:cNvPr id="45060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857" y="318114"/>
            <a:ext cx="2511188" cy="180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9091" y="1091822"/>
            <a:ext cx="6428445" cy="873456"/>
          </a:xfrm>
        </p:spPr>
        <p:txBody>
          <a:bodyPr>
            <a:normAutofit fontScale="90000"/>
          </a:bodyPr>
          <a:lstStyle/>
          <a:p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9091" y="2838734"/>
            <a:ext cx="6428445" cy="1334120"/>
          </a:xfrm>
        </p:spPr>
        <p:txBody>
          <a:bodyPr/>
          <a:lstStyle/>
          <a:p>
            <a:r>
              <a:rPr lang="it-IT" sz="2400" dirty="0" smtClean="0"/>
              <a:t>Contatti:</a:t>
            </a:r>
          </a:p>
          <a:p>
            <a:r>
              <a:rPr lang="it-IT" sz="3200" dirty="0" smtClean="0"/>
              <a:t>dario.alba@mail.cgilfe.it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Dario Alba, Segretario Organizzativo FLAI CGIL Ferrara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614" y="2336051"/>
            <a:ext cx="3112048" cy="2464952"/>
          </a:xfrm>
        </p:spPr>
        <p:txBody>
          <a:bodyPr/>
          <a:lstStyle/>
          <a:p>
            <a:r>
              <a:rPr lang="it-IT" dirty="0">
                <a:latin typeface="+mn-lt"/>
              </a:rPr>
              <a:t>Il sindacato “vintage”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03366" y="640080"/>
            <a:ext cx="4091410" cy="5248622"/>
          </a:xfrm>
        </p:spPr>
        <p:txBody>
          <a:bodyPr/>
          <a:lstStyle/>
          <a:p>
            <a:r>
              <a:rPr lang="it-IT" dirty="0"/>
              <a:t>“Vogliamo il salario. Vogliamo l’orario di lavoro. Viva il grande sciopero! Viva la giustizia!” Giuseppe di Vittorio all’ età 12 anni </a:t>
            </a:r>
          </a:p>
          <a:p>
            <a:r>
              <a:rPr lang="it-IT" dirty="0"/>
              <a:t>“Per farsi rispettare c’è bisogno delle parole e di una buona penna non di atti intimidatori” Placido </a:t>
            </a:r>
            <a:r>
              <a:rPr lang="it-IT" dirty="0" err="1"/>
              <a:t>Rizzotto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magine 5" descr="2017.05.01-puntirossi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84" y="4447308"/>
            <a:ext cx="3995659" cy="2246780"/>
          </a:xfrm>
          <a:prstGeom prst="rect">
            <a:avLst/>
          </a:prstGeom>
        </p:spPr>
      </p:pic>
      <p:pic>
        <p:nvPicPr>
          <p:cNvPr id="7" name="Immagine 6" descr="2lb_original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0" t="15477" r="8690" b="13789"/>
          <a:stretch/>
        </p:blipFill>
        <p:spPr>
          <a:xfrm>
            <a:off x="420027" y="142873"/>
            <a:ext cx="3646883" cy="2036623"/>
          </a:xfrm>
          <a:prstGeom prst="rect">
            <a:avLst/>
          </a:prstGeom>
        </p:spPr>
      </p:pic>
      <p:pic>
        <p:nvPicPr>
          <p:cNvPr id="8" name="Immagine 7" descr="come-si-puliscono-le-finestre-dei-grattacieli-670x30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419" b="18319"/>
          <a:stretch/>
        </p:blipFill>
        <p:spPr>
          <a:xfrm>
            <a:off x="4950521" y="142873"/>
            <a:ext cx="3464023" cy="2036622"/>
          </a:xfrm>
          <a:prstGeom prst="rect">
            <a:avLst/>
          </a:prstGeom>
        </p:spPr>
      </p:pic>
      <p:pic>
        <p:nvPicPr>
          <p:cNvPr id="9" name="Immagine 8" descr="1414236958-piazza-sangiovanni-cgil.jp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739" y="4447308"/>
            <a:ext cx="4079090" cy="2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2357" y="2322823"/>
            <a:ext cx="3018408" cy="2515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>
                <a:solidFill>
                  <a:schemeClr val="bg1"/>
                </a:solidFill>
              </a:rPr>
              <a:t>C’è una grande differenza tra la comunicazione pubblica, l’impressione che si ha di noi e la vita concreta del sindacato.</a:t>
            </a:r>
          </a:p>
          <a:p>
            <a:pPr marL="0" indent="0" algn="r">
              <a:buNone/>
            </a:pPr>
            <a:r>
              <a:rPr lang="it-IT" sz="1800" i="1" dirty="0">
                <a:solidFill>
                  <a:schemeClr val="bg1"/>
                </a:solidFill>
              </a:rPr>
              <a:t>Susanna </a:t>
            </a:r>
            <a:r>
              <a:rPr lang="it-IT" sz="1800" i="1" dirty="0" err="1">
                <a:solidFill>
                  <a:schemeClr val="bg1"/>
                </a:solidFill>
              </a:rPr>
              <a:t>Camusso</a:t>
            </a:r>
            <a:endParaRPr lang="it-IT" sz="1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06855" y="6547104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16A66E4-9E38-4377-AFE2-019CA2791F7A}"/>
              </a:ext>
            </a:extLst>
          </p:cNvPr>
          <p:cNvSpPr txBox="1"/>
          <p:nvPr/>
        </p:nvSpPr>
        <p:spPr>
          <a:xfrm>
            <a:off x="772357" y="1775498"/>
            <a:ext cx="295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fa il sindacato?</a:t>
            </a:r>
          </a:p>
        </p:txBody>
      </p:sp>
      <p:pic>
        <p:nvPicPr>
          <p:cNvPr id="13318" name="Picture 6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92" y="320040"/>
            <a:ext cx="1756325" cy="1455458"/>
          </a:xfrm>
          <a:prstGeom prst="rect">
            <a:avLst/>
          </a:prstGeom>
          <a:noFill/>
        </p:spPr>
      </p:pic>
      <p:pic>
        <p:nvPicPr>
          <p:cNvPr id="13320" name="Picture 8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0788" y="320041"/>
            <a:ext cx="1756325" cy="1455458"/>
          </a:xfrm>
          <a:prstGeom prst="rect">
            <a:avLst/>
          </a:prstGeom>
          <a:noFill/>
        </p:spPr>
      </p:pic>
      <p:pic>
        <p:nvPicPr>
          <p:cNvPr id="13322" name="Picture 10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93" y="2388093"/>
            <a:ext cx="1756324" cy="1405060"/>
          </a:xfrm>
          <a:prstGeom prst="rect">
            <a:avLst/>
          </a:prstGeom>
          <a:noFill/>
        </p:spPr>
      </p:pic>
      <p:pic>
        <p:nvPicPr>
          <p:cNvPr id="13324" name="Picture 12" descr="Risultati immagini per maternitÃ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0788" y="2388093"/>
            <a:ext cx="1756325" cy="1398398"/>
          </a:xfrm>
          <a:prstGeom prst="rect">
            <a:avLst/>
          </a:prstGeom>
          <a:noFill/>
        </p:spPr>
      </p:pic>
      <p:pic>
        <p:nvPicPr>
          <p:cNvPr id="13325" name="Picture 13" descr="D:\RUA doc 2 - 2011\Giro D'iTaglia (41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14893" y="4310101"/>
            <a:ext cx="4432220" cy="1916963"/>
          </a:xfrm>
          <a:prstGeom prst="rect">
            <a:avLst/>
          </a:prstGeom>
          <a:noFill/>
        </p:spPr>
      </p:pic>
      <p:sp>
        <p:nvSpPr>
          <p:cNvPr id="27" name="CasellaDiTesto 26"/>
          <p:cNvSpPr txBox="1"/>
          <p:nvPr/>
        </p:nvSpPr>
        <p:spPr>
          <a:xfrm>
            <a:off x="4534203" y="1775498"/>
            <a:ext cx="17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Contrattazione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414993" y="1768825"/>
            <a:ext cx="135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Migranti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738434" y="3786491"/>
            <a:ext cx="127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Pensionati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051568" y="3786491"/>
            <a:ext cx="20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Tutela individuale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138897" y="622706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Studenti</a:t>
            </a:r>
          </a:p>
        </p:txBody>
      </p:sp>
    </p:spTree>
    <p:extLst>
      <p:ext uri="{BB962C8B-B14F-4D97-AF65-F5344CB8AC3E}">
        <p14:creationId xmlns:p14="http://schemas.microsoft.com/office/powerpoint/2010/main" xmlns="" val="32638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FLAI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4236" y="1642369"/>
            <a:ext cx="4674250" cy="154471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200" dirty="0"/>
              <a:t>La FLAI è un sindacato di categoria della CGIL che organizza i lavoratori agricoli e i lavoratori dell’industria di trasformazione alimentare.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31237" y="6465360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Immagine 5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4235" y="3187083"/>
            <a:ext cx="2368405" cy="1748901"/>
          </a:xfrm>
          <a:prstGeom prst="rect">
            <a:avLst/>
          </a:prstGeom>
        </p:spPr>
      </p:pic>
      <p:pic>
        <p:nvPicPr>
          <p:cNvPr id="7" name="Immagine 6" descr="LOGOFLo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24" y="289844"/>
            <a:ext cx="3265074" cy="10861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2A5C539-8D83-419C-BD3B-0C9E97046E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640" y="3187083"/>
            <a:ext cx="2305846" cy="1748901"/>
          </a:xfrm>
          <a:prstGeom prst="rect">
            <a:avLst/>
          </a:prstGeom>
        </p:spPr>
      </p:pic>
      <p:pic>
        <p:nvPicPr>
          <p:cNvPr id="1026" name="Picture 2" descr="Risultati immagini per barilla">
            <a:extLst>
              <a:ext uri="{FF2B5EF4-FFF2-40B4-BE49-F238E27FC236}">
                <a16:creationId xmlns:a16="http://schemas.microsoft.com/office/drawing/2014/main" xmlns="" id="{F823E39C-B603-44B4-9470-9B3C76C5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49" y="5411355"/>
            <a:ext cx="754811" cy="7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conserve italia">
            <a:extLst>
              <a:ext uri="{FF2B5EF4-FFF2-40B4-BE49-F238E27FC236}">
                <a16:creationId xmlns:a16="http://schemas.microsoft.com/office/drawing/2014/main" xmlns="" id="{0D5C5EB0-EBA8-455A-A2C9-63D910E3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799" y="5071772"/>
            <a:ext cx="254585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bonifiche ferraresi">
            <a:extLst>
              <a:ext uri="{FF2B5EF4-FFF2-40B4-BE49-F238E27FC236}">
                <a16:creationId xmlns:a16="http://schemas.microsoft.com/office/drawing/2014/main" xmlns="" id="{4A289A74-DB4A-4595-A9E3-E1BF31A5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154" y="5287271"/>
            <a:ext cx="1991667" cy="9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magine correlata">
            <a:extLst>
              <a:ext uri="{FF2B5EF4-FFF2-40B4-BE49-F238E27FC236}">
                <a16:creationId xmlns:a16="http://schemas.microsoft.com/office/drawing/2014/main" xmlns="" id="{3AE8D8F2-BCB9-44D0-924C-B84FC5A2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67" y="5379852"/>
            <a:ext cx="1270818" cy="8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isultati immagini per coop giulio bellini">
            <a:extLst>
              <a:ext uri="{FF2B5EF4-FFF2-40B4-BE49-F238E27FC236}">
                <a16:creationId xmlns:a16="http://schemas.microsoft.com/office/drawing/2014/main" xmlns="" id="{2D7911EA-02B3-4675-B26F-42E8EC74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913" y="5454451"/>
            <a:ext cx="1149557" cy="6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7425A16-5AB3-4B6F-AFBB-B58C6204A8E7}"/>
              </a:ext>
            </a:extLst>
          </p:cNvPr>
          <p:cNvSpPr txBox="1"/>
          <p:nvPr/>
        </p:nvSpPr>
        <p:spPr>
          <a:xfrm>
            <a:off x="725554" y="1784948"/>
            <a:ext cx="30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categoria</a:t>
            </a:r>
          </a:p>
        </p:txBody>
      </p:sp>
    </p:spTree>
    <p:extLst>
      <p:ext uri="{BB962C8B-B14F-4D97-AF65-F5344CB8AC3E}">
        <p14:creationId xmlns:p14="http://schemas.microsoft.com/office/powerpoint/2010/main" xmlns="" val="19922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0D0264CD-1C61-4137-A2AB-0E248E12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Quali settori?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A90574E-3359-4515-A850-3BDD7918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240" y="640080"/>
            <a:ext cx="4091410" cy="5248622"/>
          </a:xfrm>
        </p:spPr>
        <p:txBody>
          <a:bodyPr numCol="1"/>
          <a:lstStyle/>
          <a:p>
            <a:r>
              <a:rPr lang="it-IT" dirty="0"/>
              <a:t>Operai agricoli e florovivaisti</a:t>
            </a:r>
          </a:p>
          <a:p>
            <a:r>
              <a:rPr lang="it-IT" dirty="0"/>
              <a:t>Industria alimentare</a:t>
            </a:r>
          </a:p>
          <a:p>
            <a:r>
              <a:rPr lang="it-IT" dirty="0"/>
              <a:t>Ortofrutta commercio</a:t>
            </a:r>
          </a:p>
          <a:p>
            <a:r>
              <a:rPr lang="it-IT" dirty="0"/>
              <a:t>Avicolo</a:t>
            </a:r>
          </a:p>
          <a:p>
            <a:r>
              <a:rPr lang="it-IT" dirty="0"/>
              <a:t>Cooperative agricole</a:t>
            </a:r>
          </a:p>
          <a:p>
            <a:r>
              <a:rPr lang="it-IT" dirty="0"/>
              <a:t>Consorzi di Bonifica</a:t>
            </a:r>
          </a:p>
          <a:p>
            <a:r>
              <a:rPr lang="it-IT" dirty="0"/>
              <a:t>Forestali </a:t>
            </a:r>
          </a:p>
          <a:p>
            <a:r>
              <a:rPr lang="it-IT" dirty="0"/>
              <a:t>Artigiani alimentari</a:t>
            </a:r>
          </a:p>
          <a:p>
            <a:r>
              <a:rPr lang="it-IT" dirty="0"/>
              <a:t>Panificazione</a:t>
            </a:r>
          </a:p>
          <a:p>
            <a:r>
              <a:rPr lang="it-IT" dirty="0"/>
              <a:t>Molitorio</a:t>
            </a:r>
          </a:p>
          <a:p>
            <a:r>
              <a:rPr lang="it-IT" dirty="0"/>
              <a:t>Consorzi agrari</a:t>
            </a:r>
          </a:p>
          <a:p>
            <a:r>
              <a:rPr lang="it-IT" dirty="0"/>
              <a:t>Pesca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7389D3CF-7AF3-4B6E-B1A4-ECDF5B95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652" y="6387084"/>
            <a:ext cx="7854696" cy="320040"/>
          </a:xfrm>
        </p:spPr>
        <p:txBody>
          <a:bodyPr/>
          <a:lstStyle/>
          <a:p>
            <a:r>
              <a:rPr lang="it-IT"/>
              <a:t>Dario Alba, Segretario Organizzativo FLAI CGIL Ferrara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4EEF9082-4221-407D-945E-66B65CA0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Risultati immagini per barilla">
            <a:extLst>
              <a:ext uri="{FF2B5EF4-FFF2-40B4-BE49-F238E27FC236}">
                <a16:creationId xmlns:a16="http://schemas.microsoft.com/office/drawing/2014/main" xmlns="" id="{3CB6861D-14AB-4F14-83B3-94AD9F9B1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49" y="5411355"/>
            <a:ext cx="754811" cy="7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isultati immagini per bonifiche ferraresi">
            <a:extLst>
              <a:ext uri="{FF2B5EF4-FFF2-40B4-BE49-F238E27FC236}">
                <a16:creationId xmlns:a16="http://schemas.microsoft.com/office/drawing/2014/main" xmlns="" id="{07ABAD3E-9958-4D59-92D9-79A86CDA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154" y="5287271"/>
            <a:ext cx="1991667" cy="9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magine correlata">
            <a:extLst>
              <a:ext uri="{FF2B5EF4-FFF2-40B4-BE49-F238E27FC236}">
                <a16:creationId xmlns:a16="http://schemas.microsoft.com/office/drawing/2014/main" xmlns="" id="{58914F6E-160C-4F55-B048-9CCED5AC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67" y="5379852"/>
            <a:ext cx="1270818" cy="8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isultati immagini per coop giulio bellini">
            <a:extLst>
              <a:ext uri="{FF2B5EF4-FFF2-40B4-BE49-F238E27FC236}">
                <a16:creationId xmlns:a16="http://schemas.microsoft.com/office/drawing/2014/main" xmlns="" id="{66CF030B-26FA-4644-A758-15BCC7E8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913" y="5454451"/>
            <a:ext cx="1149557" cy="6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isultati immagini per conserve italia">
            <a:extLst>
              <a:ext uri="{FF2B5EF4-FFF2-40B4-BE49-F238E27FC236}">
                <a16:creationId xmlns:a16="http://schemas.microsoft.com/office/drawing/2014/main" xmlns="" id="{2FF6413E-100D-42FD-8ABE-87C7D329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799" y="5071772"/>
            <a:ext cx="254585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LOGOFLok.png">
            <a:extLst>
              <a:ext uri="{FF2B5EF4-FFF2-40B4-BE49-F238E27FC236}">
                <a16:creationId xmlns:a16="http://schemas.microsoft.com/office/drawing/2014/main" xmlns="" id="{5541CDA0-F02D-4C36-ACCF-068F56BEC4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24" y="289844"/>
            <a:ext cx="3265074" cy="108619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18F2A1F3-8BDA-4A89-B08D-85A463435EC7}"/>
              </a:ext>
            </a:extLst>
          </p:cNvPr>
          <p:cNvSpPr/>
          <p:nvPr/>
        </p:nvSpPr>
        <p:spPr>
          <a:xfrm>
            <a:off x="1727580" y="172465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FLAI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1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9148" y="1911926"/>
            <a:ext cx="4162952" cy="983137"/>
          </a:xfrm>
        </p:spPr>
        <p:txBody>
          <a:bodyPr/>
          <a:lstStyle/>
          <a:p>
            <a:r>
              <a:rPr lang="it-IT" dirty="0">
                <a:latin typeface="+mn-lt"/>
              </a:rPr>
              <a:t>AGRICOLTURA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79148" y="3131126"/>
            <a:ext cx="4162952" cy="2138309"/>
          </a:xfrm>
        </p:spPr>
        <p:txBody>
          <a:bodyPr/>
          <a:lstStyle/>
          <a:p>
            <a:r>
              <a:rPr lang="it-IT" dirty="0"/>
              <a:t>I suoi aspetti e peculiarità</a:t>
            </a:r>
          </a:p>
          <a:p>
            <a:r>
              <a:rPr lang="it-IT" dirty="0"/>
              <a:t>Mercato del Lavoro</a:t>
            </a:r>
          </a:p>
          <a:p>
            <a:r>
              <a:rPr lang="it-IT" dirty="0"/>
              <a:t>Contrattazione</a:t>
            </a:r>
          </a:p>
          <a:p>
            <a:r>
              <a:rPr lang="it-IT" dirty="0"/>
              <a:t>Tutela dei lavoratori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AF6679-A502-41A1-B1F7-6819985C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L’occupazione in agricoltura…</a:t>
            </a:r>
          </a:p>
        </p:txBody>
      </p:sp>
      <p:graphicFrame>
        <p:nvGraphicFramePr>
          <p:cNvPr id="22" name="Segnaposto contenuto 21">
            <a:extLst>
              <a:ext uri="{FF2B5EF4-FFF2-40B4-BE49-F238E27FC236}">
                <a16:creationId xmlns:a16="http://schemas.microsoft.com/office/drawing/2014/main" xmlns="" id="{164B0817-0115-4B3D-80F8-E538F08EDD1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00955798"/>
              </p:ext>
            </p:extLst>
          </p:nvPr>
        </p:nvGraphicFramePr>
        <p:xfrm>
          <a:off x="4422775" y="803275"/>
          <a:ext cx="4092575" cy="246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Segnaposto contenuto 16">
            <a:extLst>
              <a:ext uri="{FF2B5EF4-FFF2-40B4-BE49-F238E27FC236}">
                <a16:creationId xmlns:a16="http://schemas.microsoft.com/office/drawing/2014/main" xmlns="" id="{9172B2DC-0E30-480E-AF86-8EC2B515FA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50113676"/>
              </p:ext>
            </p:extLst>
          </p:nvPr>
        </p:nvGraphicFramePr>
        <p:xfrm>
          <a:off x="4419600" y="3584575"/>
          <a:ext cx="4095750" cy="247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3A878D7-BA4C-44F7-B043-1CC735CE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Dario Alba, Segretario Organizzativo FLAI CGIL Ferrara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05DC93A-F2B7-4E9A-A689-905E7CC3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0C08632-AD7A-42ED-ACA4-D1FD8D7221F4}"/>
              </a:ext>
            </a:extLst>
          </p:cNvPr>
          <p:cNvSpPr txBox="1"/>
          <p:nvPr/>
        </p:nvSpPr>
        <p:spPr>
          <a:xfrm>
            <a:off x="1229879" y="1759544"/>
            <a:ext cx="21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MdL</a:t>
            </a:r>
            <a:endParaRPr lang="it-IT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xmlns="" id="{8B791FC7-5A9B-462F-A376-4C7663DC7C3C}"/>
              </a:ext>
            </a:extLst>
          </p:cNvPr>
          <p:cNvSpPr txBox="1"/>
          <p:nvPr/>
        </p:nvSpPr>
        <p:spPr>
          <a:xfrm>
            <a:off x="4419600" y="3325431"/>
            <a:ext cx="4075176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latin typeface="+mj-lt"/>
                <a:cs typeface="DejaVu Sans"/>
              </a:rPr>
              <a:t>Fonte: ISTAT – Rilevazione delle forze di Lavoro</a:t>
            </a:r>
          </a:p>
        </p:txBody>
      </p:sp>
    </p:spTree>
    <p:extLst>
      <p:ext uri="{BB962C8B-B14F-4D97-AF65-F5344CB8AC3E}">
        <p14:creationId xmlns:p14="http://schemas.microsoft.com/office/powerpoint/2010/main" xmlns="" val="11612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CC009B-3B40-45AF-B42B-CF63D7B1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2" y="2343144"/>
            <a:ext cx="3122163" cy="2459808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lavoratori in agricoltura e il fenomeno migratorio</a:t>
            </a:r>
          </a:p>
        </p:txBody>
      </p:sp>
      <p:graphicFrame>
        <p:nvGraphicFramePr>
          <p:cNvPr id="14" name="Segnaposto contenuto 13">
            <a:extLst>
              <a:ext uri="{FF2B5EF4-FFF2-40B4-BE49-F238E27FC236}">
                <a16:creationId xmlns:a16="http://schemas.microsoft.com/office/drawing/2014/main" xmlns="" id="{442DEF2D-552B-4D67-9256-C5D36D64088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97850029"/>
              </p:ext>
            </p:extLst>
          </p:nvPr>
        </p:nvGraphicFramePr>
        <p:xfrm>
          <a:off x="4437178" y="1154097"/>
          <a:ext cx="2237791" cy="199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Segnaposto contenuto 16">
            <a:extLst>
              <a:ext uri="{FF2B5EF4-FFF2-40B4-BE49-F238E27FC236}">
                <a16:creationId xmlns:a16="http://schemas.microsoft.com/office/drawing/2014/main" xmlns="" id="{731E3DD7-693E-4823-B189-F5F358EAFC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3059548"/>
              </p:ext>
            </p:extLst>
          </p:nvPr>
        </p:nvGraphicFramePr>
        <p:xfrm>
          <a:off x="6529408" y="1186057"/>
          <a:ext cx="2237791" cy="188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14FEACB-E358-4AE4-9775-6B2FC3EF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Dario Alba, Segretario Organizzativo FLAI CGIL Ferrara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AC00900-1F3A-4184-AB3A-041FA389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B4BE86B-4535-45A0-A8C0-CEA27FB5B97D}"/>
              </a:ext>
            </a:extLst>
          </p:cNvPr>
          <p:cNvSpPr txBox="1"/>
          <p:nvPr/>
        </p:nvSpPr>
        <p:spPr>
          <a:xfrm>
            <a:off x="1229879" y="1759544"/>
            <a:ext cx="21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MdL</a:t>
            </a:r>
            <a:endParaRPr lang="it-IT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F49E16B5-44E2-4E50-885D-E766D413AE0A}"/>
              </a:ext>
            </a:extLst>
          </p:cNvPr>
          <p:cNvSpPr txBox="1"/>
          <p:nvPr/>
        </p:nvSpPr>
        <p:spPr>
          <a:xfrm>
            <a:off x="4817558" y="715759"/>
            <a:ext cx="371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i="1" dirty="0" err="1">
                <a:solidFill>
                  <a:srgbClr val="0070C0"/>
                </a:solidFill>
              </a:rPr>
              <a:t>Elaborazone</a:t>
            </a:r>
            <a:r>
              <a:rPr lang="it-IT" sz="1200" b="1" i="1" dirty="0">
                <a:solidFill>
                  <a:srgbClr val="0070C0"/>
                </a:solidFill>
              </a:rPr>
              <a:t> dati da EE.AA. Degli operai agricoli della provincia di Ferrara anno 2015</a:t>
            </a:r>
          </a:p>
          <a:p>
            <a:endParaRPr lang="it-IT" sz="1200" dirty="0"/>
          </a:p>
        </p:txBody>
      </p:sp>
      <p:graphicFrame>
        <p:nvGraphicFramePr>
          <p:cNvPr id="27" name="Grafico 26">
            <a:extLst>
              <a:ext uri="{FF2B5EF4-FFF2-40B4-BE49-F238E27FC236}">
                <a16:creationId xmlns:a16="http://schemas.microsoft.com/office/drawing/2014/main" xmlns="" id="{33BBB16C-24F8-4E57-B90C-97C3A1180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1434773"/>
              </p:ext>
            </p:extLst>
          </p:nvPr>
        </p:nvGraphicFramePr>
        <p:xfrm>
          <a:off x="6529408" y="3581101"/>
          <a:ext cx="2451630" cy="213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A454C835-F64C-42CE-B2A8-2F67D5CC28B3}"/>
              </a:ext>
            </a:extLst>
          </p:cNvPr>
          <p:cNvSpPr txBox="1"/>
          <p:nvPr/>
        </p:nvSpPr>
        <p:spPr>
          <a:xfrm>
            <a:off x="5206408" y="3203716"/>
            <a:ext cx="29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300" dirty="0">
                <a:solidFill>
                  <a:srgbClr val="0070C0"/>
                </a:solidFill>
              </a:rPr>
              <a:t>In Italia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40080" y="5380672"/>
            <a:ext cx="3202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Questi dati sono comprensivi di tutti gli addetti inquadrati in previdenza agricola </a:t>
            </a:r>
          </a:p>
          <a:p>
            <a:pPr algn="just"/>
            <a:r>
              <a:rPr lang="it-IT" sz="1600" dirty="0"/>
              <a:t>(Legge 240/84)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="" xmlns:a16="http://schemas.microsoft.com/office/drawing/2014/main" id="{CA35B985-CA30-4721-9769-F699D75D2E8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89345581"/>
              </p:ext>
            </p:extLst>
          </p:nvPr>
        </p:nvGraphicFramePr>
        <p:xfrm>
          <a:off x="4361721" y="3573048"/>
          <a:ext cx="2313248" cy="214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760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nt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1097</Words>
  <Application>Microsoft Office PowerPoint</Application>
  <PresentationFormat>Presentazione su schermo (4:3)</PresentationFormat>
  <Paragraphs>255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Atlante</vt:lpstr>
      <vt:lpstr>IL MONDO DEL LAVORO AGRICOLO</vt:lpstr>
      <vt:lpstr>...cosa dicono di noi…</vt:lpstr>
      <vt:lpstr>Il sindacato “vintage”</vt:lpstr>
      <vt:lpstr>Diapositiva 4</vt:lpstr>
      <vt:lpstr>FLAI</vt:lpstr>
      <vt:lpstr>Quali settori?</vt:lpstr>
      <vt:lpstr>AGRICOLTURA</vt:lpstr>
      <vt:lpstr>L’occupazione in agricoltura…</vt:lpstr>
      <vt:lpstr>Il lavoratori in agricoltura e il fenomeno migratorio</vt:lpstr>
      <vt:lpstr>La contrattazione è strutturata su due livelli: Nazionale e Provinciale.</vt:lpstr>
      <vt:lpstr>Diapositiva 11</vt:lpstr>
      <vt:lpstr>Le procedure per il rinnovo dei contratti collettivi di lavoro</vt:lpstr>
      <vt:lpstr>Tipologia contrattuale…  Natura dei rapporti di lavoro nel settore primario </vt:lpstr>
      <vt:lpstr>Categorie di Operai agricoli e la tutela contrattuale</vt:lpstr>
      <vt:lpstr>Il contratto di un operaio a tempo determinato (stagionale o avventizio)</vt:lpstr>
      <vt:lpstr>3° livello di contrattazione:  LA GARANZIA OCCUPAZIONALE</vt:lpstr>
      <vt:lpstr>LAVORO SOMMERSO </vt:lpstr>
      <vt:lpstr>Perché è facile impiegare forza lavoro in  nero/grigio nel settore primario? Come contrastarlo? Le azioni del sindacato… La ricattabilità dei lavoratori</vt:lpstr>
      <vt:lpstr>L’articolo 2 bis, decreto-legge 12 luglio 2018, n. 87, c.d. “decreto dignità”, introdotto in sede di conversione dalla legge 9 agosto 2018, n. 96, ha innovato la materia delle prestazioni occasionali.</vt:lpstr>
      <vt:lpstr>  LEGGE 199/2016 Osservatorio Placido Rizzotto  IL SINDACATO DI STRADA </vt:lpstr>
      <vt:lpstr>Disposizioni in materia di contrasto ai fenomeni del lavoro nero, dello sfruttamento del lavoro in agricoltura e di riallineamento retributivo nel settore agricolo </vt:lpstr>
      <vt:lpstr>Diapositiva 22</vt:lpstr>
      <vt:lpstr>Attività ispettiva e controlli  (anno 2017)</vt:lpstr>
      <vt:lpstr>Il sindacato di strada a Ferrara</vt:lpstr>
      <vt:lpstr>Grazie per l’attenzione</vt:lpstr>
    </vt:vector>
  </TitlesOfParts>
  <Company>Apple Apple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MONDO DEL LAVORO AGRICOLO</dc:title>
  <dc:creator>Apple</dc:creator>
  <cp:lastModifiedBy>Dario</cp:lastModifiedBy>
  <cp:revision>160</cp:revision>
  <dcterms:created xsi:type="dcterms:W3CDTF">2018-11-12T21:34:05Z</dcterms:created>
  <dcterms:modified xsi:type="dcterms:W3CDTF">2018-11-14T22:52:45Z</dcterms:modified>
</cp:coreProperties>
</file>