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92" r:id="rId2"/>
    <p:sldId id="289" r:id="rId3"/>
    <p:sldId id="290" r:id="rId4"/>
    <p:sldId id="291" r:id="rId5"/>
    <p:sldId id="256" r:id="rId6"/>
    <p:sldId id="257" r:id="rId7"/>
    <p:sldId id="258" r:id="rId8"/>
    <p:sldId id="259" r:id="rId9"/>
    <p:sldId id="260" r:id="rId10"/>
    <p:sldId id="261" r:id="rId11"/>
    <p:sldId id="262" r:id="rId12"/>
    <p:sldId id="263" r:id="rId13"/>
    <p:sldId id="276" r:id="rId14"/>
    <p:sldId id="275" r:id="rId15"/>
    <p:sldId id="266" r:id="rId16"/>
    <p:sldId id="267" r:id="rId17"/>
    <p:sldId id="268" r:id="rId18"/>
    <p:sldId id="269" r:id="rId19"/>
    <p:sldId id="270" r:id="rId20"/>
    <p:sldId id="271" r:id="rId21"/>
    <p:sldId id="272" r:id="rId22"/>
    <p:sldId id="273" r:id="rId23"/>
    <p:sldId id="274" r:id="rId24"/>
    <p:sldId id="281" r:id="rId25"/>
    <p:sldId id="282" r:id="rId26"/>
    <p:sldId id="283" r:id="rId27"/>
    <p:sldId id="284" r:id="rId28"/>
    <p:sldId id="285" r:id="rId29"/>
    <p:sldId id="286" r:id="rId30"/>
    <p:sldId id="287" r:id="rId31"/>
    <p:sldId id="288" r:id="rId32"/>
  </p:sldIdLst>
  <p:sldSz cx="9144000" cy="6858000" type="screen4x3"/>
  <p:notesSz cx="6858000" cy="9144000"/>
  <p:defaultTextStyle>
    <a:defPPr>
      <a:defRPr lang="it-IT"/>
    </a:defPPr>
    <a:lvl1pPr algn="ctr" rtl="0" fontAlgn="base">
      <a:spcBef>
        <a:spcPct val="0"/>
      </a:spcBef>
      <a:spcAft>
        <a:spcPct val="0"/>
      </a:spcAft>
      <a:defRPr kern="1200">
        <a:solidFill>
          <a:schemeClr val="tx1"/>
        </a:solidFill>
        <a:latin typeface="Arial" charset="0"/>
        <a:ea typeface="ＭＳ Ｐゴシック" charset="-128"/>
        <a:cs typeface="+mn-cs"/>
      </a:defRPr>
    </a:lvl1pPr>
    <a:lvl2pPr marL="457200" algn="ctr" rtl="0" fontAlgn="base">
      <a:spcBef>
        <a:spcPct val="0"/>
      </a:spcBef>
      <a:spcAft>
        <a:spcPct val="0"/>
      </a:spcAft>
      <a:defRPr kern="1200">
        <a:solidFill>
          <a:schemeClr val="tx1"/>
        </a:solidFill>
        <a:latin typeface="Arial" charset="0"/>
        <a:ea typeface="ＭＳ Ｐゴシック" charset="-128"/>
        <a:cs typeface="+mn-cs"/>
      </a:defRPr>
    </a:lvl2pPr>
    <a:lvl3pPr marL="914400" algn="ctr" rtl="0" fontAlgn="base">
      <a:spcBef>
        <a:spcPct val="0"/>
      </a:spcBef>
      <a:spcAft>
        <a:spcPct val="0"/>
      </a:spcAft>
      <a:defRPr kern="1200">
        <a:solidFill>
          <a:schemeClr val="tx1"/>
        </a:solidFill>
        <a:latin typeface="Arial" charset="0"/>
        <a:ea typeface="ＭＳ Ｐゴシック" charset="-128"/>
        <a:cs typeface="+mn-cs"/>
      </a:defRPr>
    </a:lvl3pPr>
    <a:lvl4pPr marL="1371600" algn="ctr" rtl="0" fontAlgn="base">
      <a:spcBef>
        <a:spcPct val="0"/>
      </a:spcBef>
      <a:spcAft>
        <a:spcPct val="0"/>
      </a:spcAft>
      <a:defRPr kern="1200">
        <a:solidFill>
          <a:schemeClr val="tx1"/>
        </a:solidFill>
        <a:latin typeface="Arial" charset="0"/>
        <a:ea typeface="ＭＳ Ｐゴシック" charset="-128"/>
        <a:cs typeface="+mn-cs"/>
      </a:defRPr>
    </a:lvl4pPr>
    <a:lvl5pPr marL="1828800" algn="ctr"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336600"/>
    <a:srgbClr val="0000CC"/>
    <a:srgbClr val="990099"/>
    <a:srgbClr val="A50021"/>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394"/>
    <p:restoredTop sz="73589"/>
  </p:normalViewPr>
  <p:slideViewPr>
    <p:cSldViewPr>
      <p:cViewPr>
        <p:scale>
          <a:sx n="100" d="100"/>
          <a:sy n="100" d="100"/>
        </p:scale>
        <p:origin x="144" y="-4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kumimoji="1" lang="en-GB" altLang="it-IT" sz="2400" smtClean="0">
                <a:latin typeface="Times New Roman" pitchFamily="18" charset="0"/>
                <a:ea typeface="+mn-ea"/>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kumimoji="1" lang="en-GB" altLang="it-IT" sz="2400" smtClean="0">
                <a:latin typeface="Times New Roman" pitchFamily="18" charset="0"/>
                <a:ea typeface="+mn-ea"/>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it-IT" altLang="it-IT" smtClean="0">
                <a:ea typeface="+mn-ea"/>
              </a:endParaRPr>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it-IT" altLang="it-IT" smtClean="0">
                <a:ea typeface="+mn-ea"/>
              </a:endParaRPr>
            </a:p>
          </p:txBody>
        </p:sp>
      </p:grpSp>
      <p:sp>
        <p:nvSpPr>
          <p:cNvPr id="1639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it-IT"/>
              <a:t>Fare clic per modificare lo stile del sottotitolo dello schema</a:t>
            </a:r>
          </a:p>
        </p:txBody>
      </p:sp>
      <p:sp>
        <p:nvSpPr>
          <p:cNvPr id="1639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it-IT"/>
              <a:t>Fare clic per modificare lo stile del titolo</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endParaRPr lang="it-IT"/>
          </a:p>
        </p:txBody>
      </p:sp>
      <p:sp>
        <p:nvSpPr>
          <p:cNvPr id="11" name="Rectangle 10"/>
          <p:cNvSpPr>
            <a:spLocks noGrp="1" noChangeArrowheads="1"/>
          </p:cNvSpPr>
          <p:nvPr>
            <p:ph type="ftr" sz="quarter" idx="11"/>
          </p:nvPr>
        </p:nvSpPr>
        <p:spPr/>
        <p:txBody>
          <a:bodyPr/>
          <a:lstStyle>
            <a:lvl1pPr algn="r">
              <a:defRPr/>
            </a:lvl1pPr>
          </a:lstStyle>
          <a:p>
            <a:pPr>
              <a:defRPr/>
            </a:pPr>
            <a:endParaRPr lang="it-IT"/>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fld id="{86B99633-17F9-6C4F-8BD2-801F0289E392}" type="slidenum">
              <a:rPr lang="it-IT" altLang="it-IT"/>
              <a:pPr/>
              <a:t>‹n.›</a:t>
            </a:fld>
            <a:endParaRPr lang="it-IT" altLang="it-IT"/>
          </a:p>
        </p:txBody>
      </p:sp>
    </p:spTree>
    <p:extLst>
      <p:ext uri="{BB962C8B-B14F-4D97-AF65-F5344CB8AC3E}">
        <p14:creationId xmlns:p14="http://schemas.microsoft.com/office/powerpoint/2010/main" val="1246198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1"/>
          <p:cNvSpPr>
            <a:spLocks noGrp="1" noChangeArrowheads="1"/>
          </p:cNvSpPr>
          <p:nvPr>
            <p:ph type="dt" sz="half" idx="10"/>
          </p:nvPr>
        </p:nvSpPr>
        <p:spPr>
          <a:ln/>
        </p:spPr>
        <p:txBody>
          <a:bodyPr/>
          <a:lstStyle>
            <a:lvl1pPr>
              <a:defRPr/>
            </a:lvl1pPr>
          </a:lstStyle>
          <a:p>
            <a:pPr>
              <a:defRPr/>
            </a:pPr>
            <a:endParaRPr lang="it-IT"/>
          </a:p>
        </p:txBody>
      </p:sp>
      <p:sp>
        <p:nvSpPr>
          <p:cNvPr id="5" name="Rectangle 12"/>
          <p:cNvSpPr>
            <a:spLocks noGrp="1" noChangeArrowheads="1"/>
          </p:cNvSpPr>
          <p:nvPr>
            <p:ph type="ftr" sz="quarter" idx="11"/>
          </p:nvPr>
        </p:nvSpPr>
        <p:spPr>
          <a:ln/>
        </p:spPr>
        <p:txBody>
          <a:bodyPr/>
          <a:lstStyle>
            <a:lvl1pPr>
              <a:defRPr/>
            </a:lvl1pPr>
          </a:lstStyle>
          <a:p>
            <a:pPr>
              <a:defRPr/>
            </a:pPr>
            <a:endParaRPr lang="it-IT"/>
          </a:p>
        </p:txBody>
      </p:sp>
      <p:sp>
        <p:nvSpPr>
          <p:cNvPr id="6" name="Rectangle 13"/>
          <p:cNvSpPr>
            <a:spLocks noGrp="1" noChangeArrowheads="1"/>
          </p:cNvSpPr>
          <p:nvPr>
            <p:ph type="sldNum" sz="quarter" idx="12"/>
          </p:nvPr>
        </p:nvSpPr>
        <p:spPr>
          <a:ln/>
        </p:spPr>
        <p:txBody>
          <a:bodyPr/>
          <a:lstStyle>
            <a:lvl1pPr>
              <a:defRPr/>
            </a:lvl1pPr>
          </a:lstStyle>
          <a:p>
            <a:fld id="{A491E326-3DA6-BB49-A497-46F7774016DC}" type="slidenum">
              <a:rPr lang="it-IT" altLang="it-IT"/>
              <a:pPr/>
              <a:t>‹n.›</a:t>
            </a:fld>
            <a:endParaRPr lang="it-IT" altLang="it-IT"/>
          </a:p>
        </p:txBody>
      </p:sp>
    </p:spTree>
    <p:extLst>
      <p:ext uri="{BB962C8B-B14F-4D97-AF65-F5344CB8AC3E}">
        <p14:creationId xmlns:p14="http://schemas.microsoft.com/office/powerpoint/2010/main" val="471381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05600" y="762000"/>
            <a:ext cx="1981200" cy="532447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762000" y="762000"/>
            <a:ext cx="5791200" cy="532447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1"/>
          <p:cNvSpPr>
            <a:spLocks noGrp="1" noChangeArrowheads="1"/>
          </p:cNvSpPr>
          <p:nvPr>
            <p:ph type="dt" sz="half" idx="10"/>
          </p:nvPr>
        </p:nvSpPr>
        <p:spPr>
          <a:ln/>
        </p:spPr>
        <p:txBody>
          <a:bodyPr/>
          <a:lstStyle>
            <a:lvl1pPr>
              <a:defRPr/>
            </a:lvl1pPr>
          </a:lstStyle>
          <a:p>
            <a:pPr>
              <a:defRPr/>
            </a:pPr>
            <a:endParaRPr lang="it-IT"/>
          </a:p>
        </p:txBody>
      </p:sp>
      <p:sp>
        <p:nvSpPr>
          <p:cNvPr id="5" name="Rectangle 12"/>
          <p:cNvSpPr>
            <a:spLocks noGrp="1" noChangeArrowheads="1"/>
          </p:cNvSpPr>
          <p:nvPr>
            <p:ph type="ftr" sz="quarter" idx="11"/>
          </p:nvPr>
        </p:nvSpPr>
        <p:spPr>
          <a:ln/>
        </p:spPr>
        <p:txBody>
          <a:bodyPr/>
          <a:lstStyle>
            <a:lvl1pPr>
              <a:defRPr/>
            </a:lvl1pPr>
          </a:lstStyle>
          <a:p>
            <a:pPr>
              <a:defRPr/>
            </a:pPr>
            <a:endParaRPr lang="it-IT"/>
          </a:p>
        </p:txBody>
      </p:sp>
      <p:sp>
        <p:nvSpPr>
          <p:cNvPr id="6" name="Rectangle 13"/>
          <p:cNvSpPr>
            <a:spLocks noGrp="1" noChangeArrowheads="1"/>
          </p:cNvSpPr>
          <p:nvPr>
            <p:ph type="sldNum" sz="quarter" idx="12"/>
          </p:nvPr>
        </p:nvSpPr>
        <p:spPr>
          <a:ln/>
        </p:spPr>
        <p:txBody>
          <a:bodyPr/>
          <a:lstStyle>
            <a:lvl1pPr>
              <a:defRPr/>
            </a:lvl1pPr>
          </a:lstStyle>
          <a:p>
            <a:fld id="{F507ADD6-F512-7D49-98AF-741779978713}" type="slidenum">
              <a:rPr lang="it-IT" altLang="it-IT"/>
              <a:pPr/>
              <a:t>‹n.›</a:t>
            </a:fld>
            <a:endParaRPr lang="it-IT" altLang="it-IT"/>
          </a:p>
        </p:txBody>
      </p:sp>
    </p:spTree>
    <p:extLst>
      <p:ext uri="{BB962C8B-B14F-4D97-AF65-F5344CB8AC3E}">
        <p14:creationId xmlns:p14="http://schemas.microsoft.com/office/powerpoint/2010/main" val="435780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1"/>
          <p:cNvSpPr>
            <a:spLocks noGrp="1" noChangeArrowheads="1"/>
          </p:cNvSpPr>
          <p:nvPr>
            <p:ph type="dt" sz="half" idx="10"/>
          </p:nvPr>
        </p:nvSpPr>
        <p:spPr>
          <a:ln/>
        </p:spPr>
        <p:txBody>
          <a:bodyPr/>
          <a:lstStyle>
            <a:lvl1pPr>
              <a:defRPr/>
            </a:lvl1pPr>
          </a:lstStyle>
          <a:p>
            <a:pPr>
              <a:defRPr/>
            </a:pPr>
            <a:endParaRPr lang="it-IT"/>
          </a:p>
        </p:txBody>
      </p:sp>
      <p:sp>
        <p:nvSpPr>
          <p:cNvPr id="5" name="Rectangle 12"/>
          <p:cNvSpPr>
            <a:spLocks noGrp="1" noChangeArrowheads="1"/>
          </p:cNvSpPr>
          <p:nvPr>
            <p:ph type="ftr" sz="quarter" idx="11"/>
          </p:nvPr>
        </p:nvSpPr>
        <p:spPr>
          <a:ln/>
        </p:spPr>
        <p:txBody>
          <a:bodyPr/>
          <a:lstStyle>
            <a:lvl1pPr>
              <a:defRPr/>
            </a:lvl1pPr>
          </a:lstStyle>
          <a:p>
            <a:pPr>
              <a:defRPr/>
            </a:pPr>
            <a:endParaRPr lang="it-IT"/>
          </a:p>
        </p:txBody>
      </p:sp>
      <p:sp>
        <p:nvSpPr>
          <p:cNvPr id="6" name="Rectangle 13"/>
          <p:cNvSpPr>
            <a:spLocks noGrp="1" noChangeArrowheads="1"/>
          </p:cNvSpPr>
          <p:nvPr>
            <p:ph type="sldNum" sz="quarter" idx="12"/>
          </p:nvPr>
        </p:nvSpPr>
        <p:spPr>
          <a:ln/>
        </p:spPr>
        <p:txBody>
          <a:bodyPr/>
          <a:lstStyle>
            <a:lvl1pPr>
              <a:defRPr/>
            </a:lvl1pPr>
          </a:lstStyle>
          <a:p>
            <a:fld id="{0F566488-127C-C842-97C3-73E591C66AC5}" type="slidenum">
              <a:rPr lang="it-IT" altLang="it-IT"/>
              <a:pPr/>
              <a:t>‹n.›</a:t>
            </a:fld>
            <a:endParaRPr lang="it-IT" altLang="it-IT"/>
          </a:p>
        </p:txBody>
      </p:sp>
    </p:spTree>
    <p:extLst>
      <p:ext uri="{BB962C8B-B14F-4D97-AF65-F5344CB8AC3E}">
        <p14:creationId xmlns:p14="http://schemas.microsoft.com/office/powerpoint/2010/main" val="232366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11"/>
          <p:cNvSpPr>
            <a:spLocks noGrp="1" noChangeArrowheads="1"/>
          </p:cNvSpPr>
          <p:nvPr>
            <p:ph type="dt" sz="half" idx="10"/>
          </p:nvPr>
        </p:nvSpPr>
        <p:spPr>
          <a:ln/>
        </p:spPr>
        <p:txBody>
          <a:bodyPr/>
          <a:lstStyle>
            <a:lvl1pPr>
              <a:defRPr/>
            </a:lvl1pPr>
          </a:lstStyle>
          <a:p>
            <a:pPr>
              <a:defRPr/>
            </a:pPr>
            <a:endParaRPr lang="it-IT"/>
          </a:p>
        </p:txBody>
      </p:sp>
      <p:sp>
        <p:nvSpPr>
          <p:cNvPr id="5" name="Rectangle 12"/>
          <p:cNvSpPr>
            <a:spLocks noGrp="1" noChangeArrowheads="1"/>
          </p:cNvSpPr>
          <p:nvPr>
            <p:ph type="ftr" sz="quarter" idx="11"/>
          </p:nvPr>
        </p:nvSpPr>
        <p:spPr>
          <a:ln/>
        </p:spPr>
        <p:txBody>
          <a:bodyPr/>
          <a:lstStyle>
            <a:lvl1pPr>
              <a:defRPr/>
            </a:lvl1pPr>
          </a:lstStyle>
          <a:p>
            <a:pPr>
              <a:defRPr/>
            </a:pPr>
            <a:endParaRPr lang="it-IT"/>
          </a:p>
        </p:txBody>
      </p:sp>
      <p:sp>
        <p:nvSpPr>
          <p:cNvPr id="6" name="Rectangle 13"/>
          <p:cNvSpPr>
            <a:spLocks noGrp="1" noChangeArrowheads="1"/>
          </p:cNvSpPr>
          <p:nvPr>
            <p:ph type="sldNum" sz="quarter" idx="12"/>
          </p:nvPr>
        </p:nvSpPr>
        <p:spPr>
          <a:ln/>
        </p:spPr>
        <p:txBody>
          <a:bodyPr/>
          <a:lstStyle>
            <a:lvl1pPr>
              <a:defRPr/>
            </a:lvl1pPr>
          </a:lstStyle>
          <a:p>
            <a:fld id="{1847BDAA-8E4E-124C-971D-B4D9EF8705D8}" type="slidenum">
              <a:rPr lang="it-IT" altLang="it-IT"/>
              <a:pPr/>
              <a:t>‹n.›</a:t>
            </a:fld>
            <a:endParaRPr lang="it-IT" altLang="it-IT"/>
          </a:p>
        </p:txBody>
      </p:sp>
    </p:spTree>
    <p:extLst>
      <p:ext uri="{BB962C8B-B14F-4D97-AF65-F5344CB8AC3E}">
        <p14:creationId xmlns:p14="http://schemas.microsoft.com/office/powerpoint/2010/main" val="1255722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11"/>
          <p:cNvSpPr>
            <a:spLocks noGrp="1" noChangeArrowheads="1"/>
          </p:cNvSpPr>
          <p:nvPr>
            <p:ph type="dt" sz="half" idx="10"/>
          </p:nvPr>
        </p:nvSpPr>
        <p:spPr>
          <a:ln/>
        </p:spPr>
        <p:txBody>
          <a:bodyPr/>
          <a:lstStyle>
            <a:lvl1pPr>
              <a:defRPr/>
            </a:lvl1pPr>
          </a:lstStyle>
          <a:p>
            <a:pPr>
              <a:defRPr/>
            </a:pPr>
            <a:endParaRPr lang="it-IT"/>
          </a:p>
        </p:txBody>
      </p:sp>
      <p:sp>
        <p:nvSpPr>
          <p:cNvPr id="6" name="Rectangle 12"/>
          <p:cNvSpPr>
            <a:spLocks noGrp="1" noChangeArrowheads="1"/>
          </p:cNvSpPr>
          <p:nvPr>
            <p:ph type="ftr" sz="quarter" idx="11"/>
          </p:nvPr>
        </p:nvSpPr>
        <p:spPr>
          <a:ln/>
        </p:spPr>
        <p:txBody>
          <a:bodyPr/>
          <a:lstStyle>
            <a:lvl1pPr>
              <a:defRPr/>
            </a:lvl1pPr>
          </a:lstStyle>
          <a:p>
            <a:pPr>
              <a:defRPr/>
            </a:pPr>
            <a:endParaRPr lang="it-IT"/>
          </a:p>
        </p:txBody>
      </p:sp>
      <p:sp>
        <p:nvSpPr>
          <p:cNvPr id="7" name="Rectangle 13"/>
          <p:cNvSpPr>
            <a:spLocks noGrp="1" noChangeArrowheads="1"/>
          </p:cNvSpPr>
          <p:nvPr>
            <p:ph type="sldNum" sz="quarter" idx="12"/>
          </p:nvPr>
        </p:nvSpPr>
        <p:spPr>
          <a:ln/>
        </p:spPr>
        <p:txBody>
          <a:bodyPr/>
          <a:lstStyle>
            <a:lvl1pPr>
              <a:defRPr/>
            </a:lvl1pPr>
          </a:lstStyle>
          <a:p>
            <a:fld id="{C04B7BB5-86EB-A542-960B-5544247D9ABF}" type="slidenum">
              <a:rPr lang="it-IT" altLang="it-IT"/>
              <a:pPr/>
              <a:t>‹n.›</a:t>
            </a:fld>
            <a:endParaRPr lang="it-IT" altLang="it-IT"/>
          </a:p>
        </p:txBody>
      </p:sp>
    </p:spTree>
    <p:extLst>
      <p:ext uri="{BB962C8B-B14F-4D97-AF65-F5344CB8AC3E}">
        <p14:creationId xmlns:p14="http://schemas.microsoft.com/office/powerpoint/2010/main" val="1599518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11"/>
          <p:cNvSpPr>
            <a:spLocks noGrp="1" noChangeArrowheads="1"/>
          </p:cNvSpPr>
          <p:nvPr>
            <p:ph type="dt" sz="half" idx="10"/>
          </p:nvPr>
        </p:nvSpPr>
        <p:spPr>
          <a:ln/>
        </p:spPr>
        <p:txBody>
          <a:bodyPr/>
          <a:lstStyle>
            <a:lvl1pPr>
              <a:defRPr/>
            </a:lvl1pPr>
          </a:lstStyle>
          <a:p>
            <a:pPr>
              <a:defRPr/>
            </a:pPr>
            <a:endParaRPr lang="it-IT"/>
          </a:p>
        </p:txBody>
      </p:sp>
      <p:sp>
        <p:nvSpPr>
          <p:cNvPr id="8" name="Rectangle 12"/>
          <p:cNvSpPr>
            <a:spLocks noGrp="1" noChangeArrowheads="1"/>
          </p:cNvSpPr>
          <p:nvPr>
            <p:ph type="ftr" sz="quarter" idx="11"/>
          </p:nvPr>
        </p:nvSpPr>
        <p:spPr>
          <a:ln/>
        </p:spPr>
        <p:txBody>
          <a:bodyPr/>
          <a:lstStyle>
            <a:lvl1pPr>
              <a:defRPr/>
            </a:lvl1pPr>
          </a:lstStyle>
          <a:p>
            <a:pPr>
              <a:defRPr/>
            </a:pPr>
            <a:endParaRPr lang="it-IT"/>
          </a:p>
        </p:txBody>
      </p:sp>
      <p:sp>
        <p:nvSpPr>
          <p:cNvPr id="9" name="Rectangle 13"/>
          <p:cNvSpPr>
            <a:spLocks noGrp="1" noChangeArrowheads="1"/>
          </p:cNvSpPr>
          <p:nvPr>
            <p:ph type="sldNum" sz="quarter" idx="12"/>
          </p:nvPr>
        </p:nvSpPr>
        <p:spPr>
          <a:ln/>
        </p:spPr>
        <p:txBody>
          <a:bodyPr/>
          <a:lstStyle>
            <a:lvl1pPr>
              <a:defRPr/>
            </a:lvl1pPr>
          </a:lstStyle>
          <a:p>
            <a:fld id="{EEC8F74D-32A4-6D40-9CDA-00481B24EA9A}" type="slidenum">
              <a:rPr lang="it-IT" altLang="it-IT"/>
              <a:pPr/>
              <a:t>‹n.›</a:t>
            </a:fld>
            <a:endParaRPr lang="it-IT" altLang="it-IT"/>
          </a:p>
        </p:txBody>
      </p:sp>
    </p:spTree>
    <p:extLst>
      <p:ext uri="{BB962C8B-B14F-4D97-AF65-F5344CB8AC3E}">
        <p14:creationId xmlns:p14="http://schemas.microsoft.com/office/powerpoint/2010/main" val="912581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11"/>
          <p:cNvSpPr>
            <a:spLocks noGrp="1" noChangeArrowheads="1"/>
          </p:cNvSpPr>
          <p:nvPr>
            <p:ph type="dt" sz="half" idx="10"/>
          </p:nvPr>
        </p:nvSpPr>
        <p:spPr>
          <a:ln/>
        </p:spPr>
        <p:txBody>
          <a:bodyPr/>
          <a:lstStyle>
            <a:lvl1pPr>
              <a:defRPr/>
            </a:lvl1pPr>
          </a:lstStyle>
          <a:p>
            <a:pPr>
              <a:defRPr/>
            </a:pPr>
            <a:endParaRPr lang="it-IT"/>
          </a:p>
        </p:txBody>
      </p:sp>
      <p:sp>
        <p:nvSpPr>
          <p:cNvPr id="4" name="Rectangle 12"/>
          <p:cNvSpPr>
            <a:spLocks noGrp="1" noChangeArrowheads="1"/>
          </p:cNvSpPr>
          <p:nvPr>
            <p:ph type="ftr" sz="quarter" idx="11"/>
          </p:nvPr>
        </p:nvSpPr>
        <p:spPr>
          <a:ln/>
        </p:spPr>
        <p:txBody>
          <a:bodyPr/>
          <a:lstStyle>
            <a:lvl1pPr>
              <a:defRPr/>
            </a:lvl1pPr>
          </a:lstStyle>
          <a:p>
            <a:pPr>
              <a:defRPr/>
            </a:pPr>
            <a:endParaRPr lang="it-IT"/>
          </a:p>
        </p:txBody>
      </p:sp>
      <p:sp>
        <p:nvSpPr>
          <p:cNvPr id="5" name="Rectangle 13"/>
          <p:cNvSpPr>
            <a:spLocks noGrp="1" noChangeArrowheads="1"/>
          </p:cNvSpPr>
          <p:nvPr>
            <p:ph type="sldNum" sz="quarter" idx="12"/>
          </p:nvPr>
        </p:nvSpPr>
        <p:spPr>
          <a:ln/>
        </p:spPr>
        <p:txBody>
          <a:bodyPr/>
          <a:lstStyle>
            <a:lvl1pPr>
              <a:defRPr/>
            </a:lvl1pPr>
          </a:lstStyle>
          <a:p>
            <a:fld id="{162C19F2-9BA5-F541-BE2F-2511DF669EBF}" type="slidenum">
              <a:rPr lang="it-IT" altLang="it-IT"/>
              <a:pPr/>
              <a:t>‹n.›</a:t>
            </a:fld>
            <a:endParaRPr lang="it-IT" altLang="it-IT"/>
          </a:p>
        </p:txBody>
      </p:sp>
    </p:spTree>
    <p:extLst>
      <p:ext uri="{BB962C8B-B14F-4D97-AF65-F5344CB8AC3E}">
        <p14:creationId xmlns:p14="http://schemas.microsoft.com/office/powerpoint/2010/main" val="434475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it-IT"/>
          </a:p>
        </p:txBody>
      </p:sp>
      <p:sp>
        <p:nvSpPr>
          <p:cNvPr id="3" name="Rectangle 12"/>
          <p:cNvSpPr>
            <a:spLocks noGrp="1" noChangeArrowheads="1"/>
          </p:cNvSpPr>
          <p:nvPr>
            <p:ph type="ftr" sz="quarter" idx="11"/>
          </p:nvPr>
        </p:nvSpPr>
        <p:spPr>
          <a:ln/>
        </p:spPr>
        <p:txBody>
          <a:bodyPr/>
          <a:lstStyle>
            <a:lvl1pPr>
              <a:defRPr/>
            </a:lvl1pPr>
          </a:lstStyle>
          <a:p>
            <a:pPr>
              <a:defRPr/>
            </a:pPr>
            <a:endParaRPr lang="it-IT"/>
          </a:p>
        </p:txBody>
      </p:sp>
      <p:sp>
        <p:nvSpPr>
          <p:cNvPr id="4" name="Rectangle 13"/>
          <p:cNvSpPr>
            <a:spLocks noGrp="1" noChangeArrowheads="1"/>
          </p:cNvSpPr>
          <p:nvPr>
            <p:ph type="sldNum" sz="quarter" idx="12"/>
          </p:nvPr>
        </p:nvSpPr>
        <p:spPr>
          <a:ln/>
        </p:spPr>
        <p:txBody>
          <a:bodyPr/>
          <a:lstStyle>
            <a:lvl1pPr>
              <a:defRPr/>
            </a:lvl1pPr>
          </a:lstStyle>
          <a:p>
            <a:fld id="{3588EB2B-456A-A740-966A-E5238BB9DE5D}" type="slidenum">
              <a:rPr lang="it-IT" altLang="it-IT"/>
              <a:pPr/>
              <a:t>‹n.›</a:t>
            </a:fld>
            <a:endParaRPr lang="it-IT" altLang="it-IT"/>
          </a:p>
        </p:txBody>
      </p:sp>
    </p:spTree>
    <p:extLst>
      <p:ext uri="{BB962C8B-B14F-4D97-AF65-F5344CB8AC3E}">
        <p14:creationId xmlns:p14="http://schemas.microsoft.com/office/powerpoint/2010/main" val="784992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1"/>
          <p:cNvSpPr>
            <a:spLocks noGrp="1" noChangeArrowheads="1"/>
          </p:cNvSpPr>
          <p:nvPr>
            <p:ph type="dt" sz="half" idx="10"/>
          </p:nvPr>
        </p:nvSpPr>
        <p:spPr>
          <a:ln/>
        </p:spPr>
        <p:txBody>
          <a:bodyPr/>
          <a:lstStyle>
            <a:lvl1pPr>
              <a:defRPr/>
            </a:lvl1pPr>
          </a:lstStyle>
          <a:p>
            <a:pPr>
              <a:defRPr/>
            </a:pPr>
            <a:endParaRPr lang="it-IT"/>
          </a:p>
        </p:txBody>
      </p:sp>
      <p:sp>
        <p:nvSpPr>
          <p:cNvPr id="6" name="Rectangle 12"/>
          <p:cNvSpPr>
            <a:spLocks noGrp="1" noChangeArrowheads="1"/>
          </p:cNvSpPr>
          <p:nvPr>
            <p:ph type="ftr" sz="quarter" idx="11"/>
          </p:nvPr>
        </p:nvSpPr>
        <p:spPr>
          <a:ln/>
        </p:spPr>
        <p:txBody>
          <a:bodyPr/>
          <a:lstStyle>
            <a:lvl1pPr>
              <a:defRPr/>
            </a:lvl1pPr>
          </a:lstStyle>
          <a:p>
            <a:pPr>
              <a:defRPr/>
            </a:pPr>
            <a:endParaRPr lang="it-IT"/>
          </a:p>
        </p:txBody>
      </p:sp>
      <p:sp>
        <p:nvSpPr>
          <p:cNvPr id="7" name="Rectangle 13"/>
          <p:cNvSpPr>
            <a:spLocks noGrp="1" noChangeArrowheads="1"/>
          </p:cNvSpPr>
          <p:nvPr>
            <p:ph type="sldNum" sz="quarter" idx="12"/>
          </p:nvPr>
        </p:nvSpPr>
        <p:spPr>
          <a:ln/>
        </p:spPr>
        <p:txBody>
          <a:bodyPr/>
          <a:lstStyle>
            <a:lvl1pPr>
              <a:defRPr/>
            </a:lvl1pPr>
          </a:lstStyle>
          <a:p>
            <a:fld id="{AF30C30D-C0B5-E347-AA68-48B82F4AF625}" type="slidenum">
              <a:rPr lang="it-IT" altLang="it-IT"/>
              <a:pPr/>
              <a:t>‹n.›</a:t>
            </a:fld>
            <a:endParaRPr lang="it-IT" altLang="it-IT"/>
          </a:p>
        </p:txBody>
      </p:sp>
    </p:spTree>
    <p:extLst>
      <p:ext uri="{BB962C8B-B14F-4D97-AF65-F5344CB8AC3E}">
        <p14:creationId xmlns:p14="http://schemas.microsoft.com/office/powerpoint/2010/main" val="1377912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11"/>
          <p:cNvSpPr>
            <a:spLocks noGrp="1" noChangeArrowheads="1"/>
          </p:cNvSpPr>
          <p:nvPr>
            <p:ph type="dt" sz="half" idx="10"/>
          </p:nvPr>
        </p:nvSpPr>
        <p:spPr>
          <a:ln/>
        </p:spPr>
        <p:txBody>
          <a:bodyPr/>
          <a:lstStyle>
            <a:lvl1pPr>
              <a:defRPr/>
            </a:lvl1pPr>
          </a:lstStyle>
          <a:p>
            <a:pPr>
              <a:defRPr/>
            </a:pPr>
            <a:endParaRPr lang="it-IT"/>
          </a:p>
        </p:txBody>
      </p:sp>
      <p:sp>
        <p:nvSpPr>
          <p:cNvPr id="6" name="Rectangle 12"/>
          <p:cNvSpPr>
            <a:spLocks noGrp="1" noChangeArrowheads="1"/>
          </p:cNvSpPr>
          <p:nvPr>
            <p:ph type="ftr" sz="quarter" idx="11"/>
          </p:nvPr>
        </p:nvSpPr>
        <p:spPr>
          <a:ln/>
        </p:spPr>
        <p:txBody>
          <a:bodyPr/>
          <a:lstStyle>
            <a:lvl1pPr>
              <a:defRPr/>
            </a:lvl1pPr>
          </a:lstStyle>
          <a:p>
            <a:pPr>
              <a:defRPr/>
            </a:pPr>
            <a:endParaRPr lang="it-IT"/>
          </a:p>
        </p:txBody>
      </p:sp>
      <p:sp>
        <p:nvSpPr>
          <p:cNvPr id="7" name="Rectangle 13"/>
          <p:cNvSpPr>
            <a:spLocks noGrp="1" noChangeArrowheads="1"/>
          </p:cNvSpPr>
          <p:nvPr>
            <p:ph type="sldNum" sz="quarter" idx="12"/>
          </p:nvPr>
        </p:nvSpPr>
        <p:spPr>
          <a:ln/>
        </p:spPr>
        <p:txBody>
          <a:bodyPr/>
          <a:lstStyle>
            <a:lvl1pPr>
              <a:defRPr/>
            </a:lvl1pPr>
          </a:lstStyle>
          <a:p>
            <a:fld id="{B5CD5AFA-6B82-A04E-9009-4294BE5CC0DB}" type="slidenum">
              <a:rPr lang="it-IT" altLang="it-IT"/>
              <a:pPr/>
              <a:t>‹n.›</a:t>
            </a:fld>
            <a:endParaRPr lang="it-IT" altLang="it-IT"/>
          </a:p>
        </p:txBody>
      </p:sp>
    </p:spTree>
    <p:extLst>
      <p:ext uri="{BB962C8B-B14F-4D97-AF65-F5344CB8AC3E}">
        <p14:creationId xmlns:p14="http://schemas.microsoft.com/office/powerpoint/2010/main" val="1100407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it-IT" altLang="it-IT" smtClean="0">
                  <a:ea typeface="+mn-ea"/>
                </a:endParaRPr>
              </a:p>
            </p:txBody>
          </p:sp>
          <p:sp>
            <p:nvSpPr>
              <p:cNvPr id="1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xtLst>
                <a:ext uri="{91240B29-F687-4F45-9708-019B960494DF}">
                  <a14:hiddenLine xmlns:a14="http://schemas.microsoft.com/office/drawing/2010/main" w="9525" cap="flat" cmpd="sng">
                    <a:solidFill>
                      <a:srgbClr val="000000"/>
                    </a:solidFill>
                    <a:prstDash val="solid"/>
                    <a:miter lim="800000"/>
                    <a:headEnd type="none" w="med" len="med"/>
                    <a:tailEnd type="none" w="med" len="med"/>
                  </a14:hiddenLine>
                </a:ext>
              </a:extLst>
            </p:spPr>
            <p:txBody>
              <a:bodyPr wrap="none"/>
              <a:lstStyle/>
              <a:p>
                <a:endParaRPr lang="it-IT"/>
              </a:p>
            </p:txBody>
          </p:sp>
        </p:grpSp>
        <p:grpSp>
          <p:nvGrpSpPr>
            <p:cNvPr id="1033"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it-IT" altLang="it-IT" smtClean="0">
                  <a:ea typeface="+mn-ea"/>
                </a:endParaRPr>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it-IT" altLang="it-IT" smtClean="0">
                  <a:ea typeface="+mn-ea"/>
                </a:endParaRPr>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5371"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a typeface="+mn-ea"/>
                <a:cs typeface="Arial" charset="0"/>
              </a:defRPr>
            </a:lvl1pPr>
          </a:lstStyle>
          <a:p>
            <a:pPr>
              <a:defRPr/>
            </a:pPr>
            <a:endParaRPr lang="it-IT"/>
          </a:p>
        </p:txBody>
      </p:sp>
      <p:sp>
        <p:nvSpPr>
          <p:cNvPr id="15372"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a typeface="+mn-ea"/>
                <a:cs typeface="Arial" charset="0"/>
              </a:defRPr>
            </a:lvl1pPr>
          </a:lstStyle>
          <a:p>
            <a:pPr>
              <a:defRPr/>
            </a:pPr>
            <a:endParaRPr lang="it-IT"/>
          </a:p>
        </p:txBody>
      </p:sp>
      <p:sp>
        <p:nvSpPr>
          <p:cNvPr id="15373"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l">
              <a:defRPr sz="2600" b="1">
                <a:solidFill>
                  <a:schemeClr val="bg1"/>
                </a:solidFill>
              </a:defRPr>
            </a:lvl1pPr>
          </a:lstStyle>
          <a:p>
            <a:fld id="{F3476ACA-3752-2F49-8DB2-2C53D491CBC4}" type="slidenum">
              <a:rPr lang="it-IT" altLang="it-IT"/>
              <a:pPr/>
              <a:t>‹n.›</a:t>
            </a:fld>
            <a:endParaRPr lang="it-IT" altLang="it-IT"/>
          </a:p>
        </p:txBody>
      </p:sp>
    </p:spTree>
  </p:cSld>
  <p:clrMap bg1="lt1" tx1="dk1" bg2="lt2" tx2="dk2" accent1="accent1" accent2="accent2" accent3="accent3" accent4="accent4" accent5="accent5" accent6="accent6" hlink="hlink" folHlink="folHlink"/>
  <p:sldLayoutIdLst>
    <p:sldLayoutId id="2147483768"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0" fontAlgn="base" hangingPunct="0">
        <a:lnSpc>
          <a:spcPct val="90000"/>
        </a:lnSpc>
        <a:spcBef>
          <a:spcPct val="0"/>
        </a:spcBef>
        <a:spcAft>
          <a:spcPct val="0"/>
        </a:spcAft>
        <a:defRPr sz="3600" b="1">
          <a:solidFill>
            <a:schemeClr val="tx2"/>
          </a:solidFill>
          <a:latin typeface="+mj-lt"/>
          <a:ea typeface="ＭＳ Ｐゴシック" charset="0"/>
          <a:cs typeface="+mj-cs"/>
        </a:defRPr>
      </a:lvl1pPr>
      <a:lvl2pPr algn="l" rtl="0" eaLnBrk="0" fontAlgn="base" hangingPunct="0">
        <a:lnSpc>
          <a:spcPct val="90000"/>
        </a:lnSpc>
        <a:spcBef>
          <a:spcPct val="0"/>
        </a:spcBef>
        <a:spcAft>
          <a:spcPct val="0"/>
        </a:spcAft>
        <a:defRPr sz="3600" b="1">
          <a:solidFill>
            <a:schemeClr val="tx2"/>
          </a:solidFill>
          <a:latin typeface="Arial" charset="0"/>
          <a:ea typeface="ＭＳ Ｐゴシック" charset="0"/>
          <a:cs typeface="Arial" charset="0"/>
        </a:defRPr>
      </a:lvl2pPr>
      <a:lvl3pPr algn="l" rtl="0" eaLnBrk="0" fontAlgn="base" hangingPunct="0">
        <a:lnSpc>
          <a:spcPct val="90000"/>
        </a:lnSpc>
        <a:spcBef>
          <a:spcPct val="0"/>
        </a:spcBef>
        <a:spcAft>
          <a:spcPct val="0"/>
        </a:spcAft>
        <a:defRPr sz="3600" b="1">
          <a:solidFill>
            <a:schemeClr val="tx2"/>
          </a:solidFill>
          <a:latin typeface="Arial" charset="0"/>
          <a:ea typeface="ＭＳ Ｐゴシック" charset="0"/>
          <a:cs typeface="Arial" charset="0"/>
        </a:defRPr>
      </a:lvl3pPr>
      <a:lvl4pPr algn="l" rtl="0" eaLnBrk="0" fontAlgn="base" hangingPunct="0">
        <a:lnSpc>
          <a:spcPct val="90000"/>
        </a:lnSpc>
        <a:spcBef>
          <a:spcPct val="0"/>
        </a:spcBef>
        <a:spcAft>
          <a:spcPct val="0"/>
        </a:spcAft>
        <a:defRPr sz="3600" b="1">
          <a:solidFill>
            <a:schemeClr val="tx2"/>
          </a:solidFill>
          <a:latin typeface="Arial" charset="0"/>
          <a:ea typeface="ＭＳ Ｐゴシック" charset="0"/>
          <a:cs typeface="Arial" charset="0"/>
        </a:defRPr>
      </a:lvl4pPr>
      <a:lvl5pPr algn="l" rtl="0" eaLnBrk="0" fontAlgn="base" hangingPunct="0">
        <a:lnSpc>
          <a:spcPct val="90000"/>
        </a:lnSpc>
        <a:spcBef>
          <a:spcPct val="0"/>
        </a:spcBef>
        <a:spcAft>
          <a:spcPct val="0"/>
        </a:spcAft>
        <a:defRPr sz="3600" b="1">
          <a:solidFill>
            <a:schemeClr val="tx2"/>
          </a:solidFill>
          <a:latin typeface="Arial" charset="0"/>
          <a:ea typeface="ＭＳ Ｐゴシック" charset="0"/>
          <a:cs typeface="Arial" charset="0"/>
        </a:defRPr>
      </a:lvl5pPr>
      <a:lvl6pPr marL="457200" algn="l" rtl="0" fontAlgn="base">
        <a:lnSpc>
          <a:spcPct val="90000"/>
        </a:lnSpc>
        <a:spcBef>
          <a:spcPct val="0"/>
        </a:spcBef>
        <a:spcAft>
          <a:spcPct val="0"/>
        </a:spcAft>
        <a:defRPr sz="3600" b="1">
          <a:solidFill>
            <a:schemeClr val="tx2"/>
          </a:solidFill>
          <a:latin typeface="Arial" charset="0"/>
          <a:cs typeface="Arial" charset="0"/>
        </a:defRPr>
      </a:lvl6pPr>
      <a:lvl7pPr marL="914400" algn="l" rtl="0" fontAlgn="base">
        <a:lnSpc>
          <a:spcPct val="90000"/>
        </a:lnSpc>
        <a:spcBef>
          <a:spcPct val="0"/>
        </a:spcBef>
        <a:spcAft>
          <a:spcPct val="0"/>
        </a:spcAft>
        <a:defRPr sz="3600" b="1">
          <a:solidFill>
            <a:schemeClr val="tx2"/>
          </a:solidFill>
          <a:latin typeface="Arial" charset="0"/>
          <a:cs typeface="Arial" charset="0"/>
        </a:defRPr>
      </a:lvl7pPr>
      <a:lvl8pPr marL="1371600" algn="l" rtl="0" fontAlgn="base">
        <a:lnSpc>
          <a:spcPct val="90000"/>
        </a:lnSpc>
        <a:spcBef>
          <a:spcPct val="0"/>
        </a:spcBef>
        <a:spcAft>
          <a:spcPct val="0"/>
        </a:spcAft>
        <a:defRPr sz="3600" b="1">
          <a:solidFill>
            <a:schemeClr val="tx2"/>
          </a:solidFill>
          <a:latin typeface="Arial" charset="0"/>
          <a:cs typeface="Arial" charset="0"/>
        </a:defRPr>
      </a:lvl8pPr>
      <a:lvl9pPr marL="1828800" algn="l" rtl="0" fontAlgn="base">
        <a:lnSpc>
          <a:spcPct val="90000"/>
        </a:lnSpc>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charset="2"/>
        <a:buChar char="l"/>
        <a:defRPr sz="28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ea typeface="Arial" charset="0"/>
          <a:cs typeface="+mn-cs"/>
        </a:defRPr>
      </a:lvl2pPr>
      <a:lvl3pPr marL="1143000" indent="-228600" algn="l" rtl="0" eaLnBrk="0" fontAlgn="base" hangingPunct="0">
        <a:spcBef>
          <a:spcPct val="20000"/>
        </a:spcBef>
        <a:spcAft>
          <a:spcPct val="0"/>
        </a:spcAft>
        <a:buClr>
          <a:schemeClr val="tx1"/>
        </a:buClr>
        <a:buSzPct val="75000"/>
        <a:buFont typeface="Wingdings" charset="2"/>
        <a:buChar char="l"/>
        <a:defRPr sz="2000">
          <a:solidFill>
            <a:schemeClr val="tx1"/>
          </a:solidFill>
          <a:latin typeface="+mn-lt"/>
          <a:ea typeface="Arial" charset="0"/>
          <a:cs typeface="+mn-cs"/>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ea typeface="Arial" charset="0"/>
          <a:cs typeface="+mn-cs"/>
        </a:defRPr>
      </a:lvl4pPr>
      <a:lvl5pPr marL="2057400" indent="-228600" algn="l" rtl="0" eaLnBrk="0" fontAlgn="base" hangingPunct="0">
        <a:spcBef>
          <a:spcPct val="20000"/>
        </a:spcBef>
        <a:spcAft>
          <a:spcPct val="0"/>
        </a:spcAft>
        <a:buClr>
          <a:schemeClr val="tx1"/>
        </a:buClr>
        <a:buSzPct val="65000"/>
        <a:buFont typeface="Wingdings" charset="2"/>
        <a:buChar char="l"/>
        <a:defRPr>
          <a:solidFill>
            <a:schemeClr val="tx1"/>
          </a:solidFill>
          <a:latin typeface="+mn-lt"/>
          <a:ea typeface="Arial" charset="0"/>
          <a:cs typeface="+mn-cs"/>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1" Type="http://schemas.openxmlformats.org/officeDocument/2006/relationships/hyperlink" Target="http://www.brocardi.it/codice-civile/libro-quinto/titolo-ii/capo-i/sezione-i/art2092.html" TargetMode="External"/><Relationship Id="rId12" Type="http://schemas.openxmlformats.org/officeDocument/2006/relationships/hyperlink" Target="http://www.brocardi.it/codice-civile/libro-quinto/titolo-ii/capo-i/sezione-i/art2093.html" TargetMode="External"/><Relationship Id="rId13" Type="http://schemas.openxmlformats.org/officeDocument/2006/relationships/hyperlink" Target="http://www.brocardi.it/codice-civile/libro-quinto/titolo-ii/capo-i/sezione-ii/art2094.html" TargetMode="External"/><Relationship Id="rId14" Type="http://schemas.openxmlformats.org/officeDocument/2006/relationships/hyperlink" Target="http://www.brocardi.it/codice-civile/libro-quinto/titolo-ii/capo-i/sezione-ii/art2095.html" TargetMode="External"/><Relationship Id="rId1" Type="http://schemas.openxmlformats.org/officeDocument/2006/relationships/slideLayout" Target="../slideLayouts/slideLayout4.xml"/><Relationship Id="rId2" Type="http://schemas.openxmlformats.org/officeDocument/2006/relationships/hyperlink" Target="http://www.brocardi.it/codice-civile/libro-quinto/titolo-ii/capo-i/sezione-i/art2082.html" TargetMode="External"/><Relationship Id="rId3" Type="http://schemas.openxmlformats.org/officeDocument/2006/relationships/hyperlink" Target="http://www.brocardi.it/codice-civile/libro-quinto/titolo-ii/capo-i/sezione-i/art2083.html" TargetMode="External"/><Relationship Id="rId4" Type="http://schemas.openxmlformats.org/officeDocument/2006/relationships/hyperlink" Target="http://www.brocardi.it/codice-civile/libro-quinto/titolo-ii/capo-i/sezione-i/art2084.html" TargetMode="External"/><Relationship Id="rId5" Type="http://schemas.openxmlformats.org/officeDocument/2006/relationships/hyperlink" Target="http://www.brocardi.it/codice-civile/libro-quinto/titolo-ii/capo-i/sezione-i/art2086.html" TargetMode="External"/><Relationship Id="rId6" Type="http://schemas.openxmlformats.org/officeDocument/2006/relationships/hyperlink" Target="http://www.brocardi.it/codice-civile/libro-quinto/titolo-ii/capo-i/sezione-i/art2087.html" TargetMode="External"/><Relationship Id="rId7" Type="http://schemas.openxmlformats.org/officeDocument/2006/relationships/hyperlink" Target="http://www.brocardi.it/codice-civile/libro-quinto/titolo-ii/capo-i/sezione-i/art2088.html" TargetMode="External"/><Relationship Id="rId8" Type="http://schemas.openxmlformats.org/officeDocument/2006/relationships/hyperlink" Target="http://www.brocardi.it/codice-civile/libro-quinto/titolo-ii/capo-i/sezione-i/art2089.html" TargetMode="External"/><Relationship Id="rId9" Type="http://schemas.openxmlformats.org/officeDocument/2006/relationships/hyperlink" Target="http://www.brocardi.it/codice-civile/libro-quinto/titolo-ii/capo-i/sezione-i/art2090.html" TargetMode="External"/><Relationship Id="rId10" Type="http://schemas.openxmlformats.org/officeDocument/2006/relationships/hyperlink" Target="http://www.brocardi.it/codice-civile/libro-quinto/titolo-ii/capo-i/sezione-i/art2091.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9" Type="http://schemas.openxmlformats.org/officeDocument/2006/relationships/hyperlink" Target="http://www.brocardi.it/codice-civile/libro-quinto/titolo-ii/capo-i/sezione-iii/art2103.html" TargetMode="External"/><Relationship Id="rId20" Type="http://schemas.openxmlformats.org/officeDocument/2006/relationships/hyperlink" Target="http://www.brocardi.it/codice-civile/libro-quinto/titolo-ii/capo-i/sezione-iii/art2114.html" TargetMode="External"/><Relationship Id="rId21" Type="http://schemas.openxmlformats.org/officeDocument/2006/relationships/hyperlink" Target="http://www.brocardi.it/codice-civile/libro-quinto/titolo-ii/capo-i/sezione-iii/art2115.html" TargetMode="External"/><Relationship Id="rId22" Type="http://schemas.openxmlformats.org/officeDocument/2006/relationships/hyperlink" Target="http://www.brocardi.it/codice-civile/libro-quinto/titolo-ii/capo-i/sezione-iii/art2116.html" TargetMode="External"/><Relationship Id="rId23" Type="http://schemas.openxmlformats.org/officeDocument/2006/relationships/hyperlink" Target="http://www.brocardi.it/codice-civile/libro-quinto/titolo-ii/capo-i/sezione-iii/art2117.html" TargetMode="External"/><Relationship Id="rId10" Type="http://schemas.openxmlformats.org/officeDocument/2006/relationships/hyperlink" Target="http://www.brocardi.it/codice-civile/libro-quinto/titolo-ii/capo-i/sezione-iii/art2104.html" TargetMode="External"/><Relationship Id="rId11" Type="http://schemas.openxmlformats.org/officeDocument/2006/relationships/hyperlink" Target="http://www.brocardi.it/codice-civile/libro-quinto/titolo-ii/capo-i/sezione-iii/art2105.html" TargetMode="External"/><Relationship Id="rId12" Type="http://schemas.openxmlformats.org/officeDocument/2006/relationships/hyperlink" Target="http://www.brocardi.it/codice-civile/libro-quinto/titolo-ii/capo-i/sezione-iii/art2106.html" TargetMode="External"/><Relationship Id="rId13" Type="http://schemas.openxmlformats.org/officeDocument/2006/relationships/hyperlink" Target="http://www.brocardi.it/codice-civile/libro-quinto/titolo-ii/capo-i/sezione-iii/art2107.html" TargetMode="External"/><Relationship Id="rId14" Type="http://schemas.openxmlformats.org/officeDocument/2006/relationships/hyperlink" Target="http://www.brocardi.it/codice-civile/libro-quinto/titolo-ii/capo-i/sezione-iii/art2108.html" TargetMode="External"/><Relationship Id="rId15" Type="http://schemas.openxmlformats.org/officeDocument/2006/relationships/hyperlink" Target="http://www.brocardi.it/codice-civile/libro-quinto/titolo-ii/capo-i/sezione-iii/art2109.html" TargetMode="External"/><Relationship Id="rId16" Type="http://schemas.openxmlformats.org/officeDocument/2006/relationships/hyperlink" Target="http://www.brocardi.it/codice-civile/libro-quinto/titolo-ii/capo-i/sezione-iii/art2110.html" TargetMode="External"/><Relationship Id="rId17" Type="http://schemas.openxmlformats.org/officeDocument/2006/relationships/hyperlink" Target="http://www.brocardi.it/codice-civile/libro-quinto/titolo-ii/capo-i/sezione-iii/art2111.html" TargetMode="External"/><Relationship Id="rId18" Type="http://schemas.openxmlformats.org/officeDocument/2006/relationships/hyperlink" Target="http://www.brocardi.it/codice-civile/libro-quinto/titolo-ii/capo-i/sezione-iii/art2112.html" TargetMode="External"/><Relationship Id="rId19" Type="http://schemas.openxmlformats.org/officeDocument/2006/relationships/hyperlink" Target="http://www.brocardi.it/codice-civile/libro-quinto/titolo-ii/capo-i/sezione-iii/art2113.html" TargetMode="External"/><Relationship Id="rId1" Type="http://schemas.openxmlformats.org/officeDocument/2006/relationships/slideLayout" Target="../slideLayouts/slideLayout4.xml"/><Relationship Id="rId2" Type="http://schemas.openxmlformats.org/officeDocument/2006/relationships/hyperlink" Target="http://www.brocardi.it/codice-civile/libro-quinto/titolo-ii/capo-i/sezione-iii/art2096.html" TargetMode="External"/><Relationship Id="rId3" Type="http://schemas.openxmlformats.org/officeDocument/2006/relationships/hyperlink" Target="http://www.brocardi.it/codice-civile/libro-quinto/titolo-ii/capo-i/sezione-iii/art2097.html" TargetMode="External"/><Relationship Id="rId4" Type="http://schemas.openxmlformats.org/officeDocument/2006/relationships/hyperlink" Target="http://www.brocardi.it/codice-civile/libro-quinto/titolo-ii/capo-i/sezione-iii/art2098.html" TargetMode="External"/><Relationship Id="rId5" Type="http://schemas.openxmlformats.org/officeDocument/2006/relationships/hyperlink" Target="http://www.brocardi.it/codice-civile/libro-quinto/titolo-ii/capo-i/sezione-iii/art2099.html" TargetMode="External"/><Relationship Id="rId6" Type="http://schemas.openxmlformats.org/officeDocument/2006/relationships/hyperlink" Target="http://www.brocardi.it/codice-civile/libro-quinto/titolo-ii/capo-i/sezione-iii/art2100.html" TargetMode="External"/><Relationship Id="rId7" Type="http://schemas.openxmlformats.org/officeDocument/2006/relationships/hyperlink" Target="http://www.brocardi.it/codice-civile/libro-quinto/titolo-ii/capo-i/sezione-iii/art2101.html" TargetMode="External"/><Relationship Id="rId8" Type="http://schemas.openxmlformats.org/officeDocument/2006/relationships/hyperlink" Target="http://www.brocardi.it/codice-civile/libro-quinto/titolo-ii/capo-i/sezione-iii/art2102.html"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1" Type="http://schemas.openxmlformats.org/officeDocument/2006/relationships/hyperlink" Target="http://www.brocardi.it/codice-civile/libro-quinto/titolo-ii/capo-i/sezione-iii/art2127.html" TargetMode="External"/><Relationship Id="rId12" Type="http://schemas.openxmlformats.org/officeDocument/2006/relationships/hyperlink" Target="http://www.brocardi.it/codice-civile/libro-quinto/titolo-ii/capo-i/sezione-iii/art2128.html" TargetMode="External"/><Relationship Id="rId13" Type="http://schemas.openxmlformats.org/officeDocument/2006/relationships/hyperlink" Target="http://www.brocardi.it/codice-civile/libro-quinto/titolo-ii/capo-i/sezione-iii/art2129.html" TargetMode="External"/><Relationship Id="rId1" Type="http://schemas.openxmlformats.org/officeDocument/2006/relationships/slideLayout" Target="../slideLayouts/slideLayout4.xml"/><Relationship Id="rId2" Type="http://schemas.openxmlformats.org/officeDocument/2006/relationships/hyperlink" Target="http://www.brocardi.it/codice-civile/libro-quinto/titolo-ii/capo-i/sezione-iii/art2118.html" TargetMode="External"/><Relationship Id="rId3" Type="http://schemas.openxmlformats.org/officeDocument/2006/relationships/hyperlink" Target="http://www.brocardi.it/codice-civile/libro-quinto/titolo-ii/capo-i/sezione-iii/art2119.html" TargetMode="External"/><Relationship Id="rId4" Type="http://schemas.openxmlformats.org/officeDocument/2006/relationships/hyperlink" Target="http://www.brocardi.it/codice-civile/libro-quinto/titolo-ii/capo-i/sezione-iii/art2120.html" TargetMode="External"/><Relationship Id="rId5" Type="http://schemas.openxmlformats.org/officeDocument/2006/relationships/hyperlink" Target="http://www.brocardi.it/codice-civile/libro-quinto/titolo-ii/capo-i/sezione-iii/art2121.html" TargetMode="External"/><Relationship Id="rId6" Type="http://schemas.openxmlformats.org/officeDocument/2006/relationships/hyperlink" Target="http://www.brocardi.it/codice-civile/libro-quinto/titolo-ii/capo-i/sezione-iii/art2122.html" TargetMode="External"/><Relationship Id="rId7" Type="http://schemas.openxmlformats.org/officeDocument/2006/relationships/hyperlink" Target="http://www.brocardi.it/codice-civile/libro-quinto/titolo-ii/capo-i/sezione-iii/art2123.html" TargetMode="External"/><Relationship Id="rId8" Type="http://schemas.openxmlformats.org/officeDocument/2006/relationships/hyperlink" Target="http://www.brocardi.it/codice-civile/libro-quinto/titolo-ii/capo-i/sezione-iii/art2124.html" TargetMode="External"/><Relationship Id="rId9" Type="http://schemas.openxmlformats.org/officeDocument/2006/relationships/hyperlink" Target="http://www.brocardi.it/codice-civile/libro-quinto/titolo-ii/capo-i/sezione-iii/art2125.html" TargetMode="External"/><Relationship Id="rId10" Type="http://schemas.openxmlformats.org/officeDocument/2006/relationships/hyperlink" Target="http://www.brocardi.it/codice-civile/libro-quinto/titolo-ii/capo-i/sezione-iii/art2126.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ottotitolo 4"/>
          <p:cNvSpPr>
            <a:spLocks noGrp="1"/>
          </p:cNvSpPr>
          <p:nvPr>
            <p:ph type="subTitle" idx="1"/>
          </p:nvPr>
        </p:nvSpPr>
        <p:spPr/>
        <p:txBody>
          <a:bodyPr/>
          <a:lstStyle/>
          <a:p>
            <a:r>
              <a:rPr lang="it-IT" dirty="0" smtClean="0"/>
              <a:t>4 aprile 2016</a:t>
            </a:r>
            <a:endParaRPr lang="it-IT" dirty="0"/>
          </a:p>
        </p:txBody>
      </p:sp>
      <p:sp>
        <p:nvSpPr>
          <p:cNvPr id="2" name="Titolo 1"/>
          <p:cNvSpPr>
            <a:spLocks noGrp="1"/>
          </p:cNvSpPr>
          <p:nvPr>
            <p:ph type="ctrTitle" sz="quarter"/>
          </p:nvPr>
        </p:nvSpPr>
        <p:spPr/>
        <p:txBody>
          <a:bodyPr/>
          <a:lstStyle/>
          <a:p>
            <a:r>
              <a:rPr lang="it-IT" dirty="0" smtClean="0"/>
              <a:t>L’oggetto del contratto</a:t>
            </a:r>
            <a:endParaRPr lang="it-IT" dirty="0"/>
          </a:p>
        </p:txBody>
      </p:sp>
    </p:spTree>
    <p:extLst>
      <p:ext uri="{BB962C8B-B14F-4D97-AF65-F5344CB8AC3E}">
        <p14:creationId xmlns:p14="http://schemas.microsoft.com/office/powerpoint/2010/main" val="121515693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AutoShape 2"/>
          <p:cNvSpPr>
            <a:spLocks noGrp="1" noChangeArrowheads="1"/>
          </p:cNvSpPr>
          <p:nvPr>
            <p:ph type="title"/>
          </p:nvPr>
        </p:nvSpPr>
        <p:spPr/>
        <p:txBody>
          <a:bodyPr/>
          <a:lstStyle/>
          <a:p>
            <a:pPr eaLnBrk="1" hangingPunct="1"/>
            <a:r>
              <a:rPr lang="it-IT" altLang="it-IT">
                <a:ea typeface="ＭＳ Ｐゴシック" charset="-128"/>
              </a:rPr>
              <a:t>Operai </a:t>
            </a:r>
            <a:r>
              <a:rPr lang="it-IT" altLang="it-IT" i="1">
                <a:ea typeface="ＭＳ Ｐゴシック" charset="-128"/>
              </a:rPr>
              <a:t>versus</a:t>
            </a:r>
            <a:r>
              <a:rPr lang="it-IT" altLang="it-IT">
                <a:ea typeface="ＭＳ Ｐゴシック" charset="-128"/>
              </a:rPr>
              <a:t> impiegati</a:t>
            </a:r>
          </a:p>
        </p:txBody>
      </p:sp>
      <p:sp>
        <p:nvSpPr>
          <p:cNvPr id="18434" name="Rectangle 3"/>
          <p:cNvSpPr>
            <a:spLocks noGrp="1" noChangeArrowheads="1"/>
          </p:cNvSpPr>
          <p:nvPr>
            <p:ph type="body" sz="half" idx="1"/>
          </p:nvPr>
        </p:nvSpPr>
        <p:spPr/>
        <p:txBody>
          <a:bodyPr/>
          <a:lstStyle/>
          <a:p>
            <a:pPr eaLnBrk="1" hangingPunct="1">
              <a:lnSpc>
                <a:spcPct val="90000"/>
              </a:lnSpc>
              <a:buFont typeface="Wingdings" charset="2"/>
              <a:buNone/>
            </a:pPr>
            <a:r>
              <a:rPr lang="it-IT" altLang="it-IT" sz="2000">
                <a:ea typeface="ＭＳ Ｐゴシック" charset="-128"/>
              </a:rPr>
              <a:t>Art. 1 r.d.l. n. 1825/1924</a:t>
            </a:r>
          </a:p>
          <a:p>
            <a:pPr algn="just" eaLnBrk="1" hangingPunct="1">
              <a:lnSpc>
                <a:spcPct val="90000"/>
              </a:lnSpc>
              <a:buFont typeface="Wingdings" charset="2"/>
              <a:buNone/>
            </a:pPr>
            <a:r>
              <a:rPr lang="it-IT" altLang="it-IT" sz="2000">
                <a:ea typeface="ＭＳ Ｐゴシック" charset="-128"/>
              </a:rPr>
              <a:t>     Impiegato è colui che svolge al servizio dell’azienda e cioè con vincolo di subordinazione, attività professionale “con funzioni di collaborazione, tanto di concetto che di ordine, eccettuata pertanto ogni prestazione che sia semplicemente di manodopera”.</a:t>
            </a:r>
          </a:p>
        </p:txBody>
      </p:sp>
      <p:sp>
        <p:nvSpPr>
          <p:cNvPr id="18435" name="Rectangle 4"/>
          <p:cNvSpPr>
            <a:spLocks noGrp="1" noChangeArrowheads="1"/>
          </p:cNvSpPr>
          <p:nvPr>
            <p:ph type="body" sz="half" idx="2"/>
          </p:nvPr>
        </p:nvSpPr>
        <p:spPr/>
        <p:txBody>
          <a:bodyPr/>
          <a:lstStyle/>
          <a:p>
            <a:pPr algn="ctr" eaLnBrk="1" hangingPunct="1">
              <a:lnSpc>
                <a:spcPct val="90000"/>
              </a:lnSpc>
              <a:buFont typeface="Wingdings" charset="2"/>
              <a:buNone/>
            </a:pPr>
            <a:r>
              <a:rPr lang="it-IT" altLang="it-IT" sz="3200">
                <a:solidFill>
                  <a:srgbClr val="FF0000"/>
                </a:solidFill>
                <a:ea typeface="ＭＳ Ｐゴシック" charset="-128"/>
              </a:rPr>
              <a:t>   </a:t>
            </a:r>
          </a:p>
          <a:p>
            <a:pPr algn="ctr" eaLnBrk="1" hangingPunct="1">
              <a:lnSpc>
                <a:spcPct val="90000"/>
              </a:lnSpc>
              <a:buFont typeface="Wingdings" charset="2"/>
              <a:buNone/>
            </a:pPr>
            <a:r>
              <a:rPr lang="it-IT" altLang="it-IT" sz="3200">
                <a:solidFill>
                  <a:srgbClr val="FF0000"/>
                </a:solidFill>
                <a:ea typeface="ＭＳ Ｐゴシック" charset="-128"/>
              </a:rPr>
              <a:t>L’impiegato collabora </a:t>
            </a:r>
            <a:r>
              <a:rPr lang="it-IT" altLang="it-IT" sz="3200" i="1">
                <a:solidFill>
                  <a:srgbClr val="A50021"/>
                </a:solidFill>
                <a:ea typeface="ＭＳ Ｐゴシック" charset="-128"/>
              </a:rPr>
              <a:t>alla</a:t>
            </a:r>
            <a:r>
              <a:rPr lang="it-IT" altLang="it-IT" sz="3200" i="1">
                <a:solidFill>
                  <a:srgbClr val="FF0000"/>
                </a:solidFill>
                <a:ea typeface="ＭＳ Ｐゴシック" charset="-128"/>
              </a:rPr>
              <a:t> </a:t>
            </a:r>
            <a:r>
              <a:rPr lang="it-IT" altLang="it-IT" sz="3200">
                <a:solidFill>
                  <a:srgbClr val="FF0000"/>
                </a:solidFill>
                <a:ea typeface="ＭＳ Ｐゴシック" charset="-128"/>
              </a:rPr>
              <a:t>impresa, mentre l’operaio collabora </a:t>
            </a:r>
            <a:r>
              <a:rPr lang="it-IT" altLang="it-IT" sz="3200" i="1">
                <a:solidFill>
                  <a:srgbClr val="A50021"/>
                </a:solidFill>
                <a:ea typeface="ＭＳ Ｐゴシック" charset="-128"/>
              </a:rPr>
              <a:t>nella</a:t>
            </a:r>
            <a:r>
              <a:rPr lang="it-IT" altLang="it-IT" sz="3200">
                <a:solidFill>
                  <a:srgbClr val="FF0000"/>
                </a:solidFill>
                <a:ea typeface="ＭＳ Ｐゴシック" charset="-128"/>
              </a:rPr>
              <a:t> impresa</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2"/>
          <p:cNvSpPr>
            <a:spLocks noGrp="1" noChangeArrowheads="1"/>
          </p:cNvSpPr>
          <p:nvPr>
            <p:ph type="title"/>
          </p:nvPr>
        </p:nvSpPr>
        <p:spPr/>
        <p:txBody>
          <a:bodyPr/>
          <a:lstStyle/>
          <a:p>
            <a:pPr algn="ctr" eaLnBrk="1" hangingPunct="1"/>
            <a:r>
              <a:rPr lang="it-IT" altLang="it-IT" sz="3200">
                <a:ea typeface="ＭＳ Ｐゴシック" charset="-128"/>
              </a:rPr>
              <a:t>Operai ed impiegati:</a:t>
            </a:r>
            <a:br>
              <a:rPr lang="it-IT" altLang="it-IT" sz="3200">
                <a:ea typeface="ＭＳ Ｐゴシック" charset="-128"/>
              </a:rPr>
            </a:br>
            <a:r>
              <a:rPr lang="it-IT" altLang="it-IT" sz="3200">
                <a:ea typeface="ＭＳ Ｐゴシック" charset="-128"/>
              </a:rPr>
              <a:t>l’inquadramento unico</a:t>
            </a:r>
          </a:p>
        </p:txBody>
      </p:sp>
      <p:sp>
        <p:nvSpPr>
          <p:cNvPr id="19458" name="Rectangle 3"/>
          <p:cNvSpPr>
            <a:spLocks noGrp="1" noChangeArrowheads="1"/>
          </p:cNvSpPr>
          <p:nvPr>
            <p:ph type="body" idx="1"/>
          </p:nvPr>
        </p:nvSpPr>
        <p:spPr/>
        <p:txBody>
          <a:bodyPr/>
          <a:lstStyle/>
          <a:p>
            <a:pPr algn="just" eaLnBrk="1" hangingPunct="1">
              <a:buFont typeface="Wingdings" charset="2"/>
              <a:buNone/>
            </a:pPr>
            <a:r>
              <a:rPr lang="it-IT" altLang="it-IT">
                <a:ea typeface="ＭＳ Ｐゴシック" charset="-128"/>
              </a:rPr>
              <a:t>    L’inquadramento unico non consiste soltanto nella abolizione nominale della distinzione tra operai ed impiegati, ma comporta la creazione di </a:t>
            </a:r>
            <a:r>
              <a:rPr lang="it-IT" altLang="it-IT">
                <a:solidFill>
                  <a:srgbClr val="0000CC"/>
                </a:solidFill>
                <a:ea typeface="ＭＳ Ｐゴシック" charset="-128"/>
              </a:rPr>
              <a:t>una nuova scala di categorie contrattuali, in cui gruppi di operai e gruppi di impiegati possono trovarsi inseriti al medesimo livello professionale e dunque retributivo</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AutoShape 2"/>
          <p:cNvSpPr>
            <a:spLocks noGrp="1" noChangeArrowheads="1"/>
          </p:cNvSpPr>
          <p:nvPr>
            <p:ph type="title"/>
          </p:nvPr>
        </p:nvSpPr>
        <p:spPr/>
        <p:txBody>
          <a:bodyPr/>
          <a:lstStyle/>
          <a:p>
            <a:pPr eaLnBrk="1" hangingPunct="1"/>
            <a:r>
              <a:rPr lang="it-IT" altLang="it-IT">
                <a:ea typeface="ＭＳ Ｐゴシック" charset="-128"/>
              </a:rPr>
              <a:t>Dirigenti</a:t>
            </a:r>
          </a:p>
        </p:txBody>
      </p:sp>
      <p:sp>
        <p:nvSpPr>
          <p:cNvPr id="20482" name="Rectangle 4"/>
          <p:cNvSpPr>
            <a:spLocks noGrp="1" noChangeArrowheads="1"/>
          </p:cNvSpPr>
          <p:nvPr>
            <p:ph type="body" sz="half" idx="1"/>
          </p:nvPr>
        </p:nvSpPr>
        <p:spPr/>
        <p:txBody>
          <a:bodyPr/>
          <a:lstStyle/>
          <a:p>
            <a:pPr algn="ctr" eaLnBrk="1" hangingPunct="1">
              <a:buFont typeface="Wingdings" charset="2"/>
              <a:buNone/>
            </a:pPr>
            <a:r>
              <a:rPr lang="it-IT" altLang="it-IT">
                <a:ea typeface="ＭＳ Ｐゴシック" charset="-128"/>
              </a:rPr>
              <a:t>Giurisprudenza</a:t>
            </a:r>
          </a:p>
          <a:p>
            <a:pPr algn="ctr" eaLnBrk="1" hangingPunct="1">
              <a:buFont typeface="Wingdings" charset="2"/>
              <a:buNone/>
            </a:pPr>
            <a:r>
              <a:rPr lang="it-IT" altLang="it-IT">
                <a:solidFill>
                  <a:srgbClr val="FF0000"/>
                </a:solidFill>
                <a:ea typeface="ＭＳ Ｐゴシック" charset="-128"/>
              </a:rPr>
              <a:t>Dirigente = colui che l’imprenditore ha preposto ad un ramo autonomo dell’azienda</a:t>
            </a:r>
          </a:p>
        </p:txBody>
      </p:sp>
      <p:sp>
        <p:nvSpPr>
          <p:cNvPr id="20483" name="Rectangle 5"/>
          <p:cNvSpPr>
            <a:spLocks noGrp="1" noChangeArrowheads="1"/>
          </p:cNvSpPr>
          <p:nvPr>
            <p:ph type="body" sz="half" idx="2"/>
          </p:nvPr>
        </p:nvSpPr>
        <p:spPr>
          <a:xfrm>
            <a:off x="4760913" y="2420938"/>
            <a:ext cx="3770312" cy="4248150"/>
          </a:xfrm>
        </p:spPr>
        <p:txBody>
          <a:bodyPr/>
          <a:lstStyle/>
          <a:p>
            <a:pPr algn="ctr" eaLnBrk="1" hangingPunct="1">
              <a:buFont typeface="Wingdings" charset="2"/>
              <a:buNone/>
            </a:pPr>
            <a:r>
              <a:rPr lang="it-IT" altLang="it-IT" sz="2000" b="1">
                <a:ea typeface="ＭＳ Ｐゴシック" charset="-128"/>
              </a:rPr>
              <a:t>Contrattazione collettiva</a:t>
            </a:r>
          </a:p>
          <a:p>
            <a:pPr algn="ctr" eaLnBrk="1" hangingPunct="1">
              <a:buFont typeface="Wingdings" charset="2"/>
              <a:buNone/>
            </a:pPr>
            <a:r>
              <a:rPr lang="it-IT" altLang="it-IT" sz="2000" b="1">
                <a:solidFill>
                  <a:srgbClr val="0000FF"/>
                </a:solidFill>
                <a:ea typeface="ＭＳ Ｐゴシック" charset="-128"/>
              </a:rPr>
              <a:t>Dirigente = colui che ricopre nell’azienda un ruolo caratterizzato da un elevato grado di professionalità, autonomia e potere decisionale ed esplica le sue funzioni al fine di promuovere coordinare gestire la realizzazione degli obiettivi dell’impresa</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AutoShape 2"/>
          <p:cNvSpPr>
            <a:spLocks noGrp="1" noChangeArrowheads="1"/>
          </p:cNvSpPr>
          <p:nvPr>
            <p:ph type="title"/>
          </p:nvPr>
        </p:nvSpPr>
        <p:spPr/>
        <p:txBody>
          <a:bodyPr/>
          <a:lstStyle/>
          <a:p>
            <a:pPr eaLnBrk="1" hangingPunct="1"/>
            <a:r>
              <a:rPr lang="it-IT" altLang="it-IT">
                <a:ea typeface="ＭＳ Ｐゴシック" charset="-128"/>
              </a:rPr>
              <a:t>Dirigenti: disciplina</a:t>
            </a:r>
          </a:p>
        </p:txBody>
      </p:sp>
      <p:sp>
        <p:nvSpPr>
          <p:cNvPr id="21506" name="Rectangle 3"/>
          <p:cNvSpPr>
            <a:spLocks noGrp="1" noChangeArrowheads="1"/>
          </p:cNvSpPr>
          <p:nvPr>
            <p:ph type="body" idx="1"/>
          </p:nvPr>
        </p:nvSpPr>
        <p:spPr>
          <a:xfrm>
            <a:off x="838200" y="2349500"/>
            <a:ext cx="7693025" cy="4103688"/>
          </a:xfrm>
        </p:spPr>
        <p:txBody>
          <a:bodyPr/>
          <a:lstStyle/>
          <a:p>
            <a:pPr eaLnBrk="1" hangingPunct="1">
              <a:lnSpc>
                <a:spcPct val="80000"/>
              </a:lnSpc>
              <a:buFont typeface="Wingdings" charset="2"/>
              <a:buChar char="v"/>
            </a:pPr>
            <a:r>
              <a:rPr lang="it-IT" altLang="it-IT" sz="2000">
                <a:ea typeface="ＭＳ Ｐゴシック" charset="-128"/>
              </a:rPr>
              <a:t>Inquadramento e organizzazione sindacale separata</a:t>
            </a:r>
          </a:p>
          <a:p>
            <a:pPr eaLnBrk="1" hangingPunct="1">
              <a:lnSpc>
                <a:spcPct val="80000"/>
              </a:lnSpc>
              <a:buFont typeface="Wingdings" charset="2"/>
              <a:buChar char="v"/>
            </a:pPr>
            <a:endParaRPr lang="it-IT" altLang="it-IT" sz="2000">
              <a:ea typeface="ＭＳ Ｐゴシック" charset="-128"/>
            </a:endParaRPr>
          </a:p>
          <a:p>
            <a:pPr algn="just" eaLnBrk="1" hangingPunct="1">
              <a:lnSpc>
                <a:spcPct val="80000"/>
              </a:lnSpc>
              <a:buFont typeface="Wingdings" charset="2"/>
              <a:buChar char="v"/>
            </a:pPr>
            <a:r>
              <a:rPr lang="it-IT" altLang="it-IT" sz="2000">
                <a:ea typeface="ＭＳ Ｐゴシック" charset="-128"/>
              </a:rPr>
              <a:t>Esclusione dalla disciplina dei licenziamenti individuali, ma protezione contrattuale collettiva del licenziamento ingiustificato (risarcimento del danno)</a:t>
            </a:r>
          </a:p>
          <a:p>
            <a:pPr eaLnBrk="1" hangingPunct="1">
              <a:lnSpc>
                <a:spcPct val="80000"/>
              </a:lnSpc>
              <a:buFont typeface="Wingdings" charset="2"/>
              <a:buChar char="v"/>
            </a:pPr>
            <a:endParaRPr lang="it-IT" altLang="it-IT" sz="2000">
              <a:ea typeface="ＭＳ Ｐゴシック" charset="-128"/>
            </a:endParaRPr>
          </a:p>
          <a:p>
            <a:pPr eaLnBrk="1" hangingPunct="1">
              <a:lnSpc>
                <a:spcPct val="80000"/>
              </a:lnSpc>
              <a:buFont typeface="Wingdings" charset="2"/>
              <a:buChar char="v"/>
            </a:pPr>
            <a:r>
              <a:rPr lang="it-IT" altLang="it-IT" sz="2000">
                <a:ea typeface="ＭＳ Ｐゴシック" charset="-128"/>
              </a:rPr>
              <a:t>Disciplina speciale contratto a termine (durata non superiore a cinque anni, diritto di recesso trascorso un triennio e osservato il preavviso)</a:t>
            </a:r>
          </a:p>
          <a:p>
            <a:pPr eaLnBrk="1" hangingPunct="1">
              <a:lnSpc>
                <a:spcPct val="80000"/>
              </a:lnSpc>
              <a:buFont typeface="Wingdings" charset="2"/>
              <a:buNone/>
            </a:pPr>
            <a:endParaRPr lang="it-IT" altLang="it-IT" sz="2000">
              <a:ea typeface="ＭＳ Ｐゴシック" charset="-128"/>
            </a:endParaRPr>
          </a:p>
          <a:p>
            <a:pPr eaLnBrk="1" hangingPunct="1">
              <a:lnSpc>
                <a:spcPct val="80000"/>
              </a:lnSpc>
              <a:buFont typeface="Wingdings" charset="2"/>
              <a:buChar char="v"/>
            </a:pPr>
            <a:r>
              <a:rPr lang="it-IT" altLang="it-IT" sz="2000">
                <a:ea typeface="ＭＳ Ｐゴシック" charset="-128"/>
              </a:rPr>
              <a:t>Disciplina particolare sulla maturazione del diritto a svolgere le mansioni superiori successivamente attribuite</a:t>
            </a:r>
          </a:p>
          <a:p>
            <a:pPr eaLnBrk="1" hangingPunct="1">
              <a:lnSpc>
                <a:spcPct val="80000"/>
              </a:lnSpc>
              <a:buFont typeface="Wingdings" charset="2"/>
              <a:buChar char="v"/>
            </a:pPr>
            <a:endParaRPr lang="it-IT" altLang="it-IT" sz="2000">
              <a:ea typeface="ＭＳ Ｐゴシック" charset="-128"/>
            </a:endParaRPr>
          </a:p>
          <a:p>
            <a:pPr eaLnBrk="1" hangingPunct="1">
              <a:lnSpc>
                <a:spcPct val="80000"/>
              </a:lnSpc>
              <a:buFont typeface="Wingdings" charset="2"/>
              <a:buChar char="v"/>
            </a:pPr>
            <a:r>
              <a:rPr lang="it-IT" altLang="it-IT" sz="2000">
                <a:ea typeface="ＭＳ Ｐゴシック" charset="-128"/>
              </a:rPr>
              <a:t>Trattamento previdenziale diverso </a:t>
            </a:r>
          </a:p>
          <a:p>
            <a:pPr eaLnBrk="1" hangingPunct="1">
              <a:lnSpc>
                <a:spcPct val="80000"/>
              </a:lnSpc>
              <a:buFont typeface="Wingdings" charset="2"/>
              <a:buNone/>
            </a:pPr>
            <a:endParaRPr lang="it-IT" altLang="it-IT" sz="2000">
              <a:ea typeface="ＭＳ Ｐゴシック" charset="-128"/>
            </a:endParaRPr>
          </a:p>
          <a:p>
            <a:pPr eaLnBrk="1" hangingPunct="1">
              <a:lnSpc>
                <a:spcPct val="80000"/>
              </a:lnSpc>
              <a:buFont typeface="Wingdings" charset="2"/>
              <a:buNone/>
            </a:pPr>
            <a:endParaRPr lang="it-IT" altLang="it-IT" sz="2000">
              <a:ea typeface="ＭＳ Ｐゴシック" charset="-128"/>
            </a:endParaRP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AutoShape 2"/>
          <p:cNvSpPr>
            <a:spLocks noGrp="1" noChangeArrowheads="1"/>
          </p:cNvSpPr>
          <p:nvPr>
            <p:ph type="title"/>
          </p:nvPr>
        </p:nvSpPr>
        <p:spPr/>
        <p:txBody>
          <a:bodyPr/>
          <a:lstStyle/>
          <a:p>
            <a:pPr eaLnBrk="1" hangingPunct="1"/>
            <a:r>
              <a:rPr lang="it-IT" altLang="it-IT">
                <a:ea typeface="ＭＳ Ｐゴシック" charset="-128"/>
              </a:rPr>
              <a:t>Pseudodirigenti</a:t>
            </a:r>
          </a:p>
        </p:txBody>
      </p:sp>
      <p:sp>
        <p:nvSpPr>
          <p:cNvPr id="22530" name="Rectangle 3"/>
          <p:cNvSpPr>
            <a:spLocks noGrp="1" noChangeArrowheads="1"/>
          </p:cNvSpPr>
          <p:nvPr>
            <p:ph type="body" idx="1"/>
          </p:nvPr>
        </p:nvSpPr>
        <p:spPr>
          <a:xfrm>
            <a:off x="838200" y="2362200"/>
            <a:ext cx="7693025" cy="4162425"/>
          </a:xfrm>
        </p:spPr>
        <p:txBody>
          <a:bodyPr/>
          <a:lstStyle/>
          <a:p>
            <a:pPr algn="just" eaLnBrk="1" hangingPunct="1">
              <a:buFont typeface="Wingdings" charset="2"/>
              <a:buNone/>
            </a:pPr>
            <a:r>
              <a:rPr lang="it-IT" altLang="it-IT">
                <a:ea typeface="ＭＳ Ｐゴシック" charset="-128"/>
              </a:rPr>
              <a:t>   In forza di un trattamento </a:t>
            </a:r>
            <a:r>
              <a:rPr lang="it-IT" altLang="it-IT" i="1">
                <a:ea typeface="ＭＳ Ｐゴシック" charset="-128"/>
              </a:rPr>
              <a:t>ad personam</a:t>
            </a:r>
            <a:r>
              <a:rPr lang="it-IT" altLang="it-IT">
                <a:ea typeface="ＭＳ Ｐゴシック" charset="-128"/>
              </a:rPr>
              <a:t> di miglior favore, il signor Rosti, pur non svolgendo mansioni dirigenziali ai sensi del contratto collettivo applicato in azienda, è inquadrato come dirigente. In caso di licenziamento ingiustificato, quale disciplina di tutela potrà invocare il signor Rosti? </a:t>
            </a:r>
          </a:p>
          <a:p>
            <a:pPr algn="just" eaLnBrk="1" hangingPunct="1">
              <a:buFont typeface="Wingdings" charset="2"/>
              <a:buNone/>
            </a:pPr>
            <a:endParaRPr lang="it-IT" altLang="it-IT" sz="2000">
              <a:latin typeface="Franklin Gothic Medium" charset="0"/>
              <a:ea typeface="ＭＳ Ｐゴシック" charset="-128"/>
            </a:endParaRPr>
          </a:p>
          <a:p>
            <a:pPr eaLnBrk="1" hangingPunct="1">
              <a:buFont typeface="Wingdings" charset="2"/>
              <a:buNone/>
            </a:pPr>
            <a:r>
              <a:rPr lang="it-IT" altLang="it-IT" sz="2000">
                <a:latin typeface="Franklin Gothic Medium" charset="0"/>
                <a:ea typeface="ＭＳ Ｐゴシック" charset="-128"/>
              </a:rPr>
              <a:t>      </a:t>
            </a:r>
            <a:r>
              <a:rPr lang="it-IT" altLang="it-IT" sz="1600">
                <a:latin typeface="Franklin Gothic Medium" charset="0"/>
                <a:ea typeface="ＭＳ Ｐゴシック" charset="-128"/>
              </a:rPr>
              <a:t>Ballestrero, De Simone,</a:t>
            </a:r>
            <a:r>
              <a:rPr lang="it-IT" altLang="it-IT" sz="1600">
                <a:latin typeface="Bodoni MT Black" charset="0"/>
                <a:ea typeface="ＭＳ Ｐゴシック" charset="-128"/>
              </a:rPr>
              <a:t> </a:t>
            </a:r>
            <a:r>
              <a:rPr lang="it-IT" altLang="it-IT" sz="1600" i="1">
                <a:latin typeface="Franklin Gothic Medium" charset="0"/>
                <a:ea typeface="ＭＳ Ｐゴシック" charset="-128"/>
              </a:rPr>
              <a:t>Diritto del lavoro, domande e percorsi di risposta</a:t>
            </a:r>
            <a:r>
              <a:rPr lang="it-IT" altLang="it-IT" sz="1600">
                <a:latin typeface="Franklin Gothic Medium" charset="0"/>
                <a:ea typeface="ＭＳ Ｐゴシック" charset="-128"/>
              </a:rPr>
              <a:t>, Milano, Giuffrè.</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AutoShape 2"/>
          <p:cNvSpPr>
            <a:spLocks noGrp="1" noChangeArrowheads="1"/>
          </p:cNvSpPr>
          <p:nvPr>
            <p:ph type="title"/>
          </p:nvPr>
        </p:nvSpPr>
        <p:spPr/>
        <p:txBody>
          <a:bodyPr/>
          <a:lstStyle/>
          <a:p>
            <a:pPr eaLnBrk="1" hangingPunct="1"/>
            <a:r>
              <a:rPr lang="it-IT" altLang="it-IT">
                <a:ea typeface="ＭＳ Ｐゴシック" charset="-128"/>
              </a:rPr>
              <a:t>Quadri: disciplina</a:t>
            </a:r>
          </a:p>
        </p:txBody>
      </p:sp>
      <p:sp>
        <p:nvSpPr>
          <p:cNvPr id="23554" name="Rectangle 3"/>
          <p:cNvSpPr>
            <a:spLocks noGrp="1" noChangeArrowheads="1"/>
          </p:cNvSpPr>
          <p:nvPr>
            <p:ph type="body" sz="half" idx="1"/>
          </p:nvPr>
        </p:nvSpPr>
        <p:spPr/>
        <p:txBody>
          <a:bodyPr/>
          <a:lstStyle/>
          <a:p>
            <a:pPr eaLnBrk="1" hangingPunct="1">
              <a:lnSpc>
                <a:spcPct val="90000"/>
              </a:lnSpc>
              <a:buFont typeface="Wingdings" charset="2"/>
              <a:buNone/>
            </a:pPr>
            <a:r>
              <a:rPr lang="it-IT" altLang="it-IT" sz="2000">
                <a:ea typeface="ＭＳ Ｐゴシック" charset="-128"/>
              </a:rPr>
              <a:t>    Art. 2 l.n. 90/1985: </a:t>
            </a:r>
          </a:p>
          <a:p>
            <a:pPr eaLnBrk="1" hangingPunct="1">
              <a:lnSpc>
                <a:spcPct val="90000"/>
              </a:lnSpc>
              <a:buFont typeface="Wingdings" charset="2"/>
              <a:buNone/>
            </a:pPr>
            <a:r>
              <a:rPr lang="it-IT" altLang="it-IT" sz="2400">
                <a:solidFill>
                  <a:srgbClr val="0000FF"/>
                </a:solidFill>
                <a:ea typeface="ＭＳ Ｐゴシック" charset="-128"/>
              </a:rPr>
              <a:t>    Lavoratori che svolgono funzioni a carattere continuativo di rilevante importanza ai fini dello sviluppo e dell’attuazione degli obiettivi dell’impresa</a:t>
            </a:r>
          </a:p>
        </p:txBody>
      </p:sp>
      <p:sp>
        <p:nvSpPr>
          <p:cNvPr id="23555" name="Rectangle 4"/>
          <p:cNvSpPr>
            <a:spLocks noGrp="1" noChangeArrowheads="1"/>
          </p:cNvSpPr>
          <p:nvPr>
            <p:ph type="body" sz="half" idx="2"/>
          </p:nvPr>
        </p:nvSpPr>
        <p:spPr/>
        <p:txBody>
          <a:bodyPr/>
          <a:lstStyle/>
          <a:p>
            <a:pPr eaLnBrk="1" hangingPunct="1">
              <a:lnSpc>
                <a:spcPct val="90000"/>
              </a:lnSpc>
              <a:buFont typeface="Wingdings" charset="2"/>
              <a:buNone/>
            </a:pPr>
            <a:r>
              <a:rPr lang="it-IT" altLang="it-IT" sz="2000">
                <a:ea typeface="ＭＳ Ｐゴシック" charset="-128"/>
              </a:rPr>
              <a:t>     </a:t>
            </a:r>
            <a:r>
              <a:rPr lang="it-IT" altLang="it-IT" sz="2000">
                <a:solidFill>
                  <a:srgbClr val="FF0000"/>
                </a:solidFill>
                <a:ea typeface="ＭＳ Ｐゴシック" charset="-128"/>
              </a:rPr>
              <a:t>Rinvio alla C.C. per la determinazione dei requisiti di appartenenza alla categoria in relazione a ciascun ramo di produzione e alla particolare struttura organizzativa dell’impresa</a:t>
            </a:r>
          </a:p>
          <a:p>
            <a:pPr eaLnBrk="1" hangingPunct="1">
              <a:lnSpc>
                <a:spcPct val="90000"/>
              </a:lnSpc>
              <a:buFont typeface="Wingdings" charset="2"/>
              <a:buNone/>
            </a:pPr>
            <a:endParaRPr lang="it-IT" altLang="it-IT" sz="2000">
              <a:solidFill>
                <a:srgbClr val="FF0000"/>
              </a:solidFill>
              <a:ea typeface="ＭＳ Ｐゴシック" charset="-128"/>
            </a:endParaRPr>
          </a:p>
          <a:p>
            <a:pPr eaLnBrk="1" hangingPunct="1">
              <a:lnSpc>
                <a:spcPct val="90000"/>
              </a:lnSpc>
              <a:buFont typeface="Wingdings" charset="2"/>
              <a:buNone/>
            </a:pPr>
            <a:r>
              <a:rPr lang="it-IT" altLang="it-IT" sz="2000">
                <a:ea typeface="ＭＳ Ｐゴシック" charset="-128"/>
              </a:rPr>
              <a:t>     </a:t>
            </a:r>
            <a:r>
              <a:rPr lang="it-IT" altLang="it-IT" sz="2000">
                <a:solidFill>
                  <a:srgbClr val="990099"/>
                </a:solidFill>
                <a:ea typeface="ＭＳ Ｐゴシック" charset="-128"/>
              </a:rPr>
              <a:t>Applicabilità disciplina prevista per gli impiegati; trattamento contratto collettivo</a:t>
            </a:r>
          </a:p>
        </p:txBody>
      </p:sp>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AutoShape 2"/>
          <p:cNvSpPr>
            <a:spLocks noGrp="1" noChangeArrowheads="1"/>
          </p:cNvSpPr>
          <p:nvPr>
            <p:ph type="title"/>
          </p:nvPr>
        </p:nvSpPr>
        <p:spPr/>
        <p:txBody>
          <a:bodyPr/>
          <a:lstStyle/>
          <a:p>
            <a:pPr eaLnBrk="1" hangingPunct="1"/>
            <a:r>
              <a:rPr lang="it-IT" altLang="it-IT" sz="3200">
                <a:solidFill>
                  <a:srgbClr val="FF0000"/>
                </a:solidFill>
                <a:ea typeface="ＭＳ Ｐゴシック" charset="-128"/>
              </a:rPr>
              <a:t>Mutamento di mansioni: art. 2103 c.c. (art. 13 S.L.) prima della riforma Renzi</a:t>
            </a:r>
          </a:p>
        </p:txBody>
      </p:sp>
      <p:sp>
        <p:nvSpPr>
          <p:cNvPr id="24578" name="Rectangle 3"/>
          <p:cNvSpPr>
            <a:spLocks noGrp="1" noChangeArrowheads="1"/>
          </p:cNvSpPr>
          <p:nvPr>
            <p:ph type="body" idx="1"/>
          </p:nvPr>
        </p:nvSpPr>
        <p:spPr>
          <a:xfrm>
            <a:off x="838200" y="2362200"/>
            <a:ext cx="7693025" cy="4306888"/>
          </a:xfrm>
        </p:spPr>
        <p:txBody>
          <a:bodyPr/>
          <a:lstStyle/>
          <a:p>
            <a:pPr algn="just" eaLnBrk="1" hangingPunct="1">
              <a:lnSpc>
                <a:spcPct val="90000"/>
              </a:lnSpc>
              <a:buFont typeface="Wingdings" charset="2"/>
              <a:buNone/>
            </a:pPr>
            <a:r>
              <a:rPr lang="it-IT" altLang="it-IT" sz="2000">
                <a:ea typeface="ＭＳ Ｐゴシック" charset="-128"/>
              </a:rPr>
              <a:t>     Il prestatore di lavoro deve essere adibito alle mansioni per le quali è stato assunto o a quelle corrispondenti alla categoria superiore che abbia successivamente acquisito ovvero a mansioni equivalenti alle ultime effettivamente svolte, senza alcuna diminuzione della retribuzione. Nel caso di assegnazione a mansioni superiori il prestatore ha diritto al trattamento corrispondente all’attività svolta, e l’assegnazione stessa diviene definitiva, ove la medesima non abbia avuto luogo per sostituzione di lavoratore assente con diritto alla conservazione del posto, dopo un periodo fissato dai contratti collettivi, e comunque non superiore a tre mesi. Egli non può essere trasferito da una unità produttiva ad un’altra se non per comprovate ragioni tecniche, organizzative e produttive.</a:t>
            </a:r>
          </a:p>
          <a:p>
            <a:pPr algn="just" eaLnBrk="1" hangingPunct="1">
              <a:lnSpc>
                <a:spcPct val="90000"/>
              </a:lnSpc>
              <a:buFont typeface="Wingdings" charset="2"/>
              <a:buNone/>
            </a:pPr>
            <a:r>
              <a:rPr lang="it-IT" altLang="it-IT" sz="2000">
                <a:ea typeface="ＭＳ Ｐゴシック" charset="-128"/>
              </a:rPr>
              <a:t>     Ogni patto contrario è nullo.</a:t>
            </a:r>
          </a:p>
        </p:txBody>
      </p:sp>
    </p:spTree>
  </p:cSld>
  <p:clrMapOvr>
    <a:masterClrMapping/>
  </p:clrMapOvr>
  <p:transition spd="slow">
    <p:wheel spokes="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AutoShape 2"/>
          <p:cNvSpPr>
            <a:spLocks noGrp="1" noChangeArrowheads="1"/>
          </p:cNvSpPr>
          <p:nvPr>
            <p:ph type="title"/>
          </p:nvPr>
        </p:nvSpPr>
        <p:spPr/>
        <p:txBody>
          <a:bodyPr/>
          <a:lstStyle/>
          <a:p>
            <a:pPr algn="just" eaLnBrk="1" hangingPunct="1"/>
            <a:r>
              <a:rPr lang="it-IT" altLang="it-IT" sz="2800">
                <a:ea typeface="ＭＳ Ｐゴシック" charset="-128"/>
              </a:rPr>
              <a:t>Modifica unilaterale delle mansioni:un potere eccezionale per il diritto dei contratti</a:t>
            </a:r>
          </a:p>
        </p:txBody>
      </p:sp>
      <p:sp>
        <p:nvSpPr>
          <p:cNvPr id="25602" name="Rectangle 4"/>
          <p:cNvSpPr>
            <a:spLocks noGrp="1" noChangeArrowheads="1"/>
          </p:cNvSpPr>
          <p:nvPr>
            <p:ph type="body" sz="half" idx="1"/>
          </p:nvPr>
        </p:nvSpPr>
        <p:spPr>
          <a:xfrm>
            <a:off x="971550" y="2349500"/>
            <a:ext cx="3770313" cy="3724275"/>
          </a:xfrm>
        </p:spPr>
        <p:txBody>
          <a:bodyPr/>
          <a:lstStyle/>
          <a:p>
            <a:pPr eaLnBrk="1" hangingPunct="1">
              <a:lnSpc>
                <a:spcPct val="90000"/>
              </a:lnSpc>
              <a:buFont typeface="Wingdings" charset="2"/>
              <a:buNone/>
            </a:pPr>
            <a:r>
              <a:rPr lang="it-IT" altLang="it-IT" sz="2000" b="1">
                <a:solidFill>
                  <a:srgbClr val="FF0000"/>
                </a:solidFill>
                <a:ea typeface="ＭＳ Ｐゴシック" charset="-128"/>
              </a:rPr>
              <a:t>Mobilità autorizzata:</a:t>
            </a:r>
          </a:p>
          <a:p>
            <a:pPr eaLnBrk="1" hangingPunct="1">
              <a:lnSpc>
                <a:spcPct val="90000"/>
              </a:lnSpc>
            </a:pPr>
            <a:r>
              <a:rPr lang="it-IT" altLang="it-IT" sz="2000">
                <a:solidFill>
                  <a:srgbClr val="FF0000"/>
                </a:solidFill>
                <a:ea typeface="ＭＳ Ｐゴシック" charset="-128"/>
              </a:rPr>
              <a:t>Mobilità orizzontale =</a:t>
            </a:r>
          </a:p>
          <a:p>
            <a:pPr eaLnBrk="1" hangingPunct="1">
              <a:lnSpc>
                <a:spcPct val="90000"/>
              </a:lnSpc>
              <a:buFont typeface="Wingdings" charset="2"/>
              <a:buNone/>
            </a:pPr>
            <a:r>
              <a:rPr lang="it-IT" altLang="it-IT" sz="2000">
                <a:solidFill>
                  <a:srgbClr val="FF0000"/>
                </a:solidFill>
                <a:ea typeface="ＭＳ Ｐゴシック" charset="-128"/>
              </a:rPr>
              <a:t>Mansioni equivalenti alle ultime effettivamente svolte</a:t>
            </a:r>
          </a:p>
          <a:p>
            <a:pPr eaLnBrk="1" hangingPunct="1">
              <a:lnSpc>
                <a:spcPct val="90000"/>
              </a:lnSpc>
              <a:buFont typeface="Wingdings" charset="2"/>
              <a:buNone/>
            </a:pPr>
            <a:endParaRPr lang="it-IT" altLang="it-IT" sz="2000">
              <a:solidFill>
                <a:srgbClr val="FF0000"/>
              </a:solidFill>
              <a:ea typeface="ＭＳ Ｐゴシック" charset="-128"/>
            </a:endParaRPr>
          </a:p>
          <a:p>
            <a:pPr eaLnBrk="1" hangingPunct="1">
              <a:lnSpc>
                <a:spcPct val="90000"/>
              </a:lnSpc>
            </a:pPr>
            <a:r>
              <a:rPr lang="it-IT" altLang="it-IT" sz="2000">
                <a:solidFill>
                  <a:srgbClr val="FF0000"/>
                </a:solidFill>
                <a:ea typeface="ＭＳ Ｐゴシック" charset="-128"/>
              </a:rPr>
              <a:t>Mobilità verticale =</a:t>
            </a:r>
          </a:p>
          <a:p>
            <a:pPr eaLnBrk="1" hangingPunct="1">
              <a:lnSpc>
                <a:spcPct val="90000"/>
              </a:lnSpc>
              <a:buFont typeface="Wingdings" charset="2"/>
              <a:buNone/>
            </a:pPr>
            <a:r>
              <a:rPr lang="it-IT" altLang="it-IT" sz="2000">
                <a:solidFill>
                  <a:srgbClr val="FF0000"/>
                </a:solidFill>
                <a:ea typeface="ＭＳ Ｐゴシック" charset="-128"/>
              </a:rPr>
              <a:t>Mansioni superiori rispetto alle ultime effettivamente svolte</a:t>
            </a:r>
          </a:p>
        </p:txBody>
      </p:sp>
      <p:sp>
        <p:nvSpPr>
          <p:cNvPr id="25603" name="Rectangle 5"/>
          <p:cNvSpPr>
            <a:spLocks noGrp="1" noChangeArrowheads="1"/>
          </p:cNvSpPr>
          <p:nvPr>
            <p:ph type="body" sz="half" idx="2"/>
          </p:nvPr>
        </p:nvSpPr>
        <p:spPr>
          <a:xfrm>
            <a:off x="4787900" y="2420938"/>
            <a:ext cx="3743325" cy="4321175"/>
          </a:xfrm>
        </p:spPr>
        <p:txBody>
          <a:bodyPr/>
          <a:lstStyle/>
          <a:p>
            <a:pPr eaLnBrk="1" hangingPunct="1">
              <a:lnSpc>
                <a:spcPct val="90000"/>
              </a:lnSpc>
              <a:buFont typeface="Wingdings" charset="2"/>
              <a:buNone/>
            </a:pPr>
            <a:endParaRPr lang="it-IT" altLang="it-IT" sz="2000">
              <a:solidFill>
                <a:srgbClr val="0000FF"/>
              </a:solidFill>
              <a:ea typeface="ＭＳ Ｐゴシック" charset="-128"/>
            </a:endParaRPr>
          </a:p>
          <a:p>
            <a:pPr eaLnBrk="1" hangingPunct="1">
              <a:lnSpc>
                <a:spcPct val="90000"/>
              </a:lnSpc>
              <a:buFont typeface="Wingdings" charset="2"/>
              <a:buNone/>
            </a:pPr>
            <a:r>
              <a:rPr lang="it-IT" altLang="it-IT" sz="2000">
                <a:solidFill>
                  <a:srgbClr val="0000FF"/>
                </a:solidFill>
                <a:ea typeface="ＭＳ Ｐゴシック" charset="-128"/>
              </a:rPr>
              <a:t>E’ di regola </a:t>
            </a:r>
            <a:r>
              <a:rPr lang="it-IT" altLang="it-IT" sz="2000" b="1">
                <a:solidFill>
                  <a:srgbClr val="0000FF"/>
                </a:solidFill>
                <a:ea typeface="ＭＳ Ｐゴシック" charset="-128"/>
              </a:rPr>
              <a:t>esclusa</a:t>
            </a:r>
            <a:r>
              <a:rPr lang="it-IT" altLang="it-IT" sz="2000">
                <a:solidFill>
                  <a:srgbClr val="0000FF"/>
                </a:solidFill>
                <a:ea typeface="ＭＳ Ｐゴシック" charset="-128"/>
              </a:rPr>
              <a:t> la mobilità verso il basso, salvo che in determinate ipotesi tassative:</a:t>
            </a:r>
          </a:p>
          <a:p>
            <a:pPr eaLnBrk="1" hangingPunct="1">
              <a:lnSpc>
                <a:spcPct val="90000"/>
              </a:lnSpc>
              <a:buFont typeface="Wingdings" charset="2"/>
              <a:buNone/>
            </a:pPr>
            <a:endParaRPr lang="it-IT" altLang="it-IT" sz="2000">
              <a:solidFill>
                <a:srgbClr val="0000FF"/>
              </a:solidFill>
              <a:ea typeface="ＭＳ Ｐゴシック" charset="-128"/>
            </a:endParaRPr>
          </a:p>
          <a:p>
            <a:pPr eaLnBrk="1" hangingPunct="1">
              <a:lnSpc>
                <a:spcPct val="90000"/>
              </a:lnSpc>
            </a:pPr>
            <a:r>
              <a:rPr lang="it-IT" altLang="it-IT" sz="1600">
                <a:solidFill>
                  <a:srgbClr val="0000FF"/>
                </a:solidFill>
                <a:ea typeface="ＭＳ Ｐゴシック" charset="-128"/>
              </a:rPr>
              <a:t>Esigenze straordinarie sopravvenute (giurisprudenza, c. coll.)</a:t>
            </a:r>
          </a:p>
          <a:p>
            <a:pPr eaLnBrk="1" hangingPunct="1">
              <a:lnSpc>
                <a:spcPct val="90000"/>
              </a:lnSpc>
            </a:pPr>
            <a:r>
              <a:rPr lang="it-IT" altLang="it-IT" sz="1600">
                <a:solidFill>
                  <a:srgbClr val="0000FF"/>
                </a:solidFill>
                <a:ea typeface="ＭＳ Ｐゴシック" charset="-128"/>
              </a:rPr>
              <a:t>Lavoratrici madri con conservazione retribuzione</a:t>
            </a:r>
          </a:p>
          <a:p>
            <a:pPr eaLnBrk="1" hangingPunct="1">
              <a:lnSpc>
                <a:spcPct val="90000"/>
              </a:lnSpc>
            </a:pPr>
            <a:r>
              <a:rPr lang="it-IT" altLang="it-IT" sz="1600">
                <a:solidFill>
                  <a:srgbClr val="0000FF"/>
                </a:solidFill>
                <a:ea typeface="ＭＳ Ｐゴシック" charset="-128"/>
              </a:rPr>
              <a:t>Procedura di licenziamento collettivo</a:t>
            </a:r>
          </a:p>
          <a:p>
            <a:pPr eaLnBrk="1" hangingPunct="1">
              <a:lnSpc>
                <a:spcPct val="90000"/>
              </a:lnSpc>
            </a:pPr>
            <a:r>
              <a:rPr lang="it-IT" altLang="it-IT" sz="1600">
                <a:solidFill>
                  <a:srgbClr val="0000FF"/>
                </a:solidFill>
                <a:ea typeface="ＭＳ Ｐゴシック" charset="-128"/>
              </a:rPr>
              <a:t>Sopravvenuta inabilità con conservazione retribuzione</a:t>
            </a:r>
          </a:p>
          <a:p>
            <a:pPr eaLnBrk="1" hangingPunct="1">
              <a:lnSpc>
                <a:spcPct val="90000"/>
              </a:lnSpc>
            </a:pPr>
            <a:endParaRPr lang="it-IT" altLang="it-IT" sz="1600">
              <a:solidFill>
                <a:srgbClr val="0000FF"/>
              </a:solidFill>
              <a:ea typeface="ＭＳ Ｐゴシック" charset="-128"/>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AutoShape 2"/>
          <p:cNvSpPr>
            <a:spLocks noGrp="1" noChangeArrowheads="1"/>
          </p:cNvSpPr>
          <p:nvPr>
            <p:ph type="title"/>
          </p:nvPr>
        </p:nvSpPr>
        <p:spPr/>
        <p:txBody>
          <a:bodyPr/>
          <a:lstStyle/>
          <a:p>
            <a:pPr eaLnBrk="1" hangingPunct="1"/>
            <a:r>
              <a:rPr lang="it-IT" altLang="it-IT">
                <a:ea typeface="ＭＳ Ｐゴシック" charset="-128"/>
              </a:rPr>
              <a:t>Dequalificazione</a:t>
            </a:r>
          </a:p>
        </p:txBody>
      </p:sp>
      <p:sp>
        <p:nvSpPr>
          <p:cNvPr id="26626" name="Rectangle 3"/>
          <p:cNvSpPr>
            <a:spLocks noGrp="1" noChangeArrowheads="1"/>
          </p:cNvSpPr>
          <p:nvPr>
            <p:ph type="body" idx="1"/>
          </p:nvPr>
        </p:nvSpPr>
        <p:spPr/>
        <p:txBody>
          <a:bodyPr/>
          <a:lstStyle/>
          <a:p>
            <a:pPr algn="just" eaLnBrk="1" hangingPunct="1">
              <a:buFont typeface="Wingdings" charset="2"/>
              <a:buNone/>
            </a:pPr>
            <a:r>
              <a:rPr lang="it-IT" altLang="it-IT">
                <a:solidFill>
                  <a:srgbClr val="990099"/>
                </a:solidFill>
                <a:ea typeface="ＭＳ Ｐゴシック" charset="-128"/>
              </a:rPr>
              <a:t>In caso di illegittima adibizione a mansioni inferiori, la Cassazione riconosce al lavoratore il diritto al risarcimento del danno patrimoniale  e non patrimoniale.</a:t>
            </a:r>
          </a:p>
          <a:p>
            <a:pPr algn="just" eaLnBrk="1" hangingPunct="1">
              <a:buFont typeface="Wingdings" charset="2"/>
              <a:buNone/>
            </a:pPr>
            <a:r>
              <a:rPr lang="it-IT" altLang="it-IT">
                <a:solidFill>
                  <a:srgbClr val="990099"/>
                </a:solidFill>
                <a:ea typeface="ＭＳ Ｐゴシック" charset="-128"/>
              </a:rPr>
              <a:t>E’ stato così disatteso l’orientamento della giurisprudenza di merito che prevedeva la reintegrazione nelle mansioni precedenti.</a:t>
            </a:r>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AutoShape 2"/>
          <p:cNvSpPr>
            <a:spLocks noGrp="1" noChangeArrowheads="1"/>
          </p:cNvSpPr>
          <p:nvPr>
            <p:ph type="title"/>
          </p:nvPr>
        </p:nvSpPr>
        <p:spPr/>
        <p:txBody>
          <a:bodyPr/>
          <a:lstStyle/>
          <a:p>
            <a:pPr eaLnBrk="1" hangingPunct="1"/>
            <a:r>
              <a:rPr lang="it-IT" altLang="it-IT">
                <a:solidFill>
                  <a:schemeClr val="tx1"/>
                </a:solidFill>
                <a:ea typeface="ＭＳ Ｐゴシック" charset="-128"/>
              </a:rPr>
              <a:t>Mansioni equivalenti</a:t>
            </a:r>
          </a:p>
        </p:txBody>
      </p:sp>
      <p:sp>
        <p:nvSpPr>
          <p:cNvPr id="27650" name="Rectangle 4"/>
          <p:cNvSpPr>
            <a:spLocks noGrp="1" noChangeArrowheads="1"/>
          </p:cNvSpPr>
          <p:nvPr>
            <p:ph type="body" sz="half" idx="1"/>
          </p:nvPr>
        </p:nvSpPr>
        <p:spPr>
          <a:xfrm>
            <a:off x="827088" y="2349500"/>
            <a:ext cx="3960812" cy="4298950"/>
          </a:xfrm>
        </p:spPr>
        <p:txBody>
          <a:bodyPr/>
          <a:lstStyle/>
          <a:p>
            <a:pPr eaLnBrk="1" hangingPunct="1">
              <a:lnSpc>
                <a:spcPct val="90000"/>
              </a:lnSpc>
              <a:buFont typeface="Wingdings" charset="2"/>
              <a:buNone/>
            </a:pPr>
            <a:r>
              <a:rPr lang="it-IT" altLang="it-IT" sz="2400" b="1">
                <a:solidFill>
                  <a:srgbClr val="FF0000"/>
                </a:solidFill>
                <a:ea typeface="ＭＳ Ｐゴシック" charset="-128"/>
              </a:rPr>
              <a:t>Equivalenza </a:t>
            </a:r>
            <a:r>
              <a:rPr lang="it-IT" altLang="it-IT" sz="2400">
                <a:solidFill>
                  <a:srgbClr val="FF0000"/>
                </a:solidFill>
                <a:ea typeface="ＭＳ Ｐゴシック" charset="-128"/>
              </a:rPr>
              <a:t>= conservazione della posizione professionale/patrimonio professionale acquisiti attraverso l’esercizio delle mansioni originarie o di quelle successivamente svolte all’interno dell’organizzazione produttiva</a:t>
            </a:r>
          </a:p>
        </p:txBody>
      </p:sp>
      <p:sp>
        <p:nvSpPr>
          <p:cNvPr id="27651" name="Rectangle 5"/>
          <p:cNvSpPr>
            <a:spLocks noGrp="1" noChangeArrowheads="1"/>
          </p:cNvSpPr>
          <p:nvPr>
            <p:ph type="body" sz="half" idx="2"/>
          </p:nvPr>
        </p:nvSpPr>
        <p:spPr>
          <a:xfrm>
            <a:off x="4932363" y="2708275"/>
            <a:ext cx="3770312" cy="3724275"/>
          </a:xfrm>
        </p:spPr>
        <p:txBody>
          <a:bodyPr/>
          <a:lstStyle/>
          <a:p>
            <a:pPr eaLnBrk="1" hangingPunct="1">
              <a:lnSpc>
                <a:spcPct val="90000"/>
              </a:lnSpc>
              <a:buFont typeface="Wingdings" charset="2"/>
              <a:buNone/>
            </a:pPr>
            <a:r>
              <a:rPr lang="it-IT" altLang="it-IT" sz="2400">
                <a:solidFill>
                  <a:srgbClr val="336600"/>
                </a:solidFill>
                <a:ea typeface="ＭＳ Ｐゴシック" charset="-128"/>
              </a:rPr>
              <a:t>Equivalenza delle mansioni ha comunque il limite inferiore nella classe o livello salariale di appartenenza, al di sotto del quale il lavoratore non può in nessun caso essere retrocesso</a:t>
            </a:r>
          </a:p>
        </p:txBody>
      </p:sp>
    </p:spTree>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dirty="0"/>
              <a:t>Capo I - Dell'impresa in </a:t>
            </a:r>
            <a:r>
              <a:rPr lang="it-IT" dirty="0" smtClean="0"/>
              <a:t>generale</a:t>
            </a:r>
            <a:endParaRPr lang="it-IT" dirty="0"/>
          </a:p>
        </p:txBody>
      </p:sp>
      <p:sp>
        <p:nvSpPr>
          <p:cNvPr id="3" name="Segnaposto contenuto 2"/>
          <p:cNvSpPr>
            <a:spLocks noGrp="1"/>
          </p:cNvSpPr>
          <p:nvPr>
            <p:ph sz="half" idx="1"/>
          </p:nvPr>
        </p:nvSpPr>
        <p:spPr>
          <a:xfrm>
            <a:off x="234863" y="2609904"/>
            <a:ext cx="5251537" cy="3000973"/>
          </a:xfrm>
        </p:spPr>
        <p:txBody>
          <a:bodyPr>
            <a:normAutofit fontScale="55000" lnSpcReduction="20000"/>
          </a:bodyPr>
          <a:lstStyle/>
          <a:p>
            <a:r>
              <a:rPr lang="it-IT" sz="2550" dirty="0"/>
              <a:t>Sezione I - Dell'imprenditore</a:t>
            </a:r>
          </a:p>
          <a:p>
            <a:r>
              <a:rPr lang="it-IT" sz="2550" dirty="0">
                <a:hlinkClick r:id="rId2"/>
              </a:rPr>
              <a:t>Art. 2082 — Imprenditore</a:t>
            </a:r>
            <a:endParaRPr lang="it-IT" sz="2550" dirty="0"/>
          </a:p>
          <a:p>
            <a:r>
              <a:rPr lang="it-IT" sz="2550" dirty="0">
                <a:hlinkClick r:id="rId3"/>
              </a:rPr>
              <a:t>Art. 2083 — Piccoli imprenditori</a:t>
            </a:r>
            <a:endParaRPr lang="it-IT" sz="2550" dirty="0"/>
          </a:p>
          <a:p>
            <a:r>
              <a:rPr lang="it-IT" sz="2550" dirty="0">
                <a:hlinkClick r:id="rId4"/>
              </a:rPr>
              <a:t>Art. 2084 — Condizioni per l'esercizio dell'impresa</a:t>
            </a:r>
            <a:endParaRPr lang="it-IT" sz="2550" dirty="0"/>
          </a:p>
          <a:p>
            <a:r>
              <a:rPr lang="it-IT" sz="2550" dirty="0"/>
              <a:t>Art. 2085 — Indirizzo della produzione</a:t>
            </a:r>
          </a:p>
          <a:p>
            <a:r>
              <a:rPr lang="it-IT" sz="2550" dirty="0">
                <a:hlinkClick r:id="rId5"/>
              </a:rPr>
              <a:t>Art. 2086 — Direzione e gerarchia nell'impresa</a:t>
            </a:r>
            <a:endParaRPr lang="it-IT" sz="2550" dirty="0"/>
          </a:p>
          <a:p>
            <a:r>
              <a:rPr lang="it-IT" sz="2550" dirty="0">
                <a:hlinkClick r:id="rId6"/>
              </a:rPr>
              <a:t>Art. 2087 — Tutela delle condizioni di lavoro</a:t>
            </a:r>
            <a:endParaRPr lang="it-IT" sz="2550" dirty="0"/>
          </a:p>
          <a:p>
            <a:r>
              <a:rPr lang="it-IT" sz="2550" dirty="0">
                <a:hlinkClick r:id="rId7"/>
              </a:rPr>
              <a:t>Art. 2088 — [Responsabilità dell'imprenditore]</a:t>
            </a:r>
            <a:endParaRPr lang="it-IT" sz="2550" dirty="0"/>
          </a:p>
          <a:p>
            <a:r>
              <a:rPr lang="it-IT" sz="2550" dirty="0">
                <a:hlinkClick r:id="rId8"/>
              </a:rPr>
              <a:t>Art. 2089 — [Inosservanza degli obblighi </a:t>
            </a:r>
            <a:r>
              <a:rPr lang="it-IT" sz="2550" dirty="0">
                <a:hlinkClick r:id="rId9"/>
              </a:rPr>
              <a:t>Art. 2090 — [Procedimento]</a:t>
            </a:r>
            <a:endParaRPr lang="it-IT" sz="2550" dirty="0"/>
          </a:p>
          <a:p>
            <a:r>
              <a:rPr lang="it-IT" sz="2550" dirty="0">
                <a:hlinkClick r:id="rId10"/>
              </a:rPr>
              <a:t>Art. 2091 — [Sanzioni]</a:t>
            </a:r>
            <a:endParaRPr lang="it-IT" sz="2550" dirty="0"/>
          </a:p>
          <a:p>
            <a:r>
              <a:rPr lang="it-IT" sz="2550" dirty="0">
                <a:hlinkClick r:id="rId11"/>
              </a:rPr>
              <a:t>Art. 2092 — [Sanzioni previste da leggi speciali]</a:t>
            </a:r>
            <a:endParaRPr lang="it-IT" sz="2550" dirty="0"/>
          </a:p>
          <a:p>
            <a:r>
              <a:rPr lang="it-IT" sz="2550" dirty="0">
                <a:hlinkClick r:id="rId12"/>
              </a:rPr>
              <a:t>Art. 2093 — Imprese esercitate da enti </a:t>
            </a:r>
            <a:r>
              <a:rPr lang="it-IT" sz="2550" dirty="0" smtClean="0">
                <a:hlinkClick r:id="rId12"/>
              </a:rPr>
              <a:t>pubblici</a:t>
            </a:r>
            <a:endParaRPr lang="it-IT" sz="2550" dirty="0"/>
          </a:p>
        </p:txBody>
      </p:sp>
      <p:sp>
        <p:nvSpPr>
          <p:cNvPr id="7" name="Segnaposto contenuto 6"/>
          <p:cNvSpPr>
            <a:spLocks noGrp="1"/>
          </p:cNvSpPr>
          <p:nvPr>
            <p:ph sz="half" idx="2"/>
          </p:nvPr>
        </p:nvSpPr>
        <p:spPr>
          <a:xfrm>
            <a:off x="5594684" y="2609905"/>
            <a:ext cx="3207981" cy="2699487"/>
          </a:xfrm>
        </p:spPr>
        <p:txBody>
          <a:bodyPr>
            <a:noAutofit/>
          </a:bodyPr>
          <a:lstStyle/>
          <a:p>
            <a:r>
              <a:rPr lang="it-IT" sz="1350" dirty="0"/>
              <a:t>Sezione II - Dei collaboratori dell'imprenditore</a:t>
            </a:r>
          </a:p>
          <a:p>
            <a:r>
              <a:rPr lang="it-IT" sz="1350" dirty="0">
                <a:hlinkClick r:id="rId13"/>
              </a:rPr>
              <a:t>Art. 2094 — Prestatore di lavoro subordinato</a:t>
            </a:r>
            <a:endParaRPr lang="it-IT" sz="1350" dirty="0"/>
          </a:p>
          <a:p>
            <a:r>
              <a:rPr lang="it-IT" sz="1350" dirty="0">
                <a:hlinkClick r:id="rId14"/>
              </a:rPr>
              <a:t>Art. 2095 — Categorie dei prestatori di lavoro</a:t>
            </a:r>
            <a:endParaRPr lang="it-IT" sz="1350" dirty="0"/>
          </a:p>
        </p:txBody>
      </p:sp>
    </p:spTree>
    <p:extLst>
      <p:ext uri="{BB962C8B-B14F-4D97-AF65-F5344CB8AC3E}">
        <p14:creationId xmlns:p14="http://schemas.microsoft.com/office/powerpoint/2010/main" val="21051529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AutoShape 2"/>
          <p:cNvSpPr>
            <a:spLocks noGrp="1" noChangeArrowheads="1"/>
          </p:cNvSpPr>
          <p:nvPr>
            <p:ph type="title"/>
          </p:nvPr>
        </p:nvSpPr>
        <p:spPr/>
        <p:txBody>
          <a:bodyPr/>
          <a:lstStyle/>
          <a:p>
            <a:pPr eaLnBrk="1" hangingPunct="1"/>
            <a:r>
              <a:rPr lang="it-IT" altLang="it-IT">
                <a:ea typeface="ＭＳ Ｐゴシック" charset="-128"/>
              </a:rPr>
              <a:t>Mobilità verso l’alto</a:t>
            </a:r>
          </a:p>
        </p:txBody>
      </p:sp>
      <p:sp>
        <p:nvSpPr>
          <p:cNvPr id="28674" name="Rectangle 3"/>
          <p:cNvSpPr>
            <a:spLocks noGrp="1" noChangeArrowheads="1"/>
          </p:cNvSpPr>
          <p:nvPr>
            <p:ph type="body" sz="half" idx="1"/>
          </p:nvPr>
        </p:nvSpPr>
        <p:spPr>
          <a:xfrm>
            <a:off x="838200" y="2362200"/>
            <a:ext cx="5678488" cy="4495800"/>
          </a:xfrm>
        </p:spPr>
        <p:txBody>
          <a:bodyPr/>
          <a:lstStyle/>
          <a:p>
            <a:pPr algn="just" eaLnBrk="1" hangingPunct="1">
              <a:buFont typeface="Wingdings" charset="2"/>
              <a:buNone/>
            </a:pPr>
            <a:r>
              <a:rPr lang="it-IT" altLang="it-IT" sz="2000">
                <a:ea typeface="ＭＳ Ｐゴシック" charset="-128"/>
              </a:rPr>
              <a:t>  </a:t>
            </a:r>
            <a:r>
              <a:rPr lang="it-IT" altLang="it-IT" sz="2400">
                <a:ea typeface="ＭＳ Ｐゴシック" charset="-128"/>
              </a:rPr>
              <a:t> Nel caso di assegnazione a </a:t>
            </a:r>
            <a:r>
              <a:rPr lang="it-IT" altLang="it-IT" sz="2400">
                <a:solidFill>
                  <a:srgbClr val="0000FF"/>
                </a:solidFill>
                <a:ea typeface="ＭＳ Ｐゴシック" charset="-128"/>
              </a:rPr>
              <a:t>mansioni superiori</a:t>
            </a:r>
            <a:r>
              <a:rPr lang="it-IT" altLang="it-IT" sz="2400">
                <a:ea typeface="ＭＳ Ｐゴシック" charset="-128"/>
              </a:rPr>
              <a:t> il prestatore </a:t>
            </a:r>
            <a:r>
              <a:rPr lang="it-IT" altLang="it-IT" sz="2400">
                <a:solidFill>
                  <a:srgbClr val="0000FF"/>
                </a:solidFill>
                <a:ea typeface="ＭＳ Ｐゴシック" charset="-128"/>
              </a:rPr>
              <a:t>ha diritto al trattamento corrispondente all’attività svolta</a:t>
            </a:r>
            <a:r>
              <a:rPr lang="it-IT" altLang="it-IT" sz="2400">
                <a:ea typeface="ＭＳ Ｐゴシック" charset="-128"/>
              </a:rPr>
              <a:t>, e l’</a:t>
            </a:r>
            <a:r>
              <a:rPr lang="it-IT" altLang="ja-JP" sz="2400">
                <a:solidFill>
                  <a:srgbClr val="FF0000"/>
                </a:solidFill>
                <a:ea typeface="ＭＳ Ｐゴシック" charset="-128"/>
              </a:rPr>
              <a:t>assegnazione stessa diviene definitiva</a:t>
            </a:r>
            <a:r>
              <a:rPr lang="it-IT" altLang="ja-JP" sz="2400">
                <a:ea typeface="ＭＳ Ｐゴシック" charset="-128"/>
              </a:rPr>
              <a:t>, ove la medesima non abbia avuto luogo per </a:t>
            </a:r>
            <a:r>
              <a:rPr lang="it-IT" altLang="ja-JP" sz="2400">
                <a:solidFill>
                  <a:srgbClr val="FF0000"/>
                </a:solidFill>
                <a:ea typeface="ＭＳ Ｐゴシック" charset="-128"/>
              </a:rPr>
              <a:t>sostituzione di lavoratore assente</a:t>
            </a:r>
            <a:r>
              <a:rPr lang="it-IT" altLang="ja-JP" sz="2400">
                <a:ea typeface="ＭＳ Ｐゴシック" charset="-128"/>
              </a:rPr>
              <a:t> con diritto alla conservazione del posto, dopo un periodo fissato dai contratti collettivi, e comunque non superiore a </a:t>
            </a:r>
            <a:r>
              <a:rPr lang="it-IT" altLang="ja-JP" sz="2400">
                <a:solidFill>
                  <a:srgbClr val="FF0000"/>
                </a:solidFill>
                <a:ea typeface="ＭＳ Ｐゴシック" charset="-128"/>
              </a:rPr>
              <a:t>tre mesi</a:t>
            </a:r>
            <a:endParaRPr lang="it-IT" altLang="it-IT" sz="2400">
              <a:solidFill>
                <a:srgbClr val="FF0000"/>
              </a:solidFill>
              <a:ea typeface="ＭＳ Ｐゴシック" charset="-128"/>
            </a:endParaRPr>
          </a:p>
        </p:txBody>
      </p:sp>
      <p:sp>
        <p:nvSpPr>
          <p:cNvPr id="28675" name="Rectangle 4"/>
          <p:cNvSpPr>
            <a:spLocks noGrp="1" noChangeArrowheads="1"/>
          </p:cNvSpPr>
          <p:nvPr>
            <p:ph type="body" sz="half" idx="2"/>
          </p:nvPr>
        </p:nvSpPr>
        <p:spPr>
          <a:xfrm>
            <a:off x="6696075" y="3141663"/>
            <a:ext cx="2268538" cy="3023641"/>
          </a:xfrm>
        </p:spPr>
        <p:txBody>
          <a:bodyPr/>
          <a:lstStyle/>
          <a:p>
            <a:pPr eaLnBrk="1" hangingPunct="1">
              <a:buFont typeface="Wingdings" charset="2"/>
              <a:buNone/>
            </a:pPr>
            <a:r>
              <a:rPr lang="it-IT" altLang="it-IT" sz="1800" dirty="0">
                <a:solidFill>
                  <a:srgbClr val="0000FF"/>
                </a:solidFill>
                <a:ea typeface="ＭＳ Ｐゴシック" charset="-128"/>
              </a:rPr>
              <a:t>Art.6 l.n.190/1985:</a:t>
            </a:r>
          </a:p>
          <a:p>
            <a:pPr eaLnBrk="1" hangingPunct="1">
              <a:buFont typeface="Wingdings" charset="2"/>
              <a:buNone/>
            </a:pPr>
            <a:r>
              <a:rPr lang="it-IT" altLang="it-IT" sz="1800" dirty="0">
                <a:solidFill>
                  <a:srgbClr val="0000FF"/>
                </a:solidFill>
                <a:ea typeface="ＭＳ Ｐゴシック" charset="-128"/>
              </a:rPr>
              <a:t>     Diritto qualifica superiore quadro o dirigente matura dopo almeno 3 mesi di svolgimento mansioni </a:t>
            </a:r>
            <a:r>
              <a:rPr lang="it-IT" altLang="it-IT" sz="1800" dirty="0" smtClean="0">
                <a:solidFill>
                  <a:srgbClr val="0000FF"/>
                </a:solidFill>
                <a:ea typeface="ＭＳ Ｐゴシック" charset="-128"/>
              </a:rPr>
              <a:t>superiori</a:t>
            </a:r>
            <a:endParaRPr lang="it-IT" altLang="it-IT" sz="1800" dirty="0">
              <a:solidFill>
                <a:srgbClr val="0000FF"/>
              </a:solidFill>
              <a:ea typeface="ＭＳ Ｐゴシック" charset="-128"/>
            </a:endParaRP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AutoShape 2"/>
          <p:cNvSpPr>
            <a:spLocks noGrp="1" noChangeArrowheads="1"/>
          </p:cNvSpPr>
          <p:nvPr>
            <p:ph type="title"/>
          </p:nvPr>
        </p:nvSpPr>
        <p:spPr/>
        <p:txBody>
          <a:bodyPr/>
          <a:lstStyle/>
          <a:p>
            <a:pPr eaLnBrk="1" hangingPunct="1"/>
            <a:r>
              <a:rPr lang="it-IT" altLang="it-IT">
                <a:ea typeface="ＭＳ Ｐゴシック" charset="-128"/>
              </a:rPr>
              <a:t>Sanzione</a:t>
            </a:r>
          </a:p>
        </p:txBody>
      </p:sp>
      <p:sp>
        <p:nvSpPr>
          <p:cNvPr id="29698" name="Rectangle 3"/>
          <p:cNvSpPr>
            <a:spLocks noGrp="1" noChangeArrowheads="1"/>
          </p:cNvSpPr>
          <p:nvPr>
            <p:ph type="body" idx="1"/>
          </p:nvPr>
        </p:nvSpPr>
        <p:spPr/>
        <p:txBody>
          <a:bodyPr/>
          <a:lstStyle/>
          <a:p>
            <a:pPr algn="ctr" eaLnBrk="1" hangingPunct="1">
              <a:buFont typeface="Wingdings" charset="2"/>
              <a:buNone/>
            </a:pPr>
            <a:r>
              <a:rPr lang="it-IT" altLang="it-IT" sz="4000">
                <a:ea typeface="ＭＳ Ｐゴシック" charset="-128"/>
              </a:rPr>
              <a:t> </a:t>
            </a:r>
          </a:p>
          <a:p>
            <a:pPr algn="ctr" eaLnBrk="1" hangingPunct="1">
              <a:buFont typeface="Wingdings" charset="2"/>
              <a:buNone/>
            </a:pPr>
            <a:r>
              <a:rPr lang="it-IT" altLang="it-IT" sz="4000">
                <a:solidFill>
                  <a:srgbClr val="FF0000"/>
                </a:solidFill>
                <a:ea typeface="ＭＳ Ｐゴシック" charset="-128"/>
              </a:rPr>
              <a:t>Ogni patto contrario - individuale o collettivo - è nullo</a:t>
            </a: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AutoShape 2"/>
          <p:cNvSpPr>
            <a:spLocks noGrp="1" noChangeArrowheads="1"/>
          </p:cNvSpPr>
          <p:nvPr>
            <p:ph type="title"/>
          </p:nvPr>
        </p:nvSpPr>
        <p:spPr/>
        <p:txBody>
          <a:bodyPr/>
          <a:lstStyle/>
          <a:p>
            <a:pPr eaLnBrk="1" hangingPunct="1"/>
            <a:r>
              <a:rPr lang="it-IT" altLang="it-IT" sz="3200">
                <a:solidFill>
                  <a:srgbClr val="000000"/>
                </a:solidFill>
                <a:ea typeface="ＭＳ Ｐゴシック" charset="-128"/>
              </a:rPr>
              <a:t>Trasferimento:spostamento da una unità produttiva all’altra</a:t>
            </a:r>
          </a:p>
        </p:txBody>
      </p:sp>
      <p:sp>
        <p:nvSpPr>
          <p:cNvPr id="30722" name="Rectangle 3"/>
          <p:cNvSpPr>
            <a:spLocks noGrp="1" noChangeArrowheads="1"/>
          </p:cNvSpPr>
          <p:nvPr>
            <p:ph type="body" sz="half" idx="1"/>
          </p:nvPr>
        </p:nvSpPr>
        <p:spPr>
          <a:xfrm>
            <a:off x="838200" y="2362200"/>
            <a:ext cx="5102225" cy="4235450"/>
          </a:xfrm>
        </p:spPr>
        <p:txBody>
          <a:bodyPr/>
          <a:lstStyle/>
          <a:p>
            <a:pPr algn="just" eaLnBrk="1" hangingPunct="1">
              <a:buFont typeface="Wingdings" charset="2"/>
              <a:buNone/>
            </a:pPr>
            <a:r>
              <a:rPr lang="it-IT" altLang="it-IT" sz="3200">
                <a:ea typeface="ＭＳ Ｐゴシック" charset="-128"/>
              </a:rPr>
              <a:t>   Il lavoratore non può essere trasferito da una unità produttiva ad un’altra se non per </a:t>
            </a:r>
            <a:r>
              <a:rPr lang="it-IT" altLang="it-IT" sz="3200">
                <a:solidFill>
                  <a:srgbClr val="FF0000"/>
                </a:solidFill>
                <a:ea typeface="ＭＳ Ｐゴシック" charset="-128"/>
              </a:rPr>
              <a:t>comprovate ragioni tecniche, organizzative e produttive</a:t>
            </a:r>
          </a:p>
        </p:txBody>
      </p:sp>
      <p:sp>
        <p:nvSpPr>
          <p:cNvPr id="30723" name="Rectangle 4"/>
          <p:cNvSpPr>
            <a:spLocks noGrp="1" noChangeArrowheads="1"/>
          </p:cNvSpPr>
          <p:nvPr>
            <p:ph type="body" sz="half" idx="2"/>
          </p:nvPr>
        </p:nvSpPr>
        <p:spPr>
          <a:xfrm>
            <a:off x="6227763" y="3141663"/>
            <a:ext cx="2520950" cy="3292475"/>
          </a:xfrm>
        </p:spPr>
        <p:txBody>
          <a:bodyPr/>
          <a:lstStyle/>
          <a:p>
            <a:pPr eaLnBrk="1" hangingPunct="1"/>
            <a:r>
              <a:rPr lang="it-IT" altLang="it-IT" sz="2400">
                <a:ea typeface="ＭＳ Ｐゴシック" charset="-128"/>
              </a:rPr>
              <a:t>Onere della prova: datore di lavoro</a:t>
            </a:r>
          </a:p>
          <a:p>
            <a:pPr eaLnBrk="1" hangingPunct="1"/>
            <a:r>
              <a:rPr lang="it-IT" altLang="it-IT" sz="2400">
                <a:ea typeface="ＭＳ Ｐゴシック" charset="-128"/>
              </a:rPr>
              <a:t>Obbligo motivazione ove richiesta dal lavoratore</a:t>
            </a:r>
          </a:p>
        </p:txBody>
      </p:sp>
    </p:spTree>
  </p:cSld>
  <p:clrMapOvr>
    <a:masterClrMapping/>
  </p:clrMapOvr>
  <p:transition spd="med">
    <p:pul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AutoShape 2"/>
          <p:cNvSpPr>
            <a:spLocks noGrp="1" noChangeArrowheads="1"/>
          </p:cNvSpPr>
          <p:nvPr>
            <p:ph type="title"/>
          </p:nvPr>
        </p:nvSpPr>
        <p:spPr/>
        <p:txBody>
          <a:bodyPr/>
          <a:lstStyle/>
          <a:p>
            <a:pPr eaLnBrk="1" hangingPunct="1"/>
            <a:r>
              <a:rPr lang="it-IT" altLang="it-IT">
                <a:solidFill>
                  <a:srgbClr val="000000"/>
                </a:solidFill>
                <a:ea typeface="ＭＳ Ｐゴシック" charset="-128"/>
              </a:rPr>
              <a:t>Trasferimento: vincoli aggiuntivi</a:t>
            </a:r>
          </a:p>
        </p:txBody>
      </p:sp>
      <p:sp>
        <p:nvSpPr>
          <p:cNvPr id="31746" name="Rectangle 4"/>
          <p:cNvSpPr>
            <a:spLocks noGrp="1" noChangeArrowheads="1"/>
          </p:cNvSpPr>
          <p:nvPr>
            <p:ph type="body" sz="half" idx="1"/>
          </p:nvPr>
        </p:nvSpPr>
        <p:spPr/>
        <p:txBody>
          <a:bodyPr/>
          <a:lstStyle/>
          <a:p>
            <a:pPr eaLnBrk="1" hangingPunct="1">
              <a:lnSpc>
                <a:spcPct val="90000"/>
              </a:lnSpc>
              <a:buFont typeface="Wingdings" charset="2"/>
              <a:buNone/>
            </a:pPr>
            <a:r>
              <a:rPr lang="it-IT" altLang="it-IT" sz="2400">
                <a:solidFill>
                  <a:srgbClr val="336600"/>
                </a:solidFill>
                <a:ea typeface="ＭＳ Ｐゴシック" charset="-128"/>
              </a:rPr>
              <a:t>Trasferimento autorizzato:</a:t>
            </a:r>
          </a:p>
          <a:p>
            <a:pPr eaLnBrk="1" hangingPunct="1">
              <a:lnSpc>
                <a:spcPct val="90000"/>
              </a:lnSpc>
              <a:buFont typeface="Wingdings" charset="2"/>
              <a:buChar char="Ø"/>
            </a:pPr>
            <a:r>
              <a:rPr lang="it-IT" altLang="it-IT" sz="2400">
                <a:solidFill>
                  <a:srgbClr val="336600"/>
                </a:solidFill>
                <a:ea typeface="ＭＳ Ｐゴシック" charset="-128"/>
              </a:rPr>
              <a:t>Dirigenti sindacali (nulla osta associazione sindacale)</a:t>
            </a:r>
          </a:p>
          <a:p>
            <a:pPr eaLnBrk="1" hangingPunct="1">
              <a:lnSpc>
                <a:spcPct val="90000"/>
              </a:lnSpc>
              <a:buFont typeface="Wingdings" charset="2"/>
              <a:buChar char="Ø"/>
            </a:pPr>
            <a:r>
              <a:rPr lang="it-IT" altLang="it-IT" sz="2400">
                <a:solidFill>
                  <a:srgbClr val="336600"/>
                </a:solidFill>
                <a:ea typeface="ＭＳ Ｐゴシック" charset="-128"/>
              </a:rPr>
              <a:t>Dipendenti con cariche pubbliche elettive (consenso lavoratore)</a:t>
            </a:r>
          </a:p>
          <a:p>
            <a:pPr eaLnBrk="1" hangingPunct="1">
              <a:lnSpc>
                <a:spcPct val="90000"/>
              </a:lnSpc>
              <a:buFont typeface="Wingdings" charset="2"/>
              <a:buChar char="Ø"/>
            </a:pPr>
            <a:r>
              <a:rPr lang="it-IT" altLang="it-IT" sz="2400">
                <a:solidFill>
                  <a:srgbClr val="336600"/>
                </a:solidFill>
                <a:ea typeface="ＭＳ Ｐゴシック" charset="-128"/>
              </a:rPr>
              <a:t>Portatori handicap e loro familiari (consenso lavoratore)</a:t>
            </a:r>
          </a:p>
        </p:txBody>
      </p:sp>
      <p:sp>
        <p:nvSpPr>
          <p:cNvPr id="31747" name="Rectangle 5"/>
          <p:cNvSpPr>
            <a:spLocks noGrp="1" noChangeArrowheads="1"/>
          </p:cNvSpPr>
          <p:nvPr>
            <p:ph type="body" sz="half" idx="2"/>
          </p:nvPr>
        </p:nvSpPr>
        <p:spPr>
          <a:xfrm>
            <a:off x="5373688" y="2420938"/>
            <a:ext cx="3519487" cy="3724275"/>
          </a:xfrm>
        </p:spPr>
        <p:txBody>
          <a:bodyPr/>
          <a:lstStyle/>
          <a:p>
            <a:pPr eaLnBrk="1" hangingPunct="1">
              <a:lnSpc>
                <a:spcPct val="90000"/>
              </a:lnSpc>
              <a:buFont typeface="Wingdings" charset="2"/>
              <a:buNone/>
            </a:pPr>
            <a:endParaRPr lang="it-IT" altLang="it-IT" sz="2400">
              <a:ea typeface="ＭＳ Ｐゴシック" charset="-128"/>
            </a:endParaRPr>
          </a:p>
          <a:p>
            <a:pPr eaLnBrk="1" hangingPunct="1">
              <a:lnSpc>
                <a:spcPct val="90000"/>
              </a:lnSpc>
              <a:buFont typeface="Wingdings" charset="2"/>
              <a:buNone/>
            </a:pPr>
            <a:endParaRPr lang="it-IT" altLang="it-IT" sz="2400">
              <a:ea typeface="ＭＳ Ｐゴシック" charset="-128"/>
            </a:endParaRPr>
          </a:p>
          <a:p>
            <a:pPr eaLnBrk="1" hangingPunct="1">
              <a:lnSpc>
                <a:spcPct val="90000"/>
              </a:lnSpc>
              <a:buFont typeface="Wingdings" charset="2"/>
              <a:buNone/>
            </a:pPr>
            <a:r>
              <a:rPr lang="it-IT" altLang="it-IT" sz="2400">
                <a:solidFill>
                  <a:srgbClr val="990099"/>
                </a:solidFill>
                <a:ea typeface="ＭＳ Ｐゴシック" charset="-128"/>
              </a:rPr>
              <a:t>Trasferimento vietato:</a:t>
            </a:r>
          </a:p>
          <a:p>
            <a:pPr eaLnBrk="1" hangingPunct="1">
              <a:lnSpc>
                <a:spcPct val="90000"/>
              </a:lnSpc>
              <a:buFont typeface="Wingdings" charset="2"/>
              <a:buChar char="Ø"/>
            </a:pPr>
            <a:r>
              <a:rPr lang="it-IT" altLang="it-IT" sz="2400">
                <a:solidFill>
                  <a:srgbClr val="990099"/>
                </a:solidFill>
                <a:ea typeface="ＭＳ Ｐゴシック" charset="-128"/>
              </a:rPr>
              <a:t>discriminatorio</a:t>
            </a:r>
          </a:p>
          <a:p>
            <a:pPr eaLnBrk="1" hangingPunct="1">
              <a:lnSpc>
                <a:spcPct val="90000"/>
              </a:lnSpc>
              <a:buFont typeface="Wingdings" charset="2"/>
              <a:buNone/>
            </a:pPr>
            <a:endParaRPr lang="it-IT" altLang="it-IT" sz="2400">
              <a:solidFill>
                <a:srgbClr val="990099"/>
              </a:solidFill>
              <a:ea typeface="ＭＳ Ｐゴシック" charset="-128"/>
            </a:endParaRPr>
          </a:p>
        </p:txBody>
      </p:sp>
    </p:spTree>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olo 1"/>
          <p:cNvSpPr>
            <a:spLocks noGrp="1"/>
          </p:cNvSpPr>
          <p:nvPr>
            <p:ph type="title"/>
          </p:nvPr>
        </p:nvSpPr>
        <p:spPr/>
        <p:txBody>
          <a:bodyPr/>
          <a:lstStyle/>
          <a:p>
            <a:pPr algn="ctr"/>
            <a:r>
              <a:rPr lang="it-IT" altLang="it-IT">
                <a:solidFill>
                  <a:srgbClr val="FF0000"/>
                </a:solidFill>
                <a:ea typeface="ＭＳ Ｐゴシック" charset="-128"/>
              </a:rPr>
              <a:t>Mansioni Renzi Jobs Act: modifiche</a:t>
            </a:r>
          </a:p>
        </p:txBody>
      </p:sp>
      <p:sp>
        <p:nvSpPr>
          <p:cNvPr id="32770" name="Segnaposto contenuto 2"/>
          <p:cNvSpPr>
            <a:spLocks noGrp="1"/>
          </p:cNvSpPr>
          <p:nvPr>
            <p:ph idx="1"/>
          </p:nvPr>
        </p:nvSpPr>
        <p:spPr/>
        <p:txBody>
          <a:bodyPr/>
          <a:lstStyle/>
          <a:p>
            <a:pPr algn="just"/>
            <a:r>
              <a:rPr lang="it-IT" altLang="it-IT" sz="1600">
                <a:ea typeface="ＭＳ Ｐゴシック" charset="-128"/>
              </a:rPr>
              <a:t>Salta il requisito della equivalenza professionale</a:t>
            </a:r>
          </a:p>
          <a:p>
            <a:pPr algn="just"/>
            <a:r>
              <a:rPr lang="it-IT" altLang="it-IT" sz="1600">
                <a:ea typeface="ＭＳ Ｐゴシック" charset="-128"/>
              </a:rPr>
              <a:t>In presenza di processi di ristrutturazione o riorganizzazione aziendale e negli altri casi individuati dai contratti collettivi l’impresa potrà modificare le mansioni di un lavoratore fino ad un livello, senza modificare il suo trattamento economico (salvo trattamenti accessori legati alla specifica modalità di svolgimento del lavoro). </a:t>
            </a:r>
          </a:p>
          <a:p>
            <a:pPr algn="just"/>
            <a:r>
              <a:rPr lang="it-IT" altLang="it-IT" sz="1600">
                <a:ea typeface="ＭＳ Ｐゴシック" charset="-128"/>
              </a:rPr>
              <a:t>Viene altresì prevista la possibilità di accordi individuali, “in sede protetta”, tra datore di lavoro e lavoratore che possano prevedere la modifica anche del livello di inquadramento e della retribuzione al fine della conservazione dell’occupazione, dell’acquisizione di una diversa professionalità o del miglioramento delle condizioni di vita.</a:t>
            </a:r>
          </a:p>
          <a:p>
            <a:pPr algn="just"/>
            <a:r>
              <a:rPr lang="it-IT" altLang="it-IT" sz="1600">
                <a:ea typeface="ＭＳ Ｐゴシック" charset="-128"/>
              </a:rPr>
              <a:t>Assegnazione definitiva a mansioni superiori dopo 6 mesi continuativi (prima 3); il lavoratore può rifiutarsi di essere assegnato definitivamente a mansioni superiori.</a:t>
            </a:r>
          </a:p>
          <a:p>
            <a:endParaRPr lang="it-IT" altLang="it-IT">
              <a:ea typeface="ＭＳ Ｐゴシック" charset="-128"/>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olo 1"/>
          <p:cNvSpPr>
            <a:spLocks noGrp="1"/>
          </p:cNvSpPr>
          <p:nvPr>
            <p:ph type="title"/>
          </p:nvPr>
        </p:nvSpPr>
        <p:spPr>
          <a:xfrm>
            <a:off x="762000" y="115888"/>
            <a:ext cx="7924800" cy="1789112"/>
          </a:xfrm>
        </p:spPr>
        <p:txBody>
          <a:bodyPr/>
          <a:lstStyle/>
          <a:p>
            <a:pPr algn="ctr"/>
            <a:r>
              <a:rPr lang="it-IT" altLang="it-IT">
                <a:ea typeface="ＭＳ Ｐゴシック" charset="-128"/>
              </a:rPr>
              <a:t/>
            </a:r>
            <a:br>
              <a:rPr lang="it-IT" altLang="it-IT">
                <a:ea typeface="ＭＳ Ｐゴシック" charset="-128"/>
              </a:rPr>
            </a:br>
            <a:r>
              <a:rPr lang="it-IT" altLang="it-IT">
                <a:ea typeface="ＭＳ Ｐゴシック" charset="-128"/>
              </a:rPr>
              <a:t/>
            </a:r>
            <a:br>
              <a:rPr lang="it-IT" altLang="it-IT">
                <a:ea typeface="ＭＳ Ｐゴシック" charset="-128"/>
              </a:rPr>
            </a:br>
            <a:r>
              <a:rPr lang="it-IT" altLang="it-IT">
                <a:ea typeface="ＭＳ Ｐゴシック" charset="-128"/>
              </a:rPr>
              <a:t/>
            </a:r>
            <a:br>
              <a:rPr lang="it-IT" altLang="it-IT">
                <a:ea typeface="ＭＳ Ｐゴシック" charset="-128"/>
              </a:rPr>
            </a:br>
            <a:r>
              <a:rPr lang="it-IT" altLang="it-IT">
                <a:ea typeface="ＭＳ Ｐゴシック" charset="-128"/>
              </a:rPr>
              <a:t/>
            </a:r>
            <a:br>
              <a:rPr lang="it-IT" altLang="it-IT">
                <a:ea typeface="ＭＳ Ｐゴシック" charset="-128"/>
              </a:rPr>
            </a:br>
            <a:r>
              <a:rPr lang="it-IT" altLang="it-IT" sz="3200">
                <a:solidFill>
                  <a:srgbClr val="FF0000"/>
                </a:solidFill>
                <a:ea typeface="ＭＳ Ｐゴシック" charset="-128"/>
              </a:rPr>
              <a:t>ART. 3</a:t>
            </a:r>
            <a:br>
              <a:rPr lang="it-IT" altLang="it-IT" sz="3200">
                <a:solidFill>
                  <a:srgbClr val="FF0000"/>
                </a:solidFill>
                <a:ea typeface="ＭＳ Ｐゴシック" charset="-128"/>
              </a:rPr>
            </a:br>
            <a:r>
              <a:rPr lang="it-IT" altLang="it-IT" sz="3200">
                <a:solidFill>
                  <a:srgbClr val="FF0000"/>
                </a:solidFill>
                <a:ea typeface="ＭＳ Ｐゴシック" charset="-128"/>
              </a:rPr>
              <a:t>d.lg.vo 81/2015 </a:t>
            </a:r>
            <a:br>
              <a:rPr lang="it-IT" altLang="it-IT" sz="3200">
                <a:solidFill>
                  <a:srgbClr val="FF0000"/>
                </a:solidFill>
                <a:ea typeface="ＭＳ Ｐゴシック" charset="-128"/>
              </a:rPr>
            </a:br>
            <a:r>
              <a:rPr lang="it-IT" altLang="it-IT" sz="3200">
                <a:solidFill>
                  <a:srgbClr val="FF0000"/>
                </a:solidFill>
                <a:ea typeface="ＭＳ Ｐゴシック" charset="-128"/>
              </a:rPr>
              <a:t>(Mutamenti delle mansioni)</a:t>
            </a:r>
            <a:br>
              <a:rPr lang="it-IT" altLang="it-IT" sz="3200">
                <a:solidFill>
                  <a:srgbClr val="FF0000"/>
                </a:solidFill>
                <a:ea typeface="ＭＳ Ｐゴシック" charset="-128"/>
              </a:rPr>
            </a:br>
            <a:endParaRPr lang="it-IT" altLang="it-IT" sz="3200">
              <a:solidFill>
                <a:srgbClr val="FF0000"/>
              </a:solidFill>
              <a:ea typeface="ＭＳ Ｐゴシック" charset="-128"/>
            </a:endParaRPr>
          </a:p>
        </p:txBody>
      </p:sp>
      <p:sp>
        <p:nvSpPr>
          <p:cNvPr id="33794" name="Segnaposto contenuto 2"/>
          <p:cNvSpPr>
            <a:spLocks noGrp="1"/>
          </p:cNvSpPr>
          <p:nvPr>
            <p:ph idx="1"/>
          </p:nvPr>
        </p:nvSpPr>
        <p:spPr/>
        <p:txBody>
          <a:bodyPr/>
          <a:lstStyle/>
          <a:p>
            <a:pPr marL="0" indent="0">
              <a:buFont typeface="Wingdings" charset="2"/>
              <a:buNone/>
            </a:pPr>
            <a:r>
              <a:rPr lang="it-IT" altLang="it-IT" sz="2400">
                <a:ea typeface="ＭＳ Ｐゴシック" charset="-128"/>
              </a:rPr>
              <a:t>1. L’articolo 2103 del codice civile è sostituito dal seguente:</a:t>
            </a:r>
          </a:p>
          <a:p>
            <a:pPr marL="0" indent="0">
              <a:buFont typeface="Wingdings" charset="2"/>
              <a:buNone/>
            </a:pPr>
            <a:r>
              <a:rPr lang="it-IT" altLang="it-IT" sz="2400">
                <a:ea typeface="ＭＳ Ｐゴシック" charset="-128"/>
              </a:rPr>
              <a:t>«2103. Prestazione del lavoro. - Il lavoratore deve essere adibito alle mansioni per le quali è stato assunto o a quelle corrispondenti all’inquadramento superiore che abbia successivamente acquisito ovvero a mansioni riconducibili allo stesso livello e categoria legale di inquadramento delle ultime effettivamente svolte.</a:t>
            </a:r>
          </a:p>
          <a:p>
            <a:pPr marL="0" indent="0">
              <a:buFont typeface="Wingdings" charset="2"/>
              <a:buNone/>
            </a:pPr>
            <a:endParaRPr lang="it-IT" altLang="it-IT">
              <a:ea typeface="ＭＳ Ｐゴシック" charset="-128"/>
            </a:endParaRPr>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olo 1"/>
          <p:cNvSpPr>
            <a:spLocks noGrp="1"/>
          </p:cNvSpPr>
          <p:nvPr>
            <p:ph type="title"/>
          </p:nvPr>
        </p:nvSpPr>
        <p:spPr/>
        <p:txBody>
          <a:bodyPr/>
          <a:lstStyle/>
          <a:p>
            <a:pPr algn="ctr"/>
            <a:r>
              <a:rPr lang="it-IT" altLang="it-IT">
                <a:solidFill>
                  <a:srgbClr val="FF0000"/>
                </a:solidFill>
                <a:ea typeface="ＭＳ Ｐゴシック" charset="-128"/>
              </a:rPr>
              <a:t>Mansioni inferiori</a:t>
            </a:r>
          </a:p>
        </p:txBody>
      </p:sp>
      <p:sp>
        <p:nvSpPr>
          <p:cNvPr id="34818" name="Segnaposto contenuto 2"/>
          <p:cNvSpPr>
            <a:spLocks noGrp="1"/>
          </p:cNvSpPr>
          <p:nvPr>
            <p:ph idx="1"/>
          </p:nvPr>
        </p:nvSpPr>
        <p:spPr/>
        <p:txBody>
          <a:bodyPr/>
          <a:lstStyle/>
          <a:p>
            <a:pPr marL="0" indent="0">
              <a:buFont typeface="Wingdings" charset="2"/>
              <a:buNone/>
            </a:pPr>
            <a:r>
              <a:rPr lang="it-IT" altLang="it-IT" sz="1400">
                <a:ea typeface="ＭＳ Ｐゴシック" charset="-128"/>
              </a:rPr>
              <a:t>In caso di modifica degli assetti organizzativi aziendali che incidono sulla</a:t>
            </a:r>
          </a:p>
          <a:p>
            <a:pPr marL="0" indent="0">
              <a:buFont typeface="Wingdings" charset="2"/>
              <a:buNone/>
            </a:pPr>
            <a:r>
              <a:rPr lang="it-IT" altLang="it-IT" sz="1400">
                <a:ea typeface="ＭＳ Ｐゴシック" charset="-128"/>
              </a:rPr>
              <a:t>posizione del lavoratore, lo stesso può essere assegnato a mansioni appartenenti al</a:t>
            </a:r>
          </a:p>
          <a:p>
            <a:pPr marL="0" indent="0">
              <a:buFont typeface="Wingdings" charset="2"/>
              <a:buNone/>
            </a:pPr>
            <a:r>
              <a:rPr lang="it-IT" altLang="it-IT" sz="1400">
                <a:ea typeface="ＭＳ Ｐゴシック" charset="-128"/>
              </a:rPr>
              <a:t>livello di inquadramento inferiore.</a:t>
            </a:r>
          </a:p>
          <a:p>
            <a:pPr marL="0" indent="0">
              <a:buFont typeface="Wingdings" charset="2"/>
              <a:buNone/>
            </a:pPr>
            <a:r>
              <a:rPr lang="it-IT" altLang="it-IT" sz="1400">
                <a:ea typeface="ＭＳ Ｐゴシック" charset="-128"/>
              </a:rPr>
              <a:t>Il mutamento di mansioni è accompagnato, ove necessario, dall’assolvimento</a:t>
            </a:r>
          </a:p>
          <a:p>
            <a:pPr marL="0" indent="0">
              <a:buFont typeface="Wingdings" charset="2"/>
              <a:buNone/>
            </a:pPr>
            <a:r>
              <a:rPr lang="it-IT" altLang="it-IT" sz="1400">
                <a:ea typeface="ＭＳ Ｐゴシック" charset="-128"/>
              </a:rPr>
              <a:t>dell’obbligo formativo, il cui mancato adempimento non determina comunque la</a:t>
            </a:r>
          </a:p>
          <a:p>
            <a:pPr marL="0" indent="0">
              <a:buFont typeface="Wingdings" charset="2"/>
              <a:buNone/>
            </a:pPr>
            <a:r>
              <a:rPr lang="it-IT" altLang="it-IT" sz="1400">
                <a:ea typeface="ＭＳ Ｐゴシック" charset="-128"/>
              </a:rPr>
              <a:t>nullità dell’atto di assegnazione delle nuove mansioni.</a:t>
            </a:r>
          </a:p>
          <a:p>
            <a:pPr marL="0" indent="0">
              <a:buFont typeface="Wingdings" charset="2"/>
              <a:buNone/>
            </a:pPr>
            <a:r>
              <a:rPr lang="it-IT" altLang="it-IT" sz="1400">
                <a:ea typeface="ＭＳ Ｐゴシック" charset="-128"/>
              </a:rPr>
              <a:t>Ulteriori ipotesi di assegnazione di mansioni appartenenti al livello di</a:t>
            </a:r>
          </a:p>
          <a:p>
            <a:pPr marL="0" indent="0">
              <a:buFont typeface="Wingdings" charset="2"/>
              <a:buNone/>
            </a:pPr>
            <a:r>
              <a:rPr lang="it-IT" altLang="it-IT" sz="1400">
                <a:ea typeface="ＭＳ Ｐゴシック" charset="-128"/>
              </a:rPr>
              <a:t>inquadramento inferiore possono essere previste da contratti collettivi, anche</a:t>
            </a:r>
          </a:p>
          <a:p>
            <a:pPr marL="0" indent="0">
              <a:buFont typeface="Wingdings" charset="2"/>
              <a:buNone/>
            </a:pPr>
            <a:r>
              <a:rPr lang="it-IT" altLang="it-IT" sz="1400">
                <a:ea typeface="ＭＳ Ｐゴシック" charset="-128"/>
              </a:rPr>
              <a:t>aziendali, stipulati da associazioni sindacali comparativamente più rappresentative sul</a:t>
            </a:r>
          </a:p>
          <a:p>
            <a:pPr marL="0" indent="0">
              <a:buFont typeface="Wingdings" charset="2"/>
              <a:buNone/>
            </a:pPr>
            <a:r>
              <a:rPr lang="it-IT" altLang="it-IT" sz="1400">
                <a:ea typeface="ＭＳ Ｐゴシック" charset="-128"/>
              </a:rPr>
              <a:t>piano nazionale.</a:t>
            </a:r>
          </a:p>
          <a:p>
            <a:pPr marL="0" indent="0">
              <a:buFont typeface="Wingdings" charset="2"/>
              <a:buNone/>
            </a:pPr>
            <a:r>
              <a:rPr lang="it-IT" altLang="it-IT" sz="1400">
                <a:ea typeface="ＭＳ Ｐゴシック" charset="-128"/>
              </a:rPr>
              <a:t>Nelle ipotesi di cui al secondo e quarto comma, il lavoratore ha diritto alla</a:t>
            </a:r>
          </a:p>
          <a:p>
            <a:pPr marL="0" indent="0">
              <a:buFont typeface="Wingdings" charset="2"/>
              <a:buNone/>
            </a:pPr>
            <a:r>
              <a:rPr lang="it-IT" altLang="it-IT" sz="1400">
                <a:ea typeface="ＭＳ Ｐゴシック" charset="-128"/>
              </a:rPr>
              <a:t>conservazione del livello di inquadramento e del trattamento retributivo in</a:t>
            </a:r>
          </a:p>
          <a:p>
            <a:pPr marL="0" indent="0">
              <a:buFont typeface="Wingdings" charset="2"/>
              <a:buNone/>
            </a:pPr>
            <a:r>
              <a:rPr lang="it-IT" altLang="it-IT" sz="1400">
                <a:ea typeface="ＭＳ Ｐゴシック" charset="-128"/>
              </a:rPr>
              <a:t>godimento, fatta eccezione per gli elementi retributivi collegati a particolari modalità</a:t>
            </a:r>
          </a:p>
          <a:p>
            <a:pPr marL="0" indent="0">
              <a:buFont typeface="Wingdings" charset="2"/>
              <a:buNone/>
            </a:pPr>
            <a:r>
              <a:rPr lang="it-IT" altLang="it-IT" sz="1400">
                <a:ea typeface="ＭＳ Ｐゴシック" charset="-128"/>
              </a:rPr>
              <a:t>di svolgimento della precedente prestazione lavorativa</a:t>
            </a:r>
          </a:p>
          <a:p>
            <a:pPr marL="0" indent="0">
              <a:buFont typeface="Wingdings" charset="2"/>
              <a:buNone/>
            </a:pPr>
            <a:endParaRPr lang="it-IT" altLang="it-IT">
              <a:ea typeface="ＭＳ Ｐゴシック" charset="-128"/>
            </a:endParaRP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olo 1"/>
          <p:cNvSpPr>
            <a:spLocks noGrp="1"/>
          </p:cNvSpPr>
          <p:nvPr>
            <p:ph type="title"/>
          </p:nvPr>
        </p:nvSpPr>
        <p:spPr/>
        <p:txBody>
          <a:bodyPr/>
          <a:lstStyle/>
          <a:p>
            <a:pPr algn="ctr"/>
            <a:r>
              <a:rPr lang="it-IT" altLang="it-IT">
                <a:solidFill>
                  <a:srgbClr val="FF0000"/>
                </a:solidFill>
                <a:ea typeface="ＭＳ Ｐゴシック" charset="-128"/>
              </a:rPr>
              <a:t>Modifica convenzionale</a:t>
            </a:r>
          </a:p>
        </p:txBody>
      </p:sp>
      <p:sp>
        <p:nvSpPr>
          <p:cNvPr id="35842" name="Segnaposto contenuto 2"/>
          <p:cNvSpPr>
            <a:spLocks noGrp="1"/>
          </p:cNvSpPr>
          <p:nvPr>
            <p:ph idx="1"/>
          </p:nvPr>
        </p:nvSpPr>
        <p:spPr>
          <a:xfrm>
            <a:off x="838200" y="2362200"/>
            <a:ext cx="7693025" cy="4379913"/>
          </a:xfrm>
        </p:spPr>
        <p:txBody>
          <a:bodyPr/>
          <a:lstStyle/>
          <a:p>
            <a:pPr marL="0" indent="0" algn="just">
              <a:buFont typeface="Wingdings" charset="2"/>
              <a:buNone/>
            </a:pPr>
            <a:r>
              <a:rPr lang="it-IT" altLang="it-IT" sz="2400" dirty="0">
                <a:ea typeface="ＭＳ Ｐゴシック" charset="-128"/>
              </a:rPr>
              <a:t>Nelle sedi di cui all'articolo 2113, quarto comma, o avanti alle commissioni di certificazione, possono essere stipulati accordi individuali di modifica delle mansioni, della categoria legale e del livello di inquadramento e della relativa retribuzione, nell'interesse del lavoratore alla conservazione dell'occupazione, all'acquisizione di una diversa </a:t>
            </a:r>
            <a:r>
              <a:rPr lang="it-IT" altLang="it-IT" sz="2400" dirty="0" err="1">
                <a:ea typeface="ＭＳ Ｐゴシック" charset="-128"/>
              </a:rPr>
              <a:t>professionalita</a:t>
            </a:r>
            <a:r>
              <a:rPr lang="it-IT" altLang="it-IT" sz="2400" dirty="0">
                <a:ea typeface="ＭＳ Ｐゴシック" charset="-128"/>
              </a:rPr>
              <a:t>̀ o al miglioramento delle condizioni di vita. Il lavoratore </a:t>
            </a:r>
            <a:r>
              <a:rPr lang="it-IT" altLang="it-IT" sz="2400" dirty="0" err="1">
                <a:ea typeface="ＭＳ Ｐゴシック" charset="-128"/>
              </a:rPr>
              <a:t>puo</a:t>
            </a:r>
            <a:r>
              <a:rPr lang="it-IT" altLang="it-IT" sz="2400" dirty="0">
                <a:ea typeface="ＭＳ Ｐゴシック" charset="-128"/>
              </a:rPr>
              <a:t>̀ farsi assistere da un rappresentante dell'associazione sindacale cui aderisce o conferisce mandato o da un avvocato o da un consulente del lavoro</a:t>
            </a:r>
            <a:r>
              <a:rPr lang="it-IT" altLang="it-IT" sz="2400" dirty="0" smtClean="0">
                <a:ea typeface="ＭＳ Ｐゴシック" charset="-128"/>
              </a:rPr>
              <a:t>.</a:t>
            </a:r>
          </a:p>
          <a:p>
            <a:pPr marL="0" indent="0" algn="just">
              <a:buFont typeface="Wingdings" charset="2"/>
              <a:buNone/>
            </a:pPr>
            <a:r>
              <a:rPr lang="it-IT" altLang="it-IT" sz="2400" dirty="0">
                <a:ea typeface="ＭＳ Ｐゴシック" charset="-128"/>
              </a:rPr>
              <a:t/>
            </a:r>
            <a:br>
              <a:rPr lang="it-IT" altLang="it-IT" sz="2400" dirty="0">
                <a:ea typeface="ＭＳ Ｐゴシック" charset="-128"/>
              </a:rPr>
            </a:br>
            <a:endParaRPr lang="it-IT" altLang="it-IT" sz="2400" dirty="0">
              <a:ea typeface="ＭＳ Ｐゴシック" charset="-128"/>
            </a:endParaRPr>
          </a:p>
          <a:p>
            <a:pPr marL="0" indent="0">
              <a:buFont typeface="Wingdings" charset="2"/>
              <a:buNone/>
            </a:pPr>
            <a:endParaRPr lang="it-IT" altLang="it-IT" dirty="0">
              <a:ea typeface="ＭＳ Ｐゴシック" charset="-128"/>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olo 1"/>
          <p:cNvSpPr>
            <a:spLocks noGrp="1"/>
          </p:cNvSpPr>
          <p:nvPr>
            <p:ph type="title"/>
          </p:nvPr>
        </p:nvSpPr>
        <p:spPr/>
        <p:txBody>
          <a:bodyPr/>
          <a:lstStyle/>
          <a:p>
            <a:pPr algn="ctr"/>
            <a:r>
              <a:rPr lang="it-IT" altLang="it-IT">
                <a:solidFill>
                  <a:srgbClr val="FF0000"/>
                </a:solidFill>
                <a:ea typeface="ＭＳ Ｐゴシック" charset="-128"/>
              </a:rPr>
              <a:t>Mansioni superiori</a:t>
            </a:r>
          </a:p>
        </p:txBody>
      </p:sp>
      <p:sp>
        <p:nvSpPr>
          <p:cNvPr id="36866" name="Segnaposto contenuto 2"/>
          <p:cNvSpPr>
            <a:spLocks noGrp="1"/>
          </p:cNvSpPr>
          <p:nvPr>
            <p:ph idx="1"/>
          </p:nvPr>
        </p:nvSpPr>
        <p:spPr>
          <a:xfrm>
            <a:off x="838200" y="2362200"/>
            <a:ext cx="7693025" cy="4379168"/>
          </a:xfrm>
        </p:spPr>
        <p:txBody>
          <a:bodyPr/>
          <a:lstStyle/>
          <a:p>
            <a:pPr marL="0" indent="0" algn="just">
              <a:buFont typeface="Wingdings" charset="2"/>
              <a:buNone/>
            </a:pPr>
            <a:r>
              <a:rPr lang="it-IT" altLang="it-IT" dirty="0">
                <a:ea typeface="ＭＳ Ｐゴシック" charset="-128"/>
              </a:rPr>
              <a:t>Nel caso di assegnazione a mansioni superiori il lavoratore ha diritto al trattamento corrispondente all'</a:t>
            </a:r>
            <a:r>
              <a:rPr lang="it-IT" altLang="it-IT" dirty="0" err="1">
                <a:ea typeface="ＭＳ Ｐゴシック" charset="-128"/>
              </a:rPr>
              <a:t>attivita</a:t>
            </a:r>
            <a:r>
              <a:rPr lang="it-IT" altLang="it-IT" dirty="0">
                <a:ea typeface="ＭＳ Ｐゴシック" charset="-128"/>
              </a:rPr>
              <a:t>̀ svolta e l'assegnazione diviene definitiva, salvo diversa </a:t>
            </a:r>
            <a:r>
              <a:rPr lang="it-IT" altLang="it-IT" dirty="0" err="1">
                <a:ea typeface="ＭＳ Ｐゴシック" charset="-128"/>
              </a:rPr>
              <a:t>volonta</a:t>
            </a:r>
            <a:r>
              <a:rPr lang="it-IT" altLang="it-IT" dirty="0">
                <a:ea typeface="ＭＳ Ｐゴシック" charset="-128"/>
              </a:rPr>
              <a:t>̀ del lavoratore, ove la medesima non abbia avuto luogo per ragioni sostitutive di altro lavoratore in servizio, dopo il periodo fissato dai contratti collettivi o, in mancanza, dopo sei mesi continuativi</a:t>
            </a:r>
            <a:r>
              <a:rPr lang="it-IT" altLang="it-IT" dirty="0" smtClean="0">
                <a:ea typeface="ＭＳ Ｐゴシック" charset="-128"/>
              </a:rPr>
              <a:t>.</a:t>
            </a:r>
          </a:p>
          <a:p>
            <a:pPr marL="0" indent="0" algn="just">
              <a:buFont typeface="Wingdings" charset="2"/>
              <a:buNone/>
            </a:pPr>
            <a:r>
              <a:rPr lang="it-IT" altLang="it-IT" dirty="0">
                <a:ea typeface="ＭＳ Ｐゴシック" charset="-128"/>
              </a:rPr>
              <a:t/>
            </a:r>
            <a:br>
              <a:rPr lang="it-IT" altLang="it-IT" dirty="0">
                <a:ea typeface="ＭＳ Ｐゴシック" charset="-128"/>
              </a:rPr>
            </a:br>
            <a:endParaRPr lang="it-IT" altLang="it-IT" dirty="0">
              <a:ea typeface="ＭＳ Ｐゴシック" charset="-128"/>
            </a:endParaRPr>
          </a:p>
          <a:p>
            <a:pPr marL="0" indent="0" algn="just">
              <a:buFont typeface="Wingdings" charset="2"/>
              <a:buNone/>
            </a:pPr>
            <a:endParaRPr lang="it-IT" altLang="it-IT" dirty="0">
              <a:ea typeface="ＭＳ Ｐゴシック" charset="-128"/>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olo 1"/>
          <p:cNvSpPr>
            <a:spLocks noGrp="1"/>
          </p:cNvSpPr>
          <p:nvPr>
            <p:ph type="title"/>
          </p:nvPr>
        </p:nvSpPr>
        <p:spPr/>
        <p:txBody>
          <a:bodyPr/>
          <a:lstStyle/>
          <a:p>
            <a:pPr algn="ctr"/>
            <a:r>
              <a:rPr lang="it-IT" altLang="it-IT">
                <a:solidFill>
                  <a:srgbClr val="FF0000"/>
                </a:solidFill>
                <a:ea typeface="ＭＳ Ｐゴシック" charset="-128"/>
              </a:rPr>
              <a:t>Trasferimento</a:t>
            </a:r>
          </a:p>
        </p:txBody>
      </p:sp>
      <p:sp>
        <p:nvSpPr>
          <p:cNvPr id="37890" name="Segnaposto contenuto 2"/>
          <p:cNvSpPr>
            <a:spLocks noGrp="1"/>
          </p:cNvSpPr>
          <p:nvPr>
            <p:ph idx="1"/>
          </p:nvPr>
        </p:nvSpPr>
        <p:spPr/>
        <p:txBody>
          <a:bodyPr/>
          <a:lstStyle/>
          <a:p>
            <a:pPr marL="0" indent="0">
              <a:buFont typeface="Wingdings" charset="2"/>
              <a:buNone/>
            </a:pPr>
            <a:r>
              <a:rPr lang="it-IT" altLang="it-IT">
                <a:ea typeface="ＭＳ Ｐゴシック" charset="-128"/>
              </a:rPr>
              <a:t>Il lavoratore non può essere trasferito da un’unità produttiva ad un’altra se non per comprovate ragioni tecniche, organizzative e produttive.</a:t>
            </a:r>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Sezione III - Del rapporto di </a:t>
            </a:r>
            <a:r>
              <a:rPr lang="it-IT" dirty="0" smtClean="0"/>
              <a:t>lavoro</a:t>
            </a:r>
            <a:endParaRPr lang="it-IT" dirty="0"/>
          </a:p>
        </p:txBody>
      </p:sp>
      <p:sp>
        <p:nvSpPr>
          <p:cNvPr id="3" name="Segnaposto contenuto 2"/>
          <p:cNvSpPr>
            <a:spLocks noGrp="1"/>
          </p:cNvSpPr>
          <p:nvPr>
            <p:ph sz="half" idx="1"/>
          </p:nvPr>
        </p:nvSpPr>
        <p:spPr>
          <a:xfrm>
            <a:off x="510240" y="2609905"/>
            <a:ext cx="3773002" cy="2699487"/>
          </a:xfrm>
        </p:spPr>
        <p:txBody>
          <a:bodyPr>
            <a:normAutofit/>
          </a:bodyPr>
          <a:lstStyle/>
          <a:p>
            <a:r>
              <a:rPr lang="it-IT" sz="1200" dirty="0" smtClean="0">
                <a:hlinkClick r:id="rId2"/>
              </a:rPr>
              <a:t>Art</a:t>
            </a:r>
            <a:r>
              <a:rPr lang="it-IT" sz="1200" dirty="0">
                <a:hlinkClick r:id="rId2"/>
              </a:rPr>
              <a:t>. 2096 — Assunzione in prova</a:t>
            </a:r>
            <a:endParaRPr lang="it-IT" sz="1200" dirty="0"/>
          </a:p>
          <a:p>
            <a:r>
              <a:rPr lang="it-IT" sz="1200" dirty="0">
                <a:hlinkClick r:id="rId3"/>
              </a:rPr>
              <a:t>Art. 2097 — Durata del contratto di lavoro</a:t>
            </a:r>
            <a:endParaRPr lang="it-IT" sz="1200" dirty="0"/>
          </a:p>
          <a:p>
            <a:r>
              <a:rPr lang="it-IT" sz="1200" dirty="0">
                <a:hlinkClick r:id="rId4"/>
              </a:rPr>
              <a:t>Art. 2098 — Violazione delle norme sul collocamento dei prestatori di lavoro</a:t>
            </a:r>
            <a:endParaRPr lang="it-IT" sz="1200" dirty="0"/>
          </a:p>
          <a:p>
            <a:r>
              <a:rPr lang="it-IT" sz="1200" dirty="0">
                <a:hlinkClick r:id="rId5"/>
              </a:rPr>
              <a:t>Art. 2099 — Retribuzione</a:t>
            </a:r>
            <a:endParaRPr lang="it-IT" sz="1200" dirty="0"/>
          </a:p>
          <a:p>
            <a:r>
              <a:rPr lang="it-IT" sz="1200" dirty="0">
                <a:hlinkClick r:id="rId6"/>
              </a:rPr>
              <a:t>Art. 2100 — Obbligatorietà del cottimo</a:t>
            </a:r>
            <a:endParaRPr lang="it-IT" sz="1200" dirty="0"/>
          </a:p>
          <a:p>
            <a:r>
              <a:rPr lang="it-IT" sz="1200" dirty="0">
                <a:hlinkClick r:id="rId7"/>
              </a:rPr>
              <a:t>Art. 2101 — Tariffe di cottimo</a:t>
            </a:r>
            <a:endParaRPr lang="it-IT" sz="1200" dirty="0"/>
          </a:p>
          <a:p>
            <a:r>
              <a:rPr lang="it-IT" sz="1200" dirty="0">
                <a:hlinkClick r:id="rId8"/>
              </a:rPr>
              <a:t>Art. 2102 — Partecipazione agli utili</a:t>
            </a:r>
            <a:endParaRPr lang="it-IT" sz="1200" dirty="0"/>
          </a:p>
          <a:p>
            <a:r>
              <a:rPr lang="it-IT" sz="1200" dirty="0">
                <a:hlinkClick r:id="rId9"/>
              </a:rPr>
              <a:t>Art. 2103 — Mansioni del lavoratore</a:t>
            </a:r>
            <a:endParaRPr lang="it-IT" sz="1200" dirty="0"/>
          </a:p>
          <a:p>
            <a:r>
              <a:rPr lang="it-IT" sz="1200" dirty="0">
                <a:hlinkClick r:id="rId10"/>
              </a:rPr>
              <a:t>Art. 2104 — Diligenza del prestatore di lavoro</a:t>
            </a:r>
            <a:endParaRPr lang="it-IT" sz="1200" dirty="0"/>
          </a:p>
          <a:p>
            <a:r>
              <a:rPr lang="it-IT" sz="1200" dirty="0">
                <a:hlinkClick r:id="rId11"/>
              </a:rPr>
              <a:t>Art. 2105 — Obbligo di </a:t>
            </a:r>
            <a:r>
              <a:rPr lang="it-IT" sz="1200" dirty="0" smtClean="0">
                <a:hlinkClick r:id="rId11"/>
              </a:rPr>
              <a:t>fedeltà</a:t>
            </a:r>
            <a:endParaRPr lang="it-IT" sz="1200" dirty="0"/>
          </a:p>
        </p:txBody>
      </p:sp>
      <p:sp>
        <p:nvSpPr>
          <p:cNvPr id="5" name="Segnaposto contenuto 4"/>
          <p:cNvSpPr>
            <a:spLocks noGrp="1"/>
          </p:cNvSpPr>
          <p:nvPr>
            <p:ph sz="half" idx="2"/>
          </p:nvPr>
        </p:nvSpPr>
        <p:spPr>
          <a:xfrm>
            <a:off x="4403558" y="2609905"/>
            <a:ext cx="4403558" cy="3555399"/>
          </a:xfrm>
        </p:spPr>
        <p:txBody>
          <a:bodyPr>
            <a:noAutofit/>
          </a:bodyPr>
          <a:lstStyle/>
          <a:p>
            <a:r>
              <a:rPr lang="it-IT" sz="1200" dirty="0">
                <a:hlinkClick r:id="rId12"/>
              </a:rPr>
              <a:t>Art. 2106 — Sanzioni disciplinari</a:t>
            </a:r>
            <a:endParaRPr lang="it-IT" sz="1200" dirty="0"/>
          </a:p>
          <a:p>
            <a:r>
              <a:rPr lang="it-IT" sz="1200" dirty="0">
                <a:hlinkClick r:id="rId13"/>
              </a:rPr>
              <a:t>Art. 2107 — Orario di </a:t>
            </a:r>
            <a:r>
              <a:rPr lang="it-IT" sz="1200" dirty="0" smtClean="0">
                <a:hlinkClick r:id="rId13"/>
              </a:rPr>
              <a:t>lavoro</a:t>
            </a:r>
            <a:endParaRPr lang="it-IT" sz="1200" dirty="0" smtClean="0">
              <a:hlinkClick r:id="rId14"/>
            </a:endParaRPr>
          </a:p>
          <a:p>
            <a:r>
              <a:rPr lang="it-IT" sz="1200" dirty="0" smtClean="0">
                <a:hlinkClick r:id="rId14"/>
              </a:rPr>
              <a:t>Art</a:t>
            </a:r>
            <a:r>
              <a:rPr lang="it-IT" sz="1200" dirty="0">
                <a:hlinkClick r:id="rId14"/>
              </a:rPr>
              <a:t>. 2108 — Lavoro straordinario e notturno</a:t>
            </a:r>
            <a:endParaRPr lang="it-IT" sz="1200" dirty="0"/>
          </a:p>
          <a:p>
            <a:r>
              <a:rPr lang="it-IT" sz="1200" dirty="0">
                <a:hlinkClick r:id="rId15"/>
              </a:rPr>
              <a:t>Art. 2109 — Periodo di riposo</a:t>
            </a:r>
            <a:endParaRPr lang="it-IT" sz="1200" dirty="0"/>
          </a:p>
          <a:p>
            <a:r>
              <a:rPr lang="it-IT" sz="1200" dirty="0">
                <a:hlinkClick r:id="rId16"/>
              </a:rPr>
              <a:t>Art. 2110 — Infortunio, malattia, gravidanza, puerperio</a:t>
            </a:r>
            <a:endParaRPr lang="it-IT" sz="1200" dirty="0"/>
          </a:p>
          <a:p>
            <a:r>
              <a:rPr lang="it-IT" sz="1200" dirty="0">
                <a:hlinkClick r:id="rId17"/>
              </a:rPr>
              <a:t>Art. 2111 — Servizio militare</a:t>
            </a:r>
            <a:endParaRPr lang="it-IT" sz="1200" dirty="0"/>
          </a:p>
          <a:p>
            <a:r>
              <a:rPr lang="it-IT" sz="1200" dirty="0">
                <a:hlinkClick r:id="rId18"/>
              </a:rPr>
              <a:t>Art. 2112 — Mantenimento dei diritti dei lavoratori in caso di trasferimento d'azienda</a:t>
            </a:r>
            <a:endParaRPr lang="it-IT" sz="1200" dirty="0"/>
          </a:p>
          <a:p>
            <a:r>
              <a:rPr lang="it-IT" sz="1200" dirty="0">
                <a:hlinkClick r:id="rId19"/>
              </a:rPr>
              <a:t>Art. 2113 — Rinunzie e transazioni</a:t>
            </a:r>
            <a:endParaRPr lang="it-IT" sz="1200" dirty="0"/>
          </a:p>
          <a:p>
            <a:r>
              <a:rPr lang="it-IT" sz="1200" dirty="0">
                <a:hlinkClick r:id="rId20"/>
              </a:rPr>
              <a:t>Art. 2114 — Previdenza ed assistenza obbligatorie</a:t>
            </a:r>
            <a:endParaRPr lang="it-IT" sz="1200" dirty="0"/>
          </a:p>
          <a:p>
            <a:r>
              <a:rPr lang="it-IT" sz="1200" dirty="0">
                <a:hlinkClick r:id="rId21"/>
              </a:rPr>
              <a:t>Art. 2115 — Contribuzioni</a:t>
            </a:r>
            <a:endParaRPr lang="it-IT" sz="1200" dirty="0"/>
          </a:p>
          <a:p>
            <a:r>
              <a:rPr lang="it-IT" sz="1200" dirty="0">
                <a:hlinkClick r:id="rId22"/>
              </a:rPr>
              <a:t>Art. 2116 — </a:t>
            </a:r>
            <a:r>
              <a:rPr lang="it-IT" sz="1200" dirty="0" smtClean="0">
                <a:hlinkClick r:id="rId22"/>
              </a:rPr>
              <a:t>Prestazioni</a:t>
            </a:r>
            <a:endParaRPr lang="it-IT" sz="1200" dirty="0" smtClean="0"/>
          </a:p>
          <a:p>
            <a:r>
              <a:rPr lang="it-IT" sz="1200" dirty="0">
                <a:hlinkClick r:id="rId23"/>
              </a:rPr>
              <a:t>Art. 2117 — Fondi speciali per la previdenza e </a:t>
            </a:r>
            <a:r>
              <a:rPr lang="it-IT" sz="1200" dirty="0" smtClean="0">
                <a:hlinkClick r:id="rId23"/>
              </a:rPr>
              <a:t>l'assistenza</a:t>
            </a:r>
            <a:endParaRPr lang="it-IT" sz="1200" dirty="0"/>
          </a:p>
        </p:txBody>
      </p:sp>
    </p:spTree>
    <p:extLst>
      <p:ext uri="{BB962C8B-B14F-4D97-AF65-F5344CB8AC3E}">
        <p14:creationId xmlns:p14="http://schemas.microsoft.com/office/powerpoint/2010/main" val="151323541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olo 1"/>
          <p:cNvSpPr>
            <a:spLocks noGrp="1"/>
          </p:cNvSpPr>
          <p:nvPr>
            <p:ph type="title"/>
          </p:nvPr>
        </p:nvSpPr>
        <p:spPr/>
        <p:txBody>
          <a:bodyPr/>
          <a:lstStyle/>
          <a:p>
            <a:pPr algn="ctr"/>
            <a:r>
              <a:rPr lang="it-IT" altLang="it-IT">
                <a:solidFill>
                  <a:srgbClr val="FF0000"/>
                </a:solidFill>
                <a:ea typeface="ＭＳ Ｐゴシック" charset="-128"/>
              </a:rPr>
              <a:t>Nullità patti contrari, salvo…</a:t>
            </a:r>
          </a:p>
        </p:txBody>
      </p:sp>
      <p:sp>
        <p:nvSpPr>
          <p:cNvPr id="38914" name="Segnaposto contenuto 2"/>
          <p:cNvSpPr>
            <a:spLocks noGrp="1"/>
          </p:cNvSpPr>
          <p:nvPr>
            <p:ph idx="1"/>
          </p:nvPr>
        </p:nvSpPr>
        <p:spPr/>
        <p:txBody>
          <a:bodyPr/>
          <a:lstStyle/>
          <a:p>
            <a:pPr marL="0" indent="0">
              <a:buFont typeface="Wingdings" charset="2"/>
              <a:buNone/>
            </a:pPr>
            <a:r>
              <a:rPr lang="it-IT" altLang="it-IT">
                <a:ea typeface="ＭＳ Ｐゴシック" charset="-128"/>
              </a:rPr>
              <a:t>Salvo che ricorrano le condizioni di cui al secondo e quarto comma e fermo quanto disposto al sesto comma, ogni patto contrario è nullo».</a:t>
            </a:r>
          </a:p>
          <a:p>
            <a:pPr marL="0" indent="0"/>
            <a:endParaRPr lang="it-IT" altLang="it-IT">
              <a:ea typeface="ＭＳ Ｐゴシック" charset="-128"/>
            </a:endParaRP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olo 1"/>
          <p:cNvSpPr>
            <a:spLocks noGrp="1"/>
          </p:cNvSpPr>
          <p:nvPr>
            <p:ph type="title"/>
          </p:nvPr>
        </p:nvSpPr>
        <p:spPr/>
        <p:txBody>
          <a:bodyPr/>
          <a:lstStyle/>
          <a:p>
            <a:pPr algn="ctr"/>
            <a:r>
              <a:rPr lang="it-IT" altLang="it-IT">
                <a:solidFill>
                  <a:srgbClr val="FF0000"/>
                </a:solidFill>
                <a:ea typeface="ＭＳ Ｐゴシック" charset="-128"/>
              </a:rPr>
              <a:t>Quadri</a:t>
            </a:r>
          </a:p>
        </p:txBody>
      </p:sp>
      <p:sp>
        <p:nvSpPr>
          <p:cNvPr id="39938" name="Segnaposto contenuto 2"/>
          <p:cNvSpPr>
            <a:spLocks noGrp="1"/>
          </p:cNvSpPr>
          <p:nvPr>
            <p:ph idx="1"/>
          </p:nvPr>
        </p:nvSpPr>
        <p:spPr/>
        <p:txBody>
          <a:bodyPr/>
          <a:lstStyle/>
          <a:p>
            <a:pPr marL="0" indent="0" algn="just">
              <a:buFont typeface="Wingdings" charset="2"/>
              <a:buNone/>
            </a:pPr>
            <a:r>
              <a:rPr lang="it-IT" altLang="it-IT" sz="2400">
                <a:ea typeface="ＭＳ Ｐゴシック" charset="-128"/>
              </a:rPr>
              <a:t>L</a:t>
            </a:r>
            <a:r>
              <a:rPr lang="ja-JP" altLang="it-IT" sz="2400">
                <a:ea typeface="ＭＳ Ｐゴシック" charset="-128"/>
              </a:rPr>
              <a:t>’</a:t>
            </a:r>
            <a:r>
              <a:rPr lang="it-IT" altLang="ja-JP" sz="2400">
                <a:ea typeface="ＭＳ Ｐゴシック" charset="-128"/>
              </a:rPr>
              <a:t>articolo </a:t>
            </a:r>
            <a:r>
              <a:rPr lang="it-IT" altLang="ja-JP" sz="2400" b="1">
                <a:ea typeface="ＭＳ Ｐゴシック" charset="-128"/>
              </a:rPr>
              <a:t>6 della legge 13 maggio 1985, n. 190</a:t>
            </a:r>
            <a:r>
              <a:rPr lang="it-IT" altLang="ja-JP" sz="2400">
                <a:ea typeface="ＭＳ Ｐゴシック" charset="-128"/>
              </a:rPr>
              <a:t>, è abrogato.</a:t>
            </a:r>
          </a:p>
          <a:p>
            <a:pPr marL="0" indent="0" algn="just"/>
            <a:r>
              <a:rPr lang="nb-NO" altLang="it-IT" sz="2400" b="1">
                <a:ea typeface="ＭＳ Ｐゴシック" charset="-128"/>
              </a:rPr>
              <a:t>Art. 6:</a:t>
            </a:r>
            <a:r>
              <a:rPr lang="nb-NO" altLang="it-IT" sz="2400">
                <a:ea typeface="ＭＳ Ｐゴシック" charset="-128"/>
              </a:rPr>
              <a:t> ”In deroga a quanto previsto dal primo comma dell'articolo 2103 del codice civile, come modificato dall'articolo 13 della legge 20 maggio 1970, n. 300, l'assegnazione del lavoratore alle mansioni superiori di cui all'articolo 2 della presente legge ovvero a mansioni dirigenziali, che non sia avvenuta in sostituzione di lavoratori assenti con diritto alla conservazione del posto, diviene definitiva quando si sia protratta per il periodo di tre mesi o per quello superiore fissato dai contratti collettivi.”</a:t>
            </a:r>
            <a:endParaRPr lang="it-IT" altLang="ja-JP" sz="2400">
              <a:ea typeface="ＭＳ Ｐゴシック" charset="-128"/>
            </a:endParaRPr>
          </a:p>
          <a:p>
            <a:pPr marL="0" indent="0" algn="just"/>
            <a:endParaRPr lang="it-IT" altLang="it-IT" sz="2400">
              <a:ea typeface="ＭＳ Ｐゴシック"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half" idx="1"/>
          </p:nvPr>
        </p:nvSpPr>
        <p:spPr/>
        <p:txBody>
          <a:bodyPr>
            <a:normAutofit fontScale="62500" lnSpcReduction="20000"/>
          </a:bodyPr>
          <a:lstStyle/>
          <a:p>
            <a:r>
              <a:rPr lang="it-IT" dirty="0" smtClean="0">
                <a:hlinkClick r:id="rId2"/>
              </a:rPr>
              <a:t>Art</a:t>
            </a:r>
            <a:r>
              <a:rPr lang="it-IT" dirty="0">
                <a:hlinkClick r:id="rId2"/>
              </a:rPr>
              <a:t>. 2118 — Recesso dal contratto a tempo indeterminato</a:t>
            </a:r>
            <a:endParaRPr lang="it-IT" dirty="0"/>
          </a:p>
          <a:p>
            <a:r>
              <a:rPr lang="it-IT" dirty="0">
                <a:hlinkClick r:id="rId3"/>
              </a:rPr>
              <a:t>Art. 2119 — Recesso per giusta causa</a:t>
            </a:r>
            <a:endParaRPr lang="it-IT" dirty="0"/>
          </a:p>
          <a:p>
            <a:r>
              <a:rPr lang="it-IT" dirty="0">
                <a:hlinkClick r:id="rId4"/>
              </a:rPr>
              <a:t>Art. 2120 — Disciplina del trattamento di fine rapporto</a:t>
            </a:r>
            <a:endParaRPr lang="it-IT" dirty="0"/>
          </a:p>
          <a:p>
            <a:r>
              <a:rPr lang="it-IT" dirty="0">
                <a:hlinkClick r:id="rId5"/>
              </a:rPr>
              <a:t>Art. 2121 — Computo delle indennità di mancato preavviso</a:t>
            </a:r>
            <a:endParaRPr lang="it-IT" dirty="0"/>
          </a:p>
          <a:p>
            <a:r>
              <a:rPr lang="it-IT" dirty="0">
                <a:hlinkClick r:id="rId6"/>
              </a:rPr>
              <a:t>Art. 2122 — Indennità in caso di morte</a:t>
            </a:r>
            <a:endParaRPr lang="it-IT" dirty="0"/>
          </a:p>
          <a:p>
            <a:r>
              <a:rPr lang="it-IT" dirty="0">
                <a:hlinkClick r:id="rId7"/>
              </a:rPr>
              <a:t>Art. 2123 — Forme di </a:t>
            </a:r>
            <a:r>
              <a:rPr lang="it-IT" dirty="0" smtClean="0">
                <a:hlinkClick r:id="rId7"/>
              </a:rPr>
              <a:t>previdenza</a:t>
            </a:r>
            <a:endParaRPr lang="it-IT" dirty="0"/>
          </a:p>
        </p:txBody>
      </p:sp>
      <p:sp>
        <p:nvSpPr>
          <p:cNvPr id="4" name="Segnaposto contenuto 3"/>
          <p:cNvSpPr>
            <a:spLocks noGrp="1"/>
          </p:cNvSpPr>
          <p:nvPr>
            <p:ph sz="half" idx="2"/>
          </p:nvPr>
        </p:nvSpPr>
        <p:spPr/>
        <p:txBody>
          <a:bodyPr>
            <a:normAutofit fontScale="62500" lnSpcReduction="20000"/>
          </a:bodyPr>
          <a:lstStyle/>
          <a:p>
            <a:r>
              <a:rPr lang="it-IT" dirty="0">
                <a:hlinkClick r:id="rId8"/>
              </a:rPr>
              <a:t>Art. 2124 — Certificato di lavoro</a:t>
            </a:r>
            <a:endParaRPr lang="it-IT" dirty="0"/>
          </a:p>
          <a:p>
            <a:r>
              <a:rPr lang="it-IT" dirty="0">
                <a:hlinkClick r:id="rId9"/>
              </a:rPr>
              <a:t>Art. 2125 — Patto di non concorrenza</a:t>
            </a:r>
            <a:endParaRPr lang="it-IT" dirty="0"/>
          </a:p>
          <a:p>
            <a:r>
              <a:rPr lang="it-IT" dirty="0">
                <a:hlinkClick r:id="rId10"/>
              </a:rPr>
              <a:t>Art. 2126 — Prestazioni di fatto con violazione di legge</a:t>
            </a:r>
            <a:endParaRPr lang="it-IT" dirty="0"/>
          </a:p>
          <a:p>
            <a:r>
              <a:rPr lang="it-IT" dirty="0">
                <a:hlinkClick r:id="rId11"/>
              </a:rPr>
              <a:t>Art. 2127 — Divieto d'interposizione nel lavoro a cottimo</a:t>
            </a:r>
            <a:endParaRPr lang="it-IT" dirty="0"/>
          </a:p>
          <a:p>
            <a:r>
              <a:rPr lang="it-IT" dirty="0">
                <a:hlinkClick r:id="rId12"/>
              </a:rPr>
              <a:t>Art. 2128 — Lavoro a domicilio</a:t>
            </a:r>
            <a:endParaRPr lang="it-IT" dirty="0"/>
          </a:p>
          <a:p>
            <a:r>
              <a:rPr lang="it-IT" dirty="0">
                <a:hlinkClick r:id="rId13"/>
              </a:rPr>
              <a:t>Art. 2129 — Contratto di lavoro per i dipendenti da enti </a:t>
            </a:r>
            <a:r>
              <a:rPr lang="it-IT" dirty="0" smtClean="0">
                <a:hlinkClick r:id="rId13"/>
              </a:rPr>
              <a:t>pubblici</a:t>
            </a:r>
            <a:endParaRPr lang="it-IT" dirty="0"/>
          </a:p>
          <a:p>
            <a:endParaRPr lang="it-IT" dirty="0"/>
          </a:p>
        </p:txBody>
      </p:sp>
    </p:spTree>
    <p:extLst>
      <p:ext uri="{BB962C8B-B14F-4D97-AF65-F5344CB8AC3E}">
        <p14:creationId xmlns:p14="http://schemas.microsoft.com/office/powerpoint/2010/main" val="2987380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AutoShape 72"/>
          <p:cNvSpPr>
            <a:spLocks noGrp="1" noChangeArrowheads="1"/>
          </p:cNvSpPr>
          <p:nvPr>
            <p:ph type="ctrTitle"/>
          </p:nvPr>
        </p:nvSpPr>
        <p:spPr/>
        <p:txBody>
          <a:bodyPr/>
          <a:lstStyle/>
          <a:p>
            <a:pPr eaLnBrk="1" hangingPunct="1"/>
            <a:r>
              <a:rPr lang="it-IT" altLang="it-IT" i="1">
                <a:ea typeface="ＭＳ Ｐゴシック" charset="-128"/>
              </a:rPr>
              <a:t>Ius variandi </a:t>
            </a:r>
            <a:r>
              <a:rPr lang="it-IT" altLang="it-IT">
                <a:ea typeface="ＭＳ Ｐゴシック" charset="-128"/>
              </a:rPr>
              <a:t>del datore di lavoro</a:t>
            </a:r>
          </a:p>
        </p:txBody>
      </p:sp>
      <p:sp>
        <p:nvSpPr>
          <p:cNvPr id="13314" name="Rectangle 73"/>
          <p:cNvSpPr>
            <a:spLocks noGrp="1" noChangeArrowheads="1"/>
          </p:cNvSpPr>
          <p:nvPr>
            <p:ph type="subTitle" idx="1"/>
          </p:nvPr>
        </p:nvSpPr>
        <p:spPr/>
        <p:txBody>
          <a:bodyPr/>
          <a:lstStyle/>
          <a:p>
            <a:pPr eaLnBrk="1" hangingPunct="1">
              <a:buFont typeface="Wingdings" charset="2"/>
              <a:buNone/>
            </a:pPr>
            <a:r>
              <a:rPr lang="it-IT" altLang="it-IT">
                <a:ea typeface="ＭＳ Ｐゴシック" charset="-128"/>
              </a:rPr>
              <a:t> </a:t>
            </a:r>
            <a:r>
              <a:rPr lang="it-IT" altLang="it-IT" sz="4000">
                <a:ea typeface="ＭＳ Ｐゴシック" charset="-128"/>
              </a:rPr>
              <a:t>Art. 2103 c.c.</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AutoShape 2"/>
          <p:cNvSpPr>
            <a:spLocks noGrp="1" noChangeArrowheads="1"/>
          </p:cNvSpPr>
          <p:nvPr>
            <p:ph type="title"/>
          </p:nvPr>
        </p:nvSpPr>
        <p:spPr/>
        <p:txBody>
          <a:bodyPr/>
          <a:lstStyle/>
          <a:p>
            <a:pPr eaLnBrk="1" hangingPunct="1"/>
            <a:r>
              <a:rPr lang="it-IT" altLang="it-IT">
                <a:ea typeface="ＭＳ Ｐゴシック" charset="-128"/>
              </a:rPr>
              <a:t>Mansioni e qualifica</a:t>
            </a:r>
          </a:p>
        </p:txBody>
      </p:sp>
      <p:sp>
        <p:nvSpPr>
          <p:cNvPr id="14338" name="Rectangle 7"/>
          <p:cNvSpPr>
            <a:spLocks noGrp="1" noChangeArrowheads="1"/>
          </p:cNvSpPr>
          <p:nvPr>
            <p:ph type="body" sz="half" idx="1"/>
          </p:nvPr>
        </p:nvSpPr>
        <p:spPr/>
        <p:txBody>
          <a:bodyPr/>
          <a:lstStyle/>
          <a:p>
            <a:pPr algn="ctr" eaLnBrk="1" hangingPunct="1">
              <a:buFont typeface="Wingdings" charset="2"/>
              <a:buNone/>
            </a:pPr>
            <a:r>
              <a:rPr lang="it-IT" altLang="it-IT" sz="2400">
                <a:ea typeface="ＭＳ Ｐゴシック" charset="-128"/>
              </a:rPr>
              <a:t>   </a:t>
            </a:r>
            <a:r>
              <a:rPr lang="it-IT" altLang="it-IT" sz="2400" b="1">
                <a:ea typeface="ＭＳ Ｐゴシック" charset="-128"/>
              </a:rPr>
              <a:t> </a:t>
            </a:r>
            <a:r>
              <a:rPr lang="it-IT" altLang="it-IT" sz="2400" b="1">
                <a:solidFill>
                  <a:srgbClr val="FF0000"/>
                </a:solidFill>
                <a:ea typeface="ＭＳ Ｐゴシック" charset="-128"/>
              </a:rPr>
              <a:t>Mansioni</a:t>
            </a:r>
            <a:endParaRPr lang="it-IT" altLang="it-IT" sz="2400">
              <a:solidFill>
                <a:srgbClr val="FF0000"/>
              </a:solidFill>
              <a:ea typeface="ＭＳ Ｐゴシック" charset="-128"/>
            </a:endParaRPr>
          </a:p>
          <a:p>
            <a:pPr eaLnBrk="1" hangingPunct="1">
              <a:buFont typeface="Wingdings" charset="2"/>
              <a:buNone/>
            </a:pPr>
            <a:r>
              <a:rPr lang="it-IT" altLang="it-IT" sz="2400">
                <a:solidFill>
                  <a:srgbClr val="FF0000"/>
                </a:solidFill>
                <a:ea typeface="ＭＳ Ｐゴシック" charset="-128"/>
              </a:rPr>
              <a:t>    compiti per il cui svolgimento il lavoratore viene assunto</a:t>
            </a:r>
          </a:p>
          <a:p>
            <a:pPr algn="ctr" eaLnBrk="1" hangingPunct="1">
              <a:buFont typeface="Wingdings" charset="2"/>
              <a:buNone/>
            </a:pPr>
            <a:r>
              <a:rPr lang="it-IT" altLang="it-IT" sz="2400">
                <a:solidFill>
                  <a:srgbClr val="FF0000"/>
                </a:solidFill>
                <a:ea typeface="ＭＳ Ｐゴシック" charset="-128"/>
              </a:rPr>
              <a:t>=</a:t>
            </a:r>
          </a:p>
          <a:p>
            <a:pPr algn="just" eaLnBrk="1" hangingPunct="1">
              <a:buFont typeface="Wingdings" charset="2"/>
              <a:buNone/>
            </a:pPr>
            <a:r>
              <a:rPr lang="it-IT" altLang="it-IT" sz="2400">
                <a:solidFill>
                  <a:srgbClr val="FF0000"/>
                </a:solidFill>
                <a:ea typeface="ＭＳ Ｐゴシック" charset="-128"/>
              </a:rPr>
              <a:t>  oggetto della prestazione</a:t>
            </a:r>
          </a:p>
        </p:txBody>
      </p:sp>
      <p:sp>
        <p:nvSpPr>
          <p:cNvPr id="14339" name="Rectangle 8"/>
          <p:cNvSpPr>
            <a:spLocks noGrp="1" noChangeArrowheads="1"/>
          </p:cNvSpPr>
          <p:nvPr>
            <p:ph type="body" sz="half" idx="2"/>
          </p:nvPr>
        </p:nvSpPr>
        <p:spPr/>
        <p:txBody>
          <a:bodyPr/>
          <a:lstStyle/>
          <a:p>
            <a:pPr algn="ctr" eaLnBrk="1" hangingPunct="1">
              <a:buFont typeface="Wingdings" charset="2"/>
              <a:buNone/>
            </a:pPr>
            <a:r>
              <a:rPr lang="it-IT" altLang="it-IT" sz="2400" b="1">
                <a:solidFill>
                  <a:srgbClr val="0000FF"/>
                </a:solidFill>
                <a:ea typeface="ＭＳ Ｐゴシック" charset="-128"/>
              </a:rPr>
              <a:t>Qualifica</a:t>
            </a:r>
          </a:p>
          <a:p>
            <a:pPr eaLnBrk="1" hangingPunct="1">
              <a:buFont typeface="Wingdings" charset="2"/>
              <a:buNone/>
            </a:pPr>
            <a:endParaRPr lang="it-IT" altLang="it-IT" sz="2400" b="1">
              <a:solidFill>
                <a:srgbClr val="0000FF"/>
              </a:solidFill>
              <a:ea typeface="ＭＳ Ｐゴシック" charset="-128"/>
            </a:endParaRPr>
          </a:p>
          <a:p>
            <a:pPr eaLnBrk="1" hangingPunct="1">
              <a:buFont typeface="Wingdings" charset="2"/>
              <a:buNone/>
            </a:pPr>
            <a:r>
              <a:rPr lang="it-IT" altLang="it-IT" sz="2400">
                <a:solidFill>
                  <a:srgbClr val="0000FF"/>
                </a:solidFill>
                <a:ea typeface="ＭＳ Ｐゴシック" charset="-128"/>
              </a:rPr>
              <a:t>    nome proprio delle mansioni</a:t>
            </a:r>
            <a:endParaRPr lang="it-IT" altLang="it-IT" sz="2400" b="1">
              <a:solidFill>
                <a:srgbClr val="0000FF"/>
              </a:solidFill>
              <a:ea typeface="ＭＳ Ｐゴシック" charset="-128"/>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AutoShape 2"/>
          <p:cNvSpPr>
            <a:spLocks noGrp="1" noChangeArrowheads="1"/>
          </p:cNvSpPr>
          <p:nvPr>
            <p:ph type="title"/>
          </p:nvPr>
        </p:nvSpPr>
        <p:spPr/>
        <p:txBody>
          <a:bodyPr/>
          <a:lstStyle/>
          <a:p>
            <a:pPr algn="ctr" eaLnBrk="1" hangingPunct="1"/>
            <a:r>
              <a:rPr lang="it-IT" altLang="it-IT" sz="3200">
                <a:ea typeface="ＭＳ Ｐゴシック" charset="-128"/>
              </a:rPr>
              <a:t>Sistema di classificazione</a:t>
            </a:r>
            <a:br>
              <a:rPr lang="it-IT" altLang="it-IT" sz="3200">
                <a:ea typeface="ＭＳ Ｐゴシック" charset="-128"/>
              </a:rPr>
            </a:br>
            <a:r>
              <a:rPr lang="it-IT" altLang="it-IT" sz="3200">
                <a:ea typeface="ＭＳ Ｐゴシック" charset="-128"/>
              </a:rPr>
              <a:t>Categorie legali </a:t>
            </a:r>
            <a:br>
              <a:rPr lang="it-IT" altLang="it-IT" sz="3200">
                <a:ea typeface="ＭＳ Ｐゴシック" charset="-128"/>
              </a:rPr>
            </a:br>
            <a:r>
              <a:rPr lang="it-IT" altLang="it-IT" sz="3200">
                <a:ea typeface="ＭＳ Ｐゴシック" charset="-128"/>
              </a:rPr>
              <a:t>Art. 2095 c.c.</a:t>
            </a:r>
          </a:p>
        </p:txBody>
      </p:sp>
      <p:sp>
        <p:nvSpPr>
          <p:cNvPr id="15362" name="Rectangle 3"/>
          <p:cNvSpPr>
            <a:spLocks noGrp="1" noChangeArrowheads="1"/>
          </p:cNvSpPr>
          <p:nvPr>
            <p:ph type="body" idx="1"/>
          </p:nvPr>
        </p:nvSpPr>
        <p:spPr/>
        <p:txBody>
          <a:bodyPr/>
          <a:lstStyle/>
          <a:p>
            <a:pPr algn="just" eaLnBrk="1" hangingPunct="1">
              <a:buFont typeface="Wingdings" charset="2"/>
              <a:buNone/>
            </a:pPr>
            <a:r>
              <a:rPr lang="it-IT" altLang="it-IT">
                <a:ea typeface="ＭＳ Ｐゴシック" charset="-128"/>
              </a:rPr>
              <a:t>I prestatori di lavoro subordinato si distinguono in </a:t>
            </a:r>
            <a:r>
              <a:rPr lang="it-IT" altLang="it-IT">
                <a:solidFill>
                  <a:srgbClr val="FF0000"/>
                </a:solidFill>
                <a:ea typeface="ＭＳ Ｐゴシック" charset="-128"/>
              </a:rPr>
              <a:t>dirigenti, quadri, impiegati e operai</a:t>
            </a:r>
            <a:r>
              <a:rPr lang="it-IT" altLang="it-IT">
                <a:ea typeface="ＭＳ Ｐゴシック" charset="-128"/>
              </a:rPr>
              <a:t>.</a:t>
            </a:r>
          </a:p>
          <a:p>
            <a:pPr algn="just" eaLnBrk="1" hangingPunct="1">
              <a:buFont typeface="Wingdings" charset="2"/>
              <a:buNone/>
            </a:pPr>
            <a:r>
              <a:rPr lang="it-IT" altLang="it-IT">
                <a:ea typeface="ＭＳ Ｐゴシック" charset="-128"/>
              </a:rPr>
              <a:t>Le leggi speciali [e le norme corporative], in relazione a ciascun ramo di produzione e alla particolare struttura dell’impresa, determinano i requisiti di appartenenza alle indicate categorie.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AutoShape 2"/>
          <p:cNvSpPr>
            <a:spLocks noGrp="1" noChangeArrowheads="1"/>
          </p:cNvSpPr>
          <p:nvPr>
            <p:ph type="title"/>
          </p:nvPr>
        </p:nvSpPr>
        <p:spPr/>
        <p:txBody>
          <a:bodyPr/>
          <a:lstStyle/>
          <a:p>
            <a:pPr eaLnBrk="1" hangingPunct="1"/>
            <a:r>
              <a:rPr lang="it-IT" altLang="it-IT">
                <a:ea typeface="ＭＳ Ｐゴシック" charset="-128"/>
              </a:rPr>
              <a:t>Categorie contrattuali</a:t>
            </a:r>
          </a:p>
        </p:txBody>
      </p:sp>
      <p:sp>
        <p:nvSpPr>
          <p:cNvPr id="16386" name="Rectangle 3"/>
          <p:cNvSpPr>
            <a:spLocks noGrp="1" noChangeArrowheads="1"/>
          </p:cNvSpPr>
          <p:nvPr>
            <p:ph type="body" idx="1"/>
          </p:nvPr>
        </p:nvSpPr>
        <p:spPr/>
        <p:txBody>
          <a:bodyPr/>
          <a:lstStyle/>
          <a:p>
            <a:pPr algn="just" eaLnBrk="1" hangingPunct="1">
              <a:buFont typeface="Wingdings" charset="2"/>
              <a:buNone/>
            </a:pPr>
            <a:r>
              <a:rPr lang="it-IT" altLang="it-IT">
                <a:ea typeface="ＭＳ Ｐゴシック" charset="-128"/>
              </a:rPr>
              <a:t>   Sono quelle determinate dalla contrattazione collettiva, la quale individua i criteri di appartenenza alle categorie legali, può creare proprie categorie all’interno di quelle legali o aggregare qualifiche appartenenti a diverse categorie legali.</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AutoShape 2"/>
          <p:cNvSpPr>
            <a:spLocks noGrp="1" noChangeArrowheads="1"/>
          </p:cNvSpPr>
          <p:nvPr>
            <p:ph type="title"/>
          </p:nvPr>
        </p:nvSpPr>
        <p:spPr/>
        <p:txBody>
          <a:bodyPr/>
          <a:lstStyle/>
          <a:p>
            <a:pPr eaLnBrk="1" hangingPunct="1"/>
            <a:r>
              <a:rPr lang="it-IT" altLang="it-IT">
                <a:ea typeface="ＭＳ Ｐゴシック" charset="-128"/>
              </a:rPr>
              <a:t>Categorie</a:t>
            </a:r>
          </a:p>
        </p:txBody>
      </p:sp>
      <p:sp>
        <p:nvSpPr>
          <p:cNvPr id="17410" name="Rectangle 3"/>
          <p:cNvSpPr>
            <a:spLocks noGrp="1" noChangeArrowheads="1"/>
          </p:cNvSpPr>
          <p:nvPr>
            <p:ph type="body" idx="1"/>
          </p:nvPr>
        </p:nvSpPr>
        <p:spPr/>
        <p:txBody>
          <a:bodyPr/>
          <a:lstStyle/>
          <a:p>
            <a:pPr algn="just" eaLnBrk="1" hangingPunct="1">
              <a:buFont typeface="Wingdings" charset="2"/>
              <a:buNone/>
            </a:pPr>
            <a:r>
              <a:rPr lang="it-IT" altLang="it-IT">
                <a:ea typeface="ＭＳ Ｐゴシック" charset="-128"/>
              </a:rPr>
              <a:t>    Lo scopo di definire le categorie è quello di individuare i destinatari di determinate regolamentazioni disposte dalla legge o dalla contrattazione collettiva</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Capsule">
  <a:themeElements>
    <a:clrScheme name="Capsule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fontScheme name="Capsul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Capsule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Capsules</Template>
  <TotalTime>36</TotalTime>
  <Words>2083</Words>
  <Application>Microsoft Macintosh PowerPoint</Application>
  <PresentationFormat>Presentazione su schermo (4:3)</PresentationFormat>
  <Paragraphs>181</Paragraphs>
  <Slides>31</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31</vt:i4>
      </vt:variant>
    </vt:vector>
  </HeadingPairs>
  <TitlesOfParts>
    <vt:vector size="38" baseType="lpstr">
      <vt:lpstr>Arial</vt:lpstr>
      <vt:lpstr>Bodoni MT Black</vt:lpstr>
      <vt:lpstr>Franklin Gothic Medium</vt:lpstr>
      <vt:lpstr>ＭＳ Ｐゴシック</vt:lpstr>
      <vt:lpstr>Times New Roman</vt:lpstr>
      <vt:lpstr>Wingdings</vt:lpstr>
      <vt:lpstr>Capsule</vt:lpstr>
      <vt:lpstr>L’oggetto del contratto</vt:lpstr>
      <vt:lpstr>Capo I - Dell'impresa in generale</vt:lpstr>
      <vt:lpstr>Sezione III - Del rapporto di lavoro</vt:lpstr>
      <vt:lpstr>Presentazione di PowerPoint</vt:lpstr>
      <vt:lpstr>Ius variandi del datore di lavoro</vt:lpstr>
      <vt:lpstr>Mansioni e qualifica</vt:lpstr>
      <vt:lpstr>Sistema di classificazione Categorie legali  Art. 2095 c.c.</vt:lpstr>
      <vt:lpstr>Categorie contrattuali</vt:lpstr>
      <vt:lpstr>Categorie</vt:lpstr>
      <vt:lpstr>Operai versus impiegati</vt:lpstr>
      <vt:lpstr>Operai ed impiegati: l’inquadramento unico</vt:lpstr>
      <vt:lpstr>Dirigenti</vt:lpstr>
      <vt:lpstr>Dirigenti: disciplina</vt:lpstr>
      <vt:lpstr>Pseudodirigenti</vt:lpstr>
      <vt:lpstr>Quadri: disciplina</vt:lpstr>
      <vt:lpstr>Mutamento di mansioni: art. 2103 c.c. (art. 13 S.L.) prima della riforma Renzi</vt:lpstr>
      <vt:lpstr>Modifica unilaterale delle mansioni:un potere eccezionale per il diritto dei contratti</vt:lpstr>
      <vt:lpstr>Dequalificazione</vt:lpstr>
      <vt:lpstr>Mansioni equivalenti</vt:lpstr>
      <vt:lpstr>Mobilità verso l’alto</vt:lpstr>
      <vt:lpstr>Sanzione</vt:lpstr>
      <vt:lpstr>Trasferimento:spostamento da una unità produttiva all’altra</vt:lpstr>
      <vt:lpstr>Trasferimento: vincoli aggiuntivi</vt:lpstr>
      <vt:lpstr>Mansioni Renzi Jobs Act: modifiche</vt:lpstr>
      <vt:lpstr>    ART. 3 d.lg.vo 81/2015  (Mutamenti delle mansioni) </vt:lpstr>
      <vt:lpstr>Mansioni inferiori</vt:lpstr>
      <vt:lpstr>Modifica convenzionale</vt:lpstr>
      <vt:lpstr>Mansioni superiori</vt:lpstr>
      <vt:lpstr>Trasferimento</vt:lpstr>
      <vt:lpstr>Nullità patti contrari, salvo…</vt:lpstr>
      <vt:lpstr>Quadri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L’oggetto del contratto</dc:title>
  <dc:creator>Utente di Microsoft Office</dc:creator>
  <cp:lastModifiedBy>Utente di Microsoft Office</cp:lastModifiedBy>
  <cp:revision>4</cp:revision>
  <dcterms:created xsi:type="dcterms:W3CDTF">2016-04-03T20:54:06Z</dcterms:created>
  <dcterms:modified xsi:type="dcterms:W3CDTF">2018-11-12T21:23:40Z</dcterms:modified>
</cp:coreProperties>
</file>