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94" r:id="rId2"/>
    <p:sldId id="295" r:id="rId3"/>
    <p:sldId id="297" r:id="rId4"/>
    <p:sldId id="298" r:id="rId5"/>
    <p:sldId id="347" r:id="rId6"/>
    <p:sldId id="299" r:id="rId7"/>
    <p:sldId id="346" r:id="rId8"/>
    <p:sldId id="300" r:id="rId9"/>
    <p:sldId id="302" r:id="rId10"/>
    <p:sldId id="380" r:id="rId11"/>
    <p:sldId id="381" r:id="rId12"/>
    <p:sldId id="382" r:id="rId13"/>
    <p:sldId id="383" r:id="rId14"/>
    <p:sldId id="303" r:id="rId15"/>
    <p:sldId id="301" r:id="rId16"/>
    <p:sldId id="314" r:id="rId17"/>
    <p:sldId id="385" r:id="rId18"/>
    <p:sldId id="386" r:id="rId19"/>
    <p:sldId id="387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84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EF549-8B10-4FD9-8F1B-8B5CAB251723}" type="doc">
      <dgm:prSet loTypeId="urn:microsoft.com/office/officeart/2005/8/layout/hierarchy3" loCatId="hierarchy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878B8DA-9129-4D0E-A21A-A81E3B5B0E01}">
      <dgm:prSet/>
      <dgm:spPr/>
      <dgm:t>
        <a:bodyPr/>
        <a:lstStyle/>
        <a:p>
          <a:r>
            <a:rPr lang="it-IT"/>
            <a:t>Contratto tra Agenzia di lavoro ed utilizzatore</a:t>
          </a:r>
          <a:endParaRPr lang="en-US"/>
        </a:p>
      </dgm:t>
    </dgm:pt>
    <dgm:pt modelId="{9CF5537F-D791-49A6-AD99-A1D1EA0574D3}" type="parTrans" cxnId="{D1D94ACB-8263-4C08-AE81-EFF0E6F9C6D0}">
      <dgm:prSet/>
      <dgm:spPr/>
      <dgm:t>
        <a:bodyPr/>
        <a:lstStyle/>
        <a:p>
          <a:endParaRPr lang="en-US"/>
        </a:p>
      </dgm:t>
    </dgm:pt>
    <dgm:pt modelId="{11672FC8-1BC7-435B-BD68-802DA0F08A8D}" type="sibTrans" cxnId="{D1D94ACB-8263-4C08-AE81-EFF0E6F9C6D0}">
      <dgm:prSet/>
      <dgm:spPr/>
      <dgm:t>
        <a:bodyPr/>
        <a:lstStyle/>
        <a:p>
          <a:endParaRPr lang="en-US"/>
        </a:p>
      </dgm:t>
    </dgm:pt>
    <dgm:pt modelId="{225CAB09-D083-4990-B9BD-A831297886CC}">
      <dgm:prSet/>
      <dgm:spPr/>
      <dgm:t>
        <a:bodyPr/>
        <a:lstStyle/>
        <a:p>
          <a:r>
            <a:rPr lang="it-IT"/>
            <a:t>Contratto tra Agenzia di lavoro e lavoratore</a:t>
          </a:r>
          <a:endParaRPr lang="en-US"/>
        </a:p>
      </dgm:t>
    </dgm:pt>
    <dgm:pt modelId="{D556C966-61FC-4C20-B00A-CDA5212A020E}" type="parTrans" cxnId="{77F2BE5F-1E60-417A-AF28-004400948EE9}">
      <dgm:prSet/>
      <dgm:spPr/>
      <dgm:t>
        <a:bodyPr/>
        <a:lstStyle/>
        <a:p>
          <a:endParaRPr lang="en-US"/>
        </a:p>
      </dgm:t>
    </dgm:pt>
    <dgm:pt modelId="{CBAAC720-AF19-4284-BB64-94EFCB343E0F}" type="sibTrans" cxnId="{77F2BE5F-1E60-417A-AF28-004400948EE9}">
      <dgm:prSet/>
      <dgm:spPr/>
      <dgm:t>
        <a:bodyPr/>
        <a:lstStyle/>
        <a:p>
          <a:endParaRPr lang="en-US"/>
        </a:p>
      </dgm:t>
    </dgm:pt>
    <dgm:pt modelId="{22445F14-B3DB-497D-9756-D91F0E20F029}">
      <dgm:prSet/>
      <dgm:spPr/>
      <dgm:t>
        <a:bodyPr/>
        <a:lstStyle/>
        <a:p>
          <a:r>
            <a:rPr lang="it-IT"/>
            <a:t>Rapporto tra lavoratore ed utilizzatore</a:t>
          </a:r>
          <a:endParaRPr lang="en-US"/>
        </a:p>
      </dgm:t>
    </dgm:pt>
    <dgm:pt modelId="{BDABCCA7-E019-417F-8504-3C6684D432E5}" type="parTrans" cxnId="{C7F44CB8-D4C9-4D40-BA5A-D3B7607AF386}">
      <dgm:prSet/>
      <dgm:spPr/>
      <dgm:t>
        <a:bodyPr/>
        <a:lstStyle/>
        <a:p>
          <a:endParaRPr lang="en-US"/>
        </a:p>
      </dgm:t>
    </dgm:pt>
    <dgm:pt modelId="{5D7F33C5-8700-4677-B315-DCCE8B40B159}" type="sibTrans" cxnId="{C7F44CB8-D4C9-4D40-BA5A-D3B7607AF386}">
      <dgm:prSet/>
      <dgm:spPr/>
      <dgm:t>
        <a:bodyPr/>
        <a:lstStyle/>
        <a:p>
          <a:endParaRPr lang="en-US"/>
        </a:p>
      </dgm:t>
    </dgm:pt>
    <dgm:pt modelId="{7C020A76-2E50-9344-8213-EB57AA5DB2F2}" type="pres">
      <dgm:prSet presAssocID="{DE7EF549-8B10-4FD9-8F1B-8B5CAB25172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A4353A-47CC-0440-B3B1-3C6F1004E8B0}" type="pres">
      <dgm:prSet presAssocID="{2878B8DA-9129-4D0E-A21A-A81E3B5B0E01}" presName="root" presStyleCnt="0"/>
      <dgm:spPr/>
    </dgm:pt>
    <dgm:pt modelId="{60DDDEAE-57E2-3B46-A88F-FCA93F517F8E}" type="pres">
      <dgm:prSet presAssocID="{2878B8DA-9129-4D0E-A21A-A81E3B5B0E01}" presName="rootComposite" presStyleCnt="0"/>
      <dgm:spPr/>
    </dgm:pt>
    <dgm:pt modelId="{3B53E6E5-877A-B742-83B8-23579E0D7B70}" type="pres">
      <dgm:prSet presAssocID="{2878B8DA-9129-4D0E-A21A-A81E3B5B0E01}" presName="rootText" presStyleLbl="node1" presStyleIdx="0" presStyleCnt="3"/>
      <dgm:spPr/>
    </dgm:pt>
    <dgm:pt modelId="{689C4D7E-7899-8043-A510-8CDD5D3CEA44}" type="pres">
      <dgm:prSet presAssocID="{2878B8DA-9129-4D0E-A21A-A81E3B5B0E01}" presName="rootConnector" presStyleLbl="node1" presStyleIdx="0" presStyleCnt="3"/>
      <dgm:spPr/>
    </dgm:pt>
    <dgm:pt modelId="{47E14506-942D-8B41-8B94-6850702C144F}" type="pres">
      <dgm:prSet presAssocID="{2878B8DA-9129-4D0E-A21A-A81E3B5B0E01}" presName="childShape" presStyleCnt="0"/>
      <dgm:spPr/>
    </dgm:pt>
    <dgm:pt modelId="{035E5F43-77F5-CC46-80C1-594081DD1FA0}" type="pres">
      <dgm:prSet presAssocID="{225CAB09-D083-4990-B9BD-A831297886CC}" presName="root" presStyleCnt="0"/>
      <dgm:spPr/>
    </dgm:pt>
    <dgm:pt modelId="{D90BB4C3-F072-6D47-A66F-BA2D632782F7}" type="pres">
      <dgm:prSet presAssocID="{225CAB09-D083-4990-B9BD-A831297886CC}" presName="rootComposite" presStyleCnt="0"/>
      <dgm:spPr/>
    </dgm:pt>
    <dgm:pt modelId="{EFB9EEB5-F36D-BA47-BF45-61736D6EEDC3}" type="pres">
      <dgm:prSet presAssocID="{225CAB09-D083-4990-B9BD-A831297886CC}" presName="rootText" presStyleLbl="node1" presStyleIdx="1" presStyleCnt="3"/>
      <dgm:spPr/>
    </dgm:pt>
    <dgm:pt modelId="{8BA6F3A5-994B-2A4C-84D1-5B4719B4F0FC}" type="pres">
      <dgm:prSet presAssocID="{225CAB09-D083-4990-B9BD-A831297886CC}" presName="rootConnector" presStyleLbl="node1" presStyleIdx="1" presStyleCnt="3"/>
      <dgm:spPr/>
    </dgm:pt>
    <dgm:pt modelId="{04CAAD68-BC5A-BF41-89F9-8CAA0AF4DA5D}" type="pres">
      <dgm:prSet presAssocID="{225CAB09-D083-4990-B9BD-A831297886CC}" presName="childShape" presStyleCnt="0"/>
      <dgm:spPr/>
    </dgm:pt>
    <dgm:pt modelId="{8EE62BFC-73CE-9145-85EE-DCBB4777DD2B}" type="pres">
      <dgm:prSet presAssocID="{22445F14-B3DB-497D-9756-D91F0E20F029}" presName="root" presStyleCnt="0"/>
      <dgm:spPr/>
    </dgm:pt>
    <dgm:pt modelId="{2AA59BE3-B065-134E-B974-03B0F415ADFE}" type="pres">
      <dgm:prSet presAssocID="{22445F14-B3DB-497D-9756-D91F0E20F029}" presName="rootComposite" presStyleCnt="0"/>
      <dgm:spPr/>
    </dgm:pt>
    <dgm:pt modelId="{216BCC6E-7CDF-E845-BF40-09CF313CFD17}" type="pres">
      <dgm:prSet presAssocID="{22445F14-B3DB-497D-9756-D91F0E20F029}" presName="rootText" presStyleLbl="node1" presStyleIdx="2" presStyleCnt="3"/>
      <dgm:spPr/>
    </dgm:pt>
    <dgm:pt modelId="{D9DE89AE-06C8-8847-B19B-D361AFA72ED0}" type="pres">
      <dgm:prSet presAssocID="{22445F14-B3DB-497D-9756-D91F0E20F029}" presName="rootConnector" presStyleLbl="node1" presStyleIdx="2" presStyleCnt="3"/>
      <dgm:spPr/>
    </dgm:pt>
    <dgm:pt modelId="{817850C0-ACAC-9046-A065-2742BF37E9F9}" type="pres">
      <dgm:prSet presAssocID="{22445F14-B3DB-497D-9756-D91F0E20F029}" presName="childShape" presStyleCnt="0"/>
      <dgm:spPr/>
    </dgm:pt>
  </dgm:ptLst>
  <dgm:cxnLst>
    <dgm:cxn modelId="{5C791C05-E6CE-C44E-B7AE-6C78DE21E3CE}" type="presOf" srcId="{22445F14-B3DB-497D-9756-D91F0E20F029}" destId="{216BCC6E-7CDF-E845-BF40-09CF313CFD17}" srcOrd="0" destOrd="0" presId="urn:microsoft.com/office/officeart/2005/8/layout/hierarchy3"/>
    <dgm:cxn modelId="{6E4C170B-D45D-6F48-859B-1D8E51A18B56}" type="presOf" srcId="{22445F14-B3DB-497D-9756-D91F0E20F029}" destId="{D9DE89AE-06C8-8847-B19B-D361AFA72ED0}" srcOrd="1" destOrd="0" presId="urn:microsoft.com/office/officeart/2005/8/layout/hierarchy3"/>
    <dgm:cxn modelId="{5E19A61B-ED47-8645-931D-5AD0F37D47D7}" type="presOf" srcId="{225CAB09-D083-4990-B9BD-A831297886CC}" destId="{EFB9EEB5-F36D-BA47-BF45-61736D6EEDC3}" srcOrd="0" destOrd="0" presId="urn:microsoft.com/office/officeart/2005/8/layout/hierarchy3"/>
    <dgm:cxn modelId="{07E97827-BCD4-F14C-8BB5-505BC4AAD6DC}" type="presOf" srcId="{DE7EF549-8B10-4FD9-8F1B-8B5CAB251723}" destId="{7C020A76-2E50-9344-8213-EB57AA5DB2F2}" srcOrd="0" destOrd="0" presId="urn:microsoft.com/office/officeart/2005/8/layout/hierarchy3"/>
    <dgm:cxn modelId="{E4837834-3ADE-304B-B27C-4D4877E0E08C}" type="presOf" srcId="{2878B8DA-9129-4D0E-A21A-A81E3B5B0E01}" destId="{3B53E6E5-877A-B742-83B8-23579E0D7B70}" srcOrd="0" destOrd="0" presId="urn:microsoft.com/office/officeart/2005/8/layout/hierarchy3"/>
    <dgm:cxn modelId="{9922AE5F-365E-FE4F-B4C0-3A2D73F5B616}" type="presOf" srcId="{2878B8DA-9129-4D0E-A21A-A81E3B5B0E01}" destId="{689C4D7E-7899-8043-A510-8CDD5D3CEA44}" srcOrd="1" destOrd="0" presId="urn:microsoft.com/office/officeart/2005/8/layout/hierarchy3"/>
    <dgm:cxn modelId="{77F2BE5F-1E60-417A-AF28-004400948EE9}" srcId="{DE7EF549-8B10-4FD9-8F1B-8B5CAB251723}" destId="{225CAB09-D083-4990-B9BD-A831297886CC}" srcOrd="1" destOrd="0" parTransId="{D556C966-61FC-4C20-B00A-CDA5212A020E}" sibTransId="{CBAAC720-AF19-4284-BB64-94EFCB343E0F}"/>
    <dgm:cxn modelId="{C7F44CB8-D4C9-4D40-BA5A-D3B7607AF386}" srcId="{DE7EF549-8B10-4FD9-8F1B-8B5CAB251723}" destId="{22445F14-B3DB-497D-9756-D91F0E20F029}" srcOrd="2" destOrd="0" parTransId="{BDABCCA7-E019-417F-8504-3C6684D432E5}" sibTransId="{5D7F33C5-8700-4677-B315-DCCE8B40B159}"/>
    <dgm:cxn modelId="{D1D94ACB-8263-4C08-AE81-EFF0E6F9C6D0}" srcId="{DE7EF549-8B10-4FD9-8F1B-8B5CAB251723}" destId="{2878B8DA-9129-4D0E-A21A-A81E3B5B0E01}" srcOrd="0" destOrd="0" parTransId="{9CF5537F-D791-49A6-AD99-A1D1EA0574D3}" sibTransId="{11672FC8-1BC7-435B-BD68-802DA0F08A8D}"/>
    <dgm:cxn modelId="{5F895CE1-BBA2-D647-BC4F-C8868C8670B9}" type="presOf" srcId="{225CAB09-D083-4990-B9BD-A831297886CC}" destId="{8BA6F3A5-994B-2A4C-84D1-5B4719B4F0FC}" srcOrd="1" destOrd="0" presId="urn:microsoft.com/office/officeart/2005/8/layout/hierarchy3"/>
    <dgm:cxn modelId="{9A3C3C9C-06CA-2545-9CD0-39B6802CBA27}" type="presParOf" srcId="{7C020A76-2E50-9344-8213-EB57AA5DB2F2}" destId="{B2A4353A-47CC-0440-B3B1-3C6F1004E8B0}" srcOrd="0" destOrd="0" presId="urn:microsoft.com/office/officeart/2005/8/layout/hierarchy3"/>
    <dgm:cxn modelId="{F897D8E0-BDB9-9844-B33D-6627952DA7F6}" type="presParOf" srcId="{B2A4353A-47CC-0440-B3B1-3C6F1004E8B0}" destId="{60DDDEAE-57E2-3B46-A88F-FCA93F517F8E}" srcOrd="0" destOrd="0" presId="urn:microsoft.com/office/officeart/2005/8/layout/hierarchy3"/>
    <dgm:cxn modelId="{FE7719ED-674B-8D45-A3CE-5EAF73360472}" type="presParOf" srcId="{60DDDEAE-57E2-3B46-A88F-FCA93F517F8E}" destId="{3B53E6E5-877A-B742-83B8-23579E0D7B70}" srcOrd="0" destOrd="0" presId="urn:microsoft.com/office/officeart/2005/8/layout/hierarchy3"/>
    <dgm:cxn modelId="{0BD2F867-3642-B344-977E-BC2E31A7E4C5}" type="presParOf" srcId="{60DDDEAE-57E2-3B46-A88F-FCA93F517F8E}" destId="{689C4D7E-7899-8043-A510-8CDD5D3CEA44}" srcOrd="1" destOrd="0" presId="urn:microsoft.com/office/officeart/2005/8/layout/hierarchy3"/>
    <dgm:cxn modelId="{A8822BEF-806B-8B40-BB76-C57BF1622BA3}" type="presParOf" srcId="{B2A4353A-47CC-0440-B3B1-3C6F1004E8B0}" destId="{47E14506-942D-8B41-8B94-6850702C144F}" srcOrd="1" destOrd="0" presId="urn:microsoft.com/office/officeart/2005/8/layout/hierarchy3"/>
    <dgm:cxn modelId="{34892B87-CEF9-DB41-AEEB-E6375A408EC7}" type="presParOf" srcId="{7C020A76-2E50-9344-8213-EB57AA5DB2F2}" destId="{035E5F43-77F5-CC46-80C1-594081DD1FA0}" srcOrd="1" destOrd="0" presId="urn:microsoft.com/office/officeart/2005/8/layout/hierarchy3"/>
    <dgm:cxn modelId="{17C4F5F8-D32A-174A-8D7E-5D6870EC5B02}" type="presParOf" srcId="{035E5F43-77F5-CC46-80C1-594081DD1FA0}" destId="{D90BB4C3-F072-6D47-A66F-BA2D632782F7}" srcOrd="0" destOrd="0" presId="urn:microsoft.com/office/officeart/2005/8/layout/hierarchy3"/>
    <dgm:cxn modelId="{73329A20-C07E-1D45-ACAF-3ECC27AA671F}" type="presParOf" srcId="{D90BB4C3-F072-6D47-A66F-BA2D632782F7}" destId="{EFB9EEB5-F36D-BA47-BF45-61736D6EEDC3}" srcOrd="0" destOrd="0" presId="urn:microsoft.com/office/officeart/2005/8/layout/hierarchy3"/>
    <dgm:cxn modelId="{EDCC47A3-53BE-604B-88DD-5EB94EEC99CB}" type="presParOf" srcId="{D90BB4C3-F072-6D47-A66F-BA2D632782F7}" destId="{8BA6F3A5-994B-2A4C-84D1-5B4719B4F0FC}" srcOrd="1" destOrd="0" presId="urn:microsoft.com/office/officeart/2005/8/layout/hierarchy3"/>
    <dgm:cxn modelId="{44A7B1C2-09AF-4542-B0AC-2C70F824AA91}" type="presParOf" srcId="{035E5F43-77F5-CC46-80C1-594081DD1FA0}" destId="{04CAAD68-BC5A-BF41-89F9-8CAA0AF4DA5D}" srcOrd="1" destOrd="0" presId="urn:microsoft.com/office/officeart/2005/8/layout/hierarchy3"/>
    <dgm:cxn modelId="{A634B185-52CB-CC40-BBB6-3B4B1ADF8059}" type="presParOf" srcId="{7C020A76-2E50-9344-8213-EB57AA5DB2F2}" destId="{8EE62BFC-73CE-9145-85EE-DCBB4777DD2B}" srcOrd="2" destOrd="0" presId="urn:microsoft.com/office/officeart/2005/8/layout/hierarchy3"/>
    <dgm:cxn modelId="{88251FC6-F012-1B46-80FA-1CB6947F5593}" type="presParOf" srcId="{8EE62BFC-73CE-9145-85EE-DCBB4777DD2B}" destId="{2AA59BE3-B065-134E-B974-03B0F415ADFE}" srcOrd="0" destOrd="0" presId="urn:microsoft.com/office/officeart/2005/8/layout/hierarchy3"/>
    <dgm:cxn modelId="{1225A040-44FA-8C49-AAAD-455AF9750FDF}" type="presParOf" srcId="{2AA59BE3-B065-134E-B974-03B0F415ADFE}" destId="{216BCC6E-7CDF-E845-BF40-09CF313CFD17}" srcOrd="0" destOrd="0" presId="urn:microsoft.com/office/officeart/2005/8/layout/hierarchy3"/>
    <dgm:cxn modelId="{75833A55-0713-6B48-A406-563C335CED29}" type="presParOf" srcId="{2AA59BE3-B065-134E-B974-03B0F415ADFE}" destId="{D9DE89AE-06C8-8847-B19B-D361AFA72ED0}" srcOrd="1" destOrd="0" presId="urn:microsoft.com/office/officeart/2005/8/layout/hierarchy3"/>
    <dgm:cxn modelId="{FC209827-6356-134E-A695-A4FA3F3A7B83}" type="presParOf" srcId="{8EE62BFC-73CE-9145-85EE-DCBB4777DD2B}" destId="{817850C0-ACAC-9046-A065-2742BF37E9F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491989-E169-44F5-BA86-7E002DEFD8A2}" type="doc">
      <dgm:prSet loTypeId="urn:microsoft.com/office/officeart/2005/8/layout/defaul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049602-5DC5-4033-9D3E-7FAEA91BEDC7}">
      <dgm:prSet/>
      <dgm:spPr/>
      <dgm:t>
        <a:bodyPr/>
        <a:lstStyle/>
        <a:p>
          <a:r>
            <a:rPr lang="it-IT"/>
            <a:t>Forma scritta. </a:t>
          </a:r>
          <a:endParaRPr lang="en-US"/>
        </a:p>
      </dgm:t>
    </dgm:pt>
    <dgm:pt modelId="{0BF5BDB1-83B4-4BE1-B4E8-A12B388685DA}" type="parTrans" cxnId="{64B4D0BA-5F90-4003-8FF9-AFF20EAABDAA}">
      <dgm:prSet/>
      <dgm:spPr/>
      <dgm:t>
        <a:bodyPr/>
        <a:lstStyle/>
        <a:p>
          <a:endParaRPr lang="en-US"/>
        </a:p>
      </dgm:t>
    </dgm:pt>
    <dgm:pt modelId="{438CC13C-5F5C-4EF1-B65D-8EDBD0415B9F}" type="sibTrans" cxnId="{64B4D0BA-5F90-4003-8FF9-AFF20EAABDAA}">
      <dgm:prSet/>
      <dgm:spPr/>
      <dgm:t>
        <a:bodyPr/>
        <a:lstStyle/>
        <a:p>
          <a:endParaRPr lang="en-US"/>
        </a:p>
      </dgm:t>
    </dgm:pt>
    <dgm:pt modelId="{52B45218-48C9-4FA0-9E2A-E5677FAE35E0}">
      <dgm:prSet/>
      <dgm:spPr/>
      <dgm:t>
        <a:bodyPr/>
        <a:lstStyle/>
        <a:p>
          <a:r>
            <a:rPr lang="it-IT"/>
            <a:t>disciplina l'esecuzione della prestazione lavorativa svolta all'esterno dei locali aziendali </a:t>
          </a:r>
          <a:endParaRPr lang="en-US"/>
        </a:p>
      </dgm:t>
    </dgm:pt>
    <dgm:pt modelId="{60DFFB9C-926E-49F1-BCBE-045341CD75BE}" type="parTrans" cxnId="{7F7B789E-FE8B-4F8E-A395-88760CA07ECD}">
      <dgm:prSet/>
      <dgm:spPr/>
      <dgm:t>
        <a:bodyPr/>
        <a:lstStyle/>
        <a:p>
          <a:endParaRPr lang="en-US"/>
        </a:p>
      </dgm:t>
    </dgm:pt>
    <dgm:pt modelId="{3049C1F5-37F8-49C2-B170-E9F5D587E02C}" type="sibTrans" cxnId="{7F7B789E-FE8B-4F8E-A395-88760CA07ECD}">
      <dgm:prSet/>
      <dgm:spPr/>
      <dgm:t>
        <a:bodyPr/>
        <a:lstStyle/>
        <a:p>
          <a:endParaRPr lang="en-US"/>
        </a:p>
      </dgm:t>
    </dgm:pt>
    <dgm:pt modelId="{E5FC18F2-92D3-4E10-9FF1-5F3CF1AA0558}">
      <dgm:prSet/>
      <dgm:spPr/>
      <dgm:t>
        <a:bodyPr/>
        <a:lstStyle/>
        <a:p>
          <a:r>
            <a:rPr lang="it-IT"/>
            <a:t>forme di esercizio del potere direttivo </a:t>
          </a:r>
          <a:endParaRPr lang="en-US"/>
        </a:p>
      </dgm:t>
    </dgm:pt>
    <dgm:pt modelId="{4E20D914-A2F0-40D3-A2E6-94CAE04D2E78}" type="parTrans" cxnId="{40C74D37-BB54-4E8F-9A25-84789F754A6B}">
      <dgm:prSet/>
      <dgm:spPr/>
      <dgm:t>
        <a:bodyPr/>
        <a:lstStyle/>
        <a:p>
          <a:endParaRPr lang="en-US"/>
        </a:p>
      </dgm:t>
    </dgm:pt>
    <dgm:pt modelId="{ADB3526B-FF91-4A5B-8232-BF41659708AA}" type="sibTrans" cxnId="{40C74D37-BB54-4E8F-9A25-84789F754A6B}">
      <dgm:prSet/>
      <dgm:spPr/>
      <dgm:t>
        <a:bodyPr/>
        <a:lstStyle/>
        <a:p>
          <a:endParaRPr lang="en-US"/>
        </a:p>
      </dgm:t>
    </dgm:pt>
    <dgm:pt modelId="{CA420682-1EE8-4A99-BC4B-43337E0974AE}">
      <dgm:prSet/>
      <dgm:spPr/>
      <dgm:t>
        <a:bodyPr/>
        <a:lstStyle/>
        <a:p>
          <a:r>
            <a:rPr lang="it-IT"/>
            <a:t>strumenti utilizzati dal lavoratore. </a:t>
          </a:r>
          <a:endParaRPr lang="en-US"/>
        </a:p>
      </dgm:t>
    </dgm:pt>
    <dgm:pt modelId="{F9703B8F-BFDD-4DE1-B0B1-77F8CCDB3967}" type="parTrans" cxnId="{4DE07937-7122-47F2-B2D4-A7E796DD3B4B}">
      <dgm:prSet/>
      <dgm:spPr/>
      <dgm:t>
        <a:bodyPr/>
        <a:lstStyle/>
        <a:p>
          <a:endParaRPr lang="en-US"/>
        </a:p>
      </dgm:t>
    </dgm:pt>
    <dgm:pt modelId="{62A88E61-280C-4031-94E5-D4F6279688A8}" type="sibTrans" cxnId="{4DE07937-7122-47F2-B2D4-A7E796DD3B4B}">
      <dgm:prSet/>
      <dgm:spPr/>
      <dgm:t>
        <a:bodyPr/>
        <a:lstStyle/>
        <a:p>
          <a:endParaRPr lang="en-US"/>
        </a:p>
      </dgm:t>
    </dgm:pt>
    <dgm:pt modelId="{3FA59FA0-6721-46F4-BEDF-7FB98E2FA77B}">
      <dgm:prSet/>
      <dgm:spPr/>
      <dgm:t>
        <a:bodyPr/>
        <a:lstStyle/>
        <a:p>
          <a:r>
            <a:rPr lang="it-IT"/>
            <a:t>tempi di riposo </a:t>
          </a:r>
          <a:endParaRPr lang="en-US"/>
        </a:p>
      </dgm:t>
    </dgm:pt>
    <dgm:pt modelId="{FCBAA51C-342E-409D-8195-3D59CB191E0D}" type="parTrans" cxnId="{806102A1-BDF0-4443-8DE0-E10EAB68D1DA}">
      <dgm:prSet/>
      <dgm:spPr/>
      <dgm:t>
        <a:bodyPr/>
        <a:lstStyle/>
        <a:p>
          <a:endParaRPr lang="en-US"/>
        </a:p>
      </dgm:t>
    </dgm:pt>
    <dgm:pt modelId="{2CC3EDD4-C503-4889-B3CF-7A3F72E4BB32}" type="sibTrans" cxnId="{806102A1-BDF0-4443-8DE0-E10EAB68D1DA}">
      <dgm:prSet/>
      <dgm:spPr/>
      <dgm:t>
        <a:bodyPr/>
        <a:lstStyle/>
        <a:p>
          <a:endParaRPr lang="en-US"/>
        </a:p>
      </dgm:t>
    </dgm:pt>
    <dgm:pt modelId="{03080D5A-CDFC-4964-84B0-35E062526709}">
      <dgm:prSet/>
      <dgm:spPr/>
      <dgm:t>
        <a:bodyPr/>
        <a:lstStyle/>
        <a:p>
          <a:r>
            <a:rPr lang="it-IT"/>
            <a:t>misure tecniche e organizzative necessarie per assicurare la disconnessione del lavoratore dalle strumentazioni tecnologiche di lavoro. </a:t>
          </a:r>
          <a:endParaRPr lang="en-US"/>
        </a:p>
      </dgm:t>
    </dgm:pt>
    <dgm:pt modelId="{4CB94608-AFDD-44F4-AC37-679170F85C05}" type="parTrans" cxnId="{02516559-61B6-4A1F-9A4B-EC602E70B984}">
      <dgm:prSet/>
      <dgm:spPr/>
      <dgm:t>
        <a:bodyPr/>
        <a:lstStyle/>
        <a:p>
          <a:endParaRPr lang="en-US"/>
        </a:p>
      </dgm:t>
    </dgm:pt>
    <dgm:pt modelId="{DFC05838-F06F-4D0A-B385-6D6DB2490941}" type="sibTrans" cxnId="{02516559-61B6-4A1F-9A4B-EC602E70B984}">
      <dgm:prSet/>
      <dgm:spPr/>
      <dgm:t>
        <a:bodyPr/>
        <a:lstStyle/>
        <a:p>
          <a:endParaRPr lang="en-US"/>
        </a:p>
      </dgm:t>
    </dgm:pt>
    <dgm:pt modelId="{B57F8867-7EDA-3344-A05F-2C60FAD7F78F}" type="pres">
      <dgm:prSet presAssocID="{36491989-E169-44F5-BA86-7E002DEFD8A2}" presName="diagram" presStyleCnt="0">
        <dgm:presLayoutVars>
          <dgm:dir/>
          <dgm:resizeHandles val="exact"/>
        </dgm:presLayoutVars>
      </dgm:prSet>
      <dgm:spPr/>
    </dgm:pt>
    <dgm:pt modelId="{64C13D6F-E739-5142-B04D-1E5995E663D5}" type="pres">
      <dgm:prSet presAssocID="{6A049602-5DC5-4033-9D3E-7FAEA91BEDC7}" presName="node" presStyleLbl="node1" presStyleIdx="0" presStyleCnt="2" custScaleY="15187">
        <dgm:presLayoutVars>
          <dgm:bulletEnabled val="1"/>
        </dgm:presLayoutVars>
      </dgm:prSet>
      <dgm:spPr/>
    </dgm:pt>
    <dgm:pt modelId="{0F039052-2405-C44F-BE00-E326DE2FF794}" type="pres">
      <dgm:prSet presAssocID="{438CC13C-5F5C-4EF1-B65D-8EDBD0415B9F}" presName="sibTrans" presStyleCnt="0"/>
      <dgm:spPr/>
    </dgm:pt>
    <dgm:pt modelId="{09520F0B-1BD4-CD45-950C-98BDC75E6007}" type="pres">
      <dgm:prSet presAssocID="{52B45218-48C9-4FA0-9E2A-E5677FAE35E0}" presName="node" presStyleLbl="node1" presStyleIdx="1" presStyleCnt="2">
        <dgm:presLayoutVars>
          <dgm:bulletEnabled val="1"/>
        </dgm:presLayoutVars>
      </dgm:prSet>
      <dgm:spPr/>
    </dgm:pt>
  </dgm:ptLst>
  <dgm:cxnLst>
    <dgm:cxn modelId="{40C74D37-BB54-4E8F-9A25-84789F754A6B}" srcId="{52B45218-48C9-4FA0-9E2A-E5677FAE35E0}" destId="{E5FC18F2-92D3-4E10-9FF1-5F3CF1AA0558}" srcOrd="0" destOrd="0" parTransId="{4E20D914-A2F0-40D3-A2E6-94CAE04D2E78}" sibTransId="{ADB3526B-FF91-4A5B-8232-BF41659708AA}"/>
    <dgm:cxn modelId="{4DE07937-7122-47F2-B2D4-A7E796DD3B4B}" srcId="{52B45218-48C9-4FA0-9E2A-E5677FAE35E0}" destId="{CA420682-1EE8-4A99-BC4B-43337E0974AE}" srcOrd="1" destOrd="0" parTransId="{F9703B8F-BFDD-4DE1-B0B1-77F8CCDB3967}" sibTransId="{62A88E61-280C-4031-94E5-D4F6279688A8}"/>
    <dgm:cxn modelId="{B3569743-000D-A049-875E-B56107D8AA71}" type="presOf" srcId="{6A049602-5DC5-4033-9D3E-7FAEA91BEDC7}" destId="{64C13D6F-E739-5142-B04D-1E5995E663D5}" srcOrd="0" destOrd="0" presId="urn:microsoft.com/office/officeart/2005/8/layout/default"/>
    <dgm:cxn modelId="{5465F249-8221-6346-869F-C82FEA86E0FC}" type="presOf" srcId="{E5FC18F2-92D3-4E10-9FF1-5F3CF1AA0558}" destId="{09520F0B-1BD4-CD45-950C-98BDC75E6007}" srcOrd="0" destOrd="1" presId="urn:microsoft.com/office/officeart/2005/8/layout/default"/>
    <dgm:cxn modelId="{CCC1204F-EA43-D04D-9A12-A237D4B77694}" type="presOf" srcId="{36491989-E169-44F5-BA86-7E002DEFD8A2}" destId="{B57F8867-7EDA-3344-A05F-2C60FAD7F78F}" srcOrd="0" destOrd="0" presId="urn:microsoft.com/office/officeart/2005/8/layout/default"/>
    <dgm:cxn modelId="{02516559-61B6-4A1F-9A4B-EC602E70B984}" srcId="{52B45218-48C9-4FA0-9E2A-E5677FAE35E0}" destId="{03080D5A-CDFC-4964-84B0-35E062526709}" srcOrd="3" destOrd="0" parTransId="{4CB94608-AFDD-44F4-AC37-679170F85C05}" sibTransId="{DFC05838-F06F-4D0A-B385-6D6DB2490941}"/>
    <dgm:cxn modelId="{F07C3F95-BA34-B146-BFB2-965B9F2F156B}" type="presOf" srcId="{CA420682-1EE8-4A99-BC4B-43337E0974AE}" destId="{09520F0B-1BD4-CD45-950C-98BDC75E6007}" srcOrd="0" destOrd="2" presId="urn:microsoft.com/office/officeart/2005/8/layout/default"/>
    <dgm:cxn modelId="{7F7B789E-FE8B-4F8E-A395-88760CA07ECD}" srcId="{36491989-E169-44F5-BA86-7E002DEFD8A2}" destId="{52B45218-48C9-4FA0-9E2A-E5677FAE35E0}" srcOrd="1" destOrd="0" parTransId="{60DFFB9C-926E-49F1-BCBE-045341CD75BE}" sibTransId="{3049C1F5-37F8-49C2-B170-E9F5D587E02C}"/>
    <dgm:cxn modelId="{806102A1-BDF0-4443-8DE0-E10EAB68D1DA}" srcId="{52B45218-48C9-4FA0-9E2A-E5677FAE35E0}" destId="{3FA59FA0-6721-46F4-BEDF-7FB98E2FA77B}" srcOrd="2" destOrd="0" parTransId="{FCBAA51C-342E-409D-8195-3D59CB191E0D}" sibTransId="{2CC3EDD4-C503-4889-B3CF-7A3F72E4BB32}"/>
    <dgm:cxn modelId="{64B4D0BA-5F90-4003-8FF9-AFF20EAABDAA}" srcId="{36491989-E169-44F5-BA86-7E002DEFD8A2}" destId="{6A049602-5DC5-4033-9D3E-7FAEA91BEDC7}" srcOrd="0" destOrd="0" parTransId="{0BF5BDB1-83B4-4BE1-B4E8-A12B388685DA}" sibTransId="{438CC13C-5F5C-4EF1-B65D-8EDBD0415B9F}"/>
    <dgm:cxn modelId="{DD3760BC-668D-1A44-924F-B80D3EEFA6DC}" type="presOf" srcId="{52B45218-48C9-4FA0-9E2A-E5677FAE35E0}" destId="{09520F0B-1BD4-CD45-950C-98BDC75E6007}" srcOrd="0" destOrd="0" presId="urn:microsoft.com/office/officeart/2005/8/layout/default"/>
    <dgm:cxn modelId="{78819FCA-9A19-A24A-8F8D-CFFFE2EDCFB5}" type="presOf" srcId="{3FA59FA0-6721-46F4-BEDF-7FB98E2FA77B}" destId="{09520F0B-1BD4-CD45-950C-98BDC75E6007}" srcOrd="0" destOrd="3" presId="urn:microsoft.com/office/officeart/2005/8/layout/default"/>
    <dgm:cxn modelId="{4C7799EF-2301-E640-9202-CEDF21F55341}" type="presOf" srcId="{03080D5A-CDFC-4964-84B0-35E062526709}" destId="{09520F0B-1BD4-CD45-950C-98BDC75E6007}" srcOrd="0" destOrd="4" presId="urn:microsoft.com/office/officeart/2005/8/layout/default"/>
    <dgm:cxn modelId="{D5A2B332-726C-684B-A7D7-3DD57316D131}" type="presParOf" srcId="{B57F8867-7EDA-3344-A05F-2C60FAD7F78F}" destId="{64C13D6F-E739-5142-B04D-1E5995E663D5}" srcOrd="0" destOrd="0" presId="urn:microsoft.com/office/officeart/2005/8/layout/default"/>
    <dgm:cxn modelId="{B5BBECB3-22A9-334F-9948-871EB6DEA833}" type="presParOf" srcId="{B57F8867-7EDA-3344-A05F-2C60FAD7F78F}" destId="{0F039052-2405-C44F-BE00-E326DE2FF794}" srcOrd="1" destOrd="0" presId="urn:microsoft.com/office/officeart/2005/8/layout/default"/>
    <dgm:cxn modelId="{E9782C1E-C42D-BB4E-A5F6-56B8297DA29C}" type="presParOf" srcId="{B57F8867-7EDA-3344-A05F-2C60FAD7F78F}" destId="{09520F0B-1BD4-CD45-950C-98BDC75E600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C12077-78D0-4CDA-97CA-819F3C9955B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A2B4F6A-8B10-46BB-A63A-3701CBD1BCD3}">
      <dgm:prSet/>
      <dgm:spPr/>
      <dgm:t>
        <a:bodyPr/>
        <a:lstStyle/>
        <a:p>
          <a:r>
            <a:rPr lang="it-IT"/>
            <a:t>Può essere a termine o a tempo indeterminato; in tale ultimo caso, il </a:t>
          </a:r>
          <a:r>
            <a:rPr lang="it-IT" b="1"/>
            <a:t>recesso può avvenire con un preavviso </a:t>
          </a:r>
          <a:r>
            <a:rPr lang="it-IT"/>
            <a:t>non inferiore a trenta giorni</a:t>
          </a:r>
          <a:endParaRPr lang="en-US"/>
        </a:p>
      </dgm:t>
    </dgm:pt>
    <dgm:pt modelId="{821132D4-BC19-4E53-9BA6-E487A526900E}" type="parTrans" cxnId="{A3DEE19B-3578-430E-96F3-9CE1F1D32468}">
      <dgm:prSet/>
      <dgm:spPr/>
      <dgm:t>
        <a:bodyPr/>
        <a:lstStyle/>
        <a:p>
          <a:endParaRPr lang="en-US"/>
        </a:p>
      </dgm:t>
    </dgm:pt>
    <dgm:pt modelId="{97175DE2-B8D7-4A9E-BE83-DFED0F11F79B}" type="sibTrans" cxnId="{A3DEE19B-3578-430E-96F3-9CE1F1D32468}">
      <dgm:prSet/>
      <dgm:spPr/>
      <dgm:t>
        <a:bodyPr/>
        <a:lstStyle/>
        <a:p>
          <a:endParaRPr lang="en-US"/>
        </a:p>
      </dgm:t>
    </dgm:pt>
    <dgm:pt modelId="{AC0F7F8D-F19B-40DF-BC7A-6A5187AA1E7D}">
      <dgm:prSet/>
      <dgm:spPr/>
      <dgm:t>
        <a:bodyPr/>
        <a:lstStyle/>
        <a:p>
          <a:r>
            <a:rPr lang="it-IT"/>
            <a:t>In presenza di un </a:t>
          </a:r>
          <a:r>
            <a:rPr lang="it-IT" b="1"/>
            <a:t>giustificato motivo</a:t>
          </a:r>
          <a:r>
            <a:rPr lang="it-IT"/>
            <a:t>, ciascuno dei contraenti può recedere prima della scadenza del termine nel caso di accordo a tempo determinato, o senza preavviso nel caso di accordo a tempo indeterminato</a:t>
          </a:r>
          <a:endParaRPr lang="en-US"/>
        </a:p>
      </dgm:t>
    </dgm:pt>
    <dgm:pt modelId="{E5AA5949-3160-4365-9383-4642D5262990}" type="parTrans" cxnId="{D5E7A62F-CED3-4B72-9FF7-A3AF5B950AA8}">
      <dgm:prSet/>
      <dgm:spPr/>
      <dgm:t>
        <a:bodyPr/>
        <a:lstStyle/>
        <a:p>
          <a:endParaRPr lang="en-US"/>
        </a:p>
      </dgm:t>
    </dgm:pt>
    <dgm:pt modelId="{0B6B04C2-91EF-4960-BEC9-0D47A12CAA85}" type="sibTrans" cxnId="{D5E7A62F-CED3-4B72-9FF7-A3AF5B950AA8}">
      <dgm:prSet/>
      <dgm:spPr/>
      <dgm:t>
        <a:bodyPr/>
        <a:lstStyle/>
        <a:p>
          <a:endParaRPr lang="en-US"/>
        </a:p>
      </dgm:t>
    </dgm:pt>
    <dgm:pt modelId="{066CCD5A-0AD4-1A40-8182-47E5971CA679}" type="pres">
      <dgm:prSet presAssocID="{DCC12077-78D0-4CDA-97CA-819F3C9955B1}" presName="vert0" presStyleCnt="0">
        <dgm:presLayoutVars>
          <dgm:dir/>
          <dgm:animOne val="branch"/>
          <dgm:animLvl val="lvl"/>
        </dgm:presLayoutVars>
      </dgm:prSet>
      <dgm:spPr/>
    </dgm:pt>
    <dgm:pt modelId="{EBEAB352-C196-5541-9A3B-F95A4A760694}" type="pres">
      <dgm:prSet presAssocID="{1A2B4F6A-8B10-46BB-A63A-3701CBD1BCD3}" presName="thickLine" presStyleLbl="alignNode1" presStyleIdx="0" presStyleCnt="2"/>
      <dgm:spPr/>
    </dgm:pt>
    <dgm:pt modelId="{E7893702-5C44-BA49-B92B-969CA0DFD28F}" type="pres">
      <dgm:prSet presAssocID="{1A2B4F6A-8B10-46BB-A63A-3701CBD1BCD3}" presName="horz1" presStyleCnt="0"/>
      <dgm:spPr/>
    </dgm:pt>
    <dgm:pt modelId="{494447EC-DBCF-6945-927F-E13B1EAB338C}" type="pres">
      <dgm:prSet presAssocID="{1A2B4F6A-8B10-46BB-A63A-3701CBD1BCD3}" presName="tx1" presStyleLbl="revTx" presStyleIdx="0" presStyleCnt="2"/>
      <dgm:spPr/>
    </dgm:pt>
    <dgm:pt modelId="{A0F8D13A-BA7D-B041-B405-872C0E8C8035}" type="pres">
      <dgm:prSet presAssocID="{1A2B4F6A-8B10-46BB-A63A-3701CBD1BCD3}" presName="vert1" presStyleCnt="0"/>
      <dgm:spPr/>
    </dgm:pt>
    <dgm:pt modelId="{D6263A82-3134-4847-BF47-36CC4F62C299}" type="pres">
      <dgm:prSet presAssocID="{AC0F7F8D-F19B-40DF-BC7A-6A5187AA1E7D}" presName="thickLine" presStyleLbl="alignNode1" presStyleIdx="1" presStyleCnt="2"/>
      <dgm:spPr/>
    </dgm:pt>
    <dgm:pt modelId="{65D99FFB-CDC9-3B4F-B49E-6695B0876123}" type="pres">
      <dgm:prSet presAssocID="{AC0F7F8D-F19B-40DF-BC7A-6A5187AA1E7D}" presName="horz1" presStyleCnt="0"/>
      <dgm:spPr/>
    </dgm:pt>
    <dgm:pt modelId="{A96440C0-BBF1-154A-A64C-30B7BA4322D3}" type="pres">
      <dgm:prSet presAssocID="{AC0F7F8D-F19B-40DF-BC7A-6A5187AA1E7D}" presName="tx1" presStyleLbl="revTx" presStyleIdx="1" presStyleCnt="2"/>
      <dgm:spPr/>
    </dgm:pt>
    <dgm:pt modelId="{848ADDFF-B8DA-0948-8E05-9B086DD2F8B1}" type="pres">
      <dgm:prSet presAssocID="{AC0F7F8D-F19B-40DF-BC7A-6A5187AA1E7D}" presName="vert1" presStyleCnt="0"/>
      <dgm:spPr/>
    </dgm:pt>
  </dgm:ptLst>
  <dgm:cxnLst>
    <dgm:cxn modelId="{6540BA27-2575-FB47-8B58-C718CD4BC1DF}" type="presOf" srcId="{AC0F7F8D-F19B-40DF-BC7A-6A5187AA1E7D}" destId="{A96440C0-BBF1-154A-A64C-30B7BA4322D3}" srcOrd="0" destOrd="0" presId="urn:microsoft.com/office/officeart/2008/layout/LinedList"/>
    <dgm:cxn modelId="{9D1C382F-F37D-0A4E-B606-827ACC15EFED}" type="presOf" srcId="{DCC12077-78D0-4CDA-97CA-819F3C9955B1}" destId="{066CCD5A-0AD4-1A40-8182-47E5971CA679}" srcOrd="0" destOrd="0" presId="urn:microsoft.com/office/officeart/2008/layout/LinedList"/>
    <dgm:cxn modelId="{D5E7A62F-CED3-4B72-9FF7-A3AF5B950AA8}" srcId="{DCC12077-78D0-4CDA-97CA-819F3C9955B1}" destId="{AC0F7F8D-F19B-40DF-BC7A-6A5187AA1E7D}" srcOrd="1" destOrd="0" parTransId="{E5AA5949-3160-4365-9383-4642D5262990}" sibTransId="{0B6B04C2-91EF-4960-BEC9-0D47A12CAA85}"/>
    <dgm:cxn modelId="{A3DEE19B-3578-430E-96F3-9CE1F1D32468}" srcId="{DCC12077-78D0-4CDA-97CA-819F3C9955B1}" destId="{1A2B4F6A-8B10-46BB-A63A-3701CBD1BCD3}" srcOrd="0" destOrd="0" parTransId="{821132D4-BC19-4E53-9BA6-E487A526900E}" sibTransId="{97175DE2-B8D7-4A9E-BE83-DFED0F11F79B}"/>
    <dgm:cxn modelId="{AC87EBC4-ADF1-AA41-BEBB-1C3D48F91A20}" type="presOf" srcId="{1A2B4F6A-8B10-46BB-A63A-3701CBD1BCD3}" destId="{494447EC-DBCF-6945-927F-E13B1EAB338C}" srcOrd="0" destOrd="0" presId="urn:microsoft.com/office/officeart/2008/layout/LinedList"/>
    <dgm:cxn modelId="{3294DED0-C721-4D4D-BC98-53A360D9F9AE}" type="presParOf" srcId="{066CCD5A-0AD4-1A40-8182-47E5971CA679}" destId="{EBEAB352-C196-5541-9A3B-F95A4A760694}" srcOrd="0" destOrd="0" presId="urn:microsoft.com/office/officeart/2008/layout/LinedList"/>
    <dgm:cxn modelId="{9307DDB3-E79B-834C-BD83-A8B56231386F}" type="presParOf" srcId="{066CCD5A-0AD4-1A40-8182-47E5971CA679}" destId="{E7893702-5C44-BA49-B92B-969CA0DFD28F}" srcOrd="1" destOrd="0" presId="urn:microsoft.com/office/officeart/2008/layout/LinedList"/>
    <dgm:cxn modelId="{F5AACD89-93FC-D447-A01D-B595D459148D}" type="presParOf" srcId="{E7893702-5C44-BA49-B92B-969CA0DFD28F}" destId="{494447EC-DBCF-6945-927F-E13B1EAB338C}" srcOrd="0" destOrd="0" presId="urn:microsoft.com/office/officeart/2008/layout/LinedList"/>
    <dgm:cxn modelId="{9EAF4002-21D3-0B48-88BE-BA858CE286AF}" type="presParOf" srcId="{E7893702-5C44-BA49-B92B-969CA0DFD28F}" destId="{A0F8D13A-BA7D-B041-B405-872C0E8C8035}" srcOrd="1" destOrd="0" presId="urn:microsoft.com/office/officeart/2008/layout/LinedList"/>
    <dgm:cxn modelId="{18E4E002-1478-7D48-AF8B-177C4C78D209}" type="presParOf" srcId="{066CCD5A-0AD4-1A40-8182-47E5971CA679}" destId="{D6263A82-3134-4847-BF47-36CC4F62C299}" srcOrd="2" destOrd="0" presId="urn:microsoft.com/office/officeart/2008/layout/LinedList"/>
    <dgm:cxn modelId="{9CC3C593-4B2B-1947-A1EF-66EA1F902C7E}" type="presParOf" srcId="{066CCD5A-0AD4-1A40-8182-47E5971CA679}" destId="{65D99FFB-CDC9-3B4F-B49E-6695B0876123}" srcOrd="3" destOrd="0" presId="urn:microsoft.com/office/officeart/2008/layout/LinedList"/>
    <dgm:cxn modelId="{ABCDF3C2-D07A-FC44-BF1B-7AC8BE0D05B2}" type="presParOf" srcId="{65D99FFB-CDC9-3B4F-B49E-6695B0876123}" destId="{A96440C0-BBF1-154A-A64C-30B7BA4322D3}" srcOrd="0" destOrd="0" presId="urn:microsoft.com/office/officeart/2008/layout/LinedList"/>
    <dgm:cxn modelId="{5FD2AA0D-5AE1-4043-B633-3B7C4F3AA3C7}" type="presParOf" srcId="{65D99FFB-CDC9-3B4F-B49E-6695B0876123}" destId="{848ADDFF-B8DA-0948-8E05-9B086DD2F8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3E6E5-877A-B742-83B8-23579E0D7B70}">
      <dsp:nvSpPr>
        <dsp:cNvPr id="0" name=""/>
        <dsp:cNvSpPr/>
      </dsp:nvSpPr>
      <dsp:spPr>
        <a:xfrm>
          <a:off x="1235" y="843047"/>
          <a:ext cx="2890539" cy="14452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Contratto tra Agenzia di lavoro ed utilizzatore</a:t>
          </a:r>
          <a:endParaRPr lang="en-US" sz="3000" kern="1200"/>
        </a:p>
      </dsp:txBody>
      <dsp:txXfrm>
        <a:off x="43565" y="885377"/>
        <a:ext cx="2805879" cy="1360609"/>
      </dsp:txXfrm>
    </dsp:sp>
    <dsp:sp modelId="{EFB9EEB5-F36D-BA47-BF45-61736D6EEDC3}">
      <dsp:nvSpPr>
        <dsp:cNvPr id="0" name=""/>
        <dsp:cNvSpPr/>
      </dsp:nvSpPr>
      <dsp:spPr>
        <a:xfrm>
          <a:off x="3614410" y="843047"/>
          <a:ext cx="2890539" cy="1445269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Contratto tra Agenzia di lavoro e lavoratore</a:t>
          </a:r>
          <a:endParaRPr lang="en-US" sz="3000" kern="1200"/>
        </a:p>
      </dsp:txBody>
      <dsp:txXfrm>
        <a:off x="3656740" y="885377"/>
        <a:ext cx="2805879" cy="1360609"/>
      </dsp:txXfrm>
    </dsp:sp>
    <dsp:sp modelId="{216BCC6E-7CDF-E845-BF40-09CF313CFD17}">
      <dsp:nvSpPr>
        <dsp:cNvPr id="0" name=""/>
        <dsp:cNvSpPr/>
      </dsp:nvSpPr>
      <dsp:spPr>
        <a:xfrm>
          <a:off x="7227584" y="843047"/>
          <a:ext cx="2890539" cy="144526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Rapporto tra lavoratore ed utilizzatore</a:t>
          </a:r>
          <a:endParaRPr lang="en-US" sz="3000" kern="1200"/>
        </a:p>
      </dsp:txBody>
      <dsp:txXfrm>
        <a:off x="7269914" y="885377"/>
        <a:ext cx="2805879" cy="1360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13D6F-E739-5142-B04D-1E5995E663D5}">
      <dsp:nvSpPr>
        <dsp:cNvPr id="0" name=""/>
        <dsp:cNvSpPr/>
      </dsp:nvSpPr>
      <dsp:spPr>
        <a:xfrm>
          <a:off x="22192" y="1928"/>
          <a:ext cx="6448490" cy="5875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Forma scritta. </a:t>
          </a:r>
          <a:endParaRPr lang="en-US" sz="2700" kern="1200"/>
        </a:p>
      </dsp:txBody>
      <dsp:txXfrm>
        <a:off x="22192" y="1928"/>
        <a:ext cx="6448490" cy="587599"/>
      </dsp:txXfrm>
    </dsp:sp>
    <dsp:sp modelId="{09520F0B-1BD4-CD45-950C-98BDC75E6007}">
      <dsp:nvSpPr>
        <dsp:cNvPr id="0" name=""/>
        <dsp:cNvSpPr/>
      </dsp:nvSpPr>
      <dsp:spPr>
        <a:xfrm>
          <a:off x="22192" y="1234377"/>
          <a:ext cx="6448490" cy="3869094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disciplina l'esecuzione della prestazione lavorativa svolta all'esterno dei locali aziendali </a:t>
          </a:r>
          <a:endParaRPr lang="en-US" sz="27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kern="1200"/>
            <a:t>forme di esercizio del potere direttivo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kern="1200"/>
            <a:t>strumenti utilizzati dal lavoratore.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kern="1200"/>
            <a:t>tempi di riposo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kern="1200"/>
            <a:t>misure tecniche e organizzative necessarie per assicurare la disconnessione del lavoratore dalle strumentazioni tecnologiche di lavoro. </a:t>
          </a:r>
          <a:endParaRPr lang="en-US" sz="2100" kern="1200"/>
        </a:p>
      </dsp:txBody>
      <dsp:txXfrm>
        <a:off x="22192" y="1234377"/>
        <a:ext cx="6448490" cy="38690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AB352-C196-5541-9A3B-F95A4A760694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447EC-DBCF-6945-927F-E13B1EAB338C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Può essere a termine o a tempo indeterminato; in tale ultimo caso, il </a:t>
          </a:r>
          <a:r>
            <a:rPr lang="it-IT" sz="2700" b="1" kern="1200"/>
            <a:t>recesso può avvenire con un preavviso </a:t>
          </a:r>
          <a:r>
            <a:rPr lang="it-IT" sz="2700" kern="1200"/>
            <a:t>non inferiore a trenta giorni</a:t>
          </a:r>
          <a:endParaRPr lang="en-US" sz="2700" kern="1200"/>
        </a:p>
      </dsp:txBody>
      <dsp:txXfrm>
        <a:off x="0" y="0"/>
        <a:ext cx="6492875" cy="2552700"/>
      </dsp:txXfrm>
    </dsp:sp>
    <dsp:sp modelId="{D6263A82-3134-4847-BF47-36CC4F62C299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440C0-BBF1-154A-A64C-30B7BA4322D3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In presenza di un </a:t>
          </a:r>
          <a:r>
            <a:rPr lang="it-IT" sz="2700" b="1" kern="1200"/>
            <a:t>giustificato motivo</a:t>
          </a:r>
          <a:r>
            <a:rPr lang="it-IT" sz="2700" kern="1200"/>
            <a:t>, ciascuno dei contraenti può recedere prima della scadenza del termine nel caso di accordo a tempo determinato, o senza preavviso nel caso di accordo a tempo indeterminato</a:t>
          </a:r>
          <a:endParaRPr lang="en-US" sz="2700" kern="1200"/>
        </a:p>
      </dsp:txBody>
      <dsp:txXfrm>
        <a:off x="0" y="2552700"/>
        <a:ext cx="6492875" cy="2552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26279B-B7F6-FA4F-B06A-AADD7DF63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523AD4-087C-214D-8548-9BEA00E74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F14AE0-78F0-2941-8A97-A1CFECBB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EBC238-54A0-CD49-A6F1-7E6B975BE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2F928D-949A-D14C-BD6E-A8ADDCD65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3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445D1A-5233-7B49-BAF4-E893842B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C653F6-3361-D34F-9E69-CD5B21D74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FD25AF-77B8-7647-AF18-A7D8769E7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9C3717-15BD-DF46-9266-BCF2AC51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20B830-321E-6B4E-95DD-A94C3C3C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9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B4AFE31-E310-DE4A-9C6A-CAEFF58D8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6AE510-EC3F-CF41-B184-2C4BCBC96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39131A-98F3-4141-8A22-94838841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E4FF2B-AC93-F841-8730-D54F1BC1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641985-CC92-8648-875F-E9F8A4768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35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64642B-2D8B-B149-9617-6808DF6B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91ECC2-DF48-3B40-AD17-757967A88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16296C-63D6-8F4A-9D88-D2FA09F3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5E1BA3-0BC4-3C4D-AA01-04D9008C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451695-A969-C842-B62C-7F444F79F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70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EAA643-939A-8445-B530-F427200D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9C38CF3-EBB5-BF42-87F6-B2A3728D8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4A1DEC-F6D6-3D41-8B43-AD4F5749A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54B491-95C4-C14A-B89F-939FBEF4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CAB65C-585B-0541-9C31-24C1041B7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46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ACB80B-8293-2E4C-A8A2-54075FC0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D17825-A387-7545-B09F-AAFC8F772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90F106-4509-9642-BBF0-F92B33A5F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AB178F-D3B5-5A46-956E-1419FA71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35FEE5-EBD2-AA4C-9EF3-319E3450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507811-1BBE-BA44-AFB9-A3569AA5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5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F9EDDC-DA62-5145-A10B-9CB2A36AB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F0D61E-0853-B14E-915E-78A8BE56C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6AD9B7-1FC8-1B4E-932E-492EDA81B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ABC38B-D034-FE46-A99F-B10CC4826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890CA1A-AA7A-7449-A42C-849CF58DB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BC3021E-CD7E-9746-B68B-EE7A8E76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B0DD333-1090-BD44-A197-F1FC748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372A3FC-34E8-4E40-B60B-A8C1ADD14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26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73335-B591-E84B-B357-95D96733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3CC7FA-10B4-5440-AE5D-0D770A68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1516DA-98AC-2F4D-AE82-DB2078D8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1A1CA5-B315-384C-9F58-6EA65DBF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680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28C33F5-96CB-6F45-B7BF-027A1D8D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5170CC5-EA36-5D46-AC9C-D339F221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ED3E96E-B318-914D-86C0-56298048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07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098ED-AD31-6B40-84E1-D817D0B4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A8AA76-C974-EE47-8720-7D3B9C570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3DA2B7-51CE-3547-8117-CF9D1B2EA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4CEDC70-A0C7-B44F-B339-CE0CA61F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1F3A53-AAD5-B64C-A7A3-0573DA7AB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5F3BC1F-8C64-F549-A388-60B667EE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8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0D9CD-145B-5341-A7CE-4C94D4B9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4A9FE27-41C2-BC4D-AD73-1860122FE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9AE9C8-0F41-E442-839B-1971C29A3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5209CC-8D21-7045-A229-0B72373E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B481C1-2A57-4647-AA79-9308D7B9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B32B3C-9228-0442-9472-750B0D80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86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99FFC95-6CA6-5E4F-B266-2CE83E9FC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907C3F-2EFB-C747-8B33-FC3BA74C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6F834F-AACD-564E-85CA-BA7408A80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A13B2-2285-6C44-A050-10EE87918C91}" type="datetimeFigureOut">
              <a:rPr lang="it-IT" smtClean="0"/>
              <a:t>10/12/18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82D44B-4422-B14B-BC50-747ABD966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DC087A-C967-8844-9C4D-A470F1DEC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6430-58BD-7E4E-BD84-BB1AA2596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32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71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582" name="Picture 73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pPr eaLnBrk="1" hangingPunct="1"/>
            <a:r>
              <a:rPr lang="it-IT">
                <a:solidFill>
                  <a:srgbClr val="FFFFFF"/>
                </a:solidFill>
              </a:rPr>
              <a:t>I contratti formativi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pPr eaLnBrk="1" hangingPunct="1"/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7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810000" y="-32627024"/>
            <a:ext cx="4572000" cy="229293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nb-NO" sz="1400" dirty="0">
                <a:solidFill>
                  <a:srgbClr val="343434"/>
                </a:solidFill>
              </a:rPr>
              <a:t>Art. 45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          </a:t>
            </a:r>
            <a:r>
              <a:rPr lang="nb-NO" sz="1400" dirty="0" err="1">
                <a:solidFill>
                  <a:srgbClr val="343434"/>
                </a:solidFill>
              </a:rPr>
              <a:t>Apprendistato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alta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e di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1. </a:t>
            </a:r>
            <a:r>
              <a:rPr lang="nb-NO" sz="1400" dirty="0" err="1">
                <a:solidFill>
                  <a:srgbClr val="343434"/>
                </a:solidFill>
              </a:rPr>
              <a:t>Possono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essere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assunti</a:t>
            </a:r>
            <a:r>
              <a:rPr lang="nb-NO" sz="1400" dirty="0">
                <a:solidFill>
                  <a:srgbClr val="343434"/>
                </a:solidFill>
              </a:rPr>
              <a:t> in tutti i </a:t>
            </a:r>
            <a:r>
              <a:rPr lang="nb-NO" sz="1400" dirty="0" err="1">
                <a:solidFill>
                  <a:srgbClr val="343434"/>
                </a:solidFill>
              </a:rPr>
              <a:t>settori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attivita</a:t>
            </a:r>
            <a:r>
              <a:rPr lang="nb-NO" sz="1400" dirty="0">
                <a:solidFill>
                  <a:srgbClr val="343434"/>
                </a:solidFill>
              </a:rPr>
              <a:t>', </a:t>
            </a:r>
            <a:r>
              <a:rPr lang="nb-NO" sz="1400" dirty="0" err="1">
                <a:solidFill>
                  <a:srgbClr val="343434"/>
                </a:solidFill>
              </a:rPr>
              <a:t>pubblici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o </a:t>
            </a:r>
            <a:r>
              <a:rPr lang="nb-NO" sz="1400" dirty="0" err="1">
                <a:solidFill>
                  <a:srgbClr val="343434"/>
                </a:solidFill>
              </a:rPr>
              <a:t>privati</a:t>
            </a:r>
            <a:r>
              <a:rPr lang="nb-NO" sz="1400" dirty="0">
                <a:solidFill>
                  <a:srgbClr val="343434"/>
                </a:solidFill>
              </a:rPr>
              <a:t>, con </a:t>
            </a:r>
            <a:r>
              <a:rPr lang="nb-NO" sz="1400" dirty="0" err="1">
                <a:solidFill>
                  <a:srgbClr val="343434"/>
                </a:solidFill>
              </a:rPr>
              <a:t>contratto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apprendistato</a:t>
            </a:r>
            <a:r>
              <a:rPr lang="nb-NO" sz="1400" dirty="0">
                <a:solidFill>
                  <a:srgbClr val="343434"/>
                </a:solidFill>
              </a:rPr>
              <a:t>  per  il  </a:t>
            </a:r>
            <a:r>
              <a:rPr lang="nb-NO" sz="1400" dirty="0" err="1">
                <a:solidFill>
                  <a:srgbClr val="343434"/>
                </a:solidFill>
              </a:rPr>
              <a:t>conseguimento</a:t>
            </a:r>
            <a:r>
              <a:rPr lang="nb-NO" sz="1400" dirty="0">
                <a:solidFill>
                  <a:srgbClr val="343434"/>
                </a:solidFill>
              </a:rPr>
              <a:t>  di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titoli</a:t>
            </a:r>
            <a:r>
              <a:rPr lang="nb-NO" sz="1400" dirty="0">
                <a:solidFill>
                  <a:srgbClr val="343434"/>
                </a:solidFill>
              </a:rPr>
              <a:t> di studio </a:t>
            </a:r>
            <a:r>
              <a:rPr lang="nb-NO" sz="1400" dirty="0" err="1">
                <a:solidFill>
                  <a:srgbClr val="343434"/>
                </a:solidFill>
              </a:rPr>
              <a:t>universitari</a:t>
            </a:r>
            <a:r>
              <a:rPr lang="nb-NO" sz="1400" dirty="0">
                <a:solidFill>
                  <a:srgbClr val="343434"/>
                </a:solidFill>
              </a:rPr>
              <a:t> e </a:t>
            </a:r>
            <a:r>
              <a:rPr lang="nb-NO" sz="1400" dirty="0" err="1">
                <a:solidFill>
                  <a:srgbClr val="343434"/>
                </a:solidFill>
              </a:rPr>
              <a:t>della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alta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,  </a:t>
            </a:r>
            <a:r>
              <a:rPr lang="nb-NO" sz="1400" dirty="0" err="1">
                <a:solidFill>
                  <a:srgbClr val="343434"/>
                </a:solidFill>
              </a:rPr>
              <a:t>compresi</a:t>
            </a:r>
            <a:r>
              <a:rPr lang="nb-NO" sz="1400" dirty="0">
                <a:solidFill>
                  <a:srgbClr val="343434"/>
                </a:solidFill>
              </a:rPr>
              <a:t>  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dottorati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, i </a:t>
            </a:r>
            <a:r>
              <a:rPr lang="nb-NO" sz="1400" dirty="0" err="1">
                <a:solidFill>
                  <a:srgbClr val="343434"/>
                </a:solidFill>
              </a:rPr>
              <a:t>diplomi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relativi</a:t>
            </a:r>
            <a:r>
              <a:rPr lang="nb-NO" sz="1400" dirty="0">
                <a:solidFill>
                  <a:srgbClr val="343434"/>
                </a:solidFill>
              </a:rPr>
              <a:t> ai </a:t>
            </a:r>
            <a:r>
              <a:rPr lang="nb-NO" sz="1400" dirty="0" err="1">
                <a:solidFill>
                  <a:srgbClr val="343434"/>
                </a:solidFill>
              </a:rPr>
              <a:t>percorsi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degli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istituti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tecnici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superiori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all'articolo</a:t>
            </a:r>
            <a:r>
              <a:rPr lang="nb-NO" sz="1400" dirty="0">
                <a:solidFill>
                  <a:srgbClr val="343434"/>
                </a:solidFill>
              </a:rPr>
              <a:t> 7 del  </a:t>
            </a:r>
            <a:r>
              <a:rPr lang="nb-NO" sz="1400" dirty="0" err="1">
                <a:solidFill>
                  <a:srgbClr val="343434"/>
                </a:solidFill>
              </a:rPr>
              <a:t>decreto</a:t>
            </a:r>
            <a:r>
              <a:rPr lang="nb-NO" sz="1400" dirty="0">
                <a:solidFill>
                  <a:srgbClr val="343434"/>
                </a:solidFill>
              </a:rPr>
              <a:t>  del  </a:t>
            </a:r>
            <a:r>
              <a:rPr lang="nb-NO" sz="1400" dirty="0" err="1">
                <a:solidFill>
                  <a:srgbClr val="343434"/>
                </a:solidFill>
              </a:rPr>
              <a:t>Presidente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del </a:t>
            </a:r>
            <a:r>
              <a:rPr lang="nb-NO" sz="1400" dirty="0" err="1">
                <a:solidFill>
                  <a:srgbClr val="343434"/>
                </a:solidFill>
              </a:rPr>
              <a:t>Consiglio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ministri</a:t>
            </a:r>
            <a:r>
              <a:rPr lang="nb-NO" sz="1400" dirty="0">
                <a:solidFill>
                  <a:srgbClr val="343434"/>
                </a:solidFill>
              </a:rPr>
              <a:t> 25 </a:t>
            </a:r>
            <a:r>
              <a:rPr lang="nb-NO" sz="1400" dirty="0" err="1">
                <a:solidFill>
                  <a:srgbClr val="343434"/>
                </a:solidFill>
              </a:rPr>
              <a:t>gennaio</a:t>
            </a:r>
            <a:r>
              <a:rPr lang="nb-NO" sz="1400" dirty="0">
                <a:solidFill>
                  <a:srgbClr val="343434"/>
                </a:solidFill>
              </a:rPr>
              <a:t> 2008, per </a:t>
            </a:r>
            <a:r>
              <a:rPr lang="nb-NO" sz="1400" dirty="0" err="1">
                <a:solidFill>
                  <a:srgbClr val="343434"/>
                </a:solidFill>
              </a:rPr>
              <a:t>attivita</a:t>
            </a:r>
            <a:r>
              <a:rPr lang="nb-NO" sz="1400" dirty="0">
                <a:solidFill>
                  <a:srgbClr val="343434"/>
                </a:solidFill>
              </a:rPr>
              <a:t>' di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,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nonche</a:t>
            </a:r>
            <a:r>
              <a:rPr lang="nb-NO" sz="1400" dirty="0">
                <a:solidFill>
                  <a:srgbClr val="343434"/>
                </a:solidFill>
              </a:rPr>
              <a:t>'  per  il  </a:t>
            </a:r>
            <a:r>
              <a:rPr lang="nb-NO" sz="1400" dirty="0" err="1">
                <a:solidFill>
                  <a:srgbClr val="343434"/>
                </a:solidFill>
              </a:rPr>
              <a:t>praticantato</a:t>
            </a:r>
            <a:r>
              <a:rPr lang="nb-NO" sz="1400" dirty="0">
                <a:solidFill>
                  <a:srgbClr val="343434"/>
                </a:solidFill>
              </a:rPr>
              <a:t>   per   </a:t>
            </a:r>
            <a:r>
              <a:rPr lang="nb-NO" sz="1400" dirty="0" err="1">
                <a:solidFill>
                  <a:srgbClr val="343434"/>
                </a:solidFill>
              </a:rPr>
              <a:t>l'accesso</a:t>
            </a:r>
            <a:r>
              <a:rPr lang="nb-NO" sz="1400" dirty="0">
                <a:solidFill>
                  <a:srgbClr val="343434"/>
                </a:solidFill>
              </a:rPr>
              <a:t>   alle   </a:t>
            </a:r>
            <a:r>
              <a:rPr lang="nb-NO" sz="1400" dirty="0" err="1">
                <a:solidFill>
                  <a:srgbClr val="343434"/>
                </a:solidFill>
              </a:rPr>
              <a:t>professioni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ordinistiche</a:t>
            </a:r>
            <a:r>
              <a:rPr lang="nb-NO" sz="1400" dirty="0">
                <a:solidFill>
                  <a:srgbClr val="343434"/>
                </a:solidFill>
              </a:rPr>
              <a:t>, i </a:t>
            </a:r>
            <a:r>
              <a:rPr lang="nb-NO" sz="1400" dirty="0" err="1">
                <a:solidFill>
                  <a:srgbClr val="343434"/>
                </a:solidFill>
              </a:rPr>
              <a:t>soggetti</a:t>
            </a:r>
            <a:r>
              <a:rPr lang="nb-NO" sz="1400" dirty="0">
                <a:solidFill>
                  <a:srgbClr val="343434"/>
                </a:solidFill>
              </a:rPr>
              <a:t> di eta' </a:t>
            </a:r>
            <a:r>
              <a:rPr lang="nb-NO" sz="1400" dirty="0" err="1">
                <a:solidFill>
                  <a:srgbClr val="343434"/>
                </a:solidFill>
              </a:rPr>
              <a:t>compresa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tra</a:t>
            </a:r>
            <a:r>
              <a:rPr lang="nb-NO" sz="1400" dirty="0">
                <a:solidFill>
                  <a:srgbClr val="343434"/>
                </a:solidFill>
              </a:rPr>
              <a:t> i 18 e  i  29  </a:t>
            </a:r>
            <a:r>
              <a:rPr lang="nb-NO" sz="1400" dirty="0" err="1">
                <a:solidFill>
                  <a:srgbClr val="343434"/>
                </a:solidFill>
              </a:rPr>
              <a:t>anni</a:t>
            </a:r>
            <a:r>
              <a:rPr lang="nb-NO" sz="1400" dirty="0">
                <a:solidFill>
                  <a:srgbClr val="343434"/>
                </a:solidFill>
              </a:rPr>
              <a:t>  in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possesso</a:t>
            </a:r>
            <a:r>
              <a:rPr lang="nb-NO" sz="1400" dirty="0">
                <a:solidFill>
                  <a:srgbClr val="343434"/>
                </a:solidFill>
              </a:rPr>
              <a:t> di diploma  di  </a:t>
            </a:r>
            <a:r>
              <a:rPr lang="nb-NO" sz="1400" dirty="0" err="1">
                <a:solidFill>
                  <a:srgbClr val="343434"/>
                </a:solidFill>
              </a:rPr>
              <a:t>istruzione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secondaria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superiore</a:t>
            </a:r>
            <a:r>
              <a:rPr lang="nb-NO" sz="1400" dirty="0">
                <a:solidFill>
                  <a:srgbClr val="343434"/>
                </a:solidFill>
              </a:rPr>
              <a:t>  o  di  </a:t>
            </a:r>
            <a:r>
              <a:rPr lang="nb-NO" sz="1400" dirty="0" err="1">
                <a:solidFill>
                  <a:srgbClr val="343434"/>
                </a:solidFill>
              </a:rPr>
              <a:t>un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diploma  </a:t>
            </a:r>
            <a:r>
              <a:rPr lang="nb-NO" sz="1400" dirty="0" err="1">
                <a:solidFill>
                  <a:srgbClr val="343434"/>
                </a:solidFill>
              </a:rPr>
              <a:t>professionale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conseguito</a:t>
            </a:r>
            <a:r>
              <a:rPr lang="nb-NO" sz="1400" dirty="0">
                <a:solidFill>
                  <a:srgbClr val="343434"/>
                </a:solidFill>
              </a:rPr>
              <a:t>  nei  </a:t>
            </a:r>
            <a:r>
              <a:rPr lang="nb-NO" sz="1400" dirty="0" err="1">
                <a:solidFill>
                  <a:srgbClr val="343434"/>
                </a:solidFill>
              </a:rPr>
              <a:t>percorsi</a:t>
            </a:r>
            <a:r>
              <a:rPr lang="nb-NO" sz="1400" dirty="0">
                <a:solidFill>
                  <a:srgbClr val="343434"/>
                </a:solidFill>
              </a:rPr>
              <a:t>  di  </a:t>
            </a:r>
            <a:r>
              <a:rPr lang="nb-NO" sz="1400" dirty="0" err="1">
                <a:solidFill>
                  <a:srgbClr val="343434"/>
                </a:solidFill>
              </a:rPr>
              <a:t>istruzione</a:t>
            </a:r>
            <a:r>
              <a:rPr lang="nb-NO" sz="1400" dirty="0">
                <a:solidFill>
                  <a:srgbClr val="343434"/>
                </a:solidFill>
              </a:rPr>
              <a:t>   e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  </a:t>
            </a:r>
            <a:r>
              <a:rPr lang="nb-NO" sz="1400" dirty="0" err="1">
                <a:solidFill>
                  <a:srgbClr val="343434"/>
                </a:solidFill>
              </a:rPr>
              <a:t>professionale</a:t>
            </a:r>
            <a:r>
              <a:rPr lang="nb-NO" sz="1400" dirty="0">
                <a:solidFill>
                  <a:srgbClr val="343434"/>
                </a:solidFill>
              </a:rPr>
              <a:t>   </a:t>
            </a:r>
            <a:r>
              <a:rPr lang="nb-NO" sz="1400" dirty="0" err="1">
                <a:solidFill>
                  <a:srgbClr val="343434"/>
                </a:solidFill>
              </a:rPr>
              <a:t>integrato</a:t>
            </a:r>
            <a:r>
              <a:rPr lang="nb-NO" sz="1400" dirty="0">
                <a:solidFill>
                  <a:srgbClr val="343434"/>
                </a:solidFill>
              </a:rPr>
              <a:t>   da   </a:t>
            </a:r>
            <a:r>
              <a:rPr lang="nb-NO" sz="1400" dirty="0" err="1">
                <a:solidFill>
                  <a:srgbClr val="343434"/>
                </a:solidFill>
              </a:rPr>
              <a:t>un</a:t>
            </a:r>
            <a:r>
              <a:rPr lang="nb-NO" sz="1400" dirty="0">
                <a:solidFill>
                  <a:srgbClr val="343434"/>
                </a:solidFill>
              </a:rPr>
              <a:t>    </a:t>
            </a:r>
            <a:r>
              <a:rPr lang="nb-NO" sz="1400" dirty="0" err="1">
                <a:solidFill>
                  <a:srgbClr val="343434"/>
                </a:solidFill>
              </a:rPr>
              <a:t>certificato</a:t>
            </a:r>
            <a:r>
              <a:rPr lang="nb-NO" sz="1400" dirty="0">
                <a:solidFill>
                  <a:srgbClr val="343434"/>
                </a:solidFill>
              </a:rPr>
              <a:t>    di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specializzazione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tecnica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superiore</a:t>
            </a:r>
            <a:r>
              <a:rPr lang="nb-NO" sz="1400" dirty="0">
                <a:solidFill>
                  <a:srgbClr val="343434"/>
                </a:solidFill>
              </a:rPr>
              <a:t>  o  del  diploma  di   </a:t>
            </a:r>
            <a:r>
              <a:rPr lang="nb-NO" sz="1400" dirty="0" err="1">
                <a:solidFill>
                  <a:srgbClr val="343434"/>
                </a:solidFill>
              </a:rPr>
              <a:t>maturita</a:t>
            </a:r>
            <a:r>
              <a:rPr lang="nb-NO" sz="1400" dirty="0">
                <a:solidFill>
                  <a:srgbClr val="343434"/>
                </a:solidFill>
              </a:rPr>
              <a:t>'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professionale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all'esito</a:t>
            </a:r>
            <a:r>
              <a:rPr lang="nb-NO" sz="1400" dirty="0">
                <a:solidFill>
                  <a:srgbClr val="343434"/>
                </a:solidFill>
              </a:rPr>
              <a:t> del corso </a:t>
            </a:r>
            <a:r>
              <a:rPr lang="nb-NO" sz="1400" dirty="0" err="1">
                <a:solidFill>
                  <a:srgbClr val="343434"/>
                </a:solidFill>
              </a:rPr>
              <a:t>annuale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integrativo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2. Il </a:t>
            </a:r>
            <a:r>
              <a:rPr lang="nb-NO" sz="1400" dirty="0" err="1">
                <a:solidFill>
                  <a:srgbClr val="343434"/>
                </a:solidFill>
              </a:rPr>
              <a:t>datore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che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intende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stipulare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un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contratto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al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comma</a:t>
            </a:r>
            <a:r>
              <a:rPr lang="nb-NO" sz="1400" dirty="0">
                <a:solidFill>
                  <a:srgbClr val="343434"/>
                </a:solidFill>
              </a:rPr>
              <a:t> 1 </a:t>
            </a:r>
            <a:r>
              <a:rPr lang="nb-NO" sz="1400" dirty="0" err="1">
                <a:solidFill>
                  <a:srgbClr val="343434"/>
                </a:solidFill>
              </a:rPr>
              <a:t>sottoscrive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un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protocollo</a:t>
            </a:r>
            <a:r>
              <a:rPr lang="nb-NO" sz="1400" dirty="0">
                <a:solidFill>
                  <a:srgbClr val="343434"/>
                </a:solidFill>
              </a:rPr>
              <a:t> con </a:t>
            </a:r>
            <a:r>
              <a:rPr lang="nb-NO" sz="1400" dirty="0" err="1">
                <a:solidFill>
                  <a:srgbClr val="343434"/>
                </a:solidFill>
              </a:rPr>
              <a:t>l'istituzione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formativa</a:t>
            </a:r>
            <a:r>
              <a:rPr lang="nb-NO" sz="1400" dirty="0">
                <a:solidFill>
                  <a:srgbClr val="343434"/>
                </a:solidFill>
              </a:rPr>
              <a:t>  a 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lo </a:t>
            </a:r>
            <a:r>
              <a:rPr lang="nb-NO" sz="1400" dirty="0" err="1">
                <a:solidFill>
                  <a:srgbClr val="343434"/>
                </a:solidFill>
              </a:rPr>
              <a:t>studente</a:t>
            </a:r>
            <a:r>
              <a:rPr lang="nb-NO" sz="1400" dirty="0">
                <a:solidFill>
                  <a:srgbClr val="343434"/>
                </a:solidFill>
              </a:rPr>
              <a:t> e' </a:t>
            </a:r>
            <a:r>
              <a:rPr lang="nb-NO" sz="1400" dirty="0" err="1">
                <a:solidFill>
                  <a:srgbClr val="343434"/>
                </a:solidFill>
              </a:rPr>
              <a:t>iscritto</a:t>
            </a:r>
            <a:r>
              <a:rPr lang="nb-NO" sz="1400" dirty="0">
                <a:solidFill>
                  <a:srgbClr val="343434"/>
                </a:solidFill>
              </a:rPr>
              <a:t> o con </a:t>
            </a:r>
            <a:r>
              <a:rPr lang="nb-NO" sz="1400" dirty="0" err="1">
                <a:solidFill>
                  <a:srgbClr val="343434"/>
                </a:solidFill>
              </a:rPr>
              <a:t>l'ente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,  </a:t>
            </a:r>
            <a:r>
              <a:rPr lang="nb-NO" sz="1400" dirty="0" err="1">
                <a:solidFill>
                  <a:srgbClr val="343434"/>
                </a:solidFill>
              </a:rPr>
              <a:t>che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stabilisce</a:t>
            </a:r>
            <a:r>
              <a:rPr lang="nb-NO" sz="1400" dirty="0">
                <a:solidFill>
                  <a:srgbClr val="343434"/>
                </a:solidFill>
              </a:rPr>
              <a:t>  la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durata</a:t>
            </a:r>
            <a:r>
              <a:rPr lang="nb-NO" sz="1400" dirty="0">
                <a:solidFill>
                  <a:srgbClr val="343434"/>
                </a:solidFill>
              </a:rPr>
              <a:t> e le </a:t>
            </a:r>
            <a:r>
              <a:rPr lang="nb-NO" sz="1400" dirty="0" err="1">
                <a:solidFill>
                  <a:srgbClr val="343434"/>
                </a:solidFill>
              </a:rPr>
              <a:t>modalita</a:t>
            </a:r>
            <a:r>
              <a:rPr lang="nb-NO" sz="1400" dirty="0">
                <a:solidFill>
                  <a:srgbClr val="343434"/>
                </a:solidFill>
              </a:rPr>
              <a:t>', </a:t>
            </a:r>
            <a:r>
              <a:rPr lang="nb-NO" sz="1400" dirty="0" err="1">
                <a:solidFill>
                  <a:srgbClr val="343434"/>
                </a:solidFill>
              </a:rPr>
              <a:t>anche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temporali</a:t>
            </a:r>
            <a:r>
              <a:rPr lang="nb-NO" sz="1400" dirty="0">
                <a:solidFill>
                  <a:srgbClr val="343434"/>
                </a:solidFill>
              </a:rPr>
              <a:t>, </a:t>
            </a:r>
            <a:r>
              <a:rPr lang="nb-NO" sz="1400" dirty="0" err="1">
                <a:solidFill>
                  <a:srgbClr val="343434"/>
                </a:solidFill>
              </a:rPr>
              <a:t>della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a </a:t>
            </a:r>
            <a:r>
              <a:rPr lang="nb-NO" sz="1400" dirty="0" err="1">
                <a:solidFill>
                  <a:srgbClr val="343434"/>
                </a:solidFill>
              </a:rPr>
              <a:t>carico</a:t>
            </a:r>
            <a:r>
              <a:rPr lang="nb-NO" sz="1400" dirty="0">
                <a:solidFill>
                  <a:srgbClr val="343434"/>
                </a:solidFill>
              </a:rPr>
              <a:t> del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datore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, secondo lo </a:t>
            </a:r>
            <a:r>
              <a:rPr lang="nb-NO" sz="1400" dirty="0" err="1">
                <a:solidFill>
                  <a:srgbClr val="343434"/>
                </a:solidFill>
              </a:rPr>
              <a:t>schema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definito</a:t>
            </a:r>
            <a:r>
              <a:rPr lang="nb-NO" sz="1400" dirty="0">
                <a:solidFill>
                  <a:srgbClr val="343434"/>
                </a:solidFill>
              </a:rPr>
              <a:t> con il  </a:t>
            </a:r>
            <a:r>
              <a:rPr lang="nb-NO" sz="1400" dirty="0" err="1">
                <a:solidFill>
                  <a:srgbClr val="343434"/>
                </a:solidFill>
              </a:rPr>
              <a:t>decreto</a:t>
            </a:r>
            <a:r>
              <a:rPr lang="nb-NO" sz="1400" dirty="0">
                <a:solidFill>
                  <a:srgbClr val="343434"/>
                </a:solidFill>
              </a:rPr>
              <a:t>  di 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all'articolo</a:t>
            </a:r>
            <a:r>
              <a:rPr lang="nb-NO" sz="1400" dirty="0">
                <a:solidFill>
                  <a:srgbClr val="343434"/>
                </a:solidFill>
              </a:rPr>
              <a:t>  46,  </a:t>
            </a:r>
            <a:r>
              <a:rPr lang="nb-NO" sz="1400" dirty="0" err="1">
                <a:solidFill>
                  <a:srgbClr val="343434"/>
                </a:solidFill>
              </a:rPr>
              <a:t>comma</a:t>
            </a:r>
            <a:r>
              <a:rPr lang="nb-NO" sz="1400" dirty="0">
                <a:solidFill>
                  <a:srgbClr val="343434"/>
                </a:solidFill>
              </a:rPr>
              <a:t>  1.  Il  </a:t>
            </a:r>
            <a:r>
              <a:rPr lang="nb-NO" sz="1400" dirty="0" err="1">
                <a:solidFill>
                  <a:srgbClr val="343434"/>
                </a:solidFill>
              </a:rPr>
              <a:t>suddetto</a:t>
            </a:r>
            <a:r>
              <a:rPr lang="nb-NO" sz="1400" dirty="0">
                <a:solidFill>
                  <a:srgbClr val="343434"/>
                </a:solidFill>
              </a:rPr>
              <a:t>   </a:t>
            </a:r>
            <a:r>
              <a:rPr lang="nb-NO" sz="1400" dirty="0" err="1">
                <a:solidFill>
                  <a:srgbClr val="343434"/>
                </a:solidFill>
              </a:rPr>
              <a:t>protocollo</a:t>
            </a:r>
            <a:r>
              <a:rPr lang="nb-NO" sz="1400" dirty="0">
                <a:solidFill>
                  <a:srgbClr val="343434"/>
                </a:solidFill>
              </a:rPr>
              <a:t>   </a:t>
            </a:r>
            <a:r>
              <a:rPr lang="nb-NO" sz="1400" dirty="0" err="1">
                <a:solidFill>
                  <a:srgbClr val="343434"/>
                </a:solidFill>
              </a:rPr>
              <a:t>stabilisce</a:t>
            </a:r>
            <a:r>
              <a:rPr lang="nb-NO" sz="1400" dirty="0">
                <a:solidFill>
                  <a:srgbClr val="343434"/>
                </a:solidFill>
              </a:rPr>
              <a:t>,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altresi</a:t>
            </a:r>
            <a:r>
              <a:rPr lang="nb-NO" sz="1400" dirty="0">
                <a:solidFill>
                  <a:srgbClr val="343434"/>
                </a:solidFill>
              </a:rPr>
              <a:t>', il </a:t>
            </a:r>
            <a:r>
              <a:rPr lang="nb-NO" sz="1400" dirty="0" err="1">
                <a:solidFill>
                  <a:srgbClr val="343434"/>
                </a:solidFill>
              </a:rPr>
              <a:t>numero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crediti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formativi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riconoscibili</a:t>
            </a:r>
            <a:r>
              <a:rPr lang="nb-NO" sz="1400" dirty="0">
                <a:solidFill>
                  <a:srgbClr val="343434"/>
                </a:solidFill>
              </a:rPr>
              <a:t>  a  </a:t>
            </a:r>
            <a:r>
              <a:rPr lang="nb-NO" sz="1400" dirty="0" err="1">
                <a:solidFill>
                  <a:srgbClr val="343434"/>
                </a:solidFill>
              </a:rPr>
              <a:t>ciascuno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studente</a:t>
            </a:r>
            <a:r>
              <a:rPr lang="nb-NO" sz="1400" dirty="0">
                <a:solidFill>
                  <a:srgbClr val="343434"/>
                </a:solidFill>
              </a:rPr>
              <a:t> per la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a </a:t>
            </a:r>
            <a:r>
              <a:rPr lang="nb-NO" sz="1400" dirty="0" err="1">
                <a:solidFill>
                  <a:srgbClr val="343434"/>
                </a:solidFill>
              </a:rPr>
              <a:t>carico</a:t>
            </a:r>
            <a:r>
              <a:rPr lang="nb-NO" sz="1400" dirty="0">
                <a:solidFill>
                  <a:srgbClr val="343434"/>
                </a:solidFill>
              </a:rPr>
              <a:t> del </a:t>
            </a:r>
            <a:r>
              <a:rPr lang="nb-NO" sz="1400" dirty="0" err="1">
                <a:solidFill>
                  <a:srgbClr val="343434"/>
                </a:solidFill>
              </a:rPr>
              <a:t>datore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 in  </a:t>
            </a:r>
            <a:r>
              <a:rPr lang="nb-NO" sz="1400" dirty="0" err="1">
                <a:solidFill>
                  <a:srgbClr val="343434"/>
                </a:solidFill>
              </a:rPr>
              <a:t>ragione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del </a:t>
            </a:r>
            <a:r>
              <a:rPr lang="nb-NO" sz="1400" dirty="0" err="1">
                <a:solidFill>
                  <a:srgbClr val="343434"/>
                </a:solidFill>
              </a:rPr>
              <a:t>numero</a:t>
            </a:r>
            <a:r>
              <a:rPr lang="nb-NO" sz="1400" dirty="0">
                <a:solidFill>
                  <a:srgbClr val="343434"/>
                </a:solidFill>
              </a:rPr>
              <a:t> di ore di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svolte</a:t>
            </a:r>
            <a:r>
              <a:rPr lang="nb-NO" sz="1400" dirty="0">
                <a:solidFill>
                  <a:srgbClr val="343434"/>
                </a:solidFill>
              </a:rPr>
              <a:t> in </a:t>
            </a:r>
            <a:r>
              <a:rPr lang="nb-NO" sz="1400" dirty="0" err="1">
                <a:solidFill>
                  <a:srgbClr val="343434"/>
                </a:solidFill>
              </a:rPr>
              <a:t>azienda</a:t>
            </a:r>
            <a:r>
              <a:rPr lang="nb-NO" sz="1400" dirty="0">
                <a:solidFill>
                  <a:srgbClr val="343434"/>
                </a:solidFill>
              </a:rPr>
              <a:t>, </a:t>
            </a:r>
            <a:r>
              <a:rPr lang="nb-NO" sz="1400" dirty="0" err="1">
                <a:solidFill>
                  <a:srgbClr val="343434"/>
                </a:solidFill>
              </a:rPr>
              <a:t>anche</a:t>
            </a:r>
            <a:r>
              <a:rPr lang="nb-NO" sz="1400" dirty="0">
                <a:solidFill>
                  <a:srgbClr val="343434"/>
                </a:solidFill>
              </a:rPr>
              <a:t> in </a:t>
            </a:r>
            <a:r>
              <a:rPr lang="nb-NO" sz="1400" dirty="0" err="1">
                <a:solidFill>
                  <a:srgbClr val="343434"/>
                </a:solidFill>
              </a:rPr>
              <a:t>deroga</a:t>
            </a:r>
            <a:r>
              <a:rPr lang="nb-NO" sz="1400" dirty="0">
                <a:solidFill>
                  <a:srgbClr val="343434"/>
                </a:solidFill>
              </a:rPr>
              <a:t> al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limite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all'articolo</a:t>
            </a:r>
            <a:r>
              <a:rPr lang="nb-NO" sz="1400" dirty="0">
                <a:solidFill>
                  <a:srgbClr val="343434"/>
                </a:solidFill>
              </a:rPr>
              <a:t> 2, </a:t>
            </a:r>
            <a:r>
              <a:rPr lang="nb-NO" sz="1400" dirty="0" err="1">
                <a:solidFill>
                  <a:srgbClr val="343434"/>
                </a:solidFill>
              </a:rPr>
              <a:t>comma</a:t>
            </a:r>
            <a:r>
              <a:rPr lang="nb-NO" sz="1400" dirty="0">
                <a:solidFill>
                  <a:srgbClr val="343434"/>
                </a:solidFill>
              </a:rPr>
              <a:t> 147, del </a:t>
            </a:r>
            <a:r>
              <a:rPr lang="nb-NO" sz="1400" dirty="0" err="1">
                <a:solidFill>
                  <a:srgbClr val="343434"/>
                </a:solidFill>
              </a:rPr>
              <a:t>decreto</a:t>
            </a:r>
            <a:r>
              <a:rPr lang="nb-NO" sz="1400" dirty="0">
                <a:solidFill>
                  <a:srgbClr val="343434"/>
                </a:solidFill>
              </a:rPr>
              <a:t>-legge 3  </a:t>
            </a:r>
            <a:r>
              <a:rPr lang="nb-NO" sz="1400" dirty="0" err="1">
                <a:solidFill>
                  <a:srgbClr val="343434"/>
                </a:solidFill>
              </a:rPr>
              <a:t>ottobre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2006, n. 262, </a:t>
            </a:r>
            <a:r>
              <a:rPr lang="nb-NO" sz="1400" dirty="0" err="1">
                <a:solidFill>
                  <a:srgbClr val="343434"/>
                </a:solidFill>
              </a:rPr>
              <a:t>convertito</a:t>
            </a:r>
            <a:r>
              <a:rPr lang="nb-NO" sz="1400" dirty="0">
                <a:solidFill>
                  <a:srgbClr val="343434"/>
                </a:solidFill>
              </a:rPr>
              <a:t>, con </a:t>
            </a:r>
            <a:r>
              <a:rPr lang="nb-NO" sz="1400" dirty="0" err="1">
                <a:solidFill>
                  <a:srgbClr val="343434"/>
                </a:solidFill>
              </a:rPr>
              <a:t>modificazioni</a:t>
            </a:r>
            <a:r>
              <a:rPr lang="nb-NO" sz="1400" dirty="0">
                <a:solidFill>
                  <a:srgbClr val="343434"/>
                </a:solidFill>
              </a:rPr>
              <a:t>, </a:t>
            </a:r>
            <a:r>
              <a:rPr lang="nb-NO" sz="1400" dirty="0" err="1">
                <a:solidFill>
                  <a:srgbClr val="343434"/>
                </a:solidFill>
              </a:rPr>
              <a:t>dalla</a:t>
            </a:r>
            <a:r>
              <a:rPr lang="nb-NO" sz="1400" dirty="0">
                <a:solidFill>
                  <a:srgbClr val="343434"/>
                </a:solidFill>
              </a:rPr>
              <a:t> legge 24  </a:t>
            </a:r>
            <a:r>
              <a:rPr lang="nb-NO" sz="1400" dirty="0" err="1">
                <a:solidFill>
                  <a:srgbClr val="343434"/>
                </a:solidFill>
              </a:rPr>
              <a:t>novembre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2006, n. 286. I </a:t>
            </a:r>
            <a:r>
              <a:rPr lang="nb-NO" sz="1400" dirty="0" err="1">
                <a:solidFill>
                  <a:srgbClr val="343434"/>
                </a:solidFill>
              </a:rPr>
              <a:t>principi</a:t>
            </a:r>
            <a:r>
              <a:rPr lang="nb-NO" sz="1400" dirty="0">
                <a:solidFill>
                  <a:srgbClr val="343434"/>
                </a:solidFill>
              </a:rPr>
              <a:t> e le </a:t>
            </a:r>
            <a:r>
              <a:rPr lang="nb-NO" sz="1400" dirty="0" err="1">
                <a:solidFill>
                  <a:srgbClr val="343434"/>
                </a:solidFill>
              </a:rPr>
              <a:t>modalita</a:t>
            </a:r>
            <a:r>
              <a:rPr lang="nb-NO" sz="1400" dirty="0">
                <a:solidFill>
                  <a:srgbClr val="343434"/>
                </a:solidFill>
              </a:rPr>
              <a:t>' di </a:t>
            </a:r>
            <a:r>
              <a:rPr lang="nb-NO" sz="1400" dirty="0" err="1">
                <a:solidFill>
                  <a:srgbClr val="343434"/>
                </a:solidFill>
              </a:rPr>
              <a:t>attribuzione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crediti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formativi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sono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definiti</a:t>
            </a:r>
            <a:r>
              <a:rPr lang="nb-NO" sz="1400" dirty="0">
                <a:solidFill>
                  <a:srgbClr val="343434"/>
                </a:solidFill>
              </a:rPr>
              <a:t> con il </a:t>
            </a:r>
            <a:r>
              <a:rPr lang="nb-NO" sz="1400" dirty="0" err="1">
                <a:solidFill>
                  <a:srgbClr val="343434"/>
                </a:solidFill>
              </a:rPr>
              <a:t>decreto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all'articolo</a:t>
            </a:r>
            <a:r>
              <a:rPr lang="nb-NO" sz="1400" dirty="0">
                <a:solidFill>
                  <a:srgbClr val="343434"/>
                </a:solidFill>
              </a:rPr>
              <a:t> 46,  </a:t>
            </a:r>
            <a:r>
              <a:rPr lang="nb-NO" sz="1400" dirty="0" err="1">
                <a:solidFill>
                  <a:srgbClr val="343434"/>
                </a:solidFill>
              </a:rPr>
              <a:t>comma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1. La 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esterna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all'azienda</a:t>
            </a:r>
            <a:r>
              <a:rPr lang="nb-NO" sz="1400" dirty="0">
                <a:solidFill>
                  <a:srgbClr val="343434"/>
                </a:solidFill>
              </a:rPr>
              <a:t>  e'  </a:t>
            </a:r>
            <a:r>
              <a:rPr lang="nb-NO" sz="1400" dirty="0" err="1">
                <a:solidFill>
                  <a:srgbClr val="343434"/>
                </a:solidFill>
              </a:rPr>
              <a:t>svolta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nell'istituzione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formativa</a:t>
            </a:r>
            <a:r>
              <a:rPr lang="nb-NO" sz="1400" dirty="0">
                <a:solidFill>
                  <a:srgbClr val="343434"/>
                </a:solidFill>
              </a:rPr>
              <a:t> a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lo </a:t>
            </a:r>
            <a:r>
              <a:rPr lang="nb-NO" sz="1400" dirty="0" err="1">
                <a:solidFill>
                  <a:srgbClr val="343434"/>
                </a:solidFill>
              </a:rPr>
              <a:t>studente</a:t>
            </a:r>
            <a:r>
              <a:rPr lang="nb-NO" sz="1400" dirty="0">
                <a:solidFill>
                  <a:srgbClr val="343434"/>
                </a:solidFill>
              </a:rPr>
              <a:t> e' </a:t>
            </a:r>
            <a:r>
              <a:rPr lang="nb-NO" sz="1400" dirty="0" err="1">
                <a:solidFill>
                  <a:srgbClr val="343434"/>
                </a:solidFill>
              </a:rPr>
              <a:t>iscritto</a:t>
            </a:r>
            <a:r>
              <a:rPr lang="nb-NO" sz="1400" dirty="0">
                <a:solidFill>
                  <a:srgbClr val="343434"/>
                </a:solidFill>
              </a:rPr>
              <a:t> e nei </a:t>
            </a:r>
            <a:r>
              <a:rPr lang="nb-NO" sz="1400" dirty="0" err="1">
                <a:solidFill>
                  <a:srgbClr val="343434"/>
                </a:solidFill>
              </a:rPr>
              <a:t>percorsi</a:t>
            </a:r>
            <a:r>
              <a:rPr lang="nb-NO" sz="1400" dirty="0">
                <a:solidFill>
                  <a:srgbClr val="343434"/>
                </a:solidFill>
              </a:rPr>
              <a:t> di  </a:t>
            </a:r>
            <a:r>
              <a:rPr lang="nb-NO" sz="1400" dirty="0" err="1">
                <a:solidFill>
                  <a:srgbClr val="343434"/>
                </a:solidFill>
              </a:rPr>
              <a:t>istruzione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tecnica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superiore</a:t>
            </a:r>
            <a:r>
              <a:rPr lang="nb-NO" sz="1400" dirty="0">
                <a:solidFill>
                  <a:srgbClr val="343434"/>
                </a:solidFill>
              </a:rPr>
              <a:t> e non </a:t>
            </a:r>
            <a:r>
              <a:rPr lang="nb-NO" sz="1400" dirty="0" err="1">
                <a:solidFill>
                  <a:srgbClr val="343434"/>
                </a:solidFill>
              </a:rPr>
              <a:t>puo</a:t>
            </a:r>
            <a:r>
              <a:rPr lang="nb-NO" sz="1400" dirty="0">
                <a:solidFill>
                  <a:srgbClr val="343434"/>
                </a:solidFill>
              </a:rPr>
              <a:t>', di </a:t>
            </a:r>
            <a:r>
              <a:rPr lang="nb-NO" sz="1400" dirty="0" err="1">
                <a:solidFill>
                  <a:srgbClr val="343434"/>
                </a:solidFill>
              </a:rPr>
              <a:t>norma</a:t>
            </a:r>
            <a:r>
              <a:rPr lang="nb-NO" sz="1400" dirty="0">
                <a:solidFill>
                  <a:srgbClr val="343434"/>
                </a:solidFill>
              </a:rPr>
              <a:t>, </a:t>
            </a:r>
            <a:r>
              <a:rPr lang="nb-NO" sz="1400" dirty="0" err="1">
                <a:solidFill>
                  <a:srgbClr val="343434"/>
                </a:solidFill>
              </a:rPr>
              <a:t>essere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superiore</a:t>
            </a:r>
            <a:r>
              <a:rPr lang="nb-NO" sz="1400" dirty="0">
                <a:solidFill>
                  <a:srgbClr val="343434"/>
                </a:solidFill>
              </a:rPr>
              <a:t>  al  60  per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cento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dell'orario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ordinamentale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3. Per le ore di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svolte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nella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istituzione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formativa</a:t>
            </a:r>
            <a:r>
              <a:rPr lang="nb-NO" sz="1400" dirty="0">
                <a:solidFill>
                  <a:srgbClr val="343434"/>
                </a:solidFill>
              </a:rPr>
              <a:t>  il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datore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e' </a:t>
            </a:r>
            <a:r>
              <a:rPr lang="nb-NO" sz="1400" dirty="0" err="1">
                <a:solidFill>
                  <a:srgbClr val="343434"/>
                </a:solidFill>
              </a:rPr>
              <a:t>esonerato</a:t>
            </a:r>
            <a:r>
              <a:rPr lang="nb-NO" sz="1400" dirty="0">
                <a:solidFill>
                  <a:srgbClr val="343434"/>
                </a:solidFill>
              </a:rPr>
              <a:t> da </a:t>
            </a:r>
            <a:r>
              <a:rPr lang="nb-NO" sz="1400" dirty="0" err="1">
                <a:solidFill>
                  <a:srgbClr val="343434"/>
                </a:solidFill>
              </a:rPr>
              <a:t>ogni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obbligo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retributivo</a:t>
            </a:r>
            <a:r>
              <a:rPr lang="nb-NO" sz="1400" dirty="0">
                <a:solidFill>
                  <a:srgbClr val="343434"/>
                </a:solidFill>
              </a:rPr>
              <a:t>. Per le ore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di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a </a:t>
            </a:r>
            <a:r>
              <a:rPr lang="nb-NO" sz="1400" dirty="0" err="1">
                <a:solidFill>
                  <a:srgbClr val="343434"/>
                </a:solidFill>
              </a:rPr>
              <a:t>carico</a:t>
            </a:r>
            <a:r>
              <a:rPr lang="nb-NO" sz="1400" dirty="0">
                <a:solidFill>
                  <a:srgbClr val="343434"/>
                </a:solidFill>
              </a:rPr>
              <a:t>  del  </a:t>
            </a:r>
            <a:r>
              <a:rPr lang="nb-NO" sz="1400" dirty="0" err="1">
                <a:solidFill>
                  <a:srgbClr val="343434"/>
                </a:solidFill>
              </a:rPr>
              <a:t>datore</a:t>
            </a:r>
            <a:r>
              <a:rPr lang="nb-NO" sz="1400" dirty="0">
                <a:solidFill>
                  <a:srgbClr val="343434"/>
                </a:solidFill>
              </a:rPr>
              <a:t>  di 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 e'  </a:t>
            </a:r>
            <a:r>
              <a:rPr lang="nb-NO" sz="1400" dirty="0" err="1">
                <a:solidFill>
                  <a:srgbClr val="343434"/>
                </a:solidFill>
              </a:rPr>
              <a:t>riconosciuta</a:t>
            </a:r>
            <a:r>
              <a:rPr lang="nb-NO" sz="1400" dirty="0">
                <a:solidFill>
                  <a:srgbClr val="343434"/>
                </a:solidFill>
              </a:rPr>
              <a:t>  al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lavoratore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una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retribuzione</a:t>
            </a:r>
            <a:r>
              <a:rPr lang="nb-NO" sz="1400" dirty="0">
                <a:solidFill>
                  <a:srgbClr val="343434"/>
                </a:solidFill>
              </a:rPr>
              <a:t> pari al 10 per </a:t>
            </a:r>
            <a:r>
              <a:rPr lang="nb-NO" sz="1400" dirty="0" err="1">
                <a:solidFill>
                  <a:srgbClr val="343434"/>
                </a:solidFill>
              </a:rPr>
              <a:t>cento</a:t>
            </a:r>
            <a:r>
              <a:rPr lang="nb-NO" sz="1400" dirty="0">
                <a:solidFill>
                  <a:srgbClr val="343434"/>
                </a:solidFill>
              </a:rPr>
              <a:t> di  </a:t>
            </a:r>
            <a:r>
              <a:rPr lang="nb-NO" sz="1400" dirty="0" err="1">
                <a:solidFill>
                  <a:srgbClr val="343434"/>
                </a:solidFill>
              </a:rPr>
              <a:t>quella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che</a:t>
            </a:r>
            <a:r>
              <a:rPr lang="nb-NO" sz="1400" dirty="0">
                <a:solidFill>
                  <a:srgbClr val="343434"/>
                </a:solidFill>
              </a:rPr>
              <a:t>  gli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sarebbe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dovuta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  <a:r>
              <a:rPr lang="nb-NO" sz="1400" dirty="0" err="1">
                <a:solidFill>
                  <a:srgbClr val="343434"/>
                </a:solidFill>
              </a:rPr>
              <a:t>Sono</a:t>
            </a:r>
            <a:r>
              <a:rPr lang="nb-NO" sz="1400" dirty="0">
                <a:solidFill>
                  <a:srgbClr val="343434"/>
                </a:solidFill>
              </a:rPr>
              <a:t> fatte salve le diverse </a:t>
            </a:r>
            <a:r>
              <a:rPr lang="nb-NO" sz="1400" dirty="0" err="1">
                <a:solidFill>
                  <a:srgbClr val="343434"/>
                </a:solidFill>
              </a:rPr>
              <a:t>previsioni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contratti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collettivi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4. La </a:t>
            </a:r>
            <a:r>
              <a:rPr lang="nb-NO" sz="1400" dirty="0" err="1">
                <a:solidFill>
                  <a:srgbClr val="343434"/>
                </a:solidFill>
              </a:rPr>
              <a:t>regolamentazione</a:t>
            </a:r>
            <a:r>
              <a:rPr lang="nb-NO" sz="1400" dirty="0">
                <a:solidFill>
                  <a:srgbClr val="343434"/>
                </a:solidFill>
              </a:rPr>
              <a:t> e la </a:t>
            </a:r>
            <a:r>
              <a:rPr lang="nb-NO" sz="1400" dirty="0" err="1">
                <a:solidFill>
                  <a:srgbClr val="343434"/>
                </a:solidFill>
              </a:rPr>
              <a:t>durata</a:t>
            </a:r>
            <a:r>
              <a:rPr lang="nb-NO" sz="1400" dirty="0">
                <a:solidFill>
                  <a:srgbClr val="343434"/>
                </a:solidFill>
              </a:rPr>
              <a:t> del </a:t>
            </a:r>
            <a:r>
              <a:rPr lang="nb-NO" sz="1400" dirty="0" err="1">
                <a:solidFill>
                  <a:srgbClr val="343434"/>
                </a:solidFill>
              </a:rPr>
              <a:t>periodo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apprendistato</a:t>
            </a:r>
            <a:r>
              <a:rPr lang="nb-NO" sz="1400" dirty="0">
                <a:solidFill>
                  <a:srgbClr val="343434"/>
                </a:solidFill>
              </a:rPr>
              <a:t> per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attivita</a:t>
            </a:r>
            <a:r>
              <a:rPr lang="nb-NO" sz="1400" dirty="0">
                <a:solidFill>
                  <a:srgbClr val="343434"/>
                </a:solidFill>
              </a:rPr>
              <a:t>' di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 o per </a:t>
            </a:r>
            <a:r>
              <a:rPr lang="nb-NO" sz="1400" dirty="0" err="1">
                <a:solidFill>
                  <a:srgbClr val="343434"/>
                </a:solidFill>
              </a:rPr>
              <a:t>percorsi</a:t>
            </a:r>
            <a:r>
              <a:rPr lang="nb-NO" sz="1400" dirty="0">
                <a:solidFill>
                  <a:srgbClr val="343434"/>
                </a:solidFill>
              </a:rPr>
              <a:t> di  </a:t>
            </a:r>
            <a:r>
              <a:rPr lang="nb-NO" sz="1400" dirty="0" err="1">
                <a:solidFill>
                  <a:srgbClr val="343434"/>
                </a:solidFill>
              </a:rPr>
              <a:t>alta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 e'  </a:t>
            </a:r>
            <a:r>
              <a:rPr lang="nb-NO" sz="1400" dirty="0" err="1">
                <a:solidFill>
                  <a:srgbClr val="343434"/>
                </a:solidFill>
              </a:rPr>
              <a:t>rimessa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alle </a:t>
            </a:r>
            <a:r>
              <a:rPr lang="nb-NO" sz="1400" dirty="0" err="1">
                <a:solidFill>
                  <a:srgbClr val="343434"/>
                </a:solidFill>
              </a:rPr>
              <a:t>regioni</a:t>
            </a:r>
            <a:r>
              <a:rPr lang="nb-NO" sz="1400" dirty="0">
                <a:solidFill>
                  <a:srgbClr val="343434"/>
                </a:solidFill>
              </a:rPr>
              <a:t> e alle </a:t>
            </a:r>
            <a:r>
              <a:rPr lang="nb-NO" sz="1400" dirty="0" err="1">
                <a:solidFill>
                  <a:srgbClr val="343434"/>
                </a:solidFill>
              </a:rPr>
              <a:t>province</a:t>
            </a:r>
            <a:r>
              <a:rPr lang="nb-NO" sz="1400" dirty="0">
                <a:solidFill>
                  <a:srgbClr val="343434"/>
                </a:solidFill>
              </a:rPr>
              <a:t> autonome di Trento e Bolzano, per i soli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profili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che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attengono</a:t>
            </a:r>
            <a:r>
              <a:rPr lang="nb-NO" sz="1400" dirty="0">
                <a:solidFill>
                  <a:srgbClr val="343434"/>
                </a:solidFill>
              </a:rPr>
              <a:t> alla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, in </a:t>
            </a:r>
            <a:r>
              <a:rPr lang="nb-NO" sz="1400" dirty="0" err="1">
                <a:solidFill>
                  <a:srgbClr val="343434"/>
                </a:solidFill>
              </a:rPr>
              <a:t>accordo</a:t>
            </a:r>
            <a:r>
              <a:rPr lang="nb-NO" sz="1400" dirty="0">
                <a:solidFill>
                  <a:srgbClr val="343434"/>
                </a:solidFill>
              </a:rPr>
              <a:t> con le </a:t>
            </a:r>
            <a:r>
              <a:rPr lang="nb-NO" sz="1400" dirty="0" err="1">
                <a:solidFill>
                  <a:srgbClr val="343434"/>
                </a:solidFill>
              </a:rPr>
              <a:t>associazioni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territoriali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datori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e </a:t>
            </a:r>
            <a:r>
              <a:rPr lang="nb-NO" sz="1400" dirty="0" err="1">
                <a:solidFill>
                  <a:srgbClr val="343434"/>
                </a:solidFill>
              </a:rPr>
              <a:t>dei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lavoratori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comparativamente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piu'  </a:t>
            </a:r>
            <a:r>
              <a:rPr lang="nb-NO" sz="1400" dirty="0" err="1">
                <a:solidFill>
                  <a:srgbClr val="343434"/>
                </a:solidFill>
              </a:rPr>
              <a:t>rappresentative</a:t>
            </a:r>
            <a:r>
              <a:rPr lang="nb-NO" sz="1400" dirty="0">
                <a:solidFill>
                  <a:srgbClr val="343434"/>
                </a:solidFill>
              </a:rPr>
              <a:t>  sul  piano  </a:t>
            </a:r>
            <a:r>
              <a:rPr lang="nb-NO" sz="1400" dirty="0" err="1">
                <a:solidFill>
                  <a:srgbClr val="343434"/>
                </a:solidFill>
              </a:rPr>
              <a:t>nazionale</a:t>
            </a:r>
            <a:r>
              <a:rPr lang="nb-NO" sz="1400" dirty="0">
                <a:solidFill>
                  <a:srgbClr val="343434"/>
                </a:solidFill>
              </a:rPr>
              <a:t>,  le  </a:t>
            </a:r>
            <a:r>
              <a:rPr lang="nb-NO" sz="1400" dirty="0" err="1">
                <a:solidFill>
                  <a:srgbClr val="343434"/>
                </a:solidFill>
              </a:rPr>
              <a:t>universita</a:t>
            </a:r>
            <a:r>
              <a:rPr lang="nb-NO" sz="1400" dirty="0">
                <a:solidFill>
                  <a:srgbClr val="343434"/>
                </a:solidFill>
              </a:rPr>
              <a:t>',   gli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istituti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tecnici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superiori</a:t>
            </a:r>
            <a:r>
              <a:rPr lang="nb-NO" sz="1400" dirty="0">
                <a:solidFill>
                  <a:srgbClr val="343434"/>
                </a:solidFill>
              </a:rPr>
              <a:t> e le  altre  </a:t>
            </a:r>
            <a:r>
              <a:rPr lang="nb-NO" sz="1400" dirty="0" err="1">
                <a:solidFill>
                  <a:srgbClr val="343434"/>
                </a:solidFill>
              </a:rPr>
              <a:t>istituzioni</a:t>
            </a:r>
            <a:r>
              <a:rPr lang="nb-NO" sz="1400" dirty="0">
                <a:solidFill>
                  <a:srgbClr val="343434"/>
                </a:solidFill>
              </a:rPr>
              <a:t>  formative  o  di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comprese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quelle</a:t>
            </a:r>
            <a:r>
              <a:rPr lang="nb-NO" sz="1400" dirty="0">
                <a:solidFill>
                  <a:srgbClr val="343434"/>
                </a:solidFill>
              </a:rPr>
              <a:t> in </a:t>
            </a:r>
            <a:r>
              <a:rPr lang="nb-NO" sz="1400" dirty="0" err="1">
                <a:solidFill>
                  <a:srgbClr val="343434"/>
                </a:solidFill>
              </a:rPr>
              <a:t>possesso</a:t>
            </a:r>
            <a:r>
              <a:rPr lang="nb-NO" sz="1400" dirty="0">
                <a:solidFill>
                  <a:srgbClr val="343434"/>
                </a:solidFill>
              </a:rPr>
              <a:t> di  </a:t>
            </a:r>
            <a:r>
              <a:rPr lang="nb-NO" sz="1400" dirty="0" err="1">
                <a:solidFill>
                  <a:srgbClr val="343434"/>
                </a:solidFill>
              </a:rPr>
              <a:t>riconoscimento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istituzionale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di  </a:t>
            </a:r>
            <a:r>
              <a:rPr lang="nb-NO" sz="1400" dirty="0" err="1">
                <a:solidFill>
                  <a:srgbClr val="343434"/>
                </a:solidFill>
              </a:rPr>
              <a:t>rilevanza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nazionale</a:t>
            </a:r>
            <a:r>
              <a:rPr lang="nb-NO" sz="1400" dirty="0">
                <a:solidFill>
                  <a:srgbClr val="343434"/>
                </a:solidFill>
              </a:rPr>
              <a:t>  o  regionale  e  </a:t>
            </a:r>
            <a:r>
              <a:rPr lang="nb-NO" sz="1400" dirty="0" err="1">
                <a:solidFill>
                  <a:srgbClr val="343434"/>
                </a:solidFill>
              </a:rPr>
              <a:t>aventi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come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oggetto</a:t>
            </a:r>
            <a:r>
              <a:rPr lang="nb-NO" sz="1400" dirty="0">
                <a:solidFill>
                  <a:srgbClr val="343434"/>
                </a:solidFill>
              </a:rPr>
              <a:t>   la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promozione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delle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attivita</a:t>
            </a:r>
            <a:r>
              <a:rPr lang="nb-NO" sz="1400" dirty="0">
                <a:solidFill>
                  <a:srgbClr val="343434"/>
                </a:solidFill>
              </a:rPr>
              <a:t>'  </a:t>
            </a:r>
            <a:r>
              <a:rPr lang="nb-NO" sz="1400" dirty="0" err="1">
                <a:solidFill>
                  <a:srgbClr val="343434"/>
                </a:solidFill>
              </a:rPr>
              <a:t>imprenditoriali</a:t>
            </a:r>
            <a:r>
              <a:rPr lang="nb-NO" sz="1400" dirty="0">
                <a:solidFill>
                  <a:srgbClr val="343434"/>
                </a:solidFill>
              </a:rPr>
              <a:t>,  del   </a:t>
            </a:r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,   </a:t>
            </a:r>
            <a:r>
              <a:rPr lang="nb-NO" sz="1400" dirty="0" err="1">
                <a:solidFill>
                  <a:srgbClr val="343434"/>
                </a:solidFill>
              </a:rPr>
              <a:t>della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, </a:t>
            </a:r>
            <a:r>
              <a:rPr lang="nb-NO" sz="1400" dirty="0" err="1">
                <a:solidFill>
                  <a:srgbClr val="343434"/>
                </a:solidFill>
              </a:rPr>
              <a:t>della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innovazione</a:t>
            </a:r>
            <a:r>
              <a:rPr lang="nb-NO" sz="1400" dirty="0">
                <a:solidFill>
                  <a:srgbClr val="343434"/>
                </a:solidFill>
              </a:rPr>
              <a:t> e del </a:t>
            </a:r>
            <a:r>
              <a:rPr lang="nb-NO" sz="1400" dirty="0" err="1">
                <a:solidFill>
                  <a:srgbClr val="343434"/>
                </a:solidFill>
              </a:rPr>
              <a:t>trasferimento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tecnologico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</a:p>
          <a:p>
            <a:pPr algn="just"/>
            <a:r>
              <a:rPr lang="nb-NO" sz="1400" dirty="0">
                <a:solidFill>
                  <a:srgbClr val="343434"/>
                </a:solidFill>
              </a:rPr>
              <a:t>  5. In </a:t>
            </a:r>
            <a:r>
              <a:rPr lang="nb-NO" sz="1400" dirty="0" err="1">
                <a:solidFill>
                  <a:srgbClr val="343434"/>
                </a:solidFill>
              </a:rPr>
              <a:t>assenza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delle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regolamentazioni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regionali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al  </a:t>
            </a:r>
            <a:r>
              <a:rPr lang="nb-NO" sz="1400" dirty="0" err="1">
                <a:solidFill>
                  <a:srgbClr val="343434"/>
                </a:solidFill>
              </a:rPr>
              <a:t>comma</a:t>
            </a:r>
            <a:r>
              <a:rPr lang="nb-NO" sz="1400" dirty="0">
                <a:solidFill>
                  <a:srgbClr val="343434"/>
                </a:solidFill>
              </a:rPr>
              <a:t>  4,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l'attivazione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dell'apprendistato</a:t>
            </a:r>
            <a:r>
              <a:rPr lang="nb-NO" sz="1400" dirty="0">
                <a:solidFill>
                  <a:srgbClr val="343434"/>
                </a:solidFill>
              </a:rPr>
              <a:t> di </a:t>
            </a:r>
            <a:r>
              <a:rPr lang="nb-NO" sz="1400" dirty="0" err="1">
                <a:solidFill>
                  <a:srgbClr val="343434"/>
                </a:solidFill>
              </a:rPr>
              <a:t>alta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formazione</a:t>
            </a:r>
            <a:r>
              <a:rPr lang="nb-NO" sz="1400" dirty="0">
                <a:solidFill>
                  <a:srgbClr val="343434"/>
                </a:solidFill>
              </a:rPr>
              <a:t> e di 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  e'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rimessa</a:t>
            </a:r>
            <a:r>
              <a:rPr lang="nb-NO" sz="1400" dirty="0">
                <a:solidFill>
                  <a:srgbClr val="343434"/>
                </a:solidFill>
              </a:rPr>
              <a:t> ad </a:t>
            </a:r>
            <a:r>
              <a:rPr lang="nb-NO" sz="1400" dirty="0" err="1">
                <a:solidFill>
                  <a:srgbClr val="343434"/>
                </a:solidFill>
              </a:rPr>
              <a:t>apposite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convenzioni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stipulate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dai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singoli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datori</a:t>
            </a:r>
            <a:r>
              <a:rPr lang="nb-NO" sz="1400" dirty="0">
                <a:solidFill>
                  <a:srgbClr val="343434"/>
                </a:solidFill>
              </a:rPr>
              <a:t>  di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lavoro</a:t>
            </a:r>
            <a:r>
              <a:rPr lang="nb-NO" sz="1400" dirty="0">
                <a:solidFill>
                  <a:srgbClr val="343434"/>
                </a:solidFill>
              </a:rPr>
              <a:t> o </a:t>
            </a:r>
            <a:r>
              <a:rPr lang="nb-NO" sz="1400" dirty="0" err="1">
                <a:solidFill>
                  <a:srgbClr val="343434"/>
                </a:solidFill>
              </a:rPr>
              <a:t>dalle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loro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associazioni</a:t>
            </a:r>
            <a:r>
              <a:rPr lang="nb-NO" sz="1400" dirty="0">
                <a:solidFill>
                  <a:srgbClr val="343434"/>
                </a:solidFill>
              </a:rPr>
              <a:t> con  le  </a:t>
            </a:r>
            <a:r>
              <a:rPr lang="nb-NO" sz="1400" dirty="0" err="1">
                <a:solidFill>
                  <a:srgbClr val="343434"/>
                </a:solidFill>
              </a:rPr>
              <a:t>universita</a:t>
            </a:r>
            <a:r>
              <a:rPr lang="nb-NO" sz="1400" dirty="0">
                <a:solidFill>
                  <a:srgbClr val="343434"/>
                </a:solidFill>
              </a:rPr>
              <a:t>',  gli  </a:t>
            </a:r>
            <a:r>
              <a:rPr lang="nb-NO" sz="1400" dirty="0" err="1">
                <a:solidFill>
                  <a:srgbClr val="343434"/>
                </a:solidFill>
              </a:rPr>
              <a:t>istituti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tecnici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superiori</a:t>
            </a:r>
            <a:r>
              <a:rPr lang="nb-NO" sz="1400" dirty="0">
                <a:solidFill>
                  <a:srgbClr val="343434"/>
                </a:solidFill>
              </a:rPr>
              <a:t> e le altre </a:t>
            </a:r>
            <a:r>
              <a:rPr lang="nb-NO" sz="1400" dirty="0" err="1">
                <a:solidFill>
                  <a:srgbClr val="343434"/>
                </a:solidFill>
              </a:rPr>
              <a:t>istituzioni</a:t>
            </a:r>
            <a:r>
              <a:rPr lang="nb-NO" sz="1400" dirty="0">
                <a:solidFill>
                  <a:srgbClr val="343434"/>
                </a:solidFill>
              </a:rPr>
              <a:t> formative o  di  </a:t>
            </a:r>
            <a:r>
              <a:rPr lang="nb-NO" sz="1400" dirty="0" err="1">
                <a:solidFill>
                  <a:srgbClr val="343434"/>
                </a:solidFill>
              </a:rPr>
              <a:t>ricerca</a:t>
            </a:r>
            <a:r>
              <a:rPr lang="nb-NO" sz="1400" dirty="0">
                <a:solidFill>
                  <a:srgbClr val="343434"/>
                </a:solidFill>
              </a:rPr>
              <a:t>  di</a:t>
            </a: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cui</a:t>
            </a:r>
            <a:r>
              <a:rPr lang="nb-NO" sz="1400" dirty="0">
                <a:solidFill>
                  <a:srgbClr val="343434"/>
                </a:solidFill>
              </a:rPr>
              <a:t> al </a:t>
            </a:r>
            <a:r>
              <a:rPr lang="nb-NO" sz="1400" dirty="0" err="1">
                <a:solidFill>
                  <a:srgbClr val="343434"/>
                </a:solidFill>
              </a:rPr>
              <a:t>comma</a:t>
            </a:r>
            <a:r>
              <a:rPr lang="nb-NO" sz="1400" dirty="0">
                <a:solidFill>
                  <a:srgbClr val="343434"/>
                </a:solidFill>
              </a:rPr>
              <a:t> 4, senza </a:t>
            </a:r>
            <a:r>
              <a:rPr lang="nb-NO" sz="1400" dirty="0" err="1">
                <a:solidFill>
                  <a:srgbClr val="343434"/>
                </a:solidFill>
              </a:rPr>
              <a:t>nuovi</a:t>
            </a:r>
            <a:r>
              <a:rPr lang="nb-NO" sz="1400" dirty="0">
                <a:solidFill>
                  <a:srgbClr val="343434"/>
                </a:solidFill>
              </a:rPr>
              <a:t> o </a:t>
            </a:r>
            <a:r>
              <a:rPr lang="nb-NO" sz="1400" dirty="0" err="1">
                <a:solidFill>
                  <a:srgbClr val="343434"/>
                </a:solidFill>
              </a:rPr>
              <a:t>maggiori</a:t>
            </a:r>
            <a:r>
              <a:rPr lang="nb-NO" sz="1400" dirty="0">
                <a:solidFill>
                  <a:srgbClr val="343434"/>
                </a:solidFill>
              </a:rPr>
              <a:t> </a:t>
            </a:r>
            <a:r>
              <a:rPr lang="nb-NO" sz="1400" dirty="0" err="1">
                <a:solidFill>
                  <a:srgbClr val="343434"/>
                </a:solidFill>
              </a:rPr>
              <a:t>oneri</a:t>
            </a:r>
            <a:r>
              <a:rPr lang="nb-NO" sz="1400" dirty="0">
                <a:solidFill>
                  <a:srgbClr val="343434"/>
                </a:solidFill>
              </a:rPr>
              <a:t> a </a:t>
            </a:r>
            <a:r>
              <a:rPr lang="nb-NO" sz="1400" dirty="0" err="1">
                <a:solidFill>
                  <a:srgbClr val="343434"/>
                </a:solidFill>
              </a:rPr>
              <a:t>carico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della</a:t>
            </a:r>
            <a:r>
              <a:rPr lang="nb-NO" sz="1400" dirty="0">
                <a:solidFill>
                  <a:srgbClr val="343434"/>
                </a:solidFill>
              </a:rPr>
              <a:t>  </a:t>
            </a:r>
            <a:r>
              <a:rPr lang="nb-NO" sz="1400" dirty="0" err="1">
                <a:solidFill>
                  <a:srgbClr val="343434"/>
                </a:solidFill>
              </a:rPr>
              <a:t>finanza</a:t>
            </a:r>
            <a:endParaRPr lang="nb-NO" sz="1400" dirty="0">
              <a:solidFill>
                <a:srgbClr val="343434"/>
              </a:solidFill>
            </a:endParaRPr>
          </a:p>
          <a:p>
            <a:pPr algn="just"/>
            <a:r>
              <a:rPr lang="nb-NO" sz="1400" dirty="0" err="1">
                <a:solidFill>
                  <a:srgbClr val="343434"/>
                </a:solidFill>
              </a:rPr>
              <a:t>pubblica</a:t>
            </a:r>
            <a:r>
              <a:rPr lang="nb-NO" sz="1400" dirty="0">
                <a:solidFill>
                  <a:srgbClr val="343434"/>
                </a:solidFill>
              </a:rPr>
              <a:t>. </a:t>
            </a:r>
            <a:endParaRPr lang="it-IT" sz="1400" dirty="0"/>
          </a:p>
        </p:txBody>
      </p:sp>
      <p:sp>
        <p:nvSpPr>
          <p:cNvPr id="3" name="Rettangolo 2"/>
          <p:cNvSpPr/>
          <p:nvPr/>
        </p:nvSpPr>
        <p:spPr>
          <a:xfrm>
            <a:off x="1991544" y="908720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Art. 45     Apprendistato di alta formazione e di ricerca    </a:t>
            </a:r>
            <a:endParaRPr lang="it-IT" sz="2000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1. Possono essere assunti in tutti i settori di attività, pubblici o privati, con contratto di apprendistato per il conseguimento di titoli di studio universitari e della alta formazione, compresi i dottorati di ricerca, i diplomi relativi ai percorsi degli istituti tecnici superiori, per attività di ricerca nonché per il praticantato per l'accesso alle professioni </a:t>
            </a:r>
            <a:r>
              <a:rPr lang="it-IT" dirty="0" err="1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ordinistiche</a:t>
            </a:r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, i soggetti di età compresa tra i 18 e i 29 anni in possesso di diploma di istruzione secondaria superiore o di un diploma professionale conseguito nei percorsi di istruzione e formazione professionale integrato da un certificato di specializzazione tecnica superiore o del diploma di maturità professionale all'esito del corso annuale integrativo.   </a:t>
            </a:r>
            <a:endParaRPr lang="it-IT" sz="2000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221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91544" y="476673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2. Il datore di lavoro che intende stipulare un contratto di cui al comma 1 sottoscrive un protocollo con l'istituzione formativa a cui lo studente è iscritto o con l'ente di ricerca, che stabilisce la durata e le modalità, anche temporali, della formazione a carico del datore di lavoro, secondo lo schema definito con il decreto di cui all'articolo 46, comma 1. Il suddetto protocollo stabilisce, altresì, il numero dei crediti formativi riconoscibili a ciascuno studente per la formazione a carico del datore di lavoro in ragione del numero di ore di formazione svolte in azienda. I principi e le modalità di attribuzione dei crediti formativi sono definiti con il decreto di cui all'articolo 46, comma 1. La formazione esterna all'azienda </a:t>
            </a:r>
            <a:r>
              <a:rPr lang="it-IT" dirty="0" err="1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e'</a:t>
            </a:r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 svolta nell'istituzione formativa a cui lo studente è iscritto e nei percorsi di istruzione tecnica superiore e non può, di norma, essere superiore al 60 per cento dell'orario ordinamentale.   </a:t>
            </a:r>
            <a:endParaRPr lang="it-IT" sz="2000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70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23592" y="1536174"/>
            <a:ext cx="5958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3. Per le ore di formazione svolte nella istituzione formativa il datore di lavoro è esonerato da ogni obbligo retributivo. Per le ore di formazione a carico del datore di lavoro è riconosciuta al lavoratore una retribuzione pari al 10 per cento di quella che gli sarebbe dovuta. Sono fatte salve le diverse previsioni dei contratti collettivi.   </a:t>
            </a:r>
            <a:endParaRPr lang="it-IT" sz="2000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000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91544" y="1556792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4. La regolamentazione e la durata del periodo di apprendistato per attività di ricerca o per percorsi di alta formazione è rimessa alle regioni, per i soli profili che attengono alla formazione, in accordo con le OO.SS. territoriali comparativamente più rappresentative sul piano nazionale, le università, gli istituti tecnici superiori e le altre istituzioni formative o di ricerca comprese quelle in possesso di riconoscimento istituzionale di rilevanza nazionale o regionale e aventi come oggetto la promozione delle attività imprenditoriali, del lavoro, della formazione, della innovazione e del trasferimento tecnologico.   </a:t>
            </a:r>
            <a:endParaRPr lang="it-IT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it-IT" sz="2000" dirty="0">
                <a:solidFill>
                  <a:srgbClr val="343434"/>
                </a:solidFill>
                <a:latin typeface="Calibri" charset="0"/>
                <a:ea typeface="Calibri" charset="0"/>
                <a:cs typeface="Courier" charset="0"/>
              </a:rPr>
              <a:t>5. In assenza delle regolamentazioni regionali di cui al comma 4, l'attivazione dell'apprendistato di alta formazione e di ricerca è rimessa ad apposite convenzioni stipulate dai singoli datori di lavoro o dalle loro associazioni con le università, gli istituti tecnici superiori e le altre istituzioni formative o di ricerca, senza nuovi o maggiori oneri a carico della finanza pubblica.</a:t>
            </a:r>
            <a:r>
              <a:rPr lang="it-IT" sz="2000" dirty="0">
                <a:latin typeface="Calibri" charset="0"/>
                <a:ea typeface="Calibri" charset="0"/>
                <a:cs typeface="Times New Roman" charset="0"/>
              </a:rPr>
              <a:t> </a:t>
            </a:r>
            <a:endParaRPr lang="it-IT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86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660526" y="1219201"/>
            <a:ext cx="5426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latin typeface="Monotype Corsiva" pitchFamily="66" charset="0"/>
                <a:cs typeface="Arial" pitchFamily="34" charset="0"/>
              </a:rPr>
              <a:t>Contratto  di Apprendistato di alta formazione e di ricerca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13726" y="1328738"/>
            <a:ext cx="1598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solidFill>
                  <a:srgbClr val="008000"/>
                </a:solidFill>
                <a:latin typeface="Tahoma" pitchFamily="34" charset="0"/>
              </a:rPr>
              <a:t>Età:</a:t>
            </a:r>
            <a:r>
              <a:rPr kumimoji="0" lang="it-IT">
                <a:latin typeface="Tahoma" pitchFamily="34" charset="0"/>
              </a:rPr>
              <a:t> 18-29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00801" y="2286000"/>
            <a:ext cx="39782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solidFill>
                  <a:srgbClr val="008000"/>
                </a:solidFill>
                <a:latin typeface="Tahoma" pitchFamily="34" charset="0"/>
              </a:rPr>
              <a:t>Scopo:</a:t>
            </a:r>
            <a:r>
              <a:rPr kumimoji="0" lang="it-IT" dirty="0">
                <a:latin typeface="Tahoma" pitchFamily="34" charset="0"/>
              </a:rPr>
              <a:t> </a:t>
            </a:r>
            <a:r>
              <a:rPr kumimoji="0" lang="it-IT" dirty="0">
                <a:latin typeface="Arial" pitchFamily="34" charset="0"/>
                <a:cs typeface="Arial" pitchFamily="34" charset="0"/>
              </a:rPr>
              <a:t>conseguimento di titoli di studio universitari e della alta formazione, compresi i dottorati di ricerca, i diplomi relativi ai percorsi degli istituti tecnici superiori, per attività di ricerca, nonché per il praticantato per l'accesso alle professioni </a:t>
            </a:r>
            <a:r>
              <a:rPr kumimoji="0" lang="it-IT" dirty="0" err="1">
                <a:latin typeface="Arial" pitchFamily="34" charset="0"/>
                <a:cs typeface="Arial" pitchFamily="34" charset="0"/>
              </a:rPr>
              <a:t>ordinistiche</a:t>
            </a:r>
            <a:endParaRPr kumimoji="0"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991544" y="2655332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Bauhaus 93" pitchFamily="82" charset="0"/>
              </a:rPr>
              <a:t>Gli aspetti formativi sono rimessi alle regioni in accordo con le </a:t>
            </a:r>
            <a:r>
              <a:rPr lang="it-IT" dirty="0" err="1">
                <a:solidFill>
                  <a:srgbClr val="00B0F0"/>
                </a:solidFill>
                <a:latin typeface="Bauhaus 93" pitchFamily="82" charset="0"/>
              </a:rPr>
              <a:t>oo.ss</a:t>
            </a:r>
            <a:r>
              <a:rPr lang="it-IT" dirty="0">
                <a:solidFill>
                  <a:srgbClr val="00B0F0"/>
                </a:solidFill>
                <a:latin typeface="Bauhaus 93" pitchFamily="82" charset="0"/>
              </a:rPr>
              <a:t> per la ricerca o alta formazione; protocollo con l’istituzione formativa negli altri casi.</a:t>
            </a:r>
          </a:p>
        </p:txBody>
      </p:sp>
    </p:spTree>
    <p:extLst>
      <p:ext uri="{BB962C8B-B14F-4D97-AF65-F5344CB8AC3E}">
        <p14:creationId xmlns:p14="http://schemas.microsoft.com/office/powerpoint/2010/main" val="1373197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00B0F0">
                  <a:lumMod val="90000"/>
                </a:srgbClr>
              </a:gs>
              <a:gs pos="25000">
                <a:srgbClr val="00B0F0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eaLnBrk="1" hangingPunct="1"/>
            <a:r>
              <a:rPr lang="it-IT" dirty="0">
                <a:solidFill>
                  <a:srgbClr val="FFFFFF"/>
                </a:solidFill>
              </a:rPr>
              <a:t>Le peculiarità</a:t>
            </a:r>
            <a:br>
              <a:rPr lang="it-IT" dirty="0">
                <a:solidFill>
                  <a:srgbClr val="FFFFFF"/>
                </a:solidFill>
              </a:rPr>
            </a:br>
            <a:r>
              <a:rPr lang="it-IT" dirty="0">
                <a:solidFill>
                  <a:srgbClr val="FFFFFF"/>
                </a:solidFill>
              </a:rPr>
              <a:t>del rapporto</a:t>
            </a:r>
            <a:br>
              <a:rPr lang="it-IT" dirty="0">
                <a:solidFill>
                  <a:srgbClr val="FFFFFF"/>
                </a:solidFill>
              </a:rPr>
            </a:br>
            <a:r>
              <a:rPr lang="it-IT" dirty="0">
                <a:solidFill>
                  <a:srgbClr val="FFFFFF"/>
                </a:solidFill>
              </a:rPr>
              <a:t>di lavoro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Formazione esterna o interna alla azienda</a:t>
            </a:r>
          </a:p>
          <a:p>
            <a:pPr eaLnBrk="1" hangingPunct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Registrazione della formazione</a:t>
            </a:r>
          </a:p>
          <a:p>
            <a:pPr eaLnBrk="1" hangingPunct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Presenza di tutore aziendale con formazione e competenze adeguate</a:t>
            </a:r>
          </a:p>
          <a:p>
            <a:pPr eaLnBrk="1" hangingPunct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Contratto scritto, patto di prova e piano formativo individuale (in forma sintetica)</a:t>
            </a:r>
          </a:p>
          <a:p>
            <a:pPr eaLnBrk="1" hangingPunct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Contratto a tempo indeterminato, ma:</a:t>
            </a:r>
          </a:p>
          <a:p>
            <a:pPr lvl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Divieto di recesso anticipato </a:t>
            </a:r>
            <a:r>
              <a:rPr lang="it-IT" sz="1900" i="1">
                <a:solidFill>
                  <a:srgbClr val="000000"/>
                </a:solidFill>
                <a:latin typeface="Berlin Sans FB" pitchFamily="34" charset="0"/>
              </a:rPr>
              <a:t>per le parti</a:t>
            </a:r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 senza g.c. o g.m.</a:t>
            </a:r>
          </a:p>
          <a:p>
            <a:pPr lvl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Recesso ex 2118 al termine della formazione</a:t>
            </a:r>
          </a:p>
          <a:p>
            <a:pPr lvl="1"/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Nell’apprendistato per il raggiungimento di un titolo di studio è giustificato motivo il mancato raggiungimento dell’obiettivo </a:t>
            </a:r>
          </a:p>
          <a:p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Inquadramento fino a due livelli inferiore rispetto alla qualifica (o retribuzione inferiore)</a:t>
            </a:r>
          </a:p>
          <a:p>
            <a:r>
              <a:rPr lang="it-IT" sz="1900">
                <a:solidFill>
                  <a:srgbClr val="000000"/>
                </a:solidFill>
                <a:latin typeface="Berlin Sans FB" pitchFamily="34" charset="0"/>
              </a:rPr>
              <a:t>Tutela previdenziale compresa la NASpI</a:t>
            </a:r>
            <a:endParaRPr lang="it-IT" sz="1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51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</a:rPr>
              <a:t>Somministrazione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D96A4A85-0317-4B57-88AC-63394B7F00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58999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4162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it-IT">
                <a:solidFill>
                  <a:schemeClr val="accent1"/>
                </a:solidFill>
              </a:rPr>
              <a:t>Il lavoro agile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it-IT" sz="2400"/>
              <a:t>Art.18 - l. 81/2017</a:t>
            </a:r>
          </a:p>
          <a:p>
            <a:r>
              <a:rPr lang="it-IT" sz="2400"/>
              <a:t>modalità di esecuzione del rapporto di </a:t>
            </a:r>
            <a:r>
              <a:rPr lang="it-IT" sz="2400" b="1"/>
              <a:t>lavoro subordinato </a:t>
            </a:r>
            <a:r>
              <a:rPr lang="it-IT" sz="2400"/>
              <a:t>stabilita mediante accordo tra le parti, anche con forme di organizzazione per fasi, cicli e obiettivi e </a:t>
            </a:r>
            <a:r>
              <a:rPr lang="it-IT" sz="2400" b="1"/>
              <a:t>senza precisi vincoli di orario o di luogo di lavoro,</a:t>
            </a:r>
            <a:r>
              <a:rPr lang="it-IT" sz="2400"/>
              <a:t> con il possibile utilizzo di strumenti tecnologici per lo svolgimento dell'attività lavorativa. La prestazione lavorativa viene eseguita, in parte all'interno di locali aziendali e in parte all'esterno senza una postazione fissa, entro i soli limiti di durata massima dell'orario di lavoro giornaliero e settimanale, derivanti dalla legge e dalla contrattazione collettiva.</a:t>
            </a:r>
          </a:p>
        </p:txBody>
      </p:sp>
    </p:spTree>
    <p:extLst>
      <p:ext uri="{BB962C8B-B14F-4D97-AF65-F5344CB8AC3E}">
        <p14:creationId xmlns:p14="http://schemas.microsoft.com/office/powerpoint/2010/main" val="2039725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Peculiarietà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0180941-0B24-429C-AAD3-68D4A23993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68175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4882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Peculiarietà 2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612EB6D7-8BE5-420C-B9FF-543E84921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105539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776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20689"/>
            <a:ext cx="6781800" cy="854397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600" dirty="0"/>
              <a:t>La formazione “vecchio stampo”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2502620" y="1428887"/>
            <a:ext cx="3413001" cy="972815"/>
          </a:xfrm>
        </p:spPr>
        <p:txBody>
          <a:bodyPr/>
          <a:lstStyle/>
          <a:p>
            <a:pPr eaLnBrk="1" hangingPunct="1"/>
            <a:r>
              <a:rPr lang="it-IT" dirty="0"/>
              <a:t>L’apprendistato 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486400" y="1915294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629400" y="1700808"/>
            <a:ext cx="3200400" cy="1938992"/>
          </a:xfrm>
          <a:prstGeom prst="rect">
            <a:avLst/>
          </a:prstGeom>
          <a:noFill/>
          <a:ln w="38100">
            <a:solidFill>
              <a:srgbClr val="FF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it-IT" dirty="0">
                <a:latin typeface="Comic Sans MS" pitchFamily="66" charset="0"/>
              </a:rPr>
              <a:t>Disciplina del 1955, modifiche nel 1968, 1987, 1997, 2003, 2008, 2011, 2012, 2015.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 rot="5400000">
            <a:off x="3236119" y="2541564"/>
            <a:ext cx="976313" cy="485775"/>
          </a:xfrm>
          <a:custGeom>
            <a:avLst/>
            <a:gdLst>
              <a:gd name="T0" fmla="*/ 33723975 w 21600"/>
              <a:gd name="T1" fmla="*/ 0 h 21600"/>
              <a:gd name="T2" fmla="*/ 0 w 21600"/>
              <a:gd name="T3" fmla="*/ 5462449 h 21600"/>
              <a:gd name="T4" fmla="*/ 33723975 w 21600"/>
              <a:gd name="T5" fmla="*/ 10924876 h 21600"/>
              <a:gd name="T6" fmla="*/ 44129027 w 21600"/>
              <a:gd name="T7" fmla="*/ 546244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718 h 21600"/>
              <a:gd name="T14" fmla="*/ 19203 w 21600"/>
              <a:gd name="T15" fmla="*/ 158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507" y="0"/>
                </a:moveTo>
                <a:lnTo>
                  <a:pt x="16507" y="5718"/>
                </a:lnTo>
                <a:lnTo>
                  <a:pt x="3375" y="5718"/>
                </a:lnTo>
                <a:lnTo>
                  <a:pt x="3375" y="15882"/>
                </a:lnTo>
                <a:lnTo>
                  <a:pt x="16507" y="15882"/>
                </a:lnTo>
                <a:lnTo>
                  <a:pt x="165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18"/>
                </a:moveTo>
                <a:lnTo>
                  <a:pt x="1350" y="15882"/>
                </a:lnTo>
                <a:lnTo>
                  <a:pt x="2700" y="15882"/>
                </a:lnTo>
                <a:lnTo>
                  <a:pt x="2700" y="5718"/>
                </a:lnTo>
                <a:close/>
              </a:path>
              <a:path w="21600" h="21600">
                <a:moveTo>
                  <a:pt x="0" y="5718"/>
                </a:moveTo>
                <a:lnTo>
                  <a:pt x="0" y="15882"/>
                </a:lnTo>
                <a:lnTo>
                  <a:pt x="675" y="15882"/>
                </a:lnTo>
                <a:lnTo>
                  <a:pt x="675" y="571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1676400" y="3356992"/>
            <a:ext cx="4495800" cy="26860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it-IT" dirty="0">
                <a:latin typeface="Trebuchet MS" pitchFamily="34" charset="0"/>
              </a:rPr>
              <a:t>Durata: da 6 mesi a 4 anni</a:t>
            </a:r>
          </a:p>
          <a:p>
            <a:pPr eaLnBrk="1" hangingPunct="1">
              <a:spcBef>
                <a:spcPct val="50000"/>
              </a:spcBef>
            </a:pPr>
            <a:r>
              <a:rPr kumimoji="0" lang="it-IT" dirty="0">
                <a:latin typeface="Trebuchet MS" pitchFamily="34" charset="0"/>
              </a:rPr>
              <a:t> per soggetti tra i 15 ed i 24/26/28 anni</a:t>
            </a:r>
          </a:p>
          <a:p>
            <a:pPr eaLnBrk="1" hangingPunct="1">
              <a:spcBef>
                <a:spcPct val="50000"/>
              </a:spcBef>
            </a:pPr>
            <a:r>
              <a:rPr kumimoji="0" lang="it-IT" dirty="0">
                <a:latin typeface="Trebuchet MS" pitchFamily="34" charset="0"/>
              </a:rPr>
              <a:t>Addestramento professionale (dal 1997: formazione esterna; dal 1998 tutor)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781800" y="3733801"/>
            <a:ext cx="3429000" cy="1590675"/>
          </a:xfrm>
          <a:prstGeom prst="rect">
            <a:avLst/>
          </a:prstGeom>
          <a:noFill/>
          <a:ln w="38100">
            <a:solidFill>
              <a:srgbClr val="0033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it-IT">
                <a:latin typeface="Monotype Corsiva" pitchFamily="66" charset="0"/>
              </a:rPr>
              <a:t>Il primo e tipico strumento formativo strutturato sul modello medievale della bottega artigiane</a:t>
            </a:r>
          </a:p>
        </p:txBody>
      </p:sp>
    </p:spTree>
    <p:extLst>
      <p:ext uri="{BB962C8B-B14F-4D97-AF65-F5344CB8AC3E}">
        <p14:creationId xmlns:p14="http://schemas.microsoft.com/office/powerpoint/2010/main" val="11015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 advAuto="2000"/>
      <p:bldP spid="43012" grpId="0" animBg="1"/>
      <p:bldP spid="43013" grpId="0" animBg="1" autoUpdateAnimBg="0"/>
      <p:bldP spid="43014" grpId="0" animBg="1"/>
      <p:bldP spid="43015" grpId="0" animBg="1" autoUpdateAnimBg="0"/>
      <p:bldP spid="4301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7696200" y="4038600"/>
            <a:ext cx="21336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4038600" y="4191000"/>
            <a:ext cx="28194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257800" y="2667000"/>
            <a:ext cx="28194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3124200" y="3276600"/>
            <a:ext cx="1447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1770063" y="1066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/>
              <a:t>Il “nuovo” concetto di interrelazione scuola-lavoro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336925" y="3462338"/>
            <a:ext cx="106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Scuola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546725" y="2971800"/>
            <a:ext cx="216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Tirocinio/stage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403725" y="4529138"/>
            <a:ext cx="204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Apprendistato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8207376" y="41910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Lavoro</a:t>
            </a:r>
          </a:p>
        </p:txBody>
      </p:sp>
      <p:cxnSp>
        <p:nvCxnSpPr>
          <p:cNvPr id="27659" name="AutoShape 11"/>
          <p:cNvCxnSpPr>
            <a:cxnSpLocks noChangeShapeType="1"/>
            <a:stCxn id="27655" idx="2"/>
            <a:endCxn id="27657" idx="1"/>
          </p:cNvCxnSpPr>
          <p:nvPr/>
        </p:nvCxnSpPr>
        <p:spPr bwMode="auto">
          <a:xfrm>
            <a:off x="3867151" y="3919538"/>
            <a:ext cx="536575" cy="838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0" name="AutoShape 12"/>
          <p:cNvCxnSpPr>
            <a:cxnSpLocks noChangeShapeType="1"/>
            <a:stCxn id="27656" idx="2"/>
            <a:endCxn id="27650" idx="1"/>
          </p:cNvCxnSpPr>
          <p:nvPr/>
        </p:nvCxnSpPr>
        <p:spPr bwMode="auto">
          <a:xfrm rot="16200000" flipH="1">
            <a:off x="6953250" y="3105150"/>
            <a:ext cx="731838" cy="1379538"/>
          </a:xfrm>
          <a:prstGeom prst="bentConnector3">
            <a:avLst>
              <a:gd name="adj1" fmla="val 41648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1" name="AutoShape 13"/>
          <p:cNvCxnSpPr>
            <a:cxnSpLocks noChangeShapeType="1"/>
          </p:cNvCxnSpPr>
          <p:nvPr/>
        </p:nvCxnSpPr>
        <p:spPr bwMode="auto">
          <a:xfrm flipV="1">
            <a:off x="4572000" y="3200400"/>
            <a:ext cx="6858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2" name="AutoShape 14"/>
          <p:cNvCxnSpPr>
            <a:cxnSpLocks noChangeShapeType="1"/>
            <a:stCxn id="27651" idx="4"/>
            <a:endCxn id="27650" idx="4"/>
          </p:cNvCxnSpPr>
          <p:nvPr/>
        </p:nvCxnSpPr>
        <p:spPr bwMode="auto">
          <a:xfrm rot="5400000" flipH="1" flipV="1">
            <a:off x="6915150" y="3409950"/>
            <a:ext cx="381000" cy="3314700"/>
          </a:xfrm>
          <a:prstGeom prst="bentConnector3">
            <a:avLst>
              <a:gd name="adj1" fmla="val -60000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1540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7010400" y="3962400"/>
            <a:ext cx="2819400" cy="1219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6096000" y="2057400"/>
            <a:ext cx="3505200" cy="2057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>
          <a:xfrm>
            <a:off x="1991544" y="2996953"/>
            <a:ext cx="3672408" cy="1114425"/>
          </a:xfrm>
        </p:spPr>
        <p:txBody>
          <a:bodyPr/>
          <a:lstStyle/>
          <a:p>
            <a:pPr eaLnBrk="1" hangingPunct="1"/>
            <a:r>
              <a:rPr lang="it-IT" dirty="0"/>
              <a:t>Il tirocinio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200400" y="2133601"/>
            <a:ext cx="20828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Il praticantato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876800" y="1143001"/>
            <a:ext cx="3481388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latin typeface="Tahoma" pitchFamily="34" charset="0"/>
              </a:rPr>
              <a:t>Il tirocinio ex l.196/1997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384926" y="2362201"/>
            <a:ext cx="30638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sz="1800">
                <a:latin typeface="Comic Sans MS" pitchFamily="66" charset="0"/>
              </a:rPr>
              <a:t>Adolescenti o giovani regolarmente iscritti a un ciclo di studi (universitario o scolastico di ogni ordine e grado)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7162800" y="4267200"/>
            <a:ext cx="2743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sz="1800">
                <a:latin typeface="Comic Sans MS" pitchFamily="66" charset="0"/>
              </a:rPr>
              <a:t>A fini orientativi e di addestramento pratico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23592" y="5085185"/>
            <a:ext cx="2469522" cy="646331"/>
          </a:xfrm>
          <a:prstGeom prst="rect">
            <a:avLst/>
          </a:prstGeom>
          <a:noFill/>
          <a:ln w="63500" cap="rnd" cmpd="sng"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bevel/>
          </a:ln>
        </p:spPr>
        <p:txBody>
          <a:bodyPr wrap="none" rtlCol="0">
            <a:spAutoFit/>
          </a:bodyPr>
          <a:lstStyle/>
          <a:p>
            <a:r>
              <a:rPr lang="it-IT" dirty="0"/>
              <a:t>Modifiche 2011, 2012:</a:t>
            </a:r>
          </a:p>
          <a:p>
            <a:r>
              <a:rPr lang="it-IT" dirty="0"/>
              <a:t>Le competenze regionali</a:t>
            </a:r>
          </a:p>
        </p:txBody>
      </p:sp>
    </p:spTree>
    <p:extLst>
      <p:ext uri="{BB962C8B-B14F-4D97-AF65-F5344CB8AC3E}">
        <p14:creationId xmlns:p14="http://schemas.microsoft.com/office/powerpoint/2010/main" val="102691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L’apprendistato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L'apprendistato è un contratto di lavoro </a:t>
            </a:r>
            <a:r>
              <a:rPr lang="it-IT" b="1" dirty="0"/>
              <a:t>a tempo indeterminato </a:t>
            </a:r>
            <a:r>
              <a:rPr lang="it-IT" dirty="0"/>
              <a:t>finalizzato alla formazione e alla occupazione dei giovani.</a:t>
            </a:r>
          </a:p>
          <a:p>
            <a:r>
              <a:rPr lang="it-IT" dirty="0"/>
              <a:t>L’unico contratto di avviamento al lavoro / formativo </a:t>
            </a:r>
          </a:p>
          <a:p>
            <a:r>
              <a:rPr lang="it-IT" dirty="0"/>
              <a:t>Minimo 6 mesi (salvo lavori stagionali: CCNL)</a:t>
            </a:r>
          </a:p>
          <a:p>
            <a:r>
              <a:rPr lang="it-IT" dirty="0"/>
              <a:t>Le aziende con +50 dipendenti possono effettuare contratti di apprendistato se hanno assunto almeno il 20% degli apprendisti già formati; rapporto apprendisti/dipendenti </a:t>
            </a:r>
            <a:r>
              <a:rPr lang="it-IT" dirty="0" err="1"/>
              <a:t>max</a:t>
            </a:r>
            <a:r>
              <a:rPr lang="it-IT" dirty="0"/>
              <a:t> 3:2 (per – di 10 </a:t>
            </a:r>
            <a:r>
              <a:rPr lang="it-IT" dirty="0" err="1"/>
              <a:t>dip</a:t>
            </a:r>
            <a:r>
              <a:rPr lang="it-IT" dirty="0"/>
              <a:t>. 1:1).</a:t>
            </a:r>
          </a:p>
        </p:txBody>
      </p:sp>
    </p:spTree>
    <p:extLst>
      <p:ext uri="{BB962C8B-B14F-4D97-AF65-F5344CB8AC3E}">
        <p14:creationId xmlns:p14="http://schemas.microsoft.com/office/powerpoint/2010/main" val="112222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438400"/>
            <a:ext cx="4038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/>
              <a:t>Gli apprendistati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162300" y="835402"/>
            <a:ext cx="6781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Apprendistato per la qualifica e il diploma professionale, il diploma di istruzione secondaria superiore e il certificato di specializzazione tecnica superiore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879725" y="36147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kumimoji="0" lang="it-IT">
              <a:latin typeface="Tahoma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7010400" y="2828836"/>
            <a:ext cx="3124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it-IT" dirty="0">
                <a:latin typeface="Arial" pitchFamily="34" charset="0"/>
                <a:cs typeface="Arial" pitchFamily="34" charset="0"/>
              </a:rPr>
              <a:t>contratto   di   apprendistato   professionalizzante</a:t>
            </a:r>
            <a:endParaRPr kumimoji="0" lang="it-IT" dirty="0">
              <a:latin typeface="Tahoma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963862" y="3876586"/>
            <a:ext cx="335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latin typeface="Arial" pitchFamily="34" charset="0"/>
                <a:cs typeface="Arial" pitchFamily="34" charset="0"/>
              </a:rPr>
              <a:t>contratto  di apprendistato di alta formazione e ricerca.</a:t>
            </a:r>
            <a:endParaRPr kumimoji="0" lang="it-IT" dirty="0">
              <a:latin typeface="Tahoma" pitchFamily="34" charset="0"/>
            </a:endParaRPr>
          </a:p>
        </p:txBody>
      </p:sp>
      <p:sp>
        <p:nvSpPr>
          <p:cNvPr id="29703" name="WordArt 7"/>
          <p:cNvSpPr>
            <a:spLocks noChangeArrowheads="1" noChangeShapeType="1" noTextEdit="1"/>
          </p:cNvSpPr>
          <p:nvPr/>
        </p:nvSpPr>
        <p:spPr bwMode="auto">
          <a:xfrm>
            <a:off x="2667000" y="13335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1</a:t>
            </a:r>
          </a:p>
        </p:txBody>
      </p:sp>
      <p:sp>
        <p:nvSpPr>
          <p:cNvPr id="29704" name="WordArt 8"/>
          <p:cNvSpPr>
            <a:spLocks noChangeArrowheads="1" noChangeShapeType="1" noTextEdit="1"/>
          </p:cNvSpPr>
          <p:nvPr/>
        </p:nvSpPr>
        <p:spPr bwMode="auto">
          <a:xfrm>
            <a:off x="6553200" y="310515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</a:t>
            </a:r>
          </a:p>
        </p:txBody>
      </p:sp>
      <p:sp>
        <p:nvSpPr>
          <p:cNvPr id="29705" name="WordArt 9"/>
          <p:cNvSpPr>
            <a:spLocks noChangeArrowheads="1" noChangeShapeType="1" noTextEdit="1"/>
          </p:cNvSpPr>
          <p:nvPr/>
        </p:nvSpPr>
        <p:spPr bwMode="auto">
          <a:xfrm>
            <a:off x="2362200" y="41529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2199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Un nuovo tipo di apprendistato?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L’apprendistato può avvenire anche all’interno di un contratto di somministrazione a tempo indeterminato</a:t>
            </a:r>
          </a:p>
          <a:p>
            <a:r>
              <a:rPr lang="it-IT" dirty="0"/>
              <a:t>Per lavoratori in mobilità, a prescindere dall’età anagrafica per qualificazione o riqualificazione professionale</a:t>
            </a:r>
          </a:p>
        </p:txBody>
      </p:sp>
    </p:spTree>
    <p:extLst>
      <p:ext uri="{BB962C8B-B14F-4D97-AF65-F5344CB8AC3E}">
        <p14:creationId xmlns:p14="http://schemas.microsoft.com/office/powerpoint/2010/main" val="188144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92696"/>
            <a:ext cx="5263615" cy="2520280"/>
          </a:xfrm>
        </p:spPr>
        <p:txBody>
          <a:bodyPr>
            <a:noAutofit/>
          </a:bodyPr>
          <a:lstStyle/>
          <a:p>
            <a:r>
              <a:rPr lang="it-IT" sz="2800" dirty="0">
                <a:latin typeface="Monotype Corsiva" panose="03010101010201010101" pitchFamily="66" charset="0"/>
              </a:rPr>
              <a:t>Apprendistato per la qualifica e il diploma professionale, il diploma di istruzione secondaria superiore e il certificato di specializzazione tecnica superiore</a:t>
            </a:r>
            <a:endParaRPr lang="it-IT" sz="3200" i="1" dirty="0">
              <a:latin typeface="Monotype Corsiva" pitchFamily="66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52251" y="577640"/>
            <a:ext cx="22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solidFill>
                  <a:srgbClr val="0033CC"/>
                </a:solidFill>
                <a:latin typeface="Tahoma" pitchFamily="34" charset="0"/>
              </a:rPr>
              <a:t>Da 15 anni a 25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233186" y="1767880"/>
            <a:ext cx="3200400" cy="193899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solidFill>
                  <a:srgbClr val="FF0000"/>
                </a:solidFill>
                <a:latin typeface="Tahoma" pitchFamily="34" charset="0"/>
              </a:rPr>
              <a:t>Minimo 6 mesi Max 3/4 anni (5 </a:t>
            </a:r>
            <a:r>
              <a:rPr kumimoji="0" lang="it-IT" dirty="0" err="1">
                <a:solidFill>
                  <a:srgbClr val="FF0000"/>
                </a:solidFill>
                <a:latin typeface="Tahoma" pitchFamily="34" charset="0"/>
              </a:rPr>
              <a:t>artig</a:t>
            </a:r>
            <a:r>
              <a:rPr kumimoji="0" lang="it-IT" dirty="0">
                <a:solidFill>
                  <a:srgbClr val="FF0000"/>
                </a:solidFill>
                <a:latin typeface="Tahoma" pitchFamily="34" charset="0"/>
              </a:rPr>
              <a:t>.) finalizzato al conseguimento di una qualifica professionale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209800" y="3861048"/>
            <a:ext cx="78466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2000" dirty="0"/>
              <a:t>il piano formativo individuale </a:t>
            </a:r>
            <a:r>
              <a:rPr lang="it-IT" sz="2000" dirty="0" err="1"/>
              <a:t>e'</a:t>
            </a:r>
            <a:r>
              <a:rPr lang="it-IT" sz="2000" dirty="0"/>
              <a:t> predisposto dalla istituzione formativa  con il coinvolgimento dell'impresa.</a:t>
            </a:r>
            <a:endParaRPr kumimoji="0" lang="it-IT" sz="2000" dirty="0">
              <a:solidFill>
                <a:srgbClr val="CC00CC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kumimoji="0" lang="it-IT" sz="2000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Con decreto del Ministro del </a:t>
            </a:r>
            <a:r>
              <a:rPr kumimoji="0" lang="it-IT" sz="2000" dirty="0" err="1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lavoro,di</a:t>
            </a:r>
            <a:r>
              <a:rPr kumimoji="0" lang="it-IT" sz="2000" dirty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 concerto con il MIUR e del MEF, previa intesa in sede di Conferenza permanente Stato – Regioni, sono definiti gli standard formativi dell'apprendistato, che costituiscono livelli essenziali delle prestazioni </a:t>
            </a:r>
            <a:endParaRPr kumimoji="0" lang="it-IT" sz="2000" dirty="0">
              <a:latin typeface="Tahoma" pitchFamily="34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8077200" y="548680"/>
            <a:ext cx="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7086600" y="1700808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7086600" y="1700808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>
            <a:off x="1905000" y="3429000"/>
            <a:ext cx="518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1905000" y="3472408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279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667000" y="620688"/>
            <a:ext cx="3048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3200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cs typeface="Arial" pitchFamily="34" charset="0"/>
              </a:rPr>
              <a:t>Contratto   di   apprendistato   professionalizzante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7696200" y="10668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it-IT">
                <a:solidFill>
                  <a:srgbClr val="FF0000"/>
                </a:solidFill>
                <a:latin typeface="Tahoma" pitchFamily="34" charset="0"/>
              </a:rPr>
              <a:t>Età:</a:t>
            </a:r>
            <a:r>
              <a:rPr kumimoji="0" lang="it-IT">
                <a:latin typeface="Tahoma" pitchFamily="34" charset="0"/>
              </a:rPr>
              <a:t> 18-29 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712060" y="2708920"/>
            <a:ext cx="3962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solidFill>
                  <a:srgbClr val="FF0000"/>
                </a:solidFill>
                <a:latin typeface="Tahoma" pitchFamily="34" charset="0"/>
              </a:rPr>
              <a:t>Scopo:</a:t>
            </a:r>
            <a:r>
              <a:rPr kumimoji="0" lang="it-IT" dirty="0">
                <a:latin typeface="Tahoma" pitchFamily="34" charset="0"/>
              </a:rPr>
              <a:t> conseguimento di una qualificazione professionale ai fini contrattuali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7691438" y="1600200"/>
            <a:ext cx="2595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>
                <a:solidFill>
                  <a:srgbClr val="FF0000"/>
                </a:solidFill>
                <a:latin typeface="Tahoma" pitchFamily="34" charset="0"/>
              </a:rPr>
              <a:t>Durata:</a:t>
            </a:r>
            <a:r>
              <a:rPr kumimoji="0" lang="it-IT">
                <a:latin typeface="Tahoma" pitchFamily="34" charset="0"/>
              </a:rPr>
              <a:t> 2 - 6 anni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812926" y="2708920"/>
            <a:ext cx="4816475" cy="3416320"/>
          </a:xfrm>
          <a:prstGeom prst="rect">
            <a:avLst/>
          </a:prstGeom>
          <a:noFill/>
          <a:ln w="38100">
            <a:pattFill prst="sphere">
              <a:fgClr>
                <a:srgbClr val="0033CC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it-IT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è integrata, nei limiti delle risorse annualmente disponibili, dalla offerta formativa pubblica, interna o esterna alla azienda, finalizzata alla acquisizione di competenze di base e trasversali per un monte complessivo non superiore a centoventi ore per la durata del triennio e disciplinata dalle regioni </a:t>
            </a:r>
            <a:endParaRPr kumimoji="0" lang="it-IT" dirty="0">
              <a:solidFill>
                <a:srgbClr val="0033C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10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2001</Words>
  <Application>Microsoft Macintosh PowerPoint</Application>
  <PresentationFormat>Widescreen</PresentationFormat>
  <Paragraphs>141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31" baseType="lpstr">
      <vt:lpstr>Arial</vt:lpstr>
      <vt:lpstr>Arial Black</vt:lpstr>
      <vt:lpstr>Bauhaus 93</vt:lpstr>
      <vt:lpstr>Berlin Sans FB</vt:lpstr>
      <vt:lpstr>Calibri</vt:lpstr>
      <vt:lpstr>Calibri Light</vt:lpstr>
      <vt:lpstr>Comic Sans MS</vt:lpstr>
      <vt:lpstr>Monotype Corsiva</vt:lpstr>
      <vt:lpstr>Tahoma</vt:lpstr>
      <vt:lpstr>Times New Roman</vt:lpstr>
      <vt:lpstr>Trebuchet MS</vt:lpstr>
      <vt:lpstr>Tema di Office</vt:lpstr>
      <vt:lpstr>I contratti formativi</vt:lpstr>
      <vt:lpstr>La formazione “vecchio stampo”</vt:lpstr>
      <vt:lpstr>Il “nuovo” concetto di interrelazione scuola-lavoro</vt:lpstr>
      <vt:lpstr>Il tirocinio</vt:lpstr>
      <vt:lpstr>L’apprendistato</vt:lpstr>
      <vt:lpstr>Gli apprendistati</vt:lpstr>
      <vt:lpstr>Un nuovo tipo di apprendistato?</vt:lpstr>
      <vt:lpstr>Apprendistato per la qualifica e il diploma professionale, il diploma di istruzione secondaria superiore e il certificato di specializzazione tecnica superiore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peculiarità del rapporto di lavoro </vt:lpstr>
      <vt:lpstr>Somministrazione</vt:lpstr>
      <vt:lpstr>Il lavoro agile</vt:lpstr>
      <vt:lpstr>Peculiarietà</vt:lpstr>
      <vt:lpstr>Peculiarietà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contratti formativi</dc:title>
  <dc:creator>Alberto Avio</dc:creator>
  <cp:lastModifiedBy>Alberto Avio</cp:lastModifiedBy>
  <cp:revision>1</cp:revision>
  <dcterms:created xsi:type="dcterms:W3CDTF">2018-12-10T18:17:46Z</dcterms:created>
  <dcterms:modified xsi:type="dcterms:W3CDTF">2018-12-10T18:18:52Z</dcterms:modified>
</cp:coreProperties>
</file>