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85" r:id="rId4"/>
    <p:sldId id="286" r:id="rId5"/>
    <p:sldId id="267" r:id="rId6"/>
    <p:sldId id="278" r:id="rId7"/>
    <p:sldId id="306" r:id="rId8"/>
    <p:sldId id="258" r:id="rId9"/>
    <p:sldId id="305" r:id="rId10"/>
    <p:sldId id="268" r:id="rId11"/>
    <p:sldId id="269" r:id="rId12"/>
    <p:sldId id="270" r:id="rId13"/>
    <p:sldId id="271" r:id="rId14"/>
    <p:sldId id="302" r:id="rId15"/>
    <p:sldId id="304" r:id="rId16"/>
    <p:sldId id="303" r:id="rId17"/>
    <p:sldId id="272" r:id="rId18"/>
    <p:sldId id="273" r:id="rId19"/>
    <p:sldId id="274" r:id="rId20"/>
    <p:sldId id="284" r:id="rId21"/>
    <p:sldId id="263" r:id="rId22"/>
    <p:sldId id="275" r:id="rId23"/>
    <p:sldId id="264" r:id="rId24"/>
    <p:sldId id="265" r:id="rId25"/>
    <p:sldId id="279" r:id="rId26"/>
    <p:sldId id="288" r:id="rId27"/>
    <p:sldId id="287" r:id="rId28"/>
    <p:sldId id="289" r:id="rId29"/>
    <p:sldId id="290" r:id="rId30"/>
    <p:sldId id="291" r:id="rId31"/>
    <p:sldId id="281" r:id="rId32"/>
    <p:sldId id="292" r:id="rId33"/>
    <p:sldId id="283" r:id="rId3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078"/>
    <p:restoredTop sz="86098"/>
  </p:normalViewPr>
  <p:slideViewPr>
    <p:cSldViewPr>
      <p:cViewPr varScale="1">
        <p:scale>
          <a:sx n="94" d="100"/>
          <a:sy n="94" d="100"/>
        </p:scale>
        <p:origin x="1288" y="1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it-IT"/>
              <a:t>Fare clic per modificare lo stile del titolo</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762744BE-9C07-4548-AA84-FC0F461A24BD}" type="datetimeFigureOut">
              <a:rPr lang="it-IT" smtClean="0"/>
              <a:t>26/11/18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2A1FC06-5C70-4E04-825D-239BEBCE9284}" type="slidenum">
              <a:rPr lang="it-IT" smtClean="0"/>
              <a:t>‹N›</a:t>
            </a:fld>
            <a:endParaRPr lang="it-IT"/>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762744BE-9C07-4548-AA84-FC0F461A24BD}" type="datetimeFigureOut">
              <a:rPr lang="it-IT" smtClean="0"/>
              <a:t>26/11/18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2A1FC06-5C70-4E04-825D-239BEBCE9284}" type="slidenum">
              <a:rPr lang="it-IT" smtClean="0"/>
              <a:t>‹N›</a:t>
            </a:fld>
            <a:endParaRPr lang="it-IT"/>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762744BE-9C07-4548-AA84-FC0F461A24BD}" type="datetimeFigureOut">
              <a:rPr lang="it-IT" smtClean="0"/>
              <a:t>26/11/18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2A1FC06-5C70-4E04-825D-239BEBCE9284}" type="slidenum">
              <a:rPr lang="it-IT" smtClean="0"/>
              <a:t>‹N›</a:t>
            </a:fld>
            <a:endParaRPr lang="it-IT"/>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762744BE-9C07-4548-AA84-FC0F461A24BD}" type="datetimeFigureOut">
              <a:rPr lang="it-IT" smtClean="0"/>
              <a:t>26/11/18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2A1FC06-5C70-4E04-825D-239BEBCE9284}" type="slidenum">
              <a:rPr lang="it-IT" smtClean="0"/>
              <a:t>‹N›</a:t>
            </a:fld>
            <a:endParaRPr lang="it-IT"/>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it-IT"/>
              <a:t>Fare clic per modificare lo stile del titolo</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762744BE-9C07-4548-AA84-FC0F461A24BD}" type="datetimeFigureOut">
              <a:rPr lang="it-IT" smtClean="0"/>
              <a:t>26/11/18</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2A1FC06-5C70-4E04-825D-239BEBCE9284}" type="slidenum">
              <a:rPr lang="it-IT" smtClean="0"/>
              <a:t>‹N›</a:t>
            </a:fld>
            <a:endParaRPr lang="it-IT"/>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762744BE-9C07-4548-AA84-FC0F461A24BD}" type="datetimeFigureOut">
              <a:rPr lang="it-IT" smtClean="0"/>
              <a:t>26/11/18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92A1FC06-5C70-4E04-825D-239BEBCE9284}" type="slidenum">
              <a:rPr lang="it-IT" smtClean="0"/>
              <a:t>‹N›</a:t>
            </a:fld>
            <a:endParaRPr lang="it-IT"/>
          </a:p>
        </p:txBody>
      </p:sp>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762744BE-9C07-4548-AA84-FC0F461A24BD}" type="datetimeFigureOut">
              <a:rPr lang="it-IT" smtClean="0"/>
              <a:t>26/11/18</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92A1FC06-5C70-4E04-825D-239BEBCE9284}" type="slidenum">
              <a:rPr lang="it-IT" smtClean="0"/>
              <a:t>‹N›</a:t>
            </a:fld>
            <a:endParaRPr lang="it-IT"/>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Date Placeholder 2"/>
          <p:cNvSpPr>
            <a:spLocks noGrp="1"/>
          </p:cNvSpPr>
          <p:nvPr>
            <p:ph type="dt" sz="half" idx="10"/>
          </p:nvPr>
        </p:nvSpPr>
        <p:spPr/>
        <p:txBody>
          <a:bodyPr/>
          <a:lstStyle/>
          <a:p>
            <a:fld id="{762744BE-9C07-4548-AA84-FC0F461A24BD}" type="datetimeFigureOut">
              <a:rPr lang="it-IT" smtClean="0"/>
              <a:t>26/11/18</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92A1FC06-5C70-4E04-825D-239BEBCE9284}" type="slidenum">
              <a:rPr lang="it-IT" smtClean="0"/>
              <a:t>‹N›</a:t>
            </a:fld>
            <a:endParaRPr lang="it-IT"/>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2744BE-9C07-4548-AA84-FC0F461A24BD}" type="datetimeFigureOut">
              <a:rPr lang="it-IT" smtClean="0"/>
              <a:t>26/11/18</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92A1FC06-5C70-4E04-825D-239BEBCE9284}" type="slidenum">
              <a:rPr lang="it-IT" smtClean="0"/>
              <a:t>‹N›</a:t>
            </a:fld>
            <a:endParaRPr lang="it-IT"/>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it-IT"/>
              <a:t>Fare clic per modificare lo stile del titolo</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762744BE-9C07-4548-AA84-FC0F461A24BD}" type="datetimeFigureOut">
              <a:rPr lang="it-IT" smtClean="0"/>
              <a:t>26/11/18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92A1FC06-5C70-4E04-825D-239BEBCE9284}" type="slidenum">
              <a:rPr lang="it-IT" smtClean="0"/>
              <a:t>‹N›</a:t>
            </a:fld>
            <a:endParaRPr lang="it-IT"/>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it-IT"/>
              <a:t>Fare clic per modificare lo stile del titolo</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762744BE-9C07-4548-AA84-FC0F461A24BD}" type="datetimeFigureOut">
              <a:rPr lang="it-IT" smtClean="0"/>
              <a:t>26/11/18</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92A1FC06-5C70-4E04-825D-239BEBCE9284}" type="slidenum">
              <a:rPr lang="it-IT" smtClean="0"/>
              <a:t>‹N›</a:t>
            </a:fld>
            <a:endParaRPr lang="it-IT"/>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62744BE-9C07-4548-AA84-FC0F461A24BD}" type="datetimeFigureOut">
              <a:rPr lang="it-IT" smtClean="0"/>
              <a:t>26/11/18</a:t>
            </a:fld>
            <a:endParaRPr lang="it-IT"/>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it-IT"/>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92A1FC06-5C70-4E04-825D-239BEBCE9284}" type="slidenum">
              <a:rPr lang="it-IT" smtClean="0"/>
              <a:t>‹N›</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push dir="u"/>
  </p:transition>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Part-time</a:t>
            </a:r>
          </a:p>
        </p:txBody>
      </p:sp>
      <p:sp>
        <p:nvSpPr>
          <p:cNvPr id="3" name="Sottotitolo 2"/>
          <p:cNvSpPr>
            <a:spLocks noGrp="1"/>
          </p:cNvSpPr>
          <p:nvPr>
            <p:ph type="subTitle" idx="1"/>
          </p:nvPr>
        </p:nvSpPr>
        <p:spPr/>
        <p:txBody>
          <a:bodyPr/>
          <a:lstStyle/>
          <a:p>
            <a:r>
              <a:rPr lang="it-IT" dirty="0"/>
              <a:t>d.lgs. 15 giugno 2015, n.81, artt.4-12</a:t>
            </a:r>
          </a:p>
          <a:p>
            <a:r>
              <a:rPr lang="it-IT" dirty="0"/>
              <a:t>(Jobs </a:t>
            </a:r>
            <a:r>
              <a:rPr lang="it-IT" dirty="0" err="1"/>
              <a:t>Act</a:t>
            </a:r>
            <a:r>
              <a:rPr lang="it-IT" dirty="0"/>
              <a:t>, che abroga il </a:t>
            </a:r>
            <a:r>
              <a:rPr lang="it-IT" dirty="0" err="1"/>
              <a:t>d.lg.vo</a:t>
            </a:r>
            <a:r>
              <a:rPr lang="it-IT" dirty="0"/>
              <a:t>. n. 61/2000)</a:t>
            </a:r>
          </a:p>
          <a:p>
            <a:endParaRPr lang="it-IT" dirty="0"/>
          </a:p>
        </p:txBody>
      </p:sp>
    </p:spTree>
    <p:extLst>
      <p:ext uri="{BB962C8B-B14F-4D97-AF65-F5344CB8AC3E}">
        <p14:creationId xmlns:p14="http://schemas.microsoft.com/office/powerpoint/2010/main" val="383492029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Forma del contratto </a:t>
            </a:r>
          </a:p>
        </p:txBody>
      </p:sp>
      <p:sp>
        <p:nvSpPr>
          <p:cNvPr id="3" name="Segnaposto contenuto 2"/>
          <p:cNvSpPr>
            <a:spLocks noGrp="1"/>
          </p:cNvSpPr>
          <p:nvPr>
            <p:ph idx="1"/>
          </p:nvPr>
        </p:nvSpPr>
        <p:spPr/>
        <p:txBody>
          <a:bodyPr>
            <a:normAutofit fontScale="92500" lnSpcReduction="10000"/>
          </a:bodyPr>
          <a:lstStyle/>
          <a:p>
            <a:pPr algn="just"/>
            <a:r>
              <a:rPr lang="it-IT" dirty="0"/>
              <a:t> Qualora </a:t>
            </a:r>
            <a:r>
              <a:rPr lang="it-IT" u="sng" dirty="0">
                <a:solidFill>
                  <a:srgbClr val="FF0000"/>
                </a:solidFill>
              </a:rPr>
              <a:t>nel contratto scritto non sia determinata la durata della prestazione lavorativa</a:t>
            </a:r>
            <a:r>
              <a:rPr lang="it-IT" dirty="0"/>
              <a:t>, su domanda del lavoratore è dichiarata la sussistenza di un rapporto di lavoro a tempo pieno a partire dalla pronuncia giudiziale. </a:t>
            </a:r>
          </a:p>
          <a:p>
            <a:pPr algn="just"/>
            <a:r>
              <a:rPr lang="it-IT" dirty="0"/>
              <a:t>Qualora l'omissione riguardi </a:t>
            </a:r>
            <a:r>
              <a:rPr lang="it-IT" u="sng" dirty="0">
                <a:solidFill>
                  <a:srgbClr val="FF0000"/>
                </a:solidFill>
              </a:rPr>
              <a:t>la sola collocazione temporale dell'orario</a:t>
            </a:r>
            <a:r>
              <a:rPr lang="it-IT" dirty="0"/>
              <a:t>, il giudice determina le modalità temporali di svolgimento della prestazione lavorativa a tempo parziale, tenendo conto delle responsabilità familiari del lavoratore interessato e della sua necessità di integrazione del reddito mediante lo svolgimento di altra attività lavorativa, nonché delle esigenze del datore di lavoro. </a:t>
            </a:r>
          </a:p>
          <a:p>
            <a:pPr algn="just"/>
            <a:r>
              <a:rPr lang="it-IT" u="sng" dirty="0">
                <a:solidFill>
                  <a:srgbClr val="FF0000"/>
                </a:solidFill>
              </a:rPr>
              <a:t>Per il periodo antecedente alla pronuncia, il lavoratore ha in entrambi i casi diritto, in aggiunta alla retribuzione dovuta per le prestazioni effettivamente rese, a un'ulteriore somma a titolo di risarcimento del danno</a:t>
            </a:r>
            <a:r>
              <a:rPr lang="it-IT" b="1" dirty="0">
                <a:solidFill>
                  <a:srgbClr val="FF0000"/>
                </a:solidFill>
              </a:rPr>
              <a:t>. </a:t>
            </a:r>
          </a:p>
          <a:p>
            <a:pPr marL="0" indent="0" algn="just">
              <a:buNone/>
            </a:pPr>
            <a:endParaRPr lang="it-IT" dirty="0"/>
          </a:p>
        </p:txBody>
      </p:sp>
    </p:spTree>
    <p:extLst>
      <p:ext uri="{BB962C8B-B14F-4D97-AF65-F5344CB8AC3E}">
        <p14:creationId xmlns:p14="http://schemas.microsoft.com/office/powerpoint/2010/main" val="1988334519"/>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33400"/>
            <a:ext cx="8229600" cy="1383432"/>
          </a:xfrm>
        </p:spPr>
        <p:txBody>
          <a:bodyPr>
            <a:normAutofit/>
          </a:bodyPr>
          <a:lstStyle/>
          <a:p>
            <a:r>
              <a:rPr lang="it-IT" dirty="0"/>
              <a:t>Lavoro supplementare (= entro le ore stabilite per il tempo pieno)</a:t>
            </a:r>
          </a:p>
        </p:txBody>
      </p:sp>
      <p:sp>
        <p:nvSpPr>
          <p:cNvPr id="3" name="Segnaposto contenuto 2"/>
          <p:cNvSpPr>
            <a:spLocks noGrp="1"/>
          </p:cNvSpPr>
          <p:nvPr>
            <p:ph idx="1"/>
          </p:nvPr>
        </p:nvSpPr>
        <p:spPr>
          <a:xfrm>
            <a:off x="487727" y="2348880"/>
            <a:ext cx="8229600" cy="3556992"/>
          </a:xfrm>
        </p:spPr>
        <p:txBody>
          <a:bodyPr/>
          <a:lstStyle/>
          <a:p>
            <a:pPr marL="0" indent="0" algn="just">
              <a:buNone/>
            </a:pPr>
            <a:r>
              <a:rPr lang="it-IT" dirty="0">
                <a:solidFill>
                  <a:srgbClr val="FF0000"/>
                </a:solidFill>
              </a:rPr>
              <a:t>Nel rispetto di quanto previsto dai contratti collettivi</a:t>
            </a:r>
            <a:r>
              <a:rPr lang="it-IT" dirty="0"/>
              <a:t>, il datore di lavoro ha la facoltà di richiedere, entro i limiti dell'orario normale di lavoro di cui all'articolo 3 del decreto legislativo n. 66 del 2003, lo svolgimento di </a:t>
            </a:r>
            <a:r>
              <a:rPr lang="it-IT" dirty="0">
                <a:solidFill>
                  <a:srgbClr val="FF0000"/>
                </a:solidFill>
              </a:rPr>
              <a:t>prestazioni supplementari, intendendosi per tali quelle svolte oltre l'orario concordato fra le parti, anche in relazione alle giornate, alle settimane o ai mesi.</a:t>
            </a:r>
            <a:r>
              <a:rPr lang="it-IT" dirty="0"/>
              <a:t> </a:t>
            </a:r>
          </a:p>
        </p:txBody>
      </p:sp>
    </p:spTree>
    <p:extLst>
      <p:ext uri="{BB962C8B-B14F-4D97-AF65-F5344CB8AC3E}">
        <p14:creationId xmlns:p14="http://schemas.microsoft.com/office/powerpoint/2010/main" val="333464645"/>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Lavoro supplementare</a:t>
            </a:r>
          </a:p>
        </p:txBody>
      </p:sp>
      <p:sp>
        <p:nvSpPr>
          <p:cNvPr id="3" name="Segnaposto contenuto 2"/>
          <p:cNvSpPr>
            <a:spLocks noGrp="1"/>
          </p:cNvSpPr>
          <p:nvPr>
            <p:ph idx="1"/>
          </p:nvPr>
        </p:nvSpPr>
        <p:spPr/>
        <p:txBody>
          <a:bodyPr>
            <a:normAutofit fontScale="92500" lnSpcReduction="20000"/>
          </a:bodyPr>
          <a:lstStyle/>
          <a:p>
            <a:pPr algn="just"/>
            <a:r>
              <a:rPr lang="it-IT" u="sng" dirty="0">
                <a:solidFill>
                  <a:srgbClr val="FF0000"/>
                </a:solidFill>
              </a:rPr>
              <a:t>Nel caso in cui il contratto collettivo applicato al rapporto di lavoro non disciplini il lavoro supplementare, il datore di lavoro può richiedere al lavoratore lo svolgimento di prestazioni di lavoro supplementare in misura non superiore al 25 per cento delle ore di lavoro settimanali concordate. </a:t>
            </a:r>
            <a:r>
              <a:rPr lang="it-IT" dirty="0"/>
              <a:t>In tale ipotesi, il lavoratore </a:t>
            </a:r>
            <a:r>
              <a:rPr lang="it-IT" u="sng" dirty="0">
                <a:solidFill>
                  <a:srgbClr val="FF0000"/>
                </a:solidFill>
              </a:rPr>
              <a:t>può rifiutare lo svolgimento del lavoro supplementare ove giustificato da comprovate esigenze lavorative, di salute, familiari o di formazione professionale.</a:t>
            </a:r>
            <a:r>
              <a:rPr lang="it-IT" dirty="0"/>
              <a:t> </a:t>
            </a:r>
          </a:p>
          <a:p>
            <a:pPr algn="just"/>
            <a:endParaRPr lang="it-IT" dirty="0"/>
          </a:p>
          <a:p>
            <a:pPr algn="just"/>
            <a:r>
              <a:rPr lang="it-IT" dirty="0"/>
              <a:t>Se i due contraenti </a:t>
            </a:r>
            <a:r>
              <a:rPr lang="it-IT" dirty="0">
                <a:solidFill>
                  <a:srgbClr val="FF0000"/>
                </a:solidFill>
              </a:rPr>
              <a:t>sono d</a:t>
            </a:r>
            <a:r>
              <a:rPr lang="mr-IN" dirty="0">
                <a:solidFill>
                  <a:srgbClr val="FF0000"/>
                </a:solidFill>
              </a:rPr>
              <a:t>’</a:t>
            </a:r>
            <a:r>
              <a:rPr lang="it-IT" dirty="0">
                <a:solidFill>
                  <a:srgbClr val="FF0000"/>
                </a:solidFill>
              </a:rPr>
              <a:t>accordo</a:t>
            </a:r>
            <a:r>
              <a:rPr lang="it-IT" dirty="0"/>
              <a:t>, si può anche andare oltre il limite del 25% di lavoro supplementare</a:t>
            </a:r>
          </a:p>
          <a:p>
            <a:pPr algn="just"/>
            <a:endParaRPr lang="it-IT" dirty="0"/>
          </a:p>
          <a:p>
            <a:pPr algn="just"/>
            <a:r>
              <a:rPr lang="it-IT" dirty="0"/>
              <a:t>Il lavoro supplementare è retribuito con una </a:t>
            </a:r>
            <a:r>
              <a:rPr lang="it-IT" u="sng" dirty="0">
                <a:solidFill>
                  <a:srgbClr val="FF0000"/>
                </a:solidFill>
              </a:rPr>
              <a:t>maggiorazione</a:t>
            </a:r>
            <a:r>
              <a:rPr lang="it-IT" dirty="0"/>
              <a:t> del 15 per cento della retribuzione oraria globale di fatto, comprensiva dell'incidenza della retribuzione delle ore supplementari sugli istituti retributivi indiretti e differiti.</a:t>
            </a:r>
          </a:p>
        </p:txBody>
      </p:sp>
    </p:spTree>
    <p:extLst>
      <p:ext uri="{BB962C8B-B14F-4D97-AF65-F5344CB8AC3E}">
        <p14:creationId xmlns:p14="http://schemas.microsoft.com/office/powerpoint/2010/main" val="547566726"/>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33400"/>
            <a:ext cx="8229600" cy="1455440"/>
          </a:xfrm>
        </p:spPr>
        <p:txBody>
          <a:bodyPr>
            <a:normAutofit/>
          </a:bodyPr>
          <a:lstStyle/>
          <a:p>
            <a:r>
              <a:rPr lang="it-IT" dirty="0"/>
              <a:t>Straordinario= lavoro prestato oltre l'orario normale di lavoro</a:t>
            </a:r>
          </a:p>
        </p:txBody>
      </p:sp>
      <p:sp>
        <p:nvSpPr>
          <p:cNvPr id="3" name="Segnaposto contenuto 2"/>
          <p:cNvSpPr>
            <a:spLocks noGrp="1"/>
          </p:cNvSpPr>
          <p:nvPr>
            <p:ph idx="1"/>
          </p:nvPr>
        </p:nvSpPr>
        <p:spPr>
          <a:xfrm>
            <a:off x="457200" y="2780928"/>
            <a:ext cx="8229600" cy="1900808"/>
          </a:xfrm>
        </p:spPr>
        <p:txBody>
          <a:bodyPr/>
          <a:lstStyle/>
          <a:p>
            <a:pPr marL="0" indent="0" algn="just">
              <a:buNone/>
            </a:pPr>
            <a:r>
              <a:rPr lang="it-IT" dirty="0"/>
              <a:t>Nel rapporto di lavoro a tempo parziale </a:t>
            </a:r>
            <a:r>
              <a:rPr lang="it-IT" u="sng" dirty="0">
                <a:solidFill>
                  <a:srgbClr val="FF0000"/>
                </a:solidFill>
              </a:rPr>
              <a:t>è consentito lo svolgimento di prestazioni di lavoro straordinario</a:t>
            </a:r>
            <a:r>
              <a:rPr lang="it-IT" dirty="0"/>
              <a:t>, così come definito dall'articolo 1, comma 2, lettera c), del decreto legislativo n. 66 del 2003. </a:t>
            </a:r>
          </a:p>
        </p:txBody>
      </p:sp>
    </p:spTree>
    <p:extLst>
      <p:ext uri="{BB962C8B-B14F-4D97-AF65-F5344CB8AC3E}">
        <p14:creationId xmlns:p14="http://schemas.microsoft.com/office/powerpoint/2010/main" val="1416439625"/>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ChangeArrowheads="1"/>
          </p:cNvSpPr>
          <p:nvPr/>
        </p:nvSpPr>
        <p:spPr bwMode="auto">
          <a:xfrm>
            <a:off x="762000" y="838200"/>
            <a:ext cx="7620000" cy="6435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eaLnBrk="1" hangingPunct="1">
              <a:spcBef>
                <a:spcPct val="50000"/>
              </a:spcBef>
            </a:pPr>
            <a:r>
              <a:rPr lang="it-IT" sz="4400" dirty="0">
                <a:solidFill>
                  <a:srgbClr val="3333CC"/>
                </a:solidFill>
                <a:latin typeface="Times New Roman" charset="0"/>
              </a:rPr>
              <a:t>Lavoro Straordinario</a:t>
            </a:r>
          </a:p>
          <a:p>
            <a:pPr eaLnBrk="1" hangingPunct="1"/>
            <a:endParaRPr lang="it-IT" dirty="0">
              <a:solidFill>
                <a:schemeClr val="tx2"/>
              </a:solidFill>
            </a:endParaRPr>
          </a:p>
          <a:p>
            <a:pPr algn="just" eaLnBrk="1" hangingPunct="1">
              <a:buFontTx/>
              <a:buChar char="•"/>
            </a:pPr>
            <a:r>
              <a:rPr lang="it-IT" dirty="0">
                <a:solidFill>
                  <a:schemeClr val="tx2"/>
                </a:solidFill>
              </a:rPr>
              <a:t> Il ricorso a prestazioni di lavoro straordinario deve essere </a:t>
            </a:r>
            <a:r>
              <a:rPr lang="it-IT" i="1" dirty="0">
                <a:solidFill>
                  <a:srgbClr val="FF0000"/>
                </a:solidFill>
              </a:rPr>
              <a:t>contenuto</a:t>
            </a:r>
          </a:p>
          <a:p>
            <a:pPr algn="just" eaLnBrk="1" hangingPunct="1">
              <a:buFontTx/>
              <a:buChar char="•"/>
            </a:pPr>
            <a:r>
              <a:rPr lang="it-IT" dirty="0">
                <a:solidFill>
                  <a:schemeClr val="tx2"/>
                </a:solidFill>
              </a:rPr>
              <a:t> Il lavoro straordinario, sommato al lavoro normale, non deve superare il limite </a:t>
            </a:r>
            <a:r>
              <a:rPr lang="it-IT" dirty="0" err="1">
                <a:solidFill>
                  <a:schemeClr val="tx2"/>
                </a:solidFill>
              </a:rPr>
              <a:t>max</a:t>
            </a:r>
            <a:r>
              <a:rPr lang="it-IT" dirty="0">
                <a:solidFill>
                  <a:schemeClr val="tx2"/>
                </a:solidFill>
              </a:rPr>
              <a:t> settimanale stabilito dai C.C., senza eccedere le 48 ore sul </a:t>
            </a:r>
            <a:r>
              <a:rPr lang="it-IT" dirty="0" err="1">
                <a:solidFill>
                  <a:schemeClr val="tx2"/>
                </a:solidFill>
              </a:rPr>
              <a:t>multiperiodo</a:t>
            </a:r>
            <a:r>
              <a:rPr lang="it-IT" dirty="0">
                <a:solidFill>
                  <a:schemeClr val="tx2"/>
                </a:solidFill>
              </a:rPr>
              <a:t> (</a:t>
            </a:r>
            <a:r>
              <a:rPr lang="it-IT" dirty="0">
                <a:solidFill>
                  <a:srgbClr val="FF0000"/>
                </a:solidFill>
              </a:rPr>
              <a:t>limiti </a:t>
            </a:r>
            <a:r>
              <a:rPr lang="it-IT" i="1" dirty="0">
                <a:solidFill>
                  <a:srgbClr val="FF0000"/>
                </a:solidFill>
              </a:rPr>
              <a:t>ex </a:t>
            </a:r>
            <a:r>
              <a:rPr lang="it-IT" dirty="0">
                <a:solidFill>
                  <a:srgbClr val="FF0000"/>
                </a:solidFill>
              </a:rPr>
              <a:t>art.4</a:t>
            </a:r>
            <a:r>
              <a:rPr lang="it-IT" dirty="0">
                <a:solidFill>
                  <a:schemeClr val="tx2"/>
                </a:solidFill>
              </a:rPr>
              <a:t>) </a:t>
            </a:r>
          </a:p>
          <a:p>
            <a:pPr algn="just" eaLnBrk="1" hangingPunct="1">
              <a:buFontTx/>
              <a:buChar char="•"/>
            </a:pPr>
            <a:r>
              <a:rPr lang="it-IT" dirty="0">
                <a:solidFill>
                  <a:schemeClr val="tx2"/>
                </a:solidFill>
              </a:rPr>
              <a:t> </a:t>
            </a:r>
            <a:r>
              <a:rPr lang="it-IT" dirty="0">
                <a:solidFill>
                  <a:srgbClr val="FF0000"/>
                </a:solidFill>
              </a:rPr>
              <a:t>Entro tale limite, i C.C. regolamentano le eventuali modalità di esecuzione delle prestazioni di lavoro straordinario, </a:t>
            </a:r>
            <a:r>
              <a:rPr lang="it-IT" dirty="0"/>
              <a:t>anche prevedendo obbligo accettazione del lavoratore (salvo il rifiuto giustificato)</a:t>
            </a:r>
          </a:p>
          <a:p>
            <a:pPr algn="just" eaLnBrk="1" hangingPunct="1">
              <a:buFontTx/>
              <a:buChar char="•"/>
            </a:pPr>
            <a:endParaRPr lang="it-IT" dirty="0">
              <a:solidFill>
                <a:srgbClr val="FF0000"/>
              </a:solidFill>
            </a:endParaRPr>
          </a:p>
          <a:p>
            <a:pPr algn="just" eaLnBrk="1" hangingPunct="1">
              <a:buFontTx/>
              <a:buChar char="•"/>
            </a:pPr>
            <a:r>
              <a:rPr lang="it-IT" dirty="0"/>
              <a:t> </a:t>
            </a:r>
            <a:r>
              <a:rPr lang="it-IT" dirty="0">
                <a:solidFill>
                  <a:srgbClr val="FF0000"/>
                </a:solidFill>
              </a:rPr>
              <a:t>In assenza C.C.</a:t>
            </a:r>
            <a:r>
              <a:rPr lang="it-IT" dirty="0"/>
              <a:t>, occorre il </a:t>
            </a:r>
            <a:r>
              <a:rPr lang="it-IT" dirty="0">
                <a:solidFill>
                  <a:srgbClr val="FF0000"/>
                </a:solidFill>
              </a:rPr>
              <a:t>consenso</a:t>
            </a:r>
            <a:r>
              <a:rPr lang="it-IT" dirty="0"/>
              <a:t> del lavoratore e lo straordinario incontra il limite </a:t>
            </a:r>
            <a:r>
              <a:rPr lang="it-IT" dirty="0" err="1"/>
              <a:t>max</a:t>
            </a:r>
            <a:r>
              <a:rPr lang="it-IT" dirty="0"/>
              <a:t> annuale di </a:t>
            </a:r>
            <a:r>
              <a:rPr lang="it-IT" dirty="0">
                <a:solidFill>
                  <a:srgbClr val="FF0000"/>
                </a:solidFill>
              </a:rPr>
              <a:t>250 ore</a:t>
            </a:r>
          </a:p>
          <a:p>
            <a:pPr algn="just" eaLnBrk="1" hangingPunct="1">
              <a:buFontTx/>
              <a:buChar char="•"/>
            </a:pPr>
            <a:r>
              <a:rPr lang="it-IT" dirty="0"/>
              <a:t> Si può prescindere dal consenso del lavoratore, salvo diversa disposizione della C.C., per esigenze tipologicamente e tassativamente determinate dalla legge</a:t>
            </a:r>
          </a:p>
          <a:p>
            <a:pPr algn="just" eaLnBrk="1" hangingPunct="1">
              <a:buFontTx/>
              <a:buChar char="•"/>
            </a:pPr>
            <a:endParaRPr lang="it-IT" dirty="0">
              <a:solidFill>
                <a:schemeClr val="tx2"/>
              </a:solidFill>
            </a:endParaRPr>
          </a:p>
          <a:p>
            <a:pPr eaLnBrk="1" hangingPunct="1">
              <a:buFontTx/>
              <a:buChar char="•"/>
            </a:pPr>
            <a:endParaRPr lang="it-IT" dirty="0">
              <a:solidFill>
                <a:schemeClr val="tx2"/>
              </a:solidFill>
            </a:endParaRPr>
          </a:p>
          <a:p>
            <a:pPr eaLnBrk="1" hangingPunct="1">
              <a:spcBef>
                <a:spcPct val="50000"/>
              </a:spcBef>
              <a:buFontTx/>
              <a:buChar char="•"/>
            </a:pPr>
            <a:endParaRPr lang="it-IT" sz="4400" dirty="0">
              <a:latin typeface="Times New Roman" charset="0"/>
            </a:endParaRPr>
          </a:p>
        </p:txBody>
      </p:sp>
    </p:spTree>
    <p:extLst>
      <p:ext uri="{BB962C8B-B14F-4D97-AF65-F5344CB8AC3E}">
        <p14:creationId xmlns:p14="http://schemas.microsoft.com/office/powerpoint/2010/main" val="2690601601"/>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ChangeArrowheads="1"/>
          </p:cNvSpPr>
          <p:nvPr/>
        </p:nvSpPr>
        <p:spPr bwMode="auto">
          <a:xfrm>
            <a:off x="0" y="2133600"/>
            <a:ext cx="9144000" cy="4524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just">
              <a:buFont typeface="Wingdings" charset="0"/>
              <a:buChar char="v"/>
            </a:pPr>
            <a:r>
              <a:rPr lang="it-IT" sz="2400" dirty="0">
                <a:solidFill>
                  <a:srgbClr val="FF0000"/>
                </a:solidFill>
                <a:latin typeface="Times New Roman" charset="0"/>
                <a:cs typeface="Tahoma" charset="0"/>
              </a:rPr>
              <a:t> </a:t>
            </a:r>
            <a:r>
              <a:rPr lang="it-IT" sz="2400" dirty="0">
                <a:latin typeface="Times New Roman" charset="0"/>
                <a:cs typeface="Tahoma" charset="0"/>
              </a:rPr>
              <a:t>I contratti collettivi di lavoro stabiliscono la durata massima settimanale dell'orario di lavoro.</a:t>
            </a:r>
          </a:p>
          <a:p>
            <a:pPr algn="just">
              <a:buFont typeface="Wingdings" charset="0"/>
              <a:buChar char="v"/>
            </a:pPr>
            <a:r>
              <a:rPr lang="it-IT" sz="2400" dirty="0">
                <a:solidFill>
                  <a:srgbClr val="FF0000"/>
                </a:solidFill>
                <a:latin typeface="Times New Roman" charset="0"/>
                <a:cs typeface="Tahoma" charset="0"/>
              </a:rPr>
              <a:t> </a:t>
            </a:r>
            <a:r>
              <a:rPr lang="it-IT" sz="2400" dirty="0">
                <a:latin typeface="Times New Roman" charset="0"/>
                <a:cs typeface="Tahoma" charset="0"/>
              </a:rPr>
              <a:t>La durata media dell'orario di lavoro non può in ogni caso superare, per ogni periodo di sette giorni, le </a:t>
            </a:r>
            <a:r>
              <a:rPr lang="it-IT" sz="2400" dirty="0">
                <a:solidFill>
                  <a:srgbClr val="FF0000"/>
                </a:solidFill>
                <a:latin typeface="Times New Roman" charset="0"/>
                <a:cs typeface="Tahoma" charset="0"/>
              </a:rPr>
              <a:t>48</a:t>
            </a:r>
            <a:r>
              <a:rPr lang="it-IT" sz="2400" dirty="0">
                <a:latin typeface="Times New Roman" charset="0"/>
                <a:cs typeface="Tahoma" charset="0"/>
              </a:rPr>
              <a:t> ore, comprese le ore di lavoro straordinario. </a:t>
            </a:r>
          </a:p>
          <a:p>
            <a:pPr algn="just">
              <a:buFont typeface="Wingdings" charset="0"/>
              <a:buChar char="v"/>
            </a:pPr>
            <a:r>
              <a:rPr lang="it-IT" sz="2400" dirty="0">
                <a:solidFill>
                  <a:srgbClr val="FF0000"/>
                </a:solidFill>
                <a:latin typeface="Times New Roman" charset="0"/>
                <a:cs typeface="Tahoma" charset="0"/>
              </a:rPr>
              <a:t> </a:t>
            </a:r>
            <a:r>
              <a:rPr lang="it-IT" sz="2400" dirty="0">
                <a:latin typeface="Times New Roman" charset="0"/>
                <a:cs typeface="Tahoma" charset="0"/>
              </a:rPr>
              <a:t>A tali fini, la durata media dell'orario di lavoro deve essere calcolata con riferimento a un periodo non superiore a </a:t>
            </a:r>
            <a:r>
              <a:rPr lang="it-IT" sz="2400" dirty="0">
                <a:solidFill>
                  <a:srgbClr val="FF0000"/>
                </a:solidFill>
                <a:latin typeface="Times New Roman" charset="0"/>
                <a:cs typeface="Tahoma" charset="0"/>
              </a:rPr>
              <a:t>quattro mesi</a:t>
            </a:r>
            <a:r>
              <a:rPr lang="it-IT" sz="2400" dirty="0">
                <a:latin typeface="Times New Roman" charset="0"/>
                <a:cs typeface="Tahoma" charset="0"/>
              </a:rPr>
              <a:t>. Tuttavia, i contratti collettivi di lavoro possono elevare il limite dei quattro mesi fino a </a:t>
            </a:r>
            <a:r>
              <a:rPr lang="it-IT" sz="2400" dirty="0">
                <a:solidFill>
                  <a:srgbClr val="FF0000"/>
                </a:solidFill>
                <a:latin typeface="Times New Roman" charset="0"/>
                <a:cs typeface="Tahoma" charset="0"/>
              </a:rPr>
              <a:t>sei</a:t>
            </a:r>
            <a:r>
              <a:rPr lang="it-IT" sz="2400" dirty="0">
                <a:latin typeface="Times New Roman" charset="0"/>
                <a:cs typeface="Tahoma" charset="0"/>
              </a:rPr>
              <a:t> </a:t>
            </a:r>
            <a:r>
              <a:rPr lang="it-IT" sz="2400" dirty="0">
                <a:solidFill>
                  <a:srgbClr val="FF0000"/>
                </a:solidFill>
                <a:latin typeface="Times New Roman" charset="0"/>
                <a:cs typeface="Tahoma" charset="0"/>
              </a:rPr>
              <a:t>mesi</a:t>
            </a:r>
            <a:r>
              <a:rPr lang="it-IT" sz="2400" dirty="0">
                <a:latin typeface="Times New Roman" charset="0"/>
                <a:cs typeface="Tahoma" charset="0"/>
              </a:rPr>
              <a:t> ovvero fino a </a:t>
            </a:r>
            <a:r>
              <a:rPr lang="it-IT" sz="2400" dirty="0">
                <a:solidFill>
                  <a:srgbClr val="FF0000"/>
                </a:solidFill>
                <a:latin typeface="Times New Roman" charset="0"/>
                <a:cs typeface="Tahoma" charset="0"/>
              </a:rPr>
              <a:t>12</a:t>
            </a:r>
            <a:r>
              <a:rPr lang="it-IT" sz="2400" dirty="0">
                <a:latin typeface="Times New Roman" charset="0"/>
                <a:cs typeface="Tahoma" charset="0"/>
              </a:rPr>
              <a:t> </a:t>
            </a:r>
            <a:r>
              <a:rPr lang="it-IT" sz="2400" dirty="0">
                <a:solidFill>
                  <a:srgbClr val="FF0000"/>
                </a:solidFill>
                <a:latin typeface="Times New Roman" charset="0"/>
                <a:cs typeface="Tahoma" charset="0"/>
              </a:rPr>
              <a:t>mesi</a:t>
            </a:r>
            <a:r>
              <a:rPr lang="it-IT" sz="2400" dirty="0">
                <a:latin typeface="Times New Roman" charset="0"/>
                <a:cs typeface="Tahoma" charset="0"/>
              </a:rPr>
              <a:t> a fronte di ragioni obiettive, tecniche o inerenti all'organizzazione del lavoro, specificate negli stessi contratti collettivi.</a:t>
            </a:r>
            <a:endParaRPr lang="it-IT" sz="2400" dirty="0">
              <a:latin typeface="Times New Roman" charset="0"/>
              <a:cs typeface="Times New Roman" charset="0"/>
            </a:endParaRPr>
          </a:p>
          <a:p>
            <a:pPr algn="just"/>
            <a:endParaRPr lang="it-IT" sz="2400" dirty="0">
              <a:latin typeface="Times New Roman" charset="0"/>
            </a:endParaRPr>
          </a:p>
        </p:txBody>
      </p:sp>
      <p:sp>
        <p:nvSpPr>
          <p:cNvPr id="29699" name="Text Box 3"/>
          <p:cNvSpPr txBox="1">
            <a:spLocks noChangeArrowheads="1"/>
          </p:cNvSpPr>
          <p:nvPr/>
        </p:nvSpPr>
        <p:spPr bwMode="auto">
          <a:xfrm>
            <a:off x="762000" y="0"/>
            <a:ext cx="8382000" cy="1431925"/>
          </a:xfrm>
          <a:prstGeom prst="rect">
            <a:avLst/>
          </a:prstGeom>
          <a:noFill/>
          <a:ln w="9525">
            <a:noFill/>
            <a:miter lim="800000"/>
            <a:headEnd/>
            <a:tailEnd/>
          </a:ln>
          <a:effectLst/>
        </p:spPr>
        <p:txBody>
          <a:bodyPr>
            <a:spAutoFit/>
          </a:bodyPr>
          <a:lstStyle>
            <a:lvl1pPr>
              <a:defRPr sz="3000">
                <a:solidFill>
                  <a:schemeClr val="tx1"/>
                </a:solidFill>
                <a:latin typeface="Verdana" charset="0"/>
                <a:ea typeface="MS PGothic" charset="0"/>
                <a:cs typeface="MS PGothic" charset="0"/>
              </a:defRPr>
            </a:lvl1pPr>
            <a:lvl2pPr marL="742950" indent="-285750">
              <a:defRPr sz="2600">
                <a:solidFill>
                  <a:schemeClr val="tx1"/>
                </a:solidFill>
                <a:latin typeface="Verdana" charset="0"/>
                <a:ea typeface="MS PGothic" charset="0"/>
                <a:cs typeface="MS PGothic" charset="0"/>
              </a:defRPr>
            </a:lvl2pPr>
            <a:lvl3pPr marL="1143000" indent="-228600">
              <a:defRPr sz="2300">
                <a:solidFill>
                  <a:schemeClr val="tx1"/>
                </a:solidFill>
                <a:latin typeface="Verdana" charset="0"/>
                <a:ea typeface="MS PGothic" charset="0"/>
                <a:cs typeface="MS PGothic" charset="0"/>
              </a:defRPr>
            </a:lvl3pPr>
            <a:lvl4pPr marL="1600200" indent="-228600">
              <a:defRPr sz="2000">
                <a:solidFill>
                  <a:schemeClr val="tx1"/>
                </a:solidFill>
                <a:latin typeface="Verdana" charset="0"/>
                <a:ea typeface="MS PGothic" charset="0"/>
                <a:cs typeface="MS PGothic" charset="0"/>
              </a:defRPr>
            </a:lvl4pPr>
            <a:lvl5pPr marL="2057400" indent="-228600">
              <a:defRPr sz="2000">
                <a:solidFill>
                  <a:schemeClr val="tx1"/>
                </a:solidFill>
                <a:latin typeface="Verdana" charset="0"/>
                <a:ea typeface="MS PGothic" charset="0"/>
                <a:cs typeface="MS PGothic" charset="0"/>
              </a:defRPr>
            </a:lvl5pPr>
            <a:lvl6pPr marL="2514600" indent="-228600" eaLnBrk="0" hangingPunct="0">
              <a:buFont typeface="Wingdings" charset="0"/>
              <a:defRPr sz="2000">
                <a:solidFill>
                  <a:schemeClr val="tx1"/>
                </a:solidFill>
                <a:latin typeface="Verdana" charset="0"/>
                <a:ea typeface="MS PGothic" charset="0"/>
                <a:cs typeface="MS PGothic" charset="0"/>
              </a:defRPr>
            </a:lvl6pPr>
            <a:lvl7pPr marL="2971800" indent="-228600" eaLnBrk="0" hangingPunct="0">
              <a:buFont typeface="Wingdings" charset="0"/>
              <a:defRPr sz="2000">
                <a:solidFill>
                  <a:schemeClr val="tx1"/>
                </a:solidFill>
                <a:latin typeface="Verdana" charset="0"/>
                <a:ea typeface="MS PGothic" charset="0"/>
                <a:cs typeface="MS PGothic" charset="0"/>
              </a:defRPr>
            </a:lvl7pPr>
            <a:lvl8pPr marL="3429000" indent="-228600" eaLnBrk="0" hangingPunct="0">
              <a:buFont typeface="Wingdings" charset="0"/>
              <a:defRPr sz="2000">
                <a:solidFill>
                  <a:schemeClr val="tx1"/>
                </a:solidFill>
                <a:latin typeface="Verdana" charset="0"/>
                <a:ea typeface="MS PGothic" charset="0"/>
                <a:cs typeface="MS PGothic" charset="0"/>
              </a:defRPr>
            </a:lvl8pPr>
            <a:lvl9pPr marL="3886200" indent="-228600" eaLnBrk="0" hangingPunct="0">
              <a:buFont typeface="Wingdings" charset="0"/>
              <a:defRPr sz="2000">
                <a:solidFill>
                  <a:schemeClr val="tx1"/>
                </a:solidFill>
                <a:latin typeface="Verdana" charset="0"/>
                <a:ea typeface="MS PGothic" charset="0"/>
                <a:cs typeface="MS PGothic" charset="0"/>
              </a:defRPr>
            </a:lvl9pPr>
          </a:lstStyle>
          <a:p>
            <a:pPr algn="ctr" eaLnBrk="1" hangingPunct="1">
              <a:defRPr/>
            </a:pPr>
            <a:r>
              <a:rPr lang="it-IT" sz="3200">
                <a:solidFill>
                  <a:srgbClr val="FF0000"/>
                </a:solidFill>
                <a:effectLst>
                  <a:outerShdw blurRad="38100" dist="38100" dir="2700000" algn="tl">
                    <a:srgbClr val="DDDDDD"/>
                  </a:outerShdw>
                </a:effectLst>
                <a:latin typeface="Tahoma" charset="0"/>
                <a:cs typeface="Tahoma" charset="0"/>
              </a:rPr>
              <a:t> </a:t>
            </a:r>
          </a:p>
          <a:p>
            <a:pPr algn="ctr" eaLnBrk="1" hangingPunct="1">
              <a:defRPr/>
            </a:pPr>
            <a:r>
              <a:rPr lang="it-IT" sz="3200">
                <a:solidFill>
                  <a:srgbClr val="FF0000"/>
                </a:solidFill>
                <a:effectLst>
                  <a:outerShdw blurRad="38100" dist="38100" dir="2700000" algn="tl">
                    <a:srgbClr val="DDDDDD"/>
                  </a:outerShdw>
                </a:effectLst>
                <a:latin typeface="Tahoma" charset="0"/>
                <a:cs typeface="Tahoma" charset="0"/>
              </a:rPr>
              <a:t>Durata massima dell'orario di lavoro</a:t>
            </a:r>
          </a:p>
          <a:p>
            <a:pPr algn="ctr" eaLnBrk="1" hangingPunct="1">
              <a:defRPr/>
            </a:pPr>
            <a:r>
              <a:rPr lang="it-IT" sz="2400">
                <a:solidFill>
                  <a:srgbClr val="FF0000"/>
                </a:solidFill>
                <a:effectLst>
                  <a:outerShdw blurRad="38100" dist="38100" dir="2700000" algn="tl">
                    <a:srgbClr val="DDDDDD"/>
                  </a:outerShdw>
                </a:effectLst>
                <a:latin typeface="Tahoma" charset="0"/>
              </a:rPr>
              <a:t>Art. 4</a:t>
            </a:r>
          </a:p>
        </p:txBody>
      </p:sp>
    </p:spTree>
    <p:extLst>
      <p:ext uri="{BB962C8B-B14F-4D97-AF65-F5344CB8AC3E}">
        <p14:creationId xmlns:p14="http://schemas.microsoft.com/office/powerpoint/2010/main" val="2113068721"/>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p:txBody>
          <a:bodyPr/>
          <a:lstStyle/>
          <a:p>
            <a:pPr eaLnBrk="1" hangingPunct="1"/>
            <a:r>
              <a:rPr lang="it-IT" sz="3400">
                <a:solidFill>
                  <a:srgbClr val="3333CC"/>
                </a:solidFill>
                <a:latin typeface="Verdana" charset="0"/>
                <a:ea typeface="MS PGothic" charset="0"/>
              </a:rPr>
              <a:t>Retribuzione del lavoro straordinario</a:t>
            </a:r>
          </a:p>
        </p:txBody>
      </p:sp>
      <p:sp>
        <p:nvSpPr>
          <p:cNvPr id="36866" name="Rectangle 3"/>
          <p:cNvSpPr>
            <a:spLocks noGrp="1" noChangeArrowheads="1"/>
          </p:cNvSpPr>
          <p:nvPr>
            <p:ph idx="1"/>
          </p:nvPr>
        </p:nvSpPr>
        <p:spPr/>
        <p:txBody>
          <a:bodyPr/>
          <a:lstStyle/>
          <a:p>
            <a:pPr algn="just">
              <a:spcBef>
                <a:spcPct val="0"/>
              </a:spcBef>
              <a:buClrTx/>
              <a:buFontTx/>
              <a:buNone/>
            </a:pPr>
            <a:r>
              <a:rPr lang="it-IT" dirty="0">
                <a:solidFill>
                  <a:schemeClr val="tx2"/>
                </a:solidFill>
                <a:latin typeface="Verdana" charset="0"/>
                <a:ea typeface="MS PGothic" charset="0"/>
              </a:rPr>
              <a:t>   Il lavoro straordinario deve essere computato a parte e compensato con le maggiorazioni retributive previste dai contratti collettivi di lavoro. I contratti collettivi possono in ogni caso consentire che, in alternativa o in aggiunta alle maggiorazioni retributive, i lavoratori usufruiscano di riposi compensativi.</a:t>
            </a:r>
          </a:p>
          <a:p>
            <a:pPr eaLnBrk="1" hangingPunct="1"/>
            <a:endParaRPr lang="it-IT" dirty="0">
              <a:latin typeface="Verdana" charset="0"/>
              <a:ea typeface="MS PGothic" charset="0"/>
            </a:endParaRPr>
          </a:p>
        </p:txBody>
      </p:sp>
    </p:spTree>
    <p:extLst>
      <p:ext uri="{BB962C8B-B14F-4D97-AF65-F5344CB8AC3E}">
        <p14:creationId xmlns:p14="http://schemas.microsoft.com/office/powerpoint/2010/main" val="2426272802"/>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Attenzione: Cassazione n.11905/2011</a:t>
            </a:r>
          </a:p>
        </p:txBody>
      </p:sp>
      <p:sp>
        <p:nvSpPr>
          <p:cNvPr id="3" name="Segnaposto contenuto 2"/>
          <p:cNvSpPr>
            <a:spLocks noGrp="1"/>
          </p:cNvSpPr>
          <p:nvPr>
            <p:ph idx="1"/>
          </p:nvPr>
        </p:nvSpPr>
        <p:spPr/>
        <p:txBody>
          <a:bodyPr>
            <a:normAutofit fontScale="85000" lnSpcReduction="20000"/>
          </a:bodyPr>
          <a:lstStyle/>
          <a:p>
            <a:pPr marL="0" indent="0" algn="just">
              <a:buNone/>
            </a:pPr>
            <a:r>
              <a:rPr lang="it-IT" dirty="0"/>
              <a:t>Il rapporto a tempo parziale si trasforma in rapporto a tempo pieno per fatti concludenti, in relazione alla prestazione lavorativa resa, costantemente, secondo l'orario normale, o addirittura con orario superiore. </a:t>
            </a:r>
            <a:r>
              <a:rPr lang="it-IT" u="sng" dirty="0">
                <a:solidFill>
                  <a:srgbClr val="FF0000"/>
                </a:solidFill>
              </a:rPr>
              <a:t>Il comportamento negoziale concludente, nel senso di modificare stabilmente l'orario di lavoro, è conseguente all'accertamento che la prestazione eccedente quella inizialmente concordata ‐ resa in modo continuativo secondo modalità orarie proprie del lavoro a tempo pieno, o addirittura con il superamento dell'orario normale ‐ non risponda ad alcuna specifica esigenza di organizzazione del servizio, idonea a giustificare, secondo le previsioni della contrattazione collettiva, l'assegnazione di ore ulteriori rispetto a quelle negozialmente pattuite. </a:t>
            </a:r>
          </a:p>
          <a:p>
            <a:pPr marL="0" indent="0" algn="just">
              <a:buNone/>
            </a:pPr>
            <a:r>
              <a:rPr lang="it-IT" dirty="0"/>
              <a:t>La libertà del lavoratore di rifiutare la prestazione oltre l'orario dei part‐time è ininfluente, posto che, come rilevato dalla Corte di merito, l'effettuazione, in concreto, delle prestazioni richieste, con la continuità risultante dalle buste paga, ha evidenziato l'accettazione della nuova regolamentazione, con ogni conseguente effetto obbligatorio, risultandone una modifica non accessoria dei contenuti del sinallagma negoziale.</a:t>
            </a:r>
          </a:p>
        </p:txBody>
      </p:sp>
    </p:spTree>
    <p:extLst>
      <p:ext uri="{BB962C8B-B14F-4D97-AF65-F5344CB8AC3E}">
        <p14:creationId xmlns:p14="http://schemas.microsoft.com/office/powerpoint/2010/main" val="1031378473"/>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rgbClr val="FF0000"/>
                </a:solidFill>
              </a:rPr>
              <a:t>Clausole elastiche</a:t>
            </a:r>
          </a:p>
        </p:txBody>
      </p:sp>
      <p:sp>
        <p:nvSpPr>
          <p:cNvPr id="3" name="Segnaposto contenuto 2"/>
          <p:cNvSpPr>
            <a:spLocks noGrp="1"/>
          </p:cNvSpPr>
          <p:nvPr>
            <p:ph idx="1"/>
          </p:nvPr>
        </p:nvSpPr>
        <p:spPr/>
        <p:txBody>
          <a:bodyPr/>
          <a:lstStyle/>
          <a:p>
            <a:pPr algn="just"/>
            <a:r>
              <a:rPr lang="it-IT" dirty="0">
                <a:solidFill>
                  <a:srgbClr val="FF0000"/>
                </a:solidFill>
              </a:rPr>
              <a:t>Nel rispetto di quanto previsto dai contratti collettivi</a:t>
            </a:r>
            <a:r>
              <a:rPr lang="it-IT" dirty="0"/>
              <a:t>, le parti del contratto di lavoro a tempo parziale possono pattuire, per iscritto, clausole elastiche relative alla variazione della collocazione temporale della prestazione lavorativa </a:t>
            </a:r>
            <a:r>
              <a:rPr lang="it-IT" i="1" dirty="0"/>
              <a:t>(nel part time orizzontale </a:t>
            </a:r>
            <a:r>
              <a:rPr lang="mr-IN" i="1" dirty="0"/>
              <a:t>–</a:t>
            </a:r>
            <a:r>
              <a:rPr lang="it-IT" i="1" dirty="0"/>
              <a:t> ex clausole flessibili)</a:t>
            </a:r>
            <a:r>
              <a:rPr lang="it-IT" dirty="0"/>
              <a:t> ovvero relative alla variazione in aumento della sua durata </a:t>
            </a:r>
            <a:r>
              <a:rPr lang="it-IT" i="1" dirty="0"/>
              <a:t>(nel part time verticale e misto)</a:t>
            </a:r>
            <a:r>
              <a:rPr lang="it-IT" dirty="0"/>
              <a:t>. </a:t>
            </a:r>
          </a:p>
          <a:p>
            <a:pPr algn="just"/>
            <a:r>
              <a:rPr lang="it-IT" dirty="0"/>
              <a:t>In questi casi il prestatore di lavoro ha diritto </a:t>
            </a:r>
            <a:r>
              <a:rPr lang="it-IT" dirty="0">
                <a:solidFill>
                  <a:srgbClr val="FF0000"/>
                </a:solidFill>
              </a:rPr>
              <a:t>a un preavviso di due giorni lavorativi</a:t>
            </a:r>
            <a:r>
              <a:rPr lang="it-IT" dirty="0"/>
              <a:t>, fatte salve le diverse intese tra le parti, nonché a </a:t>
            </a:r>
            <a:r>
              <a:rPr lang="it-IT" dirty="0">
                <a:solidFill>
                  <a:srgbClr val="FF0000"/>
                </a:solidFill>
              </a:rPr>
              <a:t>specifiche compensazioni</a:t>
            </a:r>
            <a:r>
              <a:rPr lang="it-IT" dirty="0"/>
              <a:t>, </a:t>
            </a:r>
            <a:r>
              <a:rPr lang="it-IT" dirty="0">
                <a:solidFill>
                  <a:srgbClr val="FF0000"/>
                </a:solidFill>
              </a:rPr>
              <a:t>nella misura ovvero nelle forme determinate dai contratti collettivi</a:t>
            </a:r>
            <a:r>
              <a:rPr lang="it-IT" dirty="0"/>
              <a:t>. </a:t>
            </a:r>
          </a:p>
        </p:txBody>
      </p:sp>
    </p:spTree>
    <p:extLst>
      <p:ext uri="{BB962C8B-B14F-4D97-AF65-F5344CB8AC3E}">
        <p14:creationId xmlns:p14="http://schemas.microsoft.com/office/powerpoint/2010/main" val="28383334"/>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solidFill>
                  <a:srgbClr val="FF0000"/>
                </a:solidFill>
              </a:rPr>
              <a:t>Clausole elastiche al di fuori del CCNL</a:t>
            </a:r>
          </a:p>
        </p:txBody>
      </p:sp>
      <p:sp>
        <p:nvSpPr>
          <p:cNvPr id="3" name="Segnaposto contenuto 2"/>
          <p:cNvSpPr>
            <a:spLocks noGrp="1"/>
          </p:cNvSpPr>
          <p:nvPr>
            <p:ph idx="1"/>
          </p:nvPr>
        </p:nvSpPr>
        <p:spPr/>
        <p:txBody>
          <a:bodyPr>
            <a:normAutofit fontScale="85000" lnSpcReduction="10000"/>
          </a:bodyPr>
          <a:lstStyle/>
          <a:p>
            <a:pPr algn="just"/>
            <a:r>
              <a:rPr lang="it-IT" u="sng" dirty="0">
                <a:solidFill>
                  <a:srgbClr val="FF0000"/>
                </a:solidFill>
              </a:rPr>
              <a:t>Nel caso in cui il contratto collettivo applicato al rapporto non disciplini le clausole elastiche </a:t>
            </a:r>
            <a:r>
              <a:rPr lang="it-IT" dirty="0"/>
              <a:t>queste possono essere pattuite per iscritto dalle parti avanti alle </a:t>
            </a:r>
            <a:r>
              <a:rPr lang="it-IT" u="sng" dirty="0">
                <a:solidFill>
                  <a:srgbClr val="FF0000"/>
                </a:solidFill>
              </a:rPr>
              <a:t>commissioni di certificazione</a:t>
            </a:r>
            <a:r>
              <a:rPr lang="it-IT" dirty="0"/>
              <a:t>, con facoltà del lavoratore di farsi assistere da un rappresentante dell'associazione sindacale cui aderisce o conferisce mandato o da un avvocato o da un consulente del lavoro. </a:t>
            </a:r>
          </a:p>
          <a:p>
            <a:pPr algn="just"/>
            <a:r>
              <a:rPr lang="it-IT" u="sng" dirty="0">
                <a:solidFill>
                  <a:srgbClr val="FF0000"/>
                </a:solidFill>
              </a:rPr>
              <a:t>Le clausole elastiche prevedono, a pena di nullità, le condizioni e le modalità con le quali il datore di lavoro, con preavviso di due giorni lavorativi, può modificare la collocazione temporale della prestazione e variarne in aumento la durata, nonché la misura massima dell'aumento, che non può eccedere il limite del 25 per cento della normale prestazione annua a tempo parziale. </a:t>
            </a:r>
          </a:p>
          <a:p>
            <a:pPr algn="just"/>
            <a:r>
              <a:rPr lang="it-IT" u="sng" dirty="0">
                <a:solidFill>
                  <a:srgbClr val="FF0000"/>
                </a:solidFill>
              </a:rPr>
              <a:t>Le modifiche dell'orario in aumento comportano il diritto del lavoratore ad una maggiorazione del 15 per cento della retribuzione oraria globale di fatto, comprensiva dell'incidenza della retribuzione sugli istituti retributivi indiretti e differiti. </a:t>
            </a:r>
          </a:p>
        </p:txBody>
      </p:sp>
    </p:spTree>
    <p:extLst>
      <p:ext uri="{BB962C8B-B14F-4D97-AF65-F5344CB8AC3E}">
        <p14:creationId xmlns:p14="http://schemas.microsoft.com/office/powerpoint/2010/main" val="129211878"/>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title"/>
          </p:nvPr>
        </p:nvSpPr>
        <p:spPr>
          <a:xfrm>
            <a:off x="574675" y="304800"/>
            <a:ext cx="8001000" cy="1468438"/>
          </a:xfrm>
        </p:spPr>
        <p:txBody>
          <a:bodyPr>
            <a:normAutofit fontScale="90000"/>
          </a:bodyPr>
          <a:lstStyle/>
          <a:p>
            <a:pPr algn="ctr" eaLnBrk="1" hangingPunct="1"/>
            <a:br>
              <a:rPr lang="it-IT" altLang="it-IT" sz="3400" b="1">
                <a:ea typeface="ＭＳ Ｐゴシック" charset="-128"/>
              </a:rPr>
            </a:br>
            <a:r>
              <a:rPr lang="it-IT" altLang="it-IT" sz="3400" b="1">
                <a:ea typeface="ＭＳ Ｐゴシック" charset="-128"/>
              </a:rPr>
              <a:t>NODI NORMATIVI</a:t>
            </a:r>
            <a:br>
              <a:rPr lang="it-IT" altLang="it-IT" sz="3400" b="1">
                <a:ea typeface="ＭＳ Ｐゴシック" charset="-128"/>
              </a:rPr>
            </a:br>
            <a:endParaRPr lang="it-IT" altLang="it-IT" sz="3400" b="1">
              <a:ea typeface="ＭＳ Ｐゴシック" charset="-128"/>
            </a:endParaRPr>
          </a:p>
        </p:txBody>
      </p:sp>
      <p:sp>
        <p:nvSpPr>
          <p:cNvPr id="14338" name="Rectangle 3"/>
          <p:cNvSpPr>
            <a:spLocks noGrp="1" noChangeArrowheads="1"/>
          </p:cNvSpPr>
          <p:nvPr>
            <p:ph type="body" idx="1"/>
          </p:nvPr>
        </p:nvSpPr>
        <p:spPr/>
        <p:txBody>
          <a:bodyPr/>
          <a:lstStyle/>
          <a:p>
            <a:pPr eaLnBrk="1" hangingPunct="1">
              <a:lnSpc>
                <a:spcPct val="90000"/>
              </a:lnSpc>
            </a:pPr>
            <a:r>
              <a:rPr lang="it-IT" altLang="it-IT" sz="2600" b="1" dirty="0">
                <a:ea typeface="ＭＳ Ｐゴシック" charset="-128"/>
              </a:rPr>
              <a:t>DEFINIZIONE</a:t>
            </a:r>
          </a:p>
          <a:p>
            <a:pPr eaLnBrk="1" hangingPunct="1">
              <a:lnSpc>
                <a:spcPct val="90000"/>
              </a:lnSpc>
            </a:pPr>
            <a:r>
              <a:rPr lang="it-IT" altLang="it-IT" sz="2600" b="1" dirty="0">
                <a:ea typeface="ＭＳ Ｐゴシック" charset="-128"/>
              </a:rPr>
              <a:t>FORMA</a:t>
            </a:r>
          </a:p>
          <a:p>
            <a:pPr algn="just" eaLnBrk="1" hangingPunct="1">
              <a:lnSpc>
                <a:spcPct val="90000"/>
              </a:lnSpc>
            </a:pPr>
            <a:r>
              <a:rPr lang="it-IT" altLang="it-IT" sz="2600" b="1" dirty="0">
                <a:solidFill>
                  <a:srgbClr val="FF0000"/>
                </a:solidFill>
                <a:ea typeface="ＭＳ Ｐゴシック" charset="-128"/>
              </a:rPr>
              <a:t>VARIAZIONI IN AUMENTO DELLE ORE LAVORATIVE (CLAUSOLE ELASTICHE, LAVORO STRAORDINARIO E SUPPLEMENTARE): nodo principale</a:t>
            </a:r>
          </a:p>
          <a:p>
            <a:pPr eaLnBrk="1" hangingPunct="1">
              <a:lnSpc>
                <a:spcPct val="90000"/>
              </a:lnSpc>
            </a:pPr>
            <a:r>
              <a:rPr lang="it-IT" altLang="it-IT" sz="2600" b="1" dirty="0">
                <a:ea typeface="ＭＳ Ｐゴシック" charset="-128"/>
              </a:rPr>
              <a:t>TRATTAMENTO RAPPORTO (TRASFORMAZIONE RAPPORTO, PRINCIPIO NON DISCRIMINAZIONE E PRINCIPIO DI PROPORZIONALITA’)</a:t>
            </a:r>
            <a:endParaRPr lang="it-IT" altLang="it-IT" sz="2600" dirty="0">
              <a:ea typeface="ＭＳ Ｐゴシック" charset="-128"/>
            </a:endParaRPr>
          </a:p>
          <a:p>
            <a:pPr eaLnBrk="1" hangingPunct="1">
              <a:lnSpc>
                <a:spcPct val="90000"/>
              </a:lnSpc>
              <a:buFont typeface="Wingdings" charset="2"/>
              <a:buNone/>
            </a:pPr>
            <a:endParaRPr lang="it-IT" altLang="it-IT" sz="2600" dirty="0">
              <a:ea typeface="ＭＳ Ｐゴシック" charset="-128"/>
            </a:endParaRPr>
          </a:p>
        </p:txBody>
      </p:sp>
    </p:spTree>
    <p:extLst>
      <p:ext uri="{BB962C8B-B14F-4D97-AF65-F5344CB8AC3E}">
        <p14:creationId xmlns:p14="http://schemas.microsoft.com/office/powerpoint/2010/main" val="1530562401"/>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solidFill>
                  <a:srgbClr val="FF0000"/>
                </a:solidFill>
              </a:rPr>
              <a:t>Clausole elastiche: sanzioni</a:t>
            </a:r>
          </a:p>
        </p:txBody>
      </p:sp>
      <p:sp>
        <p:nvSpPr>
          <p:cNvPr id="3" name="Segnaposto contenuto 2"/>
          <p:cNvSpPr>
            <a:spLocks noGrp="1"/>
          </p:cNvSpPr>
          <p:nvPr>
            <p:ph idx="1"/>
          </p:nvPr>
        </p:nvSpPr>
        <p:spPr/>
        <p:txBody>
          <a:bodyPr/>
          <a:lstStyle/>
          <a:p>
            <a:pPr marL="0" indent="0">
              <a:buNone/>
            </a:pPr>
            <a:endParaRPr lang="it-IT" dirty="0"/>
          </a:p>
          <a:p>
            <a:pPr marL="0" indent="0" algn="just">
              <a:buNone/>
            </a:pPr>
            <a:r>
              <a:rPr lang="it-IT" dirty="0"/>
              <a:t>Lo svolgimento di prestazioni in esecuzione di </a:t>
            </a:r>
            <a:r>
              <a:rPr lang="it-IT" u="sng" dirty="0">
                <a:solidFill>
                  <a:srgbClr val="FF0000"/>
                </a:solidFill>
              </a:rPr>
              <a:t>clausole elastiche senza il rispetto delle condizioni, delle modalità e dei limiti previsti dalla legge o dai contratti collettivi </a:t>
            </a:r>
            <a:r>
              <a:rPr lang="it-IT" dirty="0"/>
              <a:t>comporta il diritto del lavoratore, in aggiunta alla retribuzione dovuta, a un'ulteriore somma a titolo di </a:t>
            </a:r>
            <a:r>
              <a:rPr lang="it-IT" dirty="0">
                <a:solidFill>
                  <a:srgbClr val="FF0000"/>
                </a:solidFill>
              </a:rPr>
              <a:t>risarcimento</a:t>
            </a:r>
            <a:r>
              <a:rPr lang="it-IT" dirty="0"/>
              <a:t> del danno.</a:t>
            </a:r>
          </a:p>
          <a:p>
            <a:endParaRPr lang="it-IT" dirty="0"/>
          </a:p>
        </p:txBody>
      </p:sp>
    </p:spTree>
    <p:extLst>
      <p:ext uri="{BB962C8B-B14F-4D97-AF65-F5344CB8AC3E}">
        <p14:creationId xmlns:p14="http://schemas.microsoft.com/office/powerpoint/2010/main" val="3530919240"/>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b="1" dirty="0">
                <a:solidFill>
                  <a:srgbClr val="FF0000"/>
                </a:solidFill>
              </a:rPr>
              <a:t>Revoca del consenso alle clausole elastiche</a:t>
            </a:r>
          </a:p>
        </p:txBody>
      </p:sp>
      <p:sp>
        <p:nvSpPr>
          <p:cNvPr id="3" name="Segnaposto contenuto 2"/>
          <p:cNvSpPr>
            <a:spLocks noGrp="1"/>
          </p:cNvSpPr>
          <p:nvPr>
            <p:ph idx="1"/>
          </p:nvPr>
        </p:nvSpPr>
        <p:spPr>
          <a:xfrm>
            <a:off x="457200" y="1600200"/>
            <a:ext cx="8229600" cy="5257800"/>
          </a:xfrm>
        </p:spPr>
        <p:txBody>
          <a:bodyPr>
            <a:normAutofit fontScale="70000" lnSpcReduction="20000"/>
          </a:bodyPr>
          <a:lstStyle/>
          <a:p>
            <a:pPr algn="just"/>
            <a:r>
              <a:rPr lang="it-IT" dirty="0"/>
              <a:t>Consentita nelle stesse ipotesi per le quali la legge prevede la trasformazione del rapporto in part-time </a:t>
            </a:r>
          </a:p>
          <a:p>
            <a:pPr marL="0" indent="0" algn="ctr">
              <a:buNone/>
            </a:pPr>
            <a:r>
              <a:rPr lang="it-IT" dirty="0"/>
              <a:t>= </a:t>
            </a:r>
          </a:p>
          <a:p>
            <a:pPr marL="457200" indent="-457200" algn="just">
              <a:buAutoNum type="arabicPeriod"/>
            </a:pPr>
            <a:r>
              <a:rPr lang="it-IT" dirty="0"/>
              <a:t>per i lavoratori del settore pubblico e del settore privato affetti da patologie oncologiche </a:t>
            </a:r>
            <a:r>
              <a:rPr lang="it-IT" dirty="0" err="1"/>
              <a:t>nonche</a:t>
            </a:r>
            <a:r>
              <a:rPr lang="it-IT" dirty="0"/>
              <a:t>́ da gravi patologie cronico-degenerative ingravescenti, per i quali residui una ridotta capacità lavorativa, eventualmente anche a causa degli effetti invalidanti di terapie salvavita, accertata da una commissione medica istituita presso l'azienda unità sanitaria locale territorialmente competente</a:t>
            </a:r>
          </a:p>
          <a:p>
            <a:pPr marL="457200" indent="-457200" algn="just">
              <a:buAutoNum type="arabicPeriod"/>
            </a:pPr>
            <a:r>
              <a:rPr lang="it-IT" dirty="0"/>
              <a:t>In caso di patologie oncologiche o gravi patologie cronico-degenerative ingravescenti riguardanti il coniuge, i figli o i genitori del lavoratore o della lavoratrice, </a:t>
            </a:r>
            <a:r>
              <a:rPr lang="it-IT" dirty="0" err="1"/>
              <a:t>nonche</a:t>
            </a:r>
            <a:r>
              <a:rPr lang="it-IT" dirty="0"/>
              <a:t>́ nel caso in cui il lavoratore o la lavoratrice assista una persona convivente con totale e permanente inabilità lavorativa con connotazione di gravità, che abbia necessità di assistenza continua in quanto non in grado di compiere gli atti quotidiani della vita</a:t>
            </a:r>
          </a:p>
          <a:p>
            <a:pPr marL="457200" indent="-457200" algn="just">
              <a:buFont typeface="Arial" pitchFamily="34" charset="0"/>
              <a:buAutoNum type="arabicPeriod"/>
            </a:pPr>
            <a:r>
              <a:rPr lang="it-IT" dirty="0"/>
              <a:t>Per il lavoratore o la lavoratrice, con figlio convivente di età non superiore a tredici anni o con figlio convivente portatore di handicap</a:t>
            </a:r>
          </a:p>
          <a:p>
            <a:pPr marL="0" indent="0" algn="just">
              <a:buNone/>
            </a:pPr>
            <a:endParaRPr lang="it-IT" dirty="0"/>
          </a:p>
          <a:p>
            <a:pPr algn="just"/>
            <a:r>
              <a:rPr lang="it-IT" dirty="0"/>
              <a:t> per gli studenti lavoratori (per istruzione primaria, secondaria o professionale)</a:t>
            </a:r>
          </a:p>
          <a:p>
            <a:endParaRPr lang="it-IT" dirty="0"/>
          </a:p>
          <a:p>
            <a:pPr marL="0" indent="0" algn="just">
              <a:buNone/>
            </a:pPr>
            <a:r>
              <a:rPr lang="it-IT" b="1" u="sng" dirty="0">
                <a:solidFill>
                  <a:srgbClr val="FF0000"/>
                </a:solidFill>
              </a:rPr>
              <a:t>Il rifiuto del lavoratore di concordare variazioni dell'orario di lavoro non costituisce giustificato motivo di licenziamento. </a:t>
            </a:r>
          </a:p>
          <a:p>
            <a:pPr algn="just"/>
            <a:endParaRPr lang="it-IT" b="1" u="sng" dirty="0">
              <a:solidFill>
                <a:srgbClr val="FF0000"/>
              </a:solidFill>
            </a:endParaRPr>
          </a:p>
        </p:txBody>
      </p:sp>
    </p:spTree>
    <p:extLst>
      <p:ext uri="{BB962C8B-B14F-4D97-AF65-F5344CB8AC3E}">
        <p14:creationId xmlns:p14="http://schemas.microsoft.com/office/powerpoint/2010/main" val="72088522"/>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77688" y="461392"/>
            <a:ext cx="8686800" cy="1599456"/>
          </a:xfrm>
        </p:spPr>
        <p:txBody>
          <a:bodyPr>
            <a:normAutofit/>
          </a:bodyPr>
          <a:lstStyle/>
          <a:p>
            <a:pPr algn="ctr"/>
            <a:r>
              <a:rPr lang="it-IT" sz="3200" dirty="0"/>
              <a:t>Trattamento del lavoratore a tempo parziale  (fermo quanto previsto in tema di discriminazione, anche indiretta?)</a:t>
            </a:r>
          </a:p>
        </p:txBody>
      </p:sp>
      <p:sp>
        <p:nvSpPr>
          <p:cNvPr id="3" name="Segnaposto contenuto 2"/>
          <p:cNvSpPr>
            <a:spLocks noGrp="1"/>
          </p:cNvSpPr>
          <p:nvPr>
            <p:ph idx="1"/>
          </p:nvPr>
        </p:nvSpPr>
        <p:spPr>
          <a:xfrm>
            <a:off x="734888" y="2053208"/>
            <a:ext cx="8229600" cy="4616152"/>
          </a:xfrm>
        </p:spPr>
        <p:txBody>
          <a:bodyPr>
            <a:normAutofit lnSpcReduction="10000"/>
          </a:bodyPr>
          <a:lstStyle/>
          <a:p>
            <a:pPr algn="just"/>
            <a:r>
              <a:rPr lang="it-IT" dirty="0"/>
              <a:t>Il lavoratore a tempo parziale non deve ricevere un </a:t>
            </a:r>
            <a:r>
              <a:rPr lang="it-IT" dirty="0">
                <a:solidFill>
                  <a:srgbClr val="FF6600"/>
                </a:solidFill>
              </a:rPr>
              <a:t>trattamento</a:t>
            </a:r>
            <a:r>
              <a:rPr lang="it-IT" dirty="0"/>
              <a:t> meno favorevole rispetto al lavoratore a tempo pieno di pari inquadramento. </a:t>
            </a:r>
          </a:p>
          <a:p>
            <a:pPr algn="just"/>
            <a:r>
              <a:rPr lang="it-IT" dirty="0"/>
              <a:t>Il lavoratore a tempo parziale ha i </a:t>
            </a:r>
            <a:r>
              <a:rPr lang="it-IT" dirty="0">
                <a:solidFill>
                  <a:srgbClr val="FF6600"/>
                </a:solidFill>
              </a:rPr>
              <a:t>medesimi diritti di un lavoratore a tempo pieno comparabile ed il suo trattamento economico e normativo è riproporzionato in ragione della ridotta entità della prestazione lavorativa</a:t>
            </a:r>
            <a:r>
              <a:rPr lang="it-IT" dirty="0"/>
              <a:t>. </a:t>
            </a:r>
          </a:p>
          <a:p>
            <a:pPr algn="just"/>
            <a:r>
              <a:rPr lang="it-IT" dirty="0"/>
              <a:t>I contratti collettivi possono modulare la durata del periodo di prova, del periodo di preavviso in caso di licenziamento o dimissioni e quella del periodo di conservazione del posto di lavoro in caso di malattia ed infortunio in relazione all'articolazione dell'orario di lavoro.</a:t>
            </a:r>
          </a:p>
        </p:txBody>
      </p:sp>
    </p:spTree>
    <p:extLst>
      <p:ext uri="{BB962C8B-B14F-4D97-AF65-F5344CB8AC3E}">
        <p14:creationId xmlns:p14="http://schemas.microsoft.com/office/powerpoint/2010/main" val="1275177354"/>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normAutofit/>
          </a:bodyPr>
          <a:lstStyle/>
          <a:p>
            <a:pPr algn="just"/>
            <a:r>
              <a:rPr lang="it-IT" sz="3200" dirty="0">
                <a:solidFill>
                  <a:srgbClr val="FF0000"/>
                </a:solidFill>
              </a:rPr>
              <a:t>1. principio di discriminazione non è espressamente richiamato</a:t>
            </a:r>
          </a:p>
          <a:p>
            <a:pPr algn="just"/>
            <a:r>
              <a:rPr lang="it-IT" sz="3200" dirty="0">
                <a:solidFill>
                  <a:srgbClr val="FF0000"/>
                </a:solidFill>
              </a:rPr>
              <a:t>2. la vecchia normativa era chiarissima nel distinguere la “durata” degli istituti (ferie, comporto, etc.) che era uguale a quella per i lavoratori a tempo pieno, dalla retribuzione, che era riproporzionata. </a:t>
            </a:r>
          </a:p>
          <a:p>
            <a:pPr algn="just"/>
            <a:endParaRPr lang="it-IT" dirty="0"/>
          </a:p>
        </p:txBody>
      </p:sp>
    </p:spTree>
    <p:extLst>
      <p:ext uri="{BB962C8B-B14F-4D97-AF65-F5344CB8AC3E}">
        <p14:creationId xmlns:p14="http://schemas.microsoft.com/office/powerpoint/2010/main" val="3437557334"/>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a:bodyPr>
          <a:lstStyle/>
          <a:p>
            <a:pPr algn="ctr"/>
            <a:r>
              <a:rPr lang="it-IT" dirty="0"/>
              <a:t>Trasformazione del rapporto </a:t>
            </a:r>
          </a:p>
        </p:txBody>
      </p:sp>
      <p:sp>
        <p:nvSpPr>
          <p:cNvPr id="3" name="Segnaposto contenuto 2"/>
          <p:cNvSpPr>
            <a:spLocks noGrp="1"/>
          </p:cNvSpPr>
          <p:nvPr>
            <p:ph idx="1"/>
          </p:nvPr>
        </p:nvSpPr>
        <p:spPr>
          <a:xfrm>
            <a:off x="457200" y="2060848"/>
            <a:ext cx="8229600" cy="3312368"/>
          </a:xfrm>
        </p:spPr>
        <p:txBody>
          <a:bodyPr>
            <a:normAutofit/>
          </a:bodyPr>
          <a:lstStyle/>
          <a:p>
            <a:pPr algn="just"/>
            <a:r>
              <a:rPr lang="it-IT" dirty="0"/>
              <a:t>Il </a:t>
            </a:r>
            <a:r>
              <a:rPr lang="it-IT" u="sng" dirty="0">
                <a:solidFill>
                  <a:srgbClr val="FF0000"/>
                </a:solidFill>
              </a:rPr>
              <a:t>rifiuto del lavoratore di trasformare il proprio rapporto di lavoro a tempo pieno in rapporto a tempo parziale, o viceversa, non costituisce giustificato motivo di licenziamento</a:t>
            </a:r>
            <a:r>
              <a:rPr lang="it-IT" dirty="0"/>
              <a:t>. </a:t>
            </a:r>
            <a:r>
              <a:rPr lang="it-IT" i="1" dirty="0"/>
              <a:t>Fatta salva l’</a:t>
            </a:r>
            <a:r>
              <a:rPr lang="it-IT" i="1" dirty="0" err="1"/>
              <a:t>extrema</a:t>
            </a:r>
            <a:r>
              <a:rPr lang="it-IT" i="1" dirty="0"/>
              <a:t> ratio per evitare </a:t>
            </a:r>
            <a:r>
              <a:rPr lang="it-IT" i="1" dirty="0" err="1"/>
              <a:t>lic</a:t>
            </a:r>
            <a:r>
              <a:rPr lang="it-IT" i="1" dirty="0"/>
              <a:t>. per </a:t>
            </a:r>
            <a:r>
              <a:rPr lang="it-IT" i="1" dirty="0" err="1"/>
              <a:t>g.m.ogg</a:t>
            </a:r>
            <a:r>
              <a:rPr lang="it-IT" i="1" dirty="0"/>
              <a:t>.</a:t>
            </a:r>
          </a:p>
          <a:p>
            <a:pPr algn="just"/>
            <a:r>
              <a:rPr lang="it-IT" dirty="0"/>
              <a:t>Su </a:t>
            </a:r>
            <a:r>
              <a:rPr lang="it-IT" u="sng" dirty="0">
                <a:solidFill>
                  <a:srgbClr val="FF0000"/>
                </a:solidFill>
              </a:rPr>
              <a:t>accordo delle parti risultante da atto scritto è ammessa la trasformazione</a:t>
            </a:r>
            <a:r>
              <a:rPr lang="it-IT" dirty="0"/>
              <a:t> del rapporto di lavoro a tempo pieno in rapporto a tempo parziale (controlli ulteriori?)</a:t>
            </a:r>
          </a:p>
        </p:txBody>
      </p:sp>
    </p:spTree>
    <p:extLst>
      <p:ext uri="{BB962C8B-B14F-4D97-AF65-F5344CB8AC3E}">
        <p14:creationId xmlns:p14="http://schemas.microsoft.com/office/powerpoint/2010/main" val="410639754"/>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389384"/>
            <a:ext cx="8229600" cy="663352"/>
          </a:xfrm>
        </p:spPr>
        <p:txBody>
          <a:bodyPr>
            <a:normAutofit fontScale="90000"/>
          </a:bodyPr>
          <a:lstStyle/>
          <a:p>
            <a:pPr algn="ctr"/>
            <a:r>
              <a:rPr lang="it-IT" dirty="0"/>
              <a:t>Trasformazione del rapporto: diritto</a:t>
            </a:r>
          </a:p>
        </p:txBody>
      </p:sp>
      <p:sp>
        <p:nvSpPr>
          <p:cNvPr id="3" name="Segnaposto contenuto 2"/>
          <p:cNvSpPr>
            <a:spLocks noGrp="1"/>
          </p:cNvSpPr>
          <p:nvPr>
            <p:ph idx="1"/>
          </p:nvPr>
        </p:nvSpPr>
        <p:spPr>
          <a:xfrm>
            <a:off x="457200" y="1052736"/>
            <a:ext cx="8229600" cy="5688632"/>
          </a:xfrm>
        </p:spPr>
        <p:txBody>
          <a:bodyPr>
            <a:normAutofit/>
          </a:bodyPr>
          <a:lstStyle/>
          <a:p>
            <a:pPr algn="just"/>
            <a:r>
              <a:rPr lang="it-IT" dirty="0"/>
              <a:t>I lavoratori del settore pubblico e del settore privato affetti da patologie oncologiche nonché da gravi patologie cronico-degenerative ingravescenti, per i quali residui una ridotta capacità lavorativa, eventualmente anche a causa degli effetti invalidanti di terapie salvavita, accertata da una commissione medica istituita presso l'azienda unità sanitaria locale territorialmente competente</a:t>
            </a:r>
            <a:r>
              <a:rPr lang="it-IT" u="sng" dirty="0">
                <a:solidFill>
                  <a:srgbClr val="FF0000"/>
                </a:solidFill>
              </a:rPr>
              <a:t>, hanno diritto alla trasformazione del rapporto di lavoro a tempo pieno in lavoro a tempo parziale</a:t>
            </a:r>
            <a:r>
              <a:rPr lang="it-IT" dirty="0"/>
              <a:t>. A richiesta del lavoratore il rapporto di lavoro a tempo parziale è trasformato nuovamente in rapporto di lavoro a tempo pieno. </a:t>
            </a:r>
          </a:p>
        </p:txBody>
      </p:sp>
    </p:spTree>
    <p:extLst>
      <p:ext uri="{BB962C8B-B14F-4D97-AF65-F5344CB8AC3E}">
        <p14:creationId xmlns:p14="http://schemas.microsoft.com/office/powerpoint/2010/main" val="338015994"/>
      </p:ext>
    </p:extLst>
  </p:cSld>
  <p:clrMapOvr>
    <a:masterClrMapping/>
  </p:clrMapOvr>
  <p:transition spd="slow">
    <p:push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Trasformazione del rapporto: diritto</a:t>
            </a:r>
          </a:p>
        </p:txBody>
      </p:sp>
      <p:sp>
        <p:nvSpPr>
          <p:cNvPr id="3" name="Segnaposto contenuto 2"/>
          <p:cNvSpPr>
            <a:spLocks noGrp="1"/>
          </p:cNvSpPr>
          <p:nvPr>
            <p:ph idx="1"/>
          </p:nvPr>
        </p:nvSpPr>
        <p:spPr/>
        <p:txBody>
          <a:bodyPr/>
          <a:lstStyle/>
          <a:p>
            <a:pPr algn="just"/>
            <a:r>
              <a:rPr lang="it-IT" dirty="0"/>
              <a:t>Il lavoratore può̀ chiedere, per una sola volta, </a:t>
            </a:r>
            <a:r>
              <a:rPr lang="it-IT" u="sng" dirty="0">
                <a:solidFill>
                  <a:srgbClr val="FF0000"/>
                </a:solidFill>
              </a:rPr>
              <a:t>in luogo del congedo parentale</a:t>
            </a:r>
            <a:r>
              <a:rPr lang="it-IT" dirty="0"/>
              <a:t> od entro i limiti del congedo ancora spettante, la trasformazione del rapporto di lavoro a tempo pieno in rapporto a tempo parziale, purché con una riduzione d'orario non superiore al 50 per cento. </a:t>
            </a:r>
            <a:r>
              <a:rPr lang="it-IT" u="sng" dirty="0">
                <a:solidFill>
                  <a:srgbClr val="FF0000"/>
                </a:solidFill>
              </a:rPr>
              <a:t>Il datore di lavoro è tenuto a dar corso alla trasformazione entro quindici giorni dalla richiesta. </a:t>
            </a:r>
          </a:p>
          <a:p>
            <a:endParaRPr lang="it-IT" dirty="0"/>
          </a:p>
        </p:txBody>
      </p:sp>
    </p:spTree>
    <p:extLst>
      <p:ext uri="{BB962C8B-B14F-4D97-AF65-F5344CB8AC3E}">
        <p14:creationId xmlns:p14="http://schemas.microsoft.com/office/powerpoint/2010/main" val="3828629637"/>
      </p:ext>
    </p:extLst>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Trasformazione del rapporto: priorità</a:t>
            </a:r>
          </a:p>
        </p:txBody>
      </p:sp>
      <p:sp>
        <p:nvSpPr>
          <p:cNvPr id="3" name="Segnaposto contenuto 2"/>
          <p:cNvSpPr>
            <a:spLocks noGrp="1"/>
          </p:cNvSpPr>
          <p:nvPr>
            <p:ph idx="1"/>
          </p:nvPr>
        </p:nvSpPr>
        <p:spPr/>
        <p:txBody>
          <a:bodyPr>
            <a:normAutofit fontScale="92500"/>
          </a:bodyPr>
          <a:lstStyle/>
          <a:p>
            <a:pPr algn="just"/>
            <a:r>
              <a:rPr lang="it-IT" dirty="0"/>
              <a:t>In caso di patologie oncologiche o gravi patologie cronico-degenerative ingravescenti riguardanti il coniuge, i figli o i genitori del lavoratore o della lavoratrice, nonché nel caso in cui il lavoratore o la lavoratrice assista una persona convivente con totale e permanente inabilità lavorativa con connotazione di gravità, che abbia necessità di assistenza continua in quanto non in grado di compiere gli atti quotidiani della vita, </a:t>
            </a:r>
            <a:r>
              <a:rPr lang="it-IT" u="sng" dirty="0">
                <a:solidFill>
                  <a:srgbClr val="FF0000"/>
                </a:solidFill>
              </a:rPr>
              <a:t>è riconosciuta la priorità nella trasformazione del contratto di lavoro da tempo pieno a tempo parziale. </a:t>
            </a:r>
            <a:endParaRPr lang="it-IT" dirty="0"/>
          </a:p>
          <a:p>
            <a:pPr algn="just"/>
            <a:r>
              <a:rPr lang="it-IT" dirty="0"/>
              <a:t>In caso di richiesta del lavoratore o della lavoratrice, con figlio convivente di età non superiore a tredici anni o con figlio convivente portatore di handicap, </a:t>
            </a:r>
            <a:r>
              <a:rPr lang="it-IT" u="sng" dirty="0">
                <a:solidFill>
                  <a:srgbClr val="FF0000"/>
                </a:solidFill>
              </a:rPr>
              <a:t>è riconosciuta la priorità nella trasformazione del contratto di lavoro da tempo pieno a tempo parziale</a:t>
            </a:r>
            <a:r>
              <a:rPr lang="it-IT" dirty="0"/>
              <a:t>. </a:t>
            </a:r>
          </a:p>
          <a:p>
            <a:endParaRPr lang="it-IT" dirty="0"/>
          </a:p>
        </p:txBody>
      </p:sp>
    </p:spTree>
    <p:extLst>
      <p:ext uri="{BB962C8B-B14F-4D97-AF65-F5344CB8AC3E}">
        <p14:creationId xmlns:p14="http://schemas.microsoft.com/office/powerpoint/2010/main" val="1039291122"/>
      </p:ext>
    </p:extLst>
  </p:cSld>
  <p:clrMapOvr>
    <a:masterClrMapping/>
  </p:clrMapOvr>
  <p:transition spd="slow">
    <p:push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Trasformazione del rapporto: priorità</a:t>
            </a:r>
          </a:p>
        </p:txBody>
      </p:sp>
      <p:sp>
        <p:nvSpPr>
          <p:cNvPr id="3" name="Segnaposto contenuto 2"/>
          <p:cNvSpPr>
            <a:spLocks noGrp="1"/>
          </p:cNvSpPr>
          <p:nvPr>
            <p:ph idx="1"/>
          </p:nvPr>
        </p:nvSpPr>
        <p:spPr/>
        <p:txBody>
          <a:bodyPr/>
          <a:lstStyle/>
          <a:p>
            <a:pPr algn="just"/>
            <a:r>
              <a:rPr lang="it-IT" dirty="0"/>
              <a:t>Art. 24 </a:t>
            </a:r>
            <a:r>
              <a:rPr lang="it-IT" dirty="0" err="1"/>
              <a:t>d.lg.vo</a:t>
            </a:r>
            <a:r>
              <a:rPr lang="it-IT" dirty="0"/>
              <a:t> n. 80/2015: le </a:t>
            </a:r>
            <a:r>
              <a:rPr lang="it-IT" u="sng" dirty="0">
                <a:solidFill>
                  <a:srgbClr val="FF0000"/>
                </a:solidFill>
              </a:rPr>
              <a:t>lavoratrici vittime di violenza di genere </a:t>
            </a:r>
            <a:r>
              <a:rPr lang="it-IT" dirty="0"/>
              <a:t>possono chiedere trasformazione rapporto da pieno a part time, ove però vi siamo posti disponibili in organico. Su richiesta della lavoratrice il rapporto part time </a:t>
            </a:r>
            <a:r>
              <a:rPr lang="it-IT" u="sng" dirty="0">
                <a:solidFill>
                  <a:srgbClr val="FF0000"/>
                </a:solidFill>
              </a:rPr>
              <a:t>deve</a:t>
            </a:r>
            <a:r>
              <a:rPr lang="it-IT" dirty="0"/>
              <a:t> essere nuovamente trasformato in tempo pieno</a:t>
            </a:r>
          </a:p>
        </p:txBody>
      </p:sp>
    </p:spTree>
    <p:extLst>
      <p:ext uri="{BB962C8B-B14F-4D97-AF65-F5344CB8AC3E}">
        <p14:creationId xmlns:p14="http://schemas.microsoft.com/office/powerpoint/2010/main" val="1019876823"/>
      </p:ext>
    </p:extLst>
  </p:cSld>
  <p:clrMapOvr>
    <a:masterClrMapping/>
  </p:clrMapOvr>
  <p:transition spd="slow">
    <p:push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Trasformazione del rapporto: accordo</a:t>
            </a:r>
          </a:p>
        </p:txBody>
      </p:sp>
      <p:sp>
        <p:nvSpPr>
          <p:cNvPr id="3" name="Segnaposto contenuto 2"/>
          <p:cNvSpPr>
            <a:spLocks noGrp="1"/>
          </p:cNvSpPr>
          <p:nvPr>
            <p:ph idx="1"/>
          </p:nvPr>
        </p:nvSpPr>
        <p:spPr/>
        <p:txBody>
          <a:bodyPr/>
          <a:lstStyle/>
          <a:p>
            <a:pPr algn="just"/>
            <a:r>
              <a:rPr lang="it-IT" dirty="0" err="1"/>
              <a:t>L.n</a:t>
            </a:r>
            <a:r>
              <a:rPr lang="it-IT" dirty="0"/>
              <a:t>. 208/2015: lavoratori a tempo pieno che maturano pensione di vecchiaia entro la fine del 2018, possono, di intesa con il </a:t>
            </a:r>
            <a:r>
              <a:rPr lang="it-IT" dirty="0" err="1"/>
              <a:t>d.l.</a:t>
            </a:r>
            <a:r>
              <a:rPr lang="it-IT" dirty="0"/>
              <a:t>, ridurre l’orario di lavoro in misura compresa tra il 40% ed il 60% per il tempo fra la richiesta e il pensionamento; a fronte della riduzione di orario è riconosciuto il diritto ad una contribuzione figurativa.</a:t>
            </a:r>
          </a:p>
        </p:txBody>
      </p:sp>
    </p:spTree>
    <p:extLst>
      <p:ext uri="{BB962C8B-B14F-4D97-AF65-F5344CB8AC3E}">
        <p14:creationId xmlns:p14="http://schemas.microsoft.com/office/powerpoint/2010/main" val="1544681643"/>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Fonti di regolazione</a:t>
            </a:r>
          </a:p>
        </p:txBody>
      </p:sp>
      <p:sp>
        <p:nvSpPr>
          <p:cNvPr id="3" name="Segnaposto contenuto 2"/>
          <p:cNvSpPr>
            <a:spLocks noGrp="1"/>
          </p:cNvSpPr>
          <p:nvPr>
            <p:ph idx="1"/>
          </p:nvPr>
        </p:nvSpPr>
        <p:spPr/>
        <p:txBody>
          <a:bodyPr/>
          <a:lstStyle/>
          <a:p>
            <a:r>
              <a:rPr lang="it-IT" dirty="0"/>
              <a:t>Rinvio a </a:t>
            </a:r>
            <a:r>
              <a:rPr lang="it-IT" dirty="0" err="1"/>
              <a:t>c.coll</a:t>
            </a:r>
            <a:r>
              <a:rPr lang="it-IT" dirty="0"/>
              <a:t>.</a:t>
            </a:r>
          </a:p>
          <a:p>
            <a:r>
              <a:rPr lang="it-IT" dirty="0"/>
              <a:t>A volte, in assenza di </a:t>
            </a:r>
            <a:r>
              <a:rPr lang="it-IT" dirty="0" err="1"/>
              <a:t>c.coll</a:t>
            </a:r>
            <a:r>
              <a:rPr lang="it-IT" dirty="0"/>
              <a:t>., al potere unilaterale </a:t>
            </a:r>
            <a:r>
              <a:rPr lang="it-IT" dirty="0" err="1"/>
              <a:t>d.l.</a:t>
            </a:r>
            <a:endParaRPr lang="it-IT" dirty="0"/>
          </a:p>
          <a:p>
            <a:r>
              <a:rPr lang="it-IT" dirty="0"/>
              <a:t>In altre situazioni, per es. clausole elastiche, pattuizioni presso commissioni di certificazione</a:t>
            </a:r>
          </a:p>
        </p:txBody>
      </p:sp>
    </p:spTree>
    <p:extLst>
      <p:ext uri="{BB962C8B-B14F-4D97-AF65-F5344CB8AC3E}">
        <p14:creationId xmlns:p14="http://schemas.microsoft.com/office/powerpoint/2010/main" val="156923706"/>
      </p:ext>
    </p:extLst>
  </p:cSld>
  <p:clrMapOvr>
    <a:masterClrMapping/>
  </p:clrMapOvr>
  <p:transition spd="slow">
    <p:push dir="u"/>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Diritto precedenza </a:t>
            </a:r>
            <a:br>
              <a:rPr lang="it-IT" dirty="0"/>
            </a:br>
            <a:r>
              <a:rPr lang="it-IT" dirty="0"/>
              <a:t>in assunzioni a tempo parziale</a:t>
            </a:r>
          </a:p>
        </p:txBody>
      </p:sp>
      <p:sp>
        <p:nvSpPr>
          <p:cNvPr id="3" name="Segnaposto contenuto 2"/>
          <p:cNvSpPr>
            <a:spLocks noGrp="1"/>
          </p:cNvSpPr>
          <p:nvPr>
            <p:ph idx="1"/>
          </p:nvPr>
        </p:nvSpPr>
        <p:spPr/>
        <p:txBody>
          <a:bodyPr/>
          <a:lstStyle/>
          <a:p>
            <a:pPr algn="just"/>
            <a:endParaRPr lang="it-IT" dirty="0"/>
          </a:p>
          <a:p>
            <a:pPr marL="0" indent="0" algn="just">
              <a:buNone/>
            </a:pPr>
            <a:r>
              <a:rPr lang="it-IT" dirty="0"/>
              <a:t>In caso di assunzione di personale a tempo parziale il datore di lavoro è tenuto a darne tempestiva </a:t>
            </a:r>
            <a:r>
              <a:rPr lang="it-IT" u="sng" dirty="0">
                <a:solidFill>
                  <a:srgbClr val="FF0000"/>
                </a:solidFill>
              </a:rPr>
              <a:t>informazione</a:t>
            </a:r>
            <a:r>
              <a:rPr lang="it-IT" dirty="0"/>
              <a:t> al personale già dipendente con rapporto a tempo pieno occupato in unità produttive site nello stesso ambito comunale, anche mediante comunicazione scritta in luogo accessibile a tutti nei locali dell'impresa, ed </a:t>
            </a:r>
            <a:r>
              <a:rPr lang="it-IT" u="sng" dirty="0">
                <a:solidFill>
                  <a:srgbClr val="FF0000"/>
                </a:solidFill>
              </a:rPr>
              <a:t>a prendere in considerazione le domande </a:t>
            </a:r>
            <a:r>
              <a:rPr lang="it-IT" dirty="0"/>
              <a:t>di trasformazione a tempo parziale dei rapporti dei dipendenti a tempo pieno (</a:t>
            </a:r>
            <a:r>
              <a:rPr lang="it-IT" i="1" dirty="0">
                <a:solidFill>
                  <a:srgbClr val="FF0000"/>
                </a:solidFill>
              </a:rPr>
              <a:t>onere di giustificare il rifiuto</a:t>
            </a:r>
            <a:r>
              <a:rPr lang="it-IT" dirty="0"/>
              <a:t>).</a:t>
            </a:r>
          </a:p>
          <a:p>
            <a:pPr algn="just"/>
            <a:endParaRPr lang="it-IT" dirty="0"/>
          </a:p>
        </p:txBody>
      </p:sp>
    </p:spTree>
    <p:extLst>
      <p:ext uri="{BB962C8B-B14F-4D97-AF65-F5344CB8AC3E}">
        <p14:creationId xmlns:p14="http://schemas.microsoft.com/office/powerpoint/2010/main" val="1368734065"/>
      </p:ext>
    </p:extLst>
  </p:cSld>
  <p:clrMapOvr>
    <a:masterClrMapping/>
  </p:clrMapOvr>
  <p:transition spd="slow">
    <p:push dir="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Diritto precedenza in </a:t>
            </a:r>
            <a:br>
              <a:rPr lang="it-IT" dirty="0"/>
            </a:br>
            <a:r>
              <a:rPr lang="it-IT" dirty="0"/>
              <a:t>assunzioni a tempo pieno</a:t>
            </a:r>
          </a:p>
        </p:txBody>
      </p:sp>
      <p:sp>
        <p:nvSpPr>
          <p:cNvPr id="3" name="Segnaposto contenuto 2"/>
          <p:cNvSpPr>
            <a:spLocks noGrp="1"/>
          </p:cNvSpPr>
          <p:nvPr>
            <p:ph idx="1"/>
          </p:nvPr>
        </p:nvSpPr>
        <p:spPr/>
        <p:txBody>
          <a:bodyPr>
            <a:normAutofit/>
          </a:bodyPr>
          <a:lstStyle/>
          <a:p>
            <a:pPr marL="0" indent="0" algn="just">
              <a:buNone/>
            </a:pPr>
            <a:endParaRPr lang="it-IT" dirty="0"/>
          </a:p>
          <a:p>
            <a:pPr marL="0" indent="0" algn="just">
              <a:buNone/>
            </a:pPr>
            <a:r>
              <a:rPr lang="it-IT" dirty="0"/>
              <a:t>Il lavoratore il cui rapporto </a:t>
            </a:r>
            <a:r>
              <a:rPr lang="it-IT" u="sng" dirty="0">
                <a:solidFill>
                  <a:srgbClr val="FF0000"/>
                </a:solidFill>
              </a:rPr>
              <a:t>sia stato trasformato da tempo pieno in tempo parziale ha diritto di precedenza nelle assunzioni con contratto a tempo pieno</a:t>
            </a:r>
            <a:r>
              <a:rPr lang="it-IT" dirty="0"/>
              <a:t> per l'espletamento delle stesse mansioni o di mansioni di pari livello e categoria legale rispetto a quelle oggetto del rapporto di lavoro a tempo parziale. </a:t>
            </a:r>
          </a:p>
          <a:p>
            <a:pPr marL="0" indent="0">
              <a:buNone/>
            </a:pPr>
            <a:endParaRPr lang="it-IT" dirty="0"/>
          </a:p>
        </p:txBody>
      </p:sp>
    </p:spTree>
    <p:extLst>
      <p:ext uri="{BB962C8B-B14F-4D97-AF65-F5344CB8AC3E}">
        <p14:creationId xmlns:p14="http://schemas.microsoft.com/office/powerpoint/2010/main" val="1980758633"/>
      </p:ext>
    </p:extLst>
  </p:cSld>
  <p:clrMapOvr>
    <a:masterClrMapping/>
  </p:clrMapOvr>
  <p:transition spd="slow">
    <p:push dir="u"/>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Criteri di computo dei lavoratori a tempo parziale</a:t>
            </a:r>
          </a:p>
        </p:txBody>
      </p:sp>
      <p:sp>
        <p:nvSpPr>
          <p:cNvPr id="3" name="Segnaposto contenuto 2"/>
          <p:cNvSpPr>
            <a:spLocks noGrp="1"/>
          </p:cNvSpPr>
          <p:nvPr>
            <p:ph idx="1"/>
          </p:nvPr>
        </p:nvSpPr>
        <p:spPr/>
        <p:txBody>
          <a:bodyPr/>
          <a:lstStyle/>
          <a:p>
            <a:pPr marL="0" indent="0">
              <a:buNone/>
            </a:pPr>
            <a:r>
              <a:rPr lang="it-IT" i="1" dirty="0"/>
              <a:t> </a:t>
            </a:r>
            <a:endParaRPr lang="it-IT" dirty="0"/>
          </a:p>
          <a:p>
            <a:pPr marL="0" indent="0" algn="just">
              <a:buNone/>
            </a:pPr>
            <a:r>
              <a:rPr lang="it-IT" dirty="0"/>
              <a:t>Ai fini della applicazione di qualsiasi disciplina di fonte legale o contrattuale per la quale sia rilevante il computo dei dipendenti del datore di lavoro, i lavoratori a tempo parziale </a:t>
            </a:r>
            <a:r>
              <a:rPr lang="it-IT" u="sng" dirty="0">
                <a:solidFill>
                  <a:srgbClr val="FF0000"/>
                </a:solidFill>
              </a:rPr>
              <a:t>sono computati in proporzione all'orario svolto, rapportato al tempo pieno</a:t>
            </a:r>
            <a:r>
              <a:rPr lang="it-IT" dirty="0"/>
              <a:t>. </a:t>
            </a:r>
          </a:p>
          <a:p>
            <a:pPr marL="0" indent="0" algn="just">
              <a:buNone/>
            </a:pPr>
            <a:r>
              <a:rPr lang="it-IT" dirty="0"/>
              <a:t>(A tal fine, l'arrotondamento opera per le frazioni di orario che eccedono la somma degli orari a tempo parziale corrispondente a unità intere di orario a tempo pieno). </a:t>
            </a:r>
          </a:p>
          <a:p>
            <a:endParaRPr lang="it-IT" dirty="0"/>
          </a:p>
        </p:txBody>
      </p:sp>
    </p:spTree>
    <p:extLst>
      <p:ext uri="{BB962C8B-B14F-4D97-AF65-F5344CB8AC3E}">
        <p14:creationId xmlns:p14="http://schemas.microsoft.com/office/powerpoint/2010/main" val="441639608"/>
      </p:ext>
    </p:extLst>
  </p:cSld>
  <p:clrMapOvr>
    <a:masterClrMapping/>
  </p:clrMapOvr>
  <p:transition spd="slow">
    <p:push dir="u"/>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Lavoro a tempo parziale nelle amministrazioni pubbliche</a:t>
            </a:r>
            <a:r>
              <a:rPr lang="it-IT" b="1" dirty="0"/>
              <a:t> </a:t>
            </a:r>
          </a:p>
        </p:txBody>
      </p:sp>
      <p:sp>
        <p:nvSpPr>
          <p:cNvPr id="3" name="Segnaposto contenuto 2"/>
          <p:cNvSpPr>
            <a:spLocks noGrp="1"/>
          </p:cNvSpPr>
          <p:nvPr>
            <p:ph idx="1"/>
          </p:nvPr>
        </p:nvSpPr>
        <p:spPr>
          <a:xfrm>
            <a:off x="467646" y="2132856"/>
            <a:ext cx="8229600" cy="4876800"/>
          </a:xfrm>
        </p:spPr>
        <p:txBody>
          <a:bodyPr/>
          <a:lstStyle/>
          <a:p>
            <a:pPr algn="just"/>
            <a:r>
              <a:rPr lang="it-IT" dirty="0"/>
              <a:t>1. Ai sensi dell'articolo 2, comma 2, del decreto legislativo 30 marzo 2001, n. 165, le disposizioni della presente sezione si applicano, ove non diversamente disposto, anche ai rapporti di lavoro alle dipendenze delle amministrazioni pubbliche, con esclusione di quelle contenute negli articoli 6, commi 2 e 6,[lavoro supplementare e clausole elastiche] e 10 [sanzioni], e, comunque, fermo restando quanto previsto da disposizioni speciali in materia. </a:t>
            </a:r>
          </a:p>
          <a:p>
            <a:pPr algn="just"/>
            <a:r>
              <a:rPr lang="it-IT" dirty="0"/>
              <a:t>(</a:t>
            </a:r>
            <a:r>
              <a:rPr lang="it-IT" i="1" dirty="0"/>
              <a:t>problemi in relazione alla disciplina delle incompatibilità, per part time superiori al 50% dell’orario a tempo pieno</a:t>
            </a:r>
            <a:r>
              <a:rPr lang="it-IT" dirty="0"/>
              <a:t>)</a:t>
            </a:r>
          </a:p>
        </p:txBody>
      </p:sp>
    </p:spTree>
    <p:extLst>
      <p:ext uri="{BB962C8B-B14F-4D97-AF65-F5344CB8AC3E}">
        <p14:creationId xmlns:p14="http://schemas.microsoft.com/office/powerpoint/2010/main" val="293999570"/>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Tipi di part-time</a:t>
            </a:r>
          </a:p>
        </p:txBody>
      </p:sp>
      <p:sp>
        <p:nvSpPr>
          <p:cNvPr id="3" name="Segnaposto contenuto 2"/>
          <p:cNvSpPr>
            <a:spLocks noGrp="1"/>
          </p:cNvSpPr>
          <p:nvPr>
            <p:ph idx="1"/>
          </p:nvPr>
        </p:nvSpPr>
        <p:spPr/>
        <p:txBody>
          <a:bodyPr>
            <a:noAutofit/>
          </a:bodyPr>
          <a:lstStyle/>
          <a:p>
            <a:pPr>
              <a:buFont typeface="Wingdings" pitchFamily="2" charset="2"/>
              <a:buChar char="v"/>
            </a:pPr>
            <a:r>
              <a:rPr lang="it-IT" sz="2400" dirty="0"/>
              <a:t>«rapporto di lavoro a tempo parziale di tipo orizzontale»: </a:t>
            </a:r>
          </a:p>
          <a:p>
            <a:pPr lvl="1">
              <a:buFont typeface="Wingdings" pitchFamily="2" charset="2"/>
              <a:buChar char="v"/>
            </a:pPr>
            <a:r>
              <a:rPr lang="it-IT" sz="2000" dirty="0"/>
              <a:t>quello in cui la riduzione di orario rispetto al tempo pieno è prevista in relazione all'orario normale giornaliero di lavoro; </a:t>
            </a:r>
          </a:p>
          <a:p>
            <a:pPr>
              <a:buFont typeface="Wingdings" pitchFamily="2" charset="2"/>
              <a:buChar char="v"/>
            </a:pPr>
            <a:r>
              <a:rPr lang="it-IT" sz="2400" dirty="0"/>
              <a:t>per «rapporto di lavoro a tempo parziale di tipo verticale»:</a:t>
            </a:r>
          </a:p>
          <a:p>
            <a:pPr lvl="1">
              <a:buFont typeface="Wingdings" pitchFamily="2" charset="2"/>
              <a:buChar char="v"/>
            </a:pPr>
            <a:r>
              <a:rPr lang="it-IT" sz="2000" dirty="0"/>
              <a:t>quello in relazione al quale risulti previsto che l'attività lavorativa sia svolta a tempo pieno, ma limitatamente a periodi predeterminati nel corso della settimana, del mese o dell'anno; </a:t>
            </a:r>
          </a:p>
          <a:p>
            <a:pPr>
              <a:buFont typeface="Wingdings" pitchFamily="2" charset="2"/>
              <a:buChar char="v"/>
            </a:pPr>
            <a:r>
              <a:rPr lang="it-IT" sz="2400" dirty="0"/>
              <a:t>«rapporto di lavoro a tempo parziale di tipo misto»:</a:t>
            </a:r>
          </a:p>
          <a:p>
            <a:pPr lvl="1">
              <a:buFont typeface="Wingdings" pitchFamily="2" charset="2"/>
              <a:buChar char="v"/>
            </a:pPr>
            <a:r>
              <a:rPr lang="it-IT" sz="2000" dirty="0"/>
              <a:t>quello che si svolge secondo una combinazione delle due modalità indicate precedentemente</a:t>
            </a:r>
          </a:p>
        </p:txBody>
      </p:sp>
    </p:spTree>
    <p:extLst>
      <p:ext uri="{BB962C8B-B14F-4D97-AF65-F5344CB8AC3E}">
        <p14:creationId xmlns:p14="http://schemas.microsoft.com/office/powerpoint/2010/main" val="1045971393"/>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Definizione</a:t>
            </a:r>
          </a:p>
        </p:txBody>
      </p:sp>
      <p:sp>
        <p:nvSpPr>
          <p:cNvPr id="3" name="Segnaposto contenuto 2"/>
          <p:cNvSpPr>
            <a:spLocks noGrp="1"/>
          </p:cNvSpPr>
          <p:nvPr>
            <p:ph idx="1"/>
          </p:nvPr>
        </p:nvSpPr>
        <p:spPr/>
        <p:txBody>
          <a:bodyPr>
            <a:normAutofit fontScale="92500"/>
          </a:bodyPr>
          <a:lstStyle/>
          <a:p>
            <a:r>
              <a:rPr lang="it-IT" dirty="0"/>
              <a:t>Definizione </a:t>
            </a:r>
          </a:p>
          <a:p>
            <a:r>
              <a:rPr lang="it-IT" dirty="0"/>
              <a:t>1. Nel rapporto di lavoro subordinato, anche a tempo determinato, l'assunzione può avvenire a tempo pieno, ai sensi dell'articolo 3 del decreto legislativo 8 aprile 2003, n. 66, o a tempo parziale.</a:t>
            </a:r>
          </a:p>
          <a:p>
            <a:endParaRPr lang="it-IT" dirty="0"/>
          </a:p>
          <a:p>
            <a:r>
              <a:rPr lang="it-IT" dirty="0"/>
              <a:t>Art. 3 d.lgs66/2003</a:t>
            </a:r>
            <a:br>
              <a:rPr lang="it-IT" dirty="0"/>
            </a:br>
            <a:r>
              <a:rPr lang="it-IT" i="1" dirty="0"/>
              <a:t>Orario normale di lavoro</a:t>
            </a:r>
            <a:endParaRPr lang="it-IT" dirty="0"/>
          </a:p>
          <a:p>
            <a:r>
              <a:rPr lang="it-IT" dirty="0"/>
              <a:t>1. L'orario normale di lavoro è fissato in </a:t>
            </a:r>
            <a:r>
              <a:rPr lang="it-IT" dirty="0">
                <a:solidFill>
                  <a:srgbClr val="FF0000"/>
                </a:solidFill>
              </a:rPr>
              <a:t>40 ore settimanali</a:t>
            </a:r>
            <a:r>
              <a:rPr lang="it-IT" dirty="0"/>
              <a:t>.</a:t>
            </a:r>
          </a:p>
          <a:p>
            <a:r>
              <a:rPr lang="it-IT" dirty="0"/>
              <a:t>2. I contratti collettivi di lavoro possono stabilire, ai fini contrattuali, una durata minore e riferire l'orario normale alla durata media delle prestazioni lavorative in un periodo non superiore all'anno.</a:t>
            </a:r>
          </a:p>
          <a:p>
            <a:endParaRPr lang="it-IT" dirty="0"/>
          </a:p>
        </p:txBody>
      </p:sp>
    </p:spTree>
    <p:extLst>
      <p:ext uri="{BB962C8B-B14F-4D97-AF65-F5344CB8AC3E}">
        <p14:creationId xmlns:p14="http://schemas.microsoft.com/office/powerpoint/2010/main" val="1276988716"/>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Definizione</a:t>
            </a:r>
          </a:p>
        </p:txBody>
      </p:sp>
      <p:sp>
        <p:nvSpPr>
          <p:cNvPr id="3" name="Segnaposto contenuto 2"/>
          <p:cNvSpPr>
            <a:spLocks noGrp="1"/>
          </p:cNvSpPr>
          <p:nvPr>
            <p:ph idx="1"/>
          </p:nvPr>
        </p:nvSpPr>
        <p:spPr/>
        <p:txBody>
          <a:bodyPr/>
          <a:lstStyle/>
          <a:p>
            <a:pPr algn="ctr"/>
            <a:endParaRPr lang="it-IT" altLang="it-IT" sz="3600" dirty="0">
              <a:solidFill>
                <a:srgbClr val="FF0000"/>
              </a:solidFill>
              <a:ea typeface="ＭＳ Ｐゴシック" charset="-128"/>
            </a:endParaRPr>
          </a:p>
          <a:p>
            <a:pPr algn="ctr"/>
            <a:endParaRPr lang="it-IT" altLang="it-IT" sz="3600" dirty="0">
              <a:solidFill>
                <a:srgbClr val="FF0000"/>
              </a:solidFill>
              <a:ea typeface="ＭＳ Ｐゴシック" charset="-128"/>
            </a:endParaRPr>
          </a:p>
          <a:p>
            <a:pPr marL="0" indent="0" algn="ctr">
              <a:buNone/>
            </a:pPr>
            <a:r>
              <a:rPr lang="it-IT" altLang="it-IT" sz="3600" dirty="0">
                <a:solidFill>
                  <a:srgbClr val="FF0000"/>
                </a:solidFill>
                <a:ea typeface="ＭＳ Ｐゴシック" charset="-128"/>
              </a:rPr>
              <a:t>Non è dunque richiesta né una entità minima della riduzione di orario né una durata minima della prestazione</a:t>
            </a:r>
          </a:p>
          <a:p>
            <a:endParaRPr lang="it-IT" dirty="0"/>
          </a:p>
        </p:txBody>
      </p:sp>
    </p:spTree>
    <p:extLst>
      <p:ext uri="{BB962C8B-B14F-4D97-AF65-F5344CB8AC3E}">
        <p14:creationId xmlns:p14="http://schemas.microsoft.com/office/powerpoint/2010/main" val="2121729352"/>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just">
              <a:buNone/>
            </a:pPr>
            <a:r>
              <a:rPr lang="it-IT" i="1" dirty="0" err="1"/>
              <a:t>Cass</a:t>
            </a:r>
            <a:r>
              <a:rPr lang="it-IT" i="1" dirty="0"/>
              <a:t>. civ., sez. lav., 25-05-2017, n. 13196.</a:t>
            </a:r>
            <a:br>
              <a:rPr lang="it-IT" dirty="0"/>
            </a:br>
            <a:r>
              <a:rPr lang="it-IT" dirty="0"/>
              <a:t>È nulla, con conseguente illegittimità del licenziamento intimato in ragione della sua violazione, la clausola del regolamento aziendale che disponga l'incompatibilità fra il rapporto di lavoro (anche a tempo parziale) intercorrente con l'azienda e ogni altra occupazione o attività, </a:t>
            </a:r>
            <a:r>
              <a:rPr lang="it-IT" dirty="0">
                <a:solidFill>
                  <a:srgbClr val="FF0000"/>
                </a:solidFill>
              </a:rPr>
              <a:t>limitando in tal modo il diritto del lavoratore in regime di part-time di poter svolgere un'altra attività lavorativa. </a:t>
            </a:r>
          </a:p>
        </p:txBody>
      </p:sp>
    </p:spTree>
    <p:extLst>
      <p:ext uri="{BB962C8B-B14F-4D97-AF65-F5344CB8AC3E}">
        <p14:creationId xmlns:p14="http://schemas.microsoft.com/office/powerpoint/2010/main" val="3767792676"/>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Forma del contratto</a:t>
            </a:r>
          </a:p>
        </p:txBody>
      </p:sp>
      <p:sp>
        <p:nvSpPr>
          <p:cNvPr id="3" name="Segnaposto contenuto 2"/>
          <p:cNvSpPr>
            <a:spLocks noGrp="1"/>
          </p:cNvSpPr>
          <p:nvPr>
            <p:ph idx="1"/>
          </p:nvPr>
        </p:nvSpPr>
        <p:spPr/>
        <p:txBody>
          <a:bodyPr>
            <a:normAutofit/>
          </a:bodyPr>
          <a:lstStyle/>
          <a:p>
            <a:r>
              <a:rPr lang="it-IT" dirty="0"/>
              <a:t>Il contratto di lavoro a tempo parziale è stipulato in forma scritta </a:t>
            </a:r>
            <a:r>
              <a:rPr lang="it-IT" u="sng" dirty="0">
                <a:solidFill>
                  <a:srgbClr val="FF0000"/>
                </a:solidFill>
              </a:rPr>
              <a:t>ad </a:t>
            </a:r>
            <a:r>
              <a:rPr lang="it-IT" u="sng" dirty="0" err="1">
                <a:solidFill>
                  <a:srgbClr val="FF0000"/>
                </a:solidFill>
              </a:rPr>
              <a:t>probationem</a:t>
            </a:r>
            <a:r>
              <a:rPr lang="it-IT" u="sng" dirty="0">
                <a:solidFill>
                  <a:srgbClr val="FF0000"/>
                </a:solidFill>
              </a:rPr>
              <a:t> </a:t>
            </a:r>
            <a:r>
              <a:rPr lang="it-IT" dirty="0"/>
              <a:t>(art.5)</a:t>
            </a:r>
          </a:p>
          <a:p>
            <a:pPr lvl="1" algn="just"/>
            <a:r>
              <a:rPr lang="it-IT" dirty="0"/>
              <a:t>In difetto di prova, su richiesta del lavoratore, potrà essere dichiarata la </a:t>
            </a:r>
            <a:r>
              <a:rPr lang="it-IT" u="sng" dirty="0">
                <a:solidFill>
                  <a:srgbClr val="FF0000"/>
                </a:solidFill>
              </a:rPr>
              <a:t>sussistenza fra le parti di un rapporto di lavoro a tempo pieno a partire dalla data in cui la mancanza della scrittura sia giudizialmente accertata</a:t>
            </a:r>
            <a:r>
              <a:rPr lang="it-IT" dirty="0"/>
              <a:t>. </a:t>
            </a:r>
          </a:p>
          <a:p>
            <a:pPr lvl="1" algn="just"/>
            <a:r>
              <a:rPr lang="it-IT" dirty="0"/>
              <a:t>(art. 10, co.1.) In difetto di prova in ordine alla stipulazione a tempo parziale del contratto di lavoro, su domanda del lavoratore è dichiarata la sussistenza fra le parti di un rapporto di lavoro a tempo pieno, </a:t>
            </a:r>
            <a:r>
              <a:rPr lang="it-IT" u="sng" dirty="0"/>
              <a:t>fermo restando, per il periodo antecedente alla data della pronuncia giudiziale, il diritto alla retribuzione ed al versamento dei contributi previdenziali dovuti per le prestazioni effettivamente rese. </a:t>
            </a:r>
          </a:p>
        </p:txBody>
      </p:sp>
    </p:spTree>
    <p:extLst>
      <p:ext uri="{BB962C8B-B14F-4D97-AF65-F5344CB8AC3E}">
        <p14:creationId xmlns:p14="http://schemas.microsoft.com/office/powerpoint/2010/main" val="2139937348"/>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just"/>
            <a:r>
              <a:rPr lang="it-IT" i="1" dirty="0" err="1"/>
              <a:t>Cass</a:t>
            </a:r>
            <a:r>
              <a:rPr lang="it-IT" i="1" dirty="0"/>
              <a:t>. civ., sez. lav., 19-01-2018, n. 1375.</a:t>
            </a:r>
            <a:br>
              <a:rPr lang="it-IT" dirty="0"/>
            </a:br>
            <a:r>
              <a:rPr lang="it-IT" dirty="0"/>
              <a:t>Il rapporto di lavoro subordinato, in assenza della prova di un rapporto part-time, nascente da atto scritto, si presume a tempo pieno; è, pertanto, onere del datore di lavoro, che alleghi la durata limitata dell'orario, fornire la prova della riduzione della prestazione lavorativa, né la sua diminuzione può essere unilateralmente disposta dal datore di lavoro, potendo conseguire soltanto ad accordo tra le parti, la cui prova, tuttavia, può essere data per </a:t>
            </a:r>
            <a:r>
              <a:rPr lang="it-IT" i="1" dirty="0" err="1"/>
              <a:t>facta</a:t>
            </a:r>
            <a:r>
              <a:rPr lang="it-IT" i="1" dirty="0"/>
              <a:t> </a:t>
            </a:r>
            <a:r>
              <a:rPr lang="it-IT" i="1" dirty="0" err="1"/>
              <a:t>concludentia</a:t>
            </a:r>
            <a:r>
              <a:rPr lang="it-IT" dirty="0"/>
              <a:t>, anche se il contratto sia stato stipulato per iscritto.</a:t>
            </a:r>
          </a:p>
          <a:p>
            <a:pPr algn="just"/>
            <a:r>
              <a:rPr lang="it-IT" dirty="0"/>
              <a:t> </a:t>
            </a:r>
          </a:p>
          <a:p>
            <a:endParaRPr lang="it-IT" dirty="0"/>
          </a:p>
        </p:txBody>
      </p:sp>
    </p:spTree>
    <p:extLst>
      <p:ext uri="{BB962C8B-B14F-4D97-AF65-F5344CB8AC3E}">
        <p14:creationId xmlns:p14="http://schemas.microsoft.com/office/powerpoint/2010/main" val="2438068294"/>
      </p:ext>
    </p:extLst>
  </p:cSld>
  <p:clrMapOvr>
    <a:masterClrMapping/>
  </p:clrMapOvr>
  <p:transition spd="slow">
    <p:push di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iaro">
  <a:themeElements>
    <a:clrScheme name="Chiaro">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o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iaro">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1128</TotalTime>
  <Words>2745</Words>
  <Application>Microsoft Macintosh PowerPoint</Application>
  <PresentationFormat>Presentazione su schermo (4:3)</PresentationFormat>
  <Paragraphs>124</Paragraphs>
  <Slides>33</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33</vt:i4>
      </vt:variant>
    </vt:vector>
  </HeadingPairs>
  <TitlesOfParts>
    <vt:vector size="39" baseType="lpstr">
      <vt:lpstr>Arial</vt:lpstr>
      <vt:lpstr>Tahoma</vt:lpstr>
      <vt:lpstr>Times New Roman</vt:lpstr>
      <vt:lpstr>Verdana</vt:lpstr>
      <vt:lpstr>Wingdings</vt:lpstr>
      <vt:lpstr>Chiaro</vt:lpstr>
      <vt:lpstr>Part-time</vt:lpstr>
      <vt:lpstr> NODI NORMATIVI </vt:lpstr>
      <vt:lpstr>Fonti di regolazione</vt:lpstr>
      <vt:lpstr>Tipi di part-time</vt:lpstr>
      <vt:lpstr>Definizione</vt:lpstr>
      <vt:lpstr>Definizione</vt:lpstr>
      <vt:lpstr>Presentazione standard di PowerPoint</vt:lpstr>
      <vt:lpstr>Forma del contratto</vt:lpstr>
      <vt:lpstr>Presentazione standard di PowerPoint</vt:lpstr>
      <vt:lpstr>Forma del contratto </vt:lpstr>
      <vt:lpstr>Lavoro supplementare (= entro le ore stabilite per il tempo pieno)</vt:lpstr>
      <vt:lpstr>Lavoro supplementare</vt:lpstr>
      <vt:lpstr>Straordinario= lavoro prestato oltre l'orario normale di lavoro</vt:lpstr>
      <vt:lpstr>Presentazione standard di PowerPoint</vt:lpstr>
      <vt:lpstr>Presentazione standard di PowerPoint</vt:lpstr>
      <vt:lpstr>Retribuzione del lavoro straordinario</vt:lpstr>
      <vt:lpstr>Attenzione: Cassazione n.11905/2011</vt:lpstr>
      <vt:lpstr>Clausole elastiche</vt:lpstr>
      <vt:lpstr>Clausole elastiche al di fuori del CCNL</vt:lpstr>
      <vt:lpstr>Clausole elastiche: sanzioni</vt:lpstr>
      <vt:lpstr>Revoca del consenso alle clausole elastiche</vt:lpstr>
      <vt:lpstr>Trattamento del lavoratore a tempo parziale  (fermo quanto previsto in tema di discriminazione, anche indiretta?)</vt:lpstr>
      <vt:lpstr>Presentazione standard di PowerPoint</vt:lpstr>
      <vt:lpstr>Trasformazione del rapporto </vt:lpstr>
      <vt:lpstr>Trasformazione del rapporto: diritto</vt:lpstr>
      <vt:lpstr>Trasformazione del rapporto: diritto</vt:lpstr>
      <vt:lpstr>Trasformazione del rapporto: priorità</vt:lpstr>
      <vt:lpstr>Trasformazione del rapporto: priorità</vt:lpstr>
      <vt:lpstr>Trasformazione del rapporto: accordo</vt:lpstr>
      <vt:lpstr>Diritto precedenza  in assunzioni a tempo parziale</vt:lpstr>
      <vt:lpstr>Diritto precedenza in  assunzioni a tempo pieno</vt:lpstr>
      <vt:lpstr>Criteri di computo dei lavoratori a tempo parziale</vt:lpstr>
      <vt:lpstr>Lavoro a tempo parziale nelle amministrazioni pubbliche </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Part-time</dc:title>
  <dc:creator>user</dc:creator>
  <cp:lastModifiedBy>Alberto Avio</cp:lastModifiedBy>
  <cp:revision>109</cp:revision>
  <dcterms:created xsi:type="dcterms:W3CDTF">2013-05-06T08:18:24Z</dcterms:created>
  <dcterms:modified xsi:type="dcterms:W3CDTF">2018-11-26T21:10:41Z</dcterms:modified>
</cp:coreProperties>
</file>