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46"/>
  </p:notesMasterIdLst>
  <p:sldIdLst>
    <p:sldId id="256" r:id="rId2"/>
    <p:sldId id="323" r:id="rId3"/>
    <p:sldId id="321" r:id="rId4"/>
    <p:sldId id="269" r:id="rId5"/>
    <p:sldId id="270" r:id="rId6"/>
    <p:sldId id="272" r:id="rId7"/>
    <p:sldId id="258" r:id="rId8"/>
    <p:sldId id="273" r:id="rId9"/>
    <p:sldId id="274" r:id="rId10"/>
    <p:sldId id="303" r:id="rId11"/>
    <p:sldId id="259" r:id="rId12"/>
    <p:sldId id="279" r:id="rId13"/>
    <p:sldId id="322" r:id="rId14"/>
    <p:sldId id="325" r:id="rId15"/>
    <p:sldId id="276" r:id="rId16"/>
    <p:sldId id="286" r:id="rId17"/>
    <p:sldId id="324" r:id="rId18"/>
    <p:sldId id="308" r:id="rId19"/>
    <p:sldId id="278" r:id="rId20"/>
    <p:sldId id="307" r:id="rId21"/>
    <p:sldId id="328" r:id="rId22"/>
    <p:sldId id="309" r:id="rId23"/>
    <p:sldId id="281" r:id="rId24"/>
    <p:sldId id="284" r:id="rId25"/>
    <p:sldId id="310" r:id="rId26"/>
    <p:sldId id="311" r:id="rId27"/>
    <p:sldId id="333" r:id="rId28"/>
    <p:sldId id="334" r:id="rId29"/>
    <p:sldId id="335" r:id="rId30"/>
    <p:sldId id="295" r:id="rId31"/>
    <p:sldId id="296" r:id="rId32"/>
    <p:sldId id="297" r:id="rId33"/>
    <p:sldId id="331" r:id="rId34"/>
    <p:sldId id="332" r:id="rId35"/>
    <p:sldId id="314" r:id="rId36"/>
    <p:sldId id="315" r:id="rId37"/>
    <p:sldId id="319" r:id="rId38"/>
    <p:sldId id="317" r:id="rId39"/>
    <p:sldId id="336" r:id="rId40"/>
    <p:sldId id="337" r:id="rId41"/>
    <p:sldId id="320" r:id="rId42"/>
    <p:sldId id="318" r:id="rId43"/>
    <p:sldId id="300" r:id="rId44"/>
    <p:sldId id="316" r:id="rId45"/>
  </p:sldIdLst>
  <p:sldSz cx="9144000" cy="6858000" type="screen4x3"/>
  <p:notesSz cx="6858000" cy="9144000"/>
  <p:defaultTextStyle>
    <a:defPPr>
      <a:defRPr lang="it-IT"/>
    </a:defPPr>
    <a:lvl1pPr algn="l" rtl="0" fontAlgn="base">
      <a:spcBef>
        <a:spcPct val="0"/>
      </a:spcBef>
      <a:spcAft>
        <a:spcPct val="0"/>
      </a:spcAft>
      <a:defRPr kumimoji="1" sz="2400" kern="1200">
        <a:solidFill>
          <a:schemeClr val="tx1"/>
        </a:solidFill>
        <a:latin typeface="Arial Narrow" pitchFamily="34" charset="0"/>
        <a:ea typeface="+mn-ea"/>
        <a:cs typeface="+mn-cs"/>
      </a:defRPr>
    </a:lvl1pPr>
    <a:lvl2pPr marL="457200" algn="l" rtl="0" fontAlgn="base">
      <a:spcBef>
        <a:spcPct val="0"/>
      </a:spcBef>
      <a:spcAft>
        <a:spcPct val="0"/>
      </a:spcAft>
      <a:defRPr kumimoji="1" sz="2400" kern="1200">
        <a:solidFill>
          <a:schemeClr val="tx1"/>
        </a:solidFill>
        <a:latin typeface="Arial Narrow" pitchFamily="34" charset="0"/>
        <a:ea typeface="+mn-ea"/>
        <a:cs typeface="+mn-cs"/>
      </a:defRPr>
    </a:lvl2pPr>
    <a:lvl3pPr marL="914400" algn="l" rtl="0" fontAlgn="base">
      <a:spcBef>
        <a:spcPct val="0"/>
      </a:spcBef>
      <a:spcAft>
        <a:spcPct val="0"/>
      </a:spcAft>
      <a:defRPr kumimoji="1" sz="2400" kern="1200">
        <a:solidFill>
          <a:schemeClr val="tx1"/>
        </a:solidFill>
        <a:latin typeface="Arial Narrow" pitchFamily="34" charset="0"/>
        <a:ea typeface="+mn-ea"/>
        <a:cs typeface="+mn-cs"/>
      </a:defRPr>
    </a:lvl3pPr>
    <a:lvl4pPr marL="1371600" algn="l" rtl="0" fontAlgn="base">
      <a:spcBef>
        <a:spcPct val="0"/>
      </a:spcBef>
      <a:spcAft>
        <a:spcPct val="0"/>
      </a:spcAft>
      <a:defRPr kumimoji="1" sz="2400" kern="1200">
        <a:solidFill>
          <a:schemeClr val="tx1"/>
        </a:solidFill>
        <a:latin typeface="Arial Narrow" pitchFamily="34" charset="0"/>
        <a:ea typeface="+mn-ea"/>
        <a:cs typeface="+mn-cs"/>
      </a:defRPr>
    </a:lvl4pPr>
    <a:lvl5pPr marL="1828800" algn="l" rtl="0" fontAlgn="base">
      <a:spcBef>
        <a:spcPct val="0"/>
      </a:spcBef>
      <a:spcAft>
        <a:spcPct val="0"/>
      </a:spcAft>
      <a:defRPr kumimoji="1" sz="2400" kern="1200">
        <a:solidFill>
          <a:schemeClr val="tx1"/>
        </a:solidFill>
        <a:latin typeface="Arial Narrow" pitchFamily="34" charset="0"/>
        <a:ea typeface="+mn-ea"/>
        <a:cs typeface="+mn-cs"/>
      </a:defRPr>
    </a:lvl5pPr>
    <a:lvl6pPr marL="2286000" algn="l" defTabSz="914400" rtl="0" eaLnBrk="1" latinLnBrk="0" hangingPunct="1">
      <a:defRPr kumimoji="1" sz="2400" kern="1200">
        <a:solidFill>
          <a:schemeClr val="tx1"/>
        </a:solidFill>
        <a:latin typeface="Arial Narrow" pitchFamily="34" charset="0"/>
        <a:ea typeface="+mn-ea"/>
        <a:cs typeface="+mn-cs"/>
      </a:defRPr>
    </a:lvl6pPr>
    <a:lvl7pPr marL="2743200" algn="l" defTabSz="914400" rtl="0" eaLnBrk="1" latinLnBrk="0" hangingPunct="1">
      <a:defRPr kumimoji="1" sz="2400" kern="1200">
        <a:solidFill>
          <a:schemeClr val="tx1"/>
        </a:solidFill>
        <a:latin typeface="Arial Narrow" pitchFamily="34" charset="0"/>
        <a:ea typeface="+mn-ea"/>
        <a:cs typeface="+mn-cs"/>
      </a:defRPr>
    </a:lvl7pPr>
    <a:lvl8pPr marL="3200400" algn="l" defTabSz="914400" rtl="0" eaLnBrk="1" latinLnBrk="0" hangingPunct="1">
      <a:defRPr kumimoji="1" sz="2400" kern="1200">
        <a:solidFill>
          <a:schemeClr val="tx1"/>
        </a:solidFill>
        <a:latin typeface="Arial Narrow" pitchFamily="34" charset="0"/>
        <a:ea typeface="+mn-ea"/>
        <a:cs typeface="+mn-cs"/>
      </a:defRPr>
    </a:lvl8pPr>
    <a:lvl9pPr marL="3657600" algn="l" defTabSz="914400" rtl="0" eaLnBrk="1" latinLnBrk="0" hangingPunct="1">
      <a:defRPr kumimoji="1" sz="24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86" autoAdjust="0"/>
    <p:restoredTop sz="93533" autoAdjust="0"/>
  </p:normalViewPr>
  <p:slideViewPr>
    <p:cSldViewPr>
      <p:cViewPr varScale="1">
        <p:scale>
          <a:sx n="110" d="100"/>
          <a:sy n="110" d="100"/>
        </p:scale>
        <p:origin x="113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540603-5A45-AE4B-902D-292F133E215A}" type="datetimeFigureOut">
              <a:rPr lang="it-IT" smtClean="0"/>
              <a:t>21/11/18</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AB1509-07C9-E641-BEEA-3FD34700D40E}" type="slidenum">
              <a:rPr lang="it-IT" smtClean="0"/>
              <a:t>‹N›</a:t>
            </a:fld>
            <a:endParaRPr lang="it-IT"/>
          </a:p>
        </p:txBody>
      </p:sp>
    </p:spTree>
    <p:extLst>
      <p:ext uri="{BB962C8B-B14F-4D97-AF65-F5344CB8AC3E}">
        <p14:creationId xmlns:p14="http://schemas.microsoft.com/office/powerpoint/2010/main" val="192329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6AB1509-07C9-E641-BEEA-3FD34700D40E}" type="slidenum">
              <a:rPr lang="it-IT" smtClean="0"/>
              <a:t>19</a:t>
            </a:fld>
            <a:endParaRPr lang="it-IT"/>
          </a:p>
        </p:txBody>
      </p:sp>
    </p:spTree>
    <p:extLst>
      <p:ext uri="{BB962C8B-B14F-4D97-AF65-F5344CB8AC3E}">
        <p14:creationId xmlns:p14="http://schemas.microsoft.com/office/powerpoint/2010/main" val="512278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it-IT"/>
              <a:t>Fare clic per modificare stile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it-IT"/>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it-IT"/>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687391DF-A727-4D07-93B8-D9B6F6CF3041}"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Date Placeholder 2"/>
          <p:cNvSpPr>
            <a:spLocks noGrp="1"/>
          </p:cNvSpPr>
          <p:nvPr>
            <p:ph type="dt" sz="half" idx="10"/>
          </p:nvPr>
        </p:nvSpPr>
        <p:spPr/>
        <p:txBody>
          <a:bodyPr/>
          <a:lstStyle/>
          <a:p>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D8C701B-D26D-4097-989F-5DB39A95D0D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it-IT"/>
              <a:t>Fare clic per modificare stile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1371096-D14E-42D2-B537-CC55A5706B87}"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it-IT"/>
              <a:t>Fare clic per modificare stile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FBC24E-67B9-4715-A672-0388E014A0BD}" type="slidenum">
              <a:rPr lang="it-IT" smtClean="0"/>
              <a:pPr/>
              <a:t>‹N›</a:t>
            </a:fld>
            <a:endParaRPr lang="it-IT"/>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magini con didascalia">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it-IT"/>
              <a:t>Fare clic per modificare stile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Immagine sopra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it-IT"/>
              <a:t>Fare clic per modificare stile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Immagini sopra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it-IT"/>
              <a:t>Fare clic per modificare stile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EFA554B-AED6-4AD1-BA21-8118B3386BE6}"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idx="1"/>
          </p:nvPr>
        </p:nvSpPr>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D9EB402-DED8-4E66-99BD-1FE8AD441116}"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it-IT"/>
              <a:t>Fare clic per modificare stile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filigrana">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it-IT"/>
              <a:t>Fare clic per modificare gli stili del testo dello schema</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it-IT"/>
              <a:t>Fare clic per modificare stile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endParaRPr lang="it-IT"/>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it-IT"/>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it-IT"/>
              <a:t>Fare clic per modificare stile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it-IT"/>
              <a:t>Fare clic per modificare gli stili del testo dello schema</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6A0FBA-7FA3-4D0E-93BC-C2BFA950A1BD}"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zione con filigrana">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it-IT"/>
              <a:t>Fare clic per modificare gli stili del testo dello schema</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it-IT"/>
              <a:t>Fare clic per modificare stile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zione con immagine">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it-IT"/>
              <a:t>Fare clic per modificare stile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it-IT"/>
              <a:t>Trascinare l'immagine su un segnaposto o fare clic sull'icona per aggiungerla</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7" name="Date Placeholder 6"/>
          <p:cNvSpPr>
            <a:spLocks noGrp="1"/>
          </p:cNvSpPr>
          <p:nvPr>
            <p:ph type="dt" sz="half" idx="10"/>
          </p:nvPr>
        </p:nvSpPr>
        <p:spPr/>
        <p:txBody>
          <a:bodyPr/>
          <a:lstStyle/>
          <a:p>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01A21320-102A-437B-AB46-62C1B0E6B344}" type="slidenum">
              <a:rPr lang="it-IT" smtClean="0"/>
              <a:pPr/>
              <a:t>‹N›</a:t>
            </a:fld>
            <a:endParaRPr lang="it-IT"/>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uto, sopra e sot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C4072450-F21F-4E78-ABE2-09BA693D1340}" type="slidenum">
              <a:rPr lang="it-IT" smtClean="0"/>
              <a:pPr/>
              <a:t>‹N›</a:t>
            </a:fld>
            <a:endParaRPr lang="it-IT"/>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it-IT"/>
              <a:t>Fare clic per modificare stile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it-IT"/>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it-IT"/>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C4072450-F21F-4E78-ABE2-09BA693D1340}"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 id="2147483779" r:id="rId19"/>
    <p:sldLayoutId id="2147483780" r:id="rId20"/>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99592" y="2276872"/>
            <a:ext cx="7787208" cy="1152128"/>
          </a:xfrm>
        </p:spPr>
        <p:txBody>
          <a:bodyPr/>
          <a:lstStyle/>
          <a:p>
            <a:r>
              <a:rPr lang="it-IT" b="1" dirty="0">
                <a:solidFill>
                  <a:srgbClr val="0000FF"/>
                </a:solidFill>
              </a:rPr>
              <a:t>Licenziamento individuale</a:t>
            </a:r>
          </a:p>
        </p:txBody>
      </p:sp>
      <p:sp>
        <p:nvSpPr>
          <p:cNvPr id="2052" name="Rectangle 4"/>
          <p:cNvSpPr>
            <a:spLocks noGrp="1" noChangeArrowheads="1"/>
          </p:cNvSpPr>
          <p:nvPr>
            <p:ph type="subTitle" idx="1"/>
          </p:nvPr>
        </p:nvSpPr>
        <p:spPr>
          <a:xfrm>
            <a:off x="2195736" y="4941168"/>
            <a:ext cx="6477000" cy="1174088"/>
          </a:xfrm>
        </p:spPr>
        <p:txBody>
          <a:bodyPr>
            <a:normAutofit fontScale="55000" lnSpcReduction="20000"/>
          </a:bodyPr>
          <a:lstStyle/>
          <a:p>
            <a:pPr marL="514350" indent="-514350" algn="just">
              <a:buAutoNum type="arabicPeriod"/>
            </a:pPr>
            <a:r>
              <a:rPr lang="it-IT" sz="2800" b="1" dirty="0">
                <a:solidFill>
                  <a:srgbClr val="0000FF"/>
                </a:solidFill>
              </a:rPr>
              <a:t>Artt. 2118, 2119 c.c., </a:t>
            </a:r>
            <a:r>
              <a:rPr lang="it-IT" sz="2800" b="1" dirty="0" err="1">
                <a:solidFill>
                  <a:srgbClr val="0000FF"/>
                </a:solidFill>
              </a:rPr>
              <a:t>l.n</a:t>
            </a:r>
            <a:r>
              <a:rPr lang="it-IT" sz="2800" b="1" dirty="0">
                <a:solidFill>
                  <a:srgbClr val="0000FF"/>
                </a:solidFill>
              </a:rPr>
              <a:t>. 604/1966, art. 18 </a:t>
            </a:r>
            <a:r>
              <a:rPr lang="it-IT" sz="2800" b="1" dirty="0" err="1">
                <a:solidFill>
                  <a:srgbClr val="0000FF"/>
                </a:solidFill>
              </a:rPr>
              <a:t>l.n</a:t>
            </a:r>
            <a:r>
              <a:rPr lang="it-IT" sz="2800" b="1" dirty="0">
                <a:solidFill>
                  <a:srgbClr val="0000FF"/>
                </a:solidFill>
              </a:rPr>
              <a:t>. 300/1970, </a:t>
            </a:r>
            <a:r>
              <a:rPr lang="it-IT" sz="2800" b="1" dirty="0" err="1">
                <a:solidFill>
                  <a:srgbClr val="0000FF"/>
                </a:solidFill>
              </a:rPr>
              <a:t>l.n</a:t>
            </a:r>
            <a:r>
              <a:rPr lang="it-IT" sz="2800" b="1" dirty="0">
                <a:solidFill>
                  <a:srgbClr val="0000FF"/>
                </a:solidFill>
              </a:rPr>
              <a:t>. 108/1990; </a:t>
            </a:r>
          </a:p>
          <a:p>
            <a:pPr marL="514350" indent="-514350" algn="just">
              <a:buAutoNum type="arabicPeriod"/>
            </a:pPr>
            <a:r>
              <a:rPr lang="it-IT" sz="2800" b="1" dirty="0" err="1">
                <a:solidFill>
                  <a:srgbClr val="0000FF"/>
                </a:solidFill>
              </a:rPr>
              <a:t>l.n</a:t>
            </a:r>
            <a:r>
              <a:rPr lang="it-IT" sz="2800" b="1" dirty="0">
                <a:solidFill>
                  <a:srgbClr val="0000FF"/>
                </a:solidFill>
              </a:rPr>
              <a:t>. 92/2012;</a:t>
            </a:r>
          </a:p>
          <a:p>
            <a:pPr marL="514350" indent="-514350" algn="just">
              <a:buFontTx/>
              <a:buAutoNum type="arabicPeriod"/>
            </a:pPr>
            <a:r>
              <a:rPr lang="it-IT" sz="2800" b="1" dirty="0" err="1">
                <a:solidFill>
                  <a:srgbClr val="0000FF"/>
                </a:solidFill>
              </a:rPr>
              <a:t>d.lg.vo</a:t>
            </a:r>
            <a:r>
              <a:rPr lang="it-IT" sz="2800" b="1" dirty="0">
                <a:solidFill>
                  <a:srgbClr val="0000FF"/>
                </a:solidFill>
              </a:rPr>
              <a:t> n. 23/2015, l. n. 96/</a:t>
            </a:r>
            <a:r>
              <a:rPr lang="it-IT" sz="2900" b="1" dirty="0">
                <a:solidFill>
                  <a:srgbClr val="0000FF"/>
                </a:solidFill>
              </a:rPr>
              <a:t>2018 di </a:t>
            </a:r>
            <a:r>
              <a:rPr lang="it-IT" sz="2900" b="1" dirty="0" err="1">
                <a:solidFill>
                  <a:srgbClr val="0000FF"/>
                </a:solidFill>
              </a:rPr>
              <a:t>conv</a:t>
            </a:r>
            <a:r>
              <a:rPr lang="it-IT" sz="2900" b="1" dirty="0">
                <a:solidFill>
                  <a:srgbClr val="0000FF"/>
                </a:solidFill>
              </a:rPr>
              <a:t>. del </a:t>
            </a:r>
            <a:r>
              <a:rPr lang="it-IT" sz="2900" b="1" dirty="0" err="1">
                <a:solidFill>
                  <a:srgbClr val="0000FF"/>
                </a:solidFill>
              </a:rPr>
              <a:t>d.l.</a:t>
            </a:r>
            <a:r>
              <a:rPr lang="it-IT" sz="2900" b="1" dirty="0">
                <a:solidFill>
                  <a:srgbClr val="0000FF"/>
                </a:solidFill>
              </a:rPr>
              <a:t> n. 87/2018</a:t>
            </a:r>
          </a:p>
          <a:p>
            <a:pPr marL="514350" indent="-514350" algn="just">
              <a:buAutoNum type="arabicPeriod"/>
            </a:pPr>
            <a:endParaRPr lang="it-IT" sz="2800" b="1" dirty="0">
              <a:solidFill>
                <a:srgbClr val="0000FF"/>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anim calcmode="lin" valueType="num">
                                      <p:cBhvr>
                                        <p:cTn id="7" dur="500" fill="hold"/>
                                        <p:tgtEl>
                                          <p:spTgt spid="20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5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05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052">
                                            <p:txEl>
                                              <p:pRg st="1" end="1"/>
                                            </p:txEl>
                                          </p:spTgt>
                                        </p:tgtEl>
                                        <p:attrNameLst>
                                          <p:attrName>style.visibility</p:attrName>
                                        </p:attrNameLst>
                                      </p:cBhvr>
                                      <p:to>
                                        <p:strVal val="visible"/>
                                      </p:to>
                                    </p:set>
                                    <p:anim calcmode="lin" valueType="num">
                                      <p:cBhvr>
                                        <p:cTn id="14" dur="500" fill="hold"/>
                                        <p:tgtEl>
                                          <p:spTgt spid="205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05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05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52">
                                            <p:txEl>
                                              <p:pRg st="2" end="2"/>
                                            </p:txEl>
                                          </p:spTgt>
                                        </p:tgtEl>
                                        <p:attrNameLst>
                                          <p:attrName>style.visibility</p:attrName>
                                        </p:attrNameLst>
                                      </p:cBhvr>
                                      <p:to>
                                        <p:strVal val="visible"/>
                                      </p:to>
                                    </p:set>
                                    <p:anim calcmode="lin" valueType="num">
                                      <p:cBhvr>
                                        <p:cTn id="21" dur="500" fill="hold"/>
                                        <p:tgtEl>
                                          <p:spTgt spid="205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05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0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797844" y="352321"/>
            <a:ext cx="8094636" cy="700415"/>
          </a:xfrm>
        </p:spPr>
        <p:txBody>
          <a:bodyPr/>
          <a:lstStyle/>
          <a:p>
            <a:r>
              <a:rPr lang="it-IT"/>
              <a:t>Licenziamento discriminatorio</a:t>
            </a:r>
            <a:endParaRPr lang="it-IT" dirty="0"/>
          </a:p>
        </p:txBody>
      </p:sp>
      <p:sp>
        <p:nvSpPr>
          <p:cNvPr id="28675" name="Rectangle 3"/>
          <p:cNvSpPr>
            <a:spLocks noGrp="1" noChangeArrowheads="1"/>
          </p:cNvSpPr>
          <p:nvPr>
            <p:ph idx="1"/>
          </p:nvPr>
        </p:nvSpPr>
        <p:spPr>
          <a:xfrm>
            <a:off x="797844" y="2348880"/>
            <a:ext cx="7772400" cy="4032448"/>
          </a:xfrm>
        </p:spPr>
        <p:txBody>
          <a:bodyPr>
            <a:normAutofit fontScale="92500" lnSpcReduction="20000"/>
          </a:bodyPr>
          <a:lstStyle/>
          <a:p>
            <a:r>
              <a:rPr lang="it-IT" sz="2400" dirty="0"/>
              <a:t>Ogni volta che il licenziamento è discriminatorio, esso è </a:t>
            </a:r>
            <a:r>
              <a:rPr lang="it-IT" sz="2400" b="1" dirty="0">
                <a:solidFill>
                  <a:srgbClr val="FF0000"/>
                </a:solidFill>
              </a:rPr>
              <a:t>NULLO</a:t>
            </a:r>
            <a:r>
              <a:rPr lang="it-IT" sz="2400" b="1" dirty="0"/>
              <a:t>:</a:t>
            </a:r>
            <a:r>
              <a:rPr lang="it-IT" sz="2400" dirty="0"/>
              <a:t> la conseguenza è che, in ogni caso, si provvede alla </a:t>
            </a:r>
            <a:r>
              <a:rPr lang="it-IT" sz="2400" b="1" dirty="0">
                <a:solidFill>
                  <a:srgbClr val="FF0000"/>
                </a:solidFill>
              </a:rPr>
              <a:t>reintegrazione</a:t>
            </a:r>
            <a:r>
              <a:rPr lang="it-IT" sz="2400" dirty="0">
                <a:solidFill>
                  <a:srgbClr val="FF0000"/>
                </a:solidFill>
              </a:rPr>
              <a:t> </a:t>
            </a:r>
            <a:r>
              <a:rPr lang="it-IT" sz="2400" dirty="0"/>
              <a:t>nel posto di lavoro</a:t>
            </a:r>
            <a:r>
              <a:rPr lang="it-IT" sz="1800" dirty="0"/>
              <a:t>.</a:t>
            </a:r>
          </a:p>
          <a:p>
            <a:r>
              <a:rPr lang="it-IT" sz="2400" dirty="0"/>
              <a:t>E’ discriminatorio il licenziamento determinato da ragioni di credo politico o fede religiosa, affiliazione o attività sindacale, partecipazione a scioperi, o per la razza, il colore, la nazionalità, la lingua o il sesso, handicap, età, orientamento sessuale, ritorsione verso azione in giudizio.</a:t>
            </a:r>
          </a:p>
          <a:p>
            <a:r>
              <a:rPr lang="it-IT" dirty="0"/>
              <a:t>Nullo è anche: </a:t>
            </a:r>
            <a:r>
              <a:rPr lang="it-IT" dirty="0" err="1"/>
              <a:t>lic</a:t>
            </a:r>
            <a:r>
              <a:rPr lang="it-IT" dirty="0"/>
              <a:t>. lav. madre; </a:t>
            </a:r>
            <a:r>
              <a:rPr lang="it-IT" dirty="0" err="1"/>
              <a:t>lic</a:t>
            </a:r>
            <a:r>
              <a:rPr lang="it-IT" dirty="0"/>
              <a:t>. per causa di matrimonio; </a:t>
            </a:r>
            <a:r>
              <a:rPr lang="it-IT" dirty="0" err="1"/>
              <a:t>lic.per</a:t>
            </a:r>
            <a:r>
              <a:rPr lang="it-IT" dirty="0"/>
              <a:t> fruizione congedo parentale/paternità</a:t>
            </a:r>
            <a:endParaRPr lang="it-IT" sz="2400" dirty="0"/>
          </a:p>
          <a:p>
            <a:r>
              <a:rPr lang="it-IT" sz="2400" dirty="0"/>
              <a:t>Problematica organizzazioni di tendenza</a:t>
            </a:r>
          </a:p>
          <a:p>
            <a:pPr marL="0" indent="0">
              <a:buNone/>
            </a:pPr>
            <a:endParaRPr lang="it-IT" sz="2400" dirty="0"/>
          </a:p>
        </p:txBody>
      </p:sp>
    </p:spTree>
    <p:extLst>
      <p:ext uri="{BB962C8B-B14F-4D97-AF65-F5344CB8AC3E}">
        <p14:creationId xmlns:p14="http://schemas.microsoft.com/office/powerpoint/2010/main" val="320413405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it-IT"/>
              <a:t>Forma richiesta</a:t>
            </a:r>
          </a:p>
        </p:txBody>
      </p:sp>
      <p:sp>
        <p:nvSpPr>
          <p:cNvPr id="5123" name="Rectangle 3"/>
          <p:cNvSpPr>
            <a:spLocks noGrp="1" noChangeArrowheads="1"/>
          </p:cNvSpPr>
          <p:nvPr>
            <p:ph idx="1"/>
          </p:nvPr>
        </p:nvSpPr>
        <p:spPr>
          <a:xfrm>
            <a:off x="395536" y="1844824"/>
            <a:ext cx="8515672" cy="4680520"/>
          </a:xfrm>
        </p:spPr>
        <p:txBody>
          <a:bodyPr>
            <a:normAutofit/>
          </a:bodyPr>
          <a:lstStyle/>
          <a:p>
            <a:r>
              <a:rPr lang="it-IT" sz="2400" dirty="0"/>
              <a:t>Forma </a:t>
            </a:r>
            <a:r>
              <a:rPr lang="it-IT" sz="2400" dirty="0">
                <a:solidFill>
                  <a:srgbClr val="FF0000"/>
                </a:solidFill>
              </a:rPr>
              <a:t>scritta</a:t>
            </a:r>
            <a:r>
              <a:rPr lang="it-IT" sz="2400" dirty="0"/>
              <a:t> nell’area della tutela </a:t>
            </a:r>
            <a:r>
              <a:rPr lang="it-IT" sz="2400" dirty="0">
                <a:solidFill>
                  <a:srgbClr val="FF0000"/>
                </a:solidFill>
              </a:rPr>
              <a:t>obbligatoria e reale e per i dirigenti</a:t>
            </a:r>
          </a:p>
          <a:p>
            <a:r>
              <a:rPr lang="it-IT" sz="2400" dirty="0"/>
              <a:t>La mancanza di forma rende il licenziamento </a:t>
            </a:r>
            <a:r>
              <a:rPr lang="it-IT" sz="2400" dirty="0">
                <a:solidFill>
                  <a:srgbClr val="FF0000"/>
                </a:solidFill>
              </a:rPr>
              <a:t>INEFFICACE = equiparato a quello NULLO</a:t>
            </a:r>
            <a:r>
              <a:rPr lang="it-IT" sz="2400" dirty="0"/>
              <a:t>; il licenziamento privo di forma è rinnovabile ma con efficacia </a:t>
            </a:r>
            <a:r>
              <a:rPr lang="it-IT" sz="2400" i="1" dirty="0"/>
              <a:t>ex </a:t>
            </a:r>
            <a:r>
              <a:rPr lang="it-IT" sz="2400" i="1" dirty="0" err="1"/>
              <a:t>nunc</a:t>
            </a:r>
            <a:endParaRPr lang="it-IT" sz="2400" i="1" dirty="0"/>
          </a:p>
          <a:p>
            <a:r>
              <a:rPr lang="it-IT" sz="2400" dirty="0"/>
              <a:t>Motivi devono essere indicati contestualmente alla comunicazione del licenziamento (cristallizzazione della motivazione del licenziamento al momento della comunicazione).</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it-IT" dirty="0"/>
              <a:t>Licenziamento disciplinare</a:t>
            </a:r>
          </a:p>
        </p:txBody>
      </p:sp>
      <p:sp>
        <p:nvSpPr>
          <p:cNvPr id="32771" name="Rectangle 3"/>
          <p:cNvSpPr>
            <a:spLocks noGrp="1" noChangeArrowheads="1"/>
          </p:cNvSpPr>
          <p:nvPr>
            <p:ph idx="1"/>
          </p:nvPr>
        </p:nvSpPr>
        <p:spPr>
          <a:xfrm>
            <a:off x="685006" y="1616596"/>
            <a:ext cx="7772400" cy="4692724"/>
          </a:xfrm>
        </p:spPr>
        <p:txBody>
          <a:bodyPr>
            <a:normAutofit/>
          </a:bodyPr>
          <a:lstStyle/>
          <a:p>
            <a:pPr algn="just">
              <a:lnSpc>
                <a:spcPct val="90000"/>
              </a:lnSpc>
            </a:pPr>
            <a:r>
              <a:rPr lang="it-IT" sz="2400" dirty="0"/>
              <a:t>Si applicano le garanzie dell’art. 7 S.L. a tutti i licenziamenti disciplinari, ovvero motivati da </a:t>
            </a:r>
            <a:r>
              <a:rPr lang="it-IT" sz="2400" dirty="0">
                <a:solidFill>
                  <a:srgbClr val="FF0000"/>
                </a:solidFill>
              </a:rPr>
              <a:t>un comportamento inadempiente del lavoratore (</a:t>
            </a:r>
            <a:r>
              <a:rPr lang="it-IT" sz="2400" dirty="0" err="1">
                <a:solidFill>
                  <a:srgbClr val="FF0000"/>
                </a:solidFill>
              </a:rPr>
              <a:t>g.m.sogg</a:t>
            </a:r>
            <a:r>
              <a:rPr lang="it-IT" sz="2400" dirty="0">
                <a:solidFill>
                  <a:srgbClr val="FF0000"/>
                </a:solidFill>
              </a:rPr>
              <a:t>. e </a:t>
            </a:r>
            <a:r>
              <a:rPr lang="it-IT" sz="2400" dirty="0" err="1">
                <a:solidFill>
                  <a:srgbClr val="FF0000"/>
                </a:solidFill>
              </a:rPr>
              <a:t>g.c.</a:t>
            </a:r>
            <a:r>
              <a:rPr lang="it-IT" sz="2400" dirty="0">
                <a:solidFill>
                  <a:srgbClr val="FF0000"/>
                </a:solidFill>
              </a:rPr>
              <a:t>, salva </a:t>
            </a:r>
            <a:r>
              <a:rPr lang="it-IT" sz="2400" dirty="0" err="1">
                <a:solidFill>
                  <a:srgbClr val="FF0000"/>
                </a:solidFill>
              </a:rPr>
              <a:t>imposs</a:t>
            </a:r>
            <a:r>
              <a:rPr lang="it-IT" sz="2400" dirty="0">
                <a:solidFill>
                  <a:srgbClr val="FF0000"/>
                </a:solidFill>
              </a:rPr>
              <a:t>. </a:t>
            </a:r>
            <a:r>
              <a:rPr lang="it-IT" sz="2400" dirty="0" err="1">
                <a:solidFill>
                  <a:srgbClr val="FF0000"/>
                </a:solidFill>
              </a:rPr>
              <a:t>sopravv</a:t>
            </a:r>
            <a:r>
              <a:rPr lang="it-IT" sz="2400" dirty="0">
                <a:solidFill>
                  <a:srgbClr val="FF0000"/>
                </a:solidFill>
              </a:rPr>
              <a:t>. prestazione)</a:t>
            </a:r>
          </a:p>
          <a:p>
            <a:pPr algn="just">
              <a:lnSpc>
                <a:spcPct val="90000"/>
              </a:lnSpc>
            </a:pPr>
            <a:r>
              <a:rPr lang="it-IT" sz="2400" dirty="0"/>
              <a:t>Gli obblighi procedurali dell’art. 7 si cumulano con i requisiti formali normalmente richiesti dalla </a:t>
            </a:r>
            <a:r>
              <a:rPr lang="it-IT" sz="2400" dirty="0" err="1"/>
              <a:t>l.n</a:t>
            </a:r>
            <a:r>
              <a:rPr lang="it-IT" sz="2400" dirty="0"/>
              <a:t>. 604/1966</a:t>
            </a:r>
          </a:p>
          <a:p>
            <a:pPr algn="just">
              <a:lnSpc>
                <a:spcPct val="90000"/>
              </a:lnSpc>
            </a:pPr>
            <a:r>
              <a:rPr lang="it-IT" sz="2400" dirty="0"/>
              <a:t>Conseguenze </a:t>
            </a:r>
            <a:r>
              <a:rPr lang="it-IT" sz="2400" dirty="0">
                <a:solidFill>
                  <a:srgbClr val="FF0000"/>
                </a:solidFill>
              </a:rPr>
              <a:t>mancata applicazione art. 7  = licenziamento inefficace</a:t>
            </a:r>
            <a:r>
              <a:rPr lang="it-IT" sz="2400" dirty="0"/>
              <a:t> (</a:t>
            </a:r>
            <a:r>
              <a:rPr lang="it-IT" sz="2400" dirty="0" err="1"/>
              <a:t>vd</a:t>
            </a:r>
            <a:r>
              <a:rPr lang="it-IT" sz="2400" dirty="0"/>
              <a:t>. oltre)</a:t>
            </a:r>
          </a:p>
          <a:p>
            <a:pPr algn="just">
              <a:lnSpc>
                <a:spcPct val="90000"/>
              </a:lnSpc>
            </a:pPr>
            <a:r>
              <a:rPr lang="it-IT" sz="2400" dirty="0"/>
              <a:t>Nell’area della libera </a:t>
            </a:r>
            <a:r>
              <a:rPr lang="it-IT" sz="2400" dirty="0" err="1"/>
              <a:t>recedibilità</a:t>
            </a:r>
            <a:r>
              <a:rPr lang="it-IT" sz="2400" dirty="0"/>
              <a:t> si applicano solo i c. 2 e 3 dell’art. 7.</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4400" y="188640"/>
            <a:ext cx="7313613" cy="576064"/>
          </a:xfrm>
        </p:spPr>
        <p:txBody>
          <a:bodyPr/>
          <a:lstStyle/>
          <a:p>
            <a:r>
              <a:rPr lang="it-IT" dirty="0"/>
              <a:t>Art. 7 SL</a:t>
            </a:r>
          </a:p>
        </p:txBody>
      </p:sp>
      <p:sp>
        <p:nvSpPr>
          <p:cNvPr id="3" name="Segnaposto contenuto 2"/>
          <p:cNvSpPr>
            <a:spLocks noGrp="1"/>
          </p:cNvSpPr>
          <p:nvPr>
            <p:ph idx="1"/>
          </p:nvPr>
        </p:nvSpPr>
        <p:spPr>
          <a:xfrm>
            <a:off x="107504" y="692696"/>
            <a:ext cx="8496944" cy="5904656"/>
          </a:xfrm>
        </p:spPr>
        <p:txBody>
          <a:bodyPr>
            <a:noAutofit/>
          </a:bodyPr>
          <a:lstStyle/>
          <a:p>
            <a:pPr marL="914400" indent="-914400" algn="just">
              <a:spcBef>
                <a:spcPts val="0"/>
              </a:spcBef>
              <a:buFont typeface="+mj-lt"/>
              <a:buAutoNum type="arabicPeriod"/>
            </a:pPr>
            <a:r>
              <a:rPr lang="it-IT" sz="1400" dirty="0">
                <a:latin typeface="Times New Roman"/>
                <a:cs typeface="Times New Roman"/>
              </a:rPr>
              <a:t>Le norme disciplinari relative alle sanzioni, alle infrazioni in relazione alle quali ciascuna di esse può essere applicata ed alle procedure di contestazione delle stesse, devono essere portate a conoscenza dei lavoratori mediante affissione in luogo accessibile a tutti. Esse devono applicare quanto in materia è stabilito da accordi e contratti di lavoro ove esistano.</a:t>
            </a:r>
          </a:p>
          <a:p>
            <a:pPr marL="914400" indent="-914400" algn="just">
              <a:spcBef>
                <a:spcPts val="0"/>
              </a:spcBef>
              <a:buFont typeface="+mj-lt"/>
              <a:buAutoNum type="arabicPeriod"/>
            </a:pPr>
            <a:r>
              <a:rPr lang="it-IT" sz="1400" dirty="0">
                <a:latin typeface="Times New Roman"/>
                <a:cs typeface="Times New Roman"/>
              </a:rPr>
              <a:t>Il datore di lavoro non può adottare alcun provvedimento disciplinare nei confronti del lavoratore senza avergli preventivamente contestato l'addebito e senza averlo sentito a sua difesa.</a:t>
            </a:r>
          </a:p>
          <a:p>
            <a:pPr marL="914400" indent="-914400" algn="just">
              <a:spcBef>
                <a:spcPts val="0"/>
              </a:spcBef>
              <a:buFont typeface="+mj-lt"/>
              <a:buAutoNum type="arabicPeriod"/>
            </a:pPr>
            <a:r>
              <a:rPr lang="it-IT" sz="1400" dirty="0">
                <a:latin typeface="Times New Roman"/>
                <a:cs typeface="Times New Roman"/>
              </a:rPr>
              <a:t>Il lavoratore potrà farsi assistere da un rappresentante dell'associazione sindacale cui aderisce o conferisce mandato.</a:t>
            </a:r>
          </a:p>
          <a:p>
            <a:pPr marL="914400" indent="-914400" algn="just">
              <a:spcBef>
                <a:spcPts val="0"/>
              </a:spcBef>
              <a:buFont typeface="+mj-lt"/>
              <a:buAutoNum type="arabicPeriod"/>
            </a:pPr>
            <a:r>
              <a:rPr lang="it-IT" sz="1400" dirty="0">
                <a:latin typeface="Times New Roman"/>
                <a:cs typeface="Times New Roman"/>
              </a:rPr>
              <a:t>Fermo restando quanto disposto dalla legge 15 luglio 1966, n. 604, non possono essere disposte sanzioni disciplinari che comportino mutamenti definitivi del rapporto di lavoro; inoltre la multa non può essere disposta per un importo superiore a quattro ore della retribuzione base e la sospensione dal servizio e dalla retribuzione per più di dieci giorni.</a:t>
            </a:r>
          </a:p>
          <a:p>
            <a:pPr marL="914400" indent="-914400" algn="just">
              <a:spcBef>
                <a:spcPts val="0"/>
              </a:spcBef>
              <a:buFont typeface="+mj-lt"/>
              <a:buAutoNum type="arabicPeriod"/>
            </a:pPr>
            <a:r>
              <a:rPr lang="it-IT" sz="1400" dirty="0">
                <a:latin typeface="Times New Roman"/>
                <a:cs typeface="Times New Roman"/>
              </a:rPr>
              <a:t>In ogni caso, i provvedimenti disciplinari più gravi del rimprovero verbale non possono essere applicati prima che siano trascorsi cinque giorni dalla contestazione per iscritto del fatto che vi ha dato causa.</a:t>
            </a:r>
          </a:p>
          <a:p>
            <a:pPr marL="914400" indent="-914400" algn="just">
              <a:spcBef>
                <a:spcPts val="0"/>
              </a:spcBef>
              <a:buFont typeface="+mj-lt"/>
              <a:buAutoNum type="arabicPeriod"/>
            </a:pPr>
            <a:r>
              <a:rPr lang="it-IT" sz="1400" dirty="0">
                <a:latin typeface="Times New Roman"/>
                <a:cs typeface="Times New Roman"/>
              </a:rPr>
              <a:t>Salvo analoghe procedure previste dai contratti collettivi di lavoro e ferma restando la facoltà di adire l'autorità giudiziaria, il lavoratore al quale sia stata applicata una sanzione disciplinare può promuovere, nei venti giorni successivi, anche per mezzo dell'associazione alla quale sia iscritto ovvero conferisca mandato, la costituzione, tramite l'ufficio provinciale del lavoro e della massima occupazione, di un collegio di conciliazione ed arbitrato, composto da un rappresentante di ciascuna delle parti e da un terzo membro scelto di comune accordo o, in difetto di accordo, nominato dal direttore dell'ufficio del lavoro. La sanzione disciplinare resta sospesa fino alla pronuncia da parte del collegio.</a:t>
            </a:r>
          </a:p>
          <a:p>
            <a:pPr marL="914400" indent="-914400" algn="just">
              <a:spcBef>
                <a:spcPts val="0"/>
              </a:spcBef>
              <a:buFont typeface="+mj-lt"/>
              <a:buAutoNum type="arabicPeriod"/>
            </a:pPr>
            <a:r>
              <a:rPr lang="it-IT" sz="1400" dirty="0">
                <a:latin typeface="Times New Roman"/>
                <a:cs typeface="Times New Roman"/>
              </a:rPr>
              <a:t>Qualora il datore di lavoro non provveda, entro dieci giorni dall'invito rivoltogli dall'ufficio del lavoro, a nominare il proprio rappresentante in seno al collegio di cui al comma precedente, la sanzione disciplinare non ha effetto. Se il datore di lavoro adisce l'autorità giudiziaria, la sanzione disciplinare resta sospesa fino alla definizione del giudizio.</a:t>
            </a:r>
          </a:p>
          <a:p>
            <a:pPr marL="914400" indent="-914400" algn="just">
              <a:spcBef>
                <a:spcPts val="0"/>
              </a:spcBef>
              <a:buFont typeface="+mj-lt"/>
              <a:buAutoNum type="arabicPeriod"/>
            </a:pPr>
            <a:r>
              <a:rPr lang="it-IT" sz="1400" dirty="0">
                <a:latin typeface="Times New Roman"/>
                <a:cs typeface="Times New Roman"/>
              </a:rPr>
              <a:t>Non può tenersi conto ad alcun effetto delle sanzioni disciplinari decorsi due anni dalla loro applicazione.</a:t>
            </a:r>
          </a:p>
          <a:p>
            <a:pPr>
              <a:buFont typeface="+mj-lt"/>
              <a:buAutoNum type="arabicPeriod"/>
            </a:pPr>
            <a:endParaRPr lang="it-IT" sz="1400" dirty="0"/>
          </a:p>
        </p:txBody>
      </p:sp>
    </p:spTree>
    <p:extLst>
      <p:ext uri="{BB962C8B-B14F-4D97-AF65-F5344CB8AC3E}">
        <p14:creationId xmlns:p14="http://schemas.microsoft.com/office/powerpoint/2010/main" val="255218242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Impugnazione</a:t>
            </a:r>
          </a:p>
        </p:txBody>
      </p:sp>
      <p:sp>
        <p:nvSpPr>
          <p:cNvPr id="3" name="Segnaposto contenuto 2"/>
          <p:cNvSpPr>
            <a:spLocks noGrp="1"/>
          </p:cNvSpPr>
          <p:nvPr>
            <p:ph idx="1"/>
          </p:nvPr>
        </p:nvSpPr>
        <p:spPr/>
        <p:txBody>
          <a:bodyPr/>
          <a:lstStyle/>
          <a:p>
            <a:pPr algn="just"/>
            <a:r>
              <a:rPr lang="it-IT" dirty="0">
                <a:solidFill>
                  <a:srgbClr val="FF0000"/>
                </a:solidFill>
              </a:rPr>
              <a:t>La normativa si applica a tutti i casi di invalidità del licenziamento, anche alle ipotesi di nullità (nullità di diritto speciale), ma non a quelle di inefficacia (???), sicuramente non al </a:t>
            </a:r>
            <a:r>
              <a:rPr lang="it-IT" dirty="0" err="1">
                <a:solidFill>
                  <a:srgbClr val="FF0000"/>
                </a:solidFill>
              </a:rPr>
              <a:t>lic</a:t>
            </a:r>
            <a:r>
              <a:rPr lang="it-IT" dirty="0">
                <a:solidFill>
                  <a:srgbClr val="FF0000"/>
                </a:solidFill>
              </a:rPr>
              <a:t>. orale</a:t>
            </a:r>
          </a:p>
        </p:txBody>
      </p:sp>
    </p:spTree>
    <p:extLst>
      <p:ext uri="{BB962C8B-B14F-4D97-AF65-F5344CB8AC3E}">
        <p14:creationId xmlns:p14="http://schemas.microsoft.com/office/powerpoint/2010/main" val="334134652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it-IT" dirty="0"/>
              <a:t>Impugnazione </a:t>
            </a:r>
          </a:p>
        </p:txBody>
      </p:sp>
      <p:sp>
        <p:nvSpPr>
          <p:cNvPr id="26627" name="Rectangle 3"/>
          <p:cNvSpPr>
            <a:spLocks noGrp="1" noChangeArrowheads="1"/>
          </p:cNvSpPr>
          <p:nvPr>
            <p:ph idx="1"/>
          </p:nvPr>
        </p:nvSpPr>
        <p:spPr/>
        <p:txBody>
          <a:bodyPr>
            <a:normAutofit/>
          </a:bodyPr>
          <a:lstStyle/>
          <a:p>
            <a:pPr>
              <a:lnSpc>
                <a:spcPct val="90000"/>
              </a:lnSpc>
            </a:pPr>
            <a:r>
              <a:rPr lang="it-IT" sz="2400" dirty="0"/>
              <a:t>Termine di decadenza di </a:t>
            </a:r>
            <a:r>
              <a:rPr lang="it-IT" sz="2400" b="1" dirty="0">
                <a:solidFill>
                  <a:srgbClr val="FF0000"/>
                </a:solidFill>
              </a:rPr>
              <a:t>60 </a:t>
            </a:r>
            <a:r>
              <a:rPr lang="it-IT" sz="2400" b="1" dirty="0" err="1">
                <a:solidFill>
                  <a:srgbClr val="FF0000"/>
                </a:solidFill>
              </a:rPr>
              <a:t>gg.</a:t>
            </a:r>
            <a:r>
              <a:rPr lang="it-IT" sz="2400" dirty="0" err="1"/>
              <a:t>dalla</a:t>
            </a:r>
            <a:r>
              <a:rPr lang="it-IT" sz="2400" dirty="0"/>
              <a:t> comunicazione del licenziamento</a:t>
            </a:r>
          </a:p>
          <a:p>
            <a:pPr>
              <a:lnSpc>
                <a:spcPct val="90000"/>
              </a:lnSpc>
            </a:pPr>
            <a:r>
              <a:rPr lang="it-IT" sz="2400" dirty="0"/>
              <a:t>Impugnazione anche stragiudiziale, anche da parte del sindacato</a:t>
            </a:r>
          </a:p>
          <a:p>
            <a:pPr>
              <a:lnSpc>
                <a:spcPct val="90000"/>
              </a:lnSpc>
            </a:pPr>
            <a:r>
              <a:rPr lang="it-IT" sz="2400" dirty="0"/>
              <a:t>Il termine si applica ai licenziamenti annullabili e nulli; ma non ai licenziamenti orali (inefficaci)</a:t>
            </a:r>
          </a:p>
          <a:p>
            <a:pPr>
              <a:lnSpc>
                <a:spcPct val="90000"/>
              </a:lnSpc>
            </a:pPr>
            <a:r>
              <a:rPr lang="it-IT" sz="2400" dirty="0"/>
              <a:t>Al </a:t>
            </a:r>
            <a:r>
              <a:rPr lang="it-IT" sz="2400" dirty="0" err="1"/>
              <a:t>d.l.</a:t>
            </a:r>
            <a:r>
              <a:rPr lang="it-IT" sz="2400" dirty="0"/>
              <a:t> spetta l’onere della prova del </a:t>
            </a:r>
            <a:r>
              <a:rPr lang="it-IT" sz="2400" dirty="0" err="1"/>
              <a:t>g.m.</a:t>
            </a:r>
            <a:r>
              <a:rPr lang="it-IT" sz="2400" dirty="0"/>
              <a:t> o della </a:t>
            </a:r>
            <a:r>
              <a:rPr lang="it-IT" sz="2400" dirty="0" err="1"/>
              <a:t>g.c.</a:t>
            </a:r>
            <a:r>
              <a:rPr lang="it-IT" sz="2400" dirty="0"/>
              <a:t>; onere prova discriminazione o del motivo illecito sono a carico del lavoratore</a:t>
            </a:r>
          </a:p>
          <a:p>
            <a:pPr>
              <a:lnSpc>
                <a:spcPct val="90000"/>
              </a:lnSpc>
            </a:pPr>
            <a:endParaRPr lang="it-IT" sz="2400"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747936"/>
          </a:xfrm>
        </p:spPr>
        <p:txBody>
          <a:bodyPr/>
          <a:lstStyle/>
          <a:p>
            <a:r>
              <a:rPr lang="it-IT"/>
              <a:t>Impugnazione</a:t>
            </a:r>
            <a:endParaRPr lang="it-IT" dirty="0"/>
          </a:p>
        </p:txBody>
      </p:sp>
      <p:sp>
        <p:nvSpPr>
          <p:cNvPr id="3" name="Segnaposto contenuto 2"/>
          <p:cNvSpPr>
            <a:spLocks noGrp="1"/>
          </p:cNvSpPr>
          <p:nvPr>
            <p:ph idx="1"/>
          </p:nvPr>
        </p:nvSpPr>
        <p:spPr>
          <a:xfrm>
            <a:off x="611560" y="1268760"/>
            <a:ext cx="7772400" cy="5040560"/>
          </a:xfrm>
        </p:spPr>
        <p:txBody>
          <a:bodyPr>
            <a:normAutofit/>
          </a:bodyPr>
          <a:lstStyle/>
          <a:p>
            <a:pPr algn="just"/>
            <a:r>
              <a:rPr lang="it-IT" sz="2400" dirty="0"/>
              <a:t>L’impugnazione è inefficace se non è seguita, entro il successivo termine di </a:t>
            </a:r>
            <a:r>
              <a:rPr lang="it-IT" sz="2400" b="1" dirty="0">
                <a:solidFill>
                  <a:srgbClr val="FF0000"/>
                </a:solidFill>
              </a:rPr>
              <a:t>centottanta giorni</a:t>
            </a:r>
            <a:r>
              <a:rPr lang="it-IT" sz="2400" dirty="0"/>
              <a:t>, dal deposito del </a:t>
            </a:r>
            <a:r>
              <a:rPr lang="it-IT" sz="2400" dirty="0">
                <a:solidFill>
                  <a:srgbClr val="FF0000"/>
                </a:solidFill>
              </a:rPr>
              <a:t>ricorso</a:t>
            </a:r>
            <a:r>
              <a:rPr lang="it-IT" sz="2400" dirty="0"/>
              <a:t> nella cancelleria del tribunale in funzione di giudice del lavoro, o dalla comunicazione alla controparte della </a:t>
            </a:r>
            <a:r>
              <a:rPr lang="it-IT" sz="2400" dirty="0">
                <a:solidFill>
                  <a:srgbClr val="FF0000"/>
                </a:solidFill>
              </a:rPr>
              <a:t>richiesta di tentativo di conciliazione o arbitrato</a:t>
            </a:r>
            <a:r>
              <a:rPr lang="it-IT" sz="2400" dirty="0"/>
              <a:t>, ferma restando la possibilità di produrre nuovi documenti formatisi dopo il deposito del ricorso. </a:t>
            </a:r>
          </a:p>
          <a:p>
            <a:pPr algn="just"/>
            <a:r>
              <a:rPr lang="it-IT" sz="2400" dirty="0"/>
              <a:t>Qualora la </a:t>
            </a:r>
            <a:r>
              <a:rPr lang="it-IT" sz="2400" dirty="0">
                <a:solidFill>
                  <a:srgbClr val="FF0000"/>
                </a:solidFill>
              </a:rPr>
              <a:t>conciliazione o l’arbitrato richiesti siano rifiutati o non sia raggiunto l’accordo </a:t>
            </a:r>
            <a:r>
              <a:rPr lang="it-IT" sz="2400" dirty="0"/>
              <a:t>necessario al relativo espletamento, il ricorso al giudice deve essere depositato a pena di decadenza entro </a:t>
            </a:r>
            <a:r>
              <a:rPr lang="it-IT" sz="2400" b="1" dirty="0">
                <a:solidFill>
                  <a:srgbClr val="FF0000"/>
                </a:solidFill>
              </a:rPr>
              <a:t>sessanta giorni</a:t>
            </a:r>
            <a:r>
              <a:rPr lang="it-IT" sz="2400" dirty="0"/>
              <a:t> dal rifiuto o dal mancato accordo</a:t>
            </a:r>
            <a:endParaRPr lang="it-IT" dirty="0"/>
          </a:p>
        </p:txBody>
      </p:sp>
    </p:spTree>
    <p:extLst>
      <p:ext uri="{BB962C8B-B14F-4D97-AF65-F5344CB8AC3E}">
        <p14:creationId xmlns:p14="http://schemas.microsoft.com/office/powerpoint/2010/main" val="171673874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0000FF"/>
                </a:solidFill>
              </a:rPr>
              <a:t>Apparato </a:t>
            </a:r>
            <a:r>
              <a:rPr lang="it-IT" b="1" dirty="0">
                <a:solidFill>
                  <a:srgbClr val="FF0000"/>
                </a:solidFill>
              </a:rPr>
              <a:t>Sanzionatorio</a:t>
            </a:r>
          </a:p>
        </p:txBody>
      </p:sp>
      <p:sp>
        <p:nvSpPr>
          <p:cNvPr id="3" name="Segnaposto contenuto 2"/>
          <p:cNvSpPr>
            <a:spLocks noGrp="1"/>
          </p:cNvSpPr>
          <p:nvPr>
            <p:ph idx="1"/>
          </p:nvPr>
        </p:nvSpPr>
        <p:spPr/>
        <p:txBody>
          <a:bodyPr/>
          <a:lstStyle/>
          <a:p>
            <a:pPr algn="just"/>
            <a:r>
              <a:rPr lang="it-IT" b="1" dirty="0">
                <a:solidFill>
                  <a:srgbClr val="008000"/>
                </a:solidFill>
              </a:rPr>
              <a:t>Disciplina art. 18 originaria</a:t>
            </a:r>
          </a:p>
          <a:p>
            <a:pPr algn="just"/>
            <a:r>
              <a:rPr lang="it-IT" b="1" dirty="0">
                <a:solidFill>
                  <a:srgbClr val="0000FF"/>
                </a:solidFill>
              </a:rPr>
              <a:t>Disciplina Fornero attualmente vigente per gli assunti prima del 7 Marzo 2015.</a:t>
            </a:r>
          </a:p>
          <a:p>
            <a:pPr algn="just"/>
            <a:r>
              <a:rPr lang="it-IT" b="1" dirty="0">
                <a:solidFill>
                  <a:srgbClr val="FF0000"/>
                </a:solidFill>
              </a:rPr>
              <a:t>Disciplina </a:t>
            </a:r>
            <a:r>
              <a:rPr lang="it-IT" b="1" dirty="0" err="1">
                <a:solidFill>
                  <a:srgbClr val="FF0000"/>
                </a:solidFill>
              </a:rPr>
              <a:t>Renzi</a:t>
            </a:r>
            <a:r>
              <a:rPr lang="it-IT" b="1" dirty="0">
                <a:solidFill>
                  <a:srgbClr val="FF0000"/>
                </a:solidFill>
              </a:rPr>
              <a:t> attualmente vigente per gli assunti a partire dal 7 marzo 2015 o che hanno cambiato contratto dopo quella data.</a:t>
            </a:r>
          </a:p>
        </p:txBody>
      </p:sp>
    </p:spTree>
    <p:extLst>
      <p:ext uri="{BB962C8B-B14F-4D97-AF65-F5344CB8AC3E}">
        <p14:creationId xmlns:p14="http://schemas.microsoft.com/office/powerpoint/2010/main" val="414325919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331640" y="404664"/>
            <a:ext cx="7313613" cy="1413594"/>
          </a:xfrm>
        </p:spPr>
        <p:txBody>
          <a:bodyPr/>
          <a:lstStyle/>
          <a:p>
            <a:r>
              <a:rPr lang="it-IT" sz="3600" b="1" dirty="0">
                <a:solidFill>
                  <a:srgbClr val="008000"/>
                </a:solidFill>
              </a:rPr>
              <a:t>Disciplina </a:t>
            </a:r>
            <a:r>
              <a:rPr lang="it-IT" sz="3600" b="1" dirty="0" err="1">
                <a:solidFill>
                  <a:srgbClr val="008000"/>
                </a:solidFill>
              </a:rPr>
              <a:t>pre</a:t>
            </a:r>
            <a:r>
              <a:rPr lang="it-IT" sz="3600" b="1" dirty="0">
                <a:solidFill>
                  <a:srgbClr val="008000"/>
                </a:solidFill>
              </a:rPr>
              <a:t>-Fornero:</a:t>
            </a:r>
            <a:br>
              <a:rPr lang="it-IT" sz="3600" b="1" dirty="0">
                <a:solidFill>
                  <a:srgbClr val="008000"/>
                </a:solidFill>
              </a:rPr>
            </a:br>
            <a:r>
              <a:rPr lang="it-IT" sz="3600" dirty="0">
                <a:solidFill>
                  <a:srgbClr val="008000"/>
                </a:solidFill>
              </a:rPr>
              <a:t>Apparato sanzionatorio</a:t>
            </a:r>
            <a:br>
              <a:rPr lang="it-IT" sz="3600" dirty="0">
                <a:solidFill>
                  <a:srgbClr val="008000"/>
                </a:solidFill>
              </a:rPr>
            </a:br>
            <a:r>
              <a:rPr lang="it-IT" sz="3600" dirty="0">
                <a:solidFill>
                  <a:srgbClr val="008000"/>
                </a:solidFill>
              </a:rPr>
              <a:t>1. Vizi formali</a:t>
            </a:r>
          </a:p>
        </p:txBody>
      </p:sp>
      <p:sp>
        <p:nvSpPr>
          <p:cNvPr id="3" name="Segnaposto contenuto 2"/>
          <p:cNvSpPr>
            <a:spLocks noGrp="1"/>
          </p:cNvSpPr>
          <p:nvPr>
            <p:ph idx="1"/>
          </p:nvPr>
        </p:nvSpPr>
        <p:spPr>
          <a:xfrm>
            <a:off x="683568" y="2204864"/>
            <a:ext cx="7772400" cy="3192760"/>
          </a:xfrm>
        </p:spPr>
        <p:txBody>
          <a:bodyPr/>
          <a:lstStyle/>
          <a:p>
            <a:pPr algn="just"/>
            <a:r>
              <a:rPr lang="it-IT" sz="2400" dirty="0"/>
              <a:t>Quando manca la </a:t>
            </a:r>
            <a:r>
              <a:rPr lang="it-IT" sz="2400" dirty="0">
                <a:solidFill>
                  <a:srgbClr val="FF0000"/>
                </a:solidFill>
              </a:rPr>
              <a:t>forma scritta --- </a:t>
            </a:r>
            <a:r>
              <a:rPr lang="it-IT" sz="2400" dirty="0" err="1">
                <a:solidFill>
                  <a:srgbClr val="FF0000"/>
                </a:solidFill>
              </a:rPr>
              <a:t>lic</a:t>
            </a:r>
            <a:r>
              <a:rPr lang="it-IT" sz="2400" dirty="0">
                <a:solidFill>
                  <a:srgbClr val="FF0000"/>
                </a:solidFill>
              </a:rPr>
              <a:t>. Inefficace ---reintegra ex art. 18</a:t>
            </a:r>
          </a:p>
          <a:p>
            <a:pPr algn="just"/>
            <a:r>
              <a:rPr lang="it-IT" sz="2400" dirty="0" err="1"/>
              <a:t>Lic</a:t>
            </a:r>
            <a:r>
              <a:rPr lang="it-IT" sz="2400" dirty="0"/>
              <a:t> comunicato per iscritto ma </a:t>
            </a:r>
            <a:r>
              <a:rPr lang="it-IT" sz="2400" dirty="0">
                <a:solidFill>
                  <a:srgbClr val="FF0000"/>
                </a:solidFill>
              </a:rPr>
              <a:t>privo di motivazione </a:t>
            </a:r>
            <a:r>
              <a:rPr lang="it-IT" sz="2400" dirty="0"/>
              <a:t>---il rapporto di lavoro è risolto dalla data del licenziamento --- pagamento di un'indennità risarcitoria onnicomprensiva </a:t>
            </a:r>
            <a:r>
              <a:rPr lang="it-IT" sz="2400" b="1" dirty="0"/>
              <a:t>minimo 6 </a:t>
            </a:r>
            <a:r>
              <a:rPr lang="it-IT" sz="2400" b="1" dirty="0" err="1"/>
              <a:t>max</a:t>
            </a:r>
            <a:r>
              <a:rPr lang="it-IT" sz="2400" b="1" dirty="0"/>
              <a:t> 12 </a:t>
            </a:r>
            <a:r>
              <a:rPr lang="it-IT" sz="2400" dirty="0"/>
              <a:t>mensilità dell'ultima retribuzione globale di fatto.</a:t>
            </a:r>
          </a:p>
          <a:p>
            <a:pPr algn="just"/>
            <a:endParaRPr lang="it-IT" dirty="0"/>
          </a:p>
        </p:txBody>
      </p:sp>
    </p:spTree>
    <p:extLst>
      <p:ext uri="{BB962C8B-B14F-4D97-AF65-F5344CB8AC3E}">
        <p14:creationId xmlns:p14="http://schemas.microsoft.com/office/powerpoint/2010/main" val="143676628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66800" y="304800"/>
            <a:ext cx="7772400" cy="891952"/>
          </a:xfrm>
        </p:spPr>
        <p:txBody>
          <a:bodyPr>
            <a:normAutofit fontScale="90000"/>
          </a:bodyPr>
          <a:lstStyle/>
          <a:p>
            <a:r>
              <a:rPr lang="it-IT" sz="2800" b="1" dirty="0">
                <a:solidFill>
                  <a:srgbClr val="008000"/>
                </a:solidFill>
              </a:rPr>
              <a:t>Apparato sanzionatorio</a:t>
            </a:r>
            <a:br>
              <a:rPr lang="it-IT" sz="2800" b="1" dirty="0">
                <a:solidFill>
                  <a:srgbClr val="008000"/>
                </a:solidFill>
              </a:rPr>
            </a:br>
            <a:r>
              <a:rPr lang="it-IT" sz="2800" b="1" dirty="0">
                <a:solidFill>
                  <a:srgbClr val="008000"/>
                </a:solidFill>
              </a:rPr>
              <a:t>2. Tutela obbligatoria ex </a:t>
            </a:r>
            <a:r>
              <a:rPr lang="it-IT" sz="2800" b="1" dirty="0" err="1">
                <a:solidFill>
                  <a:srgbClr val="008000"/>
                </a:solidFill>
              </a:rPr>
              <a:t>l.n</a:t>
            </a:r>
            <a:r>
              <a:rPr lang="it-IT" sz="2800" b="1" dirty="0">
                <a:solidFill>
                  <a:srgbClr val="008000"/>
                </a:solidFill>
              </a:rPr>
              <a:t>. 604/1966</a:t>
            </a:r>
          </a:p>
        </p:txBody>
      </p:sp>
      <p:sp>
        <p:nvSpPr>
          <p:cNvPr id="31747" name="Rectangle 3"/>
          <p:cNvSpPr>
            <a:spLocks noGrp="1" noChangeArrowheads="1"/>
          </p:cNvSpPr>
          <p:nvPr>
            <p:ph idx="1"/>
          </p:nvPr>
        </p:nvSpPr>
        <p:spPr>
          <a:xfrm>
            <a:off x="467544" y="1700808"/>
            <a:ext cx="8515672" cy="4248472"/>
          </a:xfrm>
        </p:spPr>
        <p:txBody>
          <a:bodyPr>
            <a:normAutofit fontScale="92500" lnSpcReduction="10000"/>
          </a:bodyPr>
          <a:lstStyle/>
          <a:p>
            <a:pPr>
              <a:lnSpc>
                <a:spcPct val="90000"/>
              </a:lnSpc>
            </a:pPr>
            <a:r>
              <a:rPr lang="it-IT" sz="2400" dirty="0">
                <a:solidFill>
                  <a:srgbClr val="FF0000"/>
                </a:solidFill>
              </a:rPr>
              <a:t>Area esclusa dalla tutela reale</a:t>
            </a:r>
            <a:r>
              <a:rPr lang="it-IT" sz="2400" dirty="0"/>
              <a:t>: datori di lavoro fino a 15 (5 se agricoli) dipendenti per unità produttiva o nel comune; datori fino a 60 dipendenti comunque considerati.</a:t>
            </a:r>
          </a:p>
          <a:p>
            <a:pPr>
              <a:lnSpc>
                <a:spcPct val="90000"/>
              </a:lnSpc>
            </a:pPr>
            <a:r>
              <a:rPr lang="it-IT" sz="2400" dirty="0"/>
              <a:t>Tutte le organizzazioni di tendenza (art. 4 </a:t>
            </a:r>
            <a:r>
              <a:rPr lang="it-IT" sz="2400" dirty="0" err="1"/>
              <a:t>l.n</a:t>
            </a:r>
            <a:r>
              <a:rPr lang="it-IT" sz="2400" dirty="0"/>
              <a:t>. 108/1990)</a:t>
            </a:r>
          </a:p>
          <a:p>
            <a:pPr>
              <a:lnSpc>
                <a:spcPct val="90000"/>
              </a:lnSpc>
            </a:pPr>
            <a:r>
              <a:rPr lang="it-IT" sz="2400" dirty="0"/>
              <a:t>Riferita alle sole ipotesi di illegittimità del licenziamento derivante dalla mancata giustificazione </a:t>
            </a:r>
            <a:r>
              <a:rPr lang="it-IT" sz="2400" dirty="0" err="1"/>
              <a:t>lic</a:t>
            </a:r>
            <a:r>
              <a:rPr lang="it-IT" sz="2400" dirty="0"/>
              <a:t>. annullabile</a:t>
            </a:r>
          </a:p>
          <a:p>
            <a:pPr>
              <a:lnSpc>
                <a:spcPct val="90000"/>
              </a:lnSpc>
            </a:pPr>
            <a:r>
              <a:rPr lang="it-IT" sz="2400" dirty="0"/>
              <a:t>Riassunzione entro tre giorni; in alternativa indennità variabile tra 2,5 e 6 mensilità. (Si può arrivare a 14 mensilità in relazione all’anzianità e alla dimensione dell’impresa).</a:t>
            </a:r>
          </a:p>
          <a:p>
            <a:pPr>
              <a:lnSpc>
                <a:spcPct val="90000"/>
              </a:lnSpc>
            </a:pPr>
            <a:r>
              <a:rPr lang="it-IT" sz="2400" dirty="0"/>
              <a:t>Il licenziamento resta </a:t>
            </a:r>
            <a:r>
              <a:rPr lang="it-IT" sz="2400" u="sng" dirty="0"/>
              <a:t>valido,</a:t>
            </a:r>
            <a:r>
              <a:rPr lang="it-IT" sz="2400" dirty="0"/>
              <a:t> per questo si chiama “tutela obbligatoria” o “tutela debole”.</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Preoccupazione </a:t>
            </a:r>
            <a:r>
              <a:rPr lang="it-IT" dirty="0" err="1"/>
              <a:t>cod.civ</a:t>
            </a:r>
            <a:r>
              <a:rPr lang="it-IT" dirty="0"/>
              <a:t>. 1865</a:t>
            </a:r>
          </a:p>
        </p:txBody>
      </p:sp>
      <p:sp>
        <p:nvSpPr>
          <p:cNvPr id="3" name="Segnaposto contenuto 2"/>
          <p:cNvSpPr>
            <a:spLocks noGrp="1"/>
          </p:cNvSpPr>
          <p:nvPr>
            <p:ph idx="1"/>
          </p:nvPr>
        </p:nvSpPr>
        <p:spPr/>
        <p:txBody>
          <a:bodyPr>
            <a:normAutofit/>
          </a:bodyPr>
          <a:lstStyle/>
          <a:p>
            <a:pPr algn="just"/>
            <a:r>
              <a:rPr lang="it-IT" sz="4000" dirty="0"/>
              <a:t>Art. 1628: </a:t>
            </a:r>
            <a:r>
              <a:rPr lang="it-IT" sz="4000" i="1" dirty="0"/>
              <a:t>“nessuno può obbligare la propria opera all’altrui servizio che a tempo o per una determinata impresa</a:t>
            </a:r>
            <a:endParaRPr lang="it-IT" sz="4000" dirty="0"/>
          </a:p>
        </p:txBody>
      </p:sp>
    </p:spTree>
    <p:extLst>
      <p:ext uri="{BB962C8B-B14F-4D97-AF65-F5344CB8AC3E}">
        <p14:creationId xmlns:p14="http://schemas.microsoft.com/office/powerpoint/2010/main" val="133957670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04056" y="354360"/>
            <a:ext cx="7772400" cy="1130424"/>
          </a:xfrm>
        </p:spPr>
        <p:txBody>
          <a:bodyPr>
            <a:normAutofit/>
          </a:bodyPr>
          <a:lstStyle/>
          <a:p>
            <a:r>
              <a:rPr lang="it-IT" sz="3200" b="1" dirty="0">
                <a:solidFill>
                  <a:srgbClr val="008000"/>
                </a:solidFill>
              </a:rPr>
              <a:t>Apparato sanzionatorio</a:t>
            </a:r>
            <a:br>
              <a:rPr lang="it-IT" sz="3200" b="1" dirty="0">
                <a:solidFill>
                  <a:srgbClr val="008000"/>
                </a:solidFill>
              </a:rPr>
            </a:br>
            <a:r>
              <a:rPr lang="it-IT" sz="3200" b="1" dirty="0">
                <a:solidFill>
                  <a:srgbClr val="008000"/>
                </a:solidFill>
              </a:rPr>
              <a:t>3. Tutela </a:t>
            </a:r>
            <a:r>
              <a:rPr lang="it-IT" sz="3200" b="1" i="1" dirty="0">
                <a:solidFill>
                  <a:srgbClr val="008000"/>
                </a:solidFill>
              </a:rPr>
              <a:t>reale</a:t>
            </a:r>
            <a:r>
              <a:rPr lang="it-IT" sz="3200" b="1" dirty="0">
                <a:solidFill>
                  <a:srgbClr val="008000"/>
                </a:solidFill>
              </a:rPr>
              <a:t> ex art.18 </a:t>
            </a:r>
            <a:r>
              <a:rPr lang="it-IT" sz="3200" b="1" dirty="0" err="1">
                <a:solidFill>
                  <a:srgbClr val="008000"/>
                </a:solidFill>
              </a:rPr>
              <a:t>St.lav</a:t>
            </a:r>
            <a:r>
              <a:rPr lang="it-IT" sz="3200" b="1" dirty="0">
                <a:solidFill>
                  <a:srgbClr val="008000"/>
                </a:solidFill>
              </a:rPr>
              <a:t>.</a:t>
            </a:r>
          </a:p>
        </p:txBody>
      </p:sp>
      <p:sp>
        <p:nvSpPr>
          <p:cNvPr id="13315" name="Rectangle 3"/>
          <p:cNvSpPr>
            <a:spLocks noGrp="1" noChangeArrowheads="1"/>
          </p:cNvSpPr>
          <p:nvPr>
            <p:ph idx="1"/>
          </p:nvPr>
        </p:nvSpPr>
        <p:spPr>
          <a:xfrm>
            <a:off x="431540" y="1988840"/>
            <a:ext cx="8280920" cy="3784104"/>
          </a:xfrm>
        </p:spPr>
        <p:txBody>
          <a:bodyPr>
            <a:normAutofit fontScale="92500" lnSpcReduction="20000"/>
          </a:bodyPr>
          <a:lstStyle/>
          <a:p>
            <a:pPr>
              <a:lnSpc>
                <a:spcPct val="90000"/>
              </a:lnSpc>
            </a:pPr>
            <a:r>
              <a:rPr lang="it-IT" sz="2400" dirty="0">
                <a:solidFill>
                  <a:srgbClr val="FF0000"/>
                </a:solidFill>
              </a:rPr>
              <a:t>Si applica ai datori di lavoro con più di 15 (5 se agricoli) dipendenti per unità produttiva o nel comune; con i datori con più di  60 dipendenti comunque considerati.</a:t>
            </a:r>
          </a:p>
          <a:p>
            <a:pPr>
              <a:lnSpc>
                <a:spcPct val="90000"/>
              </a:lnSpc>
            </a:pPr>
            <a:r>
              <a:rPr lang="it-IT" dirty="0"/>
              <a:t>Si applica al licenziamento inefficace, nullo e annullabile</a:t>
            </a:r>
            <a:endParaRPr lang="it-IT" sz="2400" dirty="0"/>
          </a:p>
          <a:p>
            <a:pPr>
              <a:lnSpc>
                <a:spcPct val="90000"/>
              </a:lnSpc>
            </a:pPr>
            <a:r>
              <a:rPr lang="it-IT" sz="2400" dirty="0"/>
              <a:t>Reintegrazione + risarcimento (retribuzione dal licenziamento all’effettiva reintegrazione – comunque non meno di 5 mensilità)</a:t>
            </a:r>
          </a:p>
          <a:p>
            <a:pPr>
              <a:lnSpc>
                <a:spcPct val="90000"/>
              </a:lnSpc>
            </a:pPr>
            <a:r>
              <a:rPr lang="it-IT" sz="2400" dirty="0"/>
              <a:t>In alternativa all’effettiva reintegrazione, il lavoratore può chiedere 15 mensilità.</a:t>
            </a:r>
          </a:p>
          <a:p>
            <a:pPr>
              <a:lnSpc>
                <a:spcPct val="90000"/>
              </a:lnSpc>
            </a:pPr>
            <a:r>
              <a:rPr lang="it-IT" sz="2400" dirty="0"/>
              <a:t>Si applica l’art.18 in tutti i casi di licenziamento discriminatorio e di mancanza forma scritta</a:t>
            </a:r>
          </a:p>
        </p:txBody>
      </p:sp>
    </p:spTree>
    <p:extLst>
      <p:ext uri="{BB962C8B-B14F-4D97-AF65-F5344CB8AC3E}">
        <p14:creationId xmlns:p14="http://schemas.microsoft.com/office/powerpoint/2010/main" val="229980055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IL TREND da Fornero</a:t>
            </a:r>
          </a:p>
        </p:txBody>
      </p:sp>
      <p:sp>
        <p:nvSpPr>
          <p:cNvPr id="3" name="Segnaposto contenuto 2"/>
          <p:cNvSpPr>
            <a:spLocks noGrp="1"/>
          </p:cNvSpPr>
          <p:nvPr>
            <p:ph idx="1"/>
          </p:nvPr>
        </p:nvSpPr>
        <p:spPr/>
        <p:txBody>
          <a:bodyPr>
            <a:normAutofit/>
          </a:bodyPr>
          <a:lstStyle/>
          <a:p>
            <a:pPr marL="0" indent="0" algn="ctr">
              <a:buNone/>
            </a:pPr>
            <a:r>
              <a:rPr lang="it-IT" sz="4000" b="1" dirty="0">
                <a:solidFill>
                  <a:srgbClr val="0000FF"/>
                </a:solidFill>
              </a:rPr>
              <a:t>DALLA FORNERO IN POI SI RESTRINGE L’AREA DELLA TUTELA REALE</a:t>
            </a:r>
          </a:p>
          <a:p>
            <a:pPr marL="0" indent="0" algn="ctr">
              <a:buNone/>
            </a:pPr>
            <a:r>
              <a:rPr lang="it-IT" sz="4000" b="1" dirty="0">
                <a:solidFill>
                  <a:srgbClr val="0000FF"/>
                </a:solidFill>
              </a:rPr>
              <a:t>AUMENTA LA TUTELA ECONOMICA nell’area della tutela reale forte</a:t>
            </a:r>
          </a:p>
        </p:txBody>
      </p:sp>
    </p:spTree>
    <p:extLst>
      <p:ext uri="{BB962C8B-B14F-4D97-AF65-F5344CB8AC3E}">
        <p14:creationId xmlns:p14="http://schemas.microsoft.com/office/powerpoint/2010/main" val="247664961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9592" y="908720"/>
            <a:ext cx="7313613" cy="1368152"/>
          </a:xfrm>
        </p:spPr>
        <p:txBody>
          <a:bodyPr>
            <a:normAutofit fontScale="90000"/>
          </a:bodyPr>
          <a:lstStyle/>
          <a:p>
            <a:r>
              <a:rPr lang="it-IT" sz="3200" b="1" dirty="0">
                <a:solidFill>
                  <a:srgbClr val="0000FF"/>
                </a:solidFill>
              </a:rPr>
              <a:t>Tutela differenziata ex Riforma Fornero 2012</a:t>
            </a:r>
            <a:br>
              <a:rPr lang="it-IT" sz="3200" b="1" dirty="0">
                <a:solidFill>
                  <a:srgbClr val="0000FF"/>
                </a:solidFill>
              </a:rPr>
            </a:br>
            <a:r>
              <a:rPr lang="it-IT" sz="3200" b="1" dirty="0">
                <a:solidFill>
                  <a:srgbClr val="0000FF"/>
                </a:solidFill>
              </a:rPr>
              <a:t>1. Tutela </a:t>
            </a:r>
            <a:r>
              <a:rPr lang="it-IT" sz="3200" b="1" dirty="0" err="1">
                <a:solidFill>
                  <a:srgbClr val="0000FF"/>
                </a:solidFill>
              </a:rPr>
              <a:t>reintegratoria</a:t>
            </a:r>
            <a:r>
              <a:rPr lang="it-IT" sz="3200" b="1" dirty="0">
                <a:solidFill>
                  <a:srgbClr val="0000FF"/>
                </a:solidFill>
              </a:rPr>
              <a:t> piena - </a:t>
            </a:r>
            <a:r>
              <a:rPr lang="it-IT" sz="3200" b="1" dirty="0" err="1">
                <a:solidFill>
                  <a:srgbClr val="0000FF"/>
                </a:solidFill>
              </a:rPr>
              <a:t>lic</a:t>
            </a:r>
            <a:r>
              <a:rPr lang="it-IT" sz="3200" b="1" dirty="0">
                <a:solidFill>
                  <a:srgbClr val="0000FF"/>
                </a:solidFill>
              </a:rPr>
              <a:t>. nullo o inefficace      </a:t>
            </a:r>
          </a:p>
        </p:txBody>
      </p:sp>
      <p:sp>
        <p:nvSpPr>
          <p:cNvPr id="3" name="Segnaposto contenuto 2"/>
          <p:cNvSpPr>
            <a:spLocks noGrp="1"/>
          </p:cNvSpPr>
          <p:nvPr>
            <p:ph idx="1"/>
          </p:nvPr>
        </p:nvSpPr>
        <p:spPr>
          <a:xfrm>
            <a:off x="1036057" y="2924944"/>
            <a:ext cx="7772400" cy="3240360"/>
          </a:xfrm>
        </p:spPr>
        <p:txBody>
          <a:bodyPr>
            <a:normAutofit fontScale="92500" lnSpcReduction="20000"/>
          </a:bodyPr>
          <a:lstStyle/>
          <a:p>
            <a:r>
              <a:rPr lang="it-IT" sz="2800" dirty="0" err="1"/>
              <a:t>Lic</a:t>
            </a:r>
            <a:r>
              <a:rPr lang="it-IT" sz="2800" dirty="0"/>
              <a:t>. </a:t>
            </a:r>
            <a:r>
              <a:rPr lang="it-IT" sz="2800" dirty="0">
                <a:solidFill>
                  <a:srgbClr val="FF0000"/>
                </a:solidFill>
              </a:rPr>
              <a:t>nullo</a:t>
            </a:r>
            <a:r>
              <a:rPr lang="it-IT" sz="2800" dirty="0"/>
              <a:t> (motivo illecito determinante, per es.) e </a:t>
            </a:r>
            <a:r>
              <a:rPr lang="it-IT" sz="2800" dirty="0">
                <a:solidFill>
                  <a:srgbClr val="FF0000"/>
                </a:solidFill>
              </a:rPr>
              <a:t>inefficace perché comunicato oralmente</a:t>
            </a:r>
          </a:p>
          <a:p>
            <a:r>
              <a:rPr lang="it-IT" sz="2800" dirty="0" err="1"/>
              <a:t>Lic</a:t>
            </a:r>
            <a:r>
              <a:rPr lang="it-IT" sz="2800" dirty="0"/>
              <a:t> </a:t>
            </a:r>
            <a:r>
              <a:rPr lang="it-IT" sz="2800" dirty="0">
                <a:solidFill>
                  <a:srgbClr val="FF0000"/>
                </a:solidFill>
              </a:rPr>
              <a:t>discriminatorio</a:t>
            </a:r>
            <a:r>
              <a:rPr lang="it-IT" sz="2800" dirty="0"/>
              <a:t>, licenziamento per causa di matrimonio, licenziamento lav. madre (nullità)</a:t>
            </a:r>
          </a:p>
          <a:p>
            <a:pPr marL="0" indent="0" algn="ctr">
              <a:buNone/>
            </a:pPr>
            <a:r>
              <a:rPr lang="it-IT" sz="2800" dirty="0">
                <a:solidFill>
                  <a:srgbClr val="FF0000"/>
                </a:solidFill>
              </a:rPr>
              <a:t>=</a:t>
            </a:r>
          </a:p>
          <a:p>
            <a:pPr marL="0" indent="0" algn="ctr">
              <a:buNone/>
            </a:pPr>
            <a:r>
              <a:rPr lang="it-IT" sz="2800" dirty="0">
                <a:solidFill>
                  <a:srgbClr val="FF0000"/>
                </a:solidFill>
              </a:rPr>
              <a:t>Tutela </a:t>
            </a:r>
            <a:r>
              <a:rPr lang="it-IT" sz="2800" dirty="0" err="1">
                <a:solidFill>
                  <a:srgbClr val="FF0000"/>
                </a:solidFill>
              </a:rPr>
              <a:t>reintegratoria</a:t>
            </a:r>
            <a:r>
              <a:rPr lang="it-IT" sz="2800" dirty="0">
                <a:solidFill>
                  <a:srgbClr val="FF0000"/>
                </a:solidFill>
              </a:rPr>
              <a:t> piena, quale che sia la dimensione dell’azienda e anche per i dirigenti</a:t>
            </a:r>
          </a:p>
          <a:p>
            <a:endParaRPr lang="it-IT" dirty="0"/>
          </a:p>
        </p:txBody>
      </p:sp>
    </p:spTree>
    <p:extLst>
      <p:ext uri="{BB962C8B-B14F-4D97-AF65-F5344CB8AC3E}">
        <p14:creationId xmlns:p14="http://schemas.microsoft.com/office/powerpoint/2010/main" val="264922766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692696"/>
            <a:ext cx="7795592" cy="1800200"/>
          </a:xfrm>
        </p:spPr>
        <p:txBody>
          <a:bodyPr>
            <a:normAutofit fontScale="90000"/>
          </a:bodyPr>
          <a:lstStyle/>
          <a:p>
            <a:br>
              <a:rPr lang="it-IT" sz="3200" b="1" dirty="0">
                <a:solidFill>
                  <a:srgbClr val="0000FF"/>
                </a:solidFill>
              </a:rPr>
            </a:br>
            <a:br>
              <a:rPr lang="it-IT" sz="3200" b="1" dirty="0">
                <a:solidFill>
                  <a:srgbClr val="0000FF"/>
                </a:solidFill>
              </a:rPr>
            </a:br>
            <a:br>
              <a:rPr lang="it-IT" sz="3200" b="1" dirty="0">
                <a:solidFill>
                  <a:srgbClr val="0000FF"/>
                </a:solidFill>
              </a:rPr>
            </a:br>
            <a:r>
              <a:rPr lang="it-IT" sz="3200" b="1" dirty="0">
                <a:solidFill>
                  <a:srgbClr val="0000FF"/>
                </a:solidFill>
              </a:rPr>
              <a:t>AREA TUTELA REALE: </a:t>
            </a:r>
            <a:br>
              <a:rPr lang="it-IT" sz="3200" b="1" dirty="0">
                <a:solidFill>
                  <a:srgbClr val="0000FF"/>
                </a:solidFill>
              </a:rPr>
            </a:br>
            <a:r>
              <a:rPr lang="it-IT" sz="3200" b="1" dirty="0">
                <a:solidFill>
                  <a:srgbClr val="0000FF"/>
                </a:solidFill>
              </a:rPr>
              <a:t>2. Tutela </a:t>
            </a:r>
            <a:r>
              <a:rPr lang="it-IT" sz="3200" b="1" dirty="0" err="1">
                <a:solidFill>
                  <a:srgbClr val="0000FF"/>
                </a:solidFill>
              </a:rPr>
              <a:t>reintegratoria</a:t>
            </a:r>
            <a:r>
              <a:rPr lang="it-IT" sz="3200" b="1" dirty="0">
                <a:solidFill>
                  <a:srgbClr val="0000FF"/>
                </a:solidFill>
              </a:rPr>
              <a:t> attenuata </a:t>
            </a:r>
            <a:r>
              <a:rPr lang="mr-IN" sz="3200" b="1" dirty="0">
                <a:solidFill>
                  <a:srgbClr val="0000FF"/>
                </a:solidFill>
              </a:rPr>
              <a:t>–</a:t>
            </a:r>
            <a:r>
              <a:rPr lang="it-IT" sz="3200" b="1" dirty="0">
                <a:solidFill>
                  <a:srgbClr val="0000FF"/>
                </a:solidFill>
              </a:rPr>
              <a:t> licenziamento annullabile</a:t>
            </a:r>
            <a:r>
              <a:rPr lang="it-IT" sz="2800" b="1" dirty="0">
                <a:solidFill>
                  <a:srgbClr val="0000FF"/>
                </a:solidFill>
              </a:rPr>
              <a:t> </a:t>
            </a:r>
            <a:br>
              <a:rPr lang="it-IT" sz="3200" b="1" dirty="0">
                <a:solidFill>
                  <a:srgbClr val="0000FF"/>
                </a:solidFill>
              </a:rPr>
            </a:br>
            <a:r>
              <a:rPr lang="it-IT" sz="3200" b="1" dirty="0">
                <a:solidFill>
                  <a:srgbClr val="0000FF"/>
                </a:solidFill>
              </a:rPr>
              <a:t>g. c. </a:t>
            </a:r>
            <a:r>
              <a:rPr lang="mr-IN" sz="3200" b="1" dirty="0">
                <a:solidFill>
                  <a:srgbClr val="0000FF"/>
                </a:solidFill>
              </a:rPr>
              <a:t>–</a:t>
            </a:r>
            <a:r>
              <a:rPr lang="it-IT" sz="3200" b="1" dirty="0">
                <a:solidFill>
                  <a:srgbClr val="0000FF"/>
                </a:solidFill>
              </a:rPr>
              <a:t> </a:t>
            </a:r>
            <a:r>
              <a:rPr lang="it-IT" sz="3200" b="1" dirty="0" err="1">
                <a:solidFill>
                  <a:srgbClr val="0000FF"/>
                </a:solidFill>
              </a:rPr>
              <a:t>g.m.</a:t>
            </a:r>
            <a:r>
              <a:rPr lang="it-IT" sz="3200" b="1" dirty="0">
                <a:solidFill>
                  <a:srgbClr val="0000FF"/>
                </a:solidFill>
              </a:rPr>
              <a:t> </a:t>
            </a:r>
            <a:r>
              <a:rPr lang="it-IT" sz="3200" b="1" dirty="0" err="1">
                <a:solidFill>
                  <a:srgbClr val="0000FF"/>
                </a:solidFill>
              </a:rPr>
              <a:t>sogg</a:t>
            </a:r>
            <a:r>
              <a:rPr lang="it-IT" sz="3200" b="1" dirty="0">
                <a:solidFill>
                  <a:srgbClr val="0000FF"/>
                </a:solidFill>
              </a:rPr>
              <a:t>.</a:t>
            </a:r>
            <a:br>
              <a:rPr lang="it-IT" sz="3200" b="1" dirty="0">
                <a:solidFill>
                  <a:srgbClr val="0000FF"/>
                </a:solidFill>
              </a:rPr>
            </a:br>
            <a:br>
              <a:rPr lang="it-IT" sz="3200" dirty="0"/>
            </a:br>
            <a:br>
              <a:rPr lang="it-IT" sz="3600" dirty="0"/>
            </a:br>
            <a:endParaRPr lang="it-IT" sz="3200" dirty="0"/>
          </a:p>
        </p:txBody>
      </p:sp>
      <p:sp>
        <p:nvSpPr>
          <p:cNvPr id="3" name="Segnaposto contenuto 2"/>
          <p:cNvSpPr>
            <a:spLocks noGrp="1"/>
          </p:cNvSpPr>
          <p:nvPr>
            <p:ph idx="1"/>
          </p:nvPr>
        </p:nvSpPr>
        <p:spPr>
          <a:xfrm>
            <a:off x="899592" y="2492896"/>
            <a:ext cx="7772400" cy="3672408"/>
          </a:xfrm>
        </p:spPr>
        <p:txBody>
          <a:bodyPr>
            <a:normAutofit fontScale="92500"/>
          </a:bodyPr>
          <a:lstStyle/>
          <a:p>
            <a:pPr>
              <a:lnSpc>
                <a:spcPct val="110000"/>
              </a:lnSpc>
            </a:pPr>
            <a:r>
              <a:rPr lang="it-IT" dirty="0"/>
              <a:t>insussistenza del fatto contestato, in caso di </a:t>
            </a:r>
            <a:r>
              <a:rPr lang="it-IT" b="1" dirty="0" err="1">
                <a:solidFill>
                  <a:srgbClr val="FF0000"/>
                </a:solidFill>
              </a:rPr>
              <a:t>g.c.</a:t>
            </a:r>
            <a:r>
              <a:rPr lang="it-IT" b="1" dirty="0">
                <a:solidFill>
                  <a:srgbClr val="FF0000"/>
                </a:solidFill>
              </a:rPr>
              <a:t> o </a:t>
            </a:r>
            <a:r>
              <a:rPr lang="it-IT" b="1" dirty="0" err="1">
                <a:solidFill>
                  <a:srgbClr val="FF0000"/>
                </a:solidFill>
              </a:rPr>
              <a:t>g.m.sogg</a:t>
            </a:r>
            <a:r>
              <a:rPr lang="it-IT" b="1" dirty="0">
                <a:solidFill>
                  <a:srgbClr val="FF0000"/>
                </a:solidFill>
              </a:rPr>
              <a:t>.</a:t>
            </a:r>
            <a:r>
              <a:rPr lang="it-IT" dirty="0"/>
              <a:t> </a:t>
            </a:r>
          </a:p>
          <a:p>
            <a:r>
              <a:rPr lang="it-IT" dirty="0"/>
              <a:t>il fatto rientra tra le condotte punibili con una sanzione conservativa (sulla base delle previsioni dei contratti collettivi /codici disciplinari ), in caso di </a:t>
            </a:r>
            <a:r>
              <a:rPr lang="it-IT" b="1" dirty="0" err="1">
                <a:solidFill>
                  <a:srgbClr val="FF0000"/>
                </a:solidFill>
              </a:rPr>
              <a:t>g.c.</a:t>
            </a:r>
            <a:r>
              <a:rPr lang="it-IT" b="1" dirty="0">
                <a:solidFill>
                  <a:srgbClr val="FF0000"/>
                </a:solidFill>
              </a:rPr>
              <a:t> o </a:t>
            </a:r>
            <a:r>
              <a:rPr lang="it-IT" b="1" dirty="0" err="1">
                <a:solidFill>
                  <a:srgbClr val="FF0000"/>
                </a:solidFill>
              </a:rPr>
              <a:t>g.m.sogg</a:t>
            </a:r>
            <a:r>
              <a:rPr lang="it-IT" b="1" dirty="0">
                <a:solidFill>
                  <a:srgbClr val="FF0000"/>
                </a:solidFill>
              </a:rPr>
              <a:t>.</a:t>
            </a:r>
            <a:r>
              <a:rPr lang="it-IT" dirty="0"/>
              <a:t> </a:t>
            </a:r>
          </a:p>
          <a:p>
            <a:pPr marL="0" indent="0" algn="ctr">
              <a:buNone/>
            </a:pPr>
            <a:r>
              <a:rPr lang="it-IT" dirty="0">
                <a:solidFill>
                  <a:srgbClr val="FF0000"/>
                </a:solidFill>
              </a:rPr>
              <a:t>=</a:t>
            </a:r>
          </a:p>
          <a:p>
            <a:pPr lvl="1"/>
            <a:r>
              <a:rPr lang="it-IT" sz="2000" dirty="0">
                <a:solidFill>
                  <a:srgbClr val="FF0000"/>
                </a:solidFill>
              </a:rPr>
              <a:t>reintegrazione nel posto di lavoro </a:t>
            </a:r>
          </a:p>
          <a:p>
            <a:pPr lvl="1"/>
            <a:r>
              <a:rPr lang="it-IT" sz="2000" dirty="0">
                <a:solidFill>
                  <a:srgbClr val="FF0000"/>
                </a:solidFill>
              </a:rPr>
              <a:t>pagamento di un'indennità risarcitoria dedotto percepito/percepibile,</a:t>
            </a:r>
          </a:p>
          <a:p>
            <a:pPr lvl="1"/>
            <a:r>
              <a:rPr lang="it-IT" sz="2000" dirty="0">
                <a:solidFill>
                  <a:srgbClr val="FF0000"/>
                </a:solidFill>
              </a:rPr>
              <a:t>misura </a:t>
            </a:r>
            <a:r>
              <a:rPr lang="it-IT" sz="2000" dirty="0" err="1">
                <a:solidFill>
                  <a:srgbClr val="FF0000"/>
                </a:solidFill>
              </a:rPr>
              <a:t>max</a:t>
            </a:r>
            <a:r>
              <a:rPr lang="it-IT" sz="2000" dirty="0">
                <a:solidFill>
                  <a:srgbClr val="FF0000"/>
                </a:solidFill>
              </a:rPr>
              <a:t> dodici mensilità della retribuzione globale di fatto.</a:t>
            </a:r>
          </a:p>
        </p:txBody>
      </p:sp>
    </p:spTree>
    <p:extLst>
      <p:ext uri="{BB962C8B-B14F-4D97-AF65-F5344CB8AC3E}">
        <p14:creationId xmlns:p14="http://schemas.microsoft.com/office/powerpoint/2010/main" val="110461332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171400"/>
            <a:ext cx="7772400" cy="1800200"/>
          </a:xfrm>
        </p:spPr>
        <p:txBody>
          <a:bodyPr>
            <a:normAutofit/>
          </a:bodyPr>
          <a:lstStyle/>
          <a:p>
            <a:pPr algn="ctr"/>
            <a:r>
              <a:rPr lang="it-IT" sz="3200" b="1" dirty="0" err="1">
                <a:solidFill>
                  <a:srgbClr val="0000FF"/>
                </a:solidFill>
              </a:rPr>
              <a:t>g.m.ogg</a:t>
            </a:r>
            <a:r>
              <a:rPr lang="it-IT" sz="3200" b="1" dirty="0">
                <a:solidFill>
                  <a:srgbClr val="0000FF"/>
                </a:solidFill>
              </a:rPr>
              <a:t>.</a:t>
            </a:r>
          </a:p>
        </p:txBody>
      </p:sp>
      <p:sp>
        <p:nvSpPr>
          <p:cNvPr id="3" name="Segnaposto contenuto 2"/>
          <p:cNvSpPr>
            <a:spLocks noGrp="1"/>
          </p:cNvSpPr>
          <p:nvPr>
            <p:ph idx="1"/>
          </p:nvPr>
        </p:nvSpPr>
        <p:spPr>
          <a:xfrm>
            <a:off x="377770" y="1340768"/>
            <a:ext cx="8492480" cy="4464496"/>
          </a:xfrm>
        </p:spPr>
        <p:txBody>
          <a:bodyPr>
            <a:normAutofit fontScale="92500"/>
          </a:bodyPr>
          <a:lstStyle/>
          <a:p>
            <a:pPr algn="just"/>
            <a:r>
              <a:rPr lang="it-IT" dirty="0"/>
              <a:t>difetto di giustificazione del licenziamento intimato per g. motivo oggettivo consistente nell'inidoneità fisica o psichica del lavoratore, ovvero in violazione dell'articolo 2110, secondo comma (mancato superamento periodo di comporto)</a:t>
            </a:r>
          </a:p>
          <a:p>
            <a:pPr algn="just"/>
            <a:r>
              <a:rPr lang="it-IT" dirty="0"/>
              <a:t>manifesta insussistenza del fatto posto a base del licenziamento per giustificato motivo oggettivo (qui il giudice </a:t>
            </a:r>
            <a:r>
              <a:rPr lang="it-IT" dirty="0">
                <a:solidFill>
                  <a:srgbClr val="FF0000"/>
                </a:solidFill>
              </a:rPr>
              <a:t>PUO’</a:t>
            </a:r>
            <a:r>
              <a:rPr lang="it-IT" dirty="0"/>
              <a:t> non deve applicare il regime attenuato: quindi può applicare la tutela </a:t>
            </a:r>
            <a:r>
              <a:rPr lang="it-IT" dirty="0" err="1"/>
              <a:t>reintegratoria</a:t>
            </a:r>
            <a:r>
              <a:rPr lang="it-IT" dirty="0"/>
              <a:t> piena);</a:t>
            </a:r>
          </a:p>
          <a:p>
            <a:pPr marL="0" indent="0" algn="ctr">
              <a:buNone/>
            </a:pPr>
            <a:r>
              <a:rPr lang="it-IT" dirty="0">
                <a:solidFill>
                  <a:srgbClr val="FF0000"/>
                </a:solidFill>
              </a:rPr>
              <a:t>=</a:t>
            </a:r>
          </a:p>
          <a:p>
            <a:pPr lvl="1"/>
            <a:r>
              <a:rPr lang="it-IT" sz="2000" dirty="0">
                <a:solidFill>
                  <a:srgbClr val="FF0000"/>
                </a:solidFill>
              </a:rPr>
              <a:t>reintegrazione nel posto di lavoro </a:t>
            </a:r>
          </a:p>
          <a:p>
            <a:pPr lvl="1"/>
            <a:r>
              <a:rPr lang="it-IT" sz="2000" dirty="0">
                <a:solidFill>
                  <a:srgbClr val="FF0000"/>
                </a:solidFill>
              </a:rPr>
              <a:t>pagamento di un'indennità risarcitoria dedotto percepito/percepibile,</a:t>
            </a:r>
          </a:p>
          <a:p>
            <a:pPr lvl="1"/>
            <a:r>
              <a:rPr lang="it-IT" sz="2000" dirty="0">
                <a:solidFill>
                  <a:srgbClr val="FF0000"/>
                </a:solidFill>
              </a:rPr>
              <a:t>misura </a:t>
            </a:r>
            <a:r>
              <a:rPr lang="it-IT" sz="2000" dirty="0" err="1">
                <a:solidFill>
                  <a:srgbClr val="FF0000"/>
                </a:solidFill>
              </a:rPr>
              <a:t>max</a:t>
            </a:r>
            <a:r>
              <a:rPr lang="it-IT" sz="2000" dirty="0">
                <a:solidFill>
                  <a:srgbClr val="FF0000"/>
                </a:solidFill>
              </a:rPr>
              <a:t> dodici mensilità della retribuzione globale di fatto.</a:t>
            </a:r>
          </a:p>
        </p:txBody>
      </p:sp>
    </p:spTree>
    <p:extLst>
      <p:ext uri="{BB962C8B-B14F-4D97-AF65-F5344CB8AC3E}">
        <p14:creationId xmlns:p14="http://schemas.microsoft.com/office/powerpoint/2010/main" val="196039083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br>
              <a:rPr lang="it-IT" sz="3200" b="1" dirty="0">
                <a:solidFill>
                  <a:srgbClr val="0000FF"/>
                </a:solidFill>
              </a:rPr>
            </a:br>
            <a:br>
              <a:rPr lang="it-IT" sz="3200" b="1" dirty="0">
                <a:solidFill>
                  <a:srgbClr val="0000FF"/>
                </a:solidFill>
              </a:rPr>
            </a:br>
            <a:r>
              <a:rPr lang="it-IT" sz="3200" b="1" dirty="0">
                <a:solidFill>
                  <a:srgbClr val="0000FF"/>
                </a:solidFill>
              </a:rPr>
              <a:t>3. Tutela risarcitoria forte:</a:t>
            </a:r>
            <a:br>
              <a:rPr lang="it-IT" sz="3200" b="1" dirty="0">
                <a:solidFill>
                  <a:srgbClr val="0000FF"/>
                </a:solidFill>
              </a:rPr>
            </a:br>
            <a:r>
              <a:rPr lang="it-IT" sz="3200" b="1" dirty="0">
                <a:solidFill>
                  <a:srgbClr val="0000FF"/>
                </a:solidFill>
              </a:rPr>
              <a:t>G.m.sogg-g.c.-</a:t>
            </a:r>
            <a:r>
              <a:rPr lang="it-IT" sz="3200" b="1" dirty="0" err="1">
                <a:solidFill>
                  <a:srgbClr val="0000FF"/>
                </a:solidFill>
              </a:rPr>
              <a:t>g.m</a:t>
            </a:r>
            <a:r>
              <a:rPr lang="it-IT" sz="3200" b="1" dirty="0">
                <a:solidFill>
                  <a:srgbClr val="0000FF"/>
                </a:solidFill>
              </a:rPr>
              <a:t>. ogg.</a:t>
            </a:r>
            <a:br>
              <a:rPr lang="it-IT" sz="3200" b="1" dirty="0">
                <a:solidFill>
                  <a:srgbClr val="0000FF"/>
                </a:solidFill>
              </a:rPr>
            </a:br>
            <a:r>
              <a:rPr lang="it-IT" sz="3200" b="1" dirty="0">
                <a:solidFill>
                  <a:srgbClr val="0000FF"/>
                </a:solidFill>
              </a:rPr>
              <a:t>- Altre ipotesi di licenziamento annullabile</a:t>
            </a:r>
            <a:br>
              <a:rPr lang="it-IT" sz="3200" b="1" dirty="0">
                <a:solidFill>
                  <a:srgbClr val="0000FF"/>
                </a:solidFill>
              </a:rPr>
            </a:br>
            <a:r>
              <a:rPr lang="it-IT" sz="3200" b="1" dirty="0">
                <a:solidFill>
                  <a:srgbClr val="0000FF"/>
                </a:solidFill>
              </a:rPr>
              <a:t>      </a:t>
            </a:r>
          </a:p>
        </p:txBody>
      </p:sp>
      <p:sp>
        <p:nvSpPr>
          <p:cNvPr id="3" name="Segnaposto contenuto 2"/>
          <p:cNvSpPr>
            <a:spLocks noGrp="1"/>
          </p:cNvSpPr>
          <p:nvPr>
            <p:ph idx="1"/>
          </p:nvPr>
        </p:nvSpPr>
        <p:spPr>
          <a:xfrm>
            <a:off x="914400" y="2204864"/>
            <a:ext cx="7313613" cy="3586336"/>
          </a:xfrm>
        </p:spPr>
        <p:txBody>
          <a:bodyPr>
            <a:normAutofit fontScale="92500" lnSpcReduction="20000"/>
          </a:bodyPr>
          <a:lstStyle/>
          <a:p>
            <a:r>
              <a:rPr lang="it-IT" sz="2400" dirty="0"/>
              <a:t>nelle altre ipotesi diverse da quelle precedenti in cui accerta che non ricorrono gli estremi del predetto </a:t>
            </a:r>
            <a:r>
              <a:rPr lang="it-IT" sz="2400" dirty="0" err="1"/>
              <a:t>g.m.</a:t>
            </a:r>
            <a:r>
              <a:rPr lang="it-IT" sz="2400" dirty="0"/>
              <a:t> </a:t>
            </a:r>
            <a:r>
              <a:rPr lang="it-IT" sz="2400" dirty="0" err="1"/>
              <a:t>sogg</a:t>
            </a:r>
            <a:r>
              <a:rPr lang="it-IT" sz="2400" dirty="0"/>
              <a:t>., della </a:t>
            </a:r>
            <a:r>
              <a:rPr lang="it-IT" sz="2400" dirty="0" err="1"/>
              <a:t>g.c.</a:t>
            </a:r>
            <a:r>
              <a:rPr lang="it-IT" sz="2400" dirty="0"/>
              <a:t> o del </a:t>
            </a:r>
            <a:r>
              <a:rPr lang="it-IT" sz="2400" dirty="0" err="1"/>
              <a:t>g.m.</a:t>
            </a:r>
            <a:r>
              <a:rPr lang="it-IT" sz="2400" dirty="0"/>
              <a:t> ogg.:</a:t>
            </a:r>
          </a:p>
          <a:p>
            <a:pPr marL="0" indent="0" algn="ctr">
              <a:buNone/>
            </a:pPr>
            <a:r>
              <a:rPr lang="it-IT" sz="2400" dirty="0">
                <a:solidFill>
                  <a:srgbClr val="FF0000"/>
                </a:solidFill>
              </a:rPr>
              <a:t>=</a:t>
            </a:r>
          </a:p>
          <a:p>
            <a:pPr lvl="1"/>
            <a:r>
              <a:rPr lang="it-IT" sz="1800" dirty="0">
                <a:solidFill>
                  <a:srgbClr val="FF0000"/>
                </a:solidFill>
              </a:rPr>
              <a:t>Validità del licenziamento con indennizzo tra 12 e 24 mensilità</a:t>
            </a:r>
          </a:p>
          <a:p>
            <a:pPr lvl="1" algn="just"/>
            <a:r>
              <a:rPr lang="it-IT" sz="1800" dirty="0">
                <a:solidFill>
                  <a:srgbClr val="FF0000"/>
                </a:solidFill>
              </a:rPr>
              <a:t>In tale ultimo caso il giudice, ai fini della determinazione dell'indennità tra il minimo e il massimo previsti, tiene conto, dell’anzianità del lavoratore, del numero dipendenti occupati, delle dimensioni attività economica, del comportamento e delle condizioni delle parti, delle iniziative assunte dal lavoratore per la ricerca di una nuova occupazione e del comportamento delle parti nell'ambito della procedura di cui all'articolo 7 della legge 15 luglio 1966, n. 604, e successive modificazioni. </a:t>
            </a:r>
          </a:p>
          <a:p>
            <a:endParaRPr lang="it-IT" dirty="0"/>
          </a:p>
        </p:txBody>
      </p:sp>
    </p:spTree>
    <p:extLst>
      <p:ext uri="{BB962C8B-B14F-4D97-AF65-F5344CB8AC3E}">
        <p14:creationId xmlns:p14="http://schemas.microsoft.com/office/powerpoint/2010/main" val="367962708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200" b="1" dirty="0">
                <a:solidFill>
                  <a:srgbClr val="0000FF"/>
                </a:solidFill>
              </a:rPr>
              <a:t>4. Tutela risarcitoria debole - licenziamento inefficace</a:t>
            </a:r>
          </a:p>
        </p:txBody>
      </p:sp>
      <p:sp>
        <p:nvSpPr>
          <p:cNvPr id="3" name="Segnaposto contenuto 2"/>
          <p:cNvSpPr>
            <a:spLocks noGrp="1"/>
          </p:cNvSpPr>
          <p:nvPr>
            <p:ph idx="1"/>
          </p:nvPr>
        </p:nvSpPr>
        <p:spPr>
          <a:xfrm>
            <a:off x="395536" y="1735138"/>
            <a:ext cx="7832477" cy="4056062"/>
          </a:xfrm>
        </p:spPr>
        <p:txBody>
          <a:bodyPr>
            <a:normAutofit/>
          </a:bodyPr>
          <a:lstStyle/>
          <a:p>
            <a:r>
              <a:rPr lang="it-IT" sz="2400" dirty="0"/>
              <a:t>Mancata motivazione del licenziamento (art. 2 </a:t>
            </a:r>
            <a:r>
              <a:rPr lang="it-IT" sz="2400" dirty="0" err="1"/>
              <a:t>l.n</a:t>
            </a:r>
            <a:r>
              <a:rPr lang="it-IT" sz="2400" dirty="0"/>
              <a:t>. 604/1966)</a:t>
            </a:r>
          </a:p>
          <a:p>
            <a:r>
              <a:rPr lang="it-IT" sz="2400" dirty="0"/>
              <a:t>Omissione procedura </a:t>
            </a:r>
            <a:r>
              <a:rPr lang="it-IT" sz="2400" dirty="0" err="1"/>
              <a:t>lic</a:t>
            </a:r>
            <a:r>
              <a:rPr lang="it-IT" sz="2400" dirty="0"/>
              <a:t>. disciplinare ex art. 7 </a:t>
            </a:r>
            <a:r>
              <a:rPr lang="it-IT" sz="2400" dirty="0" err="1"/>
              <a:t>l.n</a:t>
            </a:r>
            <a:r>
              <a:rPr lang="it-IT" sz="2400" dirty="0"/>
              <a:t>. 300/1970</a:t>
            </a:r>
          </a:p>
          <a:p>
            <a:pPr algn="ctr"/>
            <a:r>
              <a:rPr lang="it-IT" sz="2400" dirty="0"/>
              <a:t>Violazione procedura obbligatoria per </a:t>
            </a:r>
            <a:r>
              <a:rPr lang="it-IT" sz="2400" dirty="0" err="1"/>
              <a:t>lic</a:t>
            </a:r>
            <a:r>
              <a:rPr lang="it-IT" sz="2400" dirty="0"/>
              <a:t>. per </a:t>
            </a:r>
            <a:r>
              <a:rPr lang="it-IT" sz="2400" dirty="0" err="1"/>
              <a:t>g.m.</a:t>
            </a:r>
            <a:r>
              <a:rPr lang="it-IT" sz="2400" dirty="0"/>
              <a:t> ogg. </a:t>
            </a:r>
            <a:r>
              <a:rPr lang="it-IT" sz="2400" dirty="0">
                <a:solidFill>
                  <a:srgbClr val="FF0000"/>
                </a:solidFill>
              </a:rPr>
              <a:t>=</a:t>
            </a:r>
          </a:p>
          <a:p>
            <a:pPr marL="0" indent="0" algn="ctr">
              <a:buNone/>
            </a:pPr>
            <a:r>
              <a:rPr lang="it-IT" sz="2400" dirty="0">
                <a:solidFill>
                  <a:srgbClr val="FF0000"/>
                </a:solidFill>
              </a:rPr>
              <a:t>Risoluzione rapporto + indennità risarcitoria tra le 6 e le 12 mensilità dell’ultima retribuzione globale di fatto</a:t>
            </a:r>
          </a:p>
        </p:txBody>
      </p:sp>
    </p:spTree>
    <p:extLst>
      <p:ext uri="{BB962C8B-B14F-4D97-AF65-F5344CB8AC3E}">
        <p14:creationId xmlns:p14="http://schemas.microsoft.com/office/powerpoint/2010/main" val="237705484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71600" y="116632"/>
            <a:ext cx="7177230" cy="764704"/>
          </a:xfrm>
        </p:spPr>
        <p:txBody>
          <a:bodyPr/>
          <a:lstStyle/>
          <a:p>
            <a:r>
              <a:rPr lang="it-IT" sz="3200" b="1" dirty="0">
                <a:solidFill>
                  <a:srgbClr val="3366FF"/>
                </a:solidFill>
              </a:rPr>
              <a:t>G.m.ogg.: procedura</a:t>
            </a:r>
          </a:p>
        </p:txBody>
      </p:sp>
      <p:sp>
        <p:nvSpPr>
          <p:cNvPr id="3" name="Segnaposto contenuto 2"/>
          <p:cNvSpPr>
            <a:spLocks noGrp="1"/>
          </p:cNvSpPr>
          <p:nvPr>
            <p:ph idx="1"/>
          </p:nvPr>
        </p:nvSpPr>
        <p:spPr>
          <a:xfrm>
            <a:off x="539552" y="908720"/>
            <a:ext cx="7772400" cy="5688632"/>
          </a:xfrm>
        </p:spPr>
        <p:txBody>
          <a:bodyPr>
            <a:normAutofit lnSpcReduction="10000"/>
          </a:bodyPr>
          <a:lstStyle/>
          <a:p>
            <a:pPr algn="just"/>
            <a:r>
              <a:rPr lang="it-IT" sz="1800" dirty="0"/>
              <a:t>Il licenziamento per giustificato motivo oggettivo, qualora disposto da un datore di lavoro, </a:t>
            </a:r>
            <a:r>
              <a:rPr lang="it-IT" sz="1800" b="1" dirty="0">
                <a:solidFill>
                  <a:srgbClr val="FF0000"/>
                </a:solidFill>
              </a:rPr>
              <a:t>nell’area della stabilità reale (imprese con meno di 60 </a:t>
            </a:r>
            <a:r>
              <a:rPr lang="it-IT" sz="1800" b="1" dirty="0" err="1">
                <a:solidFill>
                  <a:srgbClr val="FF0000"/>
                </a:solidFill>
              </a:rPr>
              <a:t>dip</a:t>
            </a:r>
            <a:r>
              <a:rPr lang="it-IT" sz="1800" b="1" dirty="0">
                <a:solidFill>
                  <a:srgbClr val="FF0000"/>
                </a:solidFill>
              </a:rPr>
              <a:t>./meno di 15 per unità </a:t>
            </a:r>
            <a:r>
              <a:rPr lang="it-IT" sz="1800" b="1" dirty="0" err="1">
                <a:solidFill>
                  <a:srgbClr val="FF0000"/>
                </a:solidFill>
              </a:rPr>
              <a:t>prod</a:t>
            </a:r>
            <a:r>
              <a:rPr lang="it-IT" sz="1800" b="1" dirty="0">
                <a:solidFill>
                  <a:srgbClr val="FF0000"/>
                </a:solidFill>
              </a:rPr>
              <a:t>./comune)</a:t>
            </a:r>
            <a:r>
              <a:rPr lang="it-IT" sz="1800" dirty="0"/>
              <a:t>, deve essere preceduto da una comunicazione effettuata dal datore di lavoro </a:t>
            </a:r>
            <a:r>
              <a:rPr lang="it-IT" sz="1800" dirty="0">
                <a:solidFill>
                  <a:srgbClr val="FF0000"/>
                </a:solidFill>
              </a:rPr>
              <a:t>alla Direzione territoriale del lavoro </a:t>
            </a:r>
            <a:r>
              <a:rPr lang="it-IT" sz="1800" dirty="0"/>
              <a:t>del luogo dove il lavoratore presta la sua opera, e trasmessa per conoscenza al lavoratore.</a:t>
            </a:r>
          </a:p>
          <a:p>
            <a:pPr algn="just"/>
            <a:r>
              <a:rPr lang="it-IT" sz="1800" dirty="0"/>
              <a:t>Nella comunicazione  il datore di lavoro deve dichiarare l'intenzione di procedere al licenziamento per motivo oggettivo e indicare i motivi del licenziamento medesimo nonché le eventuali misure di assistenza alla ricollocazione del lavoratore interessato.</a:t>
            </a:r>
          </a:p>
          <a:p>
            <a:pPr algn="just"/>
            <a:r>
              <a:rPr lang="it-IT" sz="1800" dirty="0"/>
              <a:t>La Direzione territoriale del lavoro trasmette la convocazione al datore di lavoro e al lavoratore nel termine perentorio di sette giorni dalla ricezione della richiesta: </a:t>
            </a:r>
            <a:r>
              <a:rPr lang="it-IT" sz="1800" dirty="0">
                <a:solidFill>
                  <a:srgbClr val="FF0000"/>
                </a:solidFill>
              </a:rPr>
              <a:t>l'incontro</a:t>
            </a:r>
            <a:r>
              <a:rPr lang="it-IT" sz="1800" dirty="0"/>
              <a:t> si svolge dinanzi alla commissione provinciale di conciliazione di cui all'articolo 410 del codice di procedura civile.</a:t>
            </a:r>
          </a:p>
          <a:p>
            <a:pPr algn="just"/>
            <a:r>
              <a:rPr lang="it-IT" sz="1800" dirty="0"/>
              <a:t>Le parti possono essere assistite dalle organizzazioni di rappresentanza cui sono iscritte o conferiscono mandato oppure da un componente della rappresentanza sindacale dei lavoratori, ovvero da un avvocato o un consulente del lavoro.</a:t>
            </a:r>
          </a:p>
          <a:p>
            <a:pPr marL="0" indent="0" algn="just">
              <a:buNone/>
            </a:pPr>
            <a:endParaRPr lang="it-IT" sz="1800" dirty="0"/>
          </a:p>
        </p:txBody>
      </p:sp>
    </p:spTree>
    <p:extLst>
      <p:ext uri="{BB962C8B-B14F-4D97-AF65-F5344CB8AC3E}">
        <p14:creationId xmlns:p14="http://schemas.microsoft.com/office/powerpoint/2010/main" val="312407233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914399" y="1405654"/>
            <a:ext cx="7313613" cy="4718198"/>
          </a:xfrm>
        </p:spPr>
        <p:txBody>
          <a:bodyPr>
            <a:normAutofit fontScale="92500" lnSpcReduction="10000"/>
          </a:bodyPr>
          <a:lstStyle/>
          <a:p>
            <a:pPr algn="just"/>
            <a:r>
              <a:rPr lang="it-IT" sz="1800" dirty="0"/>
              <a:t>La procedura, durante la quale le parti procedono ad esaminare anche soluzioni alternative al recesso, si conclude entro venti giorni dal momento in cui la Direzione territoriale del lavoro ha trasmesso la convocazione per l'incontro, fatta salva l'ipotesi in cui le parti, di comune avviso, non ritengano di proseguire la discussione finalizzata al raggiungimento di un accordo. </a:t>
            </a:r>
          </a:p>
          <a:p>
            <a:pPr algn="just"/>
            <a:r>
              <a:rPr lang="it-IT" sz="1800" dirty="0"/>
              <a:t>Se fallisce il tentativo di </a:t>
            </a:r>
            <a:r>
              <a:rPr lang="it-IT" sz="1800" b="1" u="sng" dirty="0">
                <a:solidFill>
                  <a:srgbClr val="FF0000"/>
                </a:solidFill>
              </a:rPr>
              <a:t>conciliazione</a:t>
            </a:r>
            <a:r>
              <a:rPr lang="it-IT" sz="1800" dirty="0"/>
              <a:t> e, comunque decorso il termine previsto, il datore di lavoro può comunicare il licenziamento al lavoratore.</a:t>
            </a:r>
          </a:p>
          <a:p>
            <a:pPr algn="just"/>
            <a:r>
              <a:rPr lang="it-IT" sz="1800" dirty="0"/>
              <a:t>Se la conciliazione ha esito positivo e prevede la risoluzione consensuale del rapporto di lavoro, si applicano le disposizioni in materia di Nuova Assicurazione sociale per l'impiego e può essere previsto, al fine di favorirne la ricollocazione professionale, l'affidamento del lavoratore ad un'agenzia di lavoro</a:t>
            </a:r>
          </a:p>
          <a:p>
            <a:pPr algn="just"/>
            <a:r>
              <a:rPr lang="it-IT" sz="1800" dirty="0"/>
              <a:t>Il comportamento complessivo delle parti, desumibile anche dal verbale redatto in sede di commissione provinciale di conciliazione e dalla proposta conciliativa avanzata dalla stessa, è valutato dal giudice per la determinazione dell'indennità risarcitoria.</a:t>
            </a:r>
          </a:p>
          <a:p>
            <a:endParaRPr lang="it-IT" dirty="0"/>
          </a:p>
        </p:txBody>
      </p:sp>
    </p:spTree>
    <p:extLst>
      <p:ext uri="{BB962C8B-B14F-4D97-AF65-F5344CB8AC3E}">
        <p14:creationId xmlns:p14="http://schemas.microsoft.com/office/powerpoint/2010/main" val="266397293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a:solidFill>
                  <a:srgbClr val="0000FF"/>
                </a:solidFill>
              </a:rPr>
              <a:t>AREA TUTELA OBBLIGATORIA</a:t>
            </a:r>
          </a:p>
        </p:txBody>
      </p:sp>
      <p:sp>
        <p:nvSpPr>
          <p:cNvPr id="3" name="Segnaposto contenuto 2"/>
          <p:cNvSpPr>
            <a:spLocks noGrp="1"/>
          </p:cNvSpPr>
          <p:nvPr>
            <p:ph idx="1"/>
          </p:nvPr>
        </p:nvSpPr>
        <p:spPr/>
        <p:txBody>
          <a:bodyPr>
            <a:normAutofit/>
          </a:bodyPr>
          <a:lstStyle/>
          <a:p>
            <a:pPr marL="0" indent="0" algn="ctr">
              <a:buNone/>
            </a:pPr>
            <a:endParaRPr lang="it-IT" sz="4000" b="1" dirty="0">
              <a:solidFill>
                <a:srgbClr val="0000FF"/>
              </a:solidFill>
            </a:endParaRPr>
          </a:p>
          <a:p>
            <a:pPr marL="0" indent="0" algn="ctr">
              <a:buNone/>
            </a:pPr>
            <a:r>
              <a:rPr lang="it-IT" sz="4000" b="1" dirty="0">
                <a:solidFill>
                  <a:srgbClr val="0000FF"/>
                </a:solidFill>
              </a:rPr>
              <a:t>Resta intatta la tutela obbligatoria </a:t>
            </a:r>
            <a:r>
              <a:rPr lang="it-IT" sz="4000" b="1" dirty="0" err="1">
                <a:solidFill>
                  <a:srgbClr val="0000FF"/>
                </a:solidFill>
              </a:rPr>
              <a:t>pre</a:t>
            </a:r>
            <a:r>
              <a:rPr lang="it-IT" sz="4000" b="1" dirty="0">
                <a:solidFill>
                  <a:srgbClr val="0000FF"/>
                </a:solidFill>
              </a:rPr>
              <a:t>-Fornero, cioè questa area non è modificata dalla legge Fornero</a:t>
            </a:r>
          </a:p>
        </p:txBody>
      </p:sp>
    </p:spTree>
    <p:extLst>
      <p:ext uri="{BB962C8B-B14F-4D97-AF65-F5344CB8AC3E}">
        <p14:creationId xmlns:p14="http://schemas.microsoft.com/office/powerpoint/2010/main" val="345689197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AVVERTENZA!!!</a:t>
            </a:r>
          </a:p>
        </p:txBody>
      </p:sp>
      <p:sp>
        <p:nvSpPr>
          <p:cNvPr id="3" name="Segnaposto contenuto 2"/>
          <p:cNvSpPr>
            <a:spLocks noGrp="1"/>
          </p:cNvSpPr>
          <p:nvPr>
            <p:ph idx="1"/>
          </p:nvPr>
        </p:nvSpPr>
        <p:spPr/>
        <p:txBody>
          <a:bodyPr>
            <a:normAutofit fontScale="92500"/>
          </a:bodyPr>
          <a:lstStyle/>
          <a:p>
            <a:pPr algn="just"/>
            <a:r>
              <a:rPr lang="it-IT" dirty="0"/>
              <a:t>Il d.lgs. 23/2015 ha modificato la disciplina in relazione alle sanzioni ma anche alle procedure, ma solo per coloro che sono assunti </a:t>
            </a:r>
            <a:r>
              <a:rPr lang="it-IT" dirty="0">
                <a:solidFill>
                  <a:srgbClr val="FF0000"/>
                </a:solidFill>
              </a:rPr>
              <a:t>a partire dal 7 marzo 2015 (o che hanno cambiato contratto dopo quella data)</a:t>
            </a:r>
            <a:r>
              <a:rPr lang="it-IT" dirty="0"/>
              <a:t>.</a:t>
            </a:r>
          </a:p>
          <a:p>
            <a:pPr algn="just"/>
            <a:r>
              <a:rPr lang="it-IT" dirty="0"/>
              <a:t>Questo comporta che la normativa </a:t>
            </a:r>
            <a:r>
              <a:rPr lang="it-IT" dirty="0">
                <a:solidFill>
                  <a:srgbClr val="FF0000"/>
                </a:solidFill>
              </a:rPr>
              <a:t>precedente</a:t>
            </a:r>
            <a:r>
              <a:rPr lang="it-IT" dirty="0"/>
              <a:t>, </a:t>
            </a:r>
            <a:r>
              <a:rPr lang="it-IT" dirty="0">
                <a:solidFill>
                  <a:srgbClr val="FF0000"/>
                </a:solidFill>
              </a:rPr>
              <a:t>come già modificata nel 2012 (legge Fornero)</a:t>
            </a:r>
            <a:r>
              <a:rPr lang="it-IT" dirty="0"/>
              <a:t>, continui ad essere applicabile ai lavoratori già assunti a quella data.</a:t>
            </a:r>
          </a:p>
          <a:p>
            <a:pPr algn="just"/>
            <a:r>
              <a:rPr lang="it-IT" dirty="0"/>
              <a:t>Le </a:t>
            </a:r>
            <a:r>
              <a:rPr lang="it-IT" dirty="0" err="1"/>
              <a:t>slides</a:t>
            </a:r>
            <a:r>
              <a:rPr lang="it-IT" dirty="0"/>
              <a:t>, dunque, rimandano ad entrambe le discipline. Dove possibile unitariamente, altrimenti (v. </a:t>
            </a:r>
            <a:r>
              <a:rPr lang="it-IT" dirty="0">
                <a:solidFill>
                  <a:srgbClr val="0000FF"/>
                </a:solidFill>
              </a:rPr>
              <a:t>apparato</a:t>
            </a:r>
            <a:r>
              <a:rPr lang="it-IT" dirty="0">
                <a:solidFill>
                  <a:srgbClr val="FF0000"/>
                </a:solidFill>
              </a:rPr>
              <a:t> sanzionatorio</a:t>
            </a:r>
            <a:r>
              <a:rPr lang="it-IT" dirty="0"/>
              <a:t>) in successione.</a:t>
            </a:r>
          </a:p>
        </p:txBody>
      </p:sp>
    </p:spTree>
    <p:extLst>
      <p:ext uri="{BB962C8B-B14F-4D97-AF65-F5344CB8AC3E}">
        <p14:creationId xmlns:p14="http://schemas.microsoft.com/office/powerpoint/2010/main" val="20303481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a:xfrm>
            <a:off x="1066800" y="304800"/>
            <a:ext cx="7772400" cy="676275"/>
          </a:xfrm>
        </p:spPr>
        <p:txBody>
          <a:bodyPr/>
          <a:lstStyle/>
          <a:p>
            <a:r>
              <a:rPr lang="it-IT" altLang="it-IT" b="1" dirty="0" err="1">
                <a:solidFill>
                  <a:srgbClr val="FF0000"/>
                </a:solidFill>
              </a:rPr>
              <a:t>Renzi</a:t>
            </a:r>
            <a:r>
              <a:rPr lang="it-IT" altLang="it-IT" b="1" dirty="0">
                <a:solidFill>
                  <a:srgbClr val="FF0000"/>
                </a:solidFill>
              </a:rPr>
              <a:t> Jobs </a:t>
            </a:r>
            <a:r>
              <a:rPr lang="it-IT" altLang="it-IT" b="1" dirty="0" err="1">
                <a:solidFill>
                  <a:srgbClr val="FF0000"/>
                </a:solidFill>
              </a:rPr>
              <a:t>Act</a:t>
            </a:r>
            <a:endParaRPr lang="it-IT" altLang="it-IT" b="1" dirty="0">
              <a:solidFill>
                <a:srgbClr val="FF0000"/>
              </a:solidFill>
            </a:endParaRPr>
          </a:p>
        </p:txBody>
      </p:sp>
      <p:sp>
        <p:nvSpPr>
          <p:cNvPr id="36867" name="Segnaposto contenuto 2"/>
          <p:cNvSpPr>
            <a:spLocks noGrp="1"/>
          </p:cNvSpPr>
          <p:nvPr>
            <p:ph idx="1"/>
          </p:nvPr>
        </p:nvSpPr>
        <p:spPr>
          <a:xfrm>
            <a:off x="1042988" y="1989138"/>
            <a:ext cx="7772400" cy="4868862"/>
          </a:xfrm>
        </p:spPr>
        <p:txBody>
          <a:bodyPr/>
          <a:lstStyle/>
          <a:p>
            <a:pPr marL="0" indent="0">
              <a:buFont typeface="Wingdings" pitchFamily="2" charset="2"/>
              <a:buNone/>
            </a:pPr>
            <a:endParaRPr lang="it-IT" altLang="it-IT" sz="1000"/>
          </a:p>
        </p:txBody>
      </p:sp>
      <p:pic>
        <p:nvPicPr>
          <p:cNvPr id="36868"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3357563"/>
            <a:ext cx="6118225" cy="2447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 name="CasellaDiTesto 4"/>
          <p:cNvSpPr txBox="1"/>
          <p:nvPr/>
        </p:nvSpPr>
        <p:spPr>
          <a:xfrm>
            <a:off x="755650" y="5676900"/>
            <a:ext cx="8388350" cy="614363"/>
          </a:xfrm>
          <a:prstGeom prst="rect">
            <a:avLst/>
          </a:prstGeom>
          <a:noFill/>
        </p:spPr>
        <p:txBody>
          <a:bodyPr>
            <a:spAutoFit/>
          </a:bodyPr>
          <a:lstStyle/>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eaLnBrk="0" hangingPunct="0">
              <a:spcBef>
                <a:spcPct val="20000"/>
              </a:spcBef>
              <a:buClr>
                <a:srgbClr val="FFFF00"/>
              </a:buClr>
              <a:buSzPct val="80000"/>
              <a:defRPr/>
            </a:pPr>
            <a:r>
              <a:rPr lang="it-IT" sz="1000" kern="0" dirty="0">
                <a:solidFill>
                  <a:srgbClr val="EAEAEA"/>
                </a:solidFill>
                <a:latin typeface="Arial"/>
              </a:rPr>
              <a:t>                      http://www.left.it/2014/01/31/jobs-act-i-nodi-che-renzideve-sciogliere/14694/</a:t>
            </a:r>
          </a:p>
        </p:txBody>
      </p:sp>
    </p:spTree>
    <p:extLst>
      <p:ext uri="{BB962C8B-B14F-4D97-AF65-F5344CB8AC3E}">
        <p14:creationId xmlns:p14="http://schemas.microsoft.com/office/powerpoint/2010/main" val="279771573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lstStyle/>
          <a:p>
            <a:r>
              <a:rPr lang="it-IT" altLang="it-IT" dirty="0">
                <a:solidFill>
                  <a:srgbClr val="FF0000"/>
                </a:solidFill>
                <a:latin typeface="Calibri" pitchFamily="34" charset="0"/>
                <a:ea typeface="Calibri" pitchFamily="34" charset="0"/>
                <a:cs typeface="Times New Roman" pitchFamily="18" charset="0"/>
              </a:rPr>
              <a:t>L. 10-12-2014 n. 183</a:t>
            </a:r>
            <a:br>
              <a:rPr lang="it-IT" altLang="it-IT" dirty="0">
                <a:solidFill>
                  <a:srgbClr val="FF0000"/>
                </a:solidFill>
                <a:latin typeface="Calibri" pitchFamily="34" charset="0"/>
                <a:ea typeface="Calibri" pitchFamily="34" charset="0"/>
                <a:cs typeface="Times New Roman" pitchFamily="18" charset="0"/>
              </a:rPr>
            </a:br>
            <a:endParaRPr lang="it-IT" altLang="it-IT" dirty="0">
              <a:solidFill>
                <a:srgbClr val="FF0000"/>
              </a:solidFill>
              <a:ea typeface="Calibri" pitchFamily="34" charset="0"/>
              <a:cs typeface="Times New Roman" pitchFamily="18" charset="0"/>
            </a:endParaRPr>
          </a:p>
        </p:txBody>
      </p:sp>
      <p:sp>
        <p:nvSpPr>
          <p:cNvPr id="37891" name="Segnaposto contenuto 2"/>
          <p:cNvSpPr>
            <a:spLocks noGrp="1"/>
          </p:cNvSpPr>
          <p:nvPr>
            <p:ph idx="1"/>
          </p:nvPr>
        </p:nvSpPr>
        <p:spPr>
          <a:xfrm>
            <a:off x="914400" y="1735138"/>
            <a:ext cx="7313613" cy="3854102"/>
          </a:xfrm>
        </p:spPr>
        <p:txBody>
          <a:bodyPr>
            <a:normAutofit/>
          </a:bodyPr>
          <a:lstStyle/>
          <a:p>
            <a:pPr marL="0" indent="0">
              <a:buNone/>
            </a:pPr>
            <a:r>
              <a:rPr lang="it-IT" altLang="it-IT" dirty="0">
                <a:latin typeface="Calibri" pitchFamily="34" charset="0"/>
                <a:ea typeface="Calibri" pitchFamily="34" charset="0"/>
                <a:cs typeface="Times New Roman" pitchFamily="18" charset="0"/>
              </a:rPr>
              <a:t>Deleghe al Governo in materia di riforma degli ammortizzatori sociali, dei servizi per il lavoro e delle politiche attive, nonché in materia di riordino della disciplina dei rapporti di lavoro e dell'attività ispettiva e di tutela e conciliazione delle esigenze di cura, di vita e di lavoro.</a:t>
            </a:r>
            <a:br>
              <a:rPr lang="it-IT" altLang="it-IT" dirty="0">
                <a:latin typeface="Calibri" pitchFamily="34" charset="0"/>
                <a:ea typeface="Calibri" pitchFamily="34" charset="0"/>
                <a:cs typeface="Times New Roman" pitchFamily="18" charset="0"/>
              </a:rPr>
            </a:br>
            <a:endParaRPr lang="it-IT" altLang="it-IT" dirty="0">
              <a:ea typeface="Calibri" pitchFamily="34" charset="0"/>
              <a:cs typeface="Times New Roman" pitchFamily="18" charset="0"/>
            </a:endParaRPr>
          </a:p>
        </p:txBody>
      </p:sp>
    </p:spTree>
    <p:extLst>
      <p:ext uri="{BB962C8B-B14F-4D97-AF65-F5344CB8AC3E}">
        <p14:creationId xmlns:p14="http://schemas.microsoft.com/office/powerpoint/2010/main" val="398895941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a:normAutofit fontScale="90000"/>
          </a:bodyPr>
          <a:lstStyle/>
          <a:p>
            <a:r>
              <a:rPr lang="it-IT" altLang="it-IT" b="1" dirty="0">
                <a:solidFill>
                  <a:srgbClr val="FF0000"/>
                </a:solidFill>
              </a:rPr>
              <a:t>Contratto a tutele crescenti</a:t>
            </a:r>
            <a:br>
              <a:rPr lang="it-IT" altLang="it-IT" b="1" dirty="0">
                <a:solidFill>
                  <a:srgbClr val="FF0000"/>
                </a:solidFill>
              </a:rPr>
            </a:br>
            <a:r>
              <a:rPr lang="it-IT" altLang="it-IT" b="1" dirty="0">
                <a:solidFill>
                  <a:srgbClr val="FF0000"/>
                </a:solidFill>
              </a:rPr>
              <a:t>(d.lgs. 23/2015)</a:t>
            </a:r>
            <a:br>
              <a:rPr lang="it-IT" altLang="it-IT" b="1" dirty="0">
                <a:solidFill>
                  <a:srgbClr val="FF0000"/>
                </a:solidFill>
              </a:rPr>
            </a:br>
            <a:endParaRPr lang="it-IT" altLang="it-IT" b="1" dirty="0">
              <a:solidFill>
                <a:srgbClr val="FF0000"/>
              </a:solidFill>
            </a:endParaRPr>
          </a:p>
        </p:txBody>
      </p:sp>
      <p:sp>
        <p:nvSpPr>
          <p:cNvPr id="38915" name="Segnaposto contenuto 2"/>
          <p:cNvSpPr>
            <a:spLocks noGrp="1"/>
          </p:cNvSpPr>
          <p:nvPr>
            <p:ph idx="1"/>
          </p:nvPr>
        </p:nvSpPr>
        <p:spPr>
          <a:xfrm>
            <a:off x="1036057" y="2348880"/>
            <a:ext cx="7772400" cy="3859559"/>
          </a:xfrm>
        </p:spPr>
        <p:txBody>
          <a:bodyPr/>
          <a:lstStyle/>
          <a:p>
            <a:pPr marL="0" indent="0" algn="just">
              <a:buNone/>
            </a:pPr>
            <a:r>
              <a:rPr lang="it-IT" altLang="it-IT" sz="2800" dirty="0"/>
              <a:t>Si applica ai lavoratori assunti con contratto a tempo indeterminato </a:t>
            </a:r>
            <a:r>
              <a:rPr lang="it-IT" altLang="it-IT" sz="2800" b="1" dirty="0">
                <a:solidFill>
                  <a:srgbClr val="FF0000"/>
                </a:solidFill>
              </a:rPr>
              <a:t>dopo l’entrata in vigore del decreto (7/3/2015)</a:t>
            </a:r>
            <a:r>
              <a:rPr lang="it-IT" altLang="it-IT" sz="2800" dirty="0"/>
              <a:t>, per i quali stabilisce una nuova disciplina dei licenziamenti individuali e collettivi (per i lavoratori assunti </a:t>
            </a:r>
            <a:r>
              <a:rPr lang="it-IT" altLang="it-IT" sz="2800" b="1" dirty="0">
                <a:solidFill>
                  <a:srgbClr val="FF0000"/>
                </a:solidFill>
              </a:rPr>
              <a:t>prima</a:t>
            </a:r>
            <a:r>
              <a:rPr lang="it-IT" altLang="it-IT" sz="2800" dirty="0"/>
              <a:t> dell’entrata in vigore del decreto restano valide le norme precedenti (legge Fornero)).</a:t>
            </a:r>
          </a:p>
          <a:p>
            <a:pPr marL="0" indent="0">
              <a:buNone/>
            </a:pPr>
            <a:endParaRPr lang="it-IT" altLang="it-IT" dirty="0"/>
          </a:p>
        </p:txBody>
      </p:sp>
    </p:spTree>
    <p:extLst>
      <p:ext uri="{BB962C8B-B14F-4D97-AF65-F5344CB8AC3E}">
        <p14:creationId xmlns:p14="http://schemas.microsoft.com/office/powerpoint/2010/main" val="94587099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Fase finale per la tutela reale</a:t>
            </a:r>
          </a:p>
        </p:txBody>
      </p:sp>
      <p:sp>
        <p:nvSpPr>
          <p:cNvPr id="3" name="Segnaposto contenuto 2"/>
          <p:cNvSpPr>
            <a:spLocks noGrp="1"/>
          </p:cNvSpPr>
          <p:nvPr>
            <p:ph idx="1"/>
          </p:nvPr>
        </p:nvSpPr>
        <p:spPr/>
        <p:txBody>
          <a:bodyPr/>
          <a:lstStyle/>
          <a:p>
            <a:pPr marL="0" indent="0" algn="just">
              <a:buNone/>
            </a:pPr>
            <a:r>
              <a:rPr lang="it-IT" b="1" dirty="0">
                <a:solidFill>
                  <a:srgbClr val="FF0000"/>
                </a:solidFill>
              </a:rPr>
              <a:t>IL LEGISLATORE SCEGLIE DI MODIFICARE NORMATIVA SOLO PER I NEO ASSUNTI DALL’ENTRATA IN VIGORE DELLA LEGGE: LA TUTELA REALE VIENE DEFINITIVAMENTE COMPROMESSA E LA SCELTA POLITICA E’ QUELLA DI EVITARE PROBLEMI POLITICO-SOCIALI, LASCIANDO IN VIGORE LA FORNERO PER I GIA’ ASSUNTI PRIMA DEL 7.3.2015.</a:t>
            </a:r>
          </a:p>
        </p:txBody>
      </p:sp>
    </p:spTree>
    <p:extLst>
      <p:ext uri="{BB962C8B-B14F-4D97-AF65-F5344CB8AC3E}">
        <p14:creationId xmlns:p14="http://schemas.microsoft.com/office/powerpoint/2010/main" val="241631912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FF0000"/>
                </a:solidFill>
              </a:rPr>
              <a:t>CAMPO APPLICATIVO</a:t>
            </a:r>
          </a:p>
        </p:txBody>
      </p:sp>
      <p:sp>
        <p:nvSpPr>
          <p:cNvPr id="3" name="Segnaposto contenuto 2"/>
          <p:cNvSpPr>
            <a:spLocks noGrp="1"/>
          </p:cNvSpPr>
          <p:nvPr>
            <p:ph idx="1"/>
          </p:nvPr>
        </p:nvSpPr>
        <p:spPr>
          <a:xfrm>
            <a:off x="914400" y="1735138"/>
            <a:ext cx="7313613" cy="5006230"/>
          </a:xfrm>
        </p:spPr>
        <p:txBody>
          <a:bodyPr>
            <a:normAutofit fontScale="92500" lnSpcReduction="20000"/>
          </a:bodyPr>
          <a:lstStyle/>
          <a:p>
            <a:pPr algn="just"/>
            <a:r>
              <a:rPr lang="it-IT" dirty="0"/>
              <a:t>PERTANTO: ALL’INTERNO DELLA STESSA IMPRESA CI SARANNO DUE REGIMI, </a:t>
            </a:r>
            <a:r>
              <a:rPr lang="it-IT" dirty="0">
                <a:solidFill>
                  <a:srgbClr val="3366FF"/>
                </a:solidFill>
              </a:rPr>
              <a:t>FORNERO </a:t>
            </a:r>
            <a:r>
              <a:rPr lang="it-IT" dirty="0"/>
              <a:t>E </a:t>
            </a:r>
            <a:r>
              <a:rPr lang="it-IT" dirty="0">
                <a:solidFill>
                  <a:srgbClr val="FF0000"/>
                </a:solidFill>
              </a:rPr>
              <a:t>RENZI</a:t>
            </a:r>
            <a:r>
              <a:rPr lang="it-IT" dirty="0"/>
              <a:t> A SECONDA DELLA DATA DI ASSUNZIONE</a:t>
            </a:r>
          </a:p>
          <a:p>
            <a:pPr algn="just"/>
            <a:r>
              <a:rPr lang="it-IT" dirty="0"/>
              <a:t>SE UN’IMPRESA SUPERA I 15 DIPENDENTI DOPO L’ENTRATA IN VIGORE DELLA LEGGE RENZI, SI APPLICA IL REGIME RENZI ANCHE AI VECCHI LAVORATORI, OLTRE CHE AI NUOVI.</a:t>
            </a:r>
          </a:p>
          <a:p>
            <a:pPr algn="just"/>
            <a:r>
              <a:rPr lang="it-IT" dirty="0">
                <a:solidFill>
                  <a:srgbClr val="FF0000"/>
                </a:solidFill>
              </a:rPr>
              <a:t>LA NUOVA DISCIPLINA SI APPLICA A TUTTE LE IMPRESE DESTINATARIE DELLA TUTELA REALE </a:t>
            </a:r>
          </a:p>
          <a:p>
            <a:pPr algn="just"/>
            <a:r>
              <a:rPr lang="it-IT" dirty="0">
                <a:solidFill>
                  <a:srgbClr val="FF0000"/>
                </a:solidFill>
              </a:rPr>
              <a:t>PER LE IMPRESE DESTINATARIE DI TUTELA OBBLIGATORIA LA NUOVA LEGGE PREVEDE UNA DISCIPLINA ANCORA DIVERSA, IMPOSTATA SU TUTELA ESSENZIALMENTE INDENNITARIA</a:t>
            </a:r>
          </a:p>
          <a:p>
            <a:pPr algn="just"/>
            <a:r>
              <a:rPr lang="it-IT" dirty="0">
                <a:solidFill>
                  <a:srgbClr val="FF0000"/>
                </a:solidFill>
              </a:rPr>
              <a:t>LA DISCIPLINA NON SI APPLICA AI DIRIGENTI</a:t>
            </a:r>
          </a:p>
          <a:p>
            <a:pPr algn="just"/>
            <a:endParaRPr lang="it-IT" dirty="0">
              <a:solidFill>
                <a:srgbClr val="FF0000"/>
              </a:solidFill>
            </a:endParaRPr>
          </a:p>
        </p:txBody>
      </p:sp>
    </p:spTree>
    <p:extLst>
      <p:ext uri="{BB962C8B-B14F-4D97-AF65-F5344CB8AC3E}">
        <p14:creationId xmlns:p14="http://schemas.microsoft.com/office/powerpoint/2010/main" val="88552445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1. Tutela reale forte </a:t>
            </a:r>
          </a:p>
        </p:txBody>
      </p:sp>
      <p:sp>
        <p:nvSpPr>
          <p:cNvPr id="3" name="Segnaposto contenuto 2"/>
          <p:cNvSpPr>
            <a:spLocks noGrp="1"/>
          </p:cNvSpPr>
          <p:nvPr>
            <p:ph idx="1"/>
          </p:nvPr>
        </p:nvSpPr>
        <p:spPr>
          <a:xfrm>
            <a:off x="1005804" y="2924944"/>
            <a:ext cx="7772400" cy="2904728"/>
          </a:xfrm>
        </p:spPr>
        <p:txBody>
          <a:bodyPr/>
          <a:lstStyle/>
          <a:p>
            <a:pPr algn="just"/>
            <a:r>
              <a:rPr lang="it-IT" dirty="0"/>
              <a:t>Per i licenziamenti </a:t>
            </a:r>
            <a:r>
              <a:rPr lang="it-IT" dirty="0">
                <a:solidFill>
                  <a:srgbClr val="FF0000"/>
                </a:solidFill>
              </a:rPr>
              <a:t>discriminatori, nulli,</a:t>
            </a:r>
            <a:r>
              <a:rPr lang="it-IT" dirty="0"/>
              <a:t> </a:t>
            </a:r>
            <a:r>
              <a:rPr lang="it-IT" dirty="0">
                <a:solidFill>
                  <a:srgbClr val="FF0000"/>
                </a:solidFill>
              </a:rPr>
              <a:t>inefficaci perché intimati in forma orale</a:t>
            </a:r>
            <a:r>
              <a:rPr lang="it-IT" dirty="0"/>
              <a:t> resta la reintegrazione nel posto di lavoro così come già previsto, per tutti i lavoratori. </a:t>
            </a:r>
          </a:p>
          <a:p>
            <a:pPr algn="just"/>
            <a:r>
              <a:rPr lang="it-IT" sz="1800" dirty="0"/>
              <a:t>Tale disciplina trova  applicazione anche  nelle  ipotesi  in  cui  il  giudice  accerta  il  </a:t>
            </a:r>
            <a:r>
              <a:rPr lang="it-IT" sz="1800" dirty="0">
                <a:solidFill>
                  <a:srgbClr val="FF0000"/>
                </a:solidFill>
              </a:rPr>
              <a:t>difetto  di giustificazione per motivo consistente  nella  disabilità  fisica  o psichica del lavoratore (come con L. Fornero)</a:t>
            </a:r>
          </a:p>
        </p:txBody>
      </p:sp>
    </p:spTree>
    <p:extLst>
      <p:ext uri="{BB962C8B-B14F-4D97-AF65-F5344CB8AC3E}">
        <p14:creationId xmlns:p14="http://schemas.microsoft.com/office/powerpoint/2010/main" val="151234817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2. Licenziamenti disciplinari </a:t>
            </a:r>
            <a:endParaRPr lang="it-IT" b="1" i="1" dirty="0">
              <a:solidFill>
                <a:srgbClr val="FF0000"/>
              </a:solidFill>
            </a:endParaRPr>
          </a:p>
        </p:txBody>
      </p:sp>
      <p:sp>
        <p:nvSpPr>
          <p:cNvPr id="3" name="Segnaposto contenuto 2"/>
          <p:cNvSpPr>
            <a:spLocks noGrp="1"/>
          </p:cNvSpPr>
          <p:nvPr>
            <p:ph idx="1"/>
          </p:nvPr>
        </p:nvSpPr>
        <p:spPr>
          <a:xfrm>
            <a:off x="539552" y="2204864"/>
            <a:ext cx="7772400" cy="3384376"/>
          </a:xfrm>
        </p:spPr>
        <p:txBody>
          <a:bodyPr>
            <a:normAutofit lnSpcReduction="10000"/>
          </a:bodyPr>
          <a:lstStyle/>
          <a:p>
            <a:pPr marL="0" indent="0" algn="just">
              <a:buNone/>
            </a:pPr>
            <a:r>
              <a:rPr lang="it-IT" dirty="0"/>
              <a:t>Per i licenziamenti disciplinari - </a:t>
            </a:r>
            <a:r>
              <a:rPr lang="it-IT" dirty="0" err="1">
                <a:solidFill>
                  <a:srgbClr val="FF0000"/>
                </a:solidFill>
              </a:rPr>
              <a:t>g.c.</a:t>
            </a:r>
            <a:r>
              <a:rPr lang="it-IT" dirty="0">
                <a:solidFill>
                  <a:srgbClr val="FF0000"/>
                </a:solidFill>
              </a:rPr>
              <a:t> e </a:t>
            </a:r>
            <a:r>
              <a:rPr lang="it-IT" dirty="0" err="1">
                <a:solidFill>
                  <a:srgbClr val="FF0000"/>
                </a:solidFill>
              </a:rPr>
              <a:t>g.m.sogg</a:t>
            </a:r>
            <a:r>
              <a:rPr lang="it-IT" dirty="0">
                <a:solidFill>
                  <a:srgbClr val="FF0000"/>
                </a:solidFill>
              </a:rPr>
              <a:t>. </a:t>
            </a:r>
            <a:r>
              <a:rPr lang="it-IT" dirty="0"/>
              <a:t>- la </a:t>
            </a:r>
            <a:r>
              <a:rPr lang="it-IT" b="1" dirty="0">
                <a:solidFill>
                  <a:srgbClr val="FF0000"/>
                </a:solidFill>
              </a:rPr>
              <a:t>reintegrazione</a:t>
            </a:r>
            <a:r>
              <a:rPr lang="it-IT" dirty="0"/>
              <a:t> </a:t>
            </a:r>
            <a:r>
              <a:rPr lang="it-IT" b="1" dirty="0">
                <a:solidFill>
                  <a:srgbClr val="FF0000"/>
                </a:solidFill>
              </a:rPr>
              <a:t>resta solo </a:t>
            </a:r>
            <a:r>
              <a:rPr lang="it-IT" dirty="0"/>
              <a:t>nei casi in cui sia accertata </a:t>
            </a:r>
            <a:r>
              <a:rPr lang="it-IT" b="1" dirty="0"/>
              <a:t>l’</a:t>
            </a:r>
            <a:r>
              <a:rPr lang="it-IT" b="1" dirty="0">
                <a:solidFill>
                  <a:srgbClr val="FF0000"/>
                </a:solidFill>
              </a:rPr>
              <a:t>insussistenza del fatto materiale contestato</a:t>
            </a:r>
            <a:r>
              <a:rPr lang="it-IT" dirty="0"/>
              <a:t>. </a:t>
            </a:r>
          </a:p>
          <a:p>
            <a:pPr marL="0" indent="0" algn="just">
              <a:buNone/>
            </a:pPr>
            <a:r>
              <a:rPr lang="it-IT" dirty="0">
                <a:latin typeface="Times" charset="0"/>
                <a:ea typeface="Times" charset="0"/>
                <a:cs typeface="Times" charset="0"/>
              </a:rPr>
              <a:t>In caso di </a:t>
            </a:r>
            <a:r>
              <a:rPr lang="it-IT" sz="2400" dirty="0">
                <a:latin typeface="Times" charset="0"/>
                <a:ea typeface="Times" charset="0"/>
                <a:cs typeface="Times" charset="0"/>
              </a:rPr>
              <a:t>“l'insussistenza del fatto materiale contestato al lavoratore, rispetto alla quale resta estranea ogni valutazione circa la sproporzione del licenziamento, il giudice annulla il licenziamento e condanna il datore di lavoro alla reintegrazione del lavoratore nel posto di lavoro e al pagamento di un'indennità risarcitoria” </a:t>
            </a:r>
          </a:p>
        </p:txBody>
      </p:sp>
    </p:spTree>
    <p:extLst>
      <p:ext uri="{BB962C8B-B14F-4D97-AF65-F5344CB8AC3E}">
        <p14:creationId xmlns:p14="http://schemas.microsoft.com/office/powerpoint/2010/main" val="357263605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a:t>
            </a:r>
          </a:p>
        </p:txBody>
      </p:sp>
      <p:sp>
        <p:nvSpPr>
          <p:cNvPr id="3" name="Segnaposto contenuto 2"/>
          <p:cNvSpPr>
            <a:spLocks noGrp="1"/>
          </p:cNvSpPr>
          <p:nvPr>
            <p:ph idx="1"/>
          </p:nvPr>
        </p:nvSpPr>
        <p:spPr/>
        <p:txBody>
          <a:bodyPr>
            <a:normAutofit/>
          </a:bodyPr>
          <a:lstStyle/>
          <a:p>
            <a:pPr marL="0" indent="0" algn="just">
              <a:buNone/>
            </a:pPr>
            <a:r>
              <a:rPr lang="it-IT" sz="2000" dirty="0">
                <a:solidFill>
                  <a:schemeClr val="tx1"/>
                </a:solidFill>
              </a:rPr>
              <a:t>Il giudice  annulla  il licenziamento e condanna il datore di lavoro alla </a:t>
            </a:r>
            <a:r>
              <a:rPr lang="it-IT" sz="2000" dirty="0">
                <a:solidFill>
                  <a:srgbClr val="FF0000"/>
                </a:solidFill>
              </a:rPr>
              <a:t>reintegrazione</a:t>
            </a:r>
            <a:r>
              <a:rPr lang="it-IT" sz="2000" dirty="0">
                <a:solidFill>
                  <a:schemeClr val="tx1"/>
                </a:solidFill>
              </a:rPr>
              <a:t>  del lavoratore nel posto  di  lavoro  e  al  pagamento  di  un'indennità risarcitoria commisurata </a:t>
            </a:r>
            <a:r>
              <a:rPr lang="it-IT" sz="2000" dirty="0">
                <a:solidFill>
                  <a:srgbClr val="FF0000"/>
                </a:solidFill>
              </a:rPr>
              <a:t>all'ultima retribuzione di  riferimento  per il calcolo  del  trattamento  di  fine  rapporto</a:t>
            </a:r>
            <a:r>
              <a:rPr lang="it-IT" sz="2000" dirty="0">
                <a:solidFill>
                  <a:schemeClr val="tx1"/>
                </a:solidFill>
              </a:rPr>
              <a:t>,  corrispondente  al periodo dal giorno del licenziamento  fino  a  quello  dell'effettiva reintegrazione, dedotto quanto il lavoratore abbia percepito  per  lo svolgimento di altre attività  lavorative,  nonché  quanto  avrebbe potuto percepire accettando una congrua offerta di  lavoro.  In  ogni  caso  la misura dell'indennità risarcitoria relativa al  periodo  antecedente alla pronuncia di reintegrazione </a:t>
            </a:r>
            <a:r>
              <a:rPr lang="it-IT" sz="2000" dirty="0">
                <a:solidFill>
                  <a:srgbClr val="FF0000"/>
                </a:solidFill>
              </a:rPr>
              <a:t>non può essere superiore  a  12 mensilità </a:t>
            </a:r>
            <a:r>
              <a:rPr lang="it-IT" sz="2000" dirty="0">
                <a:solidFill>
                  <a:schemeClr val="tx1"/>
                </a:solidFill>
              </a:rPr>
              <a:t>dell'ultima retribuzione di riferimento per il calcolo del trattamento di fine rapporto</a:t>
            </a:r>
            <a:r>
              <a:rPr lang="it-IT" sz="2000" dirty="0">
                <a:solidFill>
                  <a:srgbClr val="FF0000"/>
                </a:solidFill>
              </a:rPr>
              <a:t>.</a:t>
            </a:r>
          </a:p>
          <a:p>
            <a:endParaRPr lang="it-IT" sz="2000" dirty="0">
              <a:solidFill>
                <a:srgbClr val="FF0000"/>
              </a:solidFill>
            </a:endParaRPr>
          </a:p>
        </p:txBody>
      </p:sp>
    </p:spTree>
    <p:extLst>
      <p:ext uri="{BB962C8B-B14F-4D97-AF65-F5344CB8AC3E}">
        <p14:creationId xmlns:p14="http://schemas.microsoft.com/office/powerpoint/2010/main" val="294930126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3. Tutela risarcitoria      </a:t>
            </a:r>
          </a:p>
        </p:txBody>
      </p:sp>
      <p:sp>
        <p:nvSpPr>
          <p:cNvPr id="3" name="Segnaposto contenuto 2"/>
          <p:cNvSpPr>
            <a:spLocks noGrp="1"/>
          </p:cNvSpPr>
          <p:nvPr>
            <p:ph idx="1"/>
          </p:nvPr>
        </p:nvSpPr>
        <p:spPr>
          <a:xfrm>
            <a:off x="827584" y="1340768"/>
            <a:ext cx="7700392" cy="5037584"/>
          </a:xfrm>
        </p:spPr>
        <p:txBody>
          <a:bodyPr>
            <a:normAutofit fontScale="92500" lnSpcReduction="20000"/>
          </a:bodyPr>
          <a:lstStyle/>
          <a:p>
            <a:pPr algn="just"/>
            <a:r>
              <a:rPr lang="it-IT" sz="2800" dirty="0"/>
              <a:t>Negli altri casi in cui si accerti che non ricorrano gli estremi del licenziamento per giusta causa o giustificato motivo, ovvero i </a:t>
            </a:r>
            <a:r>
              <a:rPr lang="it-IT" sz="2800" dirty="0">
                <a:solidFill>
                  <a:srgbClr val="FF0000"/>
                </a:solidFill>
              </a:rPr>
              <a:t>licenziamenti ingiustificati</a:t>
            </a:r>
            <a:r>
              <a:rPr lang="it-IT" sz="2800" dirty="0"/>
              <a:t>, viene introdotta </a:t>
            </a:r>
            <a:r>
              <a:rPr lang="it-IT" sz="2800" dirty="0">
                <a:solidFill>
                  <a:srgbClr val="FF0000"/>
                </a:solidFill>
              </a:rPr>
              <a:t>una tutela risarcitoria certa</a:t>
            </a:r>
            <a:r>
              <a:rPr lang="it-IT" sz="2800" dirty="0"/>
              <a:t>, commisurata all'anzianità di servizio e, quindi, sottratta alla discrezionalità del giudice.</a:t>
            </a:r>
          </a:p>
          <a:p>
            <a:pPr algn="just"/>
            <a:r>
              <a:rPr lang="it-IT" sz="2800" dirty="0"/>
              <a:t>La regola applicabile ai nuovi licenziamenti è quella del </a:t>
            </a:r>
            <a:r>
              <a:rPr lang="it-IT" sz="2800" dirty="0">
                <a:solidFill>
                  <a:srgbClr val="FF0000"/>
                </a:solidFill>
              </a:rPr>
              <a:t>risarcimento (non assoggettabile a </a:t>
            </a:r>
            <a:r>
              <a:rPr lang="it-IT" sz="2800" dirty="0" err="1">
                <a:solidFill>
                  <a:srgbClr val="FF0000"/>
                </a:solidFill>
              </a:rPr>
              <a:t>contrib</a:t>
            </a:r>
            <a:r>
              <a:rPr lang="it-IT" sz="2800" dirty="0">
                <a:solidFill>
                  <a:srgbClr val="FF0000"/>
                </a:solidFill>
              </a:rPr>
              <a:t>. </a:t>
            </a:r>
            <a:r>
              <a:rPr lang="it-IT" sz="2800" dirty="0" err="1">
                <a:solidFill>
                  <a:srgbClr val="FF0000"/>
                </a:solidFill>
              </a:rPr>
              <a:t>prev</a:t>
            </a:r>
            <a:r>
              <a:rPr lang="it-IT" sz="2800" dirty="0">
                <a:solidFill>
                  <a:srgbClr val="FF0000"/>
                </a:solidFill>
              </a:rPr>
              <a:t>.) in misura pari a 2 mensilità dell’ultima retribuzione (base calcolo TFR) X ogni anno di anzianità di servizio, con un minimo di 6 ed un massimo di 36 mesi (legge </a:t>
            </a:r>
            <a:r>
              <a:rPr lang="it-IT" sz="2800" dirty="0" err="1">
                <a:solidFill>
                  <a:srgbClr val="FF0000"/>
                </a:solidFill>
              </a:rPr>
              <a:t>Renzi</a:t>
            </a:r>
            <a:r>
              <a:rPr lang="it-IT" sz="2800" dirty="0">
                <a:solidFill>
                  <a:srgbClr val="FF0000"/>
                </a:solidFill>
              </a:rPr>
              <a:t>, come modificata dal </a:t>
            </a:r>
            <a:r>
              <a:rPr lang="it-IT" sz="2800" dirty="0" err="1">
                <a:solidFill>
                  <a:srgbClr val="FF0000"/>
                </a:solidFill>
              </a:rPr>
              <a:t>d.l.</a:t>
            </a:r>
            <a:r>
              <a:rPr lang="it-IT" sz="2800" dirty="0">
                <a:solidFill>
                  <a:srgbClr val="FF0000"/>
                </a:solidFill>
              </a:rPr>
              <a:t> 87/2018, </a:t>
            </a:r>
            <a:r>
              <a:rPr lang="it-IT" sz="2800" dirty="0" err="1">
                <a:solidFill>
                  <a:srgbClr val="FF0000"/>
                </a:solidFill>
              </a:rPr>
              <a:t>conv</a:t>
            </a:r>
            <a:r>
              <a:rPr lang="it-IT" sz="2800" dirty="0">
                <a:solidFill>
                  <a:srgbClr val="FF0000"/>
                </a:solidFill>
              </a:rPr>
              <a:t>. In l. n. 96/2018 </a:t>
            </a:r>
            <a:r>
              <a:rPr lang="it-IT" sz="2800" b="1" dirty="0">
                <a:solidFill>
                  <a:srgbClr val="FF0000"/>
                </a:solidFill>
              </a:rPr>
              <a:t>Decreto Dignità</a:t>
            </a:r>
            <a:r>
              <a:rPr lang="it-IT" sz="2800" dirty="0">
                <a:solidFill>
                  <a:srgbClr val="FF0000"/>
                </a:solidFill>
              </a:rPr>
              <a:t>: i limiti prima erano 4/24).</a:t>
            </a:r>
          </a:p>
          <a:p>
            <a:endParaRPr lang="it-IT" sz="2800" dirty="0"/>
          </a:p>
        </p:txBody>
      </p:sp>
    </p:spTree>
    <p:extLst>
      <p:ext uri="{BB962C8B-B14F-4D97-AF65-F5344CB8AC3E}">
        <p14:creationId xmlns:p14="http://schemas.microsoft.com/office/powerpoint/2010/main" val="358765859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b="1" dirty="0">
                <a:solidFill>
                  <a:srgbClr val="FF0000"/>
                </a:solidFill>
              </a:rPr>
              <a:t>Corte Costituzionale 26.9.2018</a:t>
            </a:r>
          </a:p>
        </p:txBody>
      </p:sp>
      <p:sp>
        <p:nvSpPr>
          <p:cNvPr id="3" name="Segnaposto contenuto 2"/>
          <p:cNvSpPr>
            <a:spLocks noGrp="1"/>
          </p:cNvSpPr>
          <p:nvPr>
            <p:ph idx="1"/>
          </p:nvPr>
        </p:nvSpPr>
        <p:spPr>
          <a:xfrm>
            <a:off x="914400" y="1268760"/>
            <a:ext cx="7313613" cy="5328592"/>
          </a:xfrm>
        </p:spPr>
        <p:txBody>
          <a:bodyPr>
            <a:normAutofit lnSpcReduction="10000"/>
          </a:bodyPr>
          <a:lstStyle/>
          <a:p>
            <a:pPr algn="ctr"/>
            <a:r>
              <a:rPr lang="it-IT" dirty="0"/>
              <a:t>PER QUESTI MOTIVI</a:t>
            </a:r>
            <a:br>
              <a:rPr lang="it-IT" dirty="0"/>
            </a:br>
            <a:r>
              <a:rPr lang="it-IT" dirty="0"/>
              <a:t>LA CORTE COSTITUZIONALE </a:t>
            </a:r>
          </a:p>
          <a:p>
            <a:pPr algn="just"/>
            <a:r>
              <a:rPr lang="it-IT" dirty="0"/>
              <a:t>1) </a:t>
            </a:r>
            <a:r>
              <a:rPr lang="it-IT" i="1" dirty="0"/>
              <a:t>dichiara </a:t>
            </a:r>
            <a:r>
              <a:rPr lang="it-IT" dirty="0"/>
              <a:t>l’</a:t>
            </a:r>
            <a:r>
              <a:rPr lang="it-IT" dirty="0" err="1"/>
              <a:t>illegittimita</a:t>
            </a:r>
            <a:r>
              <a:rPr lang="it-IT" dirty="0"/>
              <a:t>̀ costituzionale dell’art. 3, comma 1, del decreto legislativo 4 marzo 2015, n. 23 (Disposizioni in materia di contratto di lavoro a tempo indeterminato a tutele crescenti, in attuazione della legge 10 dicembre 2014, n. 183) </a:t>
            </a:r>
            <a:r>
              <a:rPr lang="it-IT" b="1" dirty="0"/>
              <a:t>– </a:t>
            </a:r>
            <a:r>
              <a:rPr lang="it-IT" dirty="0"/>
              <a:t>sia nel testo originario sia nel testo modificato dall’art. 3, comma 1, del decreto-legge 12 luglio 2018, n. 87 (Disposizioni urgenti per la </a:t>
            </a:r>
            <a:r>
              <a:rPr lang="it-IT" dirty="0" err="1"/>
              <a:t>dignita</a:t>
            </a:r>
            <a:r>
              <a:rPr lang="it-IT" dirty="0"/>
              <a:t>̀ dei lavoratori e delle imprese), convertito, con modificazioni, nella legge 9 agosto 2018, n. 96 </a:t>
            </a:r>
            <a:r>
              <a:rPr lang="it-IT" dirty="0">
                <a:solidFill>
                  <a:srgbClr val="FF0000"/>
                </a:solidFill>
              </a:rPr>
              <a:t>– limitatamente alle parole «di importo pari a due mensilità dell’ultima retribuzione di riferimento per il calcolo del trattamento di fine rapporto per ogni anno di servizio,»</a:t>
            </a:r>
            <a:r>
              <a:rPr lang="it-IT" dirty="0"/>
              <a:t> </a:t>
            </a:r>
          </a:p>
          <a:p>
            <a:endParaRPr lang="it-IT" dirty="0"/>
          </a:p>
        </p:txBody>
      </p:sp>
    </p:spTree>
    <p:extLst>
      <p:ext uri="{BB962C8B-B14F-4D97-AF65-F5344CB8AC3E}">
        <p14:creationId xmlns:p14="http://schemas.microsoft.com/office/powerpoint/2010/main" val="146214724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it-IT"/>
              <a:t>Licenziamento o recesso</a:t>
            </a:r>
          </a:p>
        </p:txBody>
      </p:sp>
      <p:sp>
        <p:nvSpPr>
          <p:cNvPr id="15363" name="Rectangle 3"/>
          <p:cNvSpPr>
            <a:spLocks noGrp="1" noChangeArrowheads="1"/>
          </p:cNvSpPr>
          <p:nvPr>
            <p:ph idx="1"/>
          </p:nvPr>
        </p:nvSpPr>
        <p:spPr>
          <a:xfrm>
            <a:off x="1066800" y="1676400"/>
            <a:ext cx="7772400" cy="4776936"/>
          </a:xfrm>
        </p:spPr>
        <p:txBody>
          <a:bodyPr>
            <a:normAutofit lnSpcReduction="10000"/>
          </a:bodyPr>
          <a:lstStyle/>
          <a:p>
            <a:r>
              <a:rPr lang="it-IT" sz="2800" dirty="0"/>
              <a:t>Il codice civile</a:t>
            </a:r>
          </a:p>
          <a:p>
            <a:pPr lvl="1"/>
            <a:r>
              <a:rPr lang="it-IT" sz="2400" dirty="0"/>
              <a:t>Recesso con preavviso</a:t>
            </a:r>
          </a:p>
          <a:p>
            <a:pPr lvl="1"/>
            <a:r>
              <a:rPr lang="it-IT" sz="2400" dirty="0"/>
              <a:t>Recesso per giusta causa</a:t>
            </a:r>
          </a:p>
          <a:p>
            <a:pPr algn="just"/>
            <a:r>
              <a:rPr lang="it-IT" sz="2800" dirty="0"/>
              <a:t>La disciplina post costituzionale:</a:t>
            </a:r>
          </a:p>
          <a:p>
            <a:pPr lvl="1" algn="just"/>
            <a:r>
              <a:rPr lang="it-IT" sz="2400" dirty="0"/>
              <a:t>Licenziamento - </a:t>
            </a:r>
            <a:r>
              <a:rPr lang="it-IT" sz="2400" dirty="0" err="1"/>
              <a:t>L.n</a:t>
            </a:r>
            <a:r>
              <a:rPr lang="it-IT" sz="2400" dirty="0"/>
              <a:t>. 604/1966; art. 18 </a:t>
            </a:r>
            <a:r>
              <a:rPr lang="it-IT" sz="2400" dirty="0" err="1"/>
              <a:t>l.n</a:t>
            </a:r>
            <a:r>
              <a:rPr lang="it-IT" sz="2400" dirty="0"/>
              <a:t>. 300/1970; </a:t>
            </a:r>
            <a:r>
              <a:rPr lang="it-IT" sz="2400" dirty="0" err="1"/>
              <a:t>l.n</a:t>
            </a:r>
            <a:r>
              <a:rPr lang="it-IT" sz="2400" dirty="0"/>
              <a:t>. 108/1990; </a:t>
            </a:r>
            <a:r>
              <a:rPr lang="it-IT" sz="2400" dirty="0" err="1"/>
              <a:t>l.n</a:t>
            </a:r>
            <a:r>
              <a:rPr lang="it-IT" sz="2400" dirty="0"/>
              <a:t>. 92/2012; </a:t>
            </a:r>
            <a:r>
              <a:rPr lang="it-IT" sz="2400" dirty="0" err="1"/>
              <a:t>d.lg.vo</a:t>
            </a:r>
            <a:r>
              <a:rPr lang="it-IT" sz="2400" dirty="0"/>
              <a:t> n. 23/2015;</a:t>
            </a:r>
            <a:r>
              <a:rPr lang="it-IT" sz="2000" dirty="0"/>
              <a:t> l. n. 96/</a:t>
            </a:r>
            <a:r>
              <a:rPr lang="it-IT" sz="2400" dirty="0"/>
              <a:t>2018 di </a:t>
            </a:r>
            <a:r>
              <a:rPr lang="it-IT" sz="2400" dirty="0" err="1"/>
              <a:t>conv</a:t>
            </a:r>
            <a:r>
              <a:rPr lang="it-IT" sz="2400" dirty="0"/>
              <a:t>. del </a:t>
            </a:r>
            <a:r>
              <a:rPr lang="it-IT" sz="2400" dirty="0" err="1"/>
              <a:t>d.l.</a:t>
            </a:r>
            <a:r>
              <a:rPr lang="it-IT" sz="2400" dirty="0"/>
              <a:t> n. 87/2018</a:t>
            </a:r>
          </a:p>
          <a:p>
            <a:pPr lvl="1" algn="just"/>
            <a:r>
              <a:rPr lang="it-IT" sz="2400" dirty="0"/>
              <a:t>Dimissioni </a:t>
            </a:r>
            <a:r>
              <a:rPr lang="mr-IN" sz="2400" dirty="0"/>
              <a:t>–</a:t>
            </a:r>
            <a:r>
              <a:rPr lang="it-IT" sz="2400" dirty="0"/>
              <a:t> (l.n.92/2012 forma vincolata dimissioni e una speciale procedura di conferma) d.lgs.151/2015 + DM 15/12/2015=dimissione on line in modulo </a:t>
            </a:r>
            <a:r>
              <a:rPr lang="it-IT" sz="2400" dirty="0" err="1"/>
              <a:t>M.Lav</a:t>
            </a:r>
            <a:r>
              <a:rPr lang="it-IT" sz="2400" dirty="0"/>
              <a:t>. (procedure per evitare pericolo dimissioni in bianco)</a:t>
            </a:r>
          </a:p>
          <a:p>
            <a:pPr algn="just">
              <a:buFont typeface="Wingdings" pitchFamily="2" charset="2"/>
              <a:buNone/>
            </a:pPr>
            <a:endParaRPr lang="it-IT" sz="2800"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914400" y="1735138"/>
            <a:ext cx="7690048" cy="4862214"/>
          </a:xfrm>
        </p:spPr>
        <p:txBody>
          <a:bodyPr>
            <a:normAutofit lnSpcReduction="10000"/>
          </a:bodyPr>
          <a:lstStyle/>
          <a:p>
            <a:pPr marL="0" indent="0" algn="ctr">
              <a:buNone/>
            </a:pPr>
            <a:r>
              <a:rPr lang="it-IT" dirty="0">
                <a:solidFill>
                  <a:srgbClr val="FF0000"/>
                </a:solidFill>
              </a:rPr>
              <a:t>=</a:t>
            </a:r>
          </a:p>
          <a:p>
            <a:pPr marL="0" indent="0" algn="just">
              <a:buNone/>
            </a:pPr>
            <a:r>
              <a:rPr lang="it-IT" dirty="0"/>
              <a:t>La Corte costituzionale ha dichiarato illegittimo l’articolo 3, comma 1, del Decreto legislativo n.23/2015 sul contratto di lavoro a tempo indeterminato a tutele crescenti, nella parte - non modificata dal successivo Decreto legge n.87/2018, cosiddetto “Decreto dignità” – </a:t>
            </a:r>
            <a:r>
              <a:rPr lang="it-IT" b="1" dirty="0">
                <a:solidFill>
                  <a:srgbClr val="FF0000"/>
                </a:solidFill>
              </a:rPr>
              <a:t>che determina in modo rigido l’indennità spettante al lavoratore ingiustificatamente licenziato. In particolare, la previsione di un’indennità crescente in ragione della sola anzianità di servizio del lavoratore è, secondo la Corte, contraria ai principi di ragionevolezza e di uguaglianza e contrasta con il diritto e la tutela del lavoro sanciti dagli articoli 4 e 35 della Costituzione. </a:t>
            </a:r>
          </a:p>
          <a:p>
            <a:endParaRPr lang="it-IT" dirty="0"/>
          </a:p>
        </p:txBody>
      </p:sp>
    </p:spTree>
    <p:extLst>
      <p:ext uri="{BB962C8B-B14F-4D97-AF65-F5344CB8AC3E}">
        <p14:creationId xmlns:p14="http://schemas.microsoft.com/office/powerpoint/2010/main" val="387861635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4. Altre ipotesi </a:t>
            </a:r>
            <a:r>
              <a:rPr lang="it-IT" dirty="0" err="1">
                <a:solidFill>
                  <a:srgbClr val="FF0000"/>
                </a:solidFill>
              </a:rPr>
              <a:t>lic</a:t>
            </a:r>
            <a:r>
              <a:rPr lang="it-IT" dirty="0">
                <a:solidFill>
                  <a:srgbClr val="FF0000"/>
                </a:solidFill>
              </a:rPr>
              <a:t>. Inefficace </a:t>
            </a:r>
          </a:p>
        </p:txBody>
      </p:sp>
      <p:sp>
        <p:nvSpPr>
          <p:cNvPr id="3" name="Segnaposto contenuto 2"/>
          <p:cNvSpPr>
            <a:spLocks noGrp="1"/>
          </p:cNvSpPr>
          <p:nvPr>
            <p:ph idx="1"/>
          </p:nvPr>
        </p:nvSpPr>
        <p:spPr/>
        <p:txBody>
          <a:bodyPr>
            <a:noAutofit/>
          </a:bodyPr>
          <a:lstStyle/>
          <a:p>
            <a:pPr marL="0" indent="0" algn="just">
              <a:buNone/>
            </a:pPr>
            <a:r>
              <a:rPr lang="it-IT" sz="2000" dirty="0"/>
              <a:t>Nell'ipotesi in cui il </a:t>
            </a:r>
            <a:r>
              <a:rPr lang="it-IT" sz="2000" dirty="0">
                <a:solidFill>
                  <a:srgbClr val="FF0000"/>
                </a:solidFill>
              </a:rPr>
              <a:t>licenziamento sia intimato con violazione del requisito di motivazione </a:t>
            </a:r>
            <a:r>
              <a:rPr lang="it-IT" sz="2000" dirty="0"/>
              <a:t>(non sono stati scritti i motivi nella lettera di licenziamento) o </a:t>
            </a:r>
            <a:r>
              <a:rPr lang="it-IT" sz="2000" dirty="0">
                <a:solidFill>
                  <a:srgbClr val="FF0000"/>
                </a:solidFill>
              </a:rPr>
              <a:t>della procedura di cui all'articolo  7  della legge n. 300 del 1970</a:t>
            </a:r>
            <a:r>
              <a:rPr lang="it-IT" sz="2000" dirty="0"/>
              <a:t>, il giudice dichiara  </a:t>
            </a:r>
            <a:r>
              <a:rPr lang="it-IT" sz="2000" dirty="0">
                <a:solidFill>
                  <a:srgbClr val="FF0000"/>
                </a:solidFill>
              </a:rPr>
              <a:t>estinto</a:t>
            </a:r>
            <a:r>
              <a:rPr lang="it-IT" sz="2000" dirty="0"/>
              <a:t>  il  rapporto  di lavoro alla data del licenziamento e condanna il datore di lavoro  al pagamento  di  </a:t>
            </a:r>
            <a:r>
              <a:rPr lang="it-IT" sz="2000" dirty="0">
                <a:solidFill>
                  <a:srgbClr val="FF0000"/>
                </a:solidFill>
              </a:rPr>
              <a:t>un'indennità   non   assoggettata   a   contribuzione previdenziale  di  importo  pari   a   1 mensilità   dell'ultima retribuzione di riferimento per il calcolo del  trattamento  di  fine rapporto per ogni anno di servizio, in misura comunque non  inferiore a 2 e non superiore a 12 mensilità, </a:t>
            </a:r>
            <a:r>
              <a:rPr lang="it-IT" sz="2000" dirty="0"/>
              <a:t>a  meno  che  il  giudice, sulla base della domanda del lavoratore, accerti la  sussistenza  dei presupposti per l'applicazione delle altre tutele.</a:t>
            </a:r>
          </a:p>
        </p:txBody>
      </p:sp>
    </p:spTree>
    <p:extLst>
      <p:ext uri="{BB962C8B-B14F-4D97-AF65-F5344CB8AC3E}">
        <p14:creationId xmlns:p14="http://schemas.microsoft.com/office/powerpoint/2010/main" val="37601449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p:txBody>
          <a:bodyPr/>
          <a:lstStyle/>
          <a:p>
            <a:pPr algn="ctr"/>
            <a:r>
              <a:rPr lang="it-IT" altLang="it-IT" b="1" dirty="0">
                <a:solidFill>
                  <a:srgbClr val="FF0000"/>
                </a:solidFill>
              </a:rPr>
              <a:t>5. </a:t>
            </a:r>
            <a:r>
              <a:rPr lang="it-IT" altLang="it-IT" sz="3200" b="1" dirty="0">
                <a:solidFill>
                  <a:srgbClr val="FF0000"/>
                </a:solidFill>
              </a:rPr>
              <a:t>Piccole imprese prima destinatarie della tutela obbligatoria </a:t>
            </a:r>
            <a:endParaRPr lang="it-IT" altLang="it-IT" sz="3200" dirty="0">
              <a:solidFill>
                <a:srgbClr val="FF0000"/>
              </a:solidFill>
            </a:endParaRPr>
          </a:p>
        </p:txBody>
      </p:sp>
      <p:sp>
        <p:nvSpPr>
          <p:cNvPr id="40963" name="Segnaposto contenuto 2"/>
          <p:cNvSpPr>
            <a:spLocks noGrp="1"/>
          </p:cNvSpPr>
          <p:nvPr>
            <p:ph idx="1"/>
          </p:nvPr>
        </p:nvSpPr>
        <p:spPr/>
        <p:txBody>
          <a:bodyPr>
            <a:normAutofit lnSpcReduction="10000"/>
          </a:bodyPr>
          <a:lstStyle/>
          <a:p>
            <a:pPr marL="0" indent="0" algn="just">
              <a:buNone/>
            </a:pPr>
            <a:r>
              <a:rPr lang="it-IT" altLang="it-IT" dirty="0"/>
              <a:t>Per le piccole imprese la reintegra si ha solo per i casi di licenziamenti </a:t>
            </a:r>
            <a:r>
              <a:rPr lang="it-IT" altLang="it-IT" dirty="0">
                <a:solidFill>
                  <a:srgbClr val="FF0000"/>
                </a:solidFill>
              </a:rPr>
              <a:t>nulli, intimati in forma orale e discriminatori</a:t>
            </a:r>
            <a:r>
              <a:rPr lang="it-IT" altLang="it-IT" dirty="0"/>
              <a:t>. </a:t>
            </a:r>
          </a:p>
          <a:p>
            <a:pPr marL="0" indent="0" algn="just">
              <a:buNone/>
            </a:pPr>
            <a:r>
              <a:rPr lang="it-IT" altLang="it-IT" dirty="0"/>
              <a:t>Negli altri casi di licenziamenti ingiustificati è prevista un’indennità crescente di </a:t>
            </a:r>
            <a:r>
              <a:rPr lang="it-IT" altLang="it-IT" dirty="0">
                <a:solidFill>
                  <a:srgbClr val="FF0000"/>
                </a:solidFill>
              </a:rPr>
              <a:t>1 mensilità per anno di servizio con un minimo di 2 e un massimo di 6 mensilità</a:t>
            </a:r>
            <a:r>
              <a:rPr lang="it-IT" altLang="it-IT" dirty="0"/>
              <a:t>.</a:t>
            </a:r>
          </a:p>
          <a:p>
            <a:pPr marL="0" indent="0" algn="just">
              <a:buNone/>
            </a:pPr>
            <a:r>
              <a:rPr lang="it-IT" altLang="it-IT" dirty="0"/>
              <a:t>Anche qui ci saranno dunque lavoratori protetti dalla vecchia tutela obbligatoria e lavoratori con il nuovo regime di tutela indennitaria in misura dimezzata e con il tetto delle 6 mensilità</a:t>
            </a:r>
          </a:p>
          <a:p>
            <a:endParaRPr lang="it-IT" altLang="it-IT" dirty="0"/>
          </a:p>
        </p:txBody>
      </p:sp>
    </p:spTree>
    <p:extLst>
      <p:ext uri="{BB962C8B-B14F-4D97-AF65-F5344CB8AC3E}">
        <p14:creationId xmlns:p14="http://schemas.microsoft.com/office/powerpoint/2010/main" val="251775949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p:txBody>
          <a:bodyPr>
            <a:normAutofit fontScale="90000"/>
          </a:bodyPr>
          <a:lstStyle/>
          <a:p>
            <a:r>
              <a:rPr lang="it-IT" altLang="it-IT" b="1" dirty="0">
                <a:solidFill>
                  <a:srgbClr val="FF0000"/>
                </a:solidFill>
              </a:rPr>
              <a:t>Sindacati e partiti politici</a:t>
            </a:r>
            <a:br>
              <a:rPr lang="it-IT" altLang="it-IT" dirty="0"/>
            </a:br>
            <a:endParaRPr lang="it-IT" altLang="it-IT" dirty="0"/>
          </a:p>
        </p:txBody>
      </p:sp>
      <p:sp>
        <p:nvSpPr>
          <p:cNvPr id="41987" name="Segnaposto contenuto 2"/>
          <p:cNvSpPr>
            <a:spLocks noGrp="1"/>
          </p:cNvSpPr>
          <p:nvPr>
            <p:ph idx="1"/>
          </p:nvPr>
        </p:nvSpPr>
        <p:spPr/>
        <p:txBody>
          <a:bodyPr/>
          <a:lstStyle/>
          <a:p>
            <a:pPr marL="0" indent="0" algn="just">
              <a:buNone/>
            </a:pPr>
            <a:r>
              <a:rPr lang="it-IT" altLang="it-IT" dirty="0"/>
              <a:t>La nuova disciplina si applica anche ai sindacati ed ai partiti politici, ovviamente per i neoassunti alla data di entrata in vigore della legge. </a:t>
            </a:r>
          </a:p>
          <a:p>
            <a:pPr marL="0" indent="0" algn="just">
              <a:buNone/>
            </a:pPr>
            <a:r>
              <a:rPr lang="it-IT" altLang="it-IT" dirty="0">
                <a:solidFill>
                  <a:srgbClr val="FF0000"/>
                </a:solidFill>
              </a:rPr>
              <a:t>Qui c’è un miglioramento di disciplina perché prima i lavoratori avevano sempre solo la tutela obbligatoria. </a:t>
            </a:r>
          </a:p>
          <a:p>
            <a:endParaRPr lang="it-IT" altLang="it-IT" dirty="0"/>
          </a:p>
        </p:txBody>
      </p:sp>
    </p:spTree>
    <p:extLst>
      <p:ext uri="{BB962C8B-B14F-4D97-AF65-F5344CB8AC3E}">
        <p14:creationId xmlns:p14="http://schemas.microsoft.com/office/powerpoint/2010/main" val="379667939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solidFill>
                  <a:srgbClr val="FF0000"/>
                </a:solidFill>
              </a:rPr>
              <a:t>Conciliazione facoltativa incentivata</a:t>
            </a:r>
          </a:p>
        </p:txBody>
      </p:sp>
      <p:sp>
        <p:nvSpPr>
          <p:cNvPr id="3" name="Segnaposto contenuto 2"/>
          <p:cNvSpPr>
            <a:spLocks noGrp="1"/>
          </p:cNvSpPr>
          <p:nvPr>
            <p:ph idx="1"/>
          </p:nvPr>
        </p:nvSpPr>
        <p:spPr>
          <a:xfrm>
            <a:off x="683568" y="2132856"/>
            <a:ext cx="7772400" cy="4176464"/>
          </a:xfrm>
        </p:spPr>
        <p:txBody>
          <a:bodyPr>
            <a:normAutofit lnSpcReduction="10000"/>
          </a:bodyPr>
          <a:lstStyle/>
          <a:p>
            <a:pPr algn="just"/>
            <a:r>
              <a:rPr lang="it-IT" dirty="0"/>
              <a:t>Per evitare di andare in giudizio si potrà fare ricorso alla </a:t>
            </a:r>
            <a:r>
              <a:rPr lang="it-IT" b="1" dirty="0">
                <a:solidFill>
                  <a:srgbClr val="FF0000"/>
                </a:solidFill>
              </a:rPr>
              <a:t>nuova conciliazione facoltativa incentivata</a:t>
            </a:r>
            <a:r>
              <a:rPr lang="it-IT" dirty="0"/>
              <a:t>. In questo caso il datore di lavoro offre una somma esente da imposizione fiscale e contributiva pari ad </a:t>
            </a:r>
            <a:r>
              <a:rPr lang="it-IT" dirty="0">
                <a:solidFill>
                  <a:srgbClr val="FF0000"/>
                </a:solidFill>
              </a:rPr>
              <a:t>1 mese per ogni anno di servizio, non inferiore a 3 e sino ad un massimo di 27 mensilità (legge </a:t>
            </a:r>
            <a:r>
              <a:rPr lang="it-IT" dirty="0" err="1">
                <a:solidFill>
                  <a:srgbClr val="FF0000"/>
                </a:solidFill>
              </a:rPr>
              <a:t>Renzi</a:t>
            </a:r>
            <a:r>
              <a:rPr lang="it-IT" dirty="0">
                <a:solidFill>
                  <a:srgbClr val="FF0000"/>
                </a:solidFill>
              </a:rPr>
              <a:t>, come modificata dal </a:t>
            </a:r>
            <a:r>
              <a:rPr lang="it-IT" dirty="0" err="1">
                <a:solidFill>
                  <a:srgbClr val="FF0000"/>
                </a:solidFill>
              </a:rPr>
              <a:t>d.l.</a:t>
            </a:r>
            <a:r>
              <a:rPr lang="it-IT" dirty="0">
                <a:solidFill>
                  <a:srgbClr val="FF0000"/>
                </a:solidFill>
              </a:rPr>
              <a:t> 87/2018, </a:t>
            </a:r>
            <a:r>
              <a:rPr lang="it-IT" dirty="0" err="1">
                <a:solidFill>
                  <a:srgbClr val="FF0000"/>
                </a:solidFill>
              </a:rPr>
              <a:t>conv</a:t>
            </a:r>
            <a:r>
              <a:rPr lang="it-IT" dirty="0">
                <a:solidFill>
                  <a:srgbClr val="FF0000"/>
                </a:solidFill>
              </a:rPr>
              <a:t>. In l. n. 96/2018 </a:t>
            </a:r>
            <a:r>
              <a:rPr lang="it-IT" b="1" dirty="0">
                <a:solidFill>
                  <a:srgbClr val="FF0000"/>
                </a:solidFill>
              </a:rPr>
              <a:t>Decreto Dignità</a:t>
            </a:r>
            <a:r>
              <a:rPr lang="it-IT" dirty="0">
                <a:solidFill>
                  <a:srgbClr val="FF0000"/>
                </a:solidFill>
              </a:rPr>
              <a:t>: i limiti prima erano 2/18 mesi)</a:t>
            </a:r>
            <a:r>
              <a:rPr lang="it-IT" dirty="0"/>
              <a:t>. Con l’accettazione il lavoratore rinuncia alla causa.</a:t>
            </a:r>
          </a:p>
          <a:p>
            <a:pPr algn="just"/>
            <a:r>
              <a:rPr lang="it-IT" dirty="0">
                <a:solidFill>
                  <a:srgbClr val="FF0000"/>
                </a:solidFill>
              </a:rPr>
              <a:t>Nessuna procedura di conciliazione preventiva per </a:t>
            </a:r>
            <a:r>
              <a:rPr lang="it-IT" dirty="0" err="1">
                <a:solidFill>
                  <a:srgbClr val="FF0000"/>
                </a:solidFill>
              </a:rPr>
              <a:t>lic</a:t>
            </a:r>
            <a:r>
              <a:rPr lang="it-IT" dirty="0">
                <a:solidFill>
                  <a:srgbClr val="FF0000"/>
                </a:solidFill>
              </a:rPr>
              <a:t>. per </a:t>
            </a:r>
            <a:r>
              <a:rPr lang="it-IT" dirty="0" err="1">
                <a:solidFill>
                  <a:srgbClr val="FF0000"/>
                </a:solidFill>
              </a:rPr>
              <a:t>g.m.ogg</a:t>
            </a:r>
            <a:r>
              <a:rPr lang="it-IT">
                <a:solidFill>
                  <a:srgbClr val="FF0000"/>
                </a:solidFill>
              </a:rPr>
              <a:t>. </a:t>
            </a:r>
            <a:endParaRPr lang="it-IT" dirty="0">
              <a:solidFill>
                <a:srgbClr val="FF0000"/>
              </a:solidFill>
            </a:endParaRPr>
          </a:p>
          <a:p>
            <a:endParaRPr lang="it-IT" dirty="0"/>
          </a:p>
          <a:p>
            <a:endParaRPr lang="it-IT" dirty="0"/>
          </a:p>
        </p:txBody>
      </p:sp>
    </p:spTree>
    <p:extLst>
      <p:ext uri="{BB962C8B-B14F-4D97-AF65-F5344CB8AC3E}">
        <p14:creationId xmlns:p14="http://schemas.microsoft.com/office/powerpoint/2010/main" val="222193000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655712" y="1008087"/>
            <a:ext cx="3124200" cy="5229225"/>
          </a:xfrm>
          <a:prstGeom prst="rect">
            <a:avLst/>
          </a:prstGeom>
          <a:solidFill>
            <a:schemeClr val="accent2"/>
          </a:solidFill>
          <a:ln w="25400">
            <a:solidFill>
              <a:srgbClr val="FFFF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it-IT" dirty="0">
                <a:solidFill>
                  <a:schemeClr val="bg1"/>
                </a:solidFill>
                <a:latin typeface="Times New Roman" pitchFamily="18" charset="0"/>
              </a:rPr>
              <a:t>2118. </a:t>
            </a:r>
            <a:r>
              <a:rPr kumimoji="0" lang="it-IT" i="1" dirty="0">
                <a:solidFill>
                  <a:schemeClr val="bg1"/>
                </a:solidFill>
                <a:latin typeface="Times New Roman" pitchFamily="18" charset="0"/>
              </a:rPr>
              <a:t>Recesso dal contratto a tempo indeterminato</a:t>
            </a:r>
          </a:p>
          <a:p>
            <a:pPr>
              <a:spcBef>
                <a:spcPct val="50000"/>
              </a:spcBef>
            </a:pPr>
            <a:r>
              <a:rPr kumimoji="0" lang="it-IT" dirty="0">
                <a:solidFill>
                  <a:schemeClr val="bg1"/>
                </a:solidFill>
                <a:latin typeface="Times New Roman" pitchFamily="18" charset="0"/>
              </a:rPr>
              <a:t>Ciascuno dei contraenti può recedere dal contratto di lavoro a tempo indeterminato, dando preavviso nel termine e nei modi stabiliti dagli usi o secondo equità.</a:t>
            </a:r>
          </a:p>
          <a:p>
            <a:pPr>
              <a:spcBef>
                <a:spcPct val="50000"/>
              </a:spcBef>
            </a:pPr>
            <a:r>
              <a:rPr kumimoji="0" lang="it-IT" dirty="0">
                <a:solidFill>
                  <a:schemeClr val="bg1"/>
                </a:solidFill>
                <a:latin typeface="Times New Roman" pitchFamily="18" charset="0"/>
              </a:rPr>
              <a:t>[… indennità sostitutiva…]</a:t>
            </a:r>
          </a:p>
        </p:txBody>
      </p:sp>
      <p:sp>
        <p:nvSpPr>
          <p:cNvPr id="16388" name="Text Box 4"/>
          <p:cNvSpPr txBox="1">
            <a:spLocks noChangeArrowheads="1"/>
          </p:cNvSpPr>
          <p:nvPr/>
        </p:nvSpPr>
        <p:spPr bwMode="auto">
          <a:xfrm>
            <a:off x="4419600" y="254000"/>
            <a:ext cx="4495800" cy="6324600"/>
          </a:xfrm>
          <a:prstGeom prst="rect">
            <a:avLst/>
          </a:prstGeom>
          <a:solidFill>
            <a:srgbClr val="000080"/>
          </a:solidFill>
          <a:ln w="25400">
            <a:solidFill>
              <a:srgbClr val="FF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kumimoji="0" lang="it-IT" dirty="0">
                <a:solidFill>
                  <a:srgbClr val="FF0000"/>
                </a:solidFill>
                <a:latin typeface="Times New Roman" pitchFamily="18" charset="0"/>
              </a:rPr>
              <a:t>2119. </a:t>
            </a:r>
            <a:r>
              <a:rPr kumimoji="0" lang="it-IT" i="1" dirty="0">
                <a:solidFill>
                  <a:srgbClr val="FF0000"/>
                </a:solidFill>
                <a:latin typeface="Times New Roman" pitchFamily="18" charset="0"/>
              </a:rPr>
              <a:t>Recesso per giusta causa</a:t>
            </a:r>
          </a:p>
          <a:p>
            <a:pPr>
              <a:spcBef>
                <a:spcPct val="50000"/>
              </a:spcBef>
            </a:pPr>
            <a:r>
              <a:rPr kumimoji="0" lang="it-IT" dirty="0">
                <a:solidFill>
                  <a:srgbClr val="FF0000"/>
                </a:solidFill>
                <a:latin typeface="Times New Roman" pitchFamily="18" charset="0"/>
              </a:rPr>
              <a:t> Ciascuno dei contraenti può recedere dal contratto prima della scadenza del termine, se il contratto è a tempo determinato, o senza preavviso, se il contratto è a tempo indeterminato, qualora si verifichi una causa che non consenta la prosecuzione, anche provvisoria, del rapporto. Se il contratto è a tempo indeterminato, al prestatore di lavoro che recede per giusta causa compete l’indennità indicata nel secondo comma dell’articolo precedente.</a:t>
            </a:r>
          </a:p>
          <a:p>
            <a:pPr>
              <a:spcBef>
                <a:spcPct val="50000"/>
              </a:spcBef>
            </a:pPr>
            <a:r>
              <a:rPr kumimoji="0" lang="it-IT" dirty="0">
                <a:solidFill>
                  <a:srgbClr val="FF0000"/>
                </a:solidFill>
                <a:latin typeface="Times New Roman" pitchFamily="18" charset="0"/>
              </a:rPr>
              <a:t>[…]</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105030" y="568345"/>
            <a:ext cx="6673174" cy="1276479"/>
          </a:xfrm>
        </p:spPr>
        <p:txBody>
          <a:bodyPr/>
          <a:lstStyle/>
          <a:p>
            <a:r>
              <a:rPr lang="it-IT" dirty="0"/>
              <a:t>Applicabilità del 2118 – Recesso </a:t>
            </a:r>
            <a:r>
              <a:rPr lang="it-IT" i="1" dirty="0"/>
              <a:t>ad </a:t>
            </a:r>
            <a:r>
              <a:rPr lang="it-IT" i="1" dirty="0" err="1"/>
              <a:t>nutum</a:t>
            </a:r>
            <a:endParaRPr lang="it-IT" i="1" dirty="0"/>
          </a:p>
        </p:txBody>
      </p:sp>
      <p:sp>
        <p:nvSpPr>
          <p:cNvPr id="22531" name="Rectangle 3"/>
          <p:cNvSpPr>
            <a:spLocks noGrp="1" noChangeArrowheads="1"/>
          </p:cNvSpPr>
          <p:nvPr>
            <p:ph idx="1"/>
          </p:nvPr>
        </p:nvSpPr>
        <p:spPr>
          <a:xfrm>
            <a:off x="611560" y="2276872"/>
            <a:ext cx="8166644" cy="4343400"/>
          </a:xfrm>
        </p:spPr>
        <p:txBody>
          <a:bodyPr>
            <a:normAutofit fontScale="92500" lnSpcReduction="20000"/>
          </a:bodyPr>
          <a:lstStyle/>
          <a:p>
            <a:pPr>
              <a:lnSpc>
                <a:spcPct val="90000"/>
              </a:lnSpc>
            </a:pPr>
            <a:r>
              <a:rPr lang="it-IT" sz="2800" dirty="0"/>
              <a:t>Dirigenti (art.10 l.604/66+art.1 23/2015)</a:t>
            </a:r>
          </a:p>
          <a:p>
            <a:pPr>
              <a:lnSpc>
                <a:spcPct val="90000"/>
              </a:lnSpc>
            </a:pPr>
            <a:r>
              <a:rPr lang="it-IT" sz="2800" dirty="0"/>
              <a:t>Lavoratori in prova (art.10 l.604/66+art.1 23/2015)</a:t>
            </a:r>
          </a:p>
          <a:p>
            <a:pPr>
              <a:lnSpc>
                <a:spcPct val="90000"/>
              </a:lnSpc>
            </a:pPr>
            <a:r>
              <a:rPr lang="it-IT" sz="2800" dirty="0"/>
              <a:t>Lavoratori domestici (art.4 l.108/90)</a:t>
            </a:r>
          </a:p>
          <a:p>
            <a:pPr>
              <a:lnSpc>
                <a:spcPct val="90000"/>
              </a:lnSpc>
            </a:pPr>
            <a:r>
              <a:rPr lang="it-IT" sz="2800" dirty="0"/>
              <a:t>Lavoratori ultrasessantenni in possesso dei requisiti pensionistici (art. 4 l.108/90)</a:t>
            </a:r>
          </a:p>
          <a:p>
            <a:pPr>
              <a:lnSpc>
                <a:spcPct val="90000"/>
              </a:lnSpc>
            </a:pPr>
            <a:r>
              <a:rPr lang="it-IT" sz="2800" dirty="0"/>
              <a:t>Sportivi professionisti</a:t>
            </a:r>
          </a:p>
          <a:p>
            <a:pPr>
              <a:lnSpc>
                <a:spcPct val="90000"/>
              </a:lnSpc>
              <a:buFont typeface="Wingdings" pitchFamily="2" charset="2"/>
              <a:buNone/>
            </a:pPr>
            <a:r>
              <a:rPr lang="it-IT" sz="2800" b="1" i="1" u="sng" dirty="0">
                <a:solidFill>
                  <a:srgbClr val="FF0000"/>
                </a:solidFill>
              </a:rPr>
              <a:t>Per tutti gli altri lavoratori a tempo indeterminato occorre un </a:t>
            </a:r>
            <a:r>
              <a:rPr lang="it-IT" sz="2800" b="1" i="1" u="sng" dirty="0" err="1">
                <a:solidFill>
                  <a:srgbClr val="FF0000"/>
                </a:solidFill>
              </a:rPr>
              <a:t>g.m.</a:t>
            </a:r>
            <a:r>
              <a:rPr lang="it-IT" sz="2800" b="1" i="1" u="sng" dirty="0">
                <a:solidFill>
                  <a:srgbClr val="FF0000"/>
                </a:solidFill>
              </a:rPr>
              <a:t> o una </a:t>
            </a:r>
            <a:r>
              <a:rPr lang="it-IT" sz="2800" b="1" i="1" u="sng" dirty="0" err="1">
                <a:solidFill>
                  <a:srgbClr val="FF0000"/>
                </a:solidFill>
              </a:rPr>
              <a:t>g.c.</a:t>
            </a:r>
            <a:endParaRPr lang="it-IT" sz="2800" b="1" i="1" u="sng" dirty="0">
              <a:solidFill>
                <a:srgbClr val="FF0000"/>
              </a:solidFill>
            </a:endParaRPr>
          </a:p>
          <a:p>
            <a:pPr>
              <a:lnSpc>
                <a:spcPct val="90000"/>
              </a:lnSpc>
              <a:buFont typeface="Wingdings" pitchFamily="2" charset="2"/>
              <a:buNone/>
            </a:pPr>
            <a:r>
              <a:rPr lang="it-IT" sz="2800" b="1" i="1" u="sng" dirty="0">
                <a:solidFill>
                  <a:srgbClr val="FF0000"/>
                </a:solidFill>
              </a:rPr>
              <a:t>In mancanza il licenziamento è annullabile</a:t>
            </a:r>
            <a:r>
              <a:rPr lang="it-IT" sz="2800" b="1" u="sng" dirty="0">
                <a:solidFill>
                  <a:srgbClr val="FF0000"/>
                </a:solidFill>
              </a:rPr>
              <a:t>.</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it-IT"/>
              <a:t>Motivi di licenziamento</a:t>
            </a:r>
          </a:p>
        </p:txBody>
      </p:sp>
      <p:sp>
        <p:nvSpPr>
          <p:cNvPr id="4099" name="Rectangle 3"/>
          <p:cNvSpPr>
            <a:spLocks noGrp="1" noChangeArrowheads="1"/>
          </p:cNvSpPr>
          <p:nvPr>
            <p:ph idx="1"/>
          </p:nvPr>
        </p:nvSpPr>
        <p:spPr>
          <a:xfrm>
            <a:off x="2483767" y="2708920"/>
            <a:ext cx="6314983" cy="1800200"/>
          </a:xfrm>
        </p:spPr>
        <p:txBody>
          <a:bodyPr>
            <a:noAutofit/>
          </a:bodyPr>
          <a:lstStyle/>
          <a:p>
            <a:r>
              <a:rPr lang="it-IT" sz="2400" dirty="0"/>
              <a:t>Giustificato motivo soggettivo (l.604/1966)</a:t>
            </a:r>
          </a:p>
          <a:p>
            <a:r>
              <a:rPr lang="it-IT" sz="2400" dirty="0"/>
              <a:t>Giustificato motivo oggettivo (l.604/1966)</a:t>
            </a:r>
          </a:p>
          <a:p>
            <a:r>
              <a:rPr lang="it-IT" sz="2400" dirty="0"/>
              <a:t>Giusta causa (art. 2119 c.c.)</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099">
                                            <p:txEl>
                                              <p:pRg st="1" end="1"/>
                                            </p:txEl>
                                          </p:spTgt>
                                        </p:tgtEl>
                                        <p:attrNameLst>
                                          <p:attrName>style.visibility</p:attrName>
                                        </p:attrNameLst>
                                      </p:cBhvr>
                                      <p:to>
                                        <p:strVal val="visible"/>
                                      </p:to>
                                    </p:set>
                                    <p:animEffect transition="in" filter="fade">
                                      <p:cBhvr>
                                        <p:cTn id="15" dur="1000"/>
                                        <p:tgtEl>
                                          <p:spTgt spid="4099">
                                            <p:txEl>
                                              <p:pRg st="1" end="1"/>
                                            </p:txEl>
                                          </p:spTgt>
                                        </p:tgtEl>
                                      </p:cBhvr>
                                    </p:animEffect>
                                    <p:anim calcmode="lin" valueType="num">
                                      <p:cBhvr>
                                        <p:cTn id="16"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099">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0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099">
                                            <p:txEl>
                                              <p:pRg st="2" end="2"/>
                                            </p:txEl>
                                          </p:spTgt>
                                        </p:tgtEl>
                                        <p:attrNameLst>
                                          <p:attrName>style.visibility</p:attrName>
                                        </p:attrNameLst>
                                      </p:cBhvr>
                                      <p:to>
                                        <p:strVal val="visible"/>
                                      </p:to>
                                    </p:set>
                                    <p:animEffect transition="in" filter="fade">
                                      <p:cBhvr>
                                        <p:cTn id="23" dur="1000"/>
                                        <p:tgtEl>
                                          <p:spTgt spid="4099">
                                            <p:txEl>
                                              <p:pRg st="2" end="2"/>
                                            </p:txEl>
                                          </p:spTgt>
                                        </p:tgtEl>
                                      </p:cBhvr>
                                    </p:animEffect>
                                    <p:anim calcmode="lin" valueType="num">
                                      <p:cBhvr>
                                        <p:cTn id="24"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099">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099">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a:r>
              <a:rPr lang="it-IT" dirty="0"/>
              <a:t>Giustificato motivo </a:t>
            </a:r>
            <a:br>
              <a:rPr lang="it-IT" dirty="0"/>
            </a:br>
            <a:r>
              <a:rPr lang="it-IT" dirty="0"/>
              <a:t>(art. 3 </a:t>
            </a:r>
            <a:r>
              <a:rPr lang="it-IT" dirty="0" err="1"/>
              <a:t>l.n</a:t>
            </a:r>
            <a:r>
              <a:rPr lang="it-IT" dirty="0"/>
              <a:t>. 604/1966)</a:t>
            </a:r>
          </a:p>
        </p:txBody>
      </p:sp>
      <p:sp>
        <p:nvSpPr>
          <p:cNvPr id="23555" name="Rectangle 3"/>
          <p:cNvSpPr>
            <a:spLocks noGrp="1" noChangeArrowheads="1"/>
          </p:cNvSpPr>
          <p:nvPr>
            <p:ph idx="1"/>
          </p:nvPr>
        </p:nvSpPr>
        <p:spPr/>
        <p:txBody>
          <a:bodyPr/>
          <a:lstStyle/>
          <a:p>
            <a:r>
              <a:rPr lang="it-IT" dirty="0">
                <a:solidFill>
                  <a:srgbClr val="FF0000"/>
                </a:solidFill>
              </a:rPr>
              <a:t>Soggettivo</a:t>
            </a:r>
            <a:r>
              <a:rPr lang="it-IT" dirty="0"/>
              <a:t> = notevole inadempimento degli obblighi contrattuali</a:t>
            </a:r>
          </a:p>
          <a:p>
            <a:endParaRPr lang="it-IT" dirty="0"/>
          </a:p>
          <a:p>
            <a:r>
              <a:rPr lang="it-IT" dirty="0">
                <a:solidFill>
                  <a:srgbClr val="FF0000"/>
                </a:solidFill>
              </a:rPr>
              <a:t>Oggettivo</a:t>
            </a:r>
            <a:r>
              <a:rPr lang="it-IT" dirty="0"/>
              <a:t> = ragioni inerenti all’attività produttiva, all’organizzazione del lavoro e al regolare funzionamento di essa = </a:t>
            </a:r>
            <a:r>
              <a:rPr lang="it-IT" i="1" dirty="0" err="1"/>
              <a:t>extrema</a:t>
            </a:r>
            <a:r>
              <a:rPr lang="it-IT" i="1" dirty="0"/>
              <a:t> ratio</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it-IT"/>
              <a:t>Giusta causa  </a:t>
            </a:r>
            <a:br>
              <a:rPr lang="it-IT"/>
            </a:br>
            <a:r>
              <a:rPr lang="it-IT"/>
              <a:t>(art. 2119 c.c.)</a:t>
            </a:r>
          </a:p>
        </p:txBody>
      </p:sp>
      <p:sp>
        <p:nvSpPr>
          <p:cNvPr id="24579" name="Rectangle 3"/>
          <p:cNvSpPr>
            <a:spLocks noGrp="1" noChangeArrowheads="1"/>
          </p:cNvSpPr>
          <p:nvPr>
            <p:ph idx="1"/>
          </p:nvPr>
        </p:nvSpPr>
        <p:spPr/>
        <p:txBody>
          <a:bodyPr/>
          <a:lstStyle/>
          <a:p>
            <a:r>
              <a:rPr lang="it-IT" dirty="0"/>
              <a:t> non consente la prosecuzione anche provvisoria del rapporto, non c’è diritto al preavviso</a:t>
            </a:r>
          </a:p>
          <a:p>
            <a:r>
              <a:rPr lang="it-IT" dirty="0"/>
              <a:t>gravissimo inadempimento, più grave di quello connesso al </a:t>
            </a:r>
            <a:r>
              <a:rPr lang="it-IT" dirty="0" err="1"/>
              <a:t>g.m.sogg</a:t>
            </a:r>
            <a:r>
              <a:rPr lang="it-IT" dirty="0"/>
              <a:t>.</a:t>
            </a:r>
          </a:p>
          <a:p>
            <a:r>
              <a:rPr lang="it-IT" dirty="0"/>
              <a:t>Ma anche: perdita dell’affidamento del creditore nell’esattezza dei successivi adempimenti ( per es. il bancario che ruba al supermercato o spaccia droga), anche in assenza di inadempimenti contrattuali in senso stretto</a:t>
            </a:r>
          </a:p>
          <a:p>
            <a:endParaRPr lang="it-IT"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Calamaio">
  <a:themeElements>
    <a:clrScheme name="Calamaio">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Calamaio">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Calamaio">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3540</TotalTime>
  <Words>3828</Words>
  <Application>Microsoft Macintosh PowerPoint</Application>
  <PresentationFormat>Presentazione su schermo (4:3)</PresentationFormat>
  <Paragraphs>184</Paragraphs>
  <Slides>44</Slides>
  <Notes>1</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44</vt:i4>
      </vt:variant>
    </vt:vector>
  </HeadingPairs>
  <TitlesOfParts>
    <vt:vector size="54" baseType="lpstr">
      <vt:lpstr>Arial</vt:lpstr>
      <vt:lpstr>Arial Narrow</vt:lpstr>
      <vt:lpstr>Calibri</vt:lpstr>
      <vt:lpstr>Goudy Old Style</vt:lpstr>
      <vt:lpstr>Impact</vt:lpstr>
      <vt:lpstr>Rockwell</vt:lpstr>
      <vt:lpstr>Times</vt:lpstr>
      <vt:lpstr>Times New Roman</vt:lpstr>
      <vt:lpstr>Wingdings</vt:lpstr>
      <vt:lpstr>Calamaio</vt:lpstr>
      <vt:lpstr>Licenziamento individuale</vt:lpstr>
      <vt:lpstr>Preoccupazione cod.civ. 1865</vt:lpstr>
      <vt:lpstr>AVVERTENZA!!!</vt:lpstr>
      <vt:lpstr>Licenziamento o recesso</vt:lpstr>
      <vt:lpstr>Presentazione standard di PowerPoint</vt:lpstr>
      <vt:lpstr>Applicabilità del 2118 – Recesso ad nutum</vt:lpstr>
      <vt:lpstr>Motivi di licenziamento</vt:lpstr>
      <vt:lpstr>Giustificato motivo  (art. 3 l.n. 604/1966)</vt:lpstr>
      <vt:lpstr>Giusta causa   (art. 2119 c.c.)</vt:lpstr>
      <vt:lpstr>Licenziamento discriminatorio</vt:lpstr>
      <vt:lpstr>Forma richiesta</vt:lpstr>
      <vt:lpstr>Licenziamento disciplinare</vt:lpstr>
      <vt:lpstr>Art. 7 SL</vt:lpstr>
      <vt:lpstr>Impugnazione</vt:lpstr>
      <vt:lpstr>Impugnazione </vt:lpstr>
      <vt:lpstr>Impugnazione</vt:lpstr>
      <vt:lpstr>Apparato Sanzionatorio</vt:lpstr>
      <vt:lpstr>Disciplina pre-Fornero: Apparato sanzionatorio 1. Vizi formali</vt:lpstr>
      <vt:lpstr>Apparato sanzionatorio 2. Tutela obbligatoria ex l.n. 604/1966</vt:lpstr>
      <vt:lpstr>Apparato sanzionatorio 3. Tutela reale ex art.18 St.lav.</vt:lpstr>
      <vt:lpstr>IL TREND da Fornero</vt:lpstr>
      <vt:lpstr>Tutela differenziata ex Riforma Fornero 2012 1. Tutela reintegratoria piena - lic. nullo o inefficace      </vt:lpstr>
      <vt:lpstr>   AREA TUTELA REALE:  2. Tutela reintegratoria attenuata – licenziamento annullabile  g. c. – g.m. sogg.   </vt:lpstr>
      <vt:lpstr>g.m.ogg.</vt:lpstr>
      <vt:lpstr>  3. Tutela risarcitoria forte: G.m.sogg-g.c.-g.m. ogg. - Altre ipotesi di licenziamento annullabile       </vt:lpstr>
      <vt:lpstr>4. Tutela risarcitoria debole - licenziamento inefficace</vt:lpstr>
      <vt:lpstr>G.m.ogg.: procedura</vt:lpstr>
      <vt:lpstr>Presentazione standard di PowerPoint</vt:lpstr>
      <vt:lpstr>AREA TUTELA OBBLIGATORIA</vt:lpstr>
      <vt:lpstr>Renzi Jobs Act</vt:lpstr>
      <vt:lpstr>L. 10-12-2014 n. 183 </vt:lpstr>
      <vt:lpstr>Contratto a tutele crescenti (d.lgs. 23/2015) </vt:lpstr>
      <vt:lpstr>Fase finale per la tutela reale</vt:lpstr>
      <vt:lpstr>CAMPO APPLICATIVO</vt:lpstr>
      <vt:lpstr>1. Tutela reale forte </vt:lpstr>
      <vt:lpstr>2. Licenziamenti disciplinari </vt:lpstr>
      <vt:lpstr>=</vt:lpstr>
      <vt:lpstr>3. Tutela risarcitoria      </vt:lpstr>
      <vt:lpstr>Corte Costituzionale 26.9.2018</vt:lpstr>
      <vt:lpstr>Presentazione standard di PowerPoint</vt:lpstr>
      <vt:lpstr>4. Altre ipotesi lic. Inefficace </vt:lpstr>
      <vt:lpstr>5. Piccole imprese prima destinatarie della tutela obbligatoria </vt:lpstr>
      <vt:lpstr>Sindacati e partiti politici </vt:lpstr>
      <vt:lpstr>Conciliazione facoltativa incentivata</vt:lpstr>
    </vt:vector>
  </TitlesOfParts>
  <Company>Università degli studi di Ferrara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licenziamenti individuali</dc:title>
  <dc:creator>Giu97</dc:creator>
  <cp:lastModifiedBy>Alberto Avio</cp:lastModifiedBy>
  <cp:revision>258</cp:revision>
  <dcterms:created xsi:type="dcterms:W3CDTF">2003-05-14T20:09:16Z</dcterms:created>
  <dcterms:modified xsi:type="dcterms:W3CDTF">2018-11-21T21:40:41Z</dcterms:modified>
</cp:coreProperties>
</file>