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5"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8" r:id="rId43"/>
    <p:sldId id="319" r:id="rId44"/>
    <p:sldId id="320" r:id="rId45"/>
    <p:sldId id="322" r:id="rId46"/>
    <p:sldId id="323" r:id="rId47"/>
    <p:sldId id="324" r:id="rId48"/>
    <p:sldId id="325" r:id="rId49"/>
    <p:sldId id="326" r:id="rId50"/>
    <p:sldId id="327" r:id="rId51"/>
    <p:sldId id="328" r:id="rId52"/>
    <p:sldId id="329" r:id="rId53"/>
    <p:sldId id="330" r:id="rId54"/>
    <p:sldId id="331" r:id="rId55"/>
    <p:sldId id="332" r:id="rId56"/>
    <p:sldId id="333" r:id="rId57"/>
    <p:sldId id="334" r:id="rId58"/>
    <p:sldId id="335" r:id="rId59"/>
    <p:sldId id="336" r:id="rId60"/>
    <p:sldId id="338" r:id="rId61"/>
    <p:sldId id="363" r:id="rId62"/>
    <p:sldId id="351" r:id="rId63"/>
    <p:sldId id="352" r:id="rId64"/>
    <p:sldId id="353" r:id="rId65"/>
    <p:sldId id="354" r:id="rId66"/>
    <p:sldId id="355" r:id="rId67"/>
    <p:sldId id="356" r:id="rId68"/>
    <p:sldId id="357" r:id="rId69"/>
    <p:sldId id="358" r:id="rId70"/>
    <p:sldId id="365" r:id="rId71"/>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11"/>
    <p:restoredTop sz="94671"/>
  </p:normalViewPr>
  <p:slideViewPr>
    <p:cSldViewPr snapToGrid="0" snapToObjects="1">
      <p:cViewPr varScale="1">
        <p:scale>
          <a:sx n="104" d="100"/>
          <a:sy n="104" d="100"/>
        </p:scale>
        <p:origin x="1584"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it-IT"/>
              <a:t>Fare clic per modificare stile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D290233-0DD1-4A80-BB1E-9ADC3556DBB6}" type="datetimeFigureOut">
              <a:rPr lang="en-US" smtClean="0"/>
              <a:t>12/10/18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29E2C2E1-DEB0-A240-B870-57B3151BDD72}" type="datetimeFigureOut">
              <a:rPr lang="it-IT" smtClean="0"/>
              <a:t>10/12/18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D000F20-F176-C14F-93BC-FAD0DC2C87ED}"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9E2C2E1-DEB0-A240-B870-57B3151BDD72}" type="datetimeFigureOut">
              <a:rPr lang="it-IT" smtClean="0"/>
              <a:t>10/12/18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D000F20-F176-C14F-93BC-FAD0DC2C87ED}" type="slidenum">
              <a:rPr lang="it-IT" smtClean="0"/>
              <a:t>‹N›</a:t>
            </a:fld>
            <a:endParaRPr lang="it-IT"/>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29E2C2E1-DEB0-A240-B870-57B3151BDD72}" type="datetimeFigureOut">
              <a:rPr lang="it-IT" smtClean="0"/>
              <a:t>10/12/18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D000F20-F176-C14F-93BC-FAD0DC2C87ED}" type="slidenum">
              <a:rPr lang="it-IT" smtClean="0"/>
              <a:t>‹N›</a:t>
            </a:fld>
            <a:endParaRPr lang="it-IT"/>
          </a:p>
        </p:txBody>
      </p:sp>
      <p:sp>
        <p:nvSpPr>
          <p:cNvPr id="7" name="Title 6"/>
          <p:cNvSpPr>
            <a:spLocks noGrp="1"/>
          </p:cNvSpPr>
          <p:nvPr>
            <p:ph type="title"/>
          </p:nvPr>
        </p:nvSpPr>
        <p:spPr/>
        <p:txBody>
          <a:bodyPr/>
          <a:lstStyle/>
          <a:p>
            <a:r>
              <a:rPr lang="it-IT"/>
              <a:t>Fare clic per modificare stile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it-IT"/>
              <a:t>Fare clic per modificare stile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D290233-0DD1-4A80-BB1E-9ADC3556DBB6}" type="datetimeFigureOut">
              <a:rPr lang="en-US" smtClean="0"/>
              <a:t>12/10/18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5" name="Date Placeholder 4"/>
          <p:cNvSpPr>
            <a:spLocks noGrp="1"/>
          </p:cNvSpPr>
          <p:nvPr>
            <p:ph type="dt" sz="half" idx="10"/>
          </p:nvPr>
        </p:nvSpPr>
        <p:spPr/>
        <p:txBody>
          <a:bodyPr/>
          <a:lstStyle/>
          <a:p>
            <a:fld id="{29E2C2E1-DEB0-A240-B870-57B3151BDD72}" type="datetimeFigureOut">
              <a:rPr lang="it-IT" smtClean="0"/>
              <a:t>10/12/18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D000F20-F176-C14F-93BC-FAD0DC2C87ED}" type="slidenum">
              <a:rPr lang="it-IT" smtClean="0"/>
              <a:t>‹N›</a:t>
            </a:fld>
            <a:endParaRPr lang="it-IT"/>
          </a:p>
        </p:txBody>
      </p:sp>
      <p:sp>
        <p:nvSpPr>
          <p:cNvPr id="9" name="Content Placeholder 8"/>
          <p:cNvSpPr>
            <a:spLocks noGrp="1"/>
          </p:cNvSpPr>
          <p:nvPr>
            <p:ph sz="quarter" idx="13"/>
          </p:nvPr>
        </p:nvSpPr>
        <p:spPr>
          <a:xfrm>
            <a:off x="676655" y="2679192"/>
            <a:ext cx="3822192" cy="34472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9E2C2E1-DEB0-A240-B870-57B3151BDD72}" type="datetimeFigureOut">
              <a:rPr lang="it-IT" smtClean="0"/>
              <a:t>10/12/18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D000F20-F176-C14F-93BC-FAD0DC2C87ED}"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Date Placeholder 2"/>
          <p:cNvSpPr>
            <a:spLocks noGrp="1"/>
          </p:cNvSpPr>
          <p:nvPr>
            <p:ph type="dt" sz="half" idx="10"/>
          </p:nvPr>
        </p:nvSpPr>
        <p:spPr/>
        <p:txBody>
          <a:bodyPr/>
          <a:lstStyle/>
          <a:p>
            <a:fld id="{29E2C2E1-DEB0-A240-B870-57B3151BDD72}" type="datetimeFigureOut">
              <a:rPr lang="it-IT" smtClean="0"/>
              <a:t>10/12/18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D000F20-F176-C14F-93BC-FAD0DC2C87ED}"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9E2C2E1-DEB0-A240-B870-57B3151BDD72}" type="datetimeFigureOut">
              <a:rPr lang="it-IT" smtClean="0"/>
              <a:t>10/12/18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D000F20-F176-C14F-93BC-FAD0DC2C87ED}"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9E2C2E1-DEB0-A240-B870-57B3151BDD72}" type="datetimeFigureOut">
              <a:rPr lang="it-IT" smtClean="0"/>
              <a:t>10/12/18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D000F20-F176-C14F-93BC-FAD0DC2C87ED}" type="slidenum">
              <a:rPr lang="it-IT" smtClean="0"/>
              <a:t>‹N›</a:t>
            </a:fld>
            <a:endParaRPr lang="it-IT"/>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it-IT"/>
              <a:t>Fare clic per modificare stile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it-IT"/>
              <a:t>Fare clic per modificare stile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9E2C2E1-DEB0-A240-B870-57B3151BDD72}" type="datetimeFigureOut">
              <a:rPr lang="it-IT" smtClean="0"/>
              <a:t>10/12/18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D000F20-F176-C14F-93BC-FAD0DC2C87ED}" type="slidenum">
              <a:rPr lang="it-IT" smtClean="0"/>
              <a:t>‹N›</a:t>
            </a:fld>
            <a:endParaRPr lang="it-IT"/>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it-IT"/>
              <a:t>Fare clic per modificare stile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9E2C2E1-DEB0-A240-B870-57B3151BDD72}" type="datetimeFigureOut">
              <a:rPr lang="it-IT" smtClean="0"/>
              <a:t>10/12/18</a:t>
            </a:fld>
            <a:endParaRPr lang="it-IT"/>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it-IT"/>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D000F20-F176-C14F-93BC-FAD0DC2C87ED}" type="slidenum">
              <a:rPr lang="it-IT" smtClean="0"/>
              <a:t>‹N›</a:t>
            </a:fld>
            <a:endParaRPr lang="it-IT"/>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rot="21042312">
            <a:off x="796200" y="1135573"/>
            <a:ext cx="7551601" cy="1566867"/>
          </a:xfrm>
        </p:spPr>
        <p:txBody>
          <a:bodyPr/>
          <a:lstStyle/>
          <a:p>
            <a:r>
              <a:rPr lang="it-IT" dirty="0"/>
              <a:t>Discriminazioni </a:t>
            </a:r>
            <a:br>
              <a:rPr lang="it-IT" dirty="0"/>
            </a:br>
            <a:r>
              <a:rPr lang="it-IT" dirty="0"/>
              <a:t>Mobbing</a:t>
            </a:r>
          </a:p>
        </p:txBody>
      </p:sp>
      <p:sp>
        <p:nvSpPr>
          <p:cNvPr id="3" name="Sottotitolo 2"/>
          <p:cNvSpPr>
            <a:spLocks noGrp="1"/>
          </p:cNvSpPr>
          <p:nvPr>
            <p:ph type="subTitle" idx="1"/>
          </p:nvPr>
        </p:nvSpPr>
        <p:spPr/>
        <p:txBody>
          <a:bodyPr/>
          <a:lstStyle/>
          <a:p>
            <a:r>
              <a:rPr lang="it-IT" dirty="0"/>
              <a:t>LT 2018-2019</a:t>
            </a:r>
          </a:p>
        </p:txBody>
      </p:sp>
    </p:spTree>
    <p:extLst>
      <p:ext uri="{BB962C8B-B14F-4D97-AF65-F5344CB8AC3E}">
        <p14:creationId xmlns:p14="http://schemas.microsoft.com/office/powerpoint/2010/main" val="980334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685799" y="1454149"/>
            <a:ext cx="8215313" cy="5035293"/>
          </a:xfrm>
        </p:spPr>
        <p:txBody>
          <a:bodyPr>
            <a:normAutofit/>
          </a:bodyPr>
          <a:lstStyle/>
          <a:p>
            <a:pPr algn="just" eaLnBrk="1" hangingPunct="1">
              <a:lnSpc>
                <a:spcPct val="80000"/>
              </a:lnSpc>
            </a:pPr>
            <a:r>
              <a:rPr lang="en-GB" sz="2400" dirty="0">
                <a:latin typeface="Comic Sans MS" charset="0"/>
              </a:rPr>
              <a:t>Come ci </a:t>
            </a:r>
            <a:r>
              <a:rPr lang="en-GB" sz="2400" dirty="0" err="1">
                <a:latin typeface="Comic Sans MS" charset="0"/>
              </a:rPr>
              <a:t>ricorda</a:t>
            </a:r>
            <a:r>
              <a:rPr lang="en-GB" sz="2400" dirty="0">
                <a:latin typeface="Comic Sans MS" charset="0"/>
              </a:rPr>
              <a:t> </a:t>
            </a:r>
            <a:r>
              <a:rPr lang="en-GB" sz="2400" dirty="0" err="1">
                <a:latin typeface="Comic Sans MS" charset="0"/>
              </a:rPr>
              <a:t>Barbera</a:t>
            </a:r>
            <a:r>
              <a:rPr lang="en-GB" sz="2400" dirty="0">
                <a:latin typeface="Comic Sans MS" charset="0"/>
              </a:rPr>
              <a:t>:</a:t>
            </a:r>
          </a:p>
          <a:p>
            <a:pPr algn="just" eaLnBrk="1" hangingPunct="1">
              <a:lnSpc>
                <a:spcPct val="80000"/>
              </a:lnSpc>
            </a:pPr>
            <a:r>
              <a:rPr lang="en-GB" sz="2400" dirty="0">
                <a:latin typeface="Comic Sans MS" charset="0"/>
              </a:rPr>
              <a:t>In </a:t>
            </a:r>
            <a:r>
              <a:rPr lang="it-IT" sz="2400" dirty="0">
                <a:latin typeface="Comic Sans MS" charset="0"/>
              </a:rPr>
              <a:t>passato: i divieti di discriminazione erano enumerati; la tutela era relativa e condizionata perché il giudizio era comparativo; i diritti coinvolti erano di carattere negativo; possibile riallineamento al ribasso; nella discriminazione indiretta il focus era sul gruppo</a:t>
            </a:r>
          </a:p>
          <a:p>
            <a:pPr algn="just" eaLnBrk="1" hangingPunct="1">
              <a:lnSpc>
                <a:spcPct val="80000"/>
              </a:lnSpc>
            </a:pPr>
            <a:r>
              <a:rPr lang="it-IT" sz="2400" dirty="0">
                <a:solidFill>
                  <a:schemeClr val="tx2"/>
                </a:solidFill>
                <a:latin typeface="Comic Sans MS" charset="0"/>
              </a:rPr>
              <a:t>Oggi: allargamento universalistico della tutela antidiscriminatoria; ci sono più concetti di discriminazione e si prescinde da una comparazione effettiva (molestie=diritto assoluto); attribuzione di diritti di contenuto positivo; azioni positive= impossibilità di riallineamenti al ribasso; nella discriminazione indiretta il focus è anche sull’ individuo, c’è un superamento dell’uso dei dati </a:t>
            </a:r>
            <a:r>
              <a:rPr lang="en-GB" sz="2400" dirty="0" err="1">
                <a:solidFill>
                  <a:schemeClr val="tx2"/>
                </a:solidFill>
                <a:latin typeface="Comic Sans MS" charset="0"/>
              </a:rPr>
              <a:t>statistici</a:t>
            </a:r>
            <a:endParaRPr lang="en-GB" sz="2400" dirty="0">
              <a:solidFill>
                <a:schemeClr val="tx2"/>
              </a:solidFill>
              <a:latin typeface="Comic Sans MS" charset="0"/>
            </a:endParaRPr>
          </a:p>
        </p:txBody>
      </p:sp>
      <p:sp>
        <p:nvSpPr>
          <p:cNvPr id="21505" name="Rectangle 2"/>
          <p:cNvSpPr>
            <a:spLocks noGrp="1" noChangeArrowheads="1"/>
          </p:cNvSpPr>
          <p:nvPr>
            <p:ph type="title"/>
          </p:nvPr>
        </p:nvSpPr>
        <p:spPr>
          <a:xfrm>
            <a:off x="685800" y="152400"/>
            <a:ext cx="6870700" cy="900113"/>
          </a:xfrm>
        </p:spPr>
        <p:txBody>
          <a:bodyPr>
            <a:normAutofit/>
          </a:bodyPr>
          <a:lstStyle/>
          <a:p>
            <a:pPr eaLnBrk="1" hangingPunct="1"/>
            <a:r>
              <a:rPr lang="en-GB" sz="4000">
                <a:latin typeface="Comic Sans MS" charset="0"/>
              </a:rPr>
              <a:t>Nozione di discriminazione</a:t>
            </a:r>
          </a:p>
        </p:txBody>
      </p:sp>
    </p:spTree>
    <p:extLst>
      <p:ext uri="{BB962C8B-B14F-4D97-AF65-F5344CB8AC3E}">
        <p14:creationId xmlns:p14="http://schemas.microsoft.com/office/powerpoint/2010/main" val="852087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685800" y="1828800"/>
            <a:ext cx="7696200" cy="4624388"/>
          </a:xfrm>
        </p:spPr>
        <p:txBody>
          <a:bodyPr>
            <a:normAutofit/>
          </a:bodyPr>
          <a:lstStyle/>
          <a:p>
            <a:pPr eaLnBrk="1" hangingPunct="1">
              <a:buFontTx/>
              <a:buNone/>
            </a:pPr>
            <a:r>
              <a:rPr lang="it-IT" sz="2000">
                <a:latin typeface="Comic Sans MS" charset="0"/>
              </a:rPr>
              <a:t>L’allargamento della comparazione anche a situazioni ipotetiche, il superamento nell’uso dei dati statistici, l’analisi qualitativa e non quantitativa dell’impatto della discriminazione, l’equiparazione della molestia (violazione dignità=diritto assoluto) alla discriminazione</a:t>
            </a:r>
          </a:p>
          <a:p>
            <a:pPr eaLnBrk="1" hangingPunct="1">
              <a:buFontTx/>
              <a:buNone/>
            </a:pPr>
            <a:endParaRPr lang="it-IT" sz="2000">
              <a:latin typeface="Comic Sans MS" charset="0"/>
            </a:endParaRPr>
          </a:p>
          <a:p>
            <a:pPr eaLnBrk="1" hangingPunct="1">
              <a:buFontTx/>
              <a:buNone/>
            </a:pPr>
            <a:r>
              <a:rPr lang="it-IT" sz="2000">
                <a:solidFill>
                  <a:schemeClr val="tx2"/>
                </a:solidFill>
                <a:latin typeface="Comic Sans MS" charset="0"/>
              </a:rPr>
              <a:t>Dalla discriminazione come concetto relazionale-comparativo alla discriminazione anche come tutela del diritto assoluto alla dignità umana (Barbera)? o una mera agevolazione dell’onere della prova (De Simone)?</a:t>
            </a:r>
          </a:p>
          <a:p>
            <a:pPr eaLnBrk="1" hangingPunct="1">
              <a:buFontTx/>
              <a:buNone/>
            </a:pPr>
            <a:endParaRPr lang="it-IT" sz="2000">
              <a:solidFill>
                <a:schemeClr val="tx2"/>
              </a:solidFill>
              <a:latin typeface="Comic Sans MS" charset="0"/>
            </a:endParaRPr>
          </a:p>
          <a:p>
            <a:pPr eaLnBrk="1" hangingPunct="1">
              <a:buFontTx/>
              <a:buNone/>
            </a:pPr>
            <a:r>
              <a:rPr lang="it-IT" sz="2000">
                <a:solidFill>
                  <a:schemeClr val="tx2"/>
                </a:solidFill>
                <a:latin typeface="Comic Sans MS" charset="0"/>
              </a:rPr>
              <a:t>Cambia il peso dell’interpretazione del giudice, a seconda della posizione che si sceglie</a:t>
            </a:r>
          </a:p>
          <a:p>
            <a:pPr eaLnBrk="1" hangingPunct="1">
              <a:buFontTx/>
              <a:buNone/>
            </a:pPr>
            <a:endParaRPr lang="it-IT" sz="2000">
              <a:solidFill>
                <a:schemeClr val="tx2"/>
              </a:solidFill>
              <a:latin typeface="Comic Sans MS" charset="0"/>
            </a:endParaRPr>
          </a:p>
        </p:txBody>
      </p:sp>
      <p:sp>
        <p:nvSpPr>
          <p:cNvPr id="22529" name="Rectangle 2"/>
          <p:cNvSpPr>
            <a:spLocks noGrp="1" noChangeArrowheads="1"/>
          </p:cNvSpPr>
          <p:nvPr>
            <p:ph type="title"/>
          </p:nvPr>
        </p:nvSpPr>
        <p:spPr/>
        <p:txBody>
          <a:bodyPr>
            <a:normAutofit/>
          </a:bodyPr>
          <a:lstStyle/>
          <a:p>
            <a:pPr eaLnBrk="1" hangingPunct="1"/>
            <a:r>
              <a:rPr lang="it-IT">
                <a:latin typeface="Comic Sans MS" charset="0"/>
              </a:rPr>
              <a:t>Nozione di discriminazione</a:t>
            </a:r>
          </a:p>
        </p:txBody>
      </p:sp>
      <p:sp>
        <p:nvSpPr>
          <p:cNvPr id="22531" name="Line 9"/>
          <p:cNvSpPr>
            <a:spLocks noChangeShapeType="1"/>
          </p:cNvSpPr>
          <p:nvPr/>
        </p:nvSpPr>
        <p:spPr bwMode="auto">
          <a:xfrm>
            <a:off x="3995738" y="3716338"/>
            <a:ext cx="1512887"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22532" name="Line 10"/>
          <p:cNvSpPr>
            <a:spLocks noChangeShapeType="1"/>
          </p:cNvSpPr>
          <p:nvPr/>
        </p:nvSpPr>
        <p:spPr bwMode="auto">
          <a:xfrm flipV="1">
            <a:off x="3995738" y="5229225"/>
            <a:ext cx="15843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Tree>
    <p:extLst>
      <p:ext uri="{BB962C8B-B14F-4D97-AF65-F5344CB8AC3E}">
        <p14:creationId xmlns:p14="http://schemas.microsoft.com/office/powerpoint/2010/main" val="1605418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ctrTitle"/>
          </p:nvPr>
        </p:nvSpPr>
        <p:spPr/>
        <p:txBody>
          <a:bodyPr/>
          <a:lstStyle/>
          <a:p>
            <a:pPr eaLnBrk="1" hangingPunct="1">
              <a:defRPr/>
            </a:pPr>
            <a:r>
              <a:rPr lang="en-GB">
                <a:effectLst>
                  <a:outerShdw blurRad="38100" dist="38100" dir="2700000" algn="tl">
                    <a:srgbClr val="DDDDDD"/>
                  </a:outerShdw>
                </a:effectLst>
                <a:latin typeface="Comic Sans MS" charset="0"/>
                <a:cs typeface="Arial" charset="0"/>
              </a:rPr>
              <a:t>I fattori diversi dal genere</a:t>
            </a:r>
          </a:p>
        </p:txBody>
      </p:sp>
      <p:sp>
        <p:nvSpPr>
          <p:cNvPr id="36869" name="Rectangle 5"/>
          <p:cNvSpPr>
            <a:spLocks noGrp="1" noChangeArrowheads="1"/>
          </p:cNvSpPr>
          <p:nvPr>
            <p:ph type="subTitle" idx="1"/>
          </p:nvPr>
        </p:nvSpPr>
        <p:spPr/>
        <p:txBody>
          <a:bodyPr/>
          <a:lstStyle/>
          <a:p>
            <a:pPr eaLnBrk="1" hangingPunct="1">
              <a:defRPr/>
            </a:pPr>
            <a:endParaRPr lang="it-IT">
              <a:ea typeface="+mn-ea"/>
            </a:endParaRPr>
          </a:p>
        </p:txBody>
      </p:sp>
    </p:spTree>
    <p:extLst>
      <p:ext uri="{BB962C8B-B14F-4D97-AF65-F5344CB8AC3E}">
        <p14:creationId xmlns:p14="http://schemas.microsoft.com/office/powerpoint/2010/main" val="2859458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p:txBody>
          <a:bodyPr/>
          <a:lstStyle/>
          <a:p>
            <a:pPr eaLnBrk="1" hangingPunct="1"/>
            <a:r>
              <a:rPr lang="it-IT" b="1" dirty="0">
                <a:latin typeface="Comic Sans MS" charset="0"/>
              </a:rPr>
              <a:t>Direttiva UE 2000/43/CE</a:t>
            </a:r>
            <a:r>
              <a:rPr lang="it-IT" dirty="0">
                <a:latin typeface="Comic Sans MS" charset="0"/>
              </a:rPr>
              <a:t> ---</a:t>
            </a:r>
            <a:r>
              <a:rPr lang="it-IT" dirty="0" err="1">
                <a:latin typeface="Comic Sans MS" charset="0"/>
              </a:rPr>
              <a:t>razza,origine</a:t>
            </a:r>
            <a:r>
              <a:rPr lang="it-IT" dirty="0">
                <a:latin typeface="Comic Sans MS" charset="0"/>
              </a:rPr>
              <a:t> etnica; </a:t>
            </a:r>
          </a:p>
          <a:p>
            <a:pPr eaLnBrk="1" hangingPunct="1"/>
            <a:r>
              <a:rPr lang="it-IT" b="1" dirty="0">
                <a:latin typeface="Comic Sans MS" charset="0"/>
              </a:rPr>
              <a:t>2000/78/CE ---</a:t>
            </a:r>
            <a:r>
              <a:rPr lang="it-IT" dirty="0">
                <a:latin typeface="Comic Sans MS" charset="0"/>
              </a:rPr>
              <a:t>occupazione e condizioni di lavoro: divieto di discriminazioni fondate su religione, convinzioni personali, handicap, età, tendenze sessuali; </a:t>
            </a:r>
            <a:endParaRPr lang="en-GB" dirty="0">
              <a:latin typeface="Comic Sans MS" charset="0"/>
            </a:endParaRPr>
          </a:p>
        </p:txBody>
      </p:sp>
      <p:sp>
        <p:nvSpPr>
          <p:cNvPr id="24577" name="Rectangle 2"/>
          <p:cNvSpPr>
            <a:spLocks noGrp="1" noChangeArrowheads="1"/>
          </p:cNvSpPr>
          <p:nvPr>
            <p:ph type="title"/>
          </p:nvPr>
        </p:nvSpPr>
        <p:spPr>
          <a:xfrm>
            <a:off x="539750" y="0"/>
            <a:ext cx="6870700" cy="1600200"/>
          </a:xfrm>
        </p:spPr>
        <p:txBody>
          <a:bodyPr/>
          <a:lstStyle/>
          <a:p>
            <a:pPr eaLnBrk="1" hangingPunct="1"/>
            <a:r>
              <a:rPr lang="en-GB" sz="3600">
                <a:solidFill>
                  <a:schemeClr val="hlink"/>
                </a:solidFill>
                <a:latin typeface="Comic Sans MS" charset="0"/>
              </a:rPr>
              <a:t>La normativa UE</a:t>
            </a:r>
          </a:p>
        </p:txBody>
      </p:sp>
    </p:spTree>
    <p:extLst>
      <p:ext uri="{BB962C8B-B14F-4D97-AF65-F5344CB8AC3E}">
        <p14:creationId xmlns:p14="http://schemas.microsoft.com/office/powerpoint/2010/main" val="406119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p:txBody>
          <a:bodyPr/>
          <a:lstStyle/>
          <a:p>
            <a:pPr eaLnBrk="1" hangingPunct="1"/>
            <a:r>
              <a:rPr lang="en-GB" dirty="0">
                <a:solidFill>
                  <a:schemeClr val="tx2"/>
                </a:solidFill>
                <a:latin typeface="Comic Sans MS" charset="0"/>
              </a:rPr>
              <a:t>Le </a:t>
            </a:r>
            <a:r>
              <a:rPr lang="en-GB" dirty="0" err="1">
                <a:solidFill>
                  <a:schemeClr val="tx2"/>
                </a:solidFill>
                <a:latin typeface="Comic Sans MS" charset="0"/>
              </a:rPr>
              <a:t>direttive</a:t>
            </a:r>
            <a:r>
              <a:rPr lang="en-GB" dirty="0">
                <a:solidFill>
                  <a:schemeClr val="tx2"/>
                </a:solidFill>
                <a:latin typeface="Comic Sans MS" charset="0"/>
              </a:rPr>
              <a:t> </a:t>
            </a:r>
            <a:r>
              <a:rPr lang="en-GB" dirty="0" err="1">
                <a:solidFill>
                  <a:schemeClr val="tx2"/>
                </a:solidFill>
                <a:latin typeface="Comic Sans MS" charset="0"/>
              </a:rPr>
              <a:t>sono</a:t>
            </a:r>
            <a:r>
              <a:rPr lang="en-GB" dirty="0">
                <a:solidFill>
                  <a:schemeClr val="tx2"/>
                </a:solidFill>
                <a:latin typeface="Comic Sans MS" charset="0"/>
              </a:rPr>
              <a:t> </a:t>
            </a:r>
            <a:r>
              <a:rPr lang="en-GB" dirty="0" err="1">
                <a:solidFill>
                  <a:schemeClr val="tx2"/>
                </a:solidFill>
                <a:latin typeface="Comic Sans MS" charset="0"/>
              </a:rPr>
              <a:t>attuate</a:t>
            </a:r>
            <a:r>
              <a:rPr lang="en-GB" dirty="0">
                <a:solidFill>
                  <a:schemeClr val="tx2"/>
                </a:solidFill>
                <a:latin typeface="Comic Sans MS" charset="0"/>
              </a:rPr>
              <a:t> </a:t>
            </a:r>
            <a:r>
              <a:rPr lang="en-GB" dirty="0" err="1">
                <a:solidFill>
                  <a:schemeClr val="tx2"/>
                </a:solidFill>
                <a:latin typeface="Comic Sans MS" charset="0"/>
              </a:rPr>
              <a:t>dai</a:t>
            </a:r>
            <a:r>
              <a:rPr lang="en-GB" dirty="0">
                <a:solidFill>
                  <a:schemeClr val="tx2"/>
                </a:solidFill>
                <a:latin typeface="Comic Sans MS" charset="0"/>
              </a:rPr>
              <a:t> </a:t>
            </a:r>
            <a:r>
              <a:rPr lang="en-GB" dirty="0" err="1">
                <a:solidFill>
                  <a:schemeClr val="tx2"/>
                </a:solidFill>
                <a:latin typeface="Comic Sans MS" charset="0"/>
              </a:rPr>
              <a:t>d.lg.vi</a:t>
            </a:r>
            <a:r>
              <a:rPr lang="en-GB">
                <a:solidFill>
                  <a:schemeClr val="tx2"/>
                </a:solidFill>
                <a:latin typeface="Comic Sans MS" charset="0"/>
              </a:rPr>
              <a:t> 215 e 216/2003, </a:t>
            </a:r>
            <a:r>
              <a:rPr lang="en-GB" dirty="0" err="1">
                <a:solidFill>
                  <a:schemeClr val="tx2"/>
                </a:solidFill>
                <a:latin typeface="Comic Sans MS" charset="0"/>
              </a:rPr>
              <a:t>che</a:t>
            </a:r>
            <a:r>
              <a:rPr lang="en-GB" dirty="0">
                <a:solidFill>
                  <a:schemeClr val="tx2"/>
                </a:solidFill>
                <a:latin typeface="Comic Sans MS" charset="0"/>
              </a:rPr>
              <a:t> </a:t>
            </a:r>
            <a:r>
              <a:rPr lang="en-GB" dirty="0" err="1">
                <a:solidFill>
                  <a:schemeClr val="tx2"/>
                </a:solidFill>
                <a:latin typeface="Comic Sans MS" charset="0"/>
              </a:rPr>
              <a:t>ripetono</a:t>
            </a:r>
            <a:r>
              <a:rPr lang="en-GB" dirty="0">
                <a:solidFill>
                  <a:schemeClr val="tx2"/>
                </a:solidFill>
                <a:latin typeface="Comic Sans MS" charset="0"/>
              </a:rPr>
              <a:t> </a:t>
            </a:r>
            <a:r>
              <a:rPr lang="en-GB" dirty="0" err="1">
                <a:solidFill>
                  <a:schemeClr val="tx2"/>
                </a:solidFill>
                <a:latin typeface="Comic Sans MS" charset="0"/>
              </a:rPr>
              <a:t>pedissequamente</a:t>
            </a:r>
            <a:r>
              <a:rPr lang="en-GB" dirty="0">
                <a:solidFill>
                  <a:schemeClr val="tx2"/>
                </a:solidFill>
                <a:latin typeface="Comic Sans MS" charset="0"/>
              </a:rPr>
              <a:t> </a:t>
            </a:r>
            <a:r>
              <a:rPr lang="en-GB" dirty="0" err="1">
                <a:solidFill>
                  <a:schemeClr val="tx2"/>
                </a:solidFill>
                <a:latin typeface="Comic Sans MS" charset="0"/>
              </a:rPr>
              <a:t>il</a:t>
            </a:r>
            <a:r>
              <a:rPr lang="en-GB" dirty="0">
                <a:solidFill>
                  <a:schemeClr val="tx2"/>
                </a:solidFill>
                <a:latin typeface="Comic Sans MS" charset="0"/>
              </a:rPr>
              <a:t> </a:t>
            </a:r>
            <a:r>
              <a:rPr lang="en-GB" dirty="0" err="1">
                <a:solidFill>
                  <a:schemeClr val="tx2"/>
                </a:solidFill>
                <a:latin typeface="Comic Sans MS" charset="0"/>
              </a:rPr>
              <a:t>testo</a:t>
            </a:r>
            <a:r>
              <a:rPr lang="en-GB" dirty="0">
                <a:solidFill>
                  <a:schemeClr val="tx2"/>
                </a:solidFill>
                <a:latin typeface="Comic Sans MS" charset="0"/>
              </a:rPr>
              <a:t> </a:t>
            </a:r>
            <a:r>
              <a:rPr lang="en-GB" dirty="0" err="1">
                <a:solidFill>
                  <a:schemeClr val="tx2"/>
                </a:solidFill>
                <a:latin typeface="Comic Sans MS" charset="0"/>
              </a:rPr>
              <a:t>delle</a:t>
            </a:r>
            <a:r>
              <a:rPr lang="en-GB" dirty="0">
                <a:solidFill>
                  <a:schemeClr val="tx2"/>
                </a:solidFill>
                <a:latin typeface="Comic Sans MS" charset="0"/>
              </a:rPr>
              <a:t> </a:t>
            </a:r>
            <a:r>
              <a:rPr lang="en-GB" dirty="0" err="1">
                <a:solidFill>
                  <a:schemeClr val="tx2"/>
                </a:solidFill>
                <a:latin typeface="Comic Sans MS" charset="0"/>
              </a:rPr>
              <a:t>direttive</a:t>
            </a:r>
            <a:endParaRPr lang="en-GB" dirty="0">
              <a:solidFill>
                <a:schemeClr val="tx2"/>
              </a:solidFill>
              <a:latin typeface="Comic Sans MS" charset="0"/>
            </a:endParaRPr>
          </a:p>
        </p:txBody>
      </p:sp>
      <p:sp>
        <p:nvSpPr>
          <p:cNvPr id="25601" name="Rectangle 2"/>
          <p:cNvSpPr>
            <a:spLocks noGrp="1" noChangeArrowheads="1"/>
          </p:cNvSpPr>
          <p:nvPr>
            <p:ph type="title"/>
          </p:nvPr>
        </p:nvSpPr>
        <p:spPr/>
        <p:txBody>
          <a:bodyPr/>
          <a:lstStyle/>
          <a:p>
            <a:pPr eaLnBrk="1" hangingPunct="1"/>
            <a:r>
              <a:rPr lang="en-GB">
                <a:solidFill>
                  <a:schemeClr val="hlink"/>
                </a:solidFill>
                <a:latin typeface="Comic Sans MS" charset="0"/>
              </a:rPr>
              <a:t>La normativa italiana</a:t>
            </a:r>
          </a:p>
        </p:txBody>
      </p:sp>
    </p:spTree>
    <p:extLst>
      <p:ext uri="{BB962C8B-B14F-4D97-AF65-F5344CB8AC3E}">
        <p14:creationId xmlns:p14="http://schemas.microsoft.com/office/powerpoint/2010/main" val="4228044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685800" y="1628775"/>
            <a:ext cx="7696200" cy="3857625"/>
          </a:xfrm>
        </p:spPr>
        <p:txBody>
          <a:bodyPr>
            <a:normAutofit/>
          </a:bodyPr>
          <a:lstStyle/>
          <a:p>
            <a:pPr eaLnBrk="1" hangingPunct="1">
              <a:lnSpc>
                <a:spcPct val="80000"/>
              </a:lnSpc>
              <a:buFontTx/>
              <a:buNone/>
            </a:pPr>
            <a:endParaRPr lang="it-IT" sz="2800">
              <a:solidFill>
                <a:schemeClr val="bg2"/>
              </a:solidFill>
              <a:latin typeface="Comic Sans MS" charset="0"/>
            </a:endParaRPr>
          </a:p>
          <a:p>
            <a:pPr eaLnBrk="1" hangingPunct="1">
              <a:lnSpc>
                <a:spcPct val="80000"/>
              </a:lnSpc>
              <a:buFontTx/>
              <a:buNone/>
            </a:pPr>
            <a:r>
              <a:rPr lang="it-IT" sz="2400">
                <a:latin typeface="Comic Sans MS" charset="0"/>
              </a:rPr>
              <a:t>“Il presente decreto reca le disposizioni relative all'attuazione della parità di trattamento tra le persone indipendentemente dalla razza e dall'origine etnica, disponendo le misure necessarie affinché le differenze di razza o di origine etnica non siano causa di discriminazione, anche in un'ottica che tenga conto del diverso impatto che le stesse forme di discriminazione possono avere su donne e uomini, nonché dell'esistenza di forme di razzismo a carattere culturale e religioso.” </a:t>
            </a:r>
            <a:endParaRPr lang="en-GB" sz="2400">
              <a:latin typeface="Comic Sans MS" charset="0"/>
            </a:endParaRPr>
          </a:p>
        </p:txBody>
      </p:sp>
      <p:sp>
        <p:nvSpPr>
          <p:cNvPr id="26625" name="Rectangle 2"/>
          <p:cNvSpPr>
            <a:spLocks noGrp="1" noChangeArrowheads="1"/>
          </p:cNvSpPr>
          <p:nvPr>
            <p:ph type="title"/>
          </p:nvPr>
        </p:nvSpPr>
        <p:spPr>
          <a:xfrm>
            <a:off x="684213" y="1"/>
            <a:ext cx="6870700" cy="1098310"/>
          </a:xfrm>
        </p:spPr>
        <p:txBody>
          <a:bodyPr>
            <a:normAutofit fontScale="90000"/>
          </a:bodyPr>
          <a:lstStyle/>
          <a:p>
            <a:pPr eaLnBrk="1" hangingPunct="1"/>
            <a:br>
              <a:rPr lang="en-GB" sz="2400" dirty="0">
                <a:solidFill>
                  <a:schemeClr val="hlink"/>
                </a:solidFill>
                <a:latin typeface="Comic Sans MS" charset="0"/>
              </a:rPr>
            </a:br>
            <a:br>
              <a:rPr lang="en-GB" sz="2400" dirty="0">
                <a:solidFill>
                  <a:schemeClr val="hlink"/>
                </a:solidFill>
                <a:latin typeface="Comic Sans MS" charset="0"/>
              </a:rPr>
            </a:br>
            <a:br>
              <a:rPr lang="en-GB" sz="2400" dirty="0">
                <a:solidFill>
                  <a:schemeClr val="hlink"/>
                </a:solidFill>
                <a:latin typeface="Comic Sans MS" charset="0"/>
              </a:rPr>
            </a:br>
            <a:br>
              <a:rPr lang="en-GB" sz="2400" dirty="0">
                <a:solidFill>
                  <a:schemeClr val="hlink"/>
                </a:solidFill>
                <a:latin typeface="Comic Sans MS" charset="0"/>
              </a:rPr>
            </a:br>
            <a:br>
              <a:rPr lang="en-GB" sz="2400" dirty="0">
                <a:solidFill>
                  <a:schemeClr val="hlink"/>
                </a:solidFill>
                <a:latin typeface="Comic Sans MS" charset="0"/>
              </a:rPr>
            </a:br>
            <a:br>
              <a:rPr lang="en-GB" sz="2400" dirty="0">
                <a:solidFill>
                  <a:schemeClr val="hlink"/>
                </a:solidFill>
                <a:latin typeface="Comic Sans MS" charset="0"/>
              </a:rPr>
            </a:br>
            <a:r>
              <a:rPr lang="it-IT" sz="3600" dirty="0" err="1">
                <a:solidFill>
                  <a:schemeClr val="tx2"/>
                </a:solidFill>
                <a:latin typeface="Comic Sans MS" charset="0"/>
              </a:rPr>
              <a:t>D.lg.vo</a:t>
            </a:r>
            <a:r>
              <a:rPr lang="it-IT" sz="3600" dirty="0">
                <a:solidFill>
                  <a:schemeClr val="tx2"/>
                </a:solidFill>
                <a:latin typeface="Comic Sans MS" charset="0"/>
              </a:rPr>
              <a:t> n. 215/2003</a:t>
            </a:r>
            <a:br>
              <a:rPr lang="it-IT" sz="3600" dirty="0">
                <a:solidFill>
                  <a:schemeClr val="tx2"/>
                </a:solidFill>
                <a:latin typeface="Comic Sans MS" charset="0"/>
              </a:rPr>
            </a:br>
            <a:endParaRPr lang="en-GB" sz="3600" dirty="0">
              <a:solidFill>
                <a:schemeClr val="tx2"/>
              </a:solidFill>
              <a:latin typeface="Comic Sans MS" charset="0"/>
            </a:endParaRPr>
          </a:p>
        </p:txBody>
      </p:sp>
    </p:spTree>
    <p:extLst>
      <p:ext uri="{BB962C8B-B14F-4D97-AF65-F5344CB8AC3E}">
        <p14:creationId xmlns:p14="http://schemas.microsoft.com/office/powerpoint/2010/main" val="2890352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p:txBody>
          <a:bodyPr>
            <a:normAutofit lnSpcReduction="10000"/>
          </a:bodyPr>
          <a:lstStyle/>
          <a:p>
            <a:pPr eaLnBrk="1" hangingPunct="1">
              <a:lnSpc>
                <a:spcPct val="90000"/>
              </a:lnSpc>
            </a:pPr>
            <a:r>
              <a:rPr lang="it-IT" sz="2400" i="1">
                <a:latin typeface="Comic Sans MS" charset="0"/>
              </a:rPr>
              <a:t>a</a:t>
            </a:r>
            <a:r>
              <a:rPr lang="it-IT" sz="2400">
                <a:latin typeface="Comic Sans MS" charset="0"/>
              </a:rPr>
              <a:t>) si ha discriminazione diretta quando, per la razza o l'origine etnica, una persona è trattata meno favorevolmente di quanto sia, sia stata o sarebbe trattata un'altra in situazione analoga; </a:t>
            </a:r>
            <a:endParaRPr lang="it-IT" sz="2400" i="1">
              <a:latin typeface="Comic Sans MS" charset="0"/>
            </a:endParaRPr>
          </a:p>
          <a:p>
            <a:pPr eaLnBrk="1" hangingPunct="1">
              <a:lnSpc>
                <a:spcPct val="90000"/>
              </a:lnSpc>
            </a:pPr>
            <a:r>
              <a:rPr lang="it-IT" sz="2400" i="1">
                <a:latin typeface="Comic Sans MS" charset="0"/>
              </a:rPr>
              <a:t>b</a:t>
            </a:r>
            <a:r>
              <a:rPr lang="it-IT" sz="2400">
                <a:latin typeface="Comic Sans MS" charset="0"/>
              </a:rPr>
              <a:t>) si ha discriminazione indiretta quando una disposizione, un criterio, una prassi, un atto, un patto o un comportamento apparentemente neutri possono mettere le persone di una determinata razza od origine etnica in una posizione di particolare svantaggio rispetto ad altre persone. </a:t>
            </a:r>
            <a:endParaRPr lang="en-GB" sz="2400">
              <a:latin typeface="Comic Sans MS" charset="0"/>
            </a:endParaRPr>
          </a:p>
        </p:txBody>
      </p:sp>
      <p:sp>
        <p:nvSpPr>
          <p:cNvPr id="27649" name="Rectangle 2"/>
          <p:cNvSpPr>
            <a:spLocks noGrp="1" noChangeArrowheads="1"/>
          </p:cNvSpPr>
          <p:nvPr>
            <p:ph type="title"/>
          </p:nvPr>
        </p:nvSpPr>
        <p:spPr/>
        <p:txBody>
          <a:bodyPr>
            <a:normAutofit/>
          </a:bodyPr>
          <a:lstStyle/>
          <a:p>
            <a:pPr eaLnBrk="1" hangingPunct="1"/>
            <a:r>
              <a:rPr lang="en-GB">
                <a:latin typeface="Comic Sans MS" charset="0"/>
              </a:rPr>
              <a:t>Concetti di discriminazione</a:t>
            </a:r>
          </a:p>
        </p:txBody>
      </p:sp>
    </p:spTree>
    <p:extLst>
      <p:ext uri="{BB962C8B-B14F-4D97-AF65-F5344CB8AC3E}">
        <p14:creationId xmlns:p14="http://schemas.microsoft.com/office/powerpoint/2010/main" val="3883735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746897" y="2397211"/>
            <a:ext cx="7650205" cy="3963731"/>
          </a:xfrm>
        </p:spPr>
        <p:txBody>
          <a:bodyPr>
            <a:normAutofit/>
          </a:bodyPr>
          <a:lstStyle/>
          <a:p>
            <a:pPr eaLnBrk="1" hangingPunct="1">
              <a:lnSpc>
                <a:spcPct val="90000"/>
              </a:lnSpc>
              <a:buFontTx/>
              <a:buNone/>
            </a:pPr>
            <a:r>
              <a:rPr lang="it-IT" sz="2400" dirty="0">
                <a:latin typeface="Comic Sans MS" charset="0"/>
              </a:rPr>
              <a:t>“Sono, altresì, considerate come discriminazioni … anche le molestie ovvero quei comportamenti indesiderati, posti in essere per motivi di razza o di origine etnica, aventi lo scopo o l'effetto di violare la dignità di una persona e di creare un clima intimidatorio, ostile, degradante, umiliante od offensivo. </a:t>
            </a:r>
          </a:p>
          <a:p>
            <a:pPr eaLnBrk="1" hangingPunct="1">
              <a:lnSpc>
                <a:spcPct val="90000"/>
              </a:lnSpc>
              <a:buFontTx/>
              <a:buNone/>
            </a:pPr>
            <a:r>
              <a:rPr lang="it-IT" sz="2400" dirty="0">
                <a:latin typeface="Comic Sans MS" charset="0"/>
              </a:rPr>
              <a:t>L'ordine di discriminare persone a causa della razza o dell'origine etnica è considerato una discriminazione…”</a:t>
            </a:r>
            <a:endParaRPr lang="en-GB" sz="2400" dirty="0">
              <a:latin typeface="Comic Sans MS" charset="0"/>
            </a:endParaRPr>
          </a:p>
        </p:txBody>
      </p:sp>
      <p:sp>
        <p:nvSpPr>
          <p:cNvPr id="28673" name="Rectangle 2"/>
          <p:cNvSpPr>
            <a:spLocks noGrp="1" noChangeArrowheads="1"/>
          </p:cNvSpPr>
          <p:nvPr>
            <p:ph type="title"/>
          </p:nvPr>
        </p:nvSpPr>
        <p:spPr/>
        <p:txBody>
          <a:bodyPr>
            <a:normAutofit fontScale="90000"/>
          </a:bodyPr>
          <a:lstStyle/>
          <a:p>
            <a:pPr eaLnBrk="1" hangingPunct="1"/>
            <a:r>
              <a:rPr lang="en-GB" dirty="0" err="1">
                <a:latin typeface="Comic Sans MS" charset="0"/>
              </a:rPr>
              <a:t>Molestie</a:t>
            </a:r>
            <a:br>
              <a:rPr lang="en-GB" dirty="0">
                <a:latin typeface="Comic Sans MS" charset="0"/>
              </a:rPr>
            </a:br>
            <a:r>
              <a:rPr lang="en-GB" dirty="0" err="1">
                <a:latin typeface="Comic Sans MS" charset="0"/>
              </a:rPr>
              <a:t>Ordine</a:t>
            </a:r>
            <a:r>
              <a:rPr lang="en-GB" dirty="0">
                <a:latin typeface="Comic Sans MS" charset="0"/>
              </a:rPr>
              <a:t> di </a:t>
            </a:r>
            <a:r>
              <a:rPr lang="en-GB" dirty="0" err="1">
                <a:latin typeface="Comic Sans MS" charset="0"/>
              </a:rPr>
              <a:t>discriminare</a:t>
            </a:r>
            <a:endParaRPr lang="en-GB" dirty="0">
              <a:latin typeface="Comic Sans MS" charset="0"/>
            </a:endParaRPr>
          </a:p>
        </p:txBody>
      </p:sp>
    </p:spTree>
    <p:extLst>
      <p:ext uri="{BB962C8B-B14F-4D97-AF65-F5344CB8AC3E}">
        <p14:creationId xmlns:p14="http://schemas.microsoft.com/office/powerpoint/2010/main" val="1859819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457200" y="2051222"/>
            <a:ext cx="8229599" cy="4468450"/>
          </a:xfrm>
        </p:spPr>
        <p:txBody>
          <a:bodyPr>
            <a:normAutofit/>
          </a:bodyPr>
          <a:lstStyle/>
          <a:p>
            <a:pPr eaLnBrk="1" hangingPunct="1">
              <a:lnSpc>
                <a:spcPct val="80000"/>
              </a:lnSpc>
              <a:buFontTx/>
              <a:buNone/>
            </a:pPr>
            <a:r>
              <a:rPr lang="it-IT" sz="1600" dirty="0">
                <a:latin typeface="Comic Sans MS" charset="0"/>
              </a:rPr>
              <a:t>Aree:</a:t>
            </a:r>
          </a:p>
          <a:p>
            <a:pPr eaLnBrk="1" hangingPunct="1">
              <a:lnSpc>
                <a:spcPct val="80000"/>
              </a:lnSpc>
            </a:pPr>
            <a:r>
              <a:rPr lang="it-IT" sz="1800" i="1" dirty="0">
                <a:latin typeface="Comic Sans MS" charset="0"/>
              </a:rPr>
              <a:t>a</a:t>
            </a:r>
            <a:r>
              <a:rPr lang="it-IT" sz="1800" dirty="0">
                <a:latin typeface="Comic Sans MS" charset="0"/>
              </a:rPr>
              <a:t>) accesso all'occupazione e al lavoro, sia autonomo che dipendente, compresi i criteri di selezione e le condizioni di assunzione; </a:t>
            </a:r>
            <a:endParaRPr lang="it-IT" sz="1800" i="1" dirty="0">
              <a:latin typeface="Comic Sans MS" charset="0"/>
            </a:endParaRPr>
          </a:p>
          <a:p>
            <a:pPr eaLnBrk="1" hangingPunct="1">
              <a:lnSpc>
                <a:spcPct val="80000"/>
              </a:lnSpc>
            </a:pPr>
            <a:r>
              <a:rPr lang="it-IT" sz="1800" i="1" dirty="0">
                <a:latin typeface="Comic Sans MS" charset="0"/>
              </a:rPr>
              <a:t>b</a:t>
            </a:r>
            <a:r>
              <a:rPr lang="it-IT" sz="1800" dirty="0">
                <a:latin typeface="Comic Sans MS" charset="0"/>
              </a:rPr>
              <a:t>) occupazione e condizioni di lavoro, compresi gli avanzamenti di carriera, la retribuzione e le condizioni del licenziamento; </a:t>
            </a:r>
            <a:endParaRPr lang="it-IT" sz="1800" i="1" dirty="0">
              <a:latin typeface="Comic Sans MS" charset="0"/>
            </a:endParaRPr>
          </a:p>
          <a:p>
            <a:pPr eaLnBrk="1" hangingPunct="1">
              <a:lnSpc>
                <a:spcPct val="80000"/>
              </a:lnSpc>
            </a:pPr>
            <a:r>
              <a:rPr lang="it-IT" sz="1800" i="1" dirty="0">
                <a:latin typeface="Comic Sans MS" charset="0"/>
              </a:rPr>
              <a:t>c</a:t>
            </a:r>
            <a:r>
              <a:rPr lang="it-IT" sz="1800" dirty="0">
                <a:latin typeface="Comic Sans MS" charset="0"/>
              </a:rPr>
              <a:t>) accesso a tutti i tipi e livelli di orientamento e formazione professionale, perfezionamento e riqualificazione professionale, inclusi i tirocini professionali; </a:t>
            </a:r>
            <a:endParaRPr lang="it-IT" sz="1800" i="1" dirty="0">
              <a:latin typeface="Comic Sans MS" charset="0"/>
            </a:endParaRPr>
          </a:p>
          <a:p>
            <a:pPr eaLnBrk="1" hangingPunct="1">
              <a:lnSpc>
                <a:spcPct val="80000"/>
              </a:lnSpc>
            </a:pPr>
            <a:r>
              <a:rPr lang="it-IT" sz="1800" i="1" dirty="0">
                <a:latin typeface="Comic Sans MS" charset="0"/>
              </a:rPr>
              <a:t>d</a:t>
            </a:r>
            <a:r>
              <a:rPr lang="it-IT" sz="1800" dirty="0">
                <a:latin typeface="Comic Sans MS" charset="0"/>
              </a:rPr>
              <a:t>) affiliazione e attività nell'àmbito di organizzazioni di lavoratori, di datori di lavoro o di altre organizzazioni professionali e prestazioni erogate dalle medesime organizzazioni; </a:t>
            </a:r>
            <a:endParaRPr lang="it-IT" sz="1800" i="1" dirty="0">
              <a:latin typeface="Comic Sans MS" charset="0"/>
            </a:endParaRPr>
          </a:p>
          <a:p>
            <a:pPr eaLnBrk="1" hangingPunct="1">
              <a:lnSpc>
                <a:spcPct val="80000"/>
              </a:lnSpc>
            </a:pPr>
            <a:r>
              <a:rPr lang="it-IT" sz="1800" i="1" dirty="0">
                <a:latin typeface="Comic Sans MS" charset="0"/>
              </a:rPr>
              <a:t>e</a:t>
            </a:r>
            <a:r>
              <a:rPr lang="it-IT" sz="1800" dirty="0">
                <a:latin typeface="Comic Sans MS" charset="0"/>
              </a:rPr>
              <a:t>) protezione sociale, inclusa la sicurezza sociale; </a:t>
            </a:r>
            <a:endParaRPr lang="it-IT" sz="1800" i="1" dirty="0">
              <a:latin typeface="Comic Sans MS" charset="0"/>
            </a:endParaRPr>
          </a:p>
          <a:p>
            <a:pPr eaLnBrk="1" hangingPunct="1">
              <a:lnSpc>
                <a:spcPct val="80000"/>
              </a:lnSpc>
            </a:pPr>
            <a:r>
              <a:rPr lang="it-IT" sz="1800" i="1" dirty="0" err="1">
                <a:latin typeface="Comic Sans MS" charset="0"/>
              </a:rPr>
              <a:t>f</a:t>
            </a:r>
            <a:r>
              <a:rPr lang="it-IT" sz="1800" dirty="0">
                <a:latin typeface="Comic Sans MS" charset="0"/>
              </a:rPr>
              <a:t>) assistenza sanitaria; </a:t>
            </a:r>
            <a:endParaRPr lang="it-IT" sz="1800" i="1" dirty="0">
              <a:latin typeface="Comic Sans MS" charset="0"/>
            </a:endParaRPr>
          </a:p>
          <a:p>
            <a:pPr eaLnBrk="1" hangingPunct="1">
              <a:lnSpc>
                <a:spcPct val="80000"/>
              </a:lnSpc>
            </a:pPr>
            <a:r>
              <a:rPr lang="it-IT" sz="1800" i="1" dirty="0">
                <a:latin typeface="Comic Sans MS" charset="0"/>
              </a:rPr>
              <a:t>g</a:t>
            </a:r>
            <a:r>
              <a:rPr lang="it-IT" sz="1800" dirty="0">
                <a:latin typeface="Comic Sans MS" charset="0"/>
              </a:rPr>
              <a:t>) prestazioni sociali; </a:t>
            </a:r>
            <a:endParaRPr lang="it-IT" sz="1800" i="1" dirty="0">
              <a:latin typeface="Comic Sans MS" charset="0"/>
            </a:endParaRPr>
          </a:p>
          <a:p>
            <a:pPr eaLnBrk="1" hangingPunct="1">
              <a:lnSpc>
                <a:spcPct val="80000"/>
              </a:lnSpc>
            </a:pPr>
            <a:r>
              <a:rPr lang="it-IT" sz="1800" i="1" dirty="0">
                <a:latin typeface="Comic Sans MS" charset="0"/>
              </a:rPr>
              <a:t>h</a:t>
            </a:r>
            <a:r>
              <a:rPr lang="it-IT" sz="1800" dirty="0">
                <a:latin typeface="Comic Sans MS" charset="0"/>
              </a:rPr>
              <a:t>) istruzione; </a:t>
            </a:r>
            <a:endParaRPr lang="it-IT" sz="1800" i="1" dirty="0">
              <a:latin typeface="Comic Sans MS" charset="0"/>
            </a:endParaRPr>
          </a:p>
          <a:p>
            <a:pPr eaLnBrk="1" hangingPunct="1">
              <a:lnSpc>
                <a:spcPct val="80000"/>
              </a:lnSpc>
            </a:pPr>
            <a:r>
              <a:rPr lang="it-IT" sz="1800" i="1" dirty="0">
                <a:latin typeface="Comic Sans MS" charset="0"/>
              </a:rPr>
              <a:t>i</a:t>
            </a:r>
            <a:r>
              <a:rPr lang="it-IT" sz="1800" dirty="0">
                <a:latin typeface="Comic Sans MS" charset="0"/>
              </a:rPr>
              <a:t>) accesso a beni e servizi, incluso l'alloggio</a:t>
            </a:r>
          </a:p>
          <a:p>
            <a:pPr eaLnBrk="1" hangingPunct="1">
              <a:lnSpc>
                <a:spcPct val="80000"/>
              </a:lnSpc>
            </a:pPr>
            <a:endParaRPr lang="it-IT" sz="1600" dirty="0">
              <a:latin typeface="Comic Sans MS" charset="0"/>
            </a:endParaRPr>
          </a:p>
        </p:txBody>
      </p:sp>
      <p:sp>
        <p:nvSpPr>
          <p:cNvPr id="29697" name="Rectangle 2"/>
          <p:cNvSpPr>
            <a:spLocks noGrp="1" noChangeArrowheads="1"/>
          </p:cNvSpPr>
          <p:nvPr>
            <p:ph type="title"/>
          </p:nvPr>
        </p:nvSpPr>
        <p:spPr/>
        <p:txBody>
          <a:bodyPr/>
          <a:lstStyle/>
          <a:p>
            <a:pPr eaLnBrk="1" hangingPunct="1"/>
            <a:r>
              <a:rPr lang="en-GB">
                <a:latin typeface="Comic Sans MS" charset="0"/>
              </a:rPr>
              <a:t>Ambito di applicazione</a:t>
            </a:r>
          </a:p>
        </p:txBody>
      </p:sp>
    </p:spTree>
    <p:extLst>
      <p:ext uri="{BB962C8B-B14F-4D97-AF65-F5344CB8AC3E}">
        <p14:creationId xmlns:p14="http://schemas.microsoft.com/office/powerpoint/2010/main" val="2534567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p:txBody>
          <a:bodyPr/>
          <a:lstStyle/>
          <a:p>
            <a:pPr eaLnBrk="1" hangingPunct="1">
              <a:lnSpc>
                <a:spcPct val="80000"/>
              </a:lnSpc>
            </a:pPr>
            <a:r>
              <a:rPr lang="it-IT" sz="2400">
                <a:latin typeface="Comic Sans MS" charset="0"/>
              </a:rPr>
              <a:t> Il presente decreto reca le disposizioni relative all'attuazione della parità di trattamento fra le persone indipendentemente dalla religione, dalle convinzioni personali, dagli handicap, dall'età e dall'orientamento sessuale, per quanto concerne l'occupazione e le condizioni di lavoro, disponendo le misure necessarie affinché tali fattori non siano causa di discriminazione, in un'ottica che tenga conto anche del diverso impatto che le stesse forme di discriminazione possono avere su donne e uomini. </a:t>
            </a:r>
            <a:endParaRPr lang="en-GB" sz="2400">
              <a:latin typeface="Comic Sans MS" charset="0"/>
            </a:endParaRPr>
          </a:p>
        </p:txBody>
      </p:sp>
      <p:sp>
        <p:nvSpPr>
          <p:cNvPr id="30721" name="Rectangle 2"/>
          <p:cNvSpPr>
            <a:spLocks noGrp="1" noChangeArrowheads="1"/>
          </p:cNvSpPr>
          <p:nvPr>
            <p:ph type="title"/>
          </p:nvPr>
        </p:nvSpPr>
        <p:spPr/>
        <p:txBody>
          <a:bodyPr/>
          <a:lstStyle/>
          <a:p>
            <a:pPr eaLnBrk="1" hangingPunct="1"/>
            <a:r>
              <a:rPr lang="en-GB">
                <a:solidFill>
                  <a:schemeClr val="tx2"/>
                </a:solidFill>
                <a:latin typeface="Comic Sans MS" charset="0"/>
              </a:rPr>
              <a:t>D.lg.vo no. 216/2003</a:t>
            </a:r>
          </a:p>
        </p:txBody>
      </p:sp>
    </p:spTree>
    <p:extLst>
      <p:ext uri="{BB962C8B-B14F-4D97-AF65-F5344CB8AC3E}">
        <p14:creationId xmlns:p14="http://schemas.microsoft.com/office/powerpoint/2010/main" val="429360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GB">
                <a:effectLst>
                  <a:outerShdw blurRad="38100" dist="38100" dir="2700000" algn="tl">
                    <a:srgbClr val="DDDDDD"/>
                  </a:outerShdw>
                </a:effectLst>
                <a:latin typeface="Comic Sans MS" charset="0"/>
                <a:cs typeface="Arial" charset="0"/>
              </a:rPr>
              <a:t>Il diritto antidiscriminatorio</a:t>
            </a:r>
          </a:p>
        </p:txBody>
      </p:sp>
      <p:sp>
        <p:nvSpPr>
          <p:cNvPr id="2051" name="Rectangle 3"/>
          <p:cNvSpPr>
            <a:spLocks noGrp="1" noChangeArrowheads="1"/>
          </p:cNvSpPr>
          <p:nvPr>
            <p:ph type="subTitle" idx="1"/>
          </p:nvPr>
        </p:nvSpPr>
        <p:spPr/>
        <p:txBody>
          <a:bodyPr/>
          <a:lstStyle/>
          <a:p>
            <a:pPr eaLnBrk="1" hangingPunct="1">
              <a:defRPr/>
            </a:pPr>
            <a:endParaRPr lang="en-GB" b="1" i="1" dirty="0">
              <a:solidFill>
                <a:schemeClr val="folHlink"/>
              </a:solidFill>
              <a:effectLst>
                <a:outerShdw blurRad="38100" dist="38100" dir="2700000" algn="tl">
                  <a:srgbClr val="DDDDDD"/>
                </a:outerShdw>
              </a:effectLst>
              <a:latin typeface="Comic Sans MS" charset="0"/>
              <a:cs typeface="Arial" charset="0"/>
            </a:endParaRPr>
          </a:p>
        </p:txBody>
      </p:sp>
    </p:spTree>
    <p:extLst>
      <p:ext uri="{BB962C8B-B14F-4D97-AF65-F5344CB8AC3E}">
        <p14:creationId xmlns:p14="http://schemas.microsoft.com/office/powerpoint/2010/main" val="1593218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p:txBody>
          <a:bodyPr>
            <a:normAutofit/>
          </a:bodyPr>
          <a:lstStyle/>
          <a:p>
            <a:pPr eaLnBrk="1" hangingPunct="1">
              <a:lnSpc>
                <a:spcPct val="80000"/>
              </a:lnSpc>
            </a:pPr>
            <a:r>
              <a:rPr lang="it-IT" sz="2000" i="1">
                <a:latin typeface="Comic Sans MS" charset="0"/>
              </a:rPr>
              <a:t>a</a:t>
            </a:r>
            <a:r>
              <a:rPr lang="it-IT" sz="2000">
                <a:latin typeface="Comic Sans MS" charset="0"/>
              </a:rPr>
              <a:t>) si ha discriminazione diretta quando, per religione, per convinzioni personali, per handicap, per età o per orientamento sessuale, una persona è trattata meno favorevolmente di quanto sia, sia stata o sarebbe trattata un'altra in una situazione analoga; </a:t>
            </a:r>
            <a:endParaRPr lang="it-IT" sz="2000" i="1">
              <a:latin typeface="Comic Sans MS" charset="0"/>
            </a:endParaRPr>
          </a:p>
          <a:p>
            <a:pPr eaLnBrk="1" hangingPunct="1">
              <a:lnSpc>
                <a:spcPct val="80000"/>
              </a:lnSpc>
            </a:pPr>
            <a:r>
              <a:rPr lang="it-IT" sz="2000" i="1">
                <a:latin typeface="Comic Sans MS" charset="0"/>
              </a:rPr>
              <a:t>b</a:t>
            </a:r>
            <a:r>
              <a:rPr lang="it-IT" sz="2000">
                <a:latin typeface="Comic Sans MS" charset="0"/>
              </a:rPr>
              <a:t>) si ha discriminazione indiretta quando una disposizione, un criterio, una prassi, un atto, un patto o un comportamento apparentemente neutri possono mettere le persone che professano una determinata religione o ideologia di altra natura, le persone portatrici di handicap, le persone di una particolare età o di un orientamento sessuale in una situazione di particolare svantaggio rispetto ad altre persone. </a:t>
            </a:r>
            <a:endParaRPr lang="en-GB" sz="2000">
              <a:latin typeface="Comic Sans MS" charset="0"/>
            </a:endParaRPr>
          </a:p>
        </p:txBody>
      </p:sp>
      <p:sp>
        <p:nvSpPr>
          <p:cNvPr id="31745" name="Rectangle 2"/>
          <p:cNvSpPr>
            <a:spLocks noGrp="1" noChangeArrowheads="1"/>
          </p:cNvSpPr>
          <p:nvPr>
            <p:ph type="title"/>
          </p:nvPr>
        </p:nvSpPr>
        <p:spPr/>
        <p:txBody>
          <a:bodyPr>
            <a:normAutofit/>
          </a:bodyPr>
          <a:lstStyle/>
          <a:p>
            <a:pPr eaLnBrk="1" hangingPunct="1"/>
            <a:r>
              <a:rPr lang="en-GB">
                <a:latin typeface="Comic Sans MS" charset="0"/>
              </a:rPr>
              <a:t>Concetti di discriminazione</a:t>
            </a:r>
          </a:p>
        </p:txBody>
      </p:sp>
    </p:spTree>
    <p:extLst>
      <p:ext uri="{BB962C8B-B14F-4D97-AF65-F5344CB8AC3E}">
        <p14:creationId xmlns:p14="http://schemas.microsoft.com/office/powerpoint/2010/main" val="1683842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p:txBody>
          <a:bodyPr>
            <a:normAutofit lnSpcReduction="10000"/>
          </a:bodyPr>
          <a:lstStyle/>
          <a:p>
            <a:pPr eaLnBrk="1" hangingPunct="1">
              <a:lnSpc>
                <a:spcPct val="90000"/>
              </a:lnSpc>
            </a:pPr>
            <a:r>
              <a:rPr lang="it-IT" sz="2400">
                <a:latin typeface="Comic Sans MS" charset="0"/>
              </a:rPr>
              <a:t>“Sono, altresì, considerate come discriminazioni … anche le molestie ovvero quei comportamenti indesiderati…aventi lo scopo o l'effetto di violare la dignità di una persona e di creare un clima intimidatorio, ostile, degradante, umiliante od offensivo. </a:t>
            </a:r>
          </a:p>
          <a:p>
            <a:pPr eaLnBrk="1" hangingPunct="1">
              <a:lnSpc>
                <a:spcPct val="90000"/>
              </a:lnSpc>
            </a:pPr>
            <a:r>
              <a:rPr lang="it-IT" sz="2400">
                <a:latin typeface="Comic Sans MS" charset="0"/>
              </a:rPr>
              <a:t>L'ordine di discriminare persone a causa della religione, delle convinzioni personali, dell'handicap, dell'età o dell'orientamento sessuale è considerata una discriminazione ….” </a:t>
            </a:r>
            <a:endParaRPr lang="en-GB" sz="2400">
              <a:latin typeface="Comic Sans MS" charset="0"/>
            </a:endParaRPr>
          </a:p>
        </p:txBody>
      </p:sp>
      <p:sp>
        <p:nvSpPr>
          <p:cNvPr id="32769" name="Rectangle 2"/>
          <p:cNvSpPr>
            <a:spLocks noGrp="1" noChangeArrowheads="1"/>
          </p:cNvSpPr>
          <p:nvPr>
            <p:ph type="title"/>
          </p:nvPr>
        </p:nvSpPr>
        <p:spPr/>
        <p:txBody>
          <a:bodyPr>
            <a:normAutofit fontScale="90000"/>
          </a:bodyPr>
          <a:lstStyle/>
          <a:p>
            <a:pPr eaLnBrk="1" hangingPunct="1"/>
            <a:r>
              <a:rPr lang="en-GB">
                <a:latin typeface="Comic Sans MS" charset="0"/>
              </a:rPr>
              <a:t>Molestie</a:t>
            </a:r>
            <a:br>
              <a:rPr lang="en-GB">
                <a:latin typeface="Comic Sans MS" charset="0"/>
              </a:rPr>
            </a:br>
            <a:r>
              <a:rPr lang="en-GB">
                <a:latin typeface="Comic Sans MS" charset="0"/>
              </a:rPr>
              <a:t>Ordine di discriminare</a:t>
            </a:r>
          </a:p>
        </p:txBody>
      </p:sp>
    </p:spTree>
    <p:extLst>
      <p:ext uri="{BB962C8B-B14F-4D97-AF65-F5344CB8AC3E}">
        <p14:creationId xmlns:p14="http://schemas.microsoft.com/office/powerpoint/2010/main" val="528796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872067" y="2675467"/>
            <a:ext cx="8000084" cy="3651192"/>
          </a:xfrm>
        </p:spPr>
        <p:txBody>
          <a:bodyPr>
            <a:normAutofit/>
          </a:bodyPr>
          <a:lstStyle/>
          <a:p>
            <a:pPr eaLnBrk="1" hangingPunct="1">
              <a:lnSpc>
                <a:spcPct val="80000"/>
              </a:lnSpc>
              <a:buFontTx/>
              <a:buNone/>
            </a:pPr>
            <a:r>
              <a:rPr lang="it-IT" sz="1800" dirty="0">
                <a:latin typeface="Comic Sans MS" charset="0"/>
              </a:rPr>
              <a:t>Aree: </a:t>
            </a:r>
            <a:endParaRPr lang="it-IT" sz="1800" i="1" dirty="0">
              <a:latin typeface="Comic Sans MS" charset="0"/>
            </a:endParaRPr>
          </a:p>
          <a:p>
            <a:pPr eaLnBrk="1" hangingPunct="1">
              <a:lnSpc>
                <a:spcPct val="80000"/>
              </a:lnSpc>
            </a:pPr>
            <a:r>
              <a:rPr lang="it-IT" sz="2000" i="1" dirty="0">
                <a:latin typeface="Comic Sans MS" charset="0"/>
              </a:rPr>
              <a:t>a</a:t>
            </a:r>
            <a:r>
              <a:rPr lang="it-IT" sz="2000" dirty="0">
                <a:latin typeface="Comic Sans MS" charset="0"/>
              </a:rPr>
              <a:t>) accesso all'occupazione e al lavoro, sia autonomo che dipendente, compresi i criteri di selezione e le condizioni di assunzione; </a:t>
            </a:r>
            <a:endParaRPr lang="it-IT" sz="2000" i="1" dirty="0">
              <a:latin typeface="Comic Sans MS" charset="0"/>
            </a:endParaRPr>
          </a:p>
          <a:p>
            <a:pPr eaLnBrk="1" hangingPunct="1">
              <a:lnSpc>
                <a:spcPct val="80000"/>
              </a:lnSpc>
            </a:pPr>
            <a:r>
              <a:rPr lang="it-IT" sz="2000" i="1" dirty="0">
                <a:latin typeface="Comic Sans MS" charset="0"/>
              </a:rPr>
              <a:t>b</a:t>
            </a:r>
            <a:r>
              <a:rPr lang="it-IT" sz="2000" dirty="0">
                <a:latin typeface="Comic Sans MS" charset="0"/>
              </a:rPr>
              <a:t>) occupazione e condizioni di lavoro, compresi gli avanzamenti di carriera, la retribuzione e le condizioni del licenziamento; </a:t>
            </a:r>
            <a:endParaRPr lang="it-IT" sz="2000" i="1" dirty="0">
              <a:latin typeface="Comic Sans MS" charset="0"/>
            </a:endParaRPr>
          </a:p>
          <a:p>
            <a:pPr eaLnBrk="1" hangingPunct="1">
              <a:lnSpc>
                <a:spcPct val="80000"/>
              </a:lnSpc>
            </a:pPr>
            <a:r>
              <a:rPr lang="it-IT" sz="2000" i="1" dirty="0">
                <a:latin typeface="Comic Sans MS" charset="0"/>
              </a:rPr>
              <a:t>c</a:t>
            </a:r>
            <a:r>
              <a:rPr lang="it-IT" sz="2000" dirty="0">
                <a:latin typeface="Comic Sans MS" charset="0"/>
              </a:rPr>
              <a:t>) accesso a tutti i tipi e livelli di orientamento e formazione professionale, perfezionamento e riqualificazione professionale, inclusi i tirocini professionali; </a:t>
            </a:r>
            <a:endParaRPr lang="it-IT" sz="2000" i="1" dirty="0">
              <a:latin typeface="Comic Sans MS" charset="0"/>
            </a:endParaRPr>
          </a:p>
          <a:p>
            <a:pPr eaLnBrk="1" hangingPunct="1">
              <a:lnSpc>
                <a:spcPct val="80000"/>
              </a:lnSpc>
            </a:pPr>
            <a:r>
              <a:rPr lang="it-IT" sz="2000" i="1" dirty="0">
                <a:latin typeface="Comic Sans MS" charset="0"/>
              </a:rPr>
              <a:t>d</a:t>
            </a:r>
            <a:r>
              <a:rPr lang="it-IT" sz="2000" dirty="0">
                <a:latin typeface="Comic Sans MS" charset="0"/>
              </a:rPr>
              <a:t>) affiliazione e attività nell'àmbito di organizzazioni di lavoratori, di datori di lavoro o di altre organizzazioni professionali e prestazioni erogate dalle medesime organizzazioni.</a:t>
            </a:r>
            <a:r>
              <a:rPr lang="it-IT" sz="1800" dirty="0">
                <a:latin typeface="Comic Sans MS" charset="0"/>
              </a:rPr>
              <a:t> </a:t>
            </a:r>
            <a:endParaRPr lang="en-GB" sz="1800" dirty="0">
              <a:latin typeface="Comic Sans MS" charset="0"/>
            </a:endParaRPr>
          </a:p>
        </p:txBody>
      </p:sp>
      <p:sp>
        <p:nvSpPr>
          <p:cNvPr id="33793" name="Rectangle 2"/>
          <p:cNvSpPr>
            <a:spLocks noGrp="1" noChangeArrowheads="1"/>
          </p:cNvSpPr>
          <p:nvPr>
            <p:ph type="title"/>
          </p:nvPr>
        </p:nvSpPr>
        <p:spPr/>
        <p:txBody>
          <a:bodyPr/>
          <a:lstStyle/>
          <a:p>
            <a:pPr eaLnBrk="1" hangingPunct="1"/>
            <a:r>
              <a:rPr lang="en-GB">
                <a:latin typeface="Comic Sans MS" charset="0"/>
              </a:rPr>
              <a:t>Ambito di applicazione</a:t>
            </a:r>
          </a:p>
        </p:txBody>
      </p:sp>
    </p:spTree>
    <p:extLst>
      <p:ext uri="{BB962C8B-B14F-4D97-AF65-F5344CB8AC3E}">
        <p14:creationId xmlns:p14="http://schemas.microsoft.com/office/powerpoint/2010/main" val="553549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p:txBody>
          <a:bodyPr/>
          <a:lstStyle/>
          <a:p>
            <a:pPr eaLnBrk="1" hangingPunct="1">
              <a:lnSpc>
                <a:spcPct val="90000"/>
              </a:lnSpc>
            </a:pPr>
            <a:r>
              <a:rPr lang="it-IT" dirty="0">
                <a:latin typeface="Comic Sans MS" charset="0"/>
              </a:rPr>
              <a:t>Le direttive non aiutano: lista aperta o tassativa?</a:t>
            </a:r>
          </a:p>
          <a:p>
            <a:pPr eaLnBrk="1" hangingPunct="1">
              <a:lnSpc>
                <a:spcPct val="90000"/>
              </a:lnSpc>
            </a:pPr>
            <a:r>
              <a:rPr lang="it-IT" b="1" dirty="0">
                <a:latin typeface="Comic Sans MS" charset="0"/>
              </a:rPr>
              <a:t>Esclusione delle differenze basate sulla nazionalità dei cittadini dei paesi terzi</a:t>
            </a:r>
          </a:p>
          <a:p>
            <a:pPr eaLnBrk="1" hangingPunct="1">
              <a:lnSpc>
                <a:spcPct val="90000"/>
              </a:lnSpc>
            </a:pPr>
            <a:r>
              <a:rPr lang="it-IT" dirty="0">
                <a:latin typeface="Comic Sans MS" charset="0"/>
              </a:rPr>
              <a:t>Regime speciale degli enti religiosi e delle organizzazioni di tendenza</a:t>
            </a:r>
          </a:p>
        </p:txBody>
      </p:sp>
      <p:sp>
        <p:nvSpPr>
          <p:cNvPr id="34817" name="Rectangle 2"/>
          <p:cNvSpPr>
            <a:spLocks noGrp="1" noChangeArrowheads="1"/>
          </p:cNvSpPr>
          <p:nvPr>
            <p:ph type="title"/>
          </p:nvPr>
        </p:nvSpPr>
        <p:spPr/>
        <p:txBody>
          <a:bodyPr>
            <a:normAutofit fontScale="90000"/>
          </a:bodyPr>
          <a:lstStyle/>
          <a:p>
            <a:pPr eaLnBrk="1" hangingPunct="1"/>
            <a:r>
              <a:rPr lang="en-GB" sz="3600">
                <a:solidFill>
                  <a:schemeClr val="tx2"/>
                </a:solidFill>
                <a:latin typeface="Comic Sans MS" charset="0"/>
              </a:rPr>
              <a:t>Deroghe e </a:t>
            </a:r>
            <a:br>
              <a:rPr lang="en-GB" sz="3600">
                <a:solidFill>
                  <a:schemeClr val="tx2"/>
                </a:solidFill>
                <a:latin typeface="Comic Sans MS" charset="0"/>
              </a:rPr>
            </a:br>
            <a:r>
              <a:rPr lang="en-GB" sz="3600">
                <a:solidFill>
                  <a:schemeClr val="tx2"/>
                </a:solidFill>
                <a:latin typeface="Comic Sans MS" charset="0"/>
              </a:rPr>
              <a:t>giustificazioni nella disciplina UE e domestica</a:t>
            </a:r>
          </a:p>
        </p:txBody>
      </p:sp>
    </p:spTree>
    <p:extLst>
      <p:ext uri="{BB962C8B-B14F-4D97-AF65-F5344CB8AC3E}">
        <p14:creationId xmlns:p14="http://schemas.microsoft.com/office/powerpoint/2010/main" val="42239345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723900" y="2476886"/>
            <a:ext cx="7696200" cy="3281362"/>
          </a:xfrm>
        </p:spPr>
        <p:txBody>
          <a:bodyPr/>
          <a:lstStyle/>
          <a:p>
            <a:pPr eaLnBrk="1" hangingPunct="1">
              <a:lnSpc>
                <a:spcPct val="80000"/>
              </a:lnSpc>
              <a:buFontTx/>
              <a:buNone/>
            </a:pPr>
            <a:r>
              <a:rPr lang="it-IT" sz="2400" dirty="0">
                <a:latin typeface="Comic Sans MS" charset="0"/>
              </a:rPr>
              <a:t>Il decreto legislativo non riguarda le differenze di trattamento basate sulla </a:t>
            </a:r>
            <a:r>
              <a:rPr lang="it-IT" sz="2400" dirty="0">
                <a:solidFill>
                  <a:schemeClr val="tx2"/>
                </a:solidFill>
                <a:latin typeface="Comic Sans MS" charset="0"/>
              </a:rPr>
              <a:t>nazionalità</a:t>
            </a:r>
            <a:r>
              <a:rPr lang="it-IT" sz="2400" dirty="0">
                <a:latin typeface="Comic Sans MS" charset="0"/>
              </a:rPr>
              <a:t> e non pregiudica le disposizioni nazionali e le condizioni relative all'ingresso, al soggiorno, all'accesso all'occupazione, all'assistenza e alla previdenza dei cittadini dei Paesi terzi e degli apolidi nel territorio dello Stato, né qualsiasi trattamento, adottato in base alla legge, derivante dalla condizione giuridica dei predetti soggetti. </a:t>
            </a:r>
            <a:endParaRPr lang="en-GB" sz="2400" dirty="0">
              <a:latin typeface="Comic Sans MS" charset="0"/>
            </a:endParaRPr>
          </a:p>
          <a:p>
            <a:pPr eaLnBrk="1" hangingPunct="1">
              <a:lnSpc>
                <a:spcPct val="80000"/>
              </a:lnSpc>
            </a:pPr>
            <a:endParaRPr lang="en-GB" sz="1800" dirty="0">
              <a:latin typeface="Comic Sans MS" charset="0"/>
            </a:endParaRPr>
          </a:p>
        </p:txBody>
      </p:sp>
      <p:sp>
        <p:nvSpPr>
          <p:cNvPr id="35841" name="Rectangle 2"/>
          <p:cNvSpPr>
            <a:spLocks noGrp="1" noChangeArrowheads="1"/>
          </p:cNvSpPr>
          <p:nvPr>
            <p:ph type="title"/>
          </p:nvPr>
        </p:nvSpPr>
        <p:spPr/>
        <p:txBody>
          <a:bodyPr>
            <a:normAutofit fontScale="90000"/>
          </a:bodyPr>
          <a:lstStyle/>
          <a:p>
            <a:pPr eaLnBrk="1" hangingPunct="1"/>
            <a:r>
              <a:rPr lang="en-GB">
                <a:latin typeface="Comic Sans MS" charset="0"/>
              </a:rPr>
              <a:t>Esempi di eccezioni tratte dal d.l.gvo n. 215</a:t>
            </a:r>
          </a:p>
        </p:txBody>
      </p:sp>
    </p:spTree>
    <p:extLst>
      <p:ext uri="{BB962C8B-B14F-4D97-AF65-F5344CB8AC3E}">
        <p14:creationId xmlns:p14="http://schemas.microsoft.com/office/powerpoint/2010/main" val="21564986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p:txBody>
          <a:bodyPr>
            <a:normAutofit/>
          </a:bodyPr>
          <a:lstStyle/>
          <a:p>
            <a:pPr eaLnBrk="1" hangingPunct="1">
              <a:lnSpc>
                <a:spcPct val="80000"/>
              </a:lnSpc>
            </a:pPr>
            <a:r>
              <a:rPr lang="it-IT" sz="1800" dirty="0">
                <a:latin typeface="Comic Sans MS" charset="0"/>
              </a:rPr>
              <a:t>Nel rispetto dei princìpi di proporzionalità e ragionevolezza e purché la finalità sia legittima, nell'àmbito del rapporto di lavoro o dell'esercizio dell'attività di impresa, non costituiscono atti di discriminazione … quelle differenze di trattamento dovute a caratteristiche connesse alla religione, alle convinzioni personali, all'handicap, all'età o all'orientamento sessuale di una persona, qualora, per la natura dell'attività lavorativa o per il contesto in cui essa viene espletata, si tratti di caratteristiche che costituiscono un requisito essenziale e determinante ai fini dello svolgimento dell'attività medesima.</a:t>
            </a:r>
          </a:p>
          <a:p>
            <a:pPr eaLnBrk="1" hangingPunct="1">
              <a:lnSpc>
                <a:spcPct val="80000"/>
              </a:lnSpc>
            </a:pPr>
            <a:r>
              <a:rPr lang="it-IT" sz="1800" dirty="0">
                <a:latin typeface="Comic Sans MS" charset="0"/>
              </a:rPr>
              <a:t>Non costituiscono, comunque, atti di discriminazione … quelle differenze di trattamento che, pur risultando indirettamente discriminatorie, </a:t>
            </a:r>
            <a:r>
              <a:rPr lang="it-IT" sz="1800" b="1" dirty="0">
                <a:latin typeface="Comic Sans MS" charset="0"/>
              </a:rPr>
              <a:t>siano giustificate oggettivamente da finalità legittime perseguite attraverso mezzi appropriati e necessari</a:t>
            </a:r>
            <a:r>
              <a:rPr lang="it-IT" sz="1800" dirty="0">
                <a:latin typeface="Comic Sans MS" charset="0"/>
              </a:rPr>
              <a:t>. </a:t>
            </a:r>
            <a:endParaRPr lang="en-GB" sz="1800" dirty="0">
              <a:latin typeface="Comic Sans MS" charset="0"/>
            </a:endParaRPr>
          </a:p>
        </p:txBody>
      </p:sp>
      <p:sp>
        <p:nvSpPr>
          <p:cNvPr id="36865" name="Rectangle 2"/>
          <p:cNvSpPr>
            <a:spLocks noGrp="1" noChangeArrowheads="1"/>
          </p:cNvSpPr>
          <p:nvPr>
            <p:ph type="title"/>
          </p:nvPr>
        </p:nvSpPr>
        <p:spPr/>
        <p:txBody>
          <a:bodyPr>
            <a:normAutofit fontScale="90000"/>
          </a:bodyPr>
          <a:lstStyle/>
          <a:p>
            <a:pPr eaLnBrk="1" hangingPunct="1"/>
            <a:r>
              <a:rPr lang="en-GB">
                <a:latin typeface="Comic Sans MS" charset="0"/>
              </a:rPr>
              <a:t>Esempi di eccezioni tratte dal d.l.gvo n. 216</a:t>
            </a:r>
          </a:p>
        </p:txBody>
      </p:sp>
    </p:spTree>
    <p:extLst>
      <p:ext uri="{BB962C8B-B14F-4D97-AF65-F5344CB8AC3E}">
        <p14:creationId xmlns:p14="http://schemas.microsoft.com/office/powerpoint/2010/main" val="3090912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4745882-3A7C-1D4E-B78A-0391F061F5B5}"/>
              </a:ext>
            </a:extLst>
          </p:cNvPr>
          <p:cNvPicPr>
            <a:picLocks noChangeAspect="1"/>
          </p:cNvPicPr>
          <p:nvPr/>
        </p:nvPicPr>
        <p:blipFill>
          <a:blip r:embed="rId2"/>
          <a:stretch>
            <a:fillRect/>
          </a:stretch>
        </p:blipFill>
        <p:spPr>
          <a:xfrm>
            <a:off x="6832600" y="1143115"/>
            <a:ext cx="1447800" cy="990600"/>
          </a:xfrm>
          <a:prstGeom prst="rect">
            <a:avLst/>
          </a:prstGeom>
        </p:spPr>
      </p:pic>
      <p:sp>
        <p:nvSpPr>
          <p:cNvPr id="38914" name="Rectangle 3"/>
          <p:cNvSpPr>
            <a:spLocks noGrp="1" noChangeArrowheads="1"/>
          </p:cNvSpPr>
          <p:nvPr>
            <p:ph idx="1"/>
          </p:nvPr>
        </p:nvSpPr>
        <p:spPr>
          <a:xfrm>
            <a:off x="617838" y="2446638"/>
            <a:ext cx="8229599" cy="3679525"/>
          </a:xfrm>
        </p:spPr>
        <p:txBody>
          <a:bodyPr>
            <a:normAutofit/>
          </a:bodyPr>
          <a:lstStyle/>
          <a:p>
            <a:pPr eaLnBrk="1" hangingPunct="1">
              <a:lnSpc>
                <a:spcPct val="110000"/>
              </a:lnSpc>
            </a:pPr>
            <a:r>
              <a:rPr lang="it-IT" sz="1800" dirty="0">
                <a:latin typeface="Comic Sans MS" charset="0"/>
              </a:rPr>
              <a:t>È istituito presso la Presidenza del Consiglio dei Ministri - Dipartimento per le pari opportunità un ufficio per la promozione della parità di trattamento e la rimozione delle discriminazioni fondate sulla razza o sull'origine etnica, con funzioni di controllo e garanzia delle parità di trattamento e dell'operatività degli strumenti di tutela, avente il compito di svolgere, in modo </a:t>
            </a:r>
            <a:r>
              <a:rPr lang="it-IT" sz="1800" dirty="0">
                <a:solidFill>
                  <a:schemeClr val="tx2"/>
                </a:solidFill>
                <a:latin typeface="Comic Sans MS" charset="0"/>
              </a:rPr>
              <a:t>autonomo e imparziale</a:t>
            </a:r>
            <a:r>
              <a:rPr lang="it-IT" sz="1800" dirty="0">
                <a:latin typeface="Comic Sans MS" charset="0"/>
              </a:rPr>
              <a:t>, attività di promozione della parità e di rimozione di qualsiasi forma di discriminazione fondata sulla razza o sull'origine etnica, anche in un'ottica che tenga conto del diverso impatto che le stesse discriminazioni possono avere su donne e uomini, nonché dell'esistenza di forme di razzismo a carattere culturale e religioso. </a:t>
            </a:r>
          </a:p>
        </p:txBody>
      </p:sp>
      <p:sp>
        <p:nvSpPr>
          <p:cNvPr id="38913" name="Rectangle 2"/>
          <p:cNvSpPr>
            <a:spLocks noGrp="1" noChangeArrowheads="1"/>
          </p:cNvSpPr>
          <p:nvPr>
            <p:ph type="title"/>
          </p:nvPr>
        </p:nvSpPr>
        <p:spPr>
          <a:xfrm>
            <a:off x="457200" y="412469"/>
            <a:ext cx="8229600" cy="1824104"/>
          </a:xfrm>
        </p:spPr>
        <p:txBody>
          <a:bodyPr>
            <a:noAutofit/>
          </a:bodyPr>
          <a:lstStyle/>
          <a:p>
            <a:pPr eaLnBrk="1" hangingPunct="1"/>
            <a:r>
              <a:rPr lang="it-IT" sz="2800" dirty="0">
                <a:solidFill>
                  <a:schemeClr val="tx2"/>
                </a:solidFill>
                <a:latin typeface="Comic Sans MS" charset="0"/>
              </a:rPr>
              <a:t>Ufficio Nazionale </a:t>
            </a:r>
            <a:r>
              <a:rPr lang="it-IT" sz="2800" dirty="0" err="1">
                <a:solidFill>
                  <a:schemeClr val="tx2"/>
                </a:solidFill>
                <a:latin typeface="Comic Sans MS" charset="0"/>
              </a:rPr>
              <a:t>Antidiscriminazioni</a:t>
            </a:r>
            <a:r>
              <a:rPr lang="it-IT" sz="2800" dirty="0">
                <a:solidFill>
                  <a:schemeClr val="tx2"/>
                </a:solidFill>
                <a:latin typeface="Comic Sans MS" charset="0"/>
              </a:rPr>
              <a:t> Razziali</a:t>
            </a:r>
            <a:br>
              <a:rPr lang="it-IT" sz="2800" dirty="0">
                <a:solidFill>
                  <a:schemeClr val="tx2"/>
                </a:solidFill>
                <a:latin typeface="Comic Sans MS" charset="0"/>
              </a:rPr>
            </a:br>
            <a:r>
              <a:rPr lang="it-IT" sz="2800" dirty="0">
                <a:solidFill>
                  <a:schemeClr val="tx2"/>
                </a:solidFill>
                <a:latin typeface="Comic Sans MS" charset="0"/>
              </a:rPr>
              <a:t>(</a:t>
            </a:r>
            <a:r>
              <a:rPr lang="it-IT" sz="2800" dirty="0" err="1">
                <a:solidFill>
                  <a:schemeClr val="tx2"/>
                </a:solidFill>
                <a:latin typeface="Comic Sans MS" charset="0"/>
              </a:rPr>
              <a:t>D.lg.vo</a:t>
            </a:r>
            <a:r>
              <a:rPr lang="it-IT" sz="2800" dirty="0">
                <a:solidFill>
                  <a:schemeClr val="tx2"/>
                </a:solidFill>
                <a:latin typeface="Comic Sans MS" charset="0"/>
              </a:rPr>
              <a:t> n. 215)</a:t>
            </a:r>
          </a:p>
        </p:txBody>
      </p:sp>
    </p:spTree>
    <p:extLst>
      <p:ext uri="{BB962C8B-B14F-4D97-AF65-F5344CB8AC3E}">
        <p14:creationId xmlns:p14="http://schemas.microsoft.com/office/powerpoint/2010/main" val="29479098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p:txBody>
          <a:bodyPr>
            <a:normAutofit fontScale="92500" lnSpcReduction="10000"/>
          </a:bodyPr>
          <a:lstStyle/>
          <a:p>
            <a:pPr algn="just" eaLnBrk="1" hangingPunct="1">
              <a:lnSpc>
                <a:spcPct val="80000"/>
              </a:lnSpc>
              <a:buFontTx/>
              <a:buNone/>
            </a:pPr>
            <a:r>
              <a:rPr lang="it-IT" sz="1800">
                <a:latin typeface="Comic Sans MS" charset="0"/>
              </a:rPr>
              <a:t>È nullo qualsiasi patto od atto diretto a:</a:t>
            </a:r>
          </a:p>
          <a:p>
            <a:pPr algn="just" eaLnBrk="1" hangingPunct="1">
              <a:lnSpc>
                <a:spcPct val="80000"/>
              </a:lnSpc>
            </a:pPr>
            <a:r>
              <a:rPr lang="it-IT" sz="1800">
                <a:latin typeface="Comic Sans MS" charset="0"/>
              </a:rPr>
              <a:t>a) subordinare l’occupazione di un lavoratore alla condizione che aderisca o non aderisca ad una associazione sindacale ovvero cessi di farne parte;</a:t>
            </a:r>
          </a:p>
          <a:p>
            <a:pPr algn="just" eaLnBrk="1" hangingPunct="1">
              <a:lnSpc>
                <a:spcPct val="80000"/>
              </a:lnSpc>
            </a:pPr>
            <a:r>
              <a:rPr lang="it-IT" sz="1800">
                <a:latin typeface="Comic Sans MS" charset="0"/>
              </a:rPr>
              <a:t>b) licenziare un lavoratore, discriminarlo nell’assegnazione di qualifiche o mansioni, nei trasferimenti, nei provvedimenti disciplinari, o recargli altrimenti pregiudizio a causa della sua affiliazione o attività sindacale ovvero della sua partecipazione ad uno sciopero.</a:t>
            </a:r>
          </a:p>
          <a:p>
            <a:pPr algn="just" eaLnBrk="1" hangingPunct="1">
              <a:lnSpc>
                <a:spcPct val="80000"/>
              </a:lnSpc>
            </a:pPr>
            <a:r>
              <a:rPr lang="it-IT" sz="1800">
                <a:latin typeface="Comic Sans MS" charset="0"/>
              </a:rPr>
              <a:t>Le disposizioni di cui al comma precedente si applicano altresì ai patti o atti diretti a fini di discriminazione politica, religiosa, razziale, di lingua o di sesso*, di handicap, di età o basata sull’orientamento sessuale o sulle convinzioni personali**.</a:t>
            </a:r>
          </a:p>
          <a:p>
            <a:pPr algn="just" eaLnBrk="1" hangingPunct="1">
              <a:lnSpc>
                <a:spcPct val="80000"/>
              </a:lnSpc>
            </a:pPr>
            <a:endParaRPr lang="it-IT" sz="1800">
              <a:latin typeface="Comic Sans MS" charset="0"/>
            </a:endParaRPr>
          </a:p>
          <a:p>
            <a:pPr eaLnBrk="1" hangingPunct="1">
              <a:lnSpc>
                <a:spcPct val="80000"/>
              </a:lnSpc>
              <a:buFontTx/>
              <a:buNone/>
            </a:pPr>
            <a:r>
              <a:rPr lang="it-IT" sz="1800">
                <a:latin typeface="Comic Sans MS" charset="0"/>
              </a:rPr>
              <a:t>     *Art. 13 L. n. 903/1977</a:t>
            </a:r>
          </a:p>
          <a:p>
            <a:pPr eaLnBrk="1" hangingPunct="1">
              <a:lnSpc>
                <a:spcPct val="80000"/>
              </a:lnSpc>
              <a:buFontTx/>
              <a:buNone/>
            </a:pPr>
            <a:r>
              <a:rPr lang="it-IT" sz="1800">
                <a:latin typeface="Comic Sans MS" charset="0"/>
              </a:rPr>
              <a:t>     ** Art. 4 del D.L.vo n. 216/2003</a:t>
            </a:r>
          </a:p>
          <a:p>
            <a:pPr eaLnBrk="1" hangingPunct="1">
              <a:lnSpc>
                <a:spcPct val="80000"/>
              </a:lnSpc>
            </a:pPr>
            <a:endParaRPr lang="en-GB" sz="1800">
              <a:latin typeface="Comic Sans MS" charset="0"/>
            </a:endParaRPr>
          </a:p>
        </p:txBody>
      </p:sp>
      <p:sp>
        <p:nvSpPr>
          <p:cNvPr id="39937" name="Rectangle 2"/>
          <p:cNvSpPr>
            <a:spLocks noGrp="1" noChangeArrowheads="1"/>
          </p:cNvSpPr>
          <p:nvPr>
            <p:ph type="title"/>
          </p:nvPr>
        </p:nvSpPr>
        <p:spPr/>
        <p:txBody>
          <a:bodyPr/>
          <a:lstStyle/>
          <a:p>
            <a:pPr eaLnBrk="1" hangingPunct="1"/>
            <a:r>
              <a:rPr lang="en-GB">
                <a:solidFill>
                  <a:schemeClr val="tx2"/>
                </a:solidFill>
                <a:latin typeface="Comic Sans MS" charset="0"/>
              </a:rPr>
              <a:t>Altre norme: art. 15 S.L.</a:t>
            </a:r>
          </a:p>
        </p:txBody>
      </p:sp>
    </p:spTree>
    <p:extLst>
      <p:ext uri="{BB962C8B-B14F-4D97-AF65-F5344CB8AC3E}">
        <p14:creationId xmlns:p14="http://schemas.microsoft.com/office/powerpoint/2010/main" val="228012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p:txBody>
          <a:bodyPr>
            <a:normAutofit lnSpcReduction="10000"/>
          </a:bodyPr>
          <a:lstStyle/>
          <a:p>
            <a:pPr eaLnBrk="1" hangingPunct="1">
              <a:lnSpc>
                <a:spcPct val="80000"/>
              </a:lnSpc>
            </a:pPr>
            <a:r>
              <a:rPr lang="it-IT" sz="2800" b="1">
                <a:latin typeface="Comic Sans MS" charset="0"/>
              </a:rPr>
              <a:t>D.lg.vo n. 286/1998 </a:t>
            </a:r>
            <a:r>
              <a:rPr lang="it-IT" sz="2800">
                <a:latin typeface="Comic Sans MS" charset="0"/>
              </a:rPr>
              <a:t>– Condizione dello straniero: divieto discriminazioni in ragione dell’appartenenza ad una razza, gruppo etnico o linguistico, confessione religiosa, </a:t>
            </a:r>
            <a:r>
              <a:rPr lang="it-IT" sz="2800">
                <a:solidFill>
                  <a:schemeClr val="tx2"/>
                </a:solidFill>
                <a:latin typeface="Comic Sans MS" charset="0"/>
              </a:rPr>
              <a:t>nazionalità</a:t>
            </a:r>
          </a:p>
          <a:p>
            <a:pPr eaLnBrk="1" hangingPunct="1">
              <a:lnSpc>
                <a:spcPct val="80000"/>
              </a:lnSpc>
            </a:pPr>
            <a:r>
              <a:rPr lang="en-GB" sz="2800" b="1">
                <a:latin typeface="Comic Sans MS" charset="0"/>
              </a:rPr>
              <a:t>L. n. 67/2006</a:t>
            </a:r>
            <a:r>
              <a:rPr lang="en-GB" sz="2800">
                <a:latin typeface="Comic Sans MS" charset="0"/>
              </a:rPr>
              <a:t> divieto discriminazione diretta e indiretta a causa di disabilità nelle aree civili, politiche, economiche e sociali; rimedi simili a quelli dei d.l.g.vi 215 e 216</a:t>
            </a:r>
          </a:p>
        </p:txBody>
      </p:sp>
      <p:sp>
        <p:nvSpPr>
          <p:cNvPr id="40961" name="Rectangle 2"/>
          <p:cNvSpPr>
            <a:spLocks noGrp="1" noChangeArrowheads="1"/>
          </p:cNvSpPr>
          <p:nvPr>
            <p:ph type="title"/>
          </p:nvPr>
        </p:nvSpPr>
        <p:spPr/>
        <p:txBody>
          <a:bodyPr/>
          <a:lstStyle/>
          <a:p>
            <a:pPr eaLnBrk="1" hangingPunct="1"/>
            <a:r>
              <a:rPr lang="en-GB">
                <a:solidFill>
                  <a:schemeClr val="tx2"/>
                </a:solidFill>
                <a:latin typeface="Comic Sans MS" charset="0"/>
              </a:rPr>
              <a:t>Altre norme</a:t>
            </a:r>
          </a:p>
        </p:txBody>
      </p:sp>
    </p:spTree>
    <p:extLst>
      <p:ext uri="{BB962C8B-B14F-4D97-AF65-F5344CB8AC3E}">
        <p14:creationId xmlns:p14="http://schemas.microsoft.com/office/powerpoint/2010/main" val="42193128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ctrTitle"/>
          </p:nvPr>
        </p:nvSpPr>
        <p:spPr/>
        <p:txBody>
          <a:bodyPr/>
          <a:lstStyle/>
          <a:p>
            <a:pPr eaLnBrk="1" hangingPunct="1">
              <a:defRPr/>
            </a:pPr>
            <a:r>
              <a:rPr lang="en-GB">
                <a:effectLst>
                  <a:outerShdw blurRad="38100" dist="38100" dir="2700000" algn="tl">
                    <a:srgbClr val="DDDDDD"/>
                  </a:outerShdw>
                </a:effectLst>
                <a:latin typeface="Comic Sans MS" charset="0"/>
                <a:cs typeface="Arial" charset="0"/>
              </a:rPr>
              <a:t>Le discriminazioni di genere</a:t>
            </a:r>
          </a:p>
        </p:txBody>
      </p:sp>
      <p:sp>
        <p:nvSpPr>
          <p:cNvPr id="33797" name="Rectangle 5"/>
          <p:cNvSpPr>
            <a:spLocks noGrp="1" noChangeArrowheads="1"/>
          </p:cNvSpPr>
          <p:nvPr>
            <p:ph type="subTitle" idx="1"/>
          </p:nvPr>
        </p:nvSpPr>
        <p:spPr/>
        <p:txBody>
          <a:bodyPr/>
          <a:lstStyle/>
          <a:p>
            <a:pPr eaLnBrk="1" hangingPunct="1">
              <a:defRPr/>
            </a:pPr>
            <a:endParaRPr lang="it-IT">
              <a:ea typeface="+mn-ea"/>
            </a:endParaRPr>
          </a:p>
        </p:txBody>
      </p:sp>
    </p:spTree>
    <p:extLst>
      <p:ext uri="{BB962C8B-B14F-4D97-AF65-F5344CB8AC3E}">
        <p14:creationId xmlns:p14="http://schemas.microsoft.com/office/powerpoint/2010/main" val="2050375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p:txBody>
          <a:bodyPr/>
          <a:lstStyle/>
          <a:p>
            <a:pPr algn="ctr" eaLnBrk="1" hangingPunct="1">
              <a:buFontTx/>
              <a:buNone/>
            </a:pPr>
            <a:r>
              <a:rPr lang="en-GB">
                <a:latin typeface="Comic Sans MS" charset="0"/>
              </a:rPr>
              <a:t>Perchè è giunta l’ora di utilizzare a fondo le potenzialità del diritto antidiscriminatorio nel nostro Paese?</a:t>
            </a:r>
          </a:p>
        </p:txBody>
      </p:sp>
      <p:sp>
        <p:nvSpPr>
          <p:cNvPr id="14337" name="Rectangle 2"/>
          <p:cNvSpPr>
            <a:spLocks noGrp="1" noChangeArrowheads="1"/>
          </p:cNvSpPr>
          <p:nvPr>
            <p:ph type="title"/>
          </p:nvPr>
        </p:nvSpPr>
        <p:spPr/>
        <p:txBody>
          <a:bodyPr/>
          <a:lstStyle/>
          <a:p>
            <a:pPr eaLnBrk="1" hangingPunct="1"/>
            <a:r>
              <a:rPr lang="en-GB">
                <a:latin typeface="Comic Sans MS" charset="0"/>
              </a:rPr>
              <a:t>Ogni cosa ha il suo tempo…</a:t>
            </a:r>
          </a:p>
        </p:txBody>
      </p:sp>
    </p:spTree>
    <p:extLst>
      <p:ext uri="{BB962C8B-B14F-4D97-AF65-F5344CB8AC3E}">
        <p14:creationId xmlns:p14="http://schemas.microsoft.com/office/powerpoint/2010/main" val="3331208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a:xfrm>
            <a:off x="723900" y="2175863"/>
            <a:ext cx="7696200" cy="4360862"/>
          </a:xfrm>
        </p:spPr>
        <p:txBody>
          <a:bodyPr>
            <a:normAutofit/>
          </a:bodyPr>
          <a:lstStyle/>
          <a:p>
            <a:pPr eaLnBrk="1" hangingPunct="1">
              <a:lnSpc>
                <a:spcPct val="80000"/>
              </a:lnSpc>
            </a:pPr>
            <a:r>
              <a:rPr lang="en-GB" sz="1800" dirty="0">
                <a:latin typeface="Comic Sans MS" charset="0"/>
              </a:rPr>
              <a:t>Article 141 </a:t>
            </a:r>
            <a:r>
              <a:rPr lang="en-GB" sz="1800" dirty="0" err="1">
                <a:latin typeface="Comic Sans MS" charset="0"/>
              </a:rPr>
              <a:t>Trattato</a:t>
            </a:r>
            <a:r>
              <a:rPr lang="en-GB" sz="1800" dirty="0">
                <a:latin typeface="Comic Sans MS" charset="0"/>
              </a:rPr>
              <a:t> CE – Principio </a:t>
            </a:r>
            <a:r>
              <a:rPr lang="en-GB" sz="1800" dirty="0" err="1">
                <a:latin typeface="Comic Sans MS" charset="0"/>
              </a:rPr>
              <a:t>parità</a:t>
            </a:r>
            <a:r>
              <a:rPr lang="en-GB" sz="1800" dirty="0">
                <a:latin typeface="Comic Sans MS" charset="0"/>
              </a:rPr>
              <a:t> </a:t>
            </a:r>
            <a:r>
              <a:rPr lang="en-GB" sz="1800" dirty="0" err="1">
                <a:latin typeface="Comic Sans MS" charset="0"/>
              </a:rPr>
              <a:t>retributiva</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75/117/CEE - </a:t>
            </a:r>
            <a:r>
              <a:rPr lang="en-GB" sz="1800" dirty="0" err="1">
                <a:latin typeface="Comic Sans MS" charset="0"/>
              </a:rPr>
              <a:t>Parità</a:t>
            </a:r>
            <a:r>
              <a:rPr lang="en-GB" sz="1800" dirty="0">
                <a:latin typeface="Comic Sans MS" charset="0"/>
              </a:rPr>
              <a:t> </a:t>
            </a:r>
            <a:r>
              <a:rPr lang="en-GB" sz="1800" dirty="0" err="1">
                <a:latin typeface="Comic Sans MS" charset="0"/>
              </a:rPr>
              <a:t>retributiva</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76/207/CEE e </a:t>
            </a:r>
            <a:r>
              <a:rPr lang="en-GB" sz="1800" dirty="0" err="1">
                <a:latin typeface="Comic Sans MS" charset="0"/>
              </a:rPr>
              <a:t>Direttive</a:t>
            </a:r>
            <a:r>
              <a:rPr lang="en-GB" sz="1800" dirty="0">
                <a:latin typeface="Comic Sans MS" charset="0"/>
              </a:rPr>
              <a:t> 2002/73/CE - P</a:t>
            </a:r>
            <a:r>
              <a:rPr lang="it-IT" sz="1800" dirty="0" err="1">
                <a:latin typeface="Comic Sans MS" charset="0"/>
              </a:rPr>
              <a:t>arità</a:t>
            </a:r>
            <a:r>
              <a:rPr lang="it-IT" sz="1800" dirty="0">
                <a:latin typeface="Comic Sans MS" charset="0"/>
              </a:rPr>
              <a:t> di trattamento fra gli uomini e le donne per quanto riguarda l’accesso al lavoro , alla formazione e alla promozione professionali e le condizioni di lavoro </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79/7/CEE </a:t>
            </a:r>
            <a:r>
              <a:rPr lang="en-GB" sz="1800" dirty="0" err="1">
                <a:latin typeface="Comic Sans MS" charset="0"/>
              </a:rPr>
              <a:t>Parità</a:t>
            </a:r>
            <a:r>
              <a:rPr lang="en-GB" sz="1800" dirty="0">
                <a:latin typeface="Comic Sans MS" charset="0"/>
              </a:rPr>
              <a:t> </a:t>
            </a:r>
            <a:r>
              <a:rPr lang="en-GB" sz="1800" dirty="0" err="1">
                <a:latin typeface="Comic Sans MS" charset="0"/>
              </a:rPr>
              <a:t>uomo</a:t>
            </a:r>
            <a:r>
              <a:rPr lang="en-GB" sz="1800" dirty="0">
                <a:latin typeface="Comic Sans MS" charset="0"/>
              </a:rPr>
              <a:t> donna </a:t>
            </a:r>
            <a:r>
              <a:rPr lang="en-GB" sz="1800" dirty="0" err="1">
                <a:latin typeface="Comic Sans MS" charset="0"/>
              </a:rPr>
              <a:t>Sicurezza</a:t>
            </a:r>
            <a:r>
              <a:rPr lang="en-GB" sz="1800" dirty="0">
                <a:latin typeface="Comic Sans MS" charset="0"/>
              </a:rPr>
              <a:t> </a:t>
            </a:r>
            <a:r>
              <a:rPr lang="en-GB" sz="1800" dirty="0" err="1">
                <a:latin typeface="Comic Sans MS" charset="0"/>
              </a:rPr>
              <a:t>Sociale</a:t>
            </a:r>
            <a:r>
              <a:rPr lang="en-GB" sz="1800" dirty="0">
                <a:latin typeface="Comic Sans MS" charset="0"/>
              </a:rPr>
              <a:t> </a:t>
            </a:r>
            <a:r>
              <a:rPr lang="en-GB" sz="1800" dirty="0">
                <a:solidFill>
                  <a:schemeClr val="tx2"/>
                </a:solidFill>
                <a:latin typeface="Comic Sans MS" charset="0"/>
              </a:rPr>
              <a:t>NI</a:t>
            </a:r>
          </a:p>
          <a:p>
            <a:pPr eaLnBrk="1" hangingPunct="1">
              <a:lnSpc>
                <a:spcPct val="80000"/>
              </a:lnSpc>
            </a:pPr>
            <a:r>
              <a:rPr lang="en-GB" sz="1800" dirty="0" err="1">
                <a:latin typeface="Comic Sans MS" charset="0"/>
              </a:rPr>
              <a:t>Direttiva</a:t>
            </a:r>
            <a:r>
              <a:rPr lang="en-GB" sz="1800" dirty="0">
                <a:latin typeface="Comic Sans MS" charset="0"/>
              </a:rPr>
              <a:t> 86/378/CEE e </a:t>
            </a:r>
            <a:r>
              <a:rPr lang="en-GB" sz="1800" dirty="0" err="1">
                <a:latin typeface="Comic Sans MS" charset="0"/>
              </a:rPr>
              <a:t>Direttiva</a:t>
            </a:r>
            <a:r>
              <a:rPr lang="en-GB" sz="1800" dirty="0">
                <a:latin typeface="Comic Sans MS" charset="0"/>
              </a:rPr>
              <a:t> 96/97/CE </a:t>
            </a:r>
            <a:r>
              <a:rPr lang="en-GB" sz="1800" dirty="0" err="1">
                <a:latin typeface="Comic Sans MS" charset="0"/>
              </a:rPr>
              <a:t>Parità</a:t>
            </a:r>
            <a:r>
              <a:rPr lang="en-GB" sz="1800" dirty="0">
                <a:latin typeface="Comic Sans MS" charset="0"/>
              </a:rPr>
              <a:t> </a:t>
            </a:r>
            <a:r>
              <a:rPr lang="en-GB" sz="1800" dirty="0" err="1">
                <a:latin typeface="Comic Sans MS" charset="0"/>
              </a:rPr>
              <a:t>uomo</a:t>
            </a:r>
            <a:r>
              <a:rPr lang="en-GB" sz="1800" dirty="0">
                <a:latin typeface="Comic Sans MS" charset="0"/>
              </a:rPr>
              <a:t> donna </a:t>
            </a:r>
            <a:r>
              <a:rPr lang="en-GB" sz="1800" dirty="0" err="1">
                <a:latin typeface="Comic Sans MS" charset="0"/>
              </a:rPr>
              <a:t>nei</a:t>
            </a:r>
            <a:r>
              <a:rPr lang="en-GB" sz="1800" dirty="0">
                <a:latin typeface="Comic Sans MS" charset="0"/>
              </a:rPr>
              <a:t> </a:t>
            </a:r>
            <a:r>
              <a:rPr lang="en-GB" sz="1800" dirty="0" err="1">
                <a:latin typeface="Comic Sans MS" charset="0"/>
              </a:rPr>
              <a:t>regimi</a:t>
            </a:r>
            <a:r>
              <a:rPr lang="en-GB" sz="1800" dirty="0">
                <a:latin typeface="Comic Sans MS" charset="0"/>
              </a:rPr>
              <a:t> </a:t>
            </a:r>
            <a:r>
              <a:rPr lang="en-GB" sz="1800" dirty="0" err="1">
                <a:latin typeface="Comic Sans MS" charset="0"/>
              </a:rPr>
              <a:t>professionali</a:t>
            </a:r>
            <a:r>
              <a:rPr lang="en-GB" sz="1800" dirty="0">
                <a:latin typeface="Comic Sans MS" charset="0"/>
              </a:rPr>
              <a:t> di </a:t>
            </a:r>
            <a:r>
              <a:rPr lang="en-GB" sz="1800" dirty="0" err="1">
                <a:latin typeface="Comic Sans MS" charset="0"/>
              </a:rPr>
              <a:t>Sicurezza</a:t>
            </a:r>
            <a:r>
              <a:rPr lang="en-GB" sz="1800" dirty="0">
                <a:latin typeface="Comic Sans MS" charset="0"/>
              </a:rPr>
              <a:t> </a:t>
            </a:r>
            <a:r>
              <a:rPr lang="en-GB" sz="1800" dirty="0" err="1">
                <a:latin typeface="Comic Sans MS" charset="0"/>
              </a:rPr>
              <a:t>Sociale</a:t>
            </a:r>
            <a:r>
              <a:rPr lang="en-GB" sz="1800" dirty="0">
                <a:latin typeface="Comic Sans MS" charset="0"/>
              </a:rPr>
              <a:t> </a:t>
            </a:r>
            <a:r>
              <a:rPr lang="en-GB" sz="1800" dirty="0">
                <a:solidFill>
                  <a:schemeClr val="tx2"/>
                </a:solidFill>
                <a:latin typeface="Comic Sans MS" charset="0"/>
              </a:rPr>
              <a:t>NI</a:t>
            </a:r>
          </a:p>
          <a:p>
            <a:pPr eaLnBrk="1" hangingPunct="1">
              <a:lnSpc>
                <a:spcPct val="80000"/>
              </a:lnSpc>
            </a:pPr>
            <a:r>
              <a:rPr lang="en-GB" sz="1800" dirty="0" err="1">
                <a:latin typeface="Comic Sans MS" charset="0"/>
              </a:rPr>
              <a:t>Direttiva</a:t>
            </a:r>
            <a:r>
              <a:rPr lang="en-GB" sz="1800" dirty="0">
                <a:latin typeface="Comic Sans MS" charset="0"/>
              </a:rPr>
              <a:t> 86/613/CEE P</a:t>
            </a:r>
            <a:r>
              <a:rPr lang="it-IT" sz="1800" dirty="0" err="1">
                <a:latin typeface="Comic Sans MS" charset="0"/>
              </a:rPr>
              <a:t>arità</a:t>
            </a:r>
            <a:r>
              <a:rPr lang="it-IT" sz="1800" dirty="0">
                <a:latin typeface="Comic Sans MS" charset="0"/>
              </a:rPr>
              <a:t> di trattamento fra gli uomini e le donne che esercitano un'attività autonoma, ivi comprese le attività nel settore agricolo</a:t>
            </a:r>
          </a:p>
          <a:p>
            <a:pPr eaLnBrk="1" hangingPunct="1">
              <a:lnSpc>
                <a:spcPct val="80000"/>
              </a:lnSpc>
            </a:pPr>
            <a:r>
              <a:rPr lang="en-GB" sz="1800" dirty="0" err="1">
                <a:latin typeface="Comic Sans MS" charset="0"/>
              </a:rPr>
              <a:t>Direttiva</a:t>
            </a:r>
            <a:r>
              <a:rPr lang="en-GB" sz="1800" dirty="0">
                <a:latin typeface="Comic Sans MS" charset="0"/>
              </a:rPr>
              <a:t> 92/85/CEE </a:t>
            </a:r>
            <a:r>
              <a:rPr lang="en-GB" sz="1800" dirty="0" err="1">
                <a:latin typeface="Comic Sans MS" charset="0"/>
              </a:rPr>
              <a:t>Maternità</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96/34/CE </a:t>
            </a:r>
            <a:r>
              <a:rPr lang="en-GB" sz="1800" dirty="0" err="1">
                <a:latin typeface="Comic Sans MS" charset="0"/>
              </a:rPr>
              <a:t>Congedo</a:t>
            </a:r>
            <a:r>
              <a:rPr lang="en-GB" sz="1800" dirty="0">
                <a:latin typeface="Comic Sans MS" charset="0"/>
              </a:rPr>
              <a:t> </a:t>
            </a:r>
            <a:r>
              <a:rPr lang="en-GB" sz="1800" dirty="0" err="1">
                <a:latin typeface="Comic Sans MS" charset="0"/>
              </a:rPr>
              <a:t>parentale</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2004/113/CE </a:t>
            </a:r>
            <a:r>
              <a:rPr lang="it-IT" sz="1800" dirty="0">
                <a:latin typeface="Comic Sans MS" charset="0"/>
              </a:rPr>
              <a:t>parità di trattamento tra uomini e donne per quanto riguarda l'accesso a beni e servizi e la loro fornitura </a:t>
            </a:r>
            <a:endParaRPr lang="en-GB" sz="1800" dirty="0">
              <a:latin typeface="Comic Sans MS" charset="0"/>
            </a:endParaRPr>
          </a:p>
          <a:p>
            <a:pPr eaLnBrk="1" hangingPunct="1">
              <a:lnSpc>
                <a:spcPct val="80000"/>
              </a:lnSpc>
            </a:pPr>
            <a:r>
              <a:rPr lang="en-GB" sz="1800" dirty="0" err="1">
                <a:latin typeface="Comic Sans MS" charset="0"/>
              </a:rPr>
              <a:t>Direttiva</a:t>
            </a:r>
            <a:r>
              <a:rPr lang="en-GB" sz="1800" dirty="0">
                <a:latin typeface="Comic Sans MS" charset="0"/>
              </a:rPr>
              <a:t> Quadro 2006/54/CE Recast</a:t>
            </a:r>
            <a:endParaRPr lang="it-IT" sz="1800" dirty="0">
              <a:solidFill>
                <a:schemeClr val="tx2"/>
              </a:solidFill>
              <a:latin typeface="Comic Sans MS" charset="0"/>
            </a:endParaRPr>
          </a:p>
          <a:p>
            <a:pPr eaLnBrk="1" hangingPunct="1">
              <a:lnSpc>
                <a:spcPct val="80000"/>
              </a:lnSpc>
            </a:pPr>
            <a:endParaRPr lang="en-GB" sz="1800" dirty="0">
              <a:latin typeface="Comic Sans MS" charset="0"/>
            </a:endParaRPr>
          </a:p>
        </p:txBody>
      </p:sp>
      <p:sp>
        <p:nvSpPr>
          <p:cNvPr id="43009" name="Rectangle 2"/>
          <p:cNvSpPr>
            <a:spLocks noGrp="1" noChangeArrowheads="1"/>
          </p:cNvSpPr>
          <p:nvPr>
            <p:ph type="title"/>
          </p:nvPr>
        </p:nvSpPr>
        <p:spPr>
          <a:xfrm>
            <a:off x="723900" y="764531"/>
            <a:ext cx="6870700" cy="903631"/>
          </a:xfrm>
        </p:spPr>
        <p:txBody>
          <a:bodyPr>
            <a:normAutofit/>
          </a:bodyPr>
          <a:lstStyle/>
          <a:p>
            <a:pPr eaLnBrk="1" hangingPunct="1"/>
            <a:r>
              <a:rPr lang="en-GB" sz="4000" dirty="0" err="1">
                <a:solidFill>
                  <a:schemeClr val="hlink"/>
                </a:solidFill>
                <a:latin typeface="Comic Sans MS" charset="0"/>
              </a:rPr>
              <a:t>Normativa</a:t>
            </a:r>
            <a:r>
              <a:rPr lang="en-GB" sz="4000" dirty="0">
                <a:solidFill>
                  <a:schemeClr val="hlink"/>
                </a:solidFill>
                <a:latin typeface="Comic Sans MS" charset="0"/>
              </a:rPr>
              <a:t> UE</a:t>
            </a:r>
          </a:p>
        </p:txBody>
      </p:sp>
    </p:spTree>
    <p:extLst>
      <p:ext uri="{BB962C8B-B14F-4D97-AF65-F5344CB8AC3E}">
        <p14:creationId xmlns:p14="http://schemas.microsoft.com/office/powerpoint/2010/main" val="28849204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p:txBody>
          <a:bodyPr/>
          <a:lstStyle/>
          <a:p>
            <a:pPr eaLnBrk="1" hangingPunct="1">
              <a:buFontTx/>
              <a:buNone/>
            </a:pPr>
            <a:r>
              <a:rPr lang="it-IT">
                <a:solidFill>
                  <a:srgbClr val="FF0000"/>
                </a:solidFill>
                <a:latin typeface="Comic Sans MS" charset="0"/>
              </a:rPr>
              <a:t>D.Lgs. 11-4-2006 n. 198 - Codice delle pari opportunità tra uomo e donna </a:t>
            </a:r>
          </a:p>
          <a:p>
            <a:pPr eaLnBrk="1" hangingPunct="1">
              <a:buFontTx/>
              <a:buNone/>
            </a:pPr>
            <a:r>
              <a:rPr lang="it-IT">
                <a:latin typeface="Comic Sans MS" charset="0"/>
              </a:rPr>
              <a:t>D.Lgs. 26-3-2001 n. 151 - Testo unico delle disposizioni legislative in materia di tutela e sostegno della maternità e della paternità </a:t>
            </a:r>
            <a:endParaRPr lang="en-GB">
              <a:latin typeface="Comic Sans MS" charset="0"/>
            </a:endParaRPr>
          </a:p>
        </p:txBody>
      </p:sp>
      <p:sp>
        <p:nvSpPr>
          <p:cNvPr id="44033" name="Rectangle 2"/>
          <p:cNvSpPr>
            <a:spLocks noGrp="1" noChangeArrowheads="1"/>
          </p:cNvSpPr>
          <p:nvPr>
            <p:ph type="title"/>
          </p:nvPr>
        </p:nvSpPr>
        <p:spPr/>
        <p:txBody>
          <a:bodyPr/>
          <a:lstStyle/>
          <a:p>
            <a:pPr eaLnBrk="1" hangingPunct="1"/>
            <a:r>
              <a:rPr lang="en-GB">
                <a:solidFill>
                  <a:schemeClr val="hlink"/>
                </a:solidFill>
                <a:latin typeface="Comic Sans MS" charset="0"/>
              </a:rPr>
              <a:t>Normativa Italiana</a:t>
            </a:r>
          </a:p>
        </p:txBody>
      </p:sp>
    </p:spTree>
    <p:extLst>
      <p:ext uri="{BB962C8B-B14F-4D97-AF65-F5344CB8AC3E}">
        <p14:creationId xmlns:p14="http://schemas.microsoft.com/office/powerpoint/2010/main" val="23470539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idx="1"/>
          </p:nvPr>
        </p:nvSpPr>
        <p:spPr>
          <a:xfrm>
            <a:off x="685800" y="1828800"/>
            <a:ext cx="7696200" cy="4337050"/>
          </a:xfrm>
        </p:spPr>
        <p:txBody>
          <a:bodyPr>
            <a:normAutofit/>
          </a:bodyPr>
          <a:lstStyle/>
          <a:p>
            <a:pPr eaLnBrk="1" hangingPunct="1">
              <a:lnSpc>
                <a:spcPct val="80000"/>
              </a:lnSpc>
            </a:pPr>
            <a:r>
              <a:rPr lang="it-IT" sz="2400">
                <a:latin typeface="Comic Sans MS" charset="0"/>
              </a:rPr>
              <a:t>Libro I - Disposizioni per la promozione delle pari opportunità tra uomo e donna - Gli organi della parità</a:t>
            </a:r>
          </a:p>
          <a:p>
            <a:pPr eaLnBrk="1" hangingPunct="1">
              <a:lnSpc>
                <a:spcPct val="80000"/>
              </a:lnSpc>
            </a:pPr>
            <a:r>
              <a:rPr lang="it-IT" sz="2400">
                <a:latin typeface="Comic Sans MS" charset="0"/>
              </a:rPr>
              <a:t>Libro II - Pari opportunità tra uomo e donna nei rapporti etico-sociali</a:t>
            </a:r>
          </a:p>
          <a:p>
            <a:pPr eaLnBrk="1" hangingPunct="1">
              <a:lnSpc>
                <a:spcPct val="80000"/>
              </a:lnSpc>
            </a:pPr>
            <a:r>
              <a:rPr lang="it-IT" sz="2400">
                <a:latin typeface="Comic Sans MS" charset="0"/>
              </a:rPr>
              <a:t>Libro III - Pari opportunità tra uomo e donna nei rapporti economici (rapporto di lavoro, lavoro autonomo e attività di impresa, accesso ai beni e servizi e loro fornitura (d.lg.vo n. 196/2007))</a:t>
            </a:r>
          </a:p>
          <a:p>
            <a:pPr eaLnBrk="1" hangingPunct="1">
              <a:lnSpc>
                <a:spcPct val="80000"/>
              </a:lnSpc>
            </a:pPr>
            <a:r>
              <a:rPr lang="it-IT" sz="2400">
                <a:latin typeface="Comic Sans MS" charset="0"/>
              </a:rPr>
              <a:t>Libro IV - Pari opportunità tra uomo e donna nei rapporti civili e politici (Pari opportunità nell'accesso alle cariche elettive).</a:t>
            </a:r>
            <a:endParaRPr lang="en-GB" sz="2400">
              <a:latin typeface="Comic Sans MS" charset="0"/>
            </a:endParaRPr>
          </a:p>
        </p:txBody>
      </p:sp>
      <p:sp>
        <p:nvSpPr>
          <p:cNvPr id="45057" name="Rectangle 2"/>
          <p:cNvSpPr>
            <a:spLocks noGrp="1" noChangeArrowheads="1"/>
          </p:cNvSpPr>
          <p:nvPr>
            <p:ph type="title"/>
          </p:nvPr>
        </p:nvSpPr>
        <p:spPr/>
        <p:txBody>
          <a:bodyPr/>
          <a:lstStyle/>
          <a:p>
            <a:pPr eaLnBrk="1" hangingPunct="1"/>
            <a:r>
              <a:rPr lang="it-IT" sz="3600">
                <a:solidFill>
                  <a:schemeClr val="tx2"/>
                </a:solidFill>
                <a:latin typeface="Comic Sans MS" charset="0"/>
              </a:rPr>
              <a:t>Codice delle pari opportunità tra uomo e donna</a:t>
            </a:r>
            <a:endParaRPr lang="en-GB" sz="3600">
              <a:solidFill>
                <a:schemeClr val="tx2"/>
              </a:solidFill>
              <a:latin typeface="Comic Sans MS" charset="0"/>
            </a:endParaRPr>
          </a:p>
        </p:txBody>
      </p:sp>
    </p:spTree>
    <p:extLst>
      <p:ext uri="{BB962C8B-B14F-4D97-AF65-F5344CB8AC3E}">
        <p14:creationId xmlns:p14="http://schemas.microsoft.com/office/powerpoint/2010/main" val="357849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685800" y="1828800"/>
            <a:ext cx="7696200" cy="3905250"/>
          </a:xfrm>
        </p:spPr>
        <p:txBody>
          <a:bodyPr/>
          <a:lstStyle/>
          <a:p>
            <a:pPr algn="just" eaLnBrk="1" hangingPunct="1">
              <a:lnSpc>
                <a:spcPct val="80000"/>
              </a:lnSpc>
            </a:pPr>
            <a:r>
              <a:rPr lang="it-IT" sz="1800">
                <a:latin typeface="Comic Sans MS" charset="0"/>
              </a:rPr>
              <a:t>1. Costituisce </a:t>
            </a:r>
            <a:r>
              <a:rPr lang="it-IT" sz="1800">
                <a:solidFill>
                  <a:schemeClr val="tx2"/>
                </a:solidFill>
                <a:latin typeface="Comic Sans MS" charset="0"/>
              </a:rPr>
              <a:t>discriminazione diretta</a:t>
            </a:r>
            <a:r>
              <a:rPr lang="it-IT" sz="1800">
                <a:latin typeface="Comic Sans MS" charset="0"/>
              </a:rPr>
              <a:t> qualsiasi atto, patto o comportamento, nonché l'ordine di porre in essere un atto o un comportamento, che produca un effetto pregiudizievole discriminando le lavoratrici o i lavoratori in ragione del loro sesso e, comunque, il trattamento meno favorevole rispetto a quello di un'altra lavoratrice o di un altro lavoratore in situazione analoga</a:t>
            </a:r>
          </a:p>
          <a:p>
            <a:pPr algn="just" eaLnBrk="1" hangingPunct="1">
              <a:lnSpc>
                <a:spcPct val="80000"/>
              </a:lnSpc>
            </a:pPr>
            <a:endParaRPr lang="it-IT" sz="1800">
              <a:latin typeface="Comic Sans MS" charset="0"/>
            </a:endParaRPr>
          </a:p>
          <a:p>
            <a:pPr algn="just" eaLnBrk="1" hangingPunct="1">
              <a:lnSpc>
                <a:spcPct val="80000"/>
              </a:lnSpc>
            </a:pPr>
            <a:r>
              <a:rPr lang="it-IT" sz="1800">
                <a:latin typeface="Comic Sans MS" charset="0"/>
              </a:rPr>
              <a:t>2. Si ha </a:t>
            </a:r>
            <a:r>
              <a:rPr lang="it-IT" sz="1800">
                <a:solidFill>
                  <a:schemeClr val="tx2"/>
                </a:solidFill>
                <a:latin typeface="Comic Sans MS" charset="0"/>
              </a:rPr>
              <a:t>discriminazione indiretta</a:t>
            </a:r>
            <a:r>
              <a:rPr lang="it-IT" sz="1800">
                <a:latin typeface="Comic Sans MS" charset="0"/>
              </a:rPr>
              <a:t> quando una disposizione, un criterio, una prassi, un atto, un patto o un comportamento apparentemente neutri mettono o possono mettere i lavoratori di un determinato sesso in una posizione di particolare svantaggio rispetto a lavoratori dell'altro sesso, salvo che riguardino requisiti essenziali allo svolgimento dell'attività lavorativa, purchè l'obiettivo sia legittimo e i mezzi impiegati per il suo conseguimento siano appropriati e necessari. </a:t>
            </a:r>
          </a:p>
        </p:txBody>
      </p:sp>
      <p:sp>
        <p:nvSpPr>
          <p:cNvPr id="46081" name="Rectangle 2"/>
          <p:cNvSpPr>
            <a:spLocks noGrp="1" noChangeArrowheads="1"/>
          </p:cNvSpPr>
          <p:nvPr>
            <p:ph type="title"/>
          </p:nvPr>
        </p:nvSpPr>
        <p:spPr/>
        <p:txBody>
          <a:bodyPr>
            <a:normAutofit fontScale="90000"/>
          </a:bodyPr>
          <a:lstStyle/>
          <a:p>
            <a:pPr eaLnBrk="1" hangingPunct="1"/>
            <a:r>
              <a:rPr lang="it-IT" sz="3600">
                <a:solidFill>
                  <a:schemeClr val="tx2"/>
                </a:solidFill>
                <a:latin typeface="Comic Sans MS" charset="0"/>
              </a:rPr>
              <a:t>CONCETTO DI DISCRIMINAZIONE</a:t>
            </a:r>
            <a:br>
              <a:rPr lang="it-IT" sz="3600">
                <a:latin typeface="Comic Sans MS" charset="0"/>
              </a:rPr>
            </a:br>
            <a:endParaRPr lang="it-IT" sz="2000">
              <a:latin typeface="Comic Sans MS" charset="0"/>
            </a:endParaRPr>
          </a:p>
        </p:txBody>
      </p:sp>
    </p:spTree>
    <p:extLst>
      <p:ext uri="{BB962C8B-B14F-4D97-AF65-F5344CB8AC3E}">
        <p14:creationId xmlns:p14="http://schemas.microsoft.com/office/powerpoint/2010/main" val="726472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a:xfrm>
            <a:off x="642551" y="2691867"/>
            <a:ext cx="8229600" cy="3827806"/>
          </a:xfrm>
        </p:spPr>
        <p:txBody>
          <a:bodyPr>
            <a:normAutofit/>
          </a:bodyPr>
          <a:lstStyle/>
          <a:p>
            <a:pPr eaLnBrk="1" hangingPunct="1">
              <a:lnSpc>
                <a:spcPct val="80000"/>
              </a:lnSpc>
            </a:pPr>
            <a:r>
              <a:rPr lang="it-IT" sz="2000" b="1" dirty="0">
                <a:latin typeface="Comic Sans MS" charset="0"/>
              </a:rPr>
              <a:t>Sono considerate come discriminazioni anche le molestie, ovvero quei comportamenti indesiderati, posti in essere per ragioni connesse al sesso, aventi lo scopo o l'effetto di violare la dignità di una lavoratrice o di un lavoratore e di creare un clima intimidatorio, ostile, degradante, umiliante o offensivo.</a:t>
            </a:r>
          </a:p>
          <a:p>
            <a:pPr eaLnBrk="1" hangingPunct="1">
              <a:lnSpc>
                <a:spcPct val="80000"/>
              </a:lnSpc>
            </a:pPr>
            <a:endParaRPr lang="it-IT" sz="2000" b="1" dirty="0">
              <a:latin typeface="Comic Sans MS" charset="0"/>
            </a:endParaRPr>
          </a:p>
          <a:p>
            <a:pPr eaLnBrk="1" hangingPunct="1">
              <a:lnSpc>
                <a:spcPct val="80000"/>
              </a:lnSpc>
            </a:pPr>
            <a:r>
              <a:rPr lang="it-IT" sz="2000" b="1" dirty="0">
                <a:latin typeface="Comic Sans MS" charset="0"/>
              </a:rPr>
              <a:t>Sono, altresì, considerate come discriminazioni le molestie sessuali, ovvero quei comportamenti indesiderati a connotazione sessuale, espressi in forma fisica, verbale o non verbale, aventi lo scopo o l'effetto di violare la dignità di una lavoratrice o di un lavoratore e di creare un clima intimidatorio, ostile, degradante, umiliante o offensivo.</a:t>
            </a:r>
          </a:p>
        </p:txBody>
      </p:sp>
      <p:sp>
        <p:nvSpPr>
          <p:cNvPr id="47105" name="Rectangle 2"/>
          <p:cNvSpPr>
            <a:spLocks noGrp="1" noChangeArrowheads="1"/>
          </p:cNvSpPr>
          <p:nvPr>
            <p:ph type="title"/>
          </p:nvPr>
        </p:nvSpPr>
        <p:spPr>
          <a:xfrm>
            <a:off x="457200" y="338327"/>
            <a:ext cx="8229600" cy="1342191"/>
          </a:xfrm>
        </p:spPr>
        <p:txBody>
          <a:bodyPr/>
          <a:lstStyle/>
          <a:p>
            <a:pPr eaLnBrk="1" hangingPunct="1"/>
            <a:r>
              <a:rPr lang="it-IT" sz="3600" dirty="0">
                <a:solidFill>
                  <a:schemeClr val="tx2"/>
                </a:solidFill>
                <a:latin typeface="Comic Sans MS" charset="0"/>
              </a:rPr>
              <a:t>MOLESTIE</a:t>
            </a:r>
            <a:endParaRPr lang="it-IT" sz="2400" dirty="0">
              <a:latin typeface="Comic Sans MS" charset="0"/>
            </a:endParaRPr>
          </a:p>
        </p:txBody>
      </p:sp>
    </p:spTree>
    <p:extLst>
      <p:ext uri="{BB962C8B-B14F-4D97-AF65-F5344CB8AC3E}">
        <p14:creationId xmlns:p14="http://schemas.microsoft.com/office/powerpoint/2010/main" val="28225232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idx="1"/>
          </p:nvPr>
        </p:nvSpPr>
        <p:spPr/>
        <p:txBody>
          <a:bodyPr/>
          <a:lstStyle/>
          <a:p>
            <a:pPr eaLnBrk="1" hangingPunct="1">
              <a:lnSpc>
                <a:spcPct val="90000"/>
              </a:lnSpc>
              <a:buFontTx/>
              <a:buNone/>
            </a:pPr>
            <a:r>
              <a:rPr lang="it-IT" b="1">
                <a:latin typeface="Comic Sans MS" charset="0"/>
              </a:rPr>
              <a:t>  Gli atti, i patti o i provvedimenti concernenti il rapporto di lavoro dei lavoratori o delle lavoratrici vittime di comportamenti che integrano molestie sono nulli se adottati in conseguenza del rifiuto o della sottomissione ai comportamenti medesimi. </a:t>
            </a:r>
          </a:p>
          <a:p>
            <a:pPr eaLnBrk="1" hangingPunct="1">
              <a:lnSpc>
                <a:spcPct val="90000"/>
              </a:lnSpc>
              <a:buFontTx/>
              <a:buNone/>
            </a:pPr>
            <a:endParaRPr lang="it-IT" b="1">
              <a:latin typeface="Comic Sans MS" charset="0"/>
            </a:endParaRPr>
          </a:p>
          <a:p>
            <a:pPr eaLnBrk="1" hangingPunct="1">
              <a:lnSpc>
                <a:spcPct val="90000"/>
              </a:lnSpc>
            </a:pPr>
            <a:endParaRPr lang="it-IT">
              <a:latin typeface="Comic Sans MS" charset="0"/>
            </a:endParaRPr>
          </a:p>
        </p:txBody>
      </p:sp>
      <p:sp>
        <p:nvSpPr>
          <p:cNvPr id="48129" name="Rectangle 2"/>
          <p:cNvSpPr>
            <a:spLocks noGrp="1" noChangeArrowheads="1"/>
          </p:cNvSpPr>
          <p:nvPr>
            <p:ph type="title"/>
          </p:nvPr>
        </p:nvSpPr>
        <p:spPr/>
        <p:txBody>
          <a:bodyPr/>
          <a:lstStyle/>
          <a:p>
            <a:pPr eaLnBrk="1" hangingPunct="1"/>
            <a:r>
              <a:rPr lang="it-IT">
                <a:solidFill>
                  <a:schemeClr val="tx2"/>
                </a:solidFill>
                <a:latin typeface="Comic Sans MS" charset="0"/>
              </a:rPr>
              <a:t>MOLESTIE</a:t>
            </a:r>
          </a:p>
        </p:txBody>
      </p:sp>
    </p:spTree>
    <p:extLst>
      <p:ext uri="{BB962C8B-B14F-4D97-AF65-F5344CB8AC3E}">
        <p14:creationId xmlns:p14="http://schemas.microsoft.com/office/powerpoint/2010/main" val="3197143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p:txBody>
          <a:bodyPr/>
          <a:lstStyle/>
          <a:p>
            <a:pPr eaLnBrk="1" hangingPunct="1">
              <a:lnSpc>
                <a:spcPct val="90000"/>
              </a:lnSpc>
            </a:pPr>
            <a:r>
              <a:rPr lang="it-IT" b="1">
                <a:latin typeface="Comic Sans MS" charset="0"/>
              </a:rPr>
              <a:t>Sono considerati, altresì, discriminazioni quei trattamenti sfavorevoli da parte del datore di lavoro che costituiscono una reazione ad un reclamo o ad una azione volta ad ottenere il rispetto del principio di parità di trattamento tra uomini e donne.</a:t>
            </a:r>
          </a:p>
        </p:txBody>
      </p:sp>
      <p:sp>
        <p:nvSpPr>
          <p:cNvPr id="49153" name="Rectangle 2"/>
          <p:cNvSpPr>
            <a:spLocks noGrp="1" noChangeArrowheads="1"/>
          </p:cNvSpPr>
          <p:nvPr>
            <p:ph type="title"/>
          </p:nvPr>
        </p:nvSpPr>
        <p:spPr/>
        <p:txBody>
          <a:bodyPr>
            <a:normAutofit fontScale="90000"/>
          </a:bodyPr>
          <a:lstStyle/>
          <a:p>
            <a:pPr eaLnBrk="1" hangingPunct="1"/>
            <a:r>
              <a:rPr lang="it-IT">
                <a:solidFill>
                  <a:schemeClr val="tx2"/>
                </a:solidFill>
                <a:latin typeface="Comic Sans MS" charset="0"/>
              </a:rPr>
              <a:t>Reazioni datoriali discriminatorie</a:t>
            </a:r>
          </a:p>
        </p:txBody>
      </p:sp>
    </p:spTree>
    <p:extLst>
      <p:ext uri="{BB962C8B-B14F-4D97-AF65-F5344CB8AC3E}">
        <p14:creationId xmlns:p14="http://schemas.microsoft.com/office/powerpoint/2010/main" val="6277627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580769" y="2286000"/>
            <a:ext cx="7699632" cy="3840163"/>
          </a:xfrm>
        </p:spPr>
        <p:txBody>
          <a:bodyPr>
            <a:normAutofit/>
          </a:bodyPr>
          <a:lstStyle/>
          <a:p>
            <a:pPr eaLnBrk="1" hangingPunct="1">
              <a:lnSpc>
                <a:spcPct val="80000"/>
              </a:lnSpc>
              <a:buFontTx/>
              <a:buNone/>
            </a:pPr>
            <a:r>
              <a:rPr lang="it-IT" sz="1600" b="1" dirty="0">
                <a:latin typeface="Comic Sans MS" charset="0"/>
              </a:rPr>
              <a:t> È vietata qualsiasi discriminazione fondata sul sesso per quanto riguarda l'accesso al lavoro, in forma subordinata, autonoma o in qualsiasi altra forma, indipendentemente dalle modalità di assunzione e qualunque sia il settore o il ramo di attività, a tutti i livelli della gerarchia professionale.</a:t>
            </a:r>
          </a:p>
          <a:p>
            <a:pPr eaLnBrk="1" hangingPunct="1">
              <a:lnSpc>
                <a:spcPct val="80000"/>
              </a:lnSpc>
              <a:buFontTx/>
              <a:buNone/>
            </a:pPr>
            <a:r>
              <a:rPr lang="it-IT" sz="1600" b="1" dirty="0">
                <a:latin typeface="Comic Sans MS" charset="0"/>
              </a:rPr>
              <a:t> La discriminazione è vietata anche se attuata:</a:t>
            </a:r>
          </a:p>
          <a:p>
            <a:pPr eaLnBrk="1" hangingPunct="1">
              <a:lnSpc>
                <a:spcPct val="80000"/>
              </a:lnSpc>
            </a:pPr>
            <a:r>
              <a:rPr lang="it-IT" sz="1600" b="1" dirty="0">
                <a:latin typeface="Comic Sans MS" charset="0"/>
              </a:rPr>
              <a:t>a) attraverso il riferimento allo stato matrimoniale o di famiglia o di gravidanza;</a:t>
            </a:r>
          </a:p>
          <a:p>
            <a:pPr eaLnBrk="1" hangingPunct="1">
              <a:lnSpc>
                <a:spcPct val="80000"/>
              </a:lnSpc>
            </a:pPr>
            <a:r>
              <a:rPr lang="it-IT" sz="1600" b="1" dirty="0">
                <a:latin typeface="Comic Sans MS" charset="0"/>
              </a:rPr>
              <a:t>b) in modo indiretto, attraverso meccanismi di preselezione ovvero a mezzo stampa o con qualsiasi altra forma pubblicitaria che indichi come requisito professionale l'appartenenza all'uno o all'altro sesso.</a:t>
            </a:r>
          </a:p>
          <a:p>
            <a:pPr eaLnBrk="1" hangingPunct="1">
              <a:lnSpc>
                <a:spcPct val="80000"/>
              </a:lnSpc>
              <a:buFontTx/>
              <a:buNone/>
            </a:pPr>
            <a:r>
              <a:rPr lang="it-IT" sz="1600" b="1" dirty="0">
                <a:latin typeface="Comic Sans MS" charset="0"/>
              </a:rPr>
              <a:t>Il divieto si applica anche alle iniziative in materia di orientamento, formazione, perfezionamento e aggiornamento professionale, per quanto concerne sia l'accesso sia i contenuti, nonché all'affiliazione e all'attività in un'organizzazione di lavoratori o datori di lavoro, o in qualunque organizzazione i cui membri esercitino una particolare professione, e alle prestazioni erogate da tali organizzazioni.</a:t>
            </a:r>
          </a:p>
        </p:txBody>
      </p:sp>
      <p:sp>
        <p:nvSpPr>
          <p:cNvPr id="50177" name="Rectangle 2"/>
          <p:cNvSpPr>
            <a:spLocks noGrp="1" noChangeArrowheads="1"/>
          </p:cNvSpPr>
          <p:nvPr>
            <p:ph type="title"/>
          </p:nvPr>
        </p:nvSpPr>
        <p:spPr>
          <a:xfrm>
            <a:off x="457200" y="486609"/>
            <a:ext cx="8229600" cy="1252728"/>
          </a:xfrm>
        </p:spPr>
        <p:txBody>
          <a:bodyPr>
            <a:normAutofit fontScale="90000"/>
          </a:bodyPr>
          <a:lstStyle/>
          <a:p>
            <a:pPr eaLnBrk="1" hangingPunct="1"/>
            <a:r>
              <a:rPr lang="it-IT" sz="2800" b="1" i="1" dirty="0">
                <a:solidFill>
                  <a:srgbClr val="FF66CC"/>
                </a:solidFill>
                <a:latin typeface="Comic Sans MS" charset="0"/>
              </a:rPr>
              <a:t>DIVIETI DI DISCRIMINAZIONE NELL'ACCESSO AL LAVORO </a:t>
            </a:r>
            <a:br>
              <a:rPr lang="it-IT" sz="3200" b="1" i="1" dirty="0">
                <a:solidFill>
                  <a:srgbClr val="FF66CC"/>
                </a:solidFill>
                <a:latin typeface="Comic Sans MS" charset="0"/>
              </a:rPr>
            </a:br>
            <a:r>
              <a:rPr lang="it-IT" sz="2000" b="1" dirty="0">
                <a:latin typeface="Comic Sans MS" charset="0"/>
              </a:rPr>
              <a:t>Articolo 27 </a:t>
            </a:r>
            <a:r>
              <a:rPr lang="it-IT" sz="2000" b="1" dirty="0" err="1">
                <a:latin typeface="Comic Sans MS" charset="0"/>
              </a:rPr>
              <a:t>d.lg.vo</a:t>
            </a:r>
            <a:r>
              <a:rPr lang="it-IT" sz="2000" b="1" dirty="0">
                <a:latin typeface="Comic Sans MS" charset="0"/>
              </a:rPr>
              <a:t> n. 198/2006</a:t>
            </a:r>
            <a:br>
              <a:rPr lang="it-IT" sz="2000" b="1" i="1" dirty="0">
                <a:latin typeface="Comic Sans MS" charset="0"/>
              </a:rPr>
            </a:br>
            <a:endParaRPr lang="it-IT" sz="2000" b="1" i="1" dirty="0">
              <a:latin typeface="Comic Sans MS" charset="0"/>
            </a:endParaRPr>
          </a:p>
        </p:txBody>
      </p:sp>
    </p:spTree>
    <p:extLst>
      <p:ext uri="{BB962C8B-B14F-4D97-AF65-F5344CB8AC3E}">
        <p14:creationId xmlns:p14="http://schemas.microsoft.com/office/powerpoint/2010/main" val="4741400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idx="1"/>
          </p:nvPr>
        </p:nvSpPr>
        <p:spPr>
          <a:xfrm>
            <a:off x="617838" y="1878226"/>
            <a:ext cx="8229599" cy="4757351"/>
          </a:xfrm>
        </p:spPr>
        <p:txBody>
          <a:bodyPr>
            <a:normAutofit/>
          </a:bodyPr>
          <a:lstStyle/>
          <a:p>
            <a:pPr eaLnBrk="1" hangingPunct="1">
              <a:lnSpc>
                <a:spcPct val="80000"/>
              </a:lnSpc>
              <a:buFontTx/>
              <a:buNone/>
            </a:pPr>
            <a:r>
              <a:rPr lang="it-IT" sz="2000" b="1" dirty="0">
                <a:latin typeface="Comic Sans MS" charset="0"/>
              </a:rPr>
              <a:t>Eventuali deroghe sono ammesse soltanto per mansioni di lavoro particolarmente pesanti individuate attraverso la contrattazione collettiva.</a:t>
            </a:r>
          </a:p>
          <a:p>
            <a:pPr eaLnBrk="1" hangingPunct="1">
              <a:lnSpc>
                <a:spcPct val="80000"/>
              </a:lnSpc>
              <a:buFontTx/>
              <a:buNone/>
            </a:pPr>
            <a:endParaRPr lang="it-IT" sz="2000" b="1" dirty="0">
              <a:latin typeface="Comic Sans MS" charset="0"/>
            </a:endParaRPr>
          </a:p>
          <a:p>
            <a:pPr eaLnBrk="1" hangingPunct="1">
              <a:lnSpc>
                <a:spcPct val="80000"/>
              </a:lnSpc>
              <a:buFontTx/>
              <a:buNone/>
            </a:pPr>
            <a:r>
              <a:rPr lang="it-IT" sz="2000" b="1" dirty="0">
                <a:latin typeface="Comic Sans MS" charset="0"/>
              </a:rPr>
              <a:t>Nei concorsi pubblici e nelle forme di selezione attuate, anche a mezzo di terzi, da datori di lavoro privati e pubbliche amministrazioni la prestazione richiesta dev'essere accompagnata dalle parole «dell'uno o dell'altro sesso», fatta eccezione per i casi in cui il riferimento al sesso costituisca requisito essenziale per la natura del lavoro o della prestazione.</a:t>
            </a:r>
          </a:p>
          <a:p>
            <a:pPr eaLnBrk="1" hangingPunct="1">
              <a:lnSpc>
                <a:spcPct val="80000"/>
              </a:lnSpc>
              <a:buFontTx/>
              <a:buNone/>
            </a:pPr>
            <a:endParaRPr lang="it-IT" sz="2000" b="1" dirty="0">
              <a:latin typeface="Comic Sans MS" charset="0"/>
            </a:endParaRPr>
          </a:p>
          <a:p>
            <a:pPr eaLnBrk="1" hangingPunct="1">
              <a:lnSpc>
                <a:spcPct val="80000"/>
              </a:lnSpc>
              <a:buFontTx/>
              <a:buNone/>
            </a:pPr>
            <a:r>
              <a:rPr lang="it-IT" sz="2000" b="1" dirty="0">
                <a:latin typeface="Comic Sans MS" charset="0"/>
              </a:rPr>
              <a:t>Non costituisce discriminazione condizionare all'appartenenza ad un determinato sesso l'assunzione in attività della moda, dell'arte e dello spettacolo, quando ciò sia essenziale alla natura del lavoro o della prestazione.</a:t>
            </a:r>
          </a:p>
          <a:p>
            <a:pPr eaLnBrk="1" hangingPunct="1">
              <a:lnSpc>
                <a:spcPct val="80000"/>
              </a:lnSpc>
            </a:pPr>
            <a:endParaRPr lang="it-IT" sz="1800" dirty="0">
              <a:latin typeface="Comic Sans MS" charset="0"/>
            </a:endParaRPr>
          </a:p>
        </p:txBody>
      </p:sp>
      <p:sp>
        <p:nvSpPr>
          <p:cNvPr id="51201" name="Rectangle 2"/>
          <p:cNvSpPr>
            <a:spLocks noGrp="1" noChangeArrowheads="1"/>
          </p:cNvSpPr>
          <p:nvPr>
            <p:ph type="title"/>
          </p:nvPr>
        </p:nvSpPr>
        <p:spPr/>
        <p:txBody>
          <a:bodyPr/>
          <a:lstStyle/>
          <a:p>
            <a:pPr eaLnBrk="1" hangingPunct="1"/>
            <a:r>
              <a:rPr lang="it-IT" dirty="0">
                <a:solidFill>
                  <a:srgbClr val="FF66CC"/>
                </a:solidFill>
                <a:latin typeface="Comic Sans MS" charset="0"/>
              </a:rPr>
              <a:t>Deroghe</a:t>
            </a:r>
          </a:p>
        </p:txBody>
      </p:sp>
    </p:spTree>
    <p:extLst>
      <p:ext uri="{BB962C8B-B14F-4D97-AF65-F5344CB8AC3E}">
        <p14:creationId xmlns:p14="http://schemas.microsoft.com/office/powerpoint/2010/main" val="2252246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idx="1"/>
          </p:nvPr>
        </p:nvSpPr>
        <p:spPr/>
        <p:txBody>
          <a:bodyPr>
            <a:normAutofit fontScale="92500"/>
          </a:bodyPr>
          <a:lstStyle/>
          <a:p>
            <a:pPr eaLnBrk="1" hangingPunct="1"/>
            <a:r>
              <a:rPr lang="it-IT" sz="2800" b="1">
                <a:latin typeface="Comic Sans MS" charset="0"/>
              </a:rPr>
              <a:t>La lavoratrice ha diritto alla stessa retribuzione del lavoratore quando le prestazioni richieste siano uguali o di pari valore.</a:t>
            </a:r>
          </a:p>
          <a:p>
            <a:pPr eaLnBrk="1" hangingPunct="1"/>
            <a:r>
              <a:rPr lang="it-IT" sz="2800" b="1">
                <a:latin typeface="Comic Sans MS" charset="0"/>
              </a:rPr>
              <a:t>I sistemi di classificazione professionale ai fini della determinazione delle retribuzioni debbono adottare criteri comuni per uomini e donne.</a:t>
            </a:r>
          </a:p>
        </p:txBody>
      </p:sp>
      <p:sp>
        <p:nvSpPr>
          <p:cNvPr id="52225" name="Rectangle 2"/>
          <p:cNvSpPr>
            <a:spLocks noGrp="1" noChangeArrowheads="1"/>
          </p:cNvSpPr>
          <p:nvPr>
            <p:ph type="title"/>
          </p:nvPr>
        </p:nvSpPr>
        <p:spPr/>
        <p:txBody>
          <a:bodyPr>
            <a:normAutofit fontScale="90000"/>
          </a:bodyPr>
          <a:lstStyle/>
          <a:p>
            <a:pPr eaLnBrk="1" hangingPunct="1"/>
            <a:r>
              <a:rPr lang="it-IT" sz="2800" b="1" i="1">
                <a:solidFill>
                  <a:srgbClr val="990033"/>
                </a:solidFill>
                <a:latin typeface="Comic Sans MS" charset="0"/>
              </a:rPr>
              <a:t>DIVIETO DI DISCRIMINAZIONE RETRIBUTIVA</a:t>
            </a:r>
            <a:r>
              <a:rPr lang="it-IT" sz="2800">
                <a:solidFill>
                  <a:srgbClr val="990033"/>
                </a:solidFill>
                <a:latin typeface="Comic Sans MS" charset="0"/>
              </a:rPr>
              <a:t> </a:t>
            </a:r>
            <a:br>
              <a:rPr lang="it-IT" sz="2800">
                <a:solidFill>
                  <a:srgbClr val="990033"/>
                </a:solidFill>
                <a:latin typeface="Comic Sans MS" charset="0"/>
              </a:rPr>
            </a:br>
            <a:r>
              <a:rPr lang="it-IT" sz="2000" b="1">
                <a:latin typeface="Comic Sans MS" charset="0"/>
              </a:rPr>
              <a:t>Articolo 28 d.lg.vo n. 198/2006</a:t>
            </a:r>
            <a:br>
              <a:rPr lang="it-IT" sz="2000" b="1" i="1">
                <a:latin typeface="Comic Sans MS" charset="0"/>
              </a:rPr>
            </a:br>
            <a:endParaRPr lang="it-IT" sz="2000" b="1" i="1">
              <a:latin typeface="Comic Sans MS" charset="0"/>
            </a:endParaRPr>
          </a:p>
        </p:txBody>
      </p:sp>
    </p:spTree>
    <p:extLst>
      <p:ext uri="{BB962C8B-B14F-4D97-AF65-F5344CB8AC3E}">
        <p14:creationId xmlns:p14="http://schemas.microsoft.com/office/powerpoint/2010/main" val="2781806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Grp="1" noChangeArrowheads="1"/>
          </p:cNvSpPr>
          <p:nvPr>
            <p:ph idx="1"/>
          </p:nvPr>
        </p:nvSpPr>
        <p:spPr/>
        <p:txBody>
          <a:bodyPr/>
          <a:lstStyle/>
          <a:p>
            <a:pPr eaLnBrk="1" hangingPunct="1"/>
            <a:r>
              <a:rPr lang="en-GB">
                <a:latin typeface="Comic Sans MS" charset="0"/>
              </a:rPr>
              <a:t>La tutela antidiscriminatoria come contrappeso alla flessibilizzazione delle condizioni di lavoro e all’introduzione di tipologie contrattuali precarie </a:t>
            </a:r>
          </a:p>
        </p:txBody>
      </p:sp>
      <p:sp>
        <p:nvSpPr>
          <p:cNvPr id="15361" name="Rectangle 4"/>
          <p:cNvSpPr>
            <a:spLocks noGrp="1" noChangeArrowheads="1"/>
          </p:cNvSpPr>
          <p:nvPr>
            <p:ph type="title"/>
          </p:nvPr>
        </p:nvSpPr>
        <p:spPr/>
        <p:txBody>
          <a:bodyPr/>
          <a:lstStyle/>
          <a:p>
            <a:pPr eaLnBrk="1" hangingPunct="1"/>
            <a:r>
              <a:rPr lang="en-GB">
                <a:latin typeface="Comic Sans MS" charset="0"/>
              </a:rPr>
              <a:t>Il contrappeso</a:t>
            </a:r>
          </a:p>
        </p:txBody>
      </p:sp>
    </p:spTree>
    <p:extLst>
      <p:ext uri="{BB962C8B-B14F-4D97-AF65-F5344CB8AC3E}">
        <p14:creationId xmlns:p14="http://schemas.microsoft.com/office/powerpoint/2010/main" val="2330197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867833" y="3146277"/>
            <a:ext cx="7408333" cy="1723538"/>
          </a:xfrm>
        </p:spPr>
        <p:txBody>
          <a:bodyPr/>
          <a:lstStyle/>
          <a:p>
            <a:pPr eaLnBrk="1" hangingPunct="1">
              <a:buFontTx/>
              <a:buNone/>
            </a:pPr>
            <a:r>
              <a:rPr lang="it-IT" dirty="0">
                <a:latin typeface="Comic Sans MS" charset="0"/>
              </a:rPr>
              <a:t>  </a:t>
            </a:r>
            <a:r>
              <a:rPr lang="it-IT" b="1" dirty="0">
                <a:latin typeface="Comic Sans MS" charset="0"/>
              </a:rPr>
              <a:t>È vietata qualsiasi discriminazione fra uomini e donne per quanto riguarda l'attribuzione delle qualifiche, delle mansioni e la progressione nella carriera.</a:t>
            </a:r>
          </a:p>
        </p:txBody>
      </p:sp>
      <p:sp>
        <p:nvSpPr>
          <p:cNvPr id="53249" name="Rectangle 2"/>
          <p:cNvSpPr>
            <a:spLocks noGrp="1" noChangeArrowheads="1"/>
          </p:cNvSpPr>
          <p:nvPr>
            <p:ph type="title"/>
          </p:nvPr>
        </p:nvSpPr>
        <p:spPr/>
        <p:txBody>
          <a:bodyPr>
            <a:normAutofit fontScale="90000"/>
          </a:bodyPr>
          <a:lstStyle/>
          <a:p>
            <a:pPr eaLnBrk="1" hangingPunct="1"/>
            <a:br>
              <a:rPr lang="it-IT" sz="2800" b="1" i="1">
                <a:latin typeface="Comic Sans MS" charset="0"/>
              </a:rPr>
            </a:br>
            <a:r>
              <a:rPr lang="it-IT" sz="2400" b="1" i="1">
                <a:solidFill>
                  <a:srgbClr val="CCCCFF"/>
                </a:solidFill>
                <a:latin typeface="Comic Sans MS" charset="0"/>
              </a:rPr>
              <a:t>DIVIETI DI DISCRIMINAZIONE NELLA PRESTAZIONE LAVORATIVA </a:t>
            </a:r>
            <a:br>
              <a:rPr lang="it-IT" sz="2400" b="1" i="1">
                <a:solidFill>
                  <a:srgbClr val="CCCCFF"/>
                </a:solidFill>
                <a:latin typeface="Comic Sans MS" charset="0"/>
              </a:rPr>
            </a:br>
            <a:r>
              <a:rPr lang="it-IT" sz="2400" b="1" i="1">
                <a:solidFill>
                  <a:srgbClr val="CCCCFF"/>
                </a:solidFill>
                <a:latin typeface="Comic Sans MS" charset="0"/>
              </a:rPr>
              <a:t>E NELLA CARRIERA</a:t>
            </a:r>
            <a:r>
              <a:rPr lang="it-IT" sz="2400">
                <a:solidFill>
                  <a:srgbClr val="CCCCFF"/>
                </a:solidFill>
                <a:latin typeface="Comic Sans MS" charset="0"/>
              </a:rPr>
              <a:t> </a:t>
            </a:r>
            <a:br>
              <a:rPr lang="it-IT" sz="2400">
                <a:solidFill>
                  <a:srgbClr val="CCCCFF"/>
                </a:solidFill>
                <a:latin typeface="Comic Sans MS" charset="0"/>
              </a:rPr>
            </a:br>
            <a:r>
              <a:rPr lang="it-IT" sz="2000" b="1">
                <a:latin typeface="Comic Sans MS" charset="0"/>
              </a:rPr>
              <a:t>Articolo 29 d.lg.vo n. 198/2006</a:t>
            </a:r>
            <a:br>
              <a:rPr lang="it-IT" sz="2000" b="1" i="1">
                <a:latin typeface="Comic Sans MS" charset="0"/>
              </a:rPr>
            </a:br>
            <a:endParaRPr lang="it-IT" sz="2000" b="1" i="1">
              <a:latin typeface="Comic Sans MS" charset="0"/>
            </a:endParaRPr>
          </a:p>
        </p:txBody>
      </p:sp>
    </p:spTree>
    <p:extLst>
      <p:ext uri="{BB962C8B-B14F-4D97-AF65-F5344CB8AC3E}">
        <p14:creationId xmlns:p14="http://schemas.microsoft.com/office/powerpoint/2010/main" val="39409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p:txBody>
          <a:bodyPr/>
          <a:lstStyle/>
          <a:p>
            <a:pPr algn="ctr" eaLnBrk="1" hangingPunct="1">
              <a:buFontTx/>
              <a:buNone/>
            </a:pPr>
            <a:r>
              <a:rPr lang="it-IT" sz="4400">
                <a:solidFill>
                  <a:schemeClr val="tx2"/>
                </a:solidFill>
                <a:latin typeface="Comic Sans MS" charset="0"/>
              </a:rPr>
              <a:t>Tutti gli atti </a:t>
            </a:r>
          </a:p>
          <a:p>
            <a:pPr algn="ctr" eaLnBrk="1" hangingPunct="1">
              <a:buFontTx/>
              <a:buNone/>
            </a:pPr>
            <a:r>
              <a:rPr lang="it-IT" sz="4400">
                <a:solidFill>
                  <a:schemeClr val="tx2"/>
                </a:solidFill>
                <a:latin typeface="Comic Sans MS" charset="0"/>
              </a:rPr>
              <a:t>discriminatori </a:t>
            </a:r>
          </a:p>
          <a:p>
            <a:pPr algn="ctr" eaLnBrk="1" hangingPunct="1">
              <a:buFontTx/>
              <a:buNone/>
            </a:pPr>
            <a:r>
              <a:rPr lang="it-IT" sz="4400">
                <a:solidFill>
                  <a:schemeClr val="tx2"/>
                </a:solidFill>
                <a:latin typeface="Comic Sans MS" charset="0"/>
              </a:rPr>
              <a:t>sono nulli</a:t>
            </a:r>
          </a:p>
        </p:txBody>
      </p:sp>
      <p:sp>
        <p:nvSpPr>
          <p:cNvPr id="54273" name="Rectangle 2"/>
          <p:cNvSpPr>
            <a:spLocks noGrp="1" noChangeArrowheads="1"/>
          </p:cNvSpPr>
          <p:nvPr>
            <p:ph type="title"/>
          </p:nvPr>
        </p:nvSpPr>
        <p:spPr/>
        <p:txBody>
          <a:bodyPr>
            <a:normAutofit fontScale="90000"/>
          </a:bodyPr>
          <a:lstStyle/>
          <a:p>
            <a:pPr eaLnBrk="1" hangingPunct="1"/>
            <a:r>
              <a:rPr lang="it-IT">
                <a:latin typeface="Comic Sans MS" charset="0"/>
              </a:rPr>
              <a:t>Reazioni ordinamento alle discriminazioni</a:t>
            </a:r>
          </a:p>
        </p:txBody>
      </p:sp>
    </p:spTree>
    <p:extLst>
      <p:ext uri="{BB962C8B-B14F-4D97-AF65-F5344CB8AC3E}">
        <p14:creationId xmlns:p14="http://schemas.microsoft.com/office/powerpoint/2010/main" val="26380458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1"/>
          </p:nvPr>
        </p:nvSpPr>
        <p:spPr/>
        <p:txBody>
          <a:bodyPr/>
          <a:lstStyle/>
          <a:p>
            <a:pPr eaLnBrk="1" hangingPunct="1">
              <a:lnSpc>
                <a:spcPct val="80000"/>
              </a:lnSpc>
              <a:buFontTx/>
              <a:buNone/>
            </a:pPr>
            <a:r>
              <a:rPr lang="it-IT" sz="2400" dirty="0">
                <a:latin typeface="Comic Sans MS" charset="0"/>
              </a:rPr>
              <a:t>   </a:t>
            </a:r>
            <a:r>
              <a:rPr lang="it-IT" sz="2400" b="1" dirty="0">
                <a:latin typeface="Comic Sans MS" charset="0"/>
              </a:rPr>
              <a:t>Quando il ricorrente fornisce elementi di fatto, </a:t>
            </a:r>
            <a:r>
              <a:rPr lang="it-IT" sz="2400" b="1" u="sng" dirty="0">
                <a:latin typeface="Comic Sans MS" charset="0"/>
              </a:rPr>
              <a:t>desunti anche da dati di carattere statistico </a:t>
            </a:r>
            <a:r>
              <a:rPr lang="it-IT" sz="2400" b="1" dirty="0">
                <a:latin typeface="Comic Sans MS" charset="0"/>
              </a:rPr>
              <a:t>relativi alle assunzioni, ai regimi retributivi, all'assegnazione di mansioni e qualifiche, ai trasferimenti, alla progressione in carriera ed ai licenziamenti, idonei a fondare, </a:t>
            </a:r>
            <a:r>
              <a:rPr lang="it-IT" sz="2400" b="1" u="sng" dirty="0">
                <a:latin typeface="Comic Sans MS" charset="0"/>
              </a:rPr>
              <a:t>in termini precisi e concordanti</a:t>
            </a:r>
            <a:r>
              <a:rPr lang="it-IT" sz="2400" b="1" dirty="0">
                <a:latin typeface="Comic Sans MS" charset="0"/>
              </a:rPr>
              <a:t>, la presunzione dell'esistenza di atti, patti o comportamenti discriminatori in ragione del sesso, spetta al convenuto l'onere della prova sull'insussistenza della discriminazione.</a:t>
            </a:r>
          </a:p>
        </p:txBody>
      </p:sp>
      <p:sp>
        <p:nvSpPr>
          <p:cNvPr id="61441" name="Rectangle 2"/>
          <p:cNvSpPr>
            <a:spLocks noGrp="1" noChangeArrowheads="1"/>
          </p:cNvSpPr>
          <p:nvPr>
            <p:ph type="title"/>
          </p:nvPr>
        </p:nvSpPr>
        <p:spPr/>
        <p:txBody>
          <a:bodyPr>
            <a:normAutofit fontScale="90000"/>
          </a:bodyPr>
          <a:lstStyle/>
          <a:p>
            <a:pPr eaLnBrk="1" hangingPunct="1"/>
            <a:br>
              <a:rPr lang="it-IT" sz="3600" b="1" i="1">
                <a:latin typeface="Comic Sans MS" charset="0"/>
              </a:rPr>
            </a:br>
            <a:r>
              <a:rPr lang="it-IT" sz="3600" b="1" i="1">
                <a:latin typeface="Comic Sans MS" charset="0"/>
              </a:rPr>
              <a:t>Inversione onere della prova</a:t>
            </a:r>
            <a:br>
              <a:rPr lang="it-IT" sz="3600" b="1" i="1">
                <a:latin typeface="Comic Sans MS" charset="0"/>
              </a:rPr>
            </a:br>
            <a:br>
              <a:rPr lang="it-IT" sz="2400" b="1" i="1">
                <a:latin typeface="Comic Sans MS" charset="0"/>
              </a:rPr>
            </a:br>
            <a:r>
              <a:rPr lang="it-IT" sz="3600">
                <a:latin typeface="Comic Sans MS" charset="0"/>
              </a:rPr>
              <a:t> </a:t>
            </a:r>
          </a:p>
        </p:txBody>
      </p:sp>
    </p:spTree>
    <p:extLst>
      <p:ext uri="{BB962C8B-B14F-4D97-AF65-F5344CB8AC3E}">
        <p14:creationId xmlns:p14="http://schemas.microsoft.com/office/powerpoint/2010/main" val="12441311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667265" y="2236573"/>
            <a:ext cx="7613135" cy="3889590"/>
          </a:xfrm>
        </p:spPr>
        <p:txBody>
          <a:bodyPr>
            <a:normAutofit lnSpcReduction="10000"/>
          </a:bodyPr>
          <a:lstStyle/>
          <a:p>
            <a:pPr eaLnBrk="1" hangingPunct="1">
              <a:lnSpc>
                <a:spcPct val="80000"/>
              </a:lnSpc>
            </a:pPr>
            <a:r>
              <a:rPr lang="it-IT" sz="2000" dirty="0">
                <a:latin typeface="Comic Sans MS" charset="0"/>
              </a:rPr>
              <a:t>A livello nazionale, regionale e provinciale sono nominati una consigliera o un consigliere di parità. </a:t>
            </a:r>
          </a:p>
          <a:p>
            <a:pPr eaLnBrk="1" hangingPunct="1">
              <a:lnSpc>
                <a:spcPct val="80000"/>
              </a:lnSpc>
            </a:pPr>
            <a:r>
              <a:rPr lang="it-IT" sz="2000" dirty="0">
                <a:latin typeface="Comic Sans MS" charset="0"/>
              </a:rPr>
              <a:t>La consigliera o il consigliere nazionale di parità </a:t>
            </a:r>
            <a:r>
              <a:rPr lang="it-IT" sz="2000" b="1" dirty="0">
                <a:latin typeface="Comic Sans MS" charset="0"/>
              </a:rPr>
              <a:t>sono nominati con decreto del Ministro del lavoro e delle politiche sociali, di concerto con il Ministro per le pari opportunità</a:t>
            </a:r>
            <a:r>
              <a:rPr lang="it-IT" sz="2000" dirty="0">
                <a:latin typeface="Comic Sans MS" charset="0"/>
              </a:rPr>
              <a:t>.</a:t>
            </a:r>
          </a:p>
          <a:p>
            <a:pPr eaLnBrk="1" hangingPunct="1">
              <a:lnSpc>
                <a:spcPct val="80000"/>
              </a:lnSpc>
            </a:pPr>
            <a:r>
              <a:rPr lang="it-IT" sz="2000" dirty="0">
                <a:latin typeface="Comic Sans MS" charset="0"/>
              </a:rPr>
              <a:t>Le consigliere ed i consiglieri di parità regionali e provinciali sono nominati, con decreto del Ministro del lavoro e delle politiche sociali, di concerto con il Ministro per le pari opportunità, su designazione delle regioni e delle province. </a:t>
            </a:r>
          </a:p>
          <a:p>
            <a:pPr eaLnBrk="1" hangingPunct="1">
              <a:lnSpc>
                <a:spcPct val="80000"/>
              </a:lnSpc>
            </a:pPr>
            <a:r>
              <a:rPr lang="it-IT" sz="2000" dirty="0">
                <a:latin typeface="Comic Sans MS" charset="0"/>
              </a:rPr>
              <a:t>Le consigliere e i consiglieri di parità devono possedere </a:t>
            </a:r>
            <a:r>
              <a:rPr lang="it-IT" sz="2000" b="1" dirty="0">
                <a:latin typeface="Comic Sans MS" charset="0"/>
              </a:rPr>
              <a:t>requisiti di specifica competenza ed esperienza pluriennale</a:t>
            </a:r>
            <a:r>
              <a:rPr lang="it-IT" sz="2000" dirty="0">
                <a:latin typeface="Comic Sans MS" charset="0"/>
              </a:rPr>
              <a:t> in materia di lavoro femminile, di normative sulla parità e pari opportunità nonché di mercato del lavoro, comprovati da idonea documentazione.</a:t>
            </a:r>
          </a:p>
        </p:txBody>
      </p:sp>
      <p:sp>
        <p:nvSpPr>
          <p:cNvPr id="72705" name="Rectangle 2"/>
          <p:cNvSpPr>
            <a:spLocks noGrp="1" noChangeArrowheads="1"/>
          </p:cNvSpPr>
          <p:nvPr>
            <p:ph type="title"/>
          </p:nvPr>
        </p:nvSpPr>
        <p:spPr/>
        <p:txBody>
          <a:bodyPr>
            <a:normAutofit fontScale="90000"/>
          </a:bodyPr>
          <a:lstStyle/>
          <a:p>
            <a:pPr eaLnBrk="1" hangingPunct="1"/>
            <a:r>
              <a:rPr lang="it-IT" sz="3600" dirty="0">
                <a:solidFill>
                  <a:srgbClr val="000000"/>
                </a:solidFill>
                <a:latin typeface="Comic Sans MS" charset="0"/>
              </a:rPr>
              <a:t>GLI ORGANI DELLA PARITA’</a:t>
            </a:r>
            <a:br>
              <a:rPr lang="it-IT" sz="3600" dirty="0">
                <a:solidFill>
                  <a:srgbClr val="000000"/>
                </a:solidFill>
                <a:latin typeface="Comic Sans MS" charset="0"/>
              </a:rPr>
            </a:br>
            <a:r>
              <a:rPr lang="it-IT" sz="4000" dirty="0">
                <a:solidFill>
                  <a:srgbClr val="000000"/>
                </a:solidFill>
                <a:latin typeface="Comic Sans MS" charset="0"/>
              </a:rPr>
              <a:t>Consigliere di parità</a:t>
            </a:r>
            <a:br>
              <a:rPr lang="it-IT" sz="4000" dirty="0">
                <a:solidFill>
                  <a:srgbClr val="000000"/>
                </a:solidFill>
                <a:latin typeface="Comic Sans MS" charset="0"/>
              </a:rPr>
            </a:br>
            <a:endParaRPr lang="it-IT" sz="1600" b="1" dirty="0">
              <a:solidFill>
                <a:srgbClr val="000000"/>
              </a:solidFill>
              <a:latin typeface="Comic Sans MS" charset="0"/>
            </a:endParaRPr>
          </a:p>
        </p:txBody>
      </p:sp>
    </p:spTree>
    <p:extLst>
      <p:ext uri="{BB962C8B-B14F-4D97-AF65-F5344CB8AC3E}">
        <p14:creationId xmlns:p14="http://schemas.microsoft.com/office/powerpoint/2010/main" val="36513531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idx="1"/>
          </p:nvPr>
        </p:nvSpPr>
        <p:spPr/>
        <p:txBody>
          <a:bodyPr/>
          <a:lstStyle/>
          <a:p>
            <a:pPr eaLnBrk="1" hangingPunct="1">
              <a:buFontTx/>
              <a:buNone/>
            </a:pPr>
            <a:r>
              <a:rPr lang="it-IT">
                <a:latin typeface="Comic Sans MS" charset="0"/>
              </a:rPr>
              <a:t>   Le consigliere ed i consiglieri di parità svolgono funzioni di promozione e di controllo dell'attuazione dei </a:t>
            </a:r>
            <a:r>
              <a:rPr lang="it-IT" b="1">
                <a:latin typeface="Comic Sans MS" charset="0"/>
              </a:rPr>
              <a:t>principi di uguaglianza di opportunità e di non discriminazione tra donne e uomini nel lavoro </a:t>
            </a:r>
          </a:p>
        </p:txBody>
      </p:sp>
      <p:sp>
        <p:nvSpPr>
          <p:cNvPr id="73729" name="Rectangle 2"/>
          <p:cNvSpPr>
            <a:spLocks noGrp="1" noChangeArrowheads="1"/>
          </p:cNvSpPr>
          <p:nvPr>
            <p:ph type="title"/>
          </p:nvPr>
        </p:nvSpPr>
        <p:spPr/>
        <p:txBody>
          <a:bodyPr/>
          <a:lstStyle/>
          <a:p>
            <a:pPr eaLnBrk="1" hangingPunct="1"/>
            <a:r>
              <a:rPr lang="it-IT">
                <a:latin typeface="Comic Sans MS" charset="0"/>
              </a:rPr>
              <a:t>Consigliere di parità</a:t>
            </a:r>
          </a:p>
        </p:txBody>
      </p:sp>
    </p:spTree>
    <p:extLst>
      <p:ext uri="{BB962C8B-B14F-4D97-AF65-F5344CB8AC3E}">
        <p14:creationId xmlns:p14="http://schemas.microsoft.com/office/powerpoint/2010/main" val="32850107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p:txBody>
          <a:bodyPr/>
          <a:lstStyle/>
          <a:p>
            <a:pPr eaLnBrk="1" hangingPunct="1">
              <a:defRPr/>
            </a:pPr>
            <a:r>
              <a:rPr lang="it-IT" sz="4000">
                <a:effectLst>
                  <a:outerShdw blurRad="38100" dist="38100" dir="2700000" algn="tl">
                    <a:srgbClr val="DDDDDD"/>
                  </a:outerShdw>
                </a:effectLst>
                <a:latin typeface="Comic Sans MS" charset="0"/>
                <a:cs typeface="Arial" charset="0"/>
              </a:rPr>
              <a:t>QUALE INDIPENDENZA PER GLI ORGANI DELLA PARITA’ ?</a:t>
            </a:r>
          </a:p>
        </p:txBody>
      </p:sp>
      <p:sp>
        <p:nvSpPr>
          <p:cNvPr id="83971" name="Rectangle 3"/>
          <p:cNvSpPr>
            <a:spLocks noGrp="1" noChangeArrowheads="1"/>
          </p:cNvSpPr>
          <p:nvPr>
            <p:ph type="subTitle" idx="1"/>
          </p:nvPr>
        </p:nvSpPr>
        <p:spPr/>
        <p:txBody>
          <a:bodyPr/>
          <a:lstStyle/>
          <a:p>
            <a:pPr eaLnBrk="1" hangingPunct="1">
              <a:defRPr/>
            </a:pPr>
            <a:r>
              <a:rPr lang="it-IT">
                <a:effectLst>
                  <a:outerShdw blurRad="38100" dist="38100" dir="2700000" algn="tl">
                    <a:srgbClr val="DDDDDD"/>
                  </a:outerShdw>
                </a:effectLst>
                <a:latin typeface="Comic Sans MS" charset="0"/>
                <a:cs typeface="Arial" charset="0"/>
              </a:rPr>
              <a:t>Il caso della revoca del Consigliere nazionale di parità</a:t>
            </a:r>
          </a:p>
        </p:txBody>
      </p:sp>
    </p:spTree>
    <p:extLst>
      <p:ext uri="{BB962C8B-B14F-4D97-AF65-F5344CB8AC3E}">
        <p14:creationId xmlns:p14="http://schemas.microsoft.com/office/powerpoint/2010/main" val="16372852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idx="1"/>
          </p:nvPr>
        </p:nvSpPr>
        <p:spPr>
          <a:xfrm>
            <a:off x="426308" y="1736725"/>
            <a:ext cx="7696200" cy="4968875"/>
          </a:xfrm>
        </p:spPr>
        <p:txBody>
          <a:bodyPr/>
          <a:lstStyle/>
          <a:p>
            <a:pPr algn="just" eaLnBrk="1" hangingPunct="1">
              <a:lnSpc>
                <a:spcPct val="80000"/>
              </a:lnSpc>
            </a:pPr>
            <a:endParaRPr lang="it-IT" sz="1600" dirty="0">
              <a:latin typeface="Comic Sans MS" charset="0"/>
            </a:endParaRPr>
          </a:p>
          <a:p>
            <a:pPr algn="just" eaLnBrk="1" hangingPunct="1">
              <a:lnSpc>
                <a:spcPct val="80000"/>
              </a:lnSpc>
            </a:pPr>
            <a:r>
              <a:rPr lang="it-IT" sz="1600" dirty="0">
                <a:latin typeface="Comic Sans MS" charset="0"/>
              </a:rPr>
              <a:t>In qualità di Consigliera nazionale di parità, organismo istituzionale garante dell’attuazione dei principi di pari opportunità e di non discriminazione tra donne e uomini nel lavoro, desidero esprimere viva preoccupazione, anche a nome della Rete nazionale delle Consigliere di parità che coordino, in merito all’incidenza negativa che le previsioni normative dei Decreti legge n. 93/08, 97/08 e 112/08, approvati dal Consiglio dei Ministri e attualmente alle Camere per la conversione in legge, potranno avere sul mercato del lavoro femminile.</a:t>
            </a:r>
          </a:p>
          <a:p>
            <a:pPr algn="just" eaLnBrk="1" hangingPunct="1">
              <a:lnSpc>
                <a:spcPct val="80000"/>
              </a:lnSpc>
            </a:pPr>
            <a:r>
              <a:rPr lang="it-IT" sz="1600" dirty="0">
                <a:latin typeface="Comic Sans MS" charset="0"/>
              </a:rPr>
              <a:t>Alcune delle norme contenute in tali Decreti incidono negativamente sull’occupazione femminile sotto vari aspetti, accrescendo i differenziali salariali tra uomini e donne a parità di mansioni svolte e favorendo o accentuando le discriminazioni dirette e indirette  nei luoghi di lavoro.</a:t>
            </a:r>
          </a:p>
          <a:p>
            <a:pPr algn="just" eaLnBrk="1" hangingPunct="1">
              <a:lnSpc>
                <a:spcPct val="80000"/>
              </a:lnSpc>
            </a:pPr>
            <a:r>
              <a:rPr lang="it-IT" sz="1600" dirty="0">
                <a:latin typeface="Comic Sans MS" charset="0"/>
              </a:rPr>
              <a:t>I provvedimenti in materia di detassazione degli straordinari e dei premi aziendali </a:t>
            </a:r>
            <a:r>
              <a:rPr lang="it-IT" sz="1600" i="1" dirty="0">
                <a:latin typeface="Comic Sans MS" charset="0"/>
              </a:rPr>
              <a:t>ad </a:t>
            </a:r>
            <a:r>
              <a:rPr lang="it-IT" sz="1600" i="1" dirty="0" err="1">
                <a:latin typeface="Comic Sans MS" charset="0"/>
              </a:rPr>
              <a:t>personam</a:t>
            </a:r>
            <a:r>
              <a:rPr lang="it-IT" sz="1600" i="1" dirty="0">
                <a:latin typeface="Comic Sans MS" charset="0"/>
              </a:rPr>
              <a:t>,</a:t>
            </a:r>
            <a:r>
              <a:rPr lang="it-IT" sz="1600" dirty="0">
                <a:latin typeface="Comic Sans MS" charset="0"/>
              </a:rPr>
              <a:t> nonché del lavoro supplementare, contribuiscono infatti ad accentuare i differenziali salariali fra uomini e donne (mediamente attorno al 25% secondo il recente studio  </a:t>
            </a:r>
            <a:r>
              <a:rPr lang="it-IT" sz="1600" dirty="0" err="1">
                <a:latin typeface="Comic Sans MS" charset="0"/>
              </a:rPr>
              <a:t>Isfol</a:t>
            </a:r>
            <a:r>
              <a:rPr lang="it-IT" sz="1600" dirty="0">
                <a:latin typeface="Comic Sans MS" charset="0"/>
              </a:rPr>
              <a:t> commissionato dal Ministero del lavoro, ma che incide in misura maggiore proprio sulle voci variabili del salario) a causa della  rilevata impossibilità/difficoltà delle donne ad un sistematico prolungamento degli orari di lavoro dovuta all’ineguale ripartizione tra uomini e donne del lavoro di cura non solo dei figli ma anche di familiari  in condizioni di bisogno.</a:t>
            </a:r>
          </a:p>
        </p:txBody>
      </p:sp>
      <p:sp>
        <p:nvSpPr>
          <p:cNvPr id="76801" name="Rectangle 2"/>
          <p:cNvSpPr>
            <a:spLocks noGrp="1" noChangeArrowheads="1"/>
          </p:cNvSpPr>
          <p:nvPr>
            <p:ph type="title"/>
          </p:nvPr>
        </p:nvSpPr>
        <p:spPr>
          <a:xfrm>
            <a:off x="839058" y="350108"/>
            <a:ext cx="6870700" cy="1044575"/>
          </a:xfrm>
        </p:spPr>
        <p:txBody>
          <a:bodyPr/>
          <a:lstStyle/>
          <a:p>
            <a:pPr eaLnBrk="1" hangingPunct="1"/>
            <a:r>
              <a:rPr lang="it-IT" sz="2000" dirty="0">
                <a:solidFill>
                  <a:srgbClr val="000000"/>
                </a:solidFill>
                <a:latin typeface="Comic Sans MS" charset="0"/>
              </a:rPr>
              <a:t>Revoca Consigliera nazionale di parità</a:t>
            </a:r>
            <a:br>
              <a:rPr lang="it-IT" sz="2000" dirty="0">
                <a:solidFill>
                  <a:srgbClr val="000000"/>
                </a:solidFill>
                <a:latin typeface="Comic Sans MS" charset="0"/>
              </a:rPr>
            </a:br>
            <a:r>
              <a:rPr lang="it-IT" sz="2000" dirty="0">
                <a:solidFill>
                  <a:srgbClr val="000000"/>
                </a:solidFill>
                <a:latin typeface="Comic Sans MS" charset="0"/>
              </a:rPr>
              <a:t>Il casus belli</a:t>
            </a:r>
            <a:br>
              <a:rPr lang="it-IT" sz="2000" dirty="0">
                <a:solidFill>
                  <a:srgbClr val="000000"/>
                </a:solidFill>
                <a:latin typeface="Comic Sans MS" charset="0"/>
              </a:rPr>
            </a:br>
            <a:r>
              <a:rPr lang="it-IT" sz="2000" dirty="0">
                <a:solidFill>
                  <a:srgbClr val="000000"/>
                </a:solidFill>
                <a:latin typeface="Comic Sans MS" charset="0"/>
              </a:rPr>
              <a:t>Lettera del 23.7.2008 al Ministro del Lavoro</a:t>
            </a:r>
          </a:p>
        </p:txBody>
      </p:sp>
    </p:spTree>
    <p:extLst>
      <p:ext uri="{BB962C8B-B14F-4D97-AF65-F5344CB8AC3E}">
        <p14:creationId xmlns:p14="http://schemas.microsoft.com/office/powerpoint/2010/main" val="41165487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idx="1"/>
          </p:nvPr>
        </p:nvSpPr>
        <p:spPr>
          <a:xfrm>
            <a:off x="685800" y="2271713"/>
            <a:ext cx="7696200" cy="4433887"/>
          </a:xfrm>
        </p:spPr>
        <p:txBody>
          <a:bodyPr>
            <a:normAutofit lnSpcReduction="10000"/>
          </a:bodyPr>
          <a:lstStyle/>
          <a:p>
            <a:pPr eaLnBrk="1" hangingPunct="1">
              <a:lnSpc>
                <a:spcPct val="80000"/>
              </a:lnSpc>
            </a:pPr>
            <a:endParaRPr lang="it-IT" sz="800" dirty="0">
              <a:latin typeface="Comic Sans MS" charset="0"/>
            </a:endParaRPr>
          </a:p>
          <a:p>
            <a:pPr algn="just" eaLnBrk="1" hangingPunct="1">
              <a:lnSpc>
                <a:spcPct val="80000"/>
              </a:lnSpc>
            </a:pPr>
            <a:r>
              <a:rPr lang="it-IT" sz="1600" dirty="0">
                <a:latin typeface="Comic Sans MS" charset="0"/>
              </a:rPr>
              <a:t>Segnalo, in particolare, che l’abrogazione della legge n. 188 del 17 ottobre 2007 sulle dimissioni volontarie, legge approvata con voto quasi unanime dal Parlamento nella scorsa legislatura su iniziativa delle parlamentari di tutti gli schieramenti politici, lascia prive di tutela le lavoratrici in un momento particolarmente critico quale quello della gravidanza e del rientro dalla maternità, nel quale più facilmente  sono  a rischio di discriminazioni, in spregio al principio costituzionale che riconosce  valore sociale alla maternità.</a:t>
            </a:r>
          </a:p>
          <a:p>
            <a:pPr eaLnBrk="1" hangingPunct="1">
              <a:lnSpc>
                <a:spcPct val="80000"/>
              </a:lnSpc>
            </a:pPr>
            <a:r>
              <a:rPr lang="it-IT" sz="1600" dirty="0">
                <a:latin typeface="Comic Sans MS" charset="0"/>
              </a:rPr>
              <a:t>L’insieme di queste misure, in controtendenza rispetto ad un’evoluzione legislativa che, a partire dalla legge n. 903/77, ha sempre più favorito l’ingresso delle donne nel mercato del lavoro attraverso la garanzia dei loro diritti, incide in maniera negativa sulla situazione dell’occupazione femminile in Italia e sulle condizioni di vita delle donne che lavorano, già segnata  da un forte ritardo rispetto agli altri paesi europei e agli obiettivi di “piena e buona occupazione” fissati dalla strategia di Lisbona.</a:t>
            </a:r>
          </a:p>
          <a:p>
            <a:pPr eaLnBrk="1" hangingPunct="1">
              <a:lnSpc>
                <a:spcPct val="80000"/>
              </a:lnSpc>
            </a:pPr>
            <a:r>
              <a:rPr lang="it-IT" sz="1600" dirty="0">
                <a:latin typeface="Comic Sans MS" charset="0"/>
              </a:rPr>
              <a:t>L’assenza di misure di promozione dell’occupazione femminile regolare, in particolare nel settore dei servizi di cura alla persona e alla famiglia, come segnalato anche di recente da uno studio di </a:t>
            </a:r>
            <a:r>
              <a:rPr lang="it-IT" sz="1600" dirty="0" err="1">
                <a:latin typeface="Comic Sans MS" charset="0"/>
              </a:rPr>
              <a:t>Bankitalia</a:t>
            </a:r>
            <a:r>
              <a:rPr lang="it-IT" sz="1600" dirty="0">
                <a:latin typeface="Comic Sans MS" charset="0"/>
              </a:rPr>
              <a:t>, nonché la carenza di misure di welfare a sostegno dei giovani e della famiglia, allontana ancor più il nostro Paese dal raggiungimento degli obiettivi europei facendo della questione del lavoro femminile una vera emergenza nazionale. </a:t>
            </a:r>
          </a:p>
        </p:txBody>
      </p:sp>
      <p:sp>
        <p:nvSpPr>
          <p:cNvPr id="77825" name="Rectangle 2"/>
          <p:cNvSpPr>
            <a:spLocks noGrp="1" noChangeArrowheads="1"/>
          </p:cNvSpPr>
          <p:nvPr>
            <p:ph type="title"/>
          </p:nvPr>
        </p:nvSpPr>
        <p:spPr>
          <a:xfrm>
            <a:off x="1136650" y="782595"/>
            <a:ext cx="6870700" cy="1044575"/>
          </a:xfrm>
        </p:spPr>
        <p:txBody>
          <a:bodyPr/>
          <a:lstStyle/>
          <a:p>
            <a:pPr eaLnBrk="1" hangingPunct="1"/>
            <a:r>
              <a:rPr lang="it-IT" sz="2400" dirty="0">
                <a:solidFill>
                  <a:srgbClr val="000000"/>
                </a:solidFill>
                <a:latin typeface="Comic Sans MS" charset="0"/>
              </a:rPr>
              <a:t>Il casus belli</a:t>
            </a:r>
            <a:br>
              <a:rPr lang="it-IT" sz="2400" dirty="0">
                <a:solidFill>
                  <a:srgbClr val="000000"/>
                </a:solidFill>
                <a:latin typeface="Comic Sans MS" charset="0"/>
              </a:rPr>
            </a:br>
            <a:endParaRPr lang="it-IT" sz="2400" dirty="0">
              <a:solidFill>
                <a:srgbClr val="000000"/>
              </a:solidFill>
              <a:latin typeface="Comic Sans MS" charset="0"/>
            </a:endParaRPr>
          </a:p>
        </p:txBody>
      </p:sp>
    </p:spTree>
    <p:extLst>
      <p:ext uri="{BB962C8B-B14F-4D97-AF65-F5344CB8AC3E}">
        <p14:creationId xmlns:p14="http://schemas.microsoft.com/office/powerpoint/2010/main" val="22746076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idx="1"/>
          </p:nvPr>
        </p:nvSpPr>
        <p:spPr>
          <a:xfrm>
            <a:off x="723900" y="2158100"/>
            <a:ext cx="7696200" cy="4217987"/>
          </a:xfrm>
        </p:spPr>
        <p:txBody>
          <a:bodyPr/>
          <a:lstStyle/>
          <a:p>
            <a:pPr algn="just" eaLnBrk="1" hangingPunct="1">
              <a:lnSpc>
                <a:spcPct val="90000"/>
              </a:lnSpc>
            </a:pPr>
            <a:endParaRPr lang="it-IT" sz="2400" dirty="0">
              <a:latin typeface="Comic Sans MS" charset="0"/>
            </a:endParaRPr>
          </a:p>
          <a:p>
            <a:pPr algn="just" eaLnBrk="1" hangingPunct="1">
              <a:lnSpc>
                <a:spcPct val="90000"/>
              </a:lnSpc>
            </a:pPr>
            <a:r>
              <a:rPr lang="it-IT" sz="2400" dirty="0">
                <a:solidFill>
                  <a:srgbClr val="FF0000"/>
                </a:solidFill>
                <a:latin typeface="Comic Sans MS" charset="0"/>
              </a:rPr>
              <a:t>Il 4 novembre la CNP riceve il decreto ministeriale di revoca dal suo ufficio con decorrenza immediata, a seguito di una procedura di </a:t>
            </a:r>
            <a:r>
              <a:rPr lang="it-IT" sz="2400" dirty="0" err="1">
                <a:solidFill>
                  <a:srgbClr val="FF0000"/>
                </a:solidFill>
                <a:latin typeface="Comic Sans MS" charset="0"/>
              </a:rPr>
              <a:t>spoil</a:t>
            </a:r>
            <a:r>
              <a:rPr lang="it-IT" sz="2400" dirty="0">
                <a:solidFill>
                  <a:srgbClr val="FF0000"/>
                </a:solidFill>
                <a:latin typeface="Comic Sans MS" charset="0"/>
              </a:rPr>
              <a:t> </a:t>
            </a:r>
            <a:r>
              <a:rPr lang="it-IT" sz="2400" dirty="0" err="1">
                <a:solidFill>
                  <a:srgbClr val="FF0000"/>
                </a:solidFill>
                <a:latin typeface="Comic Sans MS" charset="0"/>
              </a:rPr>
              <a:t>system</a:t>
            </a:r>
            <a:r>
              <a:rPr lang="it-IT" sz="2400" dirty="0">
                <a:solidFill>
                  <a:srgbClr val="FF0000"/>
                </a:solidFill>
                <a:latin typeface="Comic Sans MS" charset="0"/>
              </a:rPr>
              <a:t>, ovvero di scrutinio politico dell’organo nominato dal precedente governo</a:t>
            </a:r>
          </a:p>
          <a:p>
            <a:pPr algn="just" eaLnBrk="1" hangingPunct="1">
              <a:lnSpc>
                <a:spcPct val="90000"/>
              </a:lnSpc>
            </a:pPr>
            <a:r>
              <a:rPr lang="it-IT" sz="2400" dirty="0">
                <a:solidFill>
                  <a:srgbClr val="FF0000"/>
                </a:solidFill>
                <a:latin typeface="Comic Sans MS" charset="0"/>
              </a:rPr>
              <a:t>La CNP afferma che la motivazione del decreto mina alla radice l’indipendenza dell’organo, misconoscendone l’autonomia funzionale</a:t>
            </a:r>
          </a:p>
          <a:p>
            <a:pPr algn="just" eaLnBrk="1" hangingPunct="1">
              <a:lnSpc>
                <a:spcPct val="90000"/>
              </a:lnSpc>
            </a:pPr>
            <a:r>
              <a:rPr lang="it-IT" sz="2400" dirty="0">
                <a:solidFill>
                  <a:srgbClr val="FF0000"/>
                </a:solidFill>
                <a:latin typeface="Comic Sans MS" charset="0"/>
              </a:rPr>
              <a:t>La CNP è un organo tecnico e non politico e dunque non gli si può applicare lo </a:t>
            </a:r>
            <a:r>
              <a:rPr lang="it-IT" sz="2400" dirty="0" err="1">
                <a:solidFill>
                  <a:srgbClr val="FF0000"/>
                </a:solidFill>
                <a:latin typeface="Comic Sans MS" charset="0"/>
              </a:rPr>
              <a:t>spoil</a:t>
            </a:r>
            <a:r>
              <a:rPr lang="it-IT" sz="2400" dirty="0">
                <a:solidFill>
                  <a:srgbClr val="FF0000"/>
                </a:solidFill>
                <a:latin typeface="Comic Sans MS" charset="0"/>
              </a:rPr>
              <a:t> </a:t>
            </a:r>
            <a:r>
              <a:rPr lang="it-IT" sz="2400" dirty="0" err="1">
                <a:solidFill>
                  <a:srgbClr val="FF0000"/>
                </a:solidFill>
                <a:latin typeface="Comic Sans MS" charset="0"/>
              </a:rPr>
              <a:t>system</a:t>
            </a:r>
            <a:endParaRPr lang="it-IT" sz="2400" dirty="0">
              <a:solidFill>
                <a:srgbClr val="FF0000"/>
              </a:solidFill>
              <a:latin typeface="Comic Sans MS" charset="0"/>
            </a:endParaRPr>
          </a:p>
        </p:txBody>
      </p:sp>
      <p:sp>
        <p:nvSpPr>
          <p:cNvPr id="78849" name="Rectangle 2"/>
          <p:cNvSpPr>
            <a:spLocks noGrp="1" noChangeArrowheads="1"/>
          </p:cNvSpPr>
          <p:nvPr>
            <p:ph type="title"/>
          </p:nvPr>
        </p:nvSpPr>
        <p:spPr>
          <a:xfrm>
            <a:off x="685800" y="152400"/>
            <a:ext cx="6870700" cy="1044575"/>
          </a:xfrm>
        </p:spPr>
        <p:txBody>
          <a:bodyPr/>
          <a:lstStyle/>
          <a:p>
            <a:pPr eaLnBrk="1" hangingPunct="1"/>
            <a:r>
              <a:rPr lang="it-IT" sz="3200">
                <a:solidFill>
                  <a:srgbClr val="FF0000"/>
                </a:solidFill>
                <a:latin typeface="Comic Sans MS" charset="0"/>
              </a:rPr>
              <a:t>Caso Guarriello</a:t>
            </a:r>
          </a:p>
        </p:txBody>
      </p:sp>
    </p:spTree>
    <p:extLst>
      <p:ext uri="{BB962C8B-B14F-4D97-AF65-F5344CB8AC3E}">
        <p14:creationId xmlns:p14="http://schemas.microsoft.com/office/powerpoint/2010/main" val="3893401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idx="1"/>
          </p:nvPr>
        </p:nvSpPr>
        <p:spPr>
          <a:xfrm>
            <a:off x="685800" y="1953870"/>
            <a:ext cx="7696200" cy="4002087"/>
          </a:xfrm>
        </p:spPr>
        <p:txBody>
          <a:bodyPr/>
          <a:lstStyle/>
          <a:p>
            <a:pPr algn="just" eaLnBrk="1" hangingPunct="1">
              <a:lnSpc>
                <a:spcPct val="80000"/>
              </a:lnSpc>
              <a:buFontTx/>
              <a:buNone/>
            </a:pPr>
            <a:r>
              <a:rPr lang="it-IT" sz="2000" dirty="0">
                <a:latin typeface="Comic Sans MS" charset="0"/>
              </a:rPr>
              <a:t>Le nomine degli organi di vertice e dei componenti dei consigli di amministrazione o degli organi equiparati degli enti pubblici, delle società controllate o partecipate dallo Stato, delle agenzie o di altri organismi comunque denominati, conferite dal Governo o dai Ministri nei sei mesi antecedenti la scadenza naturale della legislatura, computata con decorrenza dalla data della prima riunione delle Camere, o nel mese antecedente lo scioglimento anticipato di entrambe le Camere, possono essere confermate, revocate, modificate o rinnovate entro sei mesi dal voto sulla fiducia al Governo. </a:t>
            </a:r>
          </a:p>
          <a:p>
            <a:pPr algn="just" eaLnBrk="1" hangingPunct="1">
              <a:lnSpc>
                <a:spcPct val="80000"/>
              </a:lnSpc>
              <a:buFontTx/>
              <a:buNone/>
            </a:pPr>
            <a:r>
              <a:rPr lang="it-IT" sz="2000" dirty="0">
                <a:latin typeface="Comic Sans MS" charset="0"/>
              </a:rPr>
              <a:t>Le stesse disposizioni si applicano ai rappresentanti del Governo e dei Ministri in ogni organismo e a qualsiasi livello, nonché ai componenti di comitati, commissioni e organismi ministeriali e interministeriali, nominati dal Governo o dai Ministri. </a:t>
            </a:r>
          </a:p>
        </p:txBody>
      </p:sp>
      <p:sp>
        <p:nvSpPr>
          <p:cNvPr id="79873" name="Rectangle 2"/>
          <p:cNvSpPr>
            <a:spLocks noGrp="1" noChangeArrowheads="1"/>
          </p:cNvSpPr>
          <p:nvPr>
            <p:ph type="title"/>
          </p:nvPr>
        </p:nvSpPr>
        <p:spPr>
          <a:xfrm>
            <a:off x="685800" y="152400"/>
            <a:ext cx="6870700" cy="1189038"/>
          </a:xfrm>
        </p:spPr>
        <p:txBody>
          <a:bodyPr/>
          <a:lstStyle/>
          <a:p>
            <a:pPr eaLnBrk="1" hangingPunct="1"/>
            <a:r>
              <a:rPr lang="it-IT" sz="3200">
                <a:latin typeface="Comic Sans MS" charset="0"/>
              </a:rPr>
              <a:t>Lo spoil system</a:t>
            </a:r>
            <a:br>
              <a:rPr lang="it-IT" sz="3200">
                <a:latin typeface="Comic Sans MS" charset="0"/>
              </a:rPr>
            </a:br>
            <a:r>
              <a:rPr lang="it-IT" sz="3200">
                <a:latin typeface="Comic Sans MS" charset="0"/>
              </a:rPr>
              <a:t>Art. 6 l.n. 145/2002</a:t>
            </a:r>
          </a:p>
        </p:txBody>
      </p:sp>
    </p:spTree>
    <p:extLst>
      <p:ext uri="{BB962C8B-B14F-4D97-AF65-F5344CB8AC3E}">
        <p14:creationId xmlns:p14="http://schemas.microsoft.com/office/powerpoint/2010/main" val="28508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algn="just" eaLnBrk="1" hangingPunct="1">
              <a:lnSpc>
                <a:spcPct val="90000"/>
              </a:lnSpc>
            </a:pPr>
            <a:r>
              <a:rPr lang="en-GB" dirty="0">
                <a:latin typeface="Comic Sans MS" charset="0"/>
              </a:rPr>
              <a:t>La </a:t>
            </a:r>
            <a:r>
              <a:rPr lang="en-GB" dirty="0" err="1">
                <a:latin typeface="Comic Sans MS" charset="0"/>
              </a:rPr>
              <a:t>concorrenza</a:t>
            </a:r>
            <a:r>
              <a:rPr lang="en-GB" dirty="0">
                <a:latin typeface="Comic Sans MS" charset="0"/>
              </a:rPr>
              <a:t> </a:t>
            </a:r>
            <a:r>
              <a:rPr lang="en-GB" dirty="0" err="1">
                <a:latin typeface="Comic Sans MS" charset="0"/>
              </a:rPr>
              <a:t>fra</a:t>
            </a:r>
            <a:r>
              <a:rPr lang="en-GB" dirty="0">
                <a:latin typeface="Comic Sans MS" charset="0"/>
              </a:rPr>
              <a:t> insider </a:t>
            </a:r>
            <a:r>
              <a:rPr lang="en-GB" dirty="0" err="1">
                <a:latin typeface="Comic Sans MS" charset="0"/>
              </a:rPr>
              <a:t>ed</a:t>
            </a:r>
            <a:r>
              <a:rPr lang="en-GB" dirty="0">
                <a:latin typeface="Comic Sans MS" charset="0"/>
              </a:rPr>
              <a:t> </a:t>
            </a:r>
            <a:r>
              <a:rPr lang="en-GB" dirty="0" err="1">
                <a:latin typeface="Comic Sans MS" charset="0"/>
              </a:rPr>
              <a:t>autsider</a:t>
            </a:r>
            <a:r>
              <a:rPr lang="en-GB" dirty="0">
                <a:latin typeface="Comic Sans MS" charset="0"/>
              </a:rPr>
              <a:t> </a:t>
            </a:r>
            <a:r>
              <a:rPr lang="en-GB" dirty="0" err="1">
                <a:latin typeface="Comic Sans MS" charset="0"/>
              </a:rPr>
              <a:t>nel</a:t>
            </a:r>
            <a:r>
              <a:rPr lang="en-GB" dirty="0">
                <a:latin typeface="Comic Sans MS" charset="0"/>
              </a:rPr>
              <a:t> </a:t>
            </a:r>
            <a:r>
              <a:rPr lang="en-GB" dirty="0" err="1">
                <a:latin typeface="Comic Sans MS" charset="0"/>
              </a:rPr>
              <a:t>mercato</a:t>
            </a:r>
            <a:r>
              <a:rPr lang="en-GB" dirty="0">
                <a:latin typeface="Comic Sans MS" charset="0"/>
              </a:rPr>
              <a:t> del </a:t>
            </a:r>
            <a:r>
              <a:rPr lang="en-GB" dirty="0" err="1">
                <a:latin typeface="Comic Sans MS" charset="0"/>
              </a:rPr>
              <a:t>lavoro</a:t>
            </a:r>
            <a:r>
              <a:rPr lang="en-GB" dirty="0">
                <a:latin typeface="Comic Sans MS" charset="0"/>
              </a:rPr>
              <a:t>: </a:t>
            </a:r>
            <a:r>
              <a:rPr lang="en-GB" dirty="0" err="1">
                <a:latin typeface="Comic Sans MS" charset="0"/>
              </a:rPr>
              <a:t>il</a:t>
            </a:r>
            <a:r>
              <a:rPr lang="en-GB" dirty="0">
                <a:latin typeface="Comic Sans MS" charset="0"/>
              </a:rPr>
              <a:t> </a:t>
            </a:r>
            <a:r>
              <a:rPr lang="en-GB" dirty="0" err="1">
                <a:latin typeface="Comic Sans MS" charset="0"/>
              </a:rPr>
              <a:t>diritto</a:t>
            </a:r>
            <a:r>
              <a:rPr lang="en-GB" dirty="0">
                <a:latin typeface="Comic Sans MS" charset="0"/>
              </a:rPr>
              <a:t> del </a:t>
            </a:r>
            <a:r>
              <a:rPr lang="en-GB" dirty="0" err="1">
                <a:latin typeface="Comic Sans MS" charset="0"/>
              </a:rPr>
              <a:t>lavoro</a:t>
            </a:r>
            <a:r>
              <a:rPr lang="en-GB" dirty="0">
                <a:latin typeface="Comic Sans MS" charset="0"/>
              </a:rPr>
              <a:t> </a:t>
            </a:r>
            <a:r>
              <a:rPr lang="en-GB" dirty="0" err="1">
                <a:latin typeface="Comic Sans MS" charset="0"/>
              </a:rPr>
              <a:t>deve</a:t>
            </a:r>
            <a:r>
              <a:rPr lang="en-GB" dirty="0">
                <a:latin typeface="Comic Sans MS" charset="0"/>
              </a:rPr>
              <a:t> </a:t>
            </a:r>
            <a:r>
              <a:rPr lang="en-GB" dirty="0" err="1">
                <a:latin typeface="Comic Sans MS" charset="0"/>
              </a:rPr>
              <a:t>tutelare</a:t>
            </a:r>
            <a:r>
              <a:rPr lang="en-GB" dirty="0">
                <a:latin typeface="Comic Sans MS" charset="0"/>
              </a:rPr>
              <a:t> </a:t>
            </a:r>
            <a:r>
              <a:rPr lang="en-GB" dirty="0" err="1">
                <a:latin typeface="Comic Sans MS" charset="0"/>
              </a:rPr>
              <a:t>meno</a:t>
            </a:r>
            <a:r>
              <a:rPr lang="en-GB" dirty="0">
                <a:latin typeface="Comic Sans MS" charset="0"/>
              </a:rPr>
              <a:t> per </a:t>
            </a:r>
            <a:r>
              <a:rPr lang="en-GB" dirty="0" err="1">
                <a:latin typeface="Comic Sans MS" charset="0"/>
              </a:rPr>
              <a:t>tutelare</a:t>
            </a:r>
            <a:r>
              <a:rPr lang="en-GB" dirty="0">
                <a:latin typeface="Comic Sans MS" charset="0"/>
              </a:rPr>
              <a:t> </a:t>
            </a:r>
            <a:r>
              <a:rPr lang="en-GB" dirty="0" err="1">
                <a:latin typeface="Comic Sans MS" charset="0"/>
              </a:rPr>
              <a:t>tutti</a:t>
            </a:r>
            <a:r>
              <a:rPr lang="en-GB" dirty="0">
                <a:latin typeface="Comic Sans MS" charset="0"/>
              </a:rPr>
              <a:t> e per non </a:t>
            </a:r>
            <a:r>
              <a:rPr lang="en-GB" dirty="0" err="1">
                <a:latin typeface="Comic Sans MS" charset="0"/>
              </a:rPr>
              <a:t>diventare</a:t>
            </a:r>
            <a:r>
              <a:rPr lang="en-GB" dirty="0">
                <a:latin typeface="Comic Sans MS" charset="0"/>
              </a:rPr>
              <a:t> </a:t>
            </a:r>
            <a:r>
              <a:rPr lang="en-GB" dirty="0" err="1">
                <a:latin typeface="Comic Sans MS" charset="0"/>
              </a:rPr>
              <a:t>esso</a:t>
            </a:r>
            <a:r>
              <a:rPr lang="en-GB" dirty="0">
                <a:latin typeface="Comic Sans MS" charset="0"/>
              </a:rPr>
              <a:t> </a:t>
            </a:r>
            <a:r>
              <a:rPr lang="en-GB" dirty="0" err="1">
                <a:latin typeface="Comic Sans MS" charset="0"/>
              </a:rPr>
              <a:t>stesso</a:t>
            </a:r>
            <a:r>
              <a:rPr lang="en-GB" dirty="0">
                <a:latin typeface="Comic Sans MS" charset="0"/>
              </a:rPr>
              <a:t> un </a:t>
            </a:r>
            <a:r>
              <a:rPr lang="en-GB" dirty="0" err="1">
                <a:latin typeface="Comic Sans MS" charset="0"/>
              </a:rPr>
              <a:t>fattore</a:t>
            </a:r>
            <a:r>
              <a:rPr lang="en-GB" dirty="0">
                <a:latin typeface="Comic Sans MS" charset="0"/>
              </a:rPr>
              <a:t> di </a:t>
            </a:r>
            <a:r>
              <a:rPr lang="en-GB" dirty="0" err="1">
                <a:latin typeface="Comic Sans MS" charset="0"/>
              </a:rPr>
              <a:t>discriminazione</a:t>
            </a:r>
            <a:r>
              <a:rPr lang="en-GB" dirty="0">
                <a:latin typeface="Comic Sans MS" charset="0"/>
              </a:rPr>
              <a:t> </a:t>
            </a:r>
            <a:r>
              <a:rPr lang="en-GB" dirty="0" err="1">
                <a:latin typeface="Comic Sans MS" charset="0"/>
              </a:rPr>
              <a:t>fra</a:t>
            </a:r>
            <a:r>
              <a:rPr lang="en-GB" dirty="0">
                <a:latin typeface="Comic Sans MS" charset="0"/>
              </a:rPr>
              <a:t> </a:t>
            </a:r>
            <a:r>
              <a:rPr lang="en-GB" dirty="0" err="1">
                <a:latin typeface="Comic Sans MS" charset="0"/>
              </a:rPr>
              <a:t>lavoratori</a:t>
            </a:r>
            <a:r>
              <a:rPr lang="en-GB" dirty="0">
                <a:latin typeface="Comic Sans MS" charset="0"/>
              </a:rPr>
              <a:t> </a:t>
            </a:r>
            <a:r>
              <a:rPr lang="en-GB" dirty="0" err="1">
                <a:latin typeface="Comic Sans MS" charset="0"/>
              </a:rPr>
              <a:t>stabili</a:t>
            </a:r>
            <a:r>
              <a:rPr lang="en-GB" dirty="0">
                <a:latin typeface="Comic Sans MS" charset="0"/>
              </a:rPr>
              <a:t> e </a:t>
            </a:r>
            <a:r>
              <a:rPr lang="en-GB" dirty="0" err="1">
                <a:latin typeface="Comic Sans MS" charset="0"/>
              </a:rPr>
              <a:t>disoccupati</a:t>
            </a:r>
            <a:r>
              <a:rPr lang="en-GB" dirty="0">
                <a:latin typeface="Comic Sans MS" charset="0"/>
              </a:rPr>
              <a:t>, </a:t>
            </a:r>
            <a:r>
              <a:rPr lang="en-GB" dirty="0" err="1">
                <a:latin typeface="Comic Sans MS" charset="0"/>
              </a:rPr>
              <a:t>precari</a:t>
            </a:r>
            <a:r>
              <a:rPr lang="en-GB" dirty="0">
                <a:latin typeface="Comic Sans MS" charset="0"/>
              </a:rPr>
              <a:t>, </a:t>
            </a:r>
            <a:r>
              <a:rPr lang="en-GB" dirty="0" err="1">
                <a:latin typeface="Comic Sans MS" charset="0"/>
              </a:rPr>
              <a:t>lavoratori</a:t>
            </a:r>
            <a:r>
              <a:rPr lang="en-GB" dirty="0">
                <a:latin typeface="Comic Sans MS" charset="0"/>
              </a:rPr>
              <a:t> non standard</a:t>
            </a:r>
          </a:p>
        </p:txBody>
      </p:sp>
      <p:sp>
        <p:nvSpPr>
          <p:cNvPr id="16385" name="Rectangle 2"/>
          <p:cNvSpPr>
            <a:spLocks noGrp="1" noChangeArrowheads="1"/>
          </p:cNvSpPr>
          <p:nvPr>
            <p:ph type="title"/>
          </p:nvPr>
        </p:nvSpPr>
        <p:spPr/>
        <p:txBody>
          <a:bodyPr/>
          <a:lstStyle/>
          <a:p>
            <a:pPr eaLnBrk="1" hangingPunct="1"/>
            <a:r>
              <a:rPr lang="en-GB">
                <a:latin typeface="Comic Sans MS" charset="0"/>
              </a:rPr>
              <a:t>Insider e outsider</a:t>
            </a:r>
          </a:p>
        </p:txBody>
      </p:sp>
    </p:spTree>
    <p:extLst>
      <p:ext uri="{BB962C8B-B14F-4D97-AF65-F5344CB8AC3E}">
        <p14:creationId xmlns:p14="http://schemas.microsoft.com/office/powerpoint/2010/main" val="4195129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idx="1"/>
          </p:nvPr>
        </p:nvSpPr>
        <p:spPr>
          <a:xfrm>
            <a:off x="685800" y="2003297"/>
            <a:ext cx="7696200" cy="4002087"/>
          </a:xfrm>
        </p:spPr>
        <p:txBody>
          <a:bodyPr/>
          <a:lstStyle/>
          <a:p>
            <a:pPr algn="just" eaLnBrk="1" hangingPunct="1">
              <a:lnSpc>
                <a:spcPct val="90000"/>
              </a:lnSpc>
            </a:pPr>
            <a:r>
              <a:rPr lang="it-IT" sz="2400" dirty="0">
                <a:solidFill>
                  <a:srgbClr val="663300"/>
                </a:solidFill>
                <a:latin typeface="Comic Sans MS" charset="0"/>
              </a:rPr>
              <a:t>La Consigliera è nominata con decreto interministeriale</a:t>
            </a:r>
          </a:p>
          <a:p>
            <a:pPr algn="just" eaLnBrk="1" hangingPunct="1">
              <a:lnSpc>
                <a:spcPct val="90000"/>
              </a:lnSpc>
            </a:pPr>
            <a:r>
              <a:rPr lang="it-IT" sz="2400" dirty="0">
                <a:solidFill>
                  <a:srgbClr val="663300"/>
                </a:solidFill>
                <a:latin typeface="Comic Sans MS" charset="0"/>
              </a:rPr>
              <a:t>Dunque la nomina ha carattere fiduciario e non meramente tecnico</a:t>
            </a:r>
          </a:p>
          <a:p>
            <a:pPr algn="just" eaLnBrk="1" hangingPunct="1">
              <a:lnSpc>
                <a:spcPct val="90000"/>
              </a:lnSpc>
            </a:pPr>
            <a:r>
              <a:rPr lang="it-IT" sz="2400" dirty="0">
                <a:solidFill>
                  <a:srgbClr val="663300"/>
                </a:solidFill>
                <a:latin typeface="Comic Sans MS" charset="0"/>
              </a:rPr>
              <a:t>Il fatto che vengano richiesti requisiti professionali specifici non la trasforma in un organo tecnico indipendente dal potere politico</a:t>
            </a:r>
          </a:p>
          <a:p>
            <a:pPr algn="just" eaLnBrk="1" hangingPunct="1">
              <a:lnSpc>
                <a:spcPct val="90000"/>
              </a:lnSpc>
            </a:pPr>
            <a:r>
              <a:rPr lang="it-IT" sz="2400" dirty="0">
                <a:solidFill>
                  <a:srgbClr val="663300"/>
                </a:solidFill>
                <a:latin typeface="Comic Sans MS" charset="0"/>
              </a:rPr>
              <a:t>Nella fattispecie si rileva una mancanza di “sintonia” dell’azione della CNP con gli indirizzi politici del Governo</a:t>
            </a:r>
          </a:p>
        </p:txBody>
      </p:sp>
      <p:sp>
        <p:nvSpPr>
          <p:cNvPr id="80897" name="Rectangle 2"/>
          <p:cNvSpPr>
            <a:spLocks noGrp="1" noChangeArrowheads="1"/>
          </p:cNvSpPr>
          <p:nvPr>
            <p:ph type="title"/>
          </p:nvPr>
        </p:nvSpPr>
        <p:spPr>
          <a:xfrm>
            <a:off x="1136650" y="411892"/>
            <a:ext cx="6870700" cy="1260475"/>
          </a:xfrm>
        </p:spPr>
        <p:txBody>
          <a:bodyPr/>
          <a:lstStyle/>
          <a:p>
            <a:pPr eaLnBrk="1" hangingPunct="1"/>
            <a:r>
              <a:rPr lang="it-IT" sz="2400" b="1" dirty="0">
                <a:solidFill>
                  <a:srgbClr val="663300"/>
                </a:solidFill>
                <a:latin typeface="Comic Sans MS" charset="0"/>
              </a:rPr>
              <a:t>Il decreto del Ministro del lavoro di concerto con il Ministro per le pari opportunità 30.10.2008</a:t>
            </a:r>
          </a:p>
        </p:txBody>
      </p:sp>
    </p:spTree>
    <p:extLst>
      <p:ext uri="{BB962C8B-B14F-4D97-AF65-F5344CB8AC3E}">
        <p14:creationId xmlns:p14="http://schemas.microsoft.com/office/powerpoint/2010/main" val="20110621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ChangeArrowheads="1"/>
          </p:cNvSpPr>
          <p:nvPr>
            <p:ph idx="1"/>
          </p:nvPr>
        </p:nvSpPr>
        <p:spPr>
          <a:xfrm>
            <a:off x="685800" y="1932545"/>
            <a:ext cx="7696200" cy="4505325"/>
          </a:xfrm>
        </p:spPr>
        <p:txBody>
          <a:bodyPr>
            <a:normAutofit lnSpcReduction="10000"/>
          </a:bodyPr>
          <a:lstStyle/>
          <a:p>
            <a:pPr eaLnBrk="1" hangingPunct="1">
              <a:lnSpc>
                <a:spcPct val="90000"/>
              </a:lnSpc>
            </a:pPr>
            <a:r>
              <a:rPr lang="it-IT" sz="2400" dirty="0">
                <a:solidFill>
                  <a:srgbClr val="663300"/>
                </a:solidFill>
                <a:latin typeface="Comic Sans MS" charset="0"/>
              </a:rPr>
              <a:t>In sostanza, secondo quanto si legge nel decreto, la revoca della Consigliera Nazionale, nominata nel gennaio del 2008, non è dovuta né alla sua incompetenza e neppure a inadempimenti dei suoi compiti istituzionali, ma al fatto di non aver agito "in sintonia con gli indirizzi politici del Governo in carica". In particolare, al fatto di che la Consigliera avrebbe espresso “un radicale dissenso da iniziative legislative recentemente adottate dal Governo”, nonché al fatto che la stampa avrebbe dato “ampio risalto a tale dissenso”, il che avrebbe prodotto un “evidente pregiudizio nell’attuazione delle linee d’azione che il Governo intende perseguire in materia”.</a:t>
            </a:r>
          </a:p>
        </p:txBody>
      </p:sp>
      <p:sp>
        <p:nvSpPr>
          <p:cNvPr id="81921" name="Rectangle 2"/>
          <p:cNvSpPr>
            <a:spLocks noGrp="1" noChangeArrowheads="1"/>
          </p:cNvSpPr>
          <p:nvPr>
            <p:ph type="title"/>
          </p:nvPr>
        </p:nvSpPr>
        <p:spPr>
          <a:xfrm>
            <a:off x="685800" y="152400"/>
            <a:ext cx="6870700" cy="755650"/>
          </a:xfrm>
        </p:spPr>
        <p:txBody>
          <a:bodyPr/>
          <a:lstStyle/>
          <a:p>
            <a:pPr eaLnBrk="1" hangingPunct="1"/>
            <a:r>
              <a:rPr lang="it-IT" sz="3200">
                <a:solidFill>
                  <a:srgbClr val="663300"/>
                </a:solidFill>
                <a:latin typeface="Comic Sans MS" charset="0"/>
              </a:rPr>
              <a:t>IL DECRETO DI REVOCA</a:t>
            </a:r>
          </a:p>
        </p:txBody>
      </p:sp>
    </p:spTree>
    <p:extLst>
      <p:ext uri="{BB962C8B-B14F-4D97-AF65-F5344CB8AC3E}">
        <p14:creationId xmlns:p14="http://schemas.microsoft.com/office/powerpoint/2010/main" val="7967330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idx="1"/>
          </p:nvPr>
        </p:nvSpPr>
        <p:spPr>
          <a:xfrm>
            <a:off x="685800" y="836613"/>
            <a:ext cx="7696200" cy="5478668"/>
          </a:xfrm>
        </p:spPr>
        <p:txBody>
          <a:bodyPr>
            <a:normAutofit/>
          </a:bodyPr>
          <a:lstStyle/>
          <a:p>
            <a:pPr algn="ctr" eaLnBrk="1" hangingPunct="1">
              <a:lnSpc>
                <a:spcPct val="80000"/>
              </a:lnSpc>
              <a:buFontTx/>
              <a:buNone/>
            </a:pPr>
            <a:r>
              <a:rPr lang="it-IT" sz="1800" dirty="0">
                <a:latin typeface="Comic Sans MS" charset="0"/>
              </a:rPr>
              <a:t>DIRETTIVA 2006/54 Art. 20 </a:t>
            </a:r>
          </a:p>
          <a:p>
            <a:pPr algn="ctr" eaLnBrk="1" hangingPunct="1">
              <a:lnSpc>
                <a:spcPct val="80000"/>
              </a:lnSpc>
              <a:buFontTx/>
              <a:buNone/>
            </a:pPr>
            <a:r>
              <a:rPr lang="it-IT" sz="1800" dirty="0">
                <a:latin typeface="Comic Sans MS" charset="0"/>
              </a:rPr>
              <a:t>(ex art. 8° Dir. 76/207, come modificata dalla Dir. 2002/73):</a:t>
            </a:r>
          </a:p>
          <a:p>
            <a:pPr eaLnBrk="1" hangingPunct="1">
              <a:lnSpc>
                <a:spcPct val="80000"/>
              </a:lnSpc>
            </a:pPr>
            <a:r>
              <a:rPr lang="it-IT" sz="1800" dirty="0">
                <a:latin typeface="Comic Sans MS" charset="0"/>
              </a:rPr>
              <a:t>Gli Stati membri assicurano che nella competenza di tali organismi rientrino:</a:t>
            </a:r>
          </a:p>
          <a:p>
            <a:pPr eaLnBrk="1" hangingPunct="1">
              <a:lnSpc>
                <a:spcPct val="80000"/>
              </a:lnSpc>
            </a:pPr>
            <a:r>
              <a:rPr lang="it-IT" sz="1800" dirty="0">
                <a:latin typeface="Comic Sans MS" charset="0"/>
              </a:rPr>
              <a:t>a) l'assistenza indipendente alle vittime di discriminazioni nel dare seguito alle denunce da essi inoltrate in materia di discriminazione, fatto salvo il diritto delle vittime e delle associazioni, organizzazioni o altre persone giuridiche di cui all'articolo 17, paragrafo 2;</a:t>
            </a:r>
          </a:p>
          <a:p>
            <a:pPr eaLnBrk="1" hangingPunct="1">
              <a:lnSpc>
                <a:spcPct val="80000"/>
              </a:lnSpc>
            </a:pPr>
            <a:r>
              <a:rPr lang="it-IT" sz="1800" dirty="0">
                <a:latin typeface="Comic Sans MS" charset="0"/>
              </a:rPr>
              <a:t>b) lo svolgimento di inchieste indipendenti in materia di discriminazione;</a:t>
            </a:r>
          </a:p>
          <a:p>
            <a:pPr eaLnBrk="1" hangingPunct="1">
              <a:lnSpc>
                <a:spcPct val="80000"/>
              </a:lnSpc>
            </a:pPr>
            <a:r>
              <a:rPr lang="it-IT" sz="1800" dirty="0">
                <a:latin typeface="Comic Sans MS" charset="0"/>
              </a:rPr>
              <a:t>c) la pubblicazione di relazioni indipendenti e la formulazione di raccomandazioni su questioni connesse con tali discriminazioni…</a:t>
            </a:r>
          </a:p>
          <a:p>
            <a:pPr eaLnBrk="1" hangingPunct="1">
              <a:lnSpc>
                <a:spcPct val="80000"/>
              </a:lnSpc>
              <a:buFontTx/>
              <a:buNone/>
            </a:pPr>
            <a:endParaRPr lang="it-IT" sz="1800" dirty="0">
              <a:latin typeface="Comic Sans MS" charset="0"/>
            </a:endParaRPr>
          </a:p>
          <a:p>
            <a:pPr algn="ctr" eaLnBrk="1" hangingPunct="1">
              <a:lnSpc>
                <a:spcPct val="80000"/>
              </a:lnSpc>
              <a:buFontTx/>
              <a:buNone/>
            </a:pPr>
            <a:r>
              <a:rPr lang="it-IT" sz="1800" dirty="0">
                <a:solidFill>
                  <a:srgbClr val="FF0000"/>
                </a:solidFill>
                <a:latin typeface="Comic Sans MS" charset="0"/>
              </a:rPr>
              <a:t>CRITICITA’: INDIPENDENZA NON DEGLI ORGANISMI DI PARITA’, MA DELLA LORO AZIONE</a:t>
            </a:r>
          </a:p>
          <a:p>
            <a:pPr algn="ctr" eaLnBrk="1" hangingPunct="1">
              <a:lnSpc>
                <a:spcPct val="80000"/>
              </a:lnSpc>
              <a:buFontTx/>
              <a:buNone/>
            </a:pPr>
            <a:r>
              <a:rPr lang="it-IT" sz="1800" dirty="0">
                <a:solidFill>
                  <a:srgbClr val="FF0000"/>
                </a:solidFill>
                <a:latin typeface="Comic Sans MS" charset="0"/>
              </a:rPr>
              <a:t>CRITICITA’: INDIPENDENZA DA CHI? INDIPENDENZA PRESUMIBILIMENTE NEI CONFRONTI DEL GOVERNO = INTERPRETAZIONE MAGGIORITARIA (la direttiva non specifica nei confronti di chi gli organismi devono essere indipendenti)</a:t>
            </a:r>
          </a:p>
        </p:txBody>
      </p:sp>
      <p:sp>
        <p:nvSpPr>
          <p:cNvPr id="82945" name="Rectangle 2"/>
          <p:cNvSpPr>
            <a:spLocks noGrp="1" noChangeArrowheads="1"/>
          </p:cNvSpPr>
          <p:nvPr>
            <p:ph type="title"/>
          </p:nvPr>
        </p:nvSpPr>
        <p:spPr>
          <a:xfrm>
            <a:off x="685800" y="152400"/>
            <a:ext cx="6870700" cy="684213"/>
          </a:xfrm>
        </p:spPr>
        <p:txBody>
          <a:bodyPr/>
          <a:lstStyle/>
          <a:p>
            <a:pPr eaLnBrk="1" hangingPunct="1"/>
            <a:r>
              <a:rPr lang="it-IT" sz="3200">
                <a:solidFill>
                  <a:srgbClr val="FF0000"/>
                </a:solidFill>
                <a:latin typeface="Comic Sans MS" charset="0"/>
              </a:rPr>
              <a:t>Il diritto dell’Unione Europea</a:t>
            </a:r>
          </a:p>
        </p:txBody>
      </p:sp>
    </p:spTree>
    <p:extLst>
      <p:ext uri="{BB962C8B-B14F-4D97-AF65-F5344CB8AC3E}">
        <p14:creationId xmlns:p14="http://schemas.microsoft.com/office/powerpoint/2010/main" val="18887225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idx="1"/>
          </p:nvPr>
        </p:nvSpPr>
        <p:spPr>
          <a:xfrm>
            <a:off x="685800" y="1196975"/>
            <a:ext cx="7696200" cy="4289425"/>
          </a:xfrm>
        </p:spPr>
        <p:txBody>
          <a:bodyPr/>
          <a:lstStyle/>
          <a:p>
            <a:pPr eaLnBrk="1" hangingPunct="1">
              <a:lnSpc>
                <a:spcPct val="80000"/>
              </a:lnSpc>
            </a:pPr>
            <a:r>
              <a:rPr lang="it-IT" sz="2400">
                <a:latin typeface="Comic Sans MS" charset="0"/>
              </a:rPr>
              <a:t>La consigliera o il consigliere nazionale di parità </a:t>
            </a:r>
            <a:r>
              <a:rPr lang="it-IT" sz="2400" b="1">
                <a:latin typeface="Comic Sans MS" charset="0"/>
              </a:rPr>
              <a:t>sono nominati con decreto del Ministro del lavoro e delle politiche sociali, di concerto con il Ministro per le pari opportunità. </a:t>
            </a:r>
          </a:p>
          <a:p>
            <a:pPr algn="ctr" eaLnBrk="1" hangingPunct="1">
              <a:lnSpc>
                <a:spcPct val="80000"/>
              </a:lnSpc>
              <a:buFontTx/>
              <a:buNone/>
            </a:pPr>
            <a:r>
              <a:rPr lang="it-IT" sz="2400" b="1">
                <a:solidFill>
                  <a:srgbClr val="FF0000"/>
                </a:solidFill>
                <a:latin typeface="Comic Sans MS" charset="0"/>
              </a:rPr>
              <a:t>MA</a:t>
            </a:r>
          </a:p>
          <a:p>
            <a:pPr eaLnBrk="1" hangingPunct="1">
              <a:lnSpc>
                <a:spcPct val="80000"/>
              </a:lnSpc>
            </a:pPr>
            <a:r>
              <a:rPr lang="it-IT" sz="2400">
                <a:latin typeface="Comic Sans MS" charset="0"/>
              </a:rPr>
              <a:t>Le consigliere e i consiglieri di parità devono possedere </a:t>
            </a:r>
            <a:r>
              <a:rPr lang="it-IT" sz="2400" b="1">
                <a:solidFill>
                  <a:srgbClr val="FF0000"/>
                </a:solidFill>
                <a:latin typeface="Comic Sans MS" charset="0"/>
              </a:rPr>
              <a:t>requisiti di specifica competenza ed esperienza pluriennale</a:t>
            </a:r>
          </a:p>
          <a:p>
            <a:pPr eaLnBrk="1" hangingPunct="1">
              <a:lnSpc>
                <a:spcPct val="80000"/>
              </a:lnSpc>
            </a:pPr>
            <a:r>
              <a:rPr lang="it-IT" sz="2400">
                <a:latin typeface="Comic Sans MS" charset="0"/>
              </a:rPr>
              <a:t>L'ufficio è </a:t>
            </a:r>
            <a:r>
              <a:rPr lang="it-IT" sz="2400" b="1">
                <a:solidFill>
                  <a:srgbClr val="FF0000"/>
                </a:solidFill>
                <a:latin typeface="Comic Sans MS" charset="0"/>
              </a:rPr>
              <a:t>funzionalmente autonomo</a:t>
            </a:r>
            <a:r>
              <a:rPr lang="it-IT" sz="2400">
                <a:latin typeface="Comic Sans MS" charset="0"/>
              </a:rPr>
              <a:t>, dotato del personale, delle apparecchiature e delle strutture necessarie per lo svolgimento dei suoi compiti. </a:t>
            </a:r>
            <a:endParaRPr lang="it-IT" sz="2400" b="1">
              <a:latin typeface="Comic Sans MS" charset="0"/>
            </a:endParaRPr>
          </a:p>
          <a:p>
            <a:pPr eaLnBrk="1" hangingPunct="1">
              <a:lnSpc>
                <a:spcPct val="80000"/>
              </a:lnSpc>
            </a:pPr>
            <a:endParaRPr lang="it-IT" sz="2400" b="1">
              <a:latin typeface="Comic Sans MS" charset="0"/>
            </a:endParaRPr>
          </a:p>
          <a:p>
            <a:pPr eaLnBrk="1" hangingPunct="1">
              <a:lnSpc>
                <a:spcPct val="80000"/>
              </a:lnSpc>
            </a:pPr>
            <a:endParaRPr lang="it-IT" sz="2800">
              <a:latin typeface="Comic Sans MS" charset="0"/>
            </a:endParaRPr>
          </a:p>
          <a:p>
            <a:pPr eaLnBrk="1" hangingPunct="1">
              <a:lnSpc>
                <a:spcPct val="80000"/>
              </a:lnSpc>
            </a:pPr>
            <a:endParaRPr lang="it-IT" sz="2800">
              <a:latin typeface="Comic Sans MS" charset="0"/>
            </a:endParaRPr>
          </a:p>
        </p:txBody>
      </p:sp>
      <p:sp>
        <p:nvSpPr>
          <p:cNvPr id="83969" name="Rectangle 2"/>
          <p:cNvSpPr>
            <a:spLocks noGrp="1" noChangeArrowheads="1"/>
          </p:cNvSpPr>
          <p:nvPr>
            <p:ph type="title"/>
          </p:nvPr>
        </p:nvSpPr>
        <p:spPr>
          <a:xfrm>
            <a:off x="685800" y="152400"/>
            <a:ext cx="6870700" cy="1044575"/>
          </a:xfrm>
        </p:spPr>
        <p:txBody>
          <a:bodyPr/>
          <a:lstStyle/>
          <a:p>
            <a:pPr eaLnBrk="1" hangingPunct="1"/>
            <a:r>
              <a:rPr lang="it-IT" sz="2800">
                <a:latin typeface="Comic Sans MS" charset="0"/>
              </a:rPr>
              <a:t>CODICE PARI OPPORTUNITA’</a:t>
            </a:r>
            <a:br>
              <a:rPr lang="it-IT" sz="2800">
                <a:latin typeface="Comic Sans MS" charset="0"/>
              </a:rPr>
            </a:br>
            <a:r>
              <a:rPr lang="it-IT" sz="2800">
                <a:latin typeface="Comic Sans MS" charset="0"/>
              </a:rPr>
              <a:t>D.LG.VO N. 198/2006</a:t>
            </a:r>
          </a:p>
        </p:txBody>
      </p:sp>
    </p:spTree>
    <p:extLst>
      <p:ext uri="{BB962C8B-B14F-4D97-AF65-F5344CB8AC3E}">
        <p14:creationId xmlns:p14="http://schemas.microsoft.com/office/powerpoint/2010/main" val="23922143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idx="1"/>
          </p:nvPr>
        </p:nvSpPr>
        <p:spPr>
          <a:xfrm>
            <a:off x="685800" y="2070486"/>
            <a:ext cx="7696200" cy="4144962"/>
          </a:xfrm>
        </p:spPr>
        <p:txBody>
          <a:bodyPr/>
          <a:lstStyle/>
          <a:p>
            <a:pPr eaLnBrk="1" hangingPunct="1">
              <a:lnSpc>
                <a:spcPct val="80000"/>
              </a:lnSpc>
            </a:pPr>
            <a:r>
              <a:rPr lang="it-IT" sz="2000" dirty="0">
                <a:latin typeface="Comic Sans MS" charset="0"/>
              </a:rPr>
              <a:t>Le consigliere ed i consiglieri di parità svolgono funzioni di promozione e di controllo dell'attuazione dei </a:t>
            </a:r>
            <a:r>
              <a:rPr lang="it-IT" sz="2000" b="1" dirty="0">
                <a:latin typeface="Comic Sans MS" charset="0"/>
              </a:rPr>
              <a:t>principi di uguaglianza di opportunità e di non discriminazione tra donne e uomini nel lavoro </a:t>
            </a:r>
          </a:p>
          <a:p>
            <a:pPr eaLnBrk="1" hangingPunct="1">
              <a:lnSpc>
                <a:spcPct val="80000"/>
              </a:lnSpc>
            </a:pPr>
            <a:r>
              <a:rPr lang="it-IT" sz="2000" dirty="0">
                <a:latin typeface="Comic Sans MS" charset="0"/>
              </a:rPr>
              <a:t>Essi devono </a:t>
            </a:r>
            <a:r>
              <a:rPr lang="it-IT" sz="2000" b="1" dirty="0">
                <a:latin typeface="Comic Sans MS" charset="0"/>
              </a:rPr>
              <a:t>“intraprendere ogni utile iniziativa”</a:t>
            </a:r>
            <a:r>
              <a:rPr lang="it-IT" altLang="ja-JP" sz="2000" dirty="0">
                <a:latin typeface="Comic Sans MS" charset="0"/>
              </a:rPr>
              <a:t> che assicuri il rispetto del principio di non discriminazione e la promozione  di pari opportunità tra uomini e donne nel lavoro </a:t>
            </a:r>
            <a:r>
              <a:rPr lang="it-IT" altLang="ja-JP" sz="2000" b="1" dirty="0">
                <a:latin typeface="Comic Sans MS" charset="0"/>
              </a:rPr>
              <a:t>da parte di tutti i soggetti privati e pubblici, ivi incluso il GOVERNO</a:t>
            </a:r>
          </a:p>
          <a:p>
            <a:pPr eaLnBrk="1" hangingPunct="1">
              <a:lnSpc>
                <a:spcPct val="80000"/>
              </a:lnSpc>
            </a:pPr>
            <a:r>
              <a:rPr lang="it-IT" sz="2000" dirty="0">
                <a:latin typeface="Comic Sans MS" charset="0"/>
              </a:rPr>
              <a:t>ERGO la CNP,  e con essa tutta la rete di Consigliere di parità diffusa a livello regionale e provinciale, per poter adempiere correttamente alle sue funzioni deve essere in </a:t>
            </a:r>
            <a:r>
              <a:rPr lang="it-IT" sz="2000" b="1" dirty="0">
                <a:latin typeface="Comic Sans MS" charset="0"/>
              </a:rPr>
              <a:t>una posizione indipendente ed autonoma, ovvero di terzietà rispetto al potere politico</a:t>
            </a:r>
            <a:r>
              <a:rPr lang="it-IT" sz="2000" dirty="0">
                <a:latin typeface="Comic Sans MS" charset="0"/>
              </a:rPr>
              <a:t>. </a:t>
            </a:r>
          </a:p>
          <a:p>
            <a:pPr eaLnBrk="1" hangingPunct="1">
              <a:lnSpc>
                <a:spcPct val="80000"/>
              </a:lnSpc>
            </a:pPr>
            <a:endParaRPr lang="it-IT" sz="2000" b="1" dirty="0">
              <a:latin typeface="Comic Sans MS" charset="0"/>
            </a:endParaRPr>
          </a:p>
          <a:p>
            <a:pPr eaLnBrk="1" hangingPunct="1">
              <a:lnSpc>
                <a:spcPct val="80000"/>
              </a:lnSpc>
              <a:buFontTx/>
              <a:buNone/>
            </a:pPr>
            <a:endParaRPr lang="it-IT" sz="2400" b="1" dirty="0">
              <a:latin typeface="Comic Sans MS" charset="0"/>
            </a:endParaRPr>
          </a:p>
        </p:txBody>
      </p:sp>
      <p:sp>
        <p:nvSpPr>
          <p:cNvPr id="84993" name="Rectangle 2"/>
          <p:cNvSpPr>
            <a:spLocks noGrp="1" noChangeArrowheads="1"/>
          </p:cNvSpPr>
          <p:nvPr>
            <p:ph type="title"/>
          </p:nvPr>
        </p:nvSpPr>
        <p:spPr>
          <a:xfrm>
            <a:off x="685800" y="152400"/>
            <a:ext cx="6870700" cy="1189038"/>
          </a:xfrm>
        </p:spPr>
        <p:txBody>
          <a:bodyPr/>
          <a:lstStyle/>
          <a:p>
            <a:pPr eaLnBrk="1" hangingPunct="1"/>
            <a:r>
              <a:rPr lang="it-IT" sz="3200">
                <a:latin typeface="Comic Sans MS" charset="0"/>
              </a:rPr>
              <a:t>L’INDIPENDENZA E LE FUNZIONI DEL CNP</a:t>
            </a:r>
          </a:p>
        </p:txBody>
      </p:sp>
    </p:spTree>
    <p:extLst>
      <p:ext uri="{BB962C8B-B14F-4D97-AF65-F5344CB8AC3E}">
        <p14:creationId xmlns:p14="http://schemas.microsoft.com/office/powerpoint/2010/main" val="2043951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a:spLocks noGrp="1" noChangeArrowheads="1"/>
          </p:cNvSpPr>
          <p:nvPr>
            <p:ph idx="1"/>
          </p:nvPr>
        </p:nvSpPr>
        <p:spPr/>
        <p:txBody>
          <a:bodyPr>
            <a:normAutofit fontScale="92500" lnSpcReduction="10000"/>
          </a:bodyPr>
          <a:lstStyle/>
          <a:p>
            <a:pPr eaLnBrk="1" hangingPunct="1">
              <a:lnSpc>
                <a:spcPct val="90000"/>
              </a:lnSpc>
            </a:pPr>
            <a:r>
              <a:rPr lang="it-IT" sz="2400">
                <a:latin typeface="Comic Sans MS" charset="0"/>
              </a:rPr>
              <a:t>La normativa va interpretata alla luce della </a:t>
            </a:r>
            <a:r>
              <a:rPr lang="it-IT" sz="2400" i="1">
                <a:latin typeface="Comic Sans MS" charset="0"/>
              </a:rPr>
              <a:t>ratio</a:t>
            </a:r>
            <a:r>
              <a:rPr lang="it-IT" sz="2400">
                <a:latin typeface="Comic Sans MS" charset="0"/>
              </a:rPr>
              <a:t> sottesa all’istituto dello </a:t>
            </a:r>
            <a:r>
              <a:rPr lang="it-IT" sz="2400" i="1">
                <a:latin typeface="Comic Sans MS" charset="0"/>
              </a:rPr>
              <a:t>spoils system</a:t>
            </a:r>
            <a:r>
              <a:rPr lang="it-IT" sz="2400">
                <a:latin typeface="Comic Sans MS" charset="0"/>
              </a:rPr>
              <a:t>, così come  ricostruito dalla Corte Costituzionale. Secondo la Corte, tale istituto mira a garantire la possibilità per gli organi politici di scegliere soggetti idonei ad assicurare l’efficienza ed il buon andamento dell’azione amministrativa sulla base dell’i</a:t>
            </a:r>
            <a:r>
              <a:rPr lang="it-IT" sz="2400" i="1">
                <a:latin typeface="Comic Sans MS" charset="0"/>
              </a:rPr>
              <a:t>ntuitus personae</a:t>
            </a:r>
            <a:r>
              <a:rPr lang="it-IT" sz="2400">
                <a:latin typeface="Comic Sans MS" charset="0"/>
              </a:rPr>
              <a:t>, ovvero, sulla loro </a:t>
            </a:r>
            <a:r>
              <a:rPr lang="it-IT" sz="2400" u="sng">
                <a:latin typeface="Comic Sans MS" charset="0"/>
              </a:rPr>
              <a:t>coerenza rispetto all’indirizzo politico statale</a:t>
            </a:r>
            <a:r>
              <a:rPr lang="it-IT" sz="2400">
                <a:latin typeface="Comic Sans MS" charset="0"/>
              </a:rPr>
              <a:t> (sent. 233/2006). </a:t>
            </a:r>
          </a:p>
          <a:p>
            <a:pPr eaLnBrk="1" hangingPunct="1">
              <a:lnSpc>
                <a:spcPct val="90000"/>
              </a:lnSpc>
            </a:pPr>
            <a:r>
              <a:rPr lang="it-IT" sz="2400">
                <a:latin typeface="Comic Sans MS" charset="0"/>
              </a:rPr>
              <a:t>La stessa Corte ha precisato che lo </a:t>
            </a:r>
            <a:r>
              <a:rPr lang="it-IT" sz="2400" i="1">
                <a:latin typeface="Comic Sans MS" charset="0"/>
              </a:rPr>
              <a:t>spoils system</a:t>
            </a:r>
            <a:r>
              <a:rPr lang="it-IT" sz="2400">
                <a:latin typeface="Comic Sans MS" charset="0"/>
              </a:rPr>
              <a:t> rappresenta un’eccezione limitata agli </a:t>
            </a:r>
            <a:r>
              <a:rPr lang="it-IT" sz="2400" u="sng">
                <a:latin typeface="Comic Sans MS" charset="0"/>
              </a:rPr>
              <a:t>incarichi di diretta collaborazione con l’organo politico</a:t>
            </a:r>
            <a:r>
              <a:rPr lang="it-IT" sz="2400">
                <a:latin typeface="Comic Sans MS" charset="0"/>
              </a:rPr>
              <a:t>. </a:t>
            </a:r>
          </a:p>
        </p:txBody>
      </p:sp>
      <p:sp>
        <p:nvSpPr>
          <p:cNvPr id="86017" name="Rectangle 2"/>
          <p:cNvSpPr>
            <a:spLocks noGrp="1" noChangeArrowheads="1"/>
          </p:cNvSpPr>
          <p:nvPr>
            <p:ph type="title"/>
          </p:nvPr>
        </p:nvSpPr>
        <p:spPr/>
        <p:txBody>
          <a:bodyPr>
            <a:normAutofit fontScale="90000"/>
          </a:bodyPr>
          <a:lstStyle/>
          <a:p>
            <a:pPr eaLnBrk="1" hangingPunct="1"/>
            <a:r>
              <a:rPr lang="it-IT" sz="4000">
                <a:latin typeface="Comic Sans MS" charset="0"/>
              </a:rPr>
              <a:t>CORTE COSTITUZIONALE SULLO SPOIL SYSTEM</a:t>
            </a:r>
          </a:p>
        </p:txBody>
      </p:sp>
    </p:spTree>
    <p:extLst>
      <p:ext uri="{BB962C8B-B14F-4D97-AF65-F5344CB8AC3E}">
        <p14:creationId xmlns:p14="http://schemas.microsoft.com/office/powerpoint/2010/main" val="18471122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idx="1"/>
          </p:nvPr>
        </p:nvSpPr>
        <p:spPr>
          <a:xfrm>
            <a:off x="685800" y="2151578"/>
            <a:ext cx="7696200" cy="4002087"/>
          </a:xfrm>
        </p:spPr>
        <p:txBody>
          <a:bodyPr/>
          <a:lstStyle/>
          <a:p>
            <a:pPr algn="just" eaLnBrk="1" hangingPunct="1">
              <a:lnSpc>
                <a:spcPct val="80000"/>
              </a:lnSpc>
            </a:pPr>
            <a:r>
              <a:rPr lang="it-IT" sz="1800" dirty="0">
                <a:latin typeface="Comic Sans MS" charset="0"/>
              </a:rPr>
              <a:t>L’ufficio della Consigliera di parità rientra a mio avviso nella categoria degli organi di garanzia sottratti, per esplicita scelta del legislatore, ai condizionamenti dell’indirizzo politico, ancorché (eventualmente) inseriti nell’organizzazione ministeriale. Pur essendo ubicato presso una direzione generale del Ministero, non può dimenticarsi che la durata del mandato, la rinnovabilità, i requisiti per la nomina, le funzioni dell’Ufficio di Consigliera sono </a:t>
            </a:r>
            <a:r>
              <a:rPr lang="it-IT" sz="1800" u="sng" dirty="0">
                <a:latin typeface="Comic Sans MS" charset="0"/>
              </a:rPr>
              <a:t>fissate direttamente dalla legge</a:t>
            </a:r>
            <a:r>
              <a:rPr lang="it-IT" sz="1800" dirty="0">
                <a:latin typeface="Comic Sans MS" charset="0"/>
              </a:rPr>
              <a:t> del Parlamento, a sua volta adottata in recepimento di una indicazione comunitaria</a:t>
            </a:r>
          </a:p>
          <a:p>
            <a:pPr algn="just" eaLnBrk="1" hangingPunct="1">
              <a:lnSpc>
                <a:spcPct val="80000"/>
              </a:lnSpc>
            </a:pPr>
            <a:r>
              <a:rPr lang="it-IT" sz="1800" dirty="0">
                <a:latin typeface="Comic Sans MS" charset="0"/>
              </a:rPr>
              <a:t>. Ciò fa di quest’ufficio un “organismo” </a:t>
            </a:r>
            <a:r>
              <a:rPr lang="it-IT" sz="1800" u="sng" dirty="0">
                <a:latin typeface="Comic Sans MS" charset="0"/>
              </a:rPr>
              <a:t>imparziale e funzionalmente indipendente</a:t>
            </a:r>
            <a:r>
              <a:rPr lang="it-IT" sz="1800" dirty="0">
                <a:latin typeface="Comic Sans MS" charset="0"/>
              </a:rPr>
              <a:t>, che per caratteristiche e compiti deve essere sottratto alla disponibilità del Ministro </a:t>
            </a:r>
            <a:r>
              <a:rPr lang="it-IT" sz="1800" i="1" dirty="0">
                <a:latin typeface="Comic Sans MS" charset="0"/>
              </a:rPr>
              <a:t>pro-tempore</a:t>
            </a:r>
            <a:r>
              <a:rPr lang="it-IT" sz="1800" dirty="0">
                <a:latin typeface="Comic Sans MS" charset="0"/>
              </a:rPr>
              <a:t>. </a:t>
            </a:r>
          </a:p>
          <a:p>
            <a:pPr algn="just" eaLnBrk="1" hangingPunct="1">
              <a:lnSpc>
                <a:spcPct val="80000"/>
              </a:lnSpc>
            </a:pPr>
            <a:r>
              <a:rPr lang="it-IT" sz="1800" dirty="0">
                <a:latin typeface="Comic Sans MS" charset="0"/>
              </a:rPr>
              <a:t>Se così non fosse, alla Consigliera sarebbe precluso </a:t>
            </a:r>
            <a:r>
              <a:rPr lang="it-IT" sz="1800" i="1" dirty="0">
                <a:latin typeface="Comic Sans MS" charset="0"/>
              </a:rPr>
              <a:t>ab origine</a:t>
            </a:r>
            <a:r>
              <a:rPr lang="it-IT" sz="1800" dirty="0">
                <a:latin typeface="Comic Sans MS" charset="0"/>
              </a:rPr>
              <a:t> lo svolgimento corretto delle proprie funzioni di vigilanza e garanzia sulle discriminazioni di genere nel mondo del lavoro, dal momento che rimarrebbe continuamente esposta ad una rimozione discrezionale dalla funzione. </a:t>
            </a:r>
          </a:p>
        </p:txBody>
      </p:sp>
      <p:sp>
        <p:nvSpPr>
          <p:cNvPr id="87041" name="Rectangle 2"/>
          <p:cNvSpPr>
            <a:spLocks noGrp="1" noChangeArrowheads="1"/>
          </p:cNvSpPr>
          <p:nvPr>
            <p:ph type="title"/>
          </p:nvPr>
        </p:nvSpPr>
        <p:spPr>
          <a:xfrm>
            <a:off x="685800" y="404813"/>
            <a:ext cx="6870700" cy="1079500"/>
          </a:xfrm>
        </p:spPr>
        <p:txBody>
          <a:bodyPr>
            <a:normAutofit fontScale="90000"/>
          </a:bodyPr>
          <a:lstStyle/>
          <a:p>
            <a:pPr eaLnBrk="1" hangingPunct="1"/>
            <a:r>
              <a:rPr lang="it-IT" sz="3600">
                <a:latin typeface="Comic Sans MS" charset="0"/>
              </a:rPr>
              <a:t>La CNP come organo di garanzia</a:t>
            </a:r>
          </a:p>
        </p:txBody>
      </p:sp>
    </p:spTree>
    <p:extLst>
      <p:ext uri="{BB962C8B-B14F-4D97-AF65-F5344CB8AC3E}">
        <p14:creationId xmlns:p14="http://schemas.microsoft.com/office/powerpoint/2010/main" val="11889738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idx="1"/>
          </p:nvPr>
        </p:nvSpPr>
        <p:spPr>
          <a:xfrm>
            <a:off x="685800" y="1268413"/>
            <a:ext cx="7696200" cy="4217987"/>
          </a:xfrm>
        </p:spPr>
        <p:txBody>
          <a:bodyPr>
            <a:normAutofit lnSpcReduction="10000"/>
          </a:bodyPr>
          <a:lstStyle/>
          <a:p>
            <a:pPr algn="just" eaLnBrk="1" hangingPunct="1">
              <a:lnSpc>
                <a:spcPct val="80000"/>
              </a:lnSpc>
            </a:pPr>
            <a:r>
              <a:rPr lang="it-IT" sz="1600">
                <a:latin typeface="Comic Sans MS" charset="0"/>
              </a:rPr>
              <a:t> </a:t>
            </a:r>
            <a:r>
              <a:rPr lang="it-IT" sz="1800">
                <a:latin typeface="Comic Sans MS" charset="0"/>
              </a:rPr>
              <a:t>L’autonomia funzionale della Consigliera è stata a più riprese interpretata dallo stesso </a:t>
            </a:r>
            <a:r>
              <a:rPr lang="it-IT" sz="1800" u="sng">
                <a:latin typeface="Comic Sans MS" charset="0"/>
              </a:rPr>
              <a:t>Ministero del lavoro</a:t>
            </a:r>
            <a:r>
              <a:rPr lang="it-IT" sz="1800">
                <a:latin typeface="Comic Sans MS" charset="0"/>
              </a:rPr>
              <a:t>, che ha riconosciuto come “</a:t>
            </a:r>
            <a:r>
              <a:rPr lang="it-IT" altLang="ja-JP" sz="1800" i="1">
                <a:latin typeface="Comic Sans MS" charset="0"/>
              </a:rPr>
              <a:t>la figura della Consigliera e del Consigliere di parità riveste chiaramente carattere di autonomia e di indipendenza e determina in piena libertà le priorità di intervento, i programmi di azione e tutto quanto necessario all</a:t>
            </a:r>
            <a:r>
              <a:rPr lang="it-IT" sz="1800" i="1">
                <a:latin typeface="Comic Sans MS" charset="0"/>
              </a:rPr>
              <a:t>’</a:t>
            </a:r>
            <a:r>
              <a:rPr lang="it-IT" altLang="ja-JP" sz="1800" i="1">
                <a:latin typeface="Comic Sans MS" charset="0"/>
              </a:rPr>
              <a:t>espletamento dei suoi compit</a:t>
            </a:r>
            <a:r>
              <a:rPr lang="it-IT" altLang="ja-JP" sz="1800">
                <a:latin typeface="Comic Sans MS" charset="0"/>
              </a:rPr>
              <a:t>i</a:t>
            </a:r>
            <a:r>
              <a:rPr lang="it-IT" sz="1800">
                <a:latin typeface="Comic Sans MS" charset="0"/>
              </a:rPr>
              <a:t>”</a:t>
            </a:r>
            <a:r>
              <a:rPr lang="it-IT" altLang="ja-JP" sz="1800">
                <a:latin typeface="Comic Sans MS" charset="0"/>
              </a:rPr>
              <a:t> </a:t>
            </a:r>
            <a:r>
              <a:rPr lang="it-IT" altLang="ja-JP" sz="1800">
                <a:latin typeface="Comic Sans MS" charset="0"/>
                <a:hlinkClick r:id="" action="ppaction://noaction"/>
              </a:rPr>
              <a:t>[1]</a:t>
            </a:r>
            <a:r>
              <a:rPr lang="it-IT" altLang="ja-JP" sz="1800">
                <a:latin typeface="Comic Sans MS" charset="0"/>
              </a:rPr>
              <a:t>, e come tale autonomia vada intesa </a:t>
            </a:r>
            <a:r>
              <a:rPr lang="it-IT" sz="1800">
                <a:latin typeface="Comic Sans MS" charset="0"/>
              </a:rPr>
              <a:t>“</a:t>
            </a:r>
            <a:r>
              <a:rPr lang="it-IT" altLang="ja-JP" sz="1800" i="1">
                <a:latin typeface="Comic Sans MS" charset="0"/>
              </a:rPr>
              <a:t>nel senso di escludere una qualunque forma di subordinazione gerarchica rispetto agli organi di vertice dell</a:t>
            </a:r>
            <a:r>
              <a:rPr lang="it-IT" sz="1800" i="1">
                <a:latin typeface="Comic Sans MS" charset="0"/>
              </a:rPr>
              <a:t>’</a:t>
            </a:r>
            <a:r>
              <a:rPr lang="it-IT" altLang="ja-JP" sz="1800" i="1">
                <a:latin typeface="Comic Sans MS" charset="0"/>
              </a:rPr>
              <a:t>apparato ministeriale</a:t>
            </a:r>
            <a:r>
              <a:rPr lang="it-IT" sz="1800">
                <a:latin typeface="Comic Sans MS" charset="0"/>
              </a:rPr>
              <a:t>”</a:t>
            </a:r>
            <a:r>
              <a:rPr lang="it-IT" altLang="ja-JP" sz="1800">
                <a:latin typeface="Comic Sans MS" charset="0"/>
                <a:hlinkClick r:id="" action="ppaction://noaction"/>
              </a:rPr>
              <a:t>[2]</a:t>
            </a:r>
            <a:r>
              <a:rPr lang="it-IT" altLang="ja-JP" sz="1800">
                <a:latin typeface="Comic Sans MS" charset="0"/>
              </a:rPr>
              <a:t>. In altri termini, è lo stesso Ministero ad aver compiuto da tempo un atto di </a:t>
            </a:r>
            <a:r>
              <a:rPr lang="it-IT" altLang="ja-JP" sz="1800" i="1">
                <a:latin typeface="Comic Sans MS" charset="0"/>
              </a:rPr>
              <a:t>self-restraint</a:t>
            </a:r>
            <a:r>
              <a:rPr lang="it-IT" altLang="ja-JP" sz="1800">
                <a:latin typeface="Comic Sans MS" charset="0"/>
              </a:rPr>
              <a:t>, riconoscendo apertamente che l</a:t>
            </a:r>
            <a:r>
              <a:rPr lang="it-IT" sz="1800">
                <a:latin typeface="Comic Sans MS" charset="0"/>
              </a:rPr>
              <a:t>’</a:t>
            </a:r>
            <a:r>
              <a:rPr lang="it-IT" altLang="ja-JP" sz="1800">
                <a:latin typeface="Comic Sans MS" charset="0"/>
              </a:rPr>
              <a:t>Ufficio della Consigliera non è sottoposto all</a:t>
            </a:r>
            <a:r>
              <a:rPr lang="it-IT" sz="1800">
                <a:latin typeface="Comic Sans MS" charset="0"/>
              </a:rPr>
              <a:t>’</a:t>
            </a:r>
            <a:r>
              <a:rPr lang="it-IT" altLang="ja-JP" sz="1800">
                <a:latin typeface="Comic Sans MS" charset="0"/>
              </a:rPr>
              <a:t>indirizzo politico-amministrativo del Ministro nell</a:t>
            </a:r>
            <a:r>
              <a:rPr lang="it-IT" sz="1800">
                <a:latin typeface="Comic Sans MS" charset="0"/>
              </a:rPr>
              <a:t>’</a:t>
            </a:r>
            <a:r>
              <a:rPr lang="it-IT" altLang="ja-JP" sz="1800">
                <a:latin typeface="Comic Sans MS" charset="0"/>
              </a:rPr>
              <a:t>espletamento dei propri compiti, caratterizzati appunto da indipendenza, terzietà e autonomia.</a:t>
            </a:r>
          </a:p>
          <a:p>
            <a:pPr algn="just" eaLnBrk="1" hangingPunct="1">
              <a:lnSpc>
                <a:spcPct val="80000"/>
              </a:lnSpc>
              <a:buFontTx/>
              <a:buNone/>
            </a:pPr>
            <a:endParaRPr lang="it-IT" sz="1800">
              <a:latin typeface="Comic Sans MS" charset="0"/>
            </a:endParaRPr>
          </a:p>
          <a:p>
            <a:pPr eaLnBrk="1" hangingPunct="1">
              <a:lnSpc>
                <a:spcPct val="80000"/>
              </a:lnSpc>
              <a:buFontTx/>
              <a:buNone/>
            </a:pPr>
            <a:r>
              <a:rPr lang="it-IT" sz="1600">
                <a:latin typeface="Comic Sans MS" charset="0"/>
                <a:hlinkClick r:id="" action="ppaction://noaction"/>
              </a:rPr>
              <a:t>[1]</a:t>
            </a:r>
            <a:r>
              <a:rPr lang="it-IT" sz="1600">
                <a:latin typeface="Comic Sans MS" charset="0"/>
              </a:rPr>
              <a:t> Si v. le note dell’Ufficio legislativo del Ministero del lavoro del 13 /10/2004, 8/6/2005, 25/5/2006.</a:t>
            </a:r>
            <a:endParaRPr lang="it-IT" sz="1600">
              <a:latin typeface="Comic Sans MS" charset="0"/>
              <a:hlinkClick r:id="" action="ppaction://noaction"/>
            </a:endParaRPr>
          </a:p>
          <a:p>
            <a:pPr eaLnBrk="1" hangingPunct="1">
              <a:lnSpc>
                <a:spcPct val="80000"/>
              </a:lnSpc>
              <a:buFontTx/>
              <a:buNone/>
            </a:pPr>
            <a:r>
              <a:rPr lang="it-IT" sz="1600">
                <a:latin typeface="Comic Sans MS" charset="0"/>
                <a:hlinkClick r:id="" action="ppaction://noaction"/>
              </a:rPr>
              <a:t>[2]</a:t>
            </a:r>
            <a:r>
              <a:rPr lang="it-IT" sz="1600">
                <a:latin typeface="Comic Sans MS" charset="0"/>
              </a:rPr>
              <a:t> Si v. la nota del Segretariato generale del Ministero del lavoro del 24/1/2008.</a:t>
            </a:r>
            <a:endParaRPr lang="it-IT" sz="1600">
              <a:latin typeface="Comic Sans MS" charset="0"/>
              <a:hlinkClick r:id="" action="ppaction://noaction"/>
            </a:endParaRPr>
          </a:p>
        </p:txBody>
      </p:sp>
      <p:sp>
        <p:nvSpPr>
          <p:cNvPr id="88065" name="Rectangle 2"/>
          <p:cNvSpPr>
            <a:spLocks noGrp="1" noChangeArrowheads="1"/>
          </p:cNvSpPr>
          <p:nvPr>
            <p:ph type="title"/>
          </p:nvPr>
        </p:nvSpPr>
        <p:spPr>
          <a:xfrm>
            <a:off x="685800" y="152400"/>
            <a:ext cx="6870700" cy="900113"/>
          </a:xfrm>
        </p:spPr>
        <p:txBody>
          <a:bodyPr/>
          <a:lstStyle/>
          <a:p>
            <a:pPr eaLnBrk="1" hangingPunct="1"/>
            <a:r>
              <a:rPr lang="it-IT" sz="2400" b="1">
                <a:latin typeface="Comic Sans MS" charset="0"/>
              </a:rPr>
              <a:t>L’interpretazione del Ministero del lavoro e della Corte di Cassazione</a:t>
            </a:r>
          </a:p>
        </p:txBody>
      </p:sp>
    </p:spTree>
    <p:extLst>
      <p:ext uri="{BB962C8B-B14F-4D97-AF65-F5344CB8AC3E}">
        <p14:creationId xmlns:p14="http://schemas.microsoft.com/office/powerpoint/2010/main" val="34780113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3"/>
          <p:cNvSpPr>
            <a:spLocks noGrp="1" noChangeArrowheads="1"/>
          </p:cNvSpPr>
          <p:nvPr>
            <p:ph idx="1"/>
          </p:nvPr>
        </p:nvSpPr>
        <p:spPr>
          <a:xfrm>
            <a:off x="685800" y="1268413"/>
            <a:ext cx="7696200" cy="4897437"/>
          </a:xfrm>
        </p:spPr>
        <p:txBody>
          <a:bodyPr/>
          <a:lstStyle/>
          <a:p>
            <a:pPr algn="just" eaLnBrk="1" hangingPunct="1">
              <a:lnSpc>
                <a:spcPct val="80000"/>
              </a:lnSpc>
            </a:pPr>
            <a:r>
              <a:rPr lang="it-IT" sz="2400">
                <a:latin typeface="Comic Sans MS" charset="0"/>
              </a:rPr>
              <a:t>Tale interpretazione ha avuto piena conferma da parte della Corte di Cassazione in sede consultiva, che ha ribadito come </a:t>
            </a:r>
            <a:r>
              <a:rPr lang="it-IT" sz="2400" i="1">
                <a:latin typeface="Comic Sans MS" charset="0"/>
              </a:rPr>
              <a:t>“il complesso delle attribuzioni previste dalla legge, in osservanza degli obblighi comunitari, ne sottolinea il carattere di “terzietà” rispetto alle stesse amministrazioni pubbliche, da ritenersi, al pari dei datori di lavoro privati, assoggettate al potere propositivo e d’indagine svolto dalla Consigliera</a:t>
            </a:r>
            <a:r>
              <a:rPr lang="it-IT" sz="2400">
                <a:latin typeface="Comic Sans MS" charset="0"/>
              </a:rPr>
              <a:t>”</a:t>
            </a:r>
            <a:r>
              <a:rPr lang="it-IT" altLang="ja-JP" sz="2400">
                <a:latin typeface="Comic Sans MS" charset="0"/>
                <a:hlinkClick r:id="" action="ppaction://noaction"/>
              </a:rPr>
              <a:t>[3]</a:t>
            </a:r>
            <a:r>
              <a:rPr lang="it-IT" altLang="ja-JP" sz="2400">
                <a:latin typeface="Comic Sans MS" charset="0"/>
              </a:rPr>
              <a:t>. </a:t>
            </a:r>
          </a:p>
          <a:p>
            <a:pPr eaLnBrk="1" hangingPunct="1">
              <a:lnSpc>
                <a:spcPct val="80000"/>
              </a:lnSpc>
            </a:pPr>
            <a:endParaRPr lang="it-IT" sz="2400">
              <a:latin typeface="Comic Sans MS" charset="0"/>
            </a:endParaRPr>
          </a:p>
          <a:p>
            <a:pPr eaLnBrk="1" hangingPunct="1">
              <a:lnSpc>
                <a:spcPct val="80000"/>
              </a:lnSpc>
            </a:pPr>
            <a:endParaRPr lang="it-IT" sz="1400">
              <a:latin typeface="Comic Sans MS" charset="0"/>
            </a:endParaRPr>
          </a:p>
          <a:p>
            <a:pPr eaLnBrk="1" hangingPunct="1">
              <a:lnSpc>
                <a:spcPct val="80000"/>
              </a:lnSpc>
            </a:pPr>
            <a:r>
              <a:rPr lang="it-IT" sz="1200">
                <a:latin typeface="Comic Sans MS" charset="0"/>
                <a:hlinkClick r:id="" action="ppaction://noaction"/>
              </a:rPr>
              <a:t>[3]</a:t>
            </a:r>
            <a:r>
              <a:rPr lang="it-IT" sz="1200">
                <a:latin typeface="Comic Sans MS" charset="0"/>
              </a:rPr>
              <a:t> Si v. la nota dell’Ufficio del massimario della Corte di Cassazione.</a:t>
            </a:r>
          </a:p>
          <a:p>
            <a:pPr eaLnBrk="1" hangingPunct="1">
              <a:lnSpc>
                <a:spcPct val="80000"/>
              </a:lnSpc>
            </a:pPr>
            <a:endParaRPr lang="it-IT" sz="1200">
              <a:latin typeface="Comic Sans MS" charset="0"/>
            </a:endParaRPr>
          </a:p>
          <a:p>
            <a:pPr eaLnBrk="1" hangingPunct="1">
              <a:lnSpc>
                <a:spcPct val="80000"/>
              </a:lnSpc>
            </a:pPr>
            <a:endParaRPr lang="en-GB" sz="1400">
              <a:latin typeface="Comic Sans MS" charset="0"/>
            </a:endParaRPr>
          </a:p>
        </p:txBody>
      </p:sp>
      <p:sp>
        <p:nvSpPr>
          <p:cNvPr id="89089" name="Rectangle 2"/>
          <p:cNvSpPr>
            <a:spLocks noGrp="1" noChangeArrowheads="1"/>
          </p:cNvSpPr>
          <p:nvPr>
            <p:ph type="title"/>
          </p:nvPr>
        </p:nvSpPr>
        <p:spPr>
          <a:xfrm>
            <a:off x="685800" y="152400"/>
            <a:ext cx="6870700" cy="973138"/>
          </a:xfrm>
        </p:spPr>
        <p:txBody>
          <a:bodyPr/>
          <a:lstStyle/>
          <a:p>
            <a:pPr eaLnBrk="1" hangingPunct="1"/>
            <a:r>
              <a:rPr lang="it-IT" sz="2800">
                <a:latin typeface="Comic Sans MS" charset="0"/>
              </a:rPr>
              <a:t>L’interpretazione del Ministero del lavoro e della Corte di Cassazione</a:t>
            </a:r>
            <a:endParaRPr lang="en-GB" sz="2800">
              <a:latin typeface="Comic Sans MS" charset="0"/>
            </a:endParaRPr>
          </a:p>
        </p:txBody>
      </p:sp>
    </p:spTree>
    <p:extLst>
      <p:ext uri="{BB962C8B-B14F-4D97-AF65-F5344CB8AC3E}">
        <p14:creationId xmlns:p14="http://schemas.microsoft.com/office/powerpoint/2010/main" val="20903046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3"/>
          <p:cNvSpPr>
            <a:spLocks noGrp="1" noChangeArrowheads="1"/>
          </p:cNvSpPr>
          <p:nvPr>
            <p:ph idx="1"/>
          </p:nvPr>
        </p:nvSpPr>
        <p:spPr>
          <a:xfrm>
            <a:off x="723900" y="1948035"/>
            <a:ext cx="7696200" cy="4217987"/>
          </a:xfrm>
        </p:spPr>
        <p:txBody>
          <a:bodyPr>
            <a:normAutofit lnSpcReduction="10000"/>
          </a:bodyPr>
          <a:lstStyle/>
          <a:p>
            <a:pPr algn="just" eaLnBrk="1" hangingPunct="1">
              <a:lnSpc>
                <a:spcPct val="80000"/>
              </a:lnSpc>
            </a:pPr>
            <a:r>
              <a:rPr lang="it-IT" sz="2000" dirty="0">
                <a:solidFill>
                  <a:srgbClr val="663300"/>
                </a:solidFill>
                <a:latin typeface="Comic Sans MS" charset="0"/>
              </a:rPr>
              <a:t>La Consigliera di Parità si appella al TAR Lazio contro la decisione di revoca. Il TAR, con la sentenza del 19 Giugno 2009, afferma che la Consigliera Nazionale non è un organo indipendente, nonostante la sua ampia autonomia organizzativa. LA Corte ha stabilito che la Consigliera è nominata </a:t>
            </a:r>
            <a:r>
              <a:rPr lang="it-IT" sz="2000" i="1" dirty="0" err="1">
                <a:solidFill>
                  <a:srgbClr val="663300"/>
                </a:solidFill>
                <a:latin typeface="Comic Sans MS" charset="0"/>
              </a:rPr>
              <a:t>intuitu</a:t>
            </a:r>
            <a:r>
              <a:rPr lang="it-IT" sz="2000" i="1" dirty="0">
                <a:solidFill>
                  <a:srgbClr val="663300"/>
                </a:solidFill>
                <a:latin typeface="Comic Sans MS" charset="0"/>
              </a:rPr>
              <a:t> </a:t>
            </a:r>
            <a:r>
              <a:rPr lang="it-IT" sz="2000" i="1" dirty="0" err="1">
                <a:solidFill>
                  <a:srgbClr val="663300"/>
                </a:solidFill>
                <a:latin typeface="Comic Sans MS" charset="0"/>
              </a:rPr>
              <a:t>personae</a:t>
            </a:r>
            <a:r>
              <a:rPr lang="it-IT" sz="2000" dirty="0">
                <a:solidFill>
                  <a:srgbClr val="663300"/>
                </a:solidFill>
                <a:latin typeface="Comic Sans MS" charset="0"/>
              </a:rPr>
              <a:t>, il che significa che tale nomina ha un carattere fiduciario e discrezionale e non una connotazione meramente tecnica. LA Consigliera è dotata di autonomia, ma è inserita nell’organizzazione ministeriale e vincolata dalle politiche del Governo. La Corte afferma che l’Italia è adempiente rispetto alla direttiva 76/207 e successive modifiche, la quale prevede regole generali e nulla dice sulla nomina e revoca degli organi di parità, lasciando la materia, la quale concerne la pubblica amministrazione, al potere discrezionale del legislatore nazionale. Quanto richiesto dalle direttive è l’autonomia operativa degli organi di parità, che è comunque limitata dalle direttive politiche del Governo.</a:t>
            </a:r>
          </a:p>
          <a:p>
            <a:pPr algn="just" eaLnBrk="1" hangingPunct="1">
              <a:lnSpc>
                <a:spcPct val="80000"/>
              </a:lnSpc>
            </a:pPr>
            <a:r>
              <a:rPr lang="it-IT" sz="2000" dirty="0">
                <a:solidFill>
                  <a:srgbClr val="663300"/>
                </a:solidFill>
                <a:latin typeface="Comic Sans MS" charset="0"/>
              </a:rPr>
              <a:t>Consiglio di Stato n. 5031/2010 ribadisce decisione TAR</a:t>
            </a:r>
          </a:p>
        </p:txBody>
      </p:sp>
      <p:sp>
        <p:nvSpPr>
          <p:cNvPr id="90113" name="Rectangle 2"/>
          <p:cNvSpPr>
            <a:spLocks noGrp="1" noChangeArrowheads="1"/>
          </p:cNvSpPr>
          <p:nvPr>
            <p:ph type="title"/>
          </p:nvPr>
        </p:nvSpPr>
        <p:spPr/>
        <p:txBody>
          <a:bodyPr>
            <a:normAutofit fontScale="90000"/>
          </a:bodyPr>
          <a:lstStyle/>
          <a:p>
            <a:pPr eaLnBrk="1" hangingPunct="1"/>
            <a:r>
              <a:rPr lang="en-GB" sz="3200">
                <a:solidFill>
                  <a:srgbClr val="663300"/>
                </a:solidFill>
                <a:latin typeface="Comic Sans MS" charset="0"/>
              </a:rPr>
              <a:t>Indipendenza della Consigliera nazionale negata dal TAR</a:t>
            </a:r>
            <a:br>
              <a:rPr lang="en-GB" sz="3200">
                <a:solidFill>
                  <a:srgbClr val="663300"/>
                </a:solidFill>
                <a:latin typeface="Comic Sans MS" charset="0"/>
              </a:rPr>
            </a:br>
            <a:endParaRPr lang="en-GB" sz="3200">
              <a:solidFill>
                <a:srgbClr val="663300"/>
              </a:solidFill>
              <a:latin typeface="Comic Sans MS" charset="0"/>
            </a:endParaRPr>
          </a:p>
        </p:txBody>
      </p:sp>
    </p:spTree>
    <p:extLst>
      <p:ext uri="{BB962C8B-B14F-4D97-AF65-F5344CB8AC3E}">
        <p14:creationId xmlns:p14="http://schemas.microsoft.com/office/powerpoint/2010/main" val="2629572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p:txBody>
          <a:bodyPr/>
          <a:lstStyle/>
          <a:p>
            <a:pPr algn="just" eaLnBrk="1" hangingPunct="1">
              <a:lnSpc>
                <a:spcPct val="90000"/>
              </a:lnSpc>
            </a:pPr>
            <a:r>
              <a:rPr lang="en-GB" dirty="0">
                <a:latin typeface="Comic Sans MS" charset="0"/>
              </a:rPr>
              <a:t>Le </a:t>
            </a:r>
            <a:r>
              <a:rPr lang="en-GB" dirty="0" err="1">
                <a:latin typeface="Comic Sans MS" charset="0"/>
              </a:rPr>
              <a:t>tradizionali</a:t>
            </a:r>
            <a:r>
              <a:rPr lang="en-GB" dirty="0">
                <a:latin typeface="Comic Sans MS" charset="0"/>
              </a:rPr>
              <a:t> </a:t>
            </a:r>
            <a:r>
              <a:rPr lang="en-GB" dirty="0" err="1">
                <a:latin typeface="Comic Sans MS" charset="0"/>
              </a:rPr>
              <a:t>tecniche</a:t>
            </a:r>
            <a:r>
              <a:rPr lang="en-GB" dirty="0">
                <a:latin typeface="Comic Sans MS" charset="0"/>
              </a:rPr>
              <a:t> di </a:t>
            </a:r>
            <a:r>
              <a:rPr lang="en-GB" dirty="0" err="1">
                <a:latin typeface="Comic Sans MS" charset="0"/>
              </a:rPr>
              <a:t>regolazione</a:t>
            </a:r>
            <a:r>
              <a:rPr lang="en-GB" dirty="0">
                <a:latin typeface="Comic Sans MS" charset="0"/>
              </a:rPr>
              <a:t>, </a:t>
            </a:r>
            <a:r>
              <a:rPr lang="en-GB" dirty="0" err="1">
                <a:latin typeface="Comic Sans MS" charset="0"/>
              </a:rPr>
              <a:t>fondate</a:t>
            </a:r>
            <a:r>
              <a:rPr lang="en-GB" dirty="0">
                <a:latin typeface="Comic Sans MS" charset="0"/>
              </a:rPr>
              <a:t> </a:t>
            </a:r>
            <a:r>
              <a:rPr lang="en-GB" dirty="0" err="1">
                <a:latin typeface="Comic Sans MS" charset="0"/>
              </a:rPr>
              <a:t>su</a:t>
            </a:r>
            <a:r>
              <a:rPr lang="en-GB" dirty="0">
                <a:latin typeface="Comic Sans MS" charset="0"/>
              </a:rPr>
              <a:t> </a:t>
            </a:r>
            <a:r>
              <a:rPr lang="en-GB" dirty="0" err="1">
                <a:latin typeface="Comic Sans MS" charset="0"/>
              </a:rPr>
              <a:t>norme</a:t>
            </a:r>
            <a:r>
              <a:rPr lang="en-GB" dirty="0">
                <a:latin typeface="Comic Sans MS" charset="0"/>
              </a:rPr>
              <a:t> </a:t>
            </a:r>
            <a:r>
              <a:rPr lang="en-GB" dirty="0" err="1">
                <a:latin typeface="Comic Sans MS" charset="0"/>
              </a:rPr>
              <a:t>inderogabili</a:t>
            </a:r>
            <a:r>
              <a:rPr lang="en-GB" dirty="0">
                <a:latin typeface="Comic Sans MS" charset="0"/>
              </a:rPr>
              <a:t> </a:t>
            </a:r>
            <a:r>
              <a:rPr lang="en-GB" dirty="0" err="1">
                <a:latin typeface="Comic Sans MS" charset="0"/>
              </a:rPr>
              <a:t>che</a:t>
            </a:r>
            <a:r>
              <a:rPr lang="en-GB" dirty="0">
                <a:latin typeface="Comic Sans MS" charset="0"/>
              </a:rPr>
              <a:t> </a:t>
            </a:r>
            <a:r>
              <a:rPr lang="en-GB" dirty="0" err="1">
                <a:latin typeface="Comic Sans MS" charset="0"/>
              </a:rPr>
              <a:t>stabiliscono</a:t>
            </a:r>
            <a:r>
              <a:rPr lang="en-GB" dirty="0">
                <a:latin typeface="Comic Sans MS" charset="0"/>
              </a:rPr>
              <a:t> </a:t>
            </a:r>
            <a:r>
              <a:rPr lang="en-GB" dirty="0" err="1">
                <a:latin typeface="Comic Sans MS" charset="0"/>
              </a:rPr>
              <a:t>diritti</a:t>
            </a:r>
            <a:r>
              <a:rPr lang="en-GB" dirty="0">
                <a:latin typeface="Comic Sans MS" charset="0"/>
              </a:rPr>
              <a:t>, </a:t>
            </a:r>
            <a:r>
              <a:rPr lang="en-GB" dirty="0" err="1">
                <a:latin typeface="Comic Sans MS" charset="0"/>
              </a:rPr>
              <a:t>cedono</a:t>
            </a:r>
            <a:r>
              <a:rPr lang="en-GB" dirty="0">
                <a:latin typeface="Comic Sans MS" charset="0"/>
              </a:rPr>
              <a:t> </a:t>
            </a:r>
            <a:r>
              <a:rPr lang="en-GB" dirty="0" err="1">
                <a:latin typeface="Comic Sans MS" charset="0"/>
              </a:rPr>
              <a:t>il</a:t>
            </a:r>
            <a:r>
              <a:rPr lang="en-GB" dirty="0">
                <a:latin typeface="Comic Sans MS" charset="0"/>
              </a:rPr>
              <a:t> </a:t>
            </a:r>
            <a:r>
              <a:rPr lang="en-GB" dirty="0" err="1">
                <a:latin typeface="Comic Sans MS" charset="0"/>
              </a:rPr>
              <a:t>passo</a:t>
            </a:r>
            <a:r>
              <a:rPr lang="en-GB" dirty="0">
                <a:latin typeface="Comic Sans MS" charset="0"/>
              </a:rPr>
              <a:t> a </a:t>
            </a:r>
            <a:r>
              <a:rPr lang="en-GB" dirty="0" err="1">
                <a:latin typeface="Comic Sans MS" charset="0"/>
              </a:rPr>
              <a:t>tecniche</a:t>
            </a:r>
            <a:r>
              <a:rPr lang="en-GB" dirty="0">
                <a:latin typeface="Comic Sans MS" charset="0"/>
              </a:rPr>
              <a:t> di </a:t>
            </a:r>
            <a:r>
              <a:rPr lang="en-GB" dirty="0" err="1">
                <a:latin typeface="Comic Sans MS" charset="0"/>
              </a:rPr>
              <a:t>carattere</a:t>
            </a:r>
            <a:r>
              <a:rPr lang="en-GB" dirty="0">
                <a:latin typeface="Comic Sans MS" charset="0"/>
              </a:rPr>
              <a:t> </a:t>
            </a:r>
            <a:r>
              <a:rPr lang="en-GB" dirty="0" err="1">
                <a:latin typeface="Comic Sans MS" charset="0"/>
              </a:rPr>
              <a:t>procedurale</a:t>
            </a:r>
            <a:r>
              <a:rPr lang="en-GB" dirty="0">
                <a:latin typeface="Comic Sans MS" charset="0"/>
              </a:rPr>
              <a:t>, </a:t>
            </a:r>
            <a:r>
              <a:rPr lang="en-GB" dirty="0" err="1">
                <a:latin typeface="Comic Sans MS" charset="0"/>
              </a:rPr>
              <a:t>fondate</a:t>
            </a:r>
            <a:r>
              <a:rPr lang="en-GB" dirty="0">
                <a:latin typeface="Comic Sans MS" charset="0"/>
              </a:rPr>
              <a:t> </a:t>
            </a:r>
            <a:r>
              <a:rPr lang="en-GB" dirty="0" err="1">
                <a:latin typeface="Comic Sans MS" charset="0"/>
              </a:rPr>
              <a:t>su</a:t>
            </a:r>
            <a:r>
              <a:rPr lang="en-GB" dirty="0">
                <a:latin typeface="Comic Sans MS" charset="0"/>
              </a:rPr>
              <a:t> procedure </a:t>
            </a:r>
            <a:r>
              <a:rPr lang="en-GB" dirty="0" err="1">
                <a:latin typeface="Comic Sans MS" charset="0"/>
              </a:rPr>
              <a:t>decisionali</a:t>
            </a:r>
            <a:r>
              <a:rPr lang="en-GB" dirty="0">
                <a:latin typeface="Comic Sans MS" charset="0"/>
              </a:rPr>
              <a:t> </a:t>
            </a:r>
            <a:r>
              <a:rPr lang="en-GB" dirty="0" err="1">
                <a:latin typeface="Comic Sans MS" charset="0"/>
              </a:rPr>
              <a:t>corrette</a:t>
            </a:r>
            <a:r>
              <a:rPr lang="en-GB" dirty="0">
                <a:latin typeface="Comic Sans MS" charset="0"/>
              </a:rPr>
              <a:t> e </a:t>
            </a:r>
            <a:r>
              <a:rPr lang="en-GB" dirty="0" err="1">
                <a:latin typeface="Comic Sans MS" charset="0"/>
              </a:rPr>
              <a:t>trasparenti</a:t>
            </a:r>
            <a:r>
              <a:rPr lang="en-GB" dirty="0">
                <a:latin typeface="Comic Sans MS" charset="0"/>
              </a:rPr>
              <a:t> </a:t>
            </a:r>
            <a:r>
              <a:rPr lang="en-GB" dirty="0" err="1">
                <a:latin typeface="Comic Sans MS" charset="0"/>
              </a:rPr>
              <a:t>che</a:t>
            </a:r>
            <a:r>
              <a:rPr lang="en-GB" dirty="0">
                <a:latin typeface="Comic Sans MS" charset="0"/>
              </a:rPr>
              <a:t> non </a:t>
            </a:r>
            <a:r>
              <a:rPr lang="en-GB" dirty="0" err="1">
                <a:latin typeface="Comic Sans MS" charset="0"/>
              </a:rPr>
              <a:t>garantiscono</a:t>
            </a:r>
            <a:r>
              <a:rPr lang="en-GB" dirty="0">
                <a:latin typeface="Comic Sans MS" charset="0"/>
              </a:rPr>
              <a:t> </a:t>
            </a:r>
            <a:r>
              <a:rPr lang="en-GB" dirty="0" err="1">
                <a:latin typeface="Comic Sans MS" charset="0"/>
              </a:rPr>
              <a:t>tuttavia</a:t>
            </a:r>
            <a:r>
              <a:rPr lang="en-GB" dirty="0">
                <a:latin typeface="Comic Sans MS" charset="0"/>
              </a:rPr>
              <a:t> </a:t>
            </a:r>
            <a:r>
              <a:rPr lang="en-GB" dirty="0" err="1">
                <a:latin typeface="Comic Sans MS" charset="0"/>
              </a:rPr>
              <a:t>dei</a:t>
            </a:r>
            <a:r>
              <a:rPr lang="en-GB" dirty="0">
                <a:latin typeface="Comic Sans MS" charset="0"/>
              </a:rPr>
              <a:t> </a:t>
            </a:r>
            <a:r>
              <a:rPr lang="en-GB" dirty="0" err="1">
                <a:latin typeface="Comic Sans MS" charset="0"/>
              </a:rPr>
              <a:t>risultati</a:t>
            </a:r>
            <a:r>
              <a:rPr lang="en-GB" dirty="0">
                <a:latin typeface="Comic Sans MS" charset="0"/>
              </a:rPr>
              <a:t> </a:t>
            </a:r>
          </a:p>
        </p:txBody>
      </p:sp>
      <p:sp>
        <p:nvSpPr>
          <p:cNvPr id="17409" name="Rectangle 2"/>
          <p:cNvSpPr>
            <a:spLocks noGrp="1" noChangeArrowheads="1"/>
          </p:cNvSpPr>
          <p:nvPr>
            <p:ph type="title"/>
          </p:nvPr>
        </p:nvSpPr>
        <p:spPr/>
        <p:txBody>
          <a:bodyPr>
            <a:normAutofit fontScale="90000"/>
          </a:bodyPr>
          <a:lstStyle/>
          <a:p>
            <a:pPr eaLnBrk="1" hangingPunct="1"/>
            <a:r>
              <a:rPr lang="en-GB">
                <a:latin typeface="Comic Sans MS" charset="0"/>
              </a:rPr>
              <a:t>Dal diritto sostanziale a quello procedurale</a:t>
            </a:r>
          </a:p>
        </p:txBody>
      </p:sp>
    </p:spTree>
    <p:extLst>
      <p:ext uri="{BB962C8B-B14F-4D97-AF65-F5344CB8AC3E}">
        <p14:creationId xmlns:p14="http://schemas.microsoft.com/office/powerpoint/2010/main" val="13560974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idx="1"/>
          </p:nvPr>
        </p:nvSpPr>
        <p:spPr>
          <a:xfrm>
            <a:off x="806736" y="2023543"/>
            <a:ext cx="7530528" cy="4327830"/>
          </a:xfrm>
        </p:spPr>
        <p:txBody>
          <a:bodyPr>
            <a:normAutofit lnSpcReduction="10000"/>
          </a:bodyPr>
          <a:lstStyle/>
          <a:p>
            <a:pPr marL="0" indent="0" eaLnBrk="1" hangingPunct="1">
              <a:spcBef>
                <a:spcPts val="0"/>
              </a:spcBef>
            </a:pPr>
            <a:r>
              <a:rPr lang="it-IT" sz="2000" dirty="0">
                <a:latin typeface="Comic Sans MS" charset="0"/>
              </a:rPr>
              <a:t>PUO’ DARSI CHE IL CNP SIA UNA AUTORITY ‘MINORE’ NEL NOSTRO PAESE, PUO’ DARSI CHE ALCUNI TRA VOI CONSIDERINO LA STESSA PARITA’ DI GENERE UN PROBLEMA MINORE, A DISPETTO DELLA SUA ESSENZIALITA’ AL TESSUTO DEMOCRATICO DI UN PAESE</a:t>
            </a:r>
          </a:p>
          <a:p>
            <a:pPr marL="0" indent="0" algn="ctr" eaLnBrk="1" hangingPunct="1">
              <a:spcBef>
                <a:spcPts val="0"/>
              </a:spcBef>
              <a:buFontTx/>
              <a:buNone/>
            </a:pPr>
            <a:r>
              <a:rPr lang="it-IT" sz="2000" b="1" dirty="0">
                <a:solidFill>
                  <a:schemeClr val="hlink"/>
                </a:solidFill>
                <a:latin typeface="Comic Sans MS" charset="0"/>
              </a:rPr>
              <a:t>MA LA DOMANDA CRUCIALE CHE DOVETE PORVI E’</a:t>
            </a:r>
          </a:p>
          <a:p>
            <a:pPr marL="0" indent="0" eaLnBrk="1" hangingPunct="1">
              <a:spcBef>
                <a:spcPts val="0"/>
              </a:spcBef>
            </a:pPr>
            <a:r>
              <a:rPr lang="it-IT" sz="2000" dirty="0">
                <a:latin typeface="Comic Sans MS" charset="0"/>
              </a:rPr>
              <a:t>COSA ACCADREBBE SE A TUTTI GLI ORGANI DI GARANZIA INDIPENDENTI DEL NOSTRO PAESE (ANTITRUST, ANAC, COVIP, PRIVACY, PER FARE DEGLI ESEMPI) SI CHIEDESSE DI AGIRE “IN SINTONIA CON GLI INDIRIZZI POLITICI DEL GOVERNO IN CARICA”, PONENDO IN SECOND’ORDINE LE FUNZIONI DI GARANZIA DEI CITTADINI LORO ATTRIBUITE?</a:t>
            </a:r>
          </a:p>
        </p:txBody>
      </p:sp>
      <p:sp>
        <p:nvSpPr>
          <p:cNvPr id="92161" name="Rectangle 2"/>
          <p:cNvSpPr>
            <a:spLocks noGrp="1" noChangeArrowheads="1"/>
          </p:cNvSpPr>
          <p:nvPr>
            <p:ph type="title"/>
          </p:nvPr>
        </p:nvSpPr>
        <p:spPr/>
        <p:txBody>
          <a:bodyPr>
            <a:normAutofit fontScale="90000"/>
          </a:bodyPr>
          <a:lstStyle/>
          <a:p>
            <a:pPr eaLnBrk="1" hangingPunct="1"/>
            <a:r>
              <a:rPr lang="it-IT" sz="4000">
                <a:solidFill>
                  <a:schemeClr val="hlink"/>
                </a:solidFill>
                <a:latin typeface="Comic Sans MS" charset="0"/>
              </a:rPr>
              <a:t>COSE SULLE QUALI RIFLETTERE</a:t>
            </a:r>
          </a:p>
        </p:txBody>
      </p:sp>
    </p:spTree>
    <p:extLst>
      <p:ext uri="{BB962C8B-B14F-4D97-AF65-F5344CB8AC3E}">
        <p14:creationId xmlns:p14="http://schemas.microsoft.com/office/powerpoint/2010/main" val="35271953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a:solidFill>
                  <a:srgbClr val="FF0000"/>
                </a:solidFill>
              </a:rPr>
              <a:t>Mobbing</a:t>
            </a:r>
          </a:p>
        </p:txBody>
      </p:sp>
      <p:sp>
        <p:nvSpPr>
          <p:cNvPr id="5" name="Sottotitolo 4"/>
          <p:cNvSpPr>
            <a:spLocks noGrp="1"/>
          </p:cNvSpPr>
          <p:nvPr>
            <p:ph type="subTitle" idx="1"/>
          </p:nvPr>
        </p:nvSpPr>
        <p:spPr/>
        <p:txBody>
          <a:bodyPr/>
          <a:lstStyle/>
          <a:p>
            <a:endParaRPr lang="it-IT"/>
          </a:p>
        </p:txBody>
      </p:sp>
    </p:spTree>
    <p:extLst>
      <p:ext uri="{BB962C8B-B14F-4D97-AF65-F5344CB8AC3E}">
        <p14:creationId xmlns:p14="http://schemas.microsoft.com/office/powerpoint/2010/main" val="7288995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it-IT" sz="4000">
                <a:solidFill>
                  <a:schemeClr val="tx2"/>
                </a:solidFill>
              </a:rPr>
              <a:t>Mobbing</a:t>
            </a:r>
            <a:br>
              <a:rPr lang="it-IT" sz="4000">
                <a:solidFill>
                  <a:schemeClr val="tx2"/>
                </a:solidFill>
              </a:rPr>
            </a:br>
            <a:r>
              <a:rPr lang="it-IT" sz="3600">
                <a:effectLst>
                  <a:outerShdw blurRad="38100" dist="38100" dir="2700000" algn="tl">
                    <a:srgbClr val="DDDDDD"/>
                  </a:outerShdw>
                </a:effectLst>
                <a:latin typeface="Trebuchet MS" charset="0"/>
              </a:rPr>
              <a:t>Dalla definizione fattuale alla definizione giuridica</a:t>
            </a:r>
          </a:p>
        </p:txBody>
      </p:sp>
      <p:sp>
        <p:nvSpPr>
          <p:cNvPr id="44035" name="Rectangle 3"/>
          <p:cNvSpPr>
            <a:spLocks noGrp="1" noChangeArrowheads="1"/>
          </p:cNvSpPr>
          <p:nvPr>
            <p:ph type="body" idx="1"/>
          </p:nvPr>
        </p:nvSpPr>
        <p:spPr/>
        <p:txBody>
          <a:bodyPr>
            <a:normAutofit fontScale="92500" lnSpcReduction="10000"/>
          </a:bodyPr>
          <a:lstStyle/>
          <a:p>
            <a:pPr algn="just">
              <a:lnSpc>
                <a:spcPct val="90000"/>
              </a:lnSpc>
            </a:pPr>
            <a:r>
              <a:rPr lang="it-IT" sz="2800" dirty="0"/>
              <a:t>Insieme di condotte caratterizzate da una medesima volontà di vessazione, da parte del dl/superiore gerarchico e/odei colleghi</a:t>
            </a:r>
          </a:p>
          <a:p>
            <a:pPr algn="just">
              <a:lnSpc>
                <a:spcPct val="90000"/>
              </a:lnSpc>
            </a:pPr>
            <a:r>
              <a:rPr lang="it-IT" sz="2800" dirty="0"/>
              <a:t>Finalità della vessazione è quella di esercitare una pressione psicologica che ponga il soggetto vessato in condizioni di </a:t>
            </a:r>
            <a:r>
              <a:rPr lang="ja-JP" altLang="it-IT" sz="2800" dirty="0">
                <a:latin typeface="Arial"/>
              </a:rPr>
              <a:t>“</a:t>
            </a:r>
            <a:r>
              <a:rPr lang="it-IT" sz="2800" dirty="0"/>
              <a:t>sudditanza</a:t>
            </a:r>
            <a:r>
              <a:rPr lang="ja-JP" altLang="it-IT" sz="2800" dirty="0">
                <a:latin typeface="Arial"/>
              </a:rPr>
              <a:t>”</a:t>
            </a:r>
            <a:r>
              <a:rPr lang="it-IT" sz="2800" dirty="0"/>
              <a:t> e di emarginazione.</a:t>
            </a:r>
          </a:p>
          <a:p>
            <a:pPr algn="just">
              <a:lnSpc>
                <a:spcPct val="90000"/>
              </a:lnSpc>
            </a:pPr>
            <a:r>
              <a:rPr lang="it-IT" sz="2800" dirty="0"/>
              <a:t>Ulteriori effetti: auto-allontanamento del vessato/ patologie psichiche. </a:t>
            </a:r>
          </a:p>
          <a:p>
            <a:pPr algn="just">
              <a:lnSpc>
                <a:spcPct val="90000"/>
              </a:lnSpc>
            </a:pPr>
            <a:endParaRPr lang="it-IT" sz="2800" dirty="0"/>
          </a:p>
          <a:p>
            <a:pPr>
              <a:lnSpc>
                <a:spcPct val="90000"/>
              </a:lnSpc>
            </a:pPr>
            <a:endParaRPr lang="it-IT" sz="2800" dirty="0"/>
          </a:p>
        </p:txBody>
      </p:sp>
    </p:spTree>
    <p:extLst>
      <p:ext uri="{BB962C8B-B14F-4D97-AF65-F5344CB8AC3E}">
        <p14:creationId xmlns:p14="http://schemas.microsoft.com/office/powerpoint/2010/main" val="25174017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r>
              <a:rPr lang="it-IT">
                <a:latin typeface="Trebuchet MS" charset="0"/>
              </a:rPr>
              <a:t>Mobbing e conflittualità</a:t>
            </a:r>
            <a:br>
              <a:rPr lang="it-IT">
                <a:latin typeface="Trebuchet MS" charset="0"/>
              </a:rPr>
            </a:br>
            <a:endParaRPr lang="it-IT">
              <a:latin typeface="Trebuchet MS" charset="0"/>
            </a:endParaRPr>
          </a:p>
        </p:txBody>
      </p:sp>
      <p:sp>
        <p:nvSpPr>
          <p:cNvPr id="45059" name="Rectangle 3"/>
          <p:cNvSpPr>
            <a:spLocks noGrp="1" noChangeArrowheads="1"/>
          </p:cNvSpPr>
          <p:nvPr>
            <p:ph type="body" idx="1"/>
          </p:nvPr>
        </p:nvSpPr>
        <p:spPr/>
        <p:txBody>
          <a:bodyPr/>
          <a:lstStyle/>
          <a:p>
            <a:pPr algn="just">
              <a:lnSpc>
                <a:spcPct val="90000"/>
              </a:lnSpc>
              <a:buFontTx/>
              <a:buNone/>
            </a:pPr>
            <a:r>
              <a:rPr lang="it-IT" sz="2000" dirty="0">
                <a:latin typeface="Arial Unicode MS" charset="0"/>
                <a:cs typeface="Arial Unicode MS" charset="0"/>
              </a:rPr>
              <a:t>   Non è ravvisabile una condotta di mobbing del datore di lavoro (con conseguente sua responsabilità ex art. 2087 c.c.) nell</a:t>
            </a:r>
            <a:r>
              <a:rPr lang="it-IT" sz="2000" dirty="0">
                <a:latin typeface="Arial"/>
                <a:cs typeface="Arial Unicode MS" charset="0"/>
              </a:rPr>
              <a:t>’</a:t>
            </a:r>
            <a:r>
              <a:rPr lang="it-IT" sz="2000" dirty="0">
                <a:latin typeface="Arial Unicode MS" charset="0"/>
                <a:cs typeface="Arial Unicode MS" charset="0"/>
              </a:rPr>
              <a:t>ipotesi in cui, lungi dal potersi riscontrare alcun intento persecutorio imputabile al medesimo o ai compagni di lavoro con la tolleranza del primo, gli episodi denunciati come tali dall</a:t>
            </a:r>
            <a:r>
              <a:rPr lang="it-IT" sz="2000" dirty="0">
                <a:latin typeface="Arial"/>
                <a:cs typeface="Arial Unicode MS" charset="0"/>
              </a:rPr>
              <a:t>’</a:t>
            </a:r>
            <a:r>
              <a:rPr lang="it-IT" sz="2000" dirty="0">
                <a:latin typeface="Arial Unicode MS" charset="0"/>
                <a:cs typeface="Arial Unicode MS" charset="0"/>
              </a:rPr>
              <a:t>attore, peraltro non tutti dimostrati, siano di modesto significato e non appaiano nel loro complesso, per numero e gravità, riconducibili ad un progetto lesivo della dignità del lavoratore, ma semmai appartenenti ad una fisiologica conflittualità fra compagni di lavoro.</a:t>
            </a:r>
          </a:p>
          <a:p>
            <a:pPr algn="r">
              <a:lnSpc>
                <a:spcPct val="90000"/>
              </a:lnSpc>
              <a:buFontTx/>
              <a:buNone/>
            </a:pPr>
            <a:r>
              <a:rPr lang="it-IT" sz="1800" dirty="0">
                <a:latin typeface="Arial Unicode MS" charset="0"/>
              </a:rPr>
              <a:t>[Appello Firenze 6 maggio 2005] </a:t>
            </a:r>
          </a:p>
          <a:p>
            <a:endParaRPr lang="it-IT" sz="2800" dirty="0"/>
          </a:p>
        </p:txBody>
      </p:sp>
    </p:spTree>
    <p:extLst>
      <p:ext uri="{BB962C8B-B14F-4D97-AF65-F5344CB8AC3E}">
        <p14:creationId xmlns:p14="http://schemas.microsoft.com/office/powerpoint/2010/main" val="418062787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r>
              <a:rPr lang="it-IT">
                <a:latin typeface="Trebuchet MS" charset="0"/>
              </a:rPr>
              <a:t>Mobbing</a:t>
            </a:r>
            <a:br>
              <a:rPr lang="it-IT">
                <a:latin typeface="Trebuchet MS" charset="0"/>
              </a:rPr>
            </a:br>
            <a:endParaRPr lang="it-IT">
              <a:latin typeface="Trebuchet MS" charset="0"/>
            </a:endParaRPr>
          </a:p>
        </p:txBody>
      </p:sp>
      <p:sp>
        <p:nvSpPr>
          <p:cNvPr id="46083" name="Rectangle 3"/>
          <p:cNvSpPr>
            <a:spLocks noGrp="1" noChangeArrowheads="1"/>
          </p:cNvSpPr>
          <p:nvPr>
            <p:ph type="body" idx="1"/>
          </p:nvPr>
        </p:nvSpPr>
        <p:spPr/>
        <p:txBody>
          <a:bodyPr>
            <a:normAutofit lnSpcReduction="10000"/>
          </a:bodyPr>
          <a:lstStyle/>
          <a:p>
            <a:pPr algn="just">
              <a:lnSpc>
                <a:spcPct val="90000"/>
              </a:lnSpc>
              <a:buFontTx/>
              <a:buNone/>
            </a:pPr>
            <a:r>
              <a:rPr lang="it-IT" sz="2400" dirty="0"/>
              <a:t>    Il mobbing si compone di un elemento oggettivo consistente in ripetuti soprusi del datore di lavoro ed uno soggettivo consistente nell’intento specifico di emarginare il lavoratore dal contesto lavorativo ledendone la dignità; gli elementi oggettivo e soggettivo devono persistere in un arco di tempo tale da comprovare l</a:t>
            </a:r>
            <a:r>
              <a:rPr lang="ja-JP" altLang="it-IT" sz="2400" dirty="0">
                <a:latin typeface="Arial"/>
              </a:rPr>
              <a:t>’</a:t>
            </a:r>
            <a:r>
              <a:rPr lang="it-IT" sz="2400" dirty="0"/>
              <a:t>eziologia del danno psico-fisico del lavoratore; si esclude che sei mesi caratterizzati da tre episodi documentati possano comprovare un effetto mobbizzante. </a:t>
            </a:r>
          </a:p>
          <a:p>
            <a:pPr algn="r">
              <a:lnSpc>
                <a:spcPct val="90000"/>
              </a:lnSpc>
              <a:buFontTx/>
              <a:buNone/>
            </a:pPr>
            <a:r>
              <a:rPr lang="it-IT" sz="1600" dirty="0"/>
              <a:t>T. Paola, 24-03-2005.</a:t>
            </a:r>
          </a:p>
          <a:p>
            <a:pPr>
              <a:lnSpc>
                <a:spcPct val="90000"/>
              </a:lnSpc>
              <a:buFontTx/>
              <a:buNone/>
            </a:pPr>
            <a:endParaRPr lang="it-IT" sz="2400" dirty="0"/>
          </a:p>
        </p:txBody>
      </p:sp>
    </p:spTree>
    <p:extLst>
      <p:ext uri="{BB962C8B-B14F-4D97-AF65-F5344CB8AC3E}">
        <p14:creationId xmlns:p14="http://schemas.microsoft.com/office/powerpoint/2010/main" val="3662999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it-IT" sz="3200"/>
              <a:t>Insieme di condotte caratterizzate da una medesima volontà di vessazione</a:t>
            </a:r>
          </a:p>
        </p:txBody>
      </p:sp>
      <p:sp>
        <p:nvSpPr>
          <p:cNvPr id="62467" name="Text Box 3"/>
          <p:cNvSpPr txBox="1">
            <a:spLocks noChangeArrowheads="1"/>
          </p:cNvSpPr>
          <p:nvPr/>
        </p:nvSpPr>
        <p:spPr bwMode="auto">
          <a:xfrm>
            <a:off x="4648200" y="2057400"/>
            <a:ext cx="3657600" cy="1590675"/>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it-IT" sz="2400">
                <a:latin typeface="Times New Roman" charset="0"/>
              </a:rPr>
              <a:t>Comportamenti illegittimi: spostamento a mansioni inferiori, trasferimento in locali insalubri</a:t>
            </a:r>
          </a:p>
        </p:txBody>
      </p:sp>
      <p:sp>
        <p:nvSpPr>
          <p:cNvPr id="62468" name="Text Box 4"/>
          <p:cNvSpPr txBox="1">
            <a:spLocks noChangeArrowheads="1"/>
          </p:cNvSpPr>
          <p:nvPr/>
        </p:nvSpPr>
        <p:spPr bwMode="auto">
          <a:xfrm>
            <a:off x="304800" y="5022850"/>
            <a:ext cx="2438400" cy="1225550"/>
          </a:xfrm>
          <a:prstGeom prst="rect">
            <a:avLst/>
          </a:prstGeom>
          <a:noFill/>
          <a:ln w="38100">
            <a:solidFill>
              <a:srgbClr val="FFFF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it-IT" sz="2400">
                <a:latin typeface="Times New Roman" charset="0"/>
              </a:rPr>
              <a:t>Condotte illecite: molestie sessuali, offese, calunnie</a:t>
            </a:r>
          </a:p>
        </p:txBody>
      </p:sp>
      <p:sp>
        <p:nvSpPr>
          <p:cNvPr id="62469" name="AutoShape 5"/>
          <p:cNvSpPr>
            <a:spLocks noChangeArrowheads="1"/>
          </p:cNvSpPr>
          <p:nvPr/>
        </p:nvSpPr>
        <p:spPr bwMode="auto">
          <a:xfrm>
            <a:off x="3138488" y="2819400"/>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
        <p:nvSpPr>
          <p:cNvPr id="62470" name="AutoShape 6"/>
          <p:cNvSpPr>
            <a:spLocks noChangeArrowheads="1"/>
          </p:cNvSpPr>
          <p:nvPr/>
        </p:nvSpPr>
        <p:spPr bwMode="auto">
          <a:xfrm rot="1032622">
            <a:off x="2181225" y="3810000"/>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
        <p:nvSpPr>
          <p:cNvPr id="62471" name="Text Box 7"/>
          <p:cNvSpPr txBox="1">
            <a:spLocks noChangeArrowheads="1"/>
          </p:cNvSpPr>
          <p:nvPr/>
        </p:nvSpPr>
        <p:spPr bwMode="auto">
          <a:xfrm>
            <a:off x="3565525" y="4648200"/>
            <a:ext cx="5273675" cy="1225550"/>
          </a:xfrm>
          <a:prstGeom prst="rect">
            <a:avLst/>
          </a:prstGeom>
          <a:noFill/>
          <a:ln w="381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it-IT" sz="2400">
                <a:latin typeface="Times New Roman" charset="0"/>
              </a:rPr>
              <a:t>Comportamenti </a:t>
            </a:r>
            <a:r>
              <a:rPr lang="ja-JP" altLang="it-IT" sz="2400">
                <a:latin typeface="Arial"/>
              </a:rPr>
              <a:t>“</a:t>
            </a:r>
            <a:r>
              <a:rPr lang="it-IT" sz="2400">
                <a:latin typeface="Times New Roman" charset="0"/>
              </a:rPr>
              <a:t>neutri</a:t>
            </a:r>
            <a:r>
              <a:rPr lang="ja-JP" altLang="it-IT" sz="2400">
                <a:latin typeface="Arial"/>
              </a:rPr>
              <a:t>”</a:t>
            </a:r>
            <a:r>
              <a:rPr lang="it-IT" sz="2400">
                <a:latin typeface="Times New Roman" charset="0"/>
              </a:rPr>
              <a:t>: isolare il soggetto ed emarginarlo nei momenti di aggregazione;  ignorarlo</a:t>
            </a:r>
          </a:p>
        </p:txBody>
      </p:sp>
      <p:sp>
        <p:nvSpPr>
          <p:cNvPr id="62472" name="AutoShape 8"/>
          <p:cNvSpPr>
            <a:spLocks noChangeArrowheads="1"/>
          </p:cNvSpPr>
          <p:nvPr/>
        </p:nvSpPr>
        <p:spPr bwMode="auto">
          <a:xfrm rot="2207700">
            <a:off x="2757488" y="3705225"/>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Tree>
    <p:extLst>
      <p:ext uri="{BB962C8B-B14F-4D97-AF65-F5344CB8AC3E}">
        <p14:creationId xmlns:p14="http://schemas.microsoft.com/office/powerpoint/2010/main" val="1501079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62469"/>
                                        </p:tgtEl>
                                        <p:attrNameLst>
                                          <p:attrName>style.visibility</p:attrName>
                                        </p:attrNameLst>
                                      </p:cBhvr>
                                      <p:to>
                                        <p:strVal val="visible"/>
                                      </p:to>
                                    </p:set>
                                    <p:anim calcmode="lin" valueType="num">
                                      <p:cBhvr>
                                        <p:cTn id="7" dur="500" fill="hold"/>
                                        <p:tgtEl>
                                          <p:spTgt spid="62469"/>
                                        </p:tgtEl>
                                        <p:attrNameLst>
                                          <p:attrName>ppt_x</p:attrName>
                                        </p:attrNameLst>
                                      </p:cBhvr>
                                      <p:tavLst>
                                        <p:tav tm="0">
                                          <p:val>
                                            <p:strVal val="#ppt_x-#ppt_w/2"/>
                                          </p:val>
                                        </p:tav>
                                        <p:tav tm="100000">
                                          <p:val>
                                            <p:strVal val="#ppt_x"/>
                                          </p:val>
                                        </p:tav>
                                      </p:tavLst>
                                    </p:anim>
                                    <p:anim calcmode="lin" valueType="num">
                                      <p:cBhvr>
                                        <p:cTn id="8" dur="500" fill="hold"/>
                                        <p:tgtEl>
                                          <p:spTgt spid="62469"/>
                                        </p:tgtEl>
                                        <p:attrNameLst>
                                          <p:attrName>ppt_y</p:attrName>
                                        </p:attrNameLst>
                                      </p:cBhvr>
                                      <p:tavLst>
                                        <p:tav tm="0">
                                          <p:val>
                                            <p:strVal val="#ppt_y"/>
                                          </p:val>
                                        </p:tav>
                                        <p:tav tm="100000">
                                          <p:val>
                                            <p:strVal val="#ppt_y"/>
                                          </p:val>
                                        </p:tav>
                                      </p:tavLst>
                                    </p:anim>
                                    <p:anim calcmode="lin" valueType="num">
                                      <p:cBhvr>
                                        <p:cTn id="9" dur="500" fill="hold"/>
                                        <p:tgtEl>
                                          <p:spTgt spid="62469"/>
                                        </p:tgtEl>
                                        <p:attrNameLst>
                                          <p:attrName>ppt_w</p:attrName>
                                        </p:attrNameLst>
                                      </p:cBhvr>
                                      <p:tavLst>
                                        <p:tav tm="0">
                                          <p:val>
                                            <p:fltVal val="0"/>
                                          </p:val>
                                        </p:tav>
                                        <p:tav tm="100000">
                                          <p:val>
                                            <p:strVal val="#ppt_w"/>
                                          </p:val>
                                        </p:tav>
                                      </p:tavLst>
                                    </p:anim>
                                    <p:anim calcmode="lin" valueType="num">
                                      <p:cBhvr>
                                        <p:cTn id="10" dur="500" fill="hold"/>
                                        <p:tgtEl>
                                          <p:spTgt spid="62469"/>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62467"/>
                                        </p:tgtEl>
                                        <p:attrNameLst>
                                          <p:attrName>style.visibility</p:attrName>
                                        </p:attrNameLst>
                                      </p:cBhvr>
                                      <p:to>
                                        <p:strVal val="visible"/>
                                      </p:to>
                                    </p:set>
                                    <p:animEffect transition="in" filter="strips(downLeft)">
                                      <p:cBhvr>
                                        <p:cTn id="15" dur="500"/>
                                        <p:tgtEl>
                                          <p:spTgt spid="6246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1" fill="hold" grpId="0" nodeType="clickEffect">
                                  <p:stCondLst>
                                    <p:cond delay="0"/>
                                  </p:stCondLst>
                                  <p:childTnLst>
                                    <p:set>
                                      <p:cBhvr>
                                        <p:cTn id="19" dur="1" fill="hold">
                                          <p:stCondLst>
                                            <p:cond delay="0"/>
                                          </p:stCondLst>
                                        </p:cTn>
                                        <p:tgtEl>
                                          <p:spTgt spid="62470"/>
                                        </p:tgtEl>
                                        <p:attrNameLst>
                                          <p:attrName>style.visibility</p:attrName>
                                        </p:attrNameLst>
                                      </p:cBhvr>
                                      <p:to>
                                        <p:strVal val="visible"/>
                                      </p:to>
                                    </p:set>
                                    <p:anim calcmode="lin" valueType="num">
                                      <p:cBhvr>
                                        <p:cTn id="20" dur="500" fill="hold"/>
                                        <p:tgtEl>
                                          <p:spTgt spid="62470"/>
                                        </p:tgtEl>
                                        <p:attrNameLst>
                                          <p:attrName>ppt_x</p:attrName>
                                        </p:attrNameLst>
                                      </p:cBhvr>
                                      <p:tavLst>
                                        <p:tav tm="0">
                                          <p:val>
                                            <p:strVal val="#ppt_x"/>
                                          </p:val>
                                        </p:tav>
                                        <p:tav tm="100000">
                                          <p:val>
                                            <p:strVal val="#ppt_x"/>
                                          </p:val>
                                        </p:tav>
                                      </p:tavLst>
                                    </p:anim>
                                    <p:anim calcmode="lin" valueType="num">
                                      <p:cBhvr>
                                        <p:cTn id="21" dur="500" fill="hold"/>
                                        <p:tgtEl>
                                          <p:spTgt spid="62470"/>
                                        </p:tgtEl>
                                        <p:attrNameLst>
                                          <p:attrName>ppt_y</p:attrName>
                                        </p:attrNameLst>
                                      </p:cBhvr>
                                      <p:tavLst>
                                        <p:tav tm="0">
                                          <p:val>
                                            <p:strVal val="#ppt_y-#ppt_h/2"/>
                                          </p:val>
                                        </p:tav>
                                        <p:tav tm="100000">
                                          <p:val>
                                            <p:strVal val="#ppt_y"/>
                                          </p:val>
                                        </p:tav>
                                      </p:tavLst>
                                    </p:anim>
                                    <p:anim calcmode="lin" valueType="num">
                                      <p:cBhvr>
                                        <p:cTn id="22" dur="500" fill="hold"/>
                                        <p:tgtEl>
                                          <p:spTgt spid="62470"/>
                                        </p:tgtEl>
                                        <p:attrNameLst>
                                          <p:attrName>ppt_w</p:attrName>
                                        </p:attrNameLst>
                                      </p:cBhvr>
                                      <p:tavLst>
                                        <p:tav tm="0">
                                          <p:val>
                                            <p:strVal val="#ppt_w"/>
                                          </p:val>
                                        </p:tav>
                                        <p:tav tm="100000">
                                          <p:val>
                                            <p:strVal val="#ppt_w"/>
                                          </p:val>
                                        </p:tav>
                                      </p:tavLst>
                                    </p:anim>
                                    <p:anim calcmode="lin" valueType="num">
                                      <p:cBhvr>
                                        <p:cTn id="23" dur="500" fill="hold"/>
                                        <p:tgtEl>
                                          <p:spTgt spid="62470"/>
                                        </p:tgtEl>
                                        <p:attrNameLst>
                                          <p:attrName>ppt_h</p:attrName>
                                        </p:attrNameLst>
                                      </p:cBhvr>
                                      <p:tavLst>
                                        <p:tav tm="0">
                                          <p:val>
                                            <p:fltVal val="0"/>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62468"/>
                                        </p:tgtEl>
                                        <p:attrNameLst>
                                          <p:attrName>style.visibility</p:attrName>
                                        </p:attrNameLst>
                                      </p:cBhvr>
                                      <p:to>
                                        <p:strVal val="visible"/>
                                      </p:to>
                                    </p:set>
                                    <p:animEffect transition="in" filter="strips(downRight)">
                                      <p:cBhvr>
                                        <p:cTn id="28" dur="500"/>
                                        <p:tgtEl>
                                          <p:spTgt spid="6246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7" presetClass="entr" presetSubtype="1" fill="hold" grpId="0" nodeType="clickEffect">
                                  <p:stCondLst>
                                    <p:cond delay="0"/>
                                  </p:stCondLst>
                                  <p:childTnLst>
                                    <p:set>
                                      <p:cBhvr>
                                        <p:cTn id="32" dur="1" fill="hold">
                                          <p:stCondLst>
                                            <p:cond delay="0"/>
                                          </p:stCondLst>
                                        </p:cTn>
                                        <p:tgtEl>
                                          <p:spTgt spid="62472"/>
                                        </p:tgtEl>
                                        <p:attrNameLst>
                                          <p:attrName>style.visibility</p:attrName>
                                        </p:attrNameLst>
                                      </p:cBhvr>
                                      <p:to>
                                        <p:strVal val="visible"/>
                                      </p:to>
                                    </p:set>
                                    <p:anim calcmode="lin" valueType="num">
                                      <p:cBhvr>
                                        <p:cTn id="33" dur="500" fill="hold"/>
                                        <p:tgtEl>
                                          <p:spTgt spid="62472"/>
                                        </p:tgtEl>
                                        <p:attrNameLst>
                                          <p:attrName>ppt_x</p:attrName>
                                        </p:attrNameLst>
                                      </p:cBhvr>
                                      <p:tavLst>
                                        <p:tav tm="0">
                                          <p:val>
                                            <p:strVal val="#ppt_x"/>
                                          </p:val>
                                        </p:tav>
                                        <p:tav tm="100000">
                                          <p:val>
                                            <p:strVal val="#ppt_x"/>
                                          </p:val>
                                        </p:tav>
                                      </p:tavLst>
                                    </p:anim>
                                    <p:anim calcmode="lin" valueType="num">
                                      <p:cBhvr>
                                        <p:cTn id="34" dur="500" fill="hold"/>
                                        <p:tgtEl>
                                          <p:spTgt spid="62472"/>
                                        </p:tgtEl>
                                        <p:attrNameLst>
                                          <p:attrName>ppt_y</p:attrName>
                                        </p:attrNameLst>
                                      </p:cBhvr>
                                      <p:tavLst>
                                        <p:tav tm="0">
                                          <p:val>
                                            <p:strVal val="#ppt_y-#ppt_h/2"/>
                                          </p:val>
                                        </p:tav>
                                        <p:tav tm="100000">
                                          <p:val>
                                            <p:strVal val="#ppt_y"/>
                                          </p:val>
                                        </p:tav>
                                      </p:tavLst>
                                    </p:anim>
                                    <p:anim calcmode="lin" valueType="num">
                                      <p:cBhvr>
                                        <p:cTn id="35" dur="500" fill="hold"/>
                                        <p:tgtEl>
                                          <p:spTgt spid="62472"/>
                                        </p:tgtEl>
                                        <p:attrNameLst>
                                          <p:attrName>ppt_w</p:attrName>
                                        </p:attrNameLst>
                                      </p:cBhvr>
                                      <p:tavLst>
                                        <p:tav tm="0">
                                          <p:val>
                                            <p:strVal val="#ppt_w"/>
                                          </p:val>
                                        </p:tav>
                                        <p:tav tm="100000">
                                          <p:val>
                                            <p:strVal val="#ppt_w"/>
                                          </p:val>
                                        </p:tav>
                                      </p:tavLst>
                                    </p:anim>
                                    <p:anim calcmode="lin" valueType="num">
                                      <p:cBhvr>
                                        <p:cTn id="36" dur="500" fill="hold"/>
                                        <p:tgtEl>
                                          <p:spTgt spid="62472"/>
                                        </p:tgtEl>
                                        <p:attrNameLst>
                                          <p:attrName>ppt_h</p:attrName>
                                        </p:attrNameLst>
                                      </p:cBhvr>
                                      <p:tavLst>
                                        <p:tav tm="0">
                                          <p:val>
                                            <p:fltVal val="0"/>
                                          </p:val>
                                        </p:tav>
                                        <p:tav tm="100000">
                                          <p:val>
                                            <p:strVal val="#ppt_h"/>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ntr" presetSubtype="9" fill="hold" grpId="0" nodeType="clickEffect">
                                  <p:stCondLst>
                                    <p:cond delay="0"/>
                                  </p:stCondLst>
                                  <p:childTnLst>
                                    <p:set>
                                      <p:cBhvr>
                                        <p:cTn id="40" dur="1" fill="hold">
                                          <p:stCondLst>
                                            <p:cond delay="0"/>
                                          </p:stCondLst>
                                        </p:cTn>
                                        <p:tgtEl>
                                          <p:spTgt spid="62471"/>
                                        </p:tgtEl>
                                        <p:attrNameLst>
                                          <p:attrName>style.visibility</p:attrName>
                                        </p:attrNameLst>
                                      </p:cBhvr>
                                      <p:to>
                                        <p:strVal val="visible"/>
                                      </p:to>
                                    </p:set>
                                    <p:animEffect transition="in" filter="strips(upLeft)">
                                      <p:cBhvr>
                                        <p:cTn id="41" dur="500"/>
                                        <p:tgtEl>
                                          <p:spTgt spid="62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animBg="1" autoUpdateAnimBg="0"/>
      <p:bldP spid="62468" grpId="0" animBg="1" autoUpdateAnimBg="0"/>
      <p:bldP spid="62469" grpId="0" animBg="1"/>
      <p:bldP spid="62470" grpId="0" animBg="1"/>
      <p:bldP spid="62471" grpId="0" animBg="1" autoUpdateAnimBg="0"/>
      <p:bldP spid="62472"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it-IT">
                <a:solidFill>
                  <a:srgbClr val="FF3300"/>
                </a:solidFill>
              </a:rPr>
              <a:t>Il problema della tutela</a:t>
            </a:r>
          </a:p>
        </p:txBody>
      </p:sp>
      <p:sp>
        <p:nvSpPr>
          <p:cNvPr id="63491" name="Text Box 3"/>
          <p:cNvSpPr txBox="1">
            <a:spLocks noChangeArrowheads="1"/>
          </p:cNvSpPr>
          <p:nvPr/>
        </p:nvSpPr>
        <p:spPr bwMode="auto">
          <a:xfrm>
            <a:off x="381000" y="2286000"/>
            <a:ext cx="41433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it-IT" sz="2400"/>
              <a:t>Condotte illecite/illegittime</a:t>
            </a:r>
          </a:p>
        </p:txBody>
      </p:sp>
      <p:sp>
        <p:nvSpPr>
          <p:cNvPr id="63492" name="Text Box 4"/>
          <p:cNvSpPr txBox="1">
            <a:spLocks noChangeArrowheads="1"/>
          </p:cNvSpPr>
          <p:nvPr/>
        </p:nvSpPr>
        <p:spPr bwMode="auto">
          <a:xfrm>
            <a:off x="457200" y="3048000"/>
            <a:ext cx="2513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it-IT" sz="2400"/>
              <a:t>Condotte neutre</a:t>
            </a:r>
          </a:p>
        </p:txBody>
      </p:sp>
      <p:sp>
        <p:nvSpPr>
          <p:cNvPr id="63493" name="AutoShape 5"/>
          <p:cNvSpPr>
            <a:spLocks noChangeArrowheads="1"/>
          </p:cNvSpPr>
          <p:nvPr/>
        </p:nvSpPr>
        <p:spPr bwMode="auto">
          <a:xfrm>
            <a:off x="4800600" y="2286000"/>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
        <p:nvSpPr>
          <p:cNvPr id="63494" name="Text Box 6"/>
          <p:cNvSpPr txBox="1">
            <a:spLocks noChangeArrowheads="1"/>
          </p:cNvSpPr>
          <p:nvPr/>
        </p:nvSpPr>
        <p:spPr bwMode="auto">
          <a:xfrm>
            <a:off x="6080125" y="2303463"/>
            <a:ext cx="2693988"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it-IT" sz="2000">
                <a:effectLst>
                  <a:outerShdw blurRad="38100" dist="38100" dir="2700000" algn="tl">
                    <a:srgbClr val="DDDDDD"/>
                  </a:outerShdw>
                </a:effectLst>
              </a:rPr>
              <a:t>Sanzione già prevista</a:t>
            </a:r>
          </a:p>
        </p:txBody>
      </p:sp>
      <p:sp>
        <p:nvSpPr>
          <p:cNvPr id="63495" name="AutoShape 7"/>
          <p:cNvSpPr>
            <a:spLocks noChangeArrowheads="1"/>
          </p:cNvSpPr>
          <p:nvPr/>
        </p:nvSpPr>
        <p:spPr bwMode="auto">
          <a:xfrm>
            <a:off x="3124200" y="3048000"/>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
        <p:nvSpPr>
          <p:cNvPr id="63496" name="Text Box 8"/>
          <p:cNvSpPr txBox="1">
            <a:spLocks noChangeArrowheads="1"/>
          </p:cNvSpPr>
          <p:nvPr/>
        </p:nvSpPr>
        <p:spPr bwMode="auto">
          <a:xfrm>
            <a:off x="4403725" y="3048000"/>
            <a:ext cx="269875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it-IT" sz="2000">
                <a:effectLst>
                  <a:outerShdw blurRad="38100" dist="38100" dir="2700000" algn="tl">
                    <a:srgbClr val="DDDDDD"/>
                  </a:outerShdw>
                </a:effectLst>
              </a:rPr>
              <a:t>Sanzioni non previste</a:t>
            </a:r>
          </a:p>
        </p:txBody>
      </p:sp>
      <p:sp>
        <p:nvSpPr>
          <p:cNvPr id="63497" name="Text Box 9"/>
          <p:cNvSpPr txBox="1">
            <a:spLocks noChangeArrowheads="1"/>
          </p:cNvSpPr>
          <p:nvPr/>
        </p:nvSpPr>
        <p:spPr bwMode="auto">
          <a:xfrm>
            <a:off x="2663825" y="4114800"/>
            <a:ext cx="2632075" cy="495300"/>
          </a:xfrm>
          <a:prstGeom prst="rect">
            <a:avLst/>
          </a:prstGeom>
          <a:solidFill>
            <a:srgbClr val="FFFF00"/>
          </a:solidFill>
          <a:ln w="38100">
            <a:solidFill>
              <a:srgbClr val="FF33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it-IT" sz="2400">
                <a:latin typeface="Times New Roman" charset="0"/>
              </a:rPr>
              <a:t>Conseguenze prime</a:t>
            </a:r>
          </a:p>
        </p:txBody>
      </p:sp>
      <p:sp>
        <p:nvSpPr>
          <p:cNvPr id="63498" name="AutoShape 10"/>
          <p:cNvSpPr>
            <a:spLocks noChangeArrowheads="1"/>
          </p:cNvSpPr>
          <p:nvPr/>
        </p:nvSpPr>
        <p:spPr bwMode="auto">
          <a:xfrm rot="-3579733">
            <a:off x="1921669" y="3336131"/>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
        <p:nvSpPr>
          <p:cNvPr id="63499" name="Text Box 11"/>
          <p:cNvSpPr txBox="1">
            <a:spLocks noChangeArrowheads="1"/>
          </p:cNvSpPr>
          <p:nvPr/>
        </p:nvSpPr>
        <p:spPr bwMode="auto">
          <a:xfrm>
            <a:off x="2651125" y="5146675"/>
            <a:ext cx="2903538" cy="495300"/>
          </a:xfrm>
          <a:prstGeom prst="rect">
            <a:avLst/>
          </a:prstGeom>
          <a:solidFill>
            <a:srgbClr val="FFFF99"/>
          </a:solidFill>
          <a:ln w="38100">
            <a:solidFill>
              <a:srgbClr val="1EE43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it-IT" sz="2400">
                <a:latin typeface="Times New Roman" charset="0"/>
              </a:rPr>
              <a:t>Conseguenze seconde</a:t>
            </a:r>
          </a:p>
        </p:txBody>
      </p:sp>
      <p:sp>
        <p:nvSpPr>
          <p:cNvPr id="63500" name="AutoShape 12"/>
          <p:cNvSpPr>
            <a:spLocks noChangeArrowheads="1"/>
          </p:cNvSpPr>
          <p:nvPr/>
        </p:nvSpPr>
        <p:spPr bwMode="auto">
          <a:xfrm>
            <a:off x="1752600" y="4419600"/>
            <a:ext cx="733425" cy="1214438"/>
          </a:xfrm>
          <a:prstGeom prst="curvedRightArrow">
            <a:avLst>
              <a:gd name="adj1" fmla="val 33117"/>
              <a:gd name="adj2" fmla="val 66234"/>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it-IT"/>
          </a:p>
        </p:txBody>
      </p:sp>
    </p:spTree>
    <p:extLst>
      <p:ext uri="{BB962C8B-B14F-4D97-AF65-F5344CB8AC3E}">
        <p14:creationId xmlns:p14="http://schemas.microsoft.com/office/powerpoint/2010/main" val="33506891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ln/>
          <a:extLst>
            <a:ext uri="{91240B29-F687-4f45-9708-019B960494DF}">
              <a14:hiddenLine xmlns:a14="http://schemas.microsoft.com/office/drawing/2010/main" xmlns="" w="9525">
                <a:solidFill>
                  <a:srgbClr val="FF3300"/>
                </a:solidFill>
                <a:miter lim="800000"/>
                <a:headEnd/>
                <a:tailEnd/>
              </a14:hiddenLine>
            </a:ext>
          </a:extLst>
        </p:spPr>
        <p:txBody>
          <a:bodyPr/>
          <a:lstStyle/>
          <a:p>
            <a:r>
              <a:rPr lang="it-IT" sz="4000">
                <a:solidFill>
                  <a:srgbClr val="FF3300"/>
                </a:solidFill>
              </a:rPr>
              <a:t>Le conseguenze della condotta</a:t>
            </a:r>
          </a:p>
        </p:txBody>
      </p:sp>
      <p:sp>
        <p:nvSpPr>
          <p:cNvPr id="64515" name="Rectangle 3"/>
          <p:cNvSpPr>
            <a:spLocks noChangeArrowheads="1"/>
          </p:cNvSpPr>
          <p:nvPr/>
        </p:nvSpPr>
        <p:spPr bwMode="auto">
          <a:xfrm>
            <a:off x="2667000" y="2362200"/>
            <a:ext cx="5791200" cy="1066800"/>
          </a:xfrm>
          <a:prstGeom prst="rect">
            <a:avLst/>
          </a:prstGeom>
          <a:solidFill>
            <a:schemeClr val="accent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flatTx/>
          </a:bodyPr>
          <a:lstStyle/>
          <a:p>
            <a:r>
              <a:rPr lang="it-IT" sz="2400">
                <a:solidFill>
                  <a:srgbClr val="F0EA76"/>
                </a:solidFill>
              </a:rPr>
              <a:t>Conseguenze prime: </a:t>
            </a:r>
          </a:p>
          <a:p>
            <a:r>
              <a:rPr lang="it-IT" sz="2400">
                <a:solidFill>
                  <a:srgbClr val="F0EA76"/>
                </a:solidFill>
              </a:rPr>
              <a:t>		lesione della personalità</a:t>
            </a:r>
          </a:p>
        </p:txBody>
      </p:sp>
      <p:sp>
        <p:nvSpPr>
          <p:cNvPr id="64516" name="Rectangle 4"/>
          <p:cNvSpPr>
            <a:spLocks noChangeArrowheads="1"/>
          </p:cNvSpPr>
          <p:nvPr/>
        </p:nvSpPr>
        <p:spPr bwMode="auto">
          <a:xfrm>
            <a:off x="228600" y="4267200"/>
            <a:ext cx="5638800" cy="11430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sp3d>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flatTx/>
          </a:bodyPr>
          <a:lstStyle/>
          <a:p>
            <a:r>
              <a:rPr lang="it-IT" sz="2400">
                <a:solidFill>
                  <a:srgbClr val="F0EA76"/>
                </a:solidFill>
              </a:rPr>
              <a:t>Conseguenze seconde: </a:t>
            </a:r>
          </a:p>
          <a:p>
            <a:r>
              <a:rPr lang="it-IT" sz="2400">
                <a:solidFill>
                  <a:srgbClr val="F0EA76"/>
                </a:solidFill>
              </a:rPr>
              <a:t>		esclusione dall</a:t>
            </a:r>
            <a:r>
              <a:rPr lang="ja-JP" altLang="it-IT" sz="2400">
                <a:solidFill>
                  <a:srgbClr val="F0EA76"/>
                </a:solidFill>
                <a:latin typeface="Arial"/>
              </a:rPr>
              <a:t>’</a:t>
            </a:r>
            <a:r>
              <a:rPr lang="it-IT" sz="2400">
                <a:solidFill>
                  <a:srgbClr val="F0EA76"/>
                </a:solidFill>
              </a:rPr>
              <a:t>azienda</a:t>
            </a:r>
          </a:p>
          <a:p>
            <a:r>
              <a:rPr lang="it-IT" sz="2400">
                <a:solidFill>
                  <a:srgbClr val="F0EA76"/>
                </a:solidFill>
              </a:rPr>
              <a:t>		patologia</a:t>
            </a:r>
          </a:p>
        </p:txBody>
      </p:sp>
    </p:spTree>
    <p:extLst>
      <p:ext uri="{BB962C8B-B14F-4D97-AF65-F5344CB8AC3E}">
        <p14:creationId xmlns:p14="http://schemas.microsoft.com/office/powerpoint/2010/main" val="262158088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it-IT">
                <a:solidFill>
                  <a:schemeClr val="tx2"/>
                </a:solidFill>
              </a:rPr>
              <a:t>Identificazione del danno da mobbing</a:t>
            </a:r>
          </a:p>
        </p:txBody>
      </p:sp>
      <p:sp>
        <p:nvSpPr>
          <p:cNvPr id="60419" name="Rectangle 3"/>
          <p:cNvSpPr>
            <a:spLocks noGrp="1" noChangeArrowheads="1"/>
          </p:cNvSpPr>
          <p:nvPr>
            <p:ph type="body" idx="1"/>
          </p:nvPr>
        </p:nvSpPr>
        <p:spPr/>
        <p:txBody>
          <a:bodyPr/>
          <a:lstStyle/>
          <a:p>
            <a:pPr algn="just">
              <a:lnSpc>
                <a:spcPct val="90000"/>
              </a:lnSpc>
            </a:pPr>
            <a:r>
              <a:rPr lang="it-IT" dirty="0"/>
              <a:t>Ricorrenza danno non patrimoniale alla persona del lavoratore, lesione dignità o integrità morale lavoratore                  Art. 2 </a:t>
            </a:r>
            <a:r>
              <a:rPr lang="it-IT" dirty="0" err="1"/>
              <a:t>Cost</a:t>
            </a:r>
            <a:r>
              <a:rPr lang="it-IT" dirty="0"/>
              <a:t>. </a:t>
            </a:r>
          </a:p>
          <a:p>
            <a:pPr>
              <a:lnSpc>
                <a:spcPct val="90000"/>
              </a:lnSpc>
              <a:buFontTx/>
              <a:buNone/>
            </a:pPr>
            <a:endParaRPr lang="it-IT" dirty="0"/>
          </a:p>
          <a:p>
            <a:pPr>
              <a:lnSpc>
                <a:spcPct val="90000"/>
              </a:lnSpc>
            </a:pPr>
            <a:r>
              <a:rPr lang="it-IT" dirty="0"/>
              <a:t>Possibile ma non necessaria lesione della salute psico-fisica                  Art. 32 </a:t>
            </a:r>
            <a:r>
              <a:rPr lang="it-IT" dirty="0" err="1"/>
              <a:t>Cost</a:t>
            </a:r>
            <a:r>
              <a:rPr lang="it-IT" dirty="0"/>
              <a:t>.</a:t>
            </a:r>
          </a:p>
          <a:p>
            <a:pPr>
              <a:lnSpc>
                <a:spcPct val="90000"/>
              </a:lnSpc>
            </a:pPr>
            <a:endParaRPr lang="it-IT" dirty="0"/>
          </a:p>
          <a:p>
            <a:pPr>
              <a:lnSpc>
                <a:spcPct val="90000"/>
              </a:lnSpc>
            </a:pPr>
            <a:r>
              <a:rPr lang="it-IT" dirty="0"/>
              <a:t>Art.2087</a:t>
            </a:r>
          </a:p>
          <a:p>
            <a:pPr>
              <a:lnSpc>
                <a:spcPct val="90000"/>
              </a:lnSpc>
            </a:pPr>
            <a:endParaRPr lang="it-IT" dirty="0"/>
          </a:p>
        </p:txBody>
      </p:sp>
      <p:sp>
        <p:nvSpPr>
          <p:cNvPr id="60420" name="Line 4"/>
          <p:cNvSpPr>
            <a:spLocks noChangeShapeType="1"/>
          </p:cNvSpPr>
          <p:nvPr/>
        </p:nvSpPr>
        <p:spPr bwMode="auto">
          <a:xfrm>
            <a:off x="2697633" y="3583275"/>
            <a:ext cx="7921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it-IT" dirty="0"/>
          </a:p>
        </p:txBody>
      </p:sp>
      <p:sp>
        <p:nvSpPr>
          <p:cNvPr id="60421" name="Line 5"/>
          <p:cNvSpPr>
            <a:spLocks noChangeShapeType="1"/>
          </p:cNvSpPr>
          <p:nvPr/>
        </p:nvSpPr>
        <p:spPr bwMode="auto">
          <a:xfrm>
            <a:off x="1951200" y="4697272"/>
            <a:ext cx="9366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it-IT"/>
          </a:p>
        </p:txBody>
      </p:sp>
    </p:spTree>
    <p:extLst>
      <p:ext uri="{BB962C8B-B14F-4D97-AF65-F5344CB8AC3E}">
        <p14:creationId xmlns:p14="http://schemas.microsoft.com/office/powerpoint/2010/main" val="6105328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it-IT">
                <a:solidFill>
                  <a:schemeClr val="tx2"/>
                </a:solidFill>
              </a:rPr>
              <a:t>Art. 2 Costituzione</a:t>
            </a:r>
          </a:p>
        </p:txBody>
      </p:sp>
      <p:sp>
        <p:nvSpPr>
          <p:cNvPr id="59395" name="Rectangle 3"/>
          <p:cNvSpPr>
            <a:spLocks noGrp="1" noChangeArrowheads="1"/>
          </p:cNvSpPr>
          <p:nvPr>
            <p:ph type="body" idx="1"/>
          </p:nvPr>
        </p:nvSpPr>
        <p:spPr/>
        <p:txBody>
          <a:bodyPr/>
          <a:lstStyle/>
          <a:p>
            <a:pPr>
              <a:buFontTx/>
              <a:buNone/>
            </a:pPr>
            <a:r>
              <a:rPr lang="ja-JP" altLang="it-IT" dirty="0">
                <a:latin typeface="Arial"/>
              </a:rPr>
              <a:t>“</a:t>
            </a:r>
            <a:r>
              <a:rPr lang="it-IT" dirty="0"/>
              <a:t>La Repubblica riconosce e garantisce i diritti inviolabili dell</a:t>
            </a:r>
            <a:r>
              <a:rPr lang="it-IT" dirty="0">
                <a:latin typeface="Arial"/>
              </a:rPr>
              <a:t>’</a:t>
            </a:r>
            <a:r>
              <a:rPr lang="it-IT" dirty="0"/>
              <a:t>uomo, sia come singolo sia nelle formazioni sociali ove si svolge la sua personalità …</a:t>
            </a:r>
            <a:r>
              <a:rPr lang="ja-JP" altLang="it-IT" dirty="0">
                <a:latin typeface="Arial"/>
              </a:rPr>
              <a:t>”</a:t>
            </a:r>
            <a:endParaRPr lang="it-IT" dirty="0"/>
          </a:p>
          <a:p>
            <a:pPr>
              <a:buFontTx/>
              <a:buNone/>
            </a:pPr>
            <a:endParaRPr lang="it-IT" dirty="0"/>
          </a:p>
          <a:p>
            <a:pPr>
              <a:buFontTx/>
              <a:buNone/>
            </a:pPr>
            <a:endParaRPr lang="it-IT" dirty="0"/>
          </a:p>
          <a:p>
            <a:pPr>
              <a:buFontTx/>
              <a:buNone/>
            </a:pPr>
            <a:r>
              <a:rPr lang="it-IT" dirty="0"/>
              <a:t>Difficoltà uso art.2: danno non oggettivamente rilevabile, non è misurabile</a:t>
            </a:r>
          </a:p>
        </p:txBody>
      </p:sp>
    </p:spTree>
    <p:extLst>
      <p:ext uri="{BB962C8B-B14F-4D97-AF65-F5344CB8AC3E}">
        <p14:creationId xmlns:p14="http://schemas.microsoft.com/office/powerpoint/2010/main" val="139342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872067" y="2157413"/>
            <a:ext cx="7414683" cy="3968750"/>
          </a:xfrm>
        </p:spPr>
        <p:txBody>
          <a:bodyPr>
            <a:normAutofit/>
          </a:bodyPr>
          <a:lstStyle/>
          <a:p>
            <a:pPr eaLnBrk="1" hangingPunct="1">
              <a:lnSpc>
                <a:spcPct val="90000"/>
              </a:lnSpc>
            </a:pPr>
            <a:r>
              <a:rPr lang="en-GB" sz="2800" dirty="0" err="1">
                <a:latin typeface="Comic Sans MS" charset="0"/>
              </a:rPr>
              <a:t>Direttiva</a:t>
            </a:r>
            <a:r>
              <a:rPr lang="en-GB" sz="2800" dirty="0">
                <a:latin typeface="Comic Sans MS" charset="0"/>
              </a:rPr>
              <a:t> 97/81/Ce </a:t>
            </a:r>
            <a:r>
              <a:rPr lang="en-GB" sz="2800" dirty="0" err="1">
                <a:latin typeface="Comic Sans MS" charset="0"/>
              </a:rPr>
              <a:t>sul</a:t>
            </a:r>
            <a:r>
              <a:rPr lang="en-GB" sz="2800" dirty="0">
                <a:latin typeface="Comic Sans MS" charset="0"/>
              </a:rPr>
              <a:t> part time</a:t>
            </a:r>
          </a:p>
          <a:p>
            <a:pPr algn="just" eaLnBrk="1" hangingPunct="1">
              <a:lnSpc>
                <a:spcPct val="90000"/>
              </a:lnSpc>
            </a:pPr>
            <a:r>
              <a:rPr lang="en-GB" sz="2800" dirty="0" err="1">
                <a:latin typeface="Comic Sans MS" charset="0"/>
              </a:rPr>
              <a:t>Direttiva</a:t>
            </a:r>
            <a:r>
              <a:rPr lang="en-GB" sz="2800" dirty="0">
                <a:latin typeface="Comic Sans MS" charset="0"/>
              </a:rPr>
              <a:t> 99/70/Ce </a:t>
            </a:r>
            <a:r>
              <a:rPr lang="en-GB" sz="2800" dirty="0" err="1">
                <a:latin typeface="Comic Sans MS" charset="0"/>
              </a:rPr>
              <a:t>sul</a:t>
            </a:r>
            <a:r>
              <a:rPr lang="en-GB" sz="2800" dirty="0">
                <a:latin typeface="Comic Sans MS" charset="0"/>
              </a:rPr>
              <a:t> </a:t>
            </a:r>
            <a:r>
              <a:rPr lang="en-GB" sz="2800" dirty="0" err="1">
                <a:latin typeface="Comic Sans MS" charset="0"/>
              </a:rPr>
              <a:t>lavoro</a:t>
            </a:r>
            <a:r>
              <a:rPr lang="en-GB" sz="2800" dirty="0">
                <a:latin typeface="Comic Sans MS" charset="0"/>
              </a:rPr>
              <a:t> a tempo </a:t>
            </a:r>
            <a:r>
              <a:rPr lang="en-GB" sz="2800" dirty="0" err="1">
                <a:latin typeface="Comic Sans MS" charset="0"/>
              </a:rPr>
              <a:t>determinato</a:t>
            </a:r>
            <a:r>
              <a:rPr lang="en-GB" sz="2800" dirty="0">
                <a:latin typeface="Comic Sans MS" charset="0"/>
              </a:rPr>
              <a:t>:</a:t>
            </a:r>
          </a:p>
          <a:p>
            <a:pPr algn="ctr" eaLnBrk="1" hangingPunct="1">
              <a:lnSpc>
                <a:spcPct val="90000"/>
              </a:lnSpc>
              <a:buFontTx/>
              <a:buNone/>
            </a:pPr>
            <a:r>
              <a:rPr lang="en-GB" sz="2800" dirty="0">
                <a:latin typeface="Comic Sans MS" charset="0"/>
              </a:rPr>
              <a:t>Il </a:t>
            </a:r>
            <a:r>
              <a:rPr lang="en-GB" sz="2800" dirty="0" err="1">
                <a:latin typeface="Comic Sans MS" charset="0"/>
              </a:rPr>
              <a:t>legislatore</a:t>
            </a:r>
            <a:r>
              <a:rPr lang="en-GB" sz="2800" dirty="0">
                <a:latin typeface="Comic Sans MS" charset="0"/>
              </a:rPr>
              <a:t> </a:t>
            </a:r>
            <a:r>
              <a:rPr lang="en-GB" sz="2800" dirty="0" err="1">
                <a:latin typeface="Comic Sans MS" charset="0"/>
              </a:rPr>
              <a:t>si</a:t>
            </a:r>
            <a:r>
              <a:rPr lang="en-GB" sz="2800" dirty="0">
                <a:latin typeface="Comic Sans MS" charset="0"/>
              </a:rPr>
              <a:t> </a:t>
            </a:r>
            <a:r>
              <a:rPr lang="en-GB" sz="2800" dirty="0" err="1">
                <a:latin typeface="Comic Sans MS" charset="0"/>
              </a:rPr>
              <a:t>preoccupa</a:t>
            </a:r>
            <a:r>
              <a:rPr lang="en-GB" sz="2800" dirty="0">
                <a:latin typeface="Comic Sans MS" charset="0"/>
              </a:rPr>
              <a:t> non </a:t>
            </a:r>
            <a:r>
              <a:rPr lang="en-GB" sz="2800" dirty="0" err="1">
                <a:latin typeface="Comic Sans MS" charset="0"/>
              </a:rPr>
              <a:t>tanto</a:t>
            </a:r>
            <a:r>
              <a:rPr lang="en-GB" sz="2800" dirty="0">
                <a:latin typeface="Comic Sans MS" charset="0"/>
              </a:rPr>
              <a:t> di </a:t>
            </a:r>
            <a:r>
              <a:rPr lang="en-GB" sz="2800" dirty="0" err="1">
                <a:latin typeface="Comic Sans MS" charset="0"/>
              </a:rPr>
              <a:t>stabilire</a:t>
            </a:r>
            <a:r>
              <a:rPr lang="en-GB" sz="2800" dirty="0">
                <a:latin typeface="Comic Sans MS" charset="0"/>
              </a:rPr>
              <a:t> </a:t>
            </a:r>
            <a:r>
              <a:rPr lang="en-GB" sz="2800" dirty="0" err="1">
                <a:latin typeface="Comic Sans MS" charset="0"/>
              </a:rPr>
              <a:t>diritti</a:t>
            </a:r>
            <a:r>
              <a:rPr lang="en-GB" sz="2800" dirty="0">
                <a:latin typeface="Comic Sans MS" charset="0"/>
              </a:rPr>
              <a:t> </a:t>
            </a:r>
            <a:r>
              <a:rPr lang="en-GB" sz="2800" dirty="0" err="1">
                <a:latin typeface="Comic Sans MS" charset="0"/>
              </a:rPr>
              <a:t>sostanziali</a:t>
            </a:r>
            <a:r>
              <a:rPr lang="en-GB" sz="2800" dirty="0">
                <a:latin typeface="Comic Sans MS" charset="0"/>
              </a:rPr>
              <a:t>, ma </a:t>
            </a:r>
            <a:r>
              <a:rPr lang="en-GB" sz="2800" dirty="0" err="1">
                <a:latin typeface="Comic Sans MS" charset="0"/>
              </a:rPr>
              <a:t>che</a:t>
            </a:r>
            <a:r>
              <a:rPr lang="en-GB" sz="2800" dirty="0">
                <a:latin typeface="Comic Sans MS" charset="0"/>
              </a:rPr>
              <a:t> </a:t>
            </a:r>
            <a:r>
              <a:rPr lang="en-GB" sz="2800" dirty="0" err="1">
                <a:latin typeface="Comic Sans MS" charset="0"/>
              </a:rPr>
              <a:t>il</a:t>
            </a:r>
            <a:r>
              <a:rPr lang="en-GB" sz="2800" dirty="0">
                <a:latin typeface="Comic Sans MS" charset="0"/>
              </a:rPr>
              <a:t> </a:t>
            </a:r>
            <a:r>
              <a:rPr lang="en-GB" sz="2800" dirty="0" err="1">
                <a:latin typeface="Comic Sans MS" charset="0"/>
              </a:rPr>
              <a:t>lavoratore</a:t>
            </a:r>
            <a:r>
              <a:rPr lang="en-GB" sz="2800" dirty="0">
                <a:latin typeface="Comic Sans MS" charset="0"/>
              </a:rPr>
              <a:t> non </a:t>
            </a:r>
            <a:r>
              <a:rPr lang="en-GB" sz="2800" dirty="0" err="1">
                <a:latin typeface="Comic Sans MS" charset="0"/>
              </a:rPr>
              <a:t>venga</a:t>
            </a:r>
            <a:r>
              <a:rPr lang="en-GB" sz="2800" dirty="0">
                <a:latin typeface="Comic Sans MS" charset="0"/>
              </a:rPr>
              <a:t> </a:t>
            </a:r>
          </a:p>
          <a:p>
            <a:pPr algn="ctr" eaLnBrk="1" hangingPunct="1">
              <a:lnSpc>
                <a:spcPct val="90000"/>
              </a:lnSpc>
              <a:buFontTx/>
              <a:buNone/>
            </a:pPr>
            <a:r>
              <a:rPr lang="en-GB" sz="2800" dirty="0" err="1">
                <a:solidFill>
                  <a:schemeClr val="tx2"/>
                </a:solidFill>
                <a:latin typeface="Comic Sans MS" charset="0"/>
              </a:rPr>
              <a:t>discriminato</a:t>
            </a:r>
            <a:r>
              <a:rPr lang="en-GB" sz="2800" dirty="0">
                <a:solidFill>
                  <a:schemeClr val="tx2"/>
                </a:solidFill>
                <a:latin typeface="Comic Sans MS" charset="0"/>
              </a:rPr>
              <a:t> a causa del </a:t>
            </a:r>
            <a:r>
              <a:rPr lang="en-GB" sz="2800" dirty="0" err="1">
                <a:solidFill>
                  <a:schemeClr val="tx2"/>
                </a:solidFill>
                <a:latin typeface="Comic Sans MS" charset="0"/>
              </a:rPr>
              <a:t>proprio</a:t>
            </a:r>
            <a:r>
              <a:rPr lang="en-GB" sz="2800" dirty="0">
                <a:solidFill>
                  <a:schemeClr val="tx2"/>
                </a:solidFill>
                <a:latin typeface="Comic Sans MS" charset="0"/>
              </a:rPr>
              <a:t> status </a:t>
            </a:r>
            <a:r>
              <a:rPr lang="en-GB" sz="2800" dirty="0" err="1">
                <a:solidFill>
                  <a:schemeClr val="tx2"/>
                </a:solidFill>
                <a:latin typeface="Comic Sans MS" charset="0"/>
              </a:rPr>
              <a:t>lavorativo</a:t>
            </a:r>
            <a:r>
              <a:rPr lang="en-GB" sz="2800" dirty="0">
                <a:solidFill>
                  <a:schemeClr val="tx2"/>
                </a:solidFill>
                <a:latin typeface="Comic Sans MS" charset="0"/>
              </a:rPr>
              <a:t> </a:t>
            </a:r>
          </a:p>
        </p:txBody>
      </p:sp>
      <p:sp>
        <p:nvSpPr>
          <p:cNvPr id="18433" name="Rectangle 2"/>
          <p:cNvSpPr>
            <a:spLocks noGrp="1" noChangeArrowheads="1"/>
          </p:cNvSpPr>
          <p:nvPr>
            <p:ph type="title"/>
          </p:nvPr>
        </p:nvSpPr>
        <p:spPr/>
        <p:txBody>
          <a:bodyPr/>
          <a:lstStyle/>
          <a:p>
            <a:pPr eaLnBrk="1" hangingPunct="1"/>
            <a:r>
              <a:rPr lang="en-GB">
                <a:solidFill>
                  <a:schemeClr val="tx2"/>
                </a:solidFill>
                <a:latin typeface="Comic Sans MS" charset="0"/>
              </a:rPr>
              <a:t>L’esempio europeo</a:t>
            </a:r>
          </a:p>
        </p:txBody>
      </p:sp>
    </p:spTree>
    <p:extLst>
      <p:ext uri="{BB962C8B-B14F-4D97-AF65-F5344CB8AC3E}">
        <p14:creationId xmlns:p14="http://schemas.microsoft.com/office/powerpoint/2010/main" val="1880253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a:bodyPr>
          <a:lstStyle/>
          <a:p>
            <a:r>
              <a:rPr lang="it-IT" sz="4000" dirty="0"/>
              <a:t>La tutela del danno alla persona</a:t>
            </a:r>
          </a:p>
        </p:txBody>
      </p:sp>
      <p:sp>
        <p:nvSpPr>
          <p:cNvPr id="66563" name="Rectangle 3"/>
          <p:cNvSpPr>
            <a:spLocks noGrp="1" noChangeArrowheads="1"/>
          </p:cNvSpPr>
          <p:nvPr>
            <p:ph type="body" idx="1"/>
          </p:nvPr>
        </p:nvSpPr>
        <p:spPr/>
        <p:txBody>
          <a:bodyPr>
            <a:normAutofit/>
          </a:bodyPr>
          <a:lstStyle/>
          <a:p>
            <a:pPr algn="just">
              <a:buFontTx/>
              <a:buNone/>
            </a:pPr>
            <a:r>
              <a:rPr lang="it-IT" dirty="0"/>
              <a:t>Riconoscimento da parte della giurisprudenza del danno esistenziale e dunque del danno alla persona </a:t>
            </a:r>
          </a:p>
          <a:p>
            <a:pPr algn="just">
              <a:buFontTx/>
              <a:buNone/>
            </a:pPr>
            <a:r>
              <a:rPr lang="it-IT" dirty="0"/>
              <a:t>ex art. 2 </a:t>
            </a:r>
            <a:r>
              <a:rPr lang="it-IT" dirty="0" err="1"/>
              <a:t>Cost</a:t>
            </a:r>
            <a:r>
              <a:rPr lang="it-IT" dirty="0"/>
              <a:t>./art. 2059  c.c. (danno non patrimoniale)</a:t>
            </a:r>
          </a:p>
          <a:p>
            <a:pPr algn="just">
              <a:buNone/>
            </a:pPr>
            <a:endParaRPr lang="it-IT" i="1" dirty="0"/>
          </a:p>
          <a:p>
            <a:pPr algn="just">
              <a:buNone/>
            </a:pPr>
            <a:r>
              <a:rPr lang="it-IT" i="1" dirty="0"/>
              <a:t>Corte </a:t>
            </a:r>
            <a:r>
              <a:rPr lang="it-IT" i="1" dirty="0" err="1"/>
              <a:t>Cass</a:t>
            </a:r>
            <a:r>
              <a:rPr lang="it-IT" i="1" dirty="0"/>
              <a:t>., S.U., 11 novembre 2008 n. 26972, 26973, 26974: superamento del limite al danno non patrimoniale</a:t>
            </a:r>
            <a:endParaRPr lang="it-IT" dirty="0"/>
          </a:p>
          <a:p>
            <a:pPr algn="just">
              <a:buFontTx/>
              <a:buNone/>
            </a:pPr>
            <a:endParaRPr lang="it-IT" dirty="0"/>
          </a:p>
          <a:p>
            <a:pPr algn="just">
              <a:buFontTx/>
              <a:buNone/>
            </a:pPr>
            <a:endParaRPr lang="it-IT" dirty="0"/>
          </a:p>
        </p:txBody>
      </p:sp>
    </p:spTree>
    <p:extLst>
      <p:ext uri="{BB962C8B-B14F-4D97-AF65-F5344CB8AC3E}">
        <p14:creationId xmlns:p14="http://schemas.microsoft.com/office/powerpoint/2010/main" val="322864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872067" y="1591056"/>
            <a:ext cx="7408333" cy="5015963"/>
          </a:xfrm>
        </p:spPr>
        <p:txBody>
          <a:bodyPr>
            <a:normAutofit/>
          </a:bodyPr>
          <a:lstStyle/>
          <a:p>
            <a:pPr algn="just" eaLnBrk="1" hangingPunct="1">
              <a:lnSpc>
                <a:spcPct val="80000"/>
              </a:lnSpc>
              <a:buFontTx/>
              <a:buNone/>
            </a:pPr>
            <a:endParaRPr lang="en-GB" sz="2400" dirty="0">
              <a:latin typeface="Comic Sans MS" charset="0"/>
            </a:endParaRPr>
          </a:p>
          <a:p>
            <a:pPr algn="just" eaLnBrk="1" hangingPunct="1">
              <a:lnSpc>
                <a:spcPct val="80000"/>
              </a:lnSpc>
              <a:buFontTx/>
              <a:buNone/>
            </a:pPr>
            <a:r>
              <a:rPr lang="en-GB" sz="2400" dirty="0" err="1">
                <a:latin typeface="Comic Sans MS" charset="0"/>
              </a:rPr>
              <a:t>Relativamente</a:t>
            </a:r>
            <a:r>
              <a:rPr lang="en-GB" sz="2400" dirty="0">
                <a:latin typeface="Comic Sans MS" charset="0"/>
              </a:rPr>
              <a:t> al “</a:t>
            </a:r>
            <a:r>
              <a:rPr lang="en-GB" altLang="ja-JP" sz="2400" dirty="0" err="1">
                <a:latin typeface="Comic Sans MS" charset="0"/>
              </a:rPr>
              <a:t>disincanto</a:t>
            </a:r>
            <a:r>
              <a:rPr lang="en-GB" altLang="ja-JP" sz="2400" dirty="0">
                <a:latin typeface="Comic Sans MS" charset="0"/>
              </a:rPr>
              <a:t> col quale </a:t>
            </a:r>
            <a:r>
              <a:rPr lang="en-GB" altLang="ja-JP" sz="2400" dirty="0" err="1">
                <a:latin typeface="Comic Sans MS" charset="0"/>
              </a:rPr>
              <a:t>molti</a:t>
            </a:r>
            <a:r>
              <a:rPr lang="en-GB" altLang="ja-JP" sz="2400" dirty="0">
                <a:latin typeface="Comic Sans MS" charset="0"/>
              </a:rPr>
              <a:t> </a:t>
            </a:r>
            <a:r>
              <a:rPr lang="en-GB" altLang="ja-JP" sz="2400" dirty="0" err="1">
                <a:latin typeface="Comic Sans MS" charset="0"/>
              </a:rPr>
              <a:t>lavoristi</a:t>
            </a:r>
            <a:r>
              <a:rPr lang="en-GB" altLang="ja-JP" sz="2400" dirty="0">
                <a:latin typeface="Comic Sans MS" charset="0"/>
              </a:rPr>
              <a:t> </a:t>
            </a:r>
            <a:r>
              <a:rPr lang="en-GB" altLang="ja-JP" sz="2400" dirty="0" err="1">
                <a:latin typeface="Comic Sans MS" charset="0"/>
              </a:rPr>
              <a:t>guardano</a:t>
            </a:r>
            <a:r>
              <a:rPr lang="en-GB" altLang="ja-JP" sz="2400" dirty="0">
                <a:latin typeface="Comic Sans MS" charset="0"/>
              </a:rPr>
              <a:t> </a:t>
            </a:r>
            <a:r>
              <a:rPr lang="en-GB" altLang="ja-JP" sz="2400" dirty="0" err="1">
                <a:latin typeface="Comic Sans MS" charset="0"/>
              </a:rPr>
              <a:t>ai</a:t>
            </a:r>
            <a:r>
              <a:rPr lang="en-GB" altLang="ja-JP" sz="2400" dirty="0">
                <a:latin typeface="Comic Sans MS" charset="0"/>
              </a:rPr>
              <a:t> </a:t>
            </a:r>
            <a:r>
              <a:rPr lang="en-GB" altLang="ja-JP" sz="2400" dirty="0" err="1">
                <a:latin typeface="Comic Sans MS" charset="0"/>
              </a:rPr>
              <a:t>risultati</a:t>
            </a:r>
            <a:r>
              <a:rPr lang="en-GB" altLang="ja-JP" sz="2400" dirty="0">
                <a:latin typeface="Comic Sans MS" charset="0"/>
              </a:rPr>
              <a:t> </a:t>
            </a:r>
            <a:r>
              <a:rPr lang="en-GB" altLang="ja-JP" sz="2400" dirty="0" err="1">
                <a:latin typeface="Comic Sans MS" charset="0"/>
              </a:rPr>
              <a:t>della</a:t>
            </a:r>
            <a:r>
              <a:rPr lang="en-GB" altLang="ja-JP" sz="2400" dirty="0">
                <a:latin typeface="Comic Sans MS" charset="0"/>
              </a:rPr>
              <a:t> </a:t>
            </a:r>
            <a:r>
              <a:rPr lang="en-GB" altLang="ja-JP" sz="2400" dirty="0" err="1">
                <a:latin typeface="Comic Sans MS" charset="0"/>
              </a:rPr>
              <a:t>legislazione</a:t>
            </a:r>
            <a:r>
              <a:rPr lang="en-GB" altLang="ja-JP" sz="2400" dirty="0">
                <a:latin typeface="Comic Sans MS" charset="0"/>
              </a:rPr>
              <a:t> </a:t>
            </a:r>
            <a:r>
              <a:rPr lang="en-GB" altLang="ja-JP" sz="2400" dirty="0" err="1">
                <a:latin typeface="Comic Sans MS" charset="0"/>
              </a:rPr>
              <a:t>antidiscriminatoria</a:t>
            </a:r>
            <a:r>
              <a:rPr lang="en-GB" altLang="ja-JP" sz="2400" dirty="0">
                <a:latin typeface="Comic Sans MS" charset="0"/>
              </a:rPr>
              <a:t>, </a:t>
            </a:r>
            <a:r>
              <a:rPr lang="en-GB" altLang="ja-JP" sz="2400" dirty="0" err="1">
                <a:latin typeface="Comic Sans MS" charset="0"/>
              </a:rPr>
              <a:t>vedendovi</a:t>
            </a:r>
            <a:r>
              <a:rPr lang="en-GB" altLang="ja-JP" sz="2400" dirty="0">
                <a:latin typeface="Comic Sans MS" charset="0"/>
              </a:rPr>
              <a:t> </a:t>
            </a:r>
            <a:r>
              <a:rPr lang="en-GB" altLang="ja-JP" sz="2400" dirty="0" err="1">
                <a:latin typeface="Comic Sans MS" charset="0"/>
              </a:rPr>
              <a:t>soltanto</a:t>
            </a:r>
            <a:r>
              <a:rPr lang="en-GB" altLang="ja-JP" sz="2400" dirty="0">
                <a:latin typeface="Comic Sans MS" charset="0"/>
              </a:rPr>
              <a:t> </a:t>
            </a:r>
            <a:r>
              <a:rPr lang="en-GB" altLang="ja-JP" sz="2400" dirty="0" err="1">
                <a:latin typeface="Comic Sans MS" charset="0"/>
              </a:rPr>
              <a:t>una</a:t>
            </a:r>
            <a:r>
              <a:rPr lang="en-GB" altLang="ja-JP" sz="2400" dirty="0">
                <a:latin typeface="Comic Sans MS" charset="0"/>
              </a:rPr>
              <a:t> </a:t>
            </a:r>
            <a:r>
              <a:rPr lang="en-GB" altLang="ja-JP" sz="2400" dirty="0" err="1">
                <a:latin typeface="Comic Sans MS" charset="0"/>
              </a:rPr>
              <a:t>legge</a:t>
            </a:r>
            <a:r>
              <a:rPr lang="en-GB" altLang="ja-JP" sz="2400" dirty="0">
                <a:latin typeface="Comic Sans MS" charset="0"/>
              </a:rPr>
              <a:t>-manifesto, </a:t>
            </a:r>
            <a:r>
              <a:rPr lang="en-GB" altLang="ja-JP" sz="2400" dirty="0" err="1">
                <a:latin typeface="Comic Sans MS" charset="0"/>
              </a:rPr>
              <a:t>che</a:t>
            </a:r>
            <a:r>
              <a:rPr lang="en-GB" altLang="ja-JP" sz="2400" dirty="0">
                <a:latin typeface="Comic Sans MS" charset="0"/>
              </a:rPr>
              <a:t> </a:t>
            </a:r>
            <a:r>
              <a:rPr lang="en-GB" sz="2400" dirty="0">
                <a:latin typeface="Comic Sans MS" charset="0"/>
              </a:rPr>
              <a:t>“</a:t>
            </a:r>
            <a:r>
              <a:rPr lang="en-GB" altLang="ja-JP" sz="2400" dirty="0">
                <a:latin typeface="Comic Sans MS" charset="0"/>
              </a:rPr>
              <a:t>costa </a:t>
            </a:r>
            <a:r>
              <a:rPr lang="en-GB" altLang="ja-JP" sz="2400" dirty="0" err="1">
                <a:latin typeface="Comic Sans MS" charset="0"/>
              </a:rPr>
              <a:t>nulla</a:t>
            </a:r>
            <a:r>
              <a:rPr lang="en-GB" altLang="ja-JP" sz="2400" dirty="0">
                <a:latin typeface="Comic Sans MS" charset="0"/>
              </a:rPr>
              <a:t> e </a:t>
            </a:r>
            <a:r>
              <a:rPr lang="en-GB" altLang="ja-JP" sz="2400" dirty="0" err="1">
                <a:latin typeface="Comic Sans MS" charset="0"/>
              </a:rPr>
              <a:t>difficilmente</a:t>
            </a:r>
            <a:r>
              <a:rPr lang="en-GB" altLang="ja-JP" sz="2400" dirty="0">
                <a:latin typeface="Comic Sans MS" charset="0"/>
              </a:rPr>
              <a:t> </a:t>
            </a:r>
            <a:r>
              <a:rPr lang="en-GB" altLang="ja-JP" sz="2400" dirty="0" err="1">
                <a:latin typeface="Comic Sans MS" charset="0"/>
              </a:rPr>
              <a:t>incide</a:t>
            </a:r>
            <a:r>
              <a:rPr lang="en-GB" altLang="ja-JP" sz="2400" dirty="0">
                <a:latin typeface="Comic Sans MS" charset="0"/>
              </a:rPr>
              <a:t> </a:t>
            </a:r>
            <a:r>
              <a:rPr lang="en-GB" altLang="ja-JP" sz="2400" dirty="0" err="1">
                <a:latin typeface="Comic Sans MS" charset="0"/>
              </a:rPr>
              <a:t>sugli</a:t>
            </a:r>
            <a:r>
              <a:rPr lang="en-GB" altLang="ja-JP" sz="2400" dirty="0">
                <a:latin typeface="Comic Sans MS" charset="0"/>
              </a:rPr>
              <a:t> </a:t>
            </a:r>
            <a:r>
              <a:rPr lang="en-GB" altLang="ja-JP" sz="2400" dirty="0" err="1">
                <a:latin typeface="Comic Sans MS" charset="0"/>
              </a:rPr>
              <a:t>assetti</a:t>
            </a:r>
            <a:r>
              <a:rPr lang="en-GB" altLang="ja-JP" sz="2400" dirty="0">
                <a:latin typeface="Comic Sans MS" charset="0"/>
              </a:rPr>
              <a:t> </a:t>
            </a:r>
            <a:r>
              <a:rPr lang="en-GB" altLang="ja-JP" sz="2400" dirty="0" err="1">
                <a:latin typeface="Comic Sans MS" charset="0"/>
              </a:rPr>
              <a:t>reali</a:t>
            </a:r>
            <a:r>
              <a:rPr lang="en-GB" sz="2400" dirty="0">
                <a:latin typeface="Comic Sans MS" charset="0"/>
              </a:rPr>
              <a:t>”</a:t>
            </a:r>
            <a:r>
              <a:rPr lang="en-GB" altLang="ja-JP" sz="2400" dirty="0">
                <a:latin typeface="Comic Sans MS" charset="0"/>
              </a:rPr>
              <a:t> (Mariucci), </a:t>
            </a:r>
            <a:r>
              <a:rPr lang="en-GB" altLang="ja-JP" sz="2400" dirty="0" err="1">
                <a:latin typeface="Comic Sans MS" charset="0"/>
              </a:rPr>
              <a:t>si</a:t>
            </a:r>
            <a:r>
              <a:rPr lang="en-GB" altLang="ja-JP" sz="2400" dirty="0">
                <a:latin typeface="Comic Sans MS" charset="0"/>
              </a:rPr>
              <a:t> </a:t>
            </a:r>
            <a:r>
              <a:rPr lang="en-GB" altLang="ja-JP" sz="2400" dirty="0" err="1">
                <a:latin typeface="Comic Sans MS" charset="0"/>
              </a:rPr>
              <a:t>tratta</a:t>
            </a:r>
            <a:r>
              <a:rPr lang="en-GB" altLang="ja-JP" sz="2400" dirty="0">
                <a:latin typeface="Comic Sans MS" charset="0"/>
              </a:rPr>
              <a:t> di un </a:t>
            </a:r>
            <a:r>
              <a:rPr lang="en-GB" altLang="ja-JP" sz="2400" dirty="0" err="1">
                <a:latin typeface="Comic Sans MS" charset="0"/>
              </a:rPr>
              <a:t>atteggiamento</a:t>
            </a:r>
            <a:r>
              <a:rPr lang="en-GB" altLang="ja-JP" sz="2400" dirty="0">
                <a:latin typeface="Comic Sans MS" charset="0"/>
              </a:rPr>
              <a:t> </a:t>
            </a:r>
            <a:r>
              <a:rPr lang="en-GB" altLang="ja-JP" sz="2400" dirty="0" err="1">
                <a:latin typeface="Comic Sans MS" charset="0"/>
              </a:rPr>
              <a:t>che</a:t>
            </a:r>
            <a:r>
              <a:rPr lang="en-GB" altLang="ja-JP" sz="2400" dirty="0">
                <a:latin typeface="Comic Sans MS" charset="0"/>
              </a:rPr>
              <a:t> non </a:t>
            </a:r>
            <a:r>
              <a:rPr lang="en-GB" altLang="ja-JP" sz="2400" dirty="0" err="1">
                <a:latin typeface="Comic Sans MS" charset="0"/>
              </a:rPr>
              <a:t>fa</a:t>
            </a:r>
            <a:r>
              <a:rPr lang="en-GB" altLang="ja-JP" sz="2400" dirty="0">
                <a:latin typeface="Comic Sans MS" charset="0"/>
              </a:rPr>
              <a:t> </a:t>
            </a:r>
            <a:r>
              <a:rPr lang="en-GB" altLang="ja-JP" sz="2400" dirty="0" err="1">
                <a:latin typeface="Comic Sans MS" charset="0"/>
              </a:rPr>
              <a:t>i</a:t>
            </a:r>
            <a:r>
              <a:rPr lang="en-GB" altLang="ja-JP" sz="2400" dirty="0">
                <a:latin typeface="Comic Sans MS" charset="0"/>
              </a:rPr>
              <a:t> </a:t>
            </a:r>
            <a:r>
              <a:rPr lang="en-GB" altLang="ja-JP" sz="2400" dirty="0" err="1">
                <a:latin typeface="Comic Sans MS" charset="0"/>
              </a:rPr>
              <a:t>conti</a:t>
            </a:r>
            <a:r>
              <a:rPr lang="en-GB" altLang="ja-JP" sz="2400" dirty="0">
                <a:latin typeface="Comic Sans MS" charset="0"/>
              </a:rPr>
              <a:t> con un </a:t>
            </a:r>
            <a:r>
              <a:rPr lang="en-GB" altLang="ja-JP" sz="2400" dirty="0" err="1">
                <a:latin typeface="Comic Sans MS" charset="0"/>
              </a:rPr>
              <a:t>dato</a:t>
            </a:r>
            <a:r>
              <a:rPr lang="en-GB" altLang="ja-JP" sz="2400" dirty="0">
                <a:latin typeface="Comic Sans MS" charset="0"/>
              </a:rPr>
              <a:t> di </a:t>
            </a:r>
            <a:r>
              <a:rPr lang="en-GB" altLang="ja-JP" sz="2400" dirty="0" err="1">
                <a:latin typeface="Comic Sans MS" charset="0"/>
              </a:rPr>
              <a:t>realtà</a:t>
            </a:r>
            <a:r>
              <a:rPr lang="en-GB" altLang="ja-JP" sz="2400" dirty="0">
                <a:latin typeface="Comic Sans MS" charset="0"/>
              </a:rPr>
              <a:t>, e </a:t>
            </a:r>
            <a:r>
              <a:rPr lang="en-GB" altLang="ja-JP" sz="2400" dirty="0" err="1">
                <a:latin typeface="Comic Sans MS" charset="0"/>
              </a:rPr>
              <a:t>cioè</a:t>
            </a:r>
            <a:r>
              <a:rPr lang="en-GB" altLang="ja-JP" sz="2400" dirty="0">
                <a:latin typeface="Comic Sans MS" charset="0"/>
              </a:rPr>
              <a:t> </a:t>
            </a:r>
            <a:r>
              <a:rPr lang="en-GB" altLang="ja-JP" sz="2400" dirty="0" err="1">
                <a:latin typeface="Comic Sans MS" charset="0"/>
              </a:rPr>
              <a:t>che</a:t>
            </a:r>
            <a:r>
              <a:rPr lang="en-GB" altLang="ja-JP" sz="2400" dirty="0">
                <a:latin typeface="Comic Sans MS" charset="0"/>
              </a:rPr>
              <a:t> </a:t>
            </a:r>
            <a:r>
              <a:rPr lang="en-GB" altLang="ja-JP" sz="2400" dirty="0" err="1">
                <a:latin typeface="Comic Sans MS" charset="0"/>
              </a:rPr>
              <a:t>sempre</a:t>
            </a:r>
            <a:r>
              <a:rPr lang="en-GB" altLang="ja-JP" sz="2400" dirty="0">
                <a:latin typeface="Comic Sans MS" charset="0"/>
              </a:rPr>
              <a:t> di </a:t>
            </a:r>
            <a:r>
              <a:rPr lang="en-GB" altLang="ja-JP" sz="2400" dirty="0" err="1">
                <a:latin typeface="Comic Sans MS" charset="0"/>
              </a:rPr>
              <a:t>più</a:t>
            </a:r>
            <a:r>
              <a:rPr lang="en-GB" altLang="ja-JP" sz="2400" dirty="0">
                <a:latin typeface="Comic Sans MS" charset="0"/>
              </a:rPr>
              <a:t> … </a:t>
            </a:r>
            <a:r>
              <a:rPr lang="en-GB" altLang="ja-JP" sz="2400" dirty="0" err="1">
                <a:latin typeface="Comic Sans MS" charset="0"/>
              </a:rPr>
              <a:t>i</a:t>
            </a:r>
            <a:r>
              <a:rPr lang="en-GB" altLang="ja-JP" sz="2400" dirty="0">
                <a:latin typeface="Comic Sans MS" charset="0"/>
              </a:rPr>
              <a:t> </a:t>
            </a:r>
            <a:r>
              <a:rPr lang="en-GB" altLang="ja-JP" sz="2400" dirty="0" err="1">
                <a:latin typeface="Comic Sans MS" charset="0"/>
              </a:rPr>
              <a:t>divieti</a:t>
            </a:r>
            <a:r>
              <a:rPr lang="en-GB" altLang="ja-JP" sz="2400" dirty="0">
                <a:latin typeface="Comic Sans MS" charset="0"/>
              </a:rPr>
              <a:t> di </a:t>
            </a:r>
            <a:r>
              <a:rPr lang="en-GB" altLang="ja-JP" sz="2400" dirty="0" err="1">
                <a:latin typeface="Comic Sans MS" charset="0"/>
              </a:rPr>
              <a:t>discriminazione</a:t>
            </a:r>
            <a:r>
              <a:rPr lang="en-GB" altLang="ja-JP" sz="2400" dirty="0">
                <a:latin typeface="Comic Sans MS" charset="0"/>
              </a:rPr>
              <a:t> </a:t>
            </a:r>
            <a:r>
              <a:rPr lang="en-GB" altLang="ja-JP" sz="2400" dirty="0" err="1">
                <a:latin typeface="Comic Sans MS" charset="0"/>
              </a:rPr>
              <a:t>costituiscono</a:t>
            </a:r>
            <a:r>
              <a:rPr lang="en-GB" altLang="ja-JP" sz="2400" dirty="0">
                <a:latin typeface="Comic Sans MS" charset="0"/>
              </a:rPr>
              <a:t> la forma </a:t>
            </a:r>
            <a:r>
              <a:rPr lang="en-GB" altLang="ja-JP" sz="2400" dirty="0" err="1">
                <a:latin typeface="Comic Sans MS" charset="0"/>
              </a:rPr>
              <a:t>attuale</a:t>
            </a:r>
            <a:r>
              <a:rPr lang="en-GB" altLang="ja-JP" sz="2400" dirty="0">
                <a:latin typeface="Comic Sans MS" charset="0"/>
              </a:rPr>
              <a:t> in cui </a:t>
            </a:r>
            <a:r>
              <a:rPr lang="en-GB" altLang="ja-JP" sz="2400" dirty="0" err="1">
                <a:latin typeface="Comic Sans MS" charset="0"/>
              </a:rPr>
              <a:t>si</a:t>
            </a:r>
            <a:r>
              <a:rPr lang="en-GB" altLang="ja-JP" sz="2400" dirty="0">
                <a:latin typeface="Comic Sans MS" charset="0"/>
              </a:rPr>
              <a:t> </a:t>
            </a:r>
            <a:r>
              <a:rPr lang="en-GB" altLang="ja-JP" sz="2400" dirty="0" err="1">
                <a:latin typeface="Comic Sans MS" charset="0"/>
              </a:rPr>
              <a:t>esprimono</a:t>
            </a:r>
            <a:r>
              <a:rPr lang="en-GB" altLang="ja-JP" sz="2400" dirty="0">
                <a:latin typeface="Comic Sans MS" charset="0"/>
              </a:rPr>
              <a:t> </a:t>
            </a:r>
            <a:r>
              <a:rPr lang="en-GB" altLang="ja-JP" sz="2400" dirty="0" err="1">
                <a:latin typeface="Comic Sans MS" charset="0"/>
              </a:rPr>
              <a:t>quei</a:t>
            </a:r>
            <a:r>
              <a:rPr lang="en-GB" altLang="ja-JP" sz="2400" dirty="0">
                <a:latin typeface="Comic Sans MS" charset="0"/>
              </a:rPr>
              <a:t> </a:t>
            </a:r>
            <a:r>
              <a:rPr lang="en-GB" altLang="ja-JP" sz="2400" dirty="0" err="1">
                <a:latin typeface="Comic Sans MS" charset="0"/>
              </a:rPr>
              <a:t>meccanismi</a:t>
            </a:r>
            <a:r>
              <a:rPr lang="en-GB" altLang="ja-JP" sz="2400" dirty="0">
                <a:latin typeface="Comic Sans MS" charset="0"/>
              </a:rPr>
              <a:t> di </a:t>
            </a:r>
            <a:r>
              <a:rPr lang="en-GB" altLang="ja-JP" sz="2400" dirty="0" err="1">
                <a:latin typeface="Comic Sans MS" charset="0"/>
              </a:rPr>
              <a:t>correzione</a:t>
            </a:r>
            <a:r>
              <a:rPr lang="en-GB" altLang="ja-JP" sz="2400" dirty="0">
                <a:latin typeface="Comic Sans MS" charset="0"/>
              </a:rPr>
              <a:t> </a:t>
            </a:r>
            <a:r>
              <a:rPr lang="en-GB" altLang="ja-JP" sz="2400" dirty="0" err="1">
                <a:latin typeface="Comic Sans MS" charset="0"/>
              </a:rPr>
              <a:t>degli</a:t>
            </a:r>
            <a:r>
              <a:rPr lang="en-GB" altLang="ja-JP" sz="2400" dirty="0">
                <a:latin typeface="Comic Sans MS" charset="0"/>
              </a:rPr>
              <a:t> </a:t>
            </a:r>
            <a:r>
              <a:rPr lang="en-GB" altLang="ja-JP" sz="2400" dirty="0" err="1">
                <a:latin typeface="Comic Sans MS" charset="0"/>
              </a:rPr>
              <a:t>squilibri</a:t>
            </a:r>
            <a:r>
              <a:rPr lang="en-GB" altLang="ja-JP" sz="2400" dirty="0">
                <a:latin typeface="Comic Sans MS" charset="0"/>
              </a:rPr>
              <a:t> di </a:t>
            </a:r>
            <a:r>
              <a:rPr lang="en-GB" altLang="ja-JP" sz="2400" dirty="0" err="1">
                <a:latin typeface="Comic Sans MS" charset="0"/>
              </a:rPr>
              <a:t>potere</a:t>
            </a:r>
            <a:r>
              <a:rPr lang="en-GB" altLang="ja-JP" sz="2400" dirty="0">
                <a:latin typeface="Comic Sans MS" charset="0"/>
              </a:rPr>
              <a:t> </a:t>
            </a:r>
            <a:r>
              <a:rPr lang="en-GB" altLang="ja-JP" sz="2400" dirty="0" err="1">
                <a:latin typeface="Comic Sans MS" charset="0"/>
              </a:rPr>
              <a:t>contattuale</a:t>
            </a:r>
            <a:r>
              <a:rPr lang="en-GB" altLang="ja-JP" sz="2400" dirty="0">
                <a:latin typeface="Comic Sans MS" charset="0"/>
              </a:rPr>
              <a:t> </a:t>
            </a:r>
            <a:r>
              <a:rPr lang="en-GB" altLang="ja-JP" sz="2400" dirty="0" err="1">
                <a:latin typeface="Comic Sans MS" charset="0"/>
              </a:rPr>
              <a:t>che</a:t>
            </a:r>
            <a:r>
              <a:rPr lang="en-GB" altLang="ja-JP" sz="2400" dirty="0">
                <a:latin typeface="Comic Sans MS" charset="0"/>
              </a:rPr>
              <a:t> </a:t>
            </a:r>
            <a:r>
              <a:rPr lang="en-GB" altLang="ja-JP" sz="2400" dirty="0" err="1">
                <a:latin typeface="Comic Sans MS" charset="0"/>
              </a:rPr>
              <a:t>consentono</a:t>
            </a:r>
            <a:r>
              <a:rPr lang="en-GB" altLang="ja-JP" sz="2400" dirty="0">
                <a:latin typeface="Comic Sans MS" charset="0"/>
              </a:rPr>
              <a:t> di dare </a:t>
            </a:r>
            <a:r>
              <a:rPr lang="en-GB" altLang="ja-JP" sz="2400" dirty="0" err="1">
                <a:latin typeface="Comic Sans MS" charset="0"/>
              </a:rPr>
              <a:t>rilevanza</a:t>
            </a:r>
            <a:r>
              <a:rPr lang="en-GB" altLang="ja-JP" sz="2400" dirty="0">
                <a:latin typeface="Comic Sans MS" charset="0"/>
              </a:rPr>
              <a:t> </a:t>
            </a:r>
            <a:r>
              <a:rPr lang="en-GB" altLang="ja-JP" sz="2400" dirty="0" err="1">
                <a:latin typeface="Comic Sans MS" charset="0"/>
              </a:rPr>
              <a:t>alle</a:t>
            </a:r>
            <a:r>
              <a:rPr lang="en-GB" altLang="ja-JP" sz="2400" dirty="0">
                <a:latin typeface="Comic Sans MS" charset="0"/>
              </a:rPr>
              <a:t> </a:t>
            </a:r>
            <a:r>
              <a:rPr lang="en-GB" altLang="ja-JP" sz="2400" dirty="0" err="1">
                <a:latin typeface="Comic Sans MS" charset="0"/>
              </a:rPr>
              <a:t>condizioni</a:t>
            </a:r>
            <a:r>
              <a:rPr lang="en-GB" altLang="ja-JP" sz="2400" dirty="0">
                <a:latin typeface="Comic Sans MS" charset="0"/>
              </a:rPr>
              <a:t> </a:t>
            </a:r>
            <a:r>
              <a:rPr lang="en-GB" altLang="ja-JP" sz="2400" dirty="0" err="1">
                <a:latin typeface="Comic Sans MS" charset="0"/>
              </a:rPr>
              <a:t>soggettive</a:t>
            </a:r>
            <a:r>
              <a:rPr lang="en-GB" altLang="ja-JP" sz="2400" dirty="0">
                <a:latin typeface="Comic Sans MS" charset="0"/>
              </a:rPr>
              <a:t> </a:t>
            </a:r>
            <a:r>
              <a:rPr lang="en-GB" altLang="ja-JP" sz="2400" dirty="0" err="1">
                <a:latin typeface="Comic Sans MS" charset="0"/>
              </a:rPr>
              <a:t>reali</a:t>
            </a:r>
            <a:r>
              <a:rPr lang="en-GB" altLang="ja-JP" sz="2400" dirty="0">
                <a:latin typeface="Comic Sans MS" charset="0"/>
              </a:rPr>
              <a:t> </a:t>
            </a:r>
            <a:r>
              <a:rPr lang="en-GB" altLang="ja-JP" sz="2400" dirty="0" err="1">
                <a:latin typeface="Comic Sans MS" charset="0"/>
              </a:rPr>
              <a:t>dei</a:t>
            </a:r>
            <a:r>
              <a:rPr lang="en-GB" altLang="ja-JP" sz="2400" dirty="0">
                <a:latin typeface="Comic Sans MS" charset="0"/>
              </a:rPr>
              <a:t> </a:t>
            </a:r>
            <a:r>
              <a:rPr lang="en-GB" altLang="ja-JP" sz="2400" dirty="0" err="1">
                <a:latin typeface="Comic Sans MS" charset="0"/>
              </a:rPr>
              <a:t>contraenti</a:t>
            </a:r>
            <a:r>
              <a:rPr lang="en-GB" sz="2400" dirty="0">
                <a:latin typeface="Comic Sans MS" charset="0"/>
              </a:rPr>
              <a:t>”</a:t>
            </a:r>
            <a:r>
              <a:rPr lang="en-GB" altLang="ja-JP" sz="2400" dirty="0">
                <a:latin typeface="Comic Sans MS" charset="0"/>
              </a:rPr>
              <a:t> (</a:t>
            </a:r>
            <a:r>
              <a:rPr lang="en-GB" altLang="ja-JP" sz="2400" dirty="0" err="1">
                <a:latin typeface="Comic Sans MS" charset="0"/>
              </a:rPr>
              <a:t>Barbera</a:t>
            </a:r>
            <a:r>
              <a:rPr lang="en-GB" altLang="ja-JP" sz="2400" dirty="0">
                <a:latin typeface="Comic Sans MS" charset="0"/>
              </a:rPr>
              <a:t>).</a:t>
            </a:r>
            <a:endParaRPr lang="en-GB" sz="2400" dirty="0">
              <a:latin typeface="Comic Sans MS" charset="0"/>
            </a:endParaRPr>
          </a:p>
        </p:txBody>
      </p:sp>
      <p:sp>
        <p:nvSpPr>
          <p:cNvPr id="19457" name="Rectangle 2"/>
          <p:cNvSpPr>
            <a:spLocks noGrp="1" noChangeArrowheads="1"/>
          </p:cNvSpPr>
          <p:nvPr>
            <p:ph type="title"/>
          </p:nvPr>
        </p:nvSpPr>
        <p:spPr/>
        <p:txBody>
          <a:bodyPr/>
          <a:lstStyle/>
          <a:p>
            <a:pPr eaLnBrk="1" hangingPunct="1"/>
            <a:r>
              <a:rPr lang="en-GB">
                <a:latin typeface="Comic Sans MS" charset="0"/>
              </a:rPr>
              <a:t>La sfiducia degli operatori</a:t>
            </a:r>
          </a:p>
        </p:txBody>
      </p:sp>
    </p:spTree>
    <p:extLst>
      <p:ext uri="{BB962C8B-B14F-4D97-AF65-F5344CB8AC3E}">
        <p14:creationId xmlns:p14="http://schemas.microsoft.com/office/powerpoint/2010/main" val="2655514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685800" y="1591056"/>
            <a:ext cx="8001000" cy="4928616"/>
          </a:xfrm>
        </p:spPr>
        <p:txBody>
          <a:bodyPr>
            <a:normAutofit fontScale="70000" lnSpcReduction="20000"/>
          </a:bodyPr>
          <a:lstStyle/>
          <a:p>
            <a:pPr algn="just" eaLnBrk="1" hangingPunct="1"/>
            <a:r>
              <a:rPr lang="en-GB" sz="3400" dirty="0" err="1">
                <a:latin typeface="Comic Sans MS" charset="0"/>
              </a:rPr>
              <a:t>Una</a:t>
            </a:r>
            <a:r>
              <a:rPr lang="en-GB" sz="3400" dirty="0">
                <a:latin typeface="Comic Sans MS" charset="0"/>
              </a:rPr>
              <a:t> </a:t>
            </a:r>
            <a:r>
              <a:rPr lang="en-GB" sz="3400" dirty="0" err="1">
                <a:latin typeface="Comic Sans MS" charset="0"/>
              </a:rPr>
              <a:t>nozione</a:t>
            </a:r>
            <a:r>
              <a:rPr lang="en-GB" sz="3400" dirty="0">
                <a:latin typeface="Comic Sans MS" charset="0"/>
              </a:rPr>
              <a:t> di </a:t>
            </a:r>
            <a:r>
              <a:rPr lang="en-GB" sz="3400" dirty="0" err="1">
                <a:latin typeface="Comic Sans MS" charset="0"/>
              </a:rPr>
              <a:t>discriminazione</a:t>
            </a:r>
            <a:r>
              <a:rPr lang="en-GB" sz="3400" dirty="0">
                <a:latin typeface="Comic Sans MS" charset="0"/>
              </a:rPr>
              <a:t> con </a:t>
            </a:r>
            <a:r>
              <a:rPr lang="en-GB" sz="3400" dirty="0" err="1">
                <a:latin typeface="Comic Sans MS" charset="0"/>
              </a:rPr>
              <a:t>elementi</a:t>
            </a:r>
            <a:r>
              <a:rPr lang="en-GB" sz="3400" dirty="0">
                <a:latin typeface="Comic Sans MS" charset="0"/>
              </a:rPr>
              <a:t> di </a:t>
            </a:r>
            <a:r>
              <a:rPr lang="en-GB" sz="3400" dirty="0" err="1">
                <a:latin typeface="Comic Sans MS" charset="0"/>
              </a:rPr>
              <a:t>grande</a:t>
            </a:r>
            <a:r>
              <a:rPr lang="en-GB" sz="3400" dirty="0">
                <a:latin typeface="Comic Sans MS" charset="0"/>
              </a:rPr>
              <a:t> </a:t>
            </a:r>
            <a:r>
              <a:rPr lang="en-GB" sz="3400" dirty="0" err="1">
                <a:latin typeface="Comic Sans MS" charset="0"/>
              </a:rPr>
              <a:t>novità</a:t>
            </a:r>
            <a:r>
              <a:rPr lang="en-GB" sz="3400" dirty="0">
                <a:latin typeface="Comic Sans MS" charset="0"/>
              </a:rPr>
              <a:t>, </a:t>
            </a:r>
            <a:r>
              <a:rPr lang="en-GB" sz="3400" dirty="0" err="1">
                <a:latin typeface="Comic Sans MS" charset="0"/>
              </a:rPr>
              <a:t>che</a:t>
            </a:r>
            <a:r>
              <a:rPr lang="en-GB" sz="3400" dirty="0">
                <a:latin typeface="Comic Sans MS" charset="0"/>
              </a:rPr>
              <a:t> opera </a:t>
            </a:r>
            <a:r>
              <a:rPr lang="en-GB" sz="3400" dirty="0" err="1">
                <a:latin typeface="Comic Sans MS" charset="0"/>
              </a:rPr>
              <a:t>nel</a:t>
            </a:r>
            <a:r>
              <a:rPr lang="en-GB" sz="3400" dirty="0">
                <a:latin typeface="Comic Sans MS" charset="0"/>
              </a:rPr>
              <a:t> </a:t>
            </a:r>
            <a:r>
              <a:rPr lang="en-GB" sz="3400" dirty="0" err="1">
                <a:latin typeface="Comic Sans MS" charset="0"/>
              </a:rPr>
              <a:t>rapporto</a:t>
            </a:r>
            <a:r>
              <a:rPr lang="en-GB" sz="3400" dirty="0">
                <a:latin typeface="Comic Sans MS" charset="0"/>
              </a:rPr>
              <a:t> di </a:t>
            </a:r>
            <a:r>
              <a:rPr lang="en-GB" sz="3400" dirty="0" err="1">
                <a:latin typeface="Comic Sans MS" charset="0"/>
              </a:rPr>
              <a:t>lavoro</a:t>
            </a:r>
            <a:r>
              <a:rPr lang="en-GB" sz="3400" dirty="0">
                <a:latin typeface="Comic Sans MS" charset="0"/>
              </a:rPr>
              <a:t>, ma </a:t>
            </a:r>
            <a:r>
              <a:rPr lang="en-GB" sz="3400" dirty="0" err="1">
                <a:latin typeface="Comic Sans MS" charset="0"/>
              </a:rPr>
              <a:t>anche</a:t>
            </a:r>
            <a:r>
              <a:rPr lang="en-GB" sz="3400" dirty="0">
                <a:latin typeface="Comic Sans MS" charset="0"/>
              </a:rPr>
              <a:t> in </a:t>
            </a:r>
            <a:r>
              <a:rPr lang="en-GB" sz="3400" dirty="0" err="1">
                <a:latin typeface="Comic Sans MS" charset="0"/>
              </a:rPr>
              <a:t>campi</a:t>
            </a:r>
            <a:r>
              <a:rPr lang="en-GB" sz="3400" dirty="0">
                <a:latin typeface="Comic Sans MS" charset="0"/>
              </a:rPr>
              <a:t> </a:t>
            </a:r>
            <a:r>
              <a:rPr lang="en-GB" sz="3400" dirty="0" err="1">
                <a:latin typeface="Comic Sans MS" charset="0"/>
              </a:rPr>
              <a:t>diversi</a:t>
            </a:r>
            <a:r>
              <a:rPr lang="en-GB" sz="3400" dirty="0">
                <a:latin typeface="Comic Sans MS" charset="0"/>
              </a:rPr>
              <a:t> </a:t>
            </a:r>
            <a:r>
              <a:rPr lang="en-GB" sz="3400" dirty="0" err="1">
                <a:latin typeface="Comic Sans MS" charset="0"/>
              </a:rPr>
              <a:t>quali</a:t>
            </a:r>
            <a:r>
              <a:rPr lang="en-GB" sz="3400" dirty="0">
                <a:latin typeface="Comic Sans MS" charset="0"/>
              </a:rPr>
              <a:t> </a:t>
            </a:r>
            <a:r>
              <a:rPr lang="en-GB" sz="3400" dirty="0" err="1">
                <a:latin typeface="Comic Sans MS" charset="0"/>
              </a:rPr>
              <a:t>istruzione</a:t>
            </a:r>
            <a:r>
              <a:rPr lang="en-GB" sz="3400" dirty="0">
                <a:latin typeface="Comic Sans MS" charset="0"/>
              </a:rPr>
              <a:t>, </a:t>
            </a:r>
            <a:r>
              <a:rPr lang="en-GB" sz="3400" dirty="0" err="1">
                <a:latin typeface="Comic Sans MS" charset="0"/>
              </a:rPr>
              <a:t>sanità</a:t>
            </a:r>
            <a:r>
              <a:rPr lang="en-GB" sz="3400" dirty="0">
                <a:latin typeface="Comic Sans MS" charset="0"/>
              </a:rPr>
              <a:t>, </a:t>
            </a:r>
            <a:r>
              <a:rPr lang="en-GB" sz="3400" dirty="0" err="1">
                <a:latin typeface="Comic Sans MS" charset="0"/>
              </a:rPr>
              <a:t>alloggi</a:t>
            </a:r>
            <a:r>
              <a:rPr lang="en-GB" sz="3400" dirty="0">
                <a:latin typeface="Comic Sans MS" charset="0"/>
              </a:rPr>
              <a:t>…</a:t>
            </a:r>
          </a:p>
          <a:p>
            <a:pPr algn="just" eaLnBrk="1" hangingPunct="1"/>
            <a:r>
              <a:rPr lang="en-GB" sz="3400" dirty="0" err="1">
                <a:latin typeface="Comic Sans MS" charset="0"/>
              </a:rPr>
              <a:t>Sanzioni</a:t>
            </a:r>
            <a:r>
              <a:rPr lang="en-GB" sz="3400" dirty="0">
                <a:latin typeface="Comic Sans MS" charset="0"/>
              </a:rPr>
              <a:t> </a:t>
            </a:r>
            <a:r>
              <a:rPr lang="en-GB" sz="3400" dirty="0" err="1">
                <a:latin typeface="Comic Sans MS" charset="0"/>
              </a:rPr>
              <a:t>più</a:t>
            </a:r>
            <a:r>
              <a:rPr lang="en-GB" sz="3400" dirty="0">
                <a:latin typeface="Comic Sans MS" charset="0"/>
              </a:rPr>
              <a:t> </a:t>
            </a:r>
            <a:r>
              <a:rPr lang="en-GB" sz="3400" dirty="0" err="1">
                <a:latin typeface="Comic Sans MS" charset="0"/>
              </a:rPr>
              <a:t>efficaci</a:t>
            </a:r>
            <a:r>
              <a:rPr lang="en-GB" sz="3400" dirty="0">
                <a:latin typeface="Comic Sans MS" charset="0"/>
              </a:rPr>
              <a:t> (</a:t>
            </a:r>
            <a:r>
              <a:rPr lang="en-GB" sz="3400" dirty="0" err="1">
                <a:latin typeface="Comic Sans MS" charset="0"/>
              </a:rPr>
              <a:t>effettive</a:t>
            </a:r>
            <a:r>
              <a:rPr lang="en-GB" sz="3400" dirty="0">
                <a:latin typeface="Comic Sans MS" charset="0"/>
              </a:rPr>
              <a:t>, </a:t>
            </a:r>
            <a:r>
              <a:rPr lang="en-GB" sz="3400" dirty="0" err="1">
                <a:latin typeface="Comic Sans MS" charset="0"/>
              </a:rPr>
              <a:t>proporzionate</a:t>
            </a:r>
            <a:r>
              <a:rPr lang="en-GB" sz="3400" dirty="0">
                <a:latin typeface="Comic Sans MS" charset="0"/>
              </a:rPr>
              <a:t>, dissuasive)</a:t>
            </a:r>
          </a:p>
          <a:p>
            <a:pPr algn="just" eaLnBrk="1" hangingPunct="1"/>
            <a:r>
              <a:rPr lang="en-GB" sz="3400" dirty="0" err="1">
                <a:latin typeface="Comic Sans MS" charset="0"/>
              </a:rPr>
              <a:t>Inversione</a:t>
            </a:r>
            <a:r>
              <a:rPr lang="en-GB" sz="3400" dirty="0">
                <a:latin typeface="Comic Sans MS" charset="0"/>
              </a:rPr>
              <a:t> </a:t>
            </a:r>
            <a:r>
              <a:rPr lang="en-GB" sz="3400" dirty="0" err="1">
                <a:latin typeface="Comic Sans MS" charset="0"/>
              </a:rPr>
              <a:t>parziale</a:t>
            </a:r>
            <a:r>
              <a:rPr lang="en-GB" sz="3400" dirty="0">
                <a:latin typeface="Comic Sans MS" charset="0"/>
              </a:rPr>
              <a:t> </a:t>
            </a:r>
            <a:r>
              <a:rPr lang="en-GB" sz="3400" dirty="0" err="1">
                <a:latin typeface="Comic Sans MS" charset="0"/>
              </a:rPr>
              <a:t>dell’onere</a:t>
            </a:r>
            <a:r>
              <a:rPr lang="en-GB" sz="3400" dirty="0">
                <a:latin typeface="Comic Sans MS" charset="0"/>
              </a:rPr>
              <a:t> </a:t>
            </a:r>
            <a:r>
              <a:rPr lang="en-GB" sz="3400" dirty="0" err="1">
                <a:latin typeface="Comic Sans MS" charset="0"/>
              </a:rPr>
              <a:t>probatorio</a:t>
            </a:r>
            <a:endParaRPr lang="en-GB" sz="3400" dirty="0">
              <a:latin typeface="Comic Sans MS" charset="0"/>
            </a:endParaRPr>
          </a:p>
          <a:p>
            <a:pPr algn="just" eaLnBrk="1" hangingPunct="1"/>
            <a:r>
              <a:rPr lang="en-GB" sz="3400" dirty="0" err="1">
                <a:latin typeface="Comic Sans MS" charset="0"/>
              </a:rPr>
              <a:t>Azioni</a:t>
            </a:r>
            <a:r>
              <a:rPr lang="en-GB" sz="3400" dirty="0">
                <a:latin typeface="Comic Sans MS" charset="0"/>
              </a:rPr>
              <a:t> positive </a:t>
            </a:r>
            <a:r>
              <a:rPr lang="en-GB" sz="3400" dirty="0" err="1">
                <a:latin typeface="Comic Sans MS" charset="0"/>
              </a:rPr>
              <a:t>ed</a:t>
            </a:r>
            <a:r>
              <a:rPr lang="en-GB" sz="3400" dirty="0">
                <a:latin typeface="Comic Sans MS" charset="0"/>
              </a:rPr>
              <a:t> </a:t>
            </a:r>
            <a:r>
              <a:rPr lang="en-GB" sz="3400" dirty="0" err="1">
                <a:latin typeface="Comic Sans MS" charset="0"/>
              </a:rPr>
              <a:t>eguaglianza</a:t>
            </a:r>
            <a:r>
              <a:rPr lang="en-GB" sz="3400" dirty="0">
                <a:latin typeface="Comic Sans MS" charset="0"/>
              </a:rPr>
              <a:t> </a:t>
            </a:r>
            <a:r>
              <a:rPr lang="en-GB" sz="3400" dirty="0" err="1">
                <a:latin typeface="Comic Sans MS" charset="0"/>
              </a:rPr>
              <a:t>sostanziale</a:t>
            </a:r>
            <a:endParaRPr lang="en-GB" sz="3400" dirty="0">
              <a:latin typeface="Comic Sans MS" charset="0"/>
            </a:endParaRPr>
          </a:p>
          <a:p>
            <a:pPr algn="just" eaLnBrk="1" hangingPunct="1"/>
            <a:r>
              <a:rPr lang="en-GB" sz="3400" dirty="0" err="1">
                <a:latin typeface="Comic Sans MS" charset="0"/>
              </a:rPr>
              <a:t>Azioni</a:t>
            </a:r>
            <a:r>
              <a:rPr lang="en-GB" sz="3400" dirty="0">
                <a:latin typeface="Comic Sans MS" charset="0"/>
              </a:rPr>
              <a:t> di </a:t>
            </a:r>
            <a:r>
              <a:rPr lang="en-GB" sz="3400" dirty="0" err="1">
                <a:latin typeface="Comic Sans MS" charset="0"/>
              </a:rPr>
              <a:t>gruppo</a:t>
            </a:r>
            <a:endParaRPr lang="en-GB" sz="3400" dirty="0">
              <a:latin typeface="Comic Sans MS" charset="0"/>
            </a:endParaRPr>
          </a:p>
          <a:p>
            <a:pPr algn="just" eaLnBrk="1" hangingPunct="1"/>
            <a:r>
              <a:rPr lang="en-GB" sz="3400" dirty="0">
                <a:latin typeface="Comic Sans MS" charset="0"/>
              </a:rPr>
              <a:t>Equality bodies</a:t>
            </a:r>
          </a:p>
          <a:p>
            <a:pPr algn="just"/>
            <a:r>
              <a:rPr lang="en-GB" sz="3400" dirty="0">
                <a:latin typeface="Comic Sans MS" charset="0"/>
              </a:rPr>
              <a:t>Mainstreaming </a:t>
            </a:r>
            <a:r>
              <a:rPr lang="en-GB" sz="2400" dirty="0">
                <a:latin typeface="Comic Sans MS" charset="0"/>
              </a:rPr>
              <a:t>“</a:t>
            </a:r>
            <a:r>
              <a:rPr lang="it-IT" dirty="0"/>
              <a:t>Il concetto di </a:t>
            </a:r>
            <a:r>
              <a:rPr lang="it-IT" dirty="0" err="1"/>
              <a:t>mainstreaming</a:t>
            </a:r>
            <a:r>
              <a:rPr lang="it-IT" dirty="0"/>
              <a:t> fa riferimento al processo attraverso il quale le innovazioni sperimentate in un ambito circoscritto (sociale, economico ed istituzionale) vengono trasposte a livello di sistema. Si tratta di un percorso di acquisizione, da parte delle politiche e delle normative locali, nazionali e comunitarie, delle buone prassi sperimentate a livello di singolo progetto pilota, ovvero delle innovazioni che hanno dimostrato la loro efficacia.</a:t>
            </a:r>
          </a:p>
          <a:p>
            <a:pPr eaLnBrk="1" hangingPunct="1">
              <a:lnSpc>
                <a:spcPct val="80000"/>
              </a:lnSpc>
            </a:pPr>
            <a:endParaRPr lang="en-GB" sz="2400" dirty="0">
              <a:latin typeface="Comic Sans MS" charset="0"/>
            </a:endParaRPr>
          </a:p>
        </p:txBody>
      </p:sp>
      <p:sp>
        <p:nvSpPr>
          <p:cNvPr id="20481" name="Rectangle 2"/>
          <p:cNvSpPr>
            <a:spLocks noGrp="1" noChangeArrowheads="1"/>
          </p:cNvSpPr>
          <p:nvPr>
            <p:ph type="title"/>
          </p:nvPr>
        </p:nvSpPr>
        <p:spPr/>
        <p:txBody>
          <a:bodyPr>
            <a:normAutofit fontScale="90000"/>
          </a:bodyPr>
          <a:lstStyle/>
          <a:p>
            <a:pPr eaLnBrk="1" hangingPunct="1"/>
            <a:r>
              <a:rPr lang="en-GB" dirty="0">
                <a:latin typeface="Comic Sans MS" charset="0"/>
              </a:rPr>
              <a:t>La </a:t>
            </a:r>
            <a:r>
              <a:rPr lang="en-GB" dirty="0" err="1">
                <a:latin typeface="Comic Sans MS" charset="0"/>
              </a:rPr>
              <a:t>normativa</a:t>
            </a:r>
            <a:r>
              <a:rPr lang="en-GB" dirty="0">
                <a:latin typeface="Comic Sans MS" charset="0"/>
              </a:rPr>
              <a:t> </a:t>
            </a:r>
            <a:r>
              <a:rPr lang="en-GB" dirty="0" err="1">
                <a:latin typeface="Comic Sans MS" charset="0"/>
              </a:rPr>
              <a:t>europea</a:t>
            </a:r>
            <a:r>
              <a:rPr lang="en-GB" dirty="0">
                <a:latin typeface="Comic Sans MS" charset="0"/>
              </a:rPr>
              <a:t>: </a:t>
            </a:r>
            <a:r>
              <a:rPr lang="en-GB" dirty="0" err="1">
                <a:latin typeface="Comic Sans MS" charset="0"/>
              </a:rPr>
              <a:t>gli</a:t>
            </a:r>
            <a:r>
              <a:rPr lang="en-GB" dirty="0">
                <a:latin typeface="Comic Sans MS" charset="0"/>
              </a:rPr>
              <a:t> </a:t>
            </a:r>
            <a:r>
              <a:rPr lang="en-GB" dirty="0" err="1">
                <a:latin typeface="Comic Sans MS" charset="0"/>
              </a:rPr>
              <a:t>strumenti</a:t>
            </a:r>
            <a:endParaRPr lang="en-GB" dirty="0">
              <a:latin typeface="Comic Sans MS" charset="0"/>
            </a:endParaRPr>
          </a:p>
        </p:txBody>
      </p:sp>
    </p:spTree>
    <p:extLst>
      <p:ext uri="{BB962C8B-B14F-4D97-AF65-F5344CB8AC3E}">
        <p14:creationId xmlns:p14="http://schemas.microsoft.com/office/powerpoint/2010/main" val="1593030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onda">
  <a:themeElements>
    <a:clrScheme name="Forma d'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 d'onda.thmx</Template>
  <TotalTime>1331</TotalTime>
  <Words>5836</Words>
  <Application>Microsoft Macintosh PowerPoint</Application>
  <PresentationFormat>Presentazione su schermo (4:3)</PresentationFormat>
  <Paragraphs>276</Paragraphs>
  <Slides>70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70</vt:i4>
      </vt:variant>
    </vt:vector>
  </HeadingPairs>
  <TitlesOfParts>
    <vt:vector size="78" baseType="lpstr">
      <vt:lpstr>Arial Unicode MS</vt:lpstr>
      <vt:lpstr>Arial</vt:lpstr>
      <vt:lpstr>Candara</vt:lpstr>
      <vt:lpstr>Comic Sans MS</vt:lpstr>
      <vt:lpstr>Symbol</vt:lpstr>
      <vt:lpstr>Times New Roman</vt:lpstr>
      <vt:lpstr>Trebuchet MS</vt:lpstr>
      <vt:lpstr>Forma d'onda</vt:lpstr>
      <vt:lpstr>Discriminazioni  Mobbing</vt:lpstr>
      <vt:lpstr>Il diritto antidiscriminatorio</vt:lpstr>
      <vt:lpstr>Ogni cosa ha il suo tempo…</vt:lpstr>
      <vt:lpstr>Il contrappeso</vt:lpstr>
      <vt:lpstr>Insider e outsider</vt:lpstr>
      <vt:lpstr>Dal diritto sostanziale a quello procedurale</vt:lpstr>
      <vt:lpstr>L’esempio europeo</vt:lpstr>
      <vt:lpstr>La sfiducia degli operatori</vt:lpstr>
      <vt:lpstr>La normativa europea: gli strumenti</vt:lpstr>
      <vt:lpstr>Nozione di discriminazione</vt:lpstr>
      <vt:lpstr>Nozione di discriminazione</vt:lpstr>
      <vt:lpstr>I fattori diversi dal genere</vt:lpstr>
      <vt:lpstr>La normativa UE</vt:lpstr>
      <vt:lpstr>La normativa italiana</vt:lpstr>
      <vt:lpstr>      D.lg.vo n. 215/2003 </vt:lpstr>
      <vt:lpstr>Concetti di discriminazione</vt:lpstr>
      <vt:lpstr>Molestie Ordine di discriminare</vt:lpstr>
      <vt:lpstr>Ambito di applicazione</vt:lpstr>
      <vt:lpstr>D.lg.vo no. 216/2003</vt:lpstr>
      <vt:lpstr>Concetti di discriminazione</vt:lpstr>
      <vt:lpstr>Molestie Ordine di discriminare</vt:lpstr>
      <vt:lpstr>Ambito di applicazione</vt:lpstr>
      <vt:lpstr>Deroghe e  giustificazioni nella disciplina UE e domestica</vt:lpstr>
      <vt:lpstr>Esempi di eccezioni tratte dal d.l.gvo n. 215</vt:lpstr>
      <vt:lpstr>Esempi di eccezioni tratte dal d.l.gvo n. 216</vt:lpstr>
      <vt:lpstr>Ufficio Nazionale Antidiscriminazioni Razziali (D.lg.vo n. 215)</vt:lpstr>
      <vt:lpstr>Altre norme: art. 15 S.L.</vt:lpstr>
      <vt:lpstr>Altre norme</vt:lpstr>
      <vt:lpstr>Le discriminazioni di genere</vt:lpstr>
      <vt:lpstr>Normativa UE</vt:lpstr>
      <vt:lpstr>Normativa Italiana</vt:lpstr>
      <vt:lpstr>Codice delle pari opportunità tra uomo e donna</vt:lpstr>
      <vt:lpstr>CONCETTO DI DISCRIMINAZIONE </vt:lpstr>
      <vt:lpstr>MOLESTIE</vt:lpstr>
      <vt:lpstr>MOLESTIE</vt:lpstr>
      <vt:lpstr>Reazioni datoriali discriminatorie</vt:lpstr>
      <vt:lpstr>DIVIETI DI DISCRIMINAZIONE NELL'ACCESSO AL LAVORO  Articolo 27 d.lg.vo n. 198/2006 </vt:lpstr>
      <vt:lpstr>Deroghe</vt:lpstr>
      <vt:lpstr>DIVIETO DI DISCRIMINAZIONE RETRIBUTIVA  Articolo 28 d.lg.vo n. 198/2006 </vt:lpstr>
      <vt:lpstr> DIVIETI DI DISCRIMINAZIONE NELLA PRESTAZIONE LAVORATIVA  E NELLA CARRIERA  Articolo 29 d.lg.vo n. 198/2006 </vt:lpstr>
      <vt:lpstr>Reazioni ordinamento alle discriminazioni</vt:lpstr>
      <vt:lpstr> Inversione onere della prova   </vt:lpstr>
      <vt:lpstr>GLI ORGANI DELLA PARITA’ Consigliere di parità </vt:lpstr>
      <vt:lpstr>Consigliere di parità</vt:lpstr>
      <vt:lpstr>QUALE INDIPENDENZA PER GLI ORGANI DELLA PARITA’ ?</vt:lpstr>
      <vt:lpstr>Revoca Consigliera nazionale di parità Il casus belli Lettera del 23.7.2008 al Ministro del Lavoro</vt:lpstr>
      <vt:lpstr>Il casus belli </vt:lpstr>
      <vt:lpstr>Caso Guarriello</vt:lpstr>
      <vt:lpstr>Lo spoil system Art. 6 l.n. 145/2002</vt:lpstr>
      <vt:lpstr>Il decreto del Ministro del lavoro di concerto con il Ministro per le pari opportunità 30.10.2008</vt:lpstr>
      <vt:lpstr>IL DECRETO DI REVOCA</vt:lpstr>
      <vt:lpstr>Il diritto dell’Unione Europea</vt:lpstr>
      <vt:lpstr>CODICE PARI OPPORTUNITA’ D.LG.VO N. 198/2006</vt:lpstr>
      <vt:lpstr>L’INDIPENDENZA E LE FUNZIONI DEL CNP</vt:lpstr>
      <vt:lpstr>CORTE COSTITUZIONALE SULLO SPOIL SYSTEM</vt:lpstr>
      <vt:lpstr>La CNP come organo di garanzia</vt:lpstr>
      <vt:lpstr>L’interpretazione del Ministero del lavoro e della Corte di Cassazione</vt:lpstr>
      <vt:lpstr>L’interpretazione del Ministero del lavoro e della Corte di Cassazione</vt:lpstr>
      <vt:lpstr>Indipendenza della Consigliera nazionale negata dal TAR </vt:lpstr>
      <vt:lpstr>COSE SULLE QUALI RIFLETTERE</vt:lpstr>
      <vt:lpstr>Mobbing</vt:lpstr>
      <vt:lpstr>Mobbing Dalla definizione fattuale alla definizione giuridica</vt:lpstr>
      <vt:lpstr>Mobbing e conflittualità </vt:lpstr>
      <vt:lpstr>Mobbing </vt:lpstr>
      <vt:lpstr>Insieme di condotte caratterizzate da una medesima volontà di vessazione</vt:lpstr>
      <vt:lpstr>Il problema della tutela</vt:lpstr>
      <vt:lpstr>Le conseguenze della condotta</vt:lpstr>
      <vt:lpstr>Identificazione del danno da mobbing</vt:lpstr>
      <vt:lpstr>Art. 2 Costituzione</vt:lpstr>
      <vt:lpstr>La tutela del danno alla persona</vt:lpstr>
    </vt:vector>
  </TitlesOfParts>
  <Company>UNIFE - DEM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Simonetta Renga </dc:creator>
  <cp:lastModifiedBy>Alberto Avio</cp:lastModifiedBy>
  <cp:revision>50</cp:revision>
  <dcterms:created xsi:type="dcterms:W3CDTF">2018-09-20T14:53:23Z</dcterms:created>
  <dcterms:modified xsi:type="dcterms:W3CDTF">2018-12-10T18:04:01Z</dcterms:modified>
</cp:coreProperties>
</file>