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58" r:id="rId4"/>
    <p:sldId id="259" r:id="rId5"/>
    <p:sldId id="260" r:id="rId6"/>
    <p:sldId id="261" r:id="rId7"/>
    <p:sldId id="262" r:id="rId8"/>
    <p:sldId id="263" r:id="rId9"/>
    <p:sldId id="264" r:id="rId10"/>
    <p:sldId id="265" r:id="rId11"/>
    <p:sldId id="273" r:id="rId12"/>
    <p:sldId id="276" r:id="rId13"/>
    <p:sldId id="277" r:id="rId14"/>
    <p:sldId id="278" r:id="rId15"/>
    <p:sldId id="305" r:id="rId16"/>
    <p:sldId id="292" r:id="rId17"/>
    <p:sldId id="306" r:id="rId18"/>
    <p:sldId id="293" r:id="rId19"/>
    <p:sldId id="294" r:id="rId20"/>
    <p:sldId id="307" r:id="rId21"/>
    <p:sldId id="295" r:id="rId22"/>
    <p:sldId id="296" r:id="rId23"/>
    <p:sldId id="308" r:id="rId24"/>
    <p:sldId id="297" r:id="rId25"/>
    <p:sldId id="309" r:id="rId26"/>
    <p:sldId id="298" r:id="rId27"/>
    <p:sldId id="299" r:id="rId28"/>
    <p:sldId id="300" r:id="rId29"/>
    <p:sldId id="301" r:id="rId30"/>
    <p:sldId id="302" r:id="rId31"/>
    <p:sldId id="303" r:id="rId32"/>
    <p:sldId id="310" r:id="rId33"/>
    <p:sldId id="311" r:id="rId34"/>
    <p:sldId id="312" r:id="rId35"/>
    <p:sldId id="31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6"/>
    <p:restoredTop sz="86636"/>
  </p:normalViewPr>
  <p:slideViewPr>
    <p:cSldViewPr>
      <p:cViewPr varScale="1">
        <p:scale>
          <a:sx n="94" d="100"/>
          <a:sy n="94" d="100"/>
        </p:scale>
        <p:origin x="1616"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t>11/28/18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DE6EB8-52AB-45EA-A660-3E1EBFA72987}" type="slidenum">
              <a:rPr lang="en-US" smtClean="0"/>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it-IT"/>
              <a:t>Fare clic per modificare lo stile del titolo</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Date Placeholder 3"/>
          <p:cNvSpPr>
            <a:spLocks noGrp="1"/>
          </p:cNvSpPr>
          <p:nvPr>
            <p:ph type="dt" sz="half" idx="10"/>
          </p:nvPr>
        </p:nvSpPr>
        <p:spPr/>
        <p:txBody>
          <a:bodyPr/>
          <a:lstStyle/>
          <a:p>
            <a:fld id="{0EAB0777-4C60-462E-A92C-CDAFD498799C}"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it-IT"/>
              <a:t>Fare clic per modificare lo stile del titolo</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it-IT"/>
              <a:t>Fare clic per modificare lo stile del titolo</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t>11/28/18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Date Placeholder 2"/>
          <p:cNvSpPr>
            <a:spLocks noGrp="1"/>
          </p:cNvSpPr>
          <p:nvPr>
            <p:ph type="dt" sz="half" idx="10"/>
          </p:nvPr>
        </p:nvSpPr>
        <p:spPr/>
        <p:txBody>
          <a:bodyPr/>
          <a:lstStyle/>
          <a:p>
            <a:fld id="{0EAB0777-4C60-462E-A92C-CDAFD498799C}" type="datetimeFigureOut">
              <a:rPr lang="en-US" smtClean="0"/>
              <a:t>11/28/18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11/28/18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a:t>Fare clic per modificare stili del testo dello schema</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a:t>Fare clic per modificare lo stile del titolo</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Date Placeholder 4"/>
          <p:cNvSpPr>
            <a:spLocks noGrp="1"/>
          </p:cNvSpPr>
          <p:nvPr>
            <p:ph type="dt" sz="half" idx="10"/>
          </p:nvPr>
        </p:nvSpPr>
        <p:spPr/>
        <p:txBody>
          <a:bodyPr/>
          <a:lstStyle/>
          <a:p>
            <a:fld id="{0EAB0777-4C60-462E-A92C-CDAFD498799C}"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DE6EB8-52AB-45EA-A660-3E1EBFA72987}" type="slidenum">
              <a:rPr lang="en-US" smtClean="0"/>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a:t>Fare clic sull'icona per inserire un'immagine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a:t>Fare clic per modificare lo stile del titolo</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t>11/28/18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DE6EB8-52AB-45EA-A660-3E1EBFA72987}" type="slidenum">
              <a:rPr lang="en-US" smtClean="0"/>
              <a:t>‹N›</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109957ART24" TargetMode="External"/><Relationship Id="rId2" Type="http://schemas.openxmlformats.org/officeDocument/2006/relationships/hyperlink" Target="http://bd01.leggiditalia.it/cgi-bin/FulShow?TIPO=5&amp;NOTXT=1&amp;KEY=01LX0000109957ART4" TargetMode="External"/><Relationship Id="rId1" Type="http://schemas.openxmlformats.org/officeDocument/2006/relationships/slideLayout" Target="../slideLayouts/slideLayout2.xml"/><Relationship Id="rId4" Type="http://schemas.openxmlformats.org/officeDocument/2006/relationships/hyperlink" Target="http://bd01.leggiditalia.it/cgi-bin/FulShow?TIPO=5&amp;NOTXT=1&amp;KEY=01LX0000109957"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775415" TargetMode="External"/><Relationship Id="rId2" Type="http://schemas.openxmlformats.org/officeDocument/2006/relationships/hyperlink" Target="http://bd01.leggiditalia.it/cgi-bin/FulShow?TIPO=5&amp;NOTXT=1&amp;KEY=01LX0000775415ART37" TargetMode="External"/><Relationship Id="rId1" Type="http://schemas.openxmlformats.org/officeDocument/2006/relationships/slideLayout" Target="../slideLayouts/slideLayout2.xml"/><Relationship Id="rId4" Type="http://schemas.openxmlformats.org/officeDocument/2006/relationships/hyperlink" Target="http://bd01.leggiditalia.it/cgi-bin/FulShow?TIPO=5&amp;NOTXT=1&amp;KEY=01LX000077815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775415ART37" TargetMode="External"/><Relationship Id="rId2" Type="http://schemas.openxmlformats.org/officeDocument/2006/relationships/hyperlink" Target="http://bd01.leggiditalia.it/cgi-bin/FulShow?TIPO=5&amp;NOTXT=1&amp;KEY=01LX0000114270" TargetMode="External"/><Relationship Id="rId1" Type="http://schemas.openxmlformats.org/officeDocument/2006/relationships/slideLayout" Target="../slideLayouts/slideLayout2.xml"/><Relationship Id="rId5" Type="http://schemas.openxmlformats.org/officeDocument/2006/relationships/hyperlink" Target="http://bd01.leggiditalia.it/cgi-bin/FulShow?TIPO=5&amp;NOTXT=1&amp;KEY=01LX0000778158" TargetMode="External"/><Relationship Id="rId4" Type="http://schemas.openxmlformats.org/officeDocument/2006/relationships/hyperlink" Target="http://bd01.leggiditalia.it/cgi-bin/FulShow?TIPO=5&amp;NOTXT=1&amp;KEY=01LX000077541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775415" TargetMode="External"/><Relationship Id="rId2" Type="http://schemas.openxmlformats.org/officeDocument/2006/relationships/hyperlink" Target="http://bd01.leggiditalia.it/cgi-bin/FulShow?TIPO=5&amp;NOTXT=1&amp;KEY=01LX0000775415ART37" TargetMode="External"/><Relationship Id="rId1" Type="http://schemas.openxmlformats.org/officeDocument/2006/relationships/slideLayout" Target="../slideLayouts/slideLayout2.xml"/><Relationship Id="rId4" Type="http://schemas.openxmlformats.org/officeDocument/2006/relationships/hyperlink" Target="http://bd01.leggiditalia.it/cgi-bin/FulShow?TIPO=5&amp;NOTXT=1&amp;KEY=01LX0000778158"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bd01.leggiditalia.it/cgi-bin/FulShow?TIPO=5&amp;NOTXT=1&amp;KEY=01LX000011916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bd01.leggiditalia.it/cgi-bin/FulShow?TIPO=5&amp;NOTXT=1&amp;KEY=01LX0000145774"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114205" TargetMode="External"/><Relationship Id="rId2" Type="http://schemas.openxmlformats.org/officeDocument/2006/relationships/hyperlink" Target="http://bd01.leggiditalia.it/cgi-bin/FulShow?TIPO=5&amp;NOTXT=1&amp;KEY=01LX0000114205ART6" TargetMode="External"/><Relationship Id="rId1" Type="http://schemas.openxmlformats.org/officeDocument/2006/relationships/slideLayout" Target="../slideLayouts/slideLayout2.xml"/><Relationship Id="rId4" Type="http://schemas.openxmlformats.org/officeDocument/2006/relationships/hyperlink" Target="http://bd01.leggiditalia.it/cgi-bin/FulShow?TIPO=5&amp;NOTXT=1&amp;KEY=01LX0000114205ART8"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bd01.leggiditalia.it/cgi-bin/FulShow?TIPO=5&amp;NOTXT=1&amp;KEY=01LX0000145985ART41" TargetMode="External"/><Relationship Id="rId3" Type="http://schemas.openxmlformats.org/officeDocument/2006/relationships/hyperlink" Target="http://bd01.leggiditalia.it/cgi-bin/FulShow?TIPO=5&amp;NOTXT=1&amp;KEY=01LX0000109957" TargetMode="External"/><Relationship Id="rId7" Type="http://schemas.openxmlformats.org/officeDocument/2006/relationships/hyperlink" Target="http://bd01.leggiditalia.it/cgi-bin/FulShow?TIPO=5&amp;NOTXT=1&amp;KEY=01LX0000119160" TargetMode="External"/><Relationship Id="rId2" Type="http://schemas.openxmlformats.org/officeDocument/2006/relationships/hyperlink" Target="http://bd01.leggiditalia.it/cgi-bin/FulShow?TIPO=5&amp;NOTXT=1&amp;KEY=01LX0000109957ART8" TargetMode="External"/><Relationship Id="rId1" Type="http://schemas.openxmlformats.org/officeDocument/2006/relationships/slideLayout" Target="../slideLayouts/slideLayout2.xml"/><Relationship Id="rId6" Type="http://schemas.openxmlformats.org/officeDocument/2006/relationships/hyperlink" Target="http://bd01.leggiditalia.it/cgi-bin/FulShow?TIPO=5&amp;NOTXT=1&amp;KEY=01LX0000746158" TargetMode="External"/><Relationship Id="rId5" Type="http://schemas.openxmlformats.org/officeDocument/2006/relationships/hyperlink" Target="http://bd01.leggiditalia.it/cgi-bin/FulShow?TIPO=5&amp;NOTXT=1&amp;KEY=01LX0000115507" TargetMode="External"/><Relationship Id="rId4" Type="http://schemas.openxmlformats.org/officeDocument/2006/relationships/hyperlink" Target="http://bd01.leggiditalia.it/cgi-bin/FulShow?TIPO=5&amp;NOTXT=1&amp;KEY=01LX0000115507ART13" TargetMode="External"/><Relationship Id="rId9" Type="http://schemas.openxmlformats.org/officeDocument/2006/relationships/hyperlink" Target="http://bd01.leggiditalia.it/cgi-bin/FulShow?TIPO=5&amp;NOTXT=1&amp;KEY=01LX0000145985"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CONTRATTO A TERMINE</a:t>
            </a:r>
          </a:p>
        </p:txBody>
      </p:sp>
      <p:sp>
        <p:nvSpPr>
          <p:cNvPr id="3" name="Sottotitolo 2"/>
          <p:cNvSpPr>
            <a:spLocks noGrp="1"/>
          </p:cNvSpPr>
          <p:nvPr>
            <p:ph type="subTitle" idx="1"/>
          </p:nvPr>
        </p:nvSpPr>
        <p:spPr>
          <a:xfrm>
            <a:off x="533400" y="3228536"/>
            <a:ext cx="7854696" cy="2720744"/>
          </a:xfrm>
        </p:spPr>
        <p:txBody>
          <a:bodyPr>
            <a:normAutofit fontScale="92500" lnSpcReduction="20000"/>
          </a:bodyPr>
          <a:lstStyle/>
          <a:p>
            <a:pPr algn="l"/>
            <a:r>
              <a:rPr lang="it-IT" sz="2400" dirty="0"/>
              <a:t>[</a:t>
            </a:r>
            <a:r>
              <a:rPr lang="it-IT" sz="2400" dirty="0" err="1"/>
              <a:t>D.Lgs.</a:t>
            </a:r>
            <a:r>
              <a:rPr lang="it-IT" sz="2400" dirty="0"/>
              <a:t> 6-9-2001 n. 368</a:t>
            </a:r>
          </a:p>
          <a:p>
            <a:r>
              <a:rPr lang="it-IT" sz="2400" dirty="0"/>
              <a:t>Attuazione della direttiva 1999/70/CE relativa all'accordo quadro sul lavoro a tempo determinato concluso dall'UNICE, dal CEEP e dal CES]</a:t>
            </a:r>
          </a:p>
          <a:p>
            <a:endParaRPr lang="it-IT" sz="2400" dirty="0"/>
          </a:p>
          <a:p>
            <a:r>
              <a:rPr lang="it-IT" sz="2400" dirty="0" err="1"/>
              <a:t>D.Lgs.</a:t>
            </a:r>
            <a:r>
              <a:rPr lang="it-IT" sz="2400" dirty="0"/>
              <a:t> 15-6-2015 n. 81</a:t>
            </a:r>
            <a:br>
              <a:rPr lang="it-IT" sz="2400" dirty="0"/>
            </a:br>
            <a:r>
              <a:rPr lang="it-IT" sz="2400" dirty="0"/>
              <a:t>Disciplina organica dei contratti di lavoro e revisione della normativa in tema di mansioni, a norma dell'articolo 1, comma 7, della legge 10 dicembre 2014, n. 183 </a:t>
            </a:r>
          </a:p>
        </p:txBody>
      </p:sp>
    </p:spTree>
    <p:extLst>
      <p:ext uri="{BB962C8B-B14F-4D97-AF65-F5344CB8AC3E}">
        <p14:creationId xmlns:p14="http://schemas.microsoft.com/office/powerpoint/2010/main" val="3575434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457200"/>
            <a:ext cx="8686800" cy="523528"/>
          </a:xfrm>
        </p:spPr>
        <p:txBody>
          <a:bodyPr>
            <a:normAutofit fontScale="90000"/>
          </a:bodyPr>
          <a:lstStyle/>
          <a:p>
            <a:r>
              <a:rPr lang="it-IT" dirty="0"/>
              <a:t>Segue</a:t>
            </a:r>
          </a:p>
        </p:txBody>
      </p:sp>
      <p:sp>
        <p:nvSpPr>
          <p:cNvPr id="3" name="Segnaposto contenuto 2"/>
          <p:cNvSpPr>
            <a:spLocks noGrp="1"/>
          </p:cNvSpPr>
          <p:nvPr>
            <p:ph idx="1"/>
          </p:nvPr>
        </p:nvSpPr>
        <p:spPr>
          <a:xfrm>
            <a:off x="304800" y="1268760"/>
            <a:ext cx="8686800" cy="5400600"/>
          </a:xfrm>
        </p:spPr>
        <p:txBody>
          <a:bodyPr>
            <a:normAutofit fontScale="92500"/>
          </a:bodyPr>
          <a:lstStyle/>
          <a:p>
            <a:r>
              <a:rPr lang="it-IT" dirty="0"/>
              <a:t>Il requisito causale non è richiesto: </a:t>
            </a:r>
          </a:p>
          <a:p>
            <a:r>
              <a:rPr lang="it-IT" dirty="0"/>
              <a:t>a)  nell'ipotesi del </a:t>
            </a:r>
            <a:r>
              <a:rPr lang="it-IT" dirty="0">
                <a:solidFill>
                  <a:srgbClr val="FF0000"/>
                </a:solidFill>
              </a:rPr>
              <a:t>primo rapporto a tempo determinato, </a:t>
            </a:r>
            <a:r>
              <a:rPr lang="it-IT" dirty="0"/>
              <a:t>di durata non superiore a dodici mesi comprensiva di eventuale proroga, concluso fra un datore di lavoro o utilizzatore e un lavoratore per lo svolgimento di qualunque tipo di mansione, sia nella forma del contratto a tempo determinato, sia nel caso di prima missione di un lavoratore nell'ambito di un contratto di somministrazione a tempo determinato; </a:t>
            </a:r>
          </a:p>
          <a:p>
            <a:r>
              <a:rPr lang="it-IT" dirty="0"/>
              <a:t>b)  in ogni </a:t>
            </a:r>
            <a:r>
              <a:rPr lang="it-IT" dirty="0">
                <a:solidFill>
                  <a:srgbClr val="FF0000"/>
                </a:solidFill>
              </a:rPr>
              <a:t>altra ipotesi individuata dai contratti collettivi, </a:t>
            </a:r>
            <a:r>
              <a:rPr lang="it-IT" dirty="0"/>
              <a:t>anche aziendali, stipulati dalle organizzazioni sindacali dei lavoratori e dei datori di lavoro comparativamente più rappresentative sul piano nazionale.</a:t>
            </a:r>
          </a:p>
          <a:p>
            <a:pPr marL="0" indent="0">
              <a:buNone/>
            </a:pPr>
            <a:r>
              <a:rPr lang="it-IT" dirty="0">
                <a:solidFill>
                  <a:srgbClr val="FF0000"/>
                </a:solidFill>
              </a:rPr>
              <a:t>In questi casi il contratto non può essere prorogato</a:t>
            </a:r>
          </a:p>
          <a:p>
            <a:endParaRPr lang="it-IT" dirty="0"/>
          </a:p>
        </p:txBody>
      </p:sp>
    </p:spTree>
    <p:extLst>
      <p:ext uri="{BB962C8B-B14F-4D97-AF65-F5344CB8AC3E}">
        <p14:creationId xmlns:p14="http://schemas.microsoft.com/office/powerpoint/2010/main" val="893345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solidFill>
                  <a:srgbClr val="3366FF"/>
                </a:solidFill>
              </a:rPr>
              <a:t>Decreto </a:t>
            </a:r>
            <a:r>
              <a:rPr lang="it-IT" b="1" dirty="0" err="1">
                <a:solidFill>
                  <a:srgbClr val="3366FF"/>
                </a:solidFill>
              </a:rPr>
              <a:t>Renzi</a:t>
            </a:r>
            <a:br>
              <a:rPr lang="it-IT" b="1" dirty="0">
                <a:solidFill>
                  <a:srgbClr val="3366FF"/>
                </a:solidFill>
              </a:rPr>
            </a:br>
            <a:r>
              <a:rPr lang="it-IT" b="1" dirty="0">
                <a:solidFill>
                  <a:srgbClr val="3366FF"/>
                </a:solidFill>
              </a:rPr>
              <a:t>(</a:t>
            </a:r>
            <a:r>
              <a:rPr lang="it-IT" b="1" dirty="0" err="1">
                <a:solidFill>
                  <a:srgbClr val="3366FF"/>
                </a:solidFill>
              </a:rPr>
              <a:t>d.l.</a:t>
            </a:r>
            <a:r>
              <a:rPr lang="it-IT" b="1" dirty="0">
                <a:solidFill>
                  <a:srgbClr val="3366FF"/>
                </a:solidFill>
              </a:rPr>
              <a:t> n. 34/2014 ---</a:t>
            </a:r>
            <a:r>
              <a:rPr lang="it-IT" b="1" dirty="0" err="1">
                <a:solidFill>
                  <a:srgbClr val="3366FF"/>
                </a:solidFill>
              </a:rPr>
              <a:t>l.n</a:t>
            </a:r>
            <a:r>
              <a:rPr lang="it-IT" b="1" dirty="0">
                <a:solidFill>
                  <a:srgbClr val="3366FF"/>
                </a:solidFill>
              </a:rPr>
              <a:t>. 78/2014)</a:t>
            </a:r>
          </a:p>
        </p:txBody>
      </p:sp>
      <p:sp>
        <p:nvSpPr>
          <p:cNvPr id="3" name="Segnaposto contenuto 2"/>
          <p:cNvSpPr>
            <a:spLocks noGrp="1"/>
          </p:cNvSpPr>
          <p:nvPr>
            <p:ph sz="quarter" idx="1"/>
          </p:nvPr>
        </p:nvSpPr>
        <p:spPr/>
        <p:txBody>
          <a:bodyPr/>
          <a:lstStyle/>
          <a:p>
            <a:r>
              <a:rPr lang="it-IT" dirty="0"/>
              <a:t>Uno dei principali paletti caduti è quello della causalità (viene riconosciuta al datore di lavoro la possibilità di non specificare le motivazioni che lo portano a fissare un termine al rapporto). Di fatto una vera e propria «mano libera» sulle mansioni prima concessa solo per i primi 12 mesi, ora consentita per tutti e tre gli anni. </a:t>
            </a:r>
          </a:p>
        </p:txBody>
      </p:sp>
    </p:spTree>
    <p:extLst>
      <p:ext uri="{BB962C8B-B14F-4D97-AF65-F5344CB8AC3E}">
        <p14:creationId xmlns:p14="http://schemas.microsoft.com/office/powerpoint/2010/main" val="308808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solidFill>
                  <a:srgbClr val="3366FF"/>
                </a:solidFill>
              </a:rPr>
              <a:t>I commenti subito dopo il decreto del 2014</a:t>
            </a:r>
          </a:p>
        </p:txBody>
      </p:sp>
      <p:sp>
        <p:nvSpPr>
          <p:cNvPr id="3" name="Segnaposto contenuto 2"/>
          <p:cNvSpPr>
            <a:spLocks noGrp="1"/>
          </p:cNvSpPr>
          <p:nvPr>
            <p:ph sz="quarter" idx="1"/>
          </p:nvPr>
        </p:nvSpPr>
        <p:spPr/>
        <p:txBody>
          <a:bodyPr>
            <a:normAutofit fontScale="92500" lnSpcReduction="10000"/>
          </a:bodyPr>
          <a:lstStyle/>
          <a:p>
            <a:r>
              <a:rPr lang="it-IT" dirty="0"/>
              <a:t>Reazioni - Il decreto è bocciato dall'ex viceministro all'Economia, Stefano </a:t>
            </a:r>
            <a:r>
              <a:rPr lang="it-IT" dirty="0" err="1"/>
              <a:t>Fassina</a:t>
            </a:r>
            <a:r>
              <a:rPr lang="it-IT" dirty="0"/>
              <a:t>, che già si era espresso contro: "Il decreto sul lavoro emanato dal governo è più grave dell'abolizione dell'articolo 18. Forse vi sono delle tecnicalità che non a tutti sono chiare ma sarebbe meno grave l'eliminazione dell'articolo 18, almeno ci sarebbe un contratto a tempo indeterminato seppure interrompibile in qualunque momento. Siamo di fronte a una regressione del mercato del lavoro - rincara l'esponente della minoranza Pd - , aumenta in modo pesantissimo la precarietà, non è una riforma e per quanto mi riguarda deve essere modificato, altrimenti non è votabile".</a:t>
            </a:r>
          </a:p>
          <a:p>
            <a:endParaRPr lang="it-IT" dirty="0"/>
          </a:p>
        </p:txBody>
      </p:sp>
    </p:spTree>
    <p:extLst>
      <p:ext uri="{BB962C8B-B14F-4D97-AF65-F5344CB8AC3E}">
        <p14:creationId xmlns:p14="http://schemas.microsoft.com/office/powerpoint/2010/main" val="76420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r>
              <a:rPr lang="it-IT" dirty="0"/>
              <a:t>"Il decreto sul lavoro rischia, se non si affronta con coraggio il tema della crescita, di ottenere un effetto opposto al buon proposito di creare buona occupazione - dice invece - il segretario confederale Uil, Guglielmo </a:t>
            </a:r>
            <a:r>
              <a:rPr lang="it-IT" dirty="0" err="1"/>
              <a:t>Loy</a:t>
            </a:r>
            <a:r>
              <a:rPr lang="it-IT" dirty="0"/>
              <a:t> - . Intervenire sul contratto a termine facilitandone l'uso da parte delle imprese con la bassa domanda potrebbe creare concorrenza solo al contratto più stabile, quello a tempo indeterminato". </a:t>
            </a:r>
          </a:p>
          <a:p>
            <a:pPr marL="0" indent="0">
              <a:buNone/>
            </a:pPr>
            <a:endParaRPr lang="it-IT" dirty="0"/>
          </a:p>
        </p:txBody>
      </p:sp>
    </p:spTree>
    <p:extLst>
      <p:ext uri="{BB962C8B-B14F-4D97-AF65-F5344CB8AC3E}">
        <p14:creationId xmlns:p14="http://schemas.microsoft.com/office/powerpoint/2010/main" val="1584879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r>
              <a:rPr lang="it-IT" dirty="0"/>
              <a:t>Altri toni dal fronte imprenditoriale: "Sono misure da tempo attese, che vanno nella direzione più volte da noi indicata - si legge in una nota di Rete imprese Italia - . I contratti a termine e quelli di apprendistato - affermano </a:t>
            </a:r>
            <a:r>
              <a:rPr lang="it-IT" dirty="0" err="1"/>
              <a:t>Casartigiani</a:t>
            </a:r>
            <a:r>
              <a:rPr lang="it-IT" dirty="0"/>
              <a:t>, </a:t>
            </a:r>
            <a:r>
              <a:rPr lang="it-IT" dirty="0" err="1"/>
              <a:t>Cna</a:t>
            </a:r>
            <a:r>
              <a:rPr lang="it-IT" dirty="0"/>
              <a:t>, Confartigianato, Confcommercio e Confesercenti - sono stati finalmente liberati da vincoli e la semplificazione delle procedure è la strada giusta da percorrere per sbloccare le nuove assunzioni.</a:t>
            </a:r>
          </a:p>
        </p:txBody>
      </p:sp>
    </p:spTree>
    <p:extLst>
      <p:ext uri="{BB962C8B-B14F-4D97-AF65-F5344CB8AC3E}">
        <p14:creationId xmlns:p14="http://schemas.microsoft.com/office/powerpoint/2010/main" val="184113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a:xfrm>
            <a:off x="1066800" y="304800"/>
            <a:ext cx="7772400" cy="1540024"/>
          </a:xfrm>
        </p:spPr>
        <p:txBody>
          <a:bodyPr>
            <a:normAutofit fontScale="90000"/>
          </a:bodyPr>
          <a:lstStyle/>
          <a:p>
            <a:pPr algn="ctr"/>
            <a:r>
              <a:rPr lang="it-IT" altLang="it-IT" b="1" dirty="0" err="1">
                <a:solidFill>
                  <a:srgbClr val="FF0000"/>
                </a:solidFill>
              </a:rPr>
              <a:t>Renzi</a:t>
            </a:r>
            <a:r>
              <a:rPr lang="it-IT" altLang="it-IT" b="1" dirty="0">
                <a:solidFill>
                  <a:srgbClr val="FF0000"/>
                </a:solidFill>
              </a:rPr>
              <a:t> Jobs </a:t>
            </a:r>
            <a:r>
              <a:rPr lang="it-IT" altLang="it-IT" b="1" dirty="0" err="1">
                <a:solidFill>
                  <a:srgbClr val="FF0000"/>
                </a:solidFill>
              </a:rPr>
              <a:t>Act</a:t>
            </a:r>
            <a:br>
              <a:rPr lang="it-IT" altLang="it-IT" b="1" dirty="0">
                <a:solidFill>
                  <a:srgbClr val="FF0000"/>
                </a:solidFill>
              </a:rPr>
            </a:br>
            <a:r>
              <a:rPr lang="it-IT" altLang="it-IT" b="1" dirty="0">
                <a:solidFill>
                  <a:srgbClr val="FF0000"/>
                </a:solidFill>
              </a:rPr>
              <a:t> D.LG.VO N. 81/2015 (che praticamente abroga il </a:t>
            </a:r>
            <a:r>
              <a:rPr lang="it-IT" altLang="it-IT" b="1" dirty="0" err="1">
                <a:solidFill>
                  <a:srgbClr val="FF0000"/>
                </a:solidFill>
              </a:rPr>
              <a:t>d.lg.vo</a:t>
            </a:r>
            <a:r>
              <a:rPr lang="it-IT" altLang="it-IT" b="1" dirty="0">
                <a:solidFill>
                  <a:srgbClr val="FF0000"/>
                </a:solidFill>
              </a:rPr>
              <a:t> n. 368/2001)</a:t>
            </a:r>
          </a:p>
        </p:txBody>
      </p:sp>
      <p:sp>
        <p:nvSpPr>
          <p:cNvPr id="36867" name="Segnaposto contenuto 2"/>
          <p:cNvSpPr>
            <a:spLocks noGrp="1"/>
          </p:cNvSpPr>
          <p:nvPr>
            <p:ph idx="1"/>
          </p:nvPr>
        </p:nvSpPr>
        <p:spPr>
          <a:xfrm>
            <a:off x="1042988" y="1989138"/>
            <a:ext cx="7772400" cy="4868862"/>
          </a:xfrm>
        </p:spPr>
        <p:txBody>
          <a:bodyPr/>
          <a:lstStyle/>
          <a:p>
            <a:pPr marL="0" indent="0">
              <a:buFont typeface="Wingdings" pitchFamily="2" charset="2"/>
              <a:buNone/>
            </a:pPr>
            <a:endParaRPr lang="it-IT" altLang="it-IT" sz="1000"/>
          </a:p>
        </p:txBody>
      </p:sp>
      <p:pic>
        <p:nvPicPr>
          <p:cNvPr id="36868"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4013" y="3357563"/>
            <a:ext cx="6118225" cy="2447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CasellaDiTesto 4"/>
          <p:cNvSpPr txBox="1"/>
          <p:nvPr/>
        </p:nvSpPr>
        <p:spPr>
          <a:xfrm>
            <a:off x="755650" y="5676900"/>
            <a:ext cx="8388350" cy="614363"/>
          </a:xfrm>
          <a:prstGeom prst="rect">
            <a:avLst/>
          </a:prstGeom>
          <a:noFill/>
        </p:spPr>
        <p:txBody>
          <a:bodyPr>
            <a:spAutoFit/>
          </a:bodyPr>
          <a:lstStyle/>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ndParaRPr>
          </a:p>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ndParaRPr>
          </a:p>
          <a:p>
            <a:pPr eaLnBrk="0" hangingPunct="0">
              <a:spcBef>
                <a:spcPct val="20000"/>
              </a:spcBef>
              <a:buClr>
                <a:srgbClr val="FFFF00"/>
              </a:buClr>
              <a:buSzPct val="80000"/>
              <a:defRPr/>
            </a:pPr>
            <a:r>
              <a:rPr lang="it-IT" sz="1000" kern="0" dirty="0">
                <a:solidFill>
                  <a:srgbClr val="EAEAEA"/>
                </a:solidFill>
                <a:latin typeface="Arial"/>
              </a:rPr>
              <a:t>                      http://www.left.it/2014/01/31/jobs-act-i-nodi-che-renzideve-sciogliere/14694/</a:t>
            </a:r>
          </a:p>
        </p:txBody>
      </p:sp>
    </p:spTree>
    <p:extLst>
      <p:ext uri="{BB962C8B-B14F-4D97-AF65-F5344CB8AC3E}">
        <p14:creationId xmlns:p14="http://schemas.microsoft.com/office/powerpoint/2010/main" val="2596878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Art.19: </a:t>
            </a:r>
            <a:r>
              <a:rPr lang="it-IT" dirty="0" err="1"/>
              <a:t>Acausalità</a:t>
            </a:r>
            <a:r>
              <a:rPr lang="it-IT" dirty="0"/>
              <a:t> termine-Durata</a:t>
            </a:r>
          </a:p>
        </p:txBody>
      </p:sp>
      <p:sp>
        <p:nvSpPr>
          <p:cNvPr id="3" name="Segnaposto contenuto 2"/>
          <p:cNvSpPr>
            <a:spLocks noGrp="1"/>
          </p:cNvSpPr>
          <p:nvPr>
            <p:ph idx="1"/>
          </p:nvPr>
        </p:nvSpPr>
        <p:spPr/>
        <p:txBody>
          <a:bodyPr>
            <a:normAutofit fontScale="62500" lnSpcReduction="20000"/>
          </a:bodyPr>
          <a:lstStyle/>
          <a:p>
            <a:pPr algn="just"/>
            <a:r>
              <a:rPr lang="it-IT" dirty="0"/>
              <a:t>1.  Al contratto di lavoro subordinato può essere apposto un termine di durata non superiore </a:t>
            </a:r>
            <a:r>
              <a:rPr lang="it-IT" b="1" u="sng" dirty="0">
                <a:solidFill>
                  <a:srgbClr val="FF0000"/>
                </a:solidFill>
              </a:rPr>
              <a:t>a trentasei mesi</a:t>
            </a:r>
            <a:r>
              <a:rPr lang="it-IT" dirty="0"/>
              <a:t>.</a:t>
            </a:r>
          </a:p>
          <a:p>
            <a:pPr algn="just"/>
            <a:r>
              <a:rPr lang="it-IT" dirty="0"/>
              <a:t>2.  </a:t>
            </a:r>
            <a:r>
              <a:rPr lang="it-IT" b="1" u="sng" dirty="0">
                <a:solidFill>
                  <a:srgbClr val="FF0000"/>
                </a:solidFill>
              </a:rPr>
              <a:t>Fatte salve le diverse disposizioni dei contratti collettivi</a:t>
            </a:r>
            <a:r>
              <a:rPr lang="it-IT" dirty="0"/>
              <a:t>, e con l'eccezione delle </a:t>
            </a:r>
            <a:r>
              <a:rPr lang="it-IT" b="1" u="sng" dirty="0">
                <a:solidFill>
                  <a:srgbClr val="FF0000"/>
                </a:solidFill>
              </a:rPr>
              <a:t>attività stagionali </a:t>
            </a:r>
            <a:r>
              <a:rPr lang="it-IT" dirty="0"/>
              <a:t>di cui all'articolo 21, comma 2</a:t>
            </a:r>
            <a:r>
              <a:rPr lang="it-IT" dirty="0">
                <a:solidFill>
                  <a:srgbClr val="FF0000"/>
                </a:solidFill>
              </a:rPr>
              <a:t>, la durata dei rapporti di lavoro a tempo determinato intercorsi tra lo stesso datore di lavoro e lo stesso lavoratore, per effetto di </a:t>
            </a:r>
            <a:r>
              <a:rPr lang="it-IT" b="1" u="sng" dirty="0">
                <a:solidFill>
                  <a:srgbClr val="FF0000"/>
                </a:solidFill>
              </a:rPr>
              <a:t>una successione di contratti, conclusi per lo svolgimento di mansioni di pari livello e categoria legale e indipendentemente dai periodi di interruzione tra un contratto e l'altro, non può superare i trentasei mesi</a:t>
            </a:r>
            <a:r>
              <a:rPr lang="it-IT" dirty="0">
                <a:solidFill>
                  <a:srgbClr val="FF0000"/>
                </a:solidFill>
              </a:rPr>
              <a:t>.</a:t>
            </a:r>
            <a:r>
              <a:rPr lang="it-IT" dirty="0"/>
              <a:t> Ai fini del computo di tale periodo si tiene altresì conto dei periodi di missione aventi ad oggetto mansioni di pari livello e categoria legale, svolti tra i medesimi soggetti, nell'ambito di somministrazioni di lavoro a tempo determinato</a:t>
            </a:r>
            <a:r>
              <a:rPr lang="it-IT" dirty="0">
                <a:solidFill>
                  <a:srgbClr val="FF0000"/>
                </a:solidFill>
              </a:rPr>
              <a:t>. </a:t>
            </a:r>
            <a:r>
              <a:rPr lang="it-IT" b="1" u="sng" dirty="0">
                <a:solidFill>
                  <a:srgbClr val="FF0000"/>
                </a:solidFill>
              </a:rPr>
              <a:t>Qualora il limite dei trentasei mesi sia superato, per effetto di un unico contratto o di una successione di contratti, il contratto si trasforma in contratto a tempo indeterminato dalla data di tale superamento</a:t>
            </a:r>
            <a:r>
              <a:rPr lang="it-IT" dirty="0"/>
              <a:t>.</a:t>
            </a:r>
          </a:p>
          <a:p>
            <a:pPr algn="just"/>
            <a:r>
              <a:rPr lang="it-IT" dirty="0"/>
              <a:t>3.  </a:t>
            </a:r>
            <a:r>
              <a:rPr lang="it-IT" dirty="0">
                <a:solidFill>
                  <a:srgbClr val="FF0000"/>
                </a:solidFill>
              </a:rPr>
              <a:t>Fermo quanto disposto al comma 2, un ulteriore contratto a tempo determinato fra gli stessi soggetti, della durata massima di </a:t>
            </a:r>
            <a:r>
              <a:rPr lang="it-IT" b="1" u="sng" dirty="0">
                <a:solidFill>
                  <a:srgbClr val="FF0000"/>
                </a:solidFill>
              </a:rPr>
              <a:t>dodici mesi</a:t>
            </a:r>
            <a:r>
              <a:rPr lang="it-IT" dirty="0">
                <a:solidFill>
                  <a:srgbClr val="FF0000"/>
                </a:solidFill>
              </a:rPr>
              <a:t>, può essere stipulato presso la direzione territoriale del lavoro competente per territorio. In caso di mancato rispetto della descritta procedura, nonché di superamento del termine stabilito nel medesimo contratto, lo stesso si trasforma in contratto a tempo indeterminato dalla data della stipulazione</a:t>
            </a:r>
            <a:r>
              <a:rPr lang="it-IT" dirty="0"/>
              <a:t>.</a:t>
            </a:r>
          </a:p>
        </p:txBody>
      </p:sp>
    </p:spTree>
    <p:extLst>
      <p:ext uri="{BB962C8B-B14F-4D97-AF65-F5344CB8AC3E}">
        <p14:creationId xmlns:p14="http://schemas.microsoft.com/office/powerpoint/2010/main" val="2065554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Art. 19: Forma scritta</a:t>
            </a:r>
          </a:p>
        </p:txBody>
      </p:sp>
      <p:sp>
        <p:nvSpPr>
          <p:cNvPr id="3" name="Segnaposto contenuto 2"/>
          <p:cNvSpPr>
            <a:spLocks noGrp="1"/>
          </p:cNvSpPr>
          <p:nvPr>
            <p:ph idx="1"/>
          </p:nvPr>
        </p:nvSpPr>
        <p:spPr/>
        <p:txBody>
          <a:bodyPr>
            <a:normAutofit fontScale="92500" lnSpcReduction="10000"/>
          </a:bodyPr>
          <a:lstStyle/>
          <a:p>
            <a:pPr algn="just"/>
            <a:r>
              <a:rPr lang="it-IT" dirty="0"/>
              <a:t>Con l'</a:t>
            </a:r>
            <a:r>
              <a:rPr lang="it-IT" dirty="0">
                <a:solidFill>
                  <a:srgbClr val="FF0000"/>
                </a:solidFill>
              </a:rPr>
              <a:t>eccezione dei rapporti di lavoro di durata non superiore a dodici giorni</a:t>
            </a:r>
            <a:r>
              <a:rPr lang="it-IT" dirty="0"/>
              <a:t>, l'apposizione del termine al contratto è priva di effetto se non risulta, direttamente o indirettamente, da </a:t>
            </a:r>
            <a:r>
              <a:rPr lang="it-IT" dirty="0">
                <a:solidFill>
                  <a:srgbClr val="FF0000"/>
                </a:solidFill>
              </a:rPr>
              <a:t>atto scritto</a:t>
            </a:r>
            <a:r>
              <a:rPr lang="it-IT" dirty="0"/>
              <a:t>, una copia del quale deve essere consegnata dal datore di lavoro al lavoratore entro cinque giorni lavorativi dall'inizio della prestazione. --- contratto a tempo indeterminato </a:t>
            </a:r>
          </a:p>
          <a:p>
            <a:pPr algn="just"/>
            <a:r>
              <a:rPr lang="it-IT" dirty="0"/>
              <a:t>Il datore di lavoro informa i lavoratori a tempo determinato, nonché le rappresentanze sindacali aziendali ovvero la rappresentanza sindacale unitaria, circa i posti vacanti che si rendono disponibili nell'impresa, secondo le modalità definite dai contratti collettivi.</a:t>
            </a:r>
          </a:p>
          <a:p>
            <a:endParaRPr lang="it-IT" dirty="0"/>
          </a:p>
        </p:txBody>
      </p:sp>
    </p:spTree>
    <p:extLst>
      <p:ext uri="{BB962C8B-B14F-4D97-AF65-F5344CB8AC3E}">
        <p14:creationId xmlns:p14="http://schemas.microsoft.com/office/powerpoint/2010/main" val="629750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Art.20: Divieti contratto a termine</a:t>
            </a:r>
          </a:p>
        </p:txBody>
      </p:sp>
      <p:sp>
        <p:nvSpPr>
          <p:cNvPr id="3" name="Segnaposto contenuto 2"/>
          <p:cNvSpPr>
            <a:spLocks noGrp="1"/>
          </p:cNvSpPr>
          <p:nvPr>
            <p:ph idx="1"/>
          </p:nvPr>
        </p:nvSpPr>
        <p:spPr/>
        <p:txBody>
          <a:bodyPr>
            <a:normAutofit fontScale="62500" lnSpcReduction="20000"/>
          </a:bodyPr>
          <a:lstStyle/>
          <a:p>
            <a:r>
              <a:rPr lang="it-IT" dirty="0"/>
              <a:t>1.  L'apposizione di un termine alla durata di un contratto di lavoro subordinato non è ammessa:</a:t>
            </a:r>
          </a:p>
          <a:p>
            <a:r>
              <a:rPr lang="it-IT" dirty="0"/>
              <a:t>a)  per la sostituzione di lavoratori che esercitano il diritto di sciopero; </a:t>
            </a:r>
          </a:p>
          <a:p>
            <a:r>
              <a:rPr lang="it-IT" dirty="0"/>
              <a:t>b)  presso unità produttive nelle quali si è proceduto, entro i sei mesi precedenti, a licenziamenti collettivi a norma degli </a:t>
            </a:r>
            <a:r>
              <a:rPr lang="it-IT" i="1" dirty="0"/>
              <a:t>articoli </a:t>
            </a:r>
            <a:r>
              <a:rPr lang="it-IT" i="1" dirty="0">
                <a:hlinkClick r:id="rId2"/>
              </a:rPr>
              <a:t>4</a:t>
            </a:r>
            <a:r>
              <a:rPr lang="it-IT" i="1" dirty="0"/>
              <a:t> e </a:t>
            </a:r>
            <a:r>
              <a:rPr lang="it-IT" i="1" dirty="0">
                <a:hlinkClick r:id="rId3"/>
              </a:rPr>
              <a:t>24</a:t>
            </a:r>
            <a:r>
              <a:rPr lang="it-IT" i="1" dirty="0"/>
              <a:t> della </a:t>
            </a:r>
            <a:r>
              <a:rPr lang="it-IT" i="1" dirty="0">
                <a:hlinkClick r:id="rId4"/>
              </a:rPr>
              <a:t>legge n. 223 del 1991</a:t>
            </a:r>
            <a:r>
              <a:rPr lang="it-IT" dirty="0"/>
              <a:t>, che hanno riguardato lavoratori adibiti alle stesse mansioni cui si riferisce il contratto di lavoro a tempo determinato, salvo che il contratto sia concluso per provvedere alla sostituzione di lavoratori assenti, per assumere lavoratori iscritti nelle liste di mobilità, o abbia una durata iniziale non superiore a tre mesi; </a:t>
            </a:r>
          </a:p>
          <a:p>
            <a:r>
              <a:rPr lang="it-IT" dirty="0"/>
              <a:t>c)  presso unità produttive nelle quali sono operanti una sospensione del lavoro o una riduzione dell'orario in regime di cassa integrazione guadagni, che interessano lavoratori adibiti alle mansioni cui si riferisce il contratto a tempo determinato; </a:t>
            </a:r>
          </a:p>
          <a:p>
            <a:r>
              <a:rPr lang="it-IT" dirty="0"/>
              <a:t>d)  da parte di datori di lavoro che non hanno effettuato la valutazione dei rischi in applicazione della normativa di tutela della salute e della sicurezza dei lavoratori.</a:t>
            </a:r>
          </a:p>
          <a:p>
            <a:r>
              <a:rPr lang="it-IT" dirty="0"/>
              <a:t>2.  </a:t>
            </a:r>
            <a:r>
              <a:rPr lang="it-IT" u="sng" dirty="0">
                <a:solidFill>
                  <a:srgbClr val="FF0000"/>
                </a:solidFill>
              </a:rPr>
              <a:t>In caso di violazione dei divieti di cui al comma 1, il contratto si trasforma in contratto a tempo indeterminato.</a:t>
            </a:r>
          </a:p>
        </p:txBody>
      </p:sp>
    </p:spTree>
    <p:extLst>
      <p:ext uri="{BB962C8B-B14F-4D97-AF65-F5344CB8AC3E}">
        <p14:creationId xmlns:p14="http://schemas.microsoft.com/office/powerpoint/2010/main" val="422247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solidFill>
                  <a:srgbClr val="FF0000"/>
                </a:solidFill>
              </a:rPr>
              <a:t>1. </a:t>
            </a:r>
            <a:r>
              <a:rPr lang="it-IT" dirty="0"/>
              <a:t>Art. 21:  </a:t>
            </a:r>
            <a:r>
              <a:rPr lang="it-IT" b="1" dirty="0">
                <a:solidFill>
                  <a:srgbClr val="FF0000"/>
                </a:solidFill>
              </a:rPr>
              <a:t>Proroga</a:t>
            </a:r>
            <a:r>
              <a:rPr lang="it-IT" dirty="0"/>
              <a:t> contratto a termine</a:t>
            </a:r>
          </a:p>
        </p:txBody>
      </p:sp>
      <p:sp>
        <p:nvSpPr>
          <p:cNvPr id="3" name="Segnaposto contenuto 2"/>
          <p:cNvSpPr>
            <a:spLocks noGrp="1"/>
          </p:cNvSpPr>
          <p:nvPr>
            <p:ph idx="1"/>
          </p:nvPr>
        </p:nvSpPr>
        <p:spPr/>
        <p:txBody>
          <a:bodyPr>
            <a:normAutofit fontScale="77500" lnSpcReduction="20000"/>
          </a:bodyPr>
          <a:lstStyle/>
          <a:p>
            <a:pPr algn="just"/>
            <a:r>
              <a:rPr lang="it-IT" dirty="0"/>
              <a:t>1.  Il termine del contratto a tempo determinato può </a:t>
            </a:r>
            <a:r>
              <a:rPr lang="it-IT" u="sng" dirty="0">
                <a:solidFill>
                  <a:srgbClr val="FF0000"/>
                </a:solidFill>
              </a:rPr>
              <a:t>essere prorogato, con il consenso del lavoratore, solo quando la durata iniziale del contratto sia inferiore a trentasei mesi, e, comunque, per un massimo di </a:t>
            </a:r>
            <a:r>
              <a:rPr lang="it-IT" b="1" u="sng" dirty="0">
                <a:solidFill>
                  <a:srgbClr val="FF0000"/>
                </a:solidFill>
              </a:rPr>
              <a:t>cinque volte nell'arco di trentasei mesi</a:t>
            </a:r>
            <a:r>
              <a:rPr lang="it-IT" b="1" u="sng" dirty="0"/>
              <a:t> </a:t>
            </a:r>
            <a:r>
              <a:rPr lang="it-IT" dirty="0"/>
              <a:t>a prescindere dal numero dei contratti</a:t>
            </a:r>
            <a:r>
              <a:rPr lang="it-IT" b="1" dirty="0"/>
              <a:t>. </a:t>
            </a:r>
            <a:r>
              <a:rPr lang="it-IT" b="1" u="sng" dirty="0">
                <a:solidFill>
                  <a:srgbClr val="FF0000"/>
                </a:solidFill>
              </a:rPr>
              <a:t>Qualora il numero delle proroghe sia superiore, il contratto si trasforma in contratto a tempo indeterminato dalla data di decorrenza della sesta proroga.</a:t>
            </a:r>
          </a:p>
          <a:p>
            <a:pPr marL="0" indent="0" algn="just">
              <a:buNone/>
            </a:pPr>
            <a:endParaRPr lang="it-IT" b="1" u="sng" dirty="0">
              <a:solidFill>
                <a:srgbClr val="FF0000"/>
              </a:solidFill>
            </a:endParaRPr>
          </a:p>
          <a:p>
            <a:pPr algn="just"/>
            <a:r>
              <a:rPr lang="it-IT" dirty="0"/>
              <a:t>3.  I limiti previsti dal presente articolo </a:t>
            </a:r>
            <a:r>
              <a:rPr lang="it-IT" dirty="0">
                <a:solidFill>
                  <a:srgbClr val="FF0000"/>
                </a:solidFill>
              </a:rPr>
              <a:t>non si applicano alle imprese start-up innovative</a:t>
            </a:r>
            <a:r>
              <a:rPr lang="it-IT" dirty="0"/>
              <a:t> di cui di cui all'</a:t>
            </a:r>
            <a:r>
              <a:rPr lang="it-IT" i="1" dirty="0"/>
              <a:t>articolo </a:t>
            </a:r>
            <a:r>
              <a:rPr lang="it-IT" i="1" dirty="0">
                <a:hlinkClick r:id="rId2"/>
              </a:rPr>
              <a:t>25, commi 2 e 3</a:t>
            </a:r>
            <a:r>
              <a:rPr lang="it-IT" i="1" dirty="0"/>
              <a:t>, del </a:t>
            </a:r>
            <a:r>
              <a:rPr lang="it-IT" i="1" dirty="0">
                <a:hlinkClick r:id="rId3"/>
              </a:rPr>
              <a:t>decreto-legge 18 ottobre 2012, n. 179</a:t>
            </a:r>
            <a:r>
              <a:rPr lang="it-IT" dirty="0"/>
              <a:t>, convertito, con modificazioni, dalla </a:t>
            </a:r>
            <a:r>
              <a:rPr lang="it-IT" i="1" dirty="0">
                <a:hlinkClick r:id="rId4"/>
              </a:rPr>
              <a:t>legge 17 dicembre 2012, n. 221</a:t>
            </a:r>
            <a:r>
              <a:rPr lang="it-IT" dirty="0"/>
              <a:t>, per il periodo di quattro anni dalla costituzione della società, ovvero per il più limitato periodo previsto dal comma 3 del suddetto articolo 25 per le società già costituite.</a:t>
            </a:r>
          </a:p>
          <a:p>
            <a:endParaRPr lang="it-IT" dirty="0"/>
          </a:p>
        </p:txBody>
      </p:sp>
    </p:spTree>
    <p:extLst>
      <p:ext uri="{BB962C8B-B14F-4D97-AF65-F5344CB8AC3E}">
        <p14:creationId xmlns:p14="http://schemas.microsoft.com/office/powerpoint/2010/main" val="1258099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Art. 2097 c.c.</a:t>
            </a:r>
          </a:p>
        </p:txBody>
      </p:sp>
      <p:sp>
        <p:nvSpPr>
          <p:cNvPr id="3" name="Segnaposto contenuto 2"/>
          <p:cNvSpPr>
            <a:spLocks noGrp="1"/>
          </p:cNvSpPr>
          <p:nvPr>
            <p:ph idx="1"/>
          </p:nvPr>
        </p:nvSpPr>
        <p:spPr/>
        <p:txBody>
          <a:bodyPr>
            <a:normAutofit fontScale="85000" lnSpcReduction="20000"/>
          </a:bodyPr>
          <a:lstStyle/>
          <a:p>
            <a:r>
              <a:rPr lang="it-IT" dirty="0"/>
              <a:t>2097. Durata del contratto di lavoro.</a:t>
            </a:r>
          </a:p>
          <a:p>
            <a:r>
              <a:rPr lang="it-IT" dirty="0"/>
              <a:t>[Il contratto di lavoro si reputa a tempo indeterminato, se il termine non risulta dalla specialità del rapporto o da atto scritto.</a:t>
            </a:r>
          </a:p>
          <a:p>
            <a:r>
              <a:rPr lang="it-IT" dirty="0"/>
              <a:t>In quest'ultimo caso l'apposizione del termine è priva di effetto, se è fatta per eludere le disposizioni che riguardano il contratto a tempo indeterminato.</a:t>
            </a:r>
          </a:p>
          <a:p>
            <a:r>
              <a:rPr lang="it-IT" dirty="0"/>
              <a:t>Se la prestazione di lavoro continua dopo la scadenza del termine e non risulta una contraria volontà delle parti, il contratto si considera a tempo indeterminato.</a:t>
            </a:r>
          </a:p>
          <a:p>
            <a:r>
              <a:rPr lang="it-IT" dirty="0"/>
              <a:t>Salvo diversa disposizione delle norme corporative se il contratto di lavoro è stato stipulato per una durata superiore a cinque anni, o a dieci se si tratta di dirigenti, il prestatore di lavoro può recedere da esso trascorso il quinquennio o il decennio, osservata la disposizione dell'articolo 2118] </a:t>
            </a:r>
          </a:p>
          <a:p>
            <a:endParaRPr lang="it-IT" dirty="0"/>
          </a:p>
        </p:txBody>
      </p:sp>
    </p:spTree>
    <p:extLst>
      <p:ext uri="{BB962C8B-B14F-4D97-AF65-F5344CB8AC3E}">
        <p14:creationId xmlns:p14="http://schemas.microsoft.com/office/powerpoint/2010/main" val="3551523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08688"/>
          </a:xfrm>
        </p:spPr>
        <p:txBody>
          <a:bodyPr>
            <a:normAutofit fontScale="90000"/>
          </a:bodyPr>
          <a:lstStyle/>
          <a:p>
            <a:pPr algn="ctr"/>
            <a:r>
              <a:rPr lang="it-IT" b="1" dirty="0">
                <a:solidFill>
                  <a:srgbClr val="FF0000"/>
                </a:solidFill>
              </a:rPr>
              <a:t>2. RIASSUNZIONE </a:t>
            </a:r>
            <a:r>
              <a:rPr lang="it-IT" dirty="0"/>
              <a:t>(non proroga)</a:t>
            </a:r>
          </a:p>
        </p:txBody>
      </p:sp>
      <p:sp>
        <p:nvSpPr>
          <p:cNvPr id="3" name="Segnaposto contenuto 2"/>
          <p:cNvSpPr>
            <a:spLocks noGrp="1"/>
          </p:cNvSpPr>
          <p:nvPr>
            <p:ph idx="1"/>
          </p:nvPr>
        </p:nvSpPr>
        <p:spPr/>
        <p:txBody>
          <a:bodyPr>
            <a:normAutofit fontScale="62500" lnSpcReduction="20000"/>
          </a:bodyPr>
          <a:lstStyle/>
          <a:p>
            <a:pPr algn="just"/>
            <a:r>
              <a:rPr lang="it-IT" sz="2900" dirty="0"/>
              <a:t>2. </a:t>
            </a:r>
            <a:r>
              <a:rPr lang="it-IT" u="sng" dirty="0">
                <a:solidFill>
                  <a:srgbClr val="FF0000"/>
                </a:solidFill>
              </a:rPr>
              <a:t>Qualora il lavoratore sia riassunto a tempo determinato </a:t>
            </a:r>
          </a:p>
          <a:p>
            <a:pPr marL="365760" lvl="1" indent="0" algn="just">
              <a:buNone/>
            </a:pPr>
            <a:r>
              <a:rPr lang="it-IT" dirty="0">
                <a:solidFill>
                  <a:srgbClr val="FF0000"/>
                </a:solidFill>
              </a:rPr>
              <a:t>   a. </a:t>
            </a:r>
            <a:r>
              <a:rPr lang="it-IT" u="sng" dirty="0">
                <a:solidFill>
                  <a:srgbClr val="FF0000"/>
                </a:solidFill>
              </a:rPr>
              <a:t>entro dieci giorni dalla data di scadenza di un contratto di durata fino a sei mesi, </a:t>
            </a:r>
          </a:p>
          <a:p>
            <a:pPr marL="365760" lvl="1" indent="0" algn="just">
              <a:buNone/>
            </a:pPr>
            <a:r>
              <a:rPr lang="it-IT" dirty="0">
                <a:solidFill>
                  <a:srgbClr val="FF0000"/>
                </a:solidFill>
              </a:rPr>
              <a:t>   b. </a:t>
            </a:r>
            <a:r>
              <a:rPr lang="it-IT" u="sng" dirty="0">
                <a:solidFill>
                  <a:srgbClr val="FF0000"/>
                </a:solidFill>
              </a:rPr>
              <a:t>ovvero venti giorni dalla data di scadenza di un contratto di durata superiore a sei mesi</a:t>
            </a:r>
          </a:p>
          <a:p>
            <a:pPr marL="0" indent="0" algn="just">
              <a:buNone/>
            </a:pPr>
            <a:r>
              <a:rPr lang="it-IT" u="sng" dirty="0">
                <a:solidFill>
                  <a:srgbClr val="FF0000"/>
                </a:solidFill>
              </a:rPr>
              <a:t>il secondo contratto si trasforma in contratto a tempo indeterminato.</a:t>
            </a:r>
          </a:p>
          <a:p>
            <a:pPr marL="0" indent="0" algn="just">
              <a:buNone/>
            </a:pPr>
            <a:endParaRPr lang="it-IT" u="sng" dirty="0">
              <a:solidFill>
                <a:srgbClr val="FF0000"/>
              </a:solidFill>
            </a:endParaRPr>
          </a:p>
          <a:p>
            <a:pPr marL="0" indent="0" algn="just">
              <a:buNone/>
            </a:pPr>
            <a:r>
              <a:rPr lang="it-IT" dirty="0"/>
              <a:t>Le disposizioni di cui al presente comma non trovano applicazione nei confronti dei lavoratori impiegati nelle </a:t>
            </a:r>
            <a:r>
              <a:rPr lang="it-IT" dirty="0">
                <a:solidFill>
                  <a:srgbClr val="FF0000"/>
                </a:solidFill>
              </a:rPr>
              <a:t>attività stagionali </a:t>
            </a:r>
            <a:r>
              <a:rPr lang="it-IT" dirty="0"/>
              <a:t>individuate con decreto del Ministero del lavoro e delle politiche sociali nonché nelle ipotesi individuate dai contratti collettivi. </a:t>
            </a:r>
            <a:r>
              <a:rPr lang="it-IT" dirty="0">
                <a:solidFill>
                  <a:srgbClr val="000000"/>
                </a:solidFill>
              </a:rPr>
              <a:t>Fino all'adozione del decreto di cui al secondo periodo continuano a trovare applicazione le disposizioni del </a:t>
            </a:r>
            <a:r>
              <a:rPr lang="it-IT" i="1" dirty="0">
                <a:solidFill>
                  <a:srgbClr val="000000"/>
                </a:solidFill>
                <a:hlinkClick r:id="rId2"/>
              </a:rPr>
              <a:t>decreto del Presidente della Repubblica 7 ottobre 1963, n. 1525</a:t>
            </a:r>
            <a:r>
              <a:rPr lang="it-IT" dirty="0"/>
              <a:t>.</a:t>
            </a:r>
          </a:p>
          <a:p>
            <a:endParaRPr lang="it-IT" dirty="0"/>
          </a:p>
          <a:p>
            <a:pPr algn="just"/>
            <a:r>
              <a:rPr lang="it-IT" dirty="0"/>
              <a:t>3.  I limiti previsti dal presente articolo </a:t>
            </a:r>
            <a:r>
              <a:rPr lang="it-IT" dirty="0">
                <a:solidFill>
                  <a:srgbClr val="FF0000"/>
                </a:solidFill>
              </a:rPr>
              <a:t>non si applicano alle imprese start-up innovative</a:t>
            </a:r>
            <a:r>
              <a:rPr lang="it-IT" dirty="0"/>
              <a:t> di cui di cui all'</a:t>
            </a:r>
            <a:r>
              <a:rPr lang="it-IT" i="1" dirty="0"/>
              <a:t>articolo </a:t>
            </a:r>
            <a:r>
              <a:rPr lang="it-IT" i="1" dirty="0">
                <a:hlinkClick r:id="rId3"/>
              </a:rPr>
              <a:t>25, commi 2 e 3</a:t>
            </a:r>
            <a:r>
              <a:rPr lang="it-IT" i="1" dirty="0"/>
              <a:t>, del </a:t>
            </a:r>
            <a:r>
              <a:rPr lang="it-IT" i="1" dirty="0">
                <a:hlinkClick r:id="rId4"/>
              </a:rPr>
              <a:t>decreto-legge 18 ottobre 2012, n. 179</a:t>
            </a:r>
            <a:r>
              <a:rPr lang="it-IT" dirty="0"/>
              <a:t>, convertito, con modificazioni, dalla </a:t>
            </a:r>
            <a:r>
              <a:rPr lang="it-IT" i="1" dirty="0">
                <a:hlinkClick r:id="rId5"/>
              </a:rPr>
              <a:t>legge 17 dicembre 2012, n. 221</a:t>
            </a:r>
            <a:r>
              <a:rPr lang="it-IT" dirty="0"/>
              <a:t>, per il periodo di quattro anni dalla costituzione della società, ovvero per il più limitato periodo previsto dal comma 3 del suddetto articolo 25 per le società già costituite.</a:t>
            </a:r>
          </a:p>
          <a:p>
            <a:endParaRPr lang="it-IT" dirty="0"/>
          </a:p>
          <a:p>
            <a:endParaRPr lang="it-IT" dirty="0"/>
          </a:p>
        </p:txBody>
      </p:sp>
    </p:spTree>
    <p:extLst>
      <p:ext uri="{BB962C8B-B14F-4D97-AF65-F5344CB8AC3E}">
        <p14:creationId xmlns:p14="http://schemas.microsoft.com/office/powerpoint/2010/main" val="59333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just"/>
            <a:r>
              <a:rPr lang="it-IT" sz="3200" b="1" dirty="0">
                <a:solidFill>
                  <a:srgbClr val="FF0000"/>
                </a:solidFill>
              </a:rPr>
              <a:t>3.</a:t>
            </a:r>
            <a:r>
              <a:rPr lang="it-IT" sz="3200" b="1" dirty="0"/>
              <a:t> Art. 22:  </a:t>
            </a:r>
            <a:r>
              <a:rPr lang="it-IT" sz="3200" b="1" dirty="0">
                <a:solidFill>
                  <a:srgbClr val="FF0000"/>
                </a:solidFill>
              </a:rPr>
              <a:t>Continuazione del rapporto oltre la scadenza del termine </a:t>
            </a:r>
            <a:r>
              <a:rPr lang="it-IT" sz="3200" b="1" dirty="0"/>
              <a:t>= senza proroghe, per atti concludenti cioè di fatto</a:t>
            </a:r>
          </a:p>
        </p:txBody>
      </p:sp>
      <p:sp>
        <p:nvSpPr>
          <p:cNvPr id="3" name="Segnaposto contenuto 2"/>
          <p:cNvSpPr>
            <a:spLocks noGrp="1"/>
          </p:cNvSpPr>
          <p:nvPr>
            <p:ph idx="1"/>
          </p:nvPr>
        </p:nvSpPr>
        <p:spPr/>
        <p:txBody>
          <a:bodyPr>
            <a:normAutofit fontScale="92500" lnSpcReduction="20000"/>
          </a:bodyPr>
          <a:lstStyle/>
          <a:p>
            <a:pPr algn="just"/>
            <a:r>
              <a:rPr lang="it-IT" dirty="0"/>
              <a:t>1.  </a:t>
            </a:r>
            <a:r>
              <a:rPr lang="it-IT" u="sng" dirty="0">
                <a:solidFill>
                  <a:srgbClr val="FF0000"/>
                </a:solidFill>
              </a:rPr>
              <a:t>Fermi i limiti di durata massima di cui all'articolo 19, se il rapporto di lavoro continua dopo la scadenza del termine inizialmente fissato o successivamente prorogato, il datore di lavoro è tenuto a corrispondere al lavoratore una maggiorazione della retribuzione per ogni giorno di continuazione del rapporto pari al 20 per cento fino al decimo giorno successivo e al 40 per cento per ciascun giorno ulteriore.</a:t>
            </a:r>
          </a:p>
          <a:p>
            <a:pPr algn="just"/>
            <a:r>
              <a:rPr lang="it-IT" u="sng" dirty="0">
                <a:solidFill>
                  <a:srgbClr val="FF0000"/>
                </a:solidFill>
              </a:rPr>
              <a:t>2.  Qualora il rapporto di lavoro continui oltre il trentesimo giorno in caso di contratto di durata inferiore a sei mesi, ovvero oltre il cinquantesimo giorno negli altri casi, il contratto si trasforma in contratto a tempo indeterminato dalla scadenza dei predetti termini.</a:t>
            </a:r>
          </a:p>
        </p:txBody>
      </p:sp>
    </p:spTree>
    <p:extLst>
      <p:ext uri="{BB962C8B-B14F-4D97-AF65-F5344CB8AC3E}">
        <p14:creationId xmlns:p14="http://schemas.microsoft.com/office/powerpoint/2010/main" val="1295236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548680"/>
            <a:ext cx="8229600" cy="1143000"/>
          </a:xfrm>
        </p:spPr>
        <p:txBody>
          <a:bodyPr>
            <a:normAutofit fontScale="90000"/>
          </a:bodyPr>
          <a:lstStyle/>
          <a:p>
            <a:r>
              <a:rPr lang="it-IT" sz="4000" dirty="0"/>
              <a:t>Art. 23: Limiti al  numero complessivo di contratti a tempo determinato </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endParaRPr lang="it-IT" dirty="0"/>
          </a:p>
          <a:p>
            <a:pPr algn="just"/>
            <a:r>
              <a:rPr lang="it-IT" dirty="0"/>
              <a:t>1.  Salvo diversa disposizione dei contratti collettivi non possono essere assunti lavoratori a tempo determinato in misura superiore al </a:t>
            </a:r>
            <a:r>
              <a:rPr lang="it-IT" b="1" u="sng" dirty="0">
                <a:solidFill>
                  <a:srgbClr val="FF0000"/>
                </a:solidFill>
              </a:rPr>
              <a:t>20 per cento del numero dei lavoratori a tempo indeterminato </a:t>
            </a:r>
            <a:r>
              <a:rPr lang="it-IT" dirty="0"/>
              <a:t>in forza al 1° gennaio dell'anno di assunzione, con un arrotondamento del decimale all'unità superiore qualora esso sia eguale o superiore a 0,5. Nel caso di inizio dell'attività nel corso dell'anno, il limite percentuale si computa sul numero dei lavoratori a tempo indeterminato in forza al momento dell'assunzione</a:t>
            </a:r>
            <a:r>
              <a:rPr lang="it-IT" b="1" dirty="0"/>
              <a:t>. </a:t>
            </a:r>
          </a:p>
          <a:p>
            <a:pPr algn="just"/>
            <a:r>
              <a:rPr lang="it-IT" b="1" u="sng" dirty="0">
                <a:solidFill>
                  <a:srgbClr val="FF0000"/>
                </a:solidFill>
              </a:rPr>
              <a:t>Per i datori di lavoro che occupano fino a cinque dipendenti è sempre possibile stipulare un contratto di lavoro a tempo determinato.</a:t>
            </a:r>
          </a:p>
        </p:txBody>
      </p:sp>
    </p:spTree>
    <p:extLst>
      <p:ext uri="{BB962C8B-B14F-4D97-AF65-F5344CB8AC3E}">
        <p14:creationId xmlns:p14="http://schemas.microsoft.com/office/powerpoint/2010/main" val="188244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600" dirty="0"/>
              <a:t>Art. 23 (segue) Esenzione dai limiti percentuali di attivazione di contratti a termine nella stessa impresa</a:t>
            </a:r>
          </a:p>
        </p:txBody>
      </p:sp>
      <p:sp>
        <p:nvSpPr>
          <p:cNvPr id="3" name="Segnaposto contenuto 2"/>
          <p:cNvSpPr>
            <a:spLocks noGrp="1"/>
          </p:cNvSpPr>
          <p:nvPr>
            <p:ph idx="1"/>
          </p:nvPr>
        </p:nvSpPr>
        <p:spPr/>
        <p:txBody>
          <a:bodyPr>
            <a:normAutofit fontScale="70000" lnSpcReduction="20000"/>
          </a:bodyPr>
          <a:lstStyle/>
          <a:p>
            <a:pPr algn="just"/>
            <a:r>
              <a:rPr lang="it-IT" dirty="0"/>
              <a:t>2. Sono </a:t>
            </a:r>
            <a:r>
              <a:rPr lang="it-IT" b="1" dirty="0">
                <a:solidFill>
                  <a:srgbClr val="FF0000"/>
                </a:solidFill>
              </a:rPr>
              <a:t>esenti dal limite del 20%, nonché da eventuali limitazioni quantitative previste da contratti collettivi</a:t>
            </a:r>
            <a:r>
              <a:rPr lang="it-IT" dirty="0"/>
              <a:t>, i contratti a tempo determinato conclusi:</a:t>
            </a:r>
          </a:p>
          <a:p>
            <a:pPr algn="just"/>
            <a:r>
              <a:rPr lang="it-IT" dirty="0"/>
              <a:t>a)  nella  </a:t>
            </a:r>
            <a:r>
              <a:rPr lang="it-IT" dirty="0">
                <a:solidFill>
                  <a:srgbClr val="FF0000"/>
                </a:solidFill>
              </a:rPr>
              <a:t>fase di avvio di nuove attività</a:t>
            </a:r>
            <a:r>
              <a:rPr lang="it-IT" dirty="0"/>
              <a:t>, per i periodi definiti dai contratti collettivi, anche in misura non uniforme con riferimento ad aree geografiche e comparti merceologici; </a:t>
            </a:r>
          </a:p>
          <a:p>
            <a:pPr algn="just"/>
            <a:r>
              <a:rPr lang="it-IT" dirty="0"/>
              <a:t>b)  </a:t>
            </a:r>
            <a:r>
              <a:rPr lang="it-IT" dirty="0">
                <a:solidFill>
                  <a:srgbClr val="FF0000"/>
                </a:solidFill>
              </a:rPr>
              <a:t>da imprese start-up innovative </a:t>
            </a:r>
            <a:r>
              <a:rPr lang="it-IT" dirty="0"/>
              <a:t>di cui all'</a:t>
            </a:r>
            <a:r>
              <a:rPr lang="it-IT" i="1" dirty="0"/>
              <a:t>articolo </a:t>
            </a:r>
            <a:r>
              <a:rPr lang="it-IT" i="1" dirty="0">
                <a:hlinkClick r:id="rId2"/>
              </a:rPr>
              <a:t>25, commi 2 e 3</a:t>
            </a:r>
            <a:r>
              <a:rPr lang="it-IT" i="1" dirty="0"/>
              <a:t>, del </a:t>
            </a:r>
            <a:r>
              <a:rPr lang="it-IT" i="1" dirty="0">
                <a:hlinkClick r:id="rId3"/>
              </a:rPr>
              <a:t>decreto-legge n. 179 del 2012</a:t>
            </a:r>
            <a:r>
              <a:rPr lang="it-IT" dirty="0"/>
              <a:t>, convertito, con modificazioni, dalla </a:t>
            </a:r>
            <a:r>
              <a:rPr lang="it-IT" i="1" dirty="0">
                <a:hlinkClick r:id="rId4"/>
              </a:rPr>
              <a:t>legge n. 221 del 2012</a:t>
            </a:r>
            <a:r>
              <a:rPr lang="it-IT" dirty="0"/>
              <a:t>, per il periodo di quattro anni dalla costituzione della società ovvero per il più limitato periodo previsto dal comma 3 del suddetto articolo 25 per le società già costituite; </a:t>
            </a:r>
          </a:p>
          <a:p>
            <a:pPr algn="just"/>
            <a:r>
              <a:rPr lang="it-IT" dirty="0"/>
              <a:t>c)  per lo svolgimento delle </a:t>
            </a:r>
            <a:r>
              <a:rPr lang="it-IT" dirty="0">
                <a:solidFill>
                  <a:srgbClr val="FF0000"/>
                </a:solidFill>
              </a:rPr>
              <a:t>attività stagionali </a:t>
            </a:r>
            <a:r>
              <a:rPr lang="it-IT" dirty="0"/>
              <a:t>di cui all'articolo 21, comma 2; </a:t>
            </a:r>
          </a:p>
          <a:p>
            <a:pPr algn="just"/>
            <a:r>
              <a:rPr lang="it-IT" dirty="0"/>
              <a:t>d)  per </a:t>
            </a:r>
            <a:r>
              <a:rPr lang="it-IT" dirty="0">
                <a:solidFill>
                  <a:srgbClr val="FF0000"/>
                </a:solidFill>
              </a:rPr>
              <a:t>specifici spettacoli </a:t>
            </a:r>
            <a:r>
              <a:rPr lang="it-IT" dirty="0"/>
              <a:t>ovvero specifici programmi radiofonici o televisivi; </a:t>
            </a:r>
          </a:p>
          <a:p>
            <a:pPr algn="just"/>
            <a:r>
              <a:rPr lang="it-IT" dirty="0"/>
              <a:t>e)  per </a:t>
            </a:r>
            <a:r>
              <a:rPr lang="it-IT" dirty="0">
                <a:solidFill>
                  <a:srgbClr val="FF0000"/>
                </a:solidFill>
              </a:rPr>
              <a:t>sostituzione di lavoratori assenti</a:t>
            </a:r>
            <a:r>
              <a:rPr lang="it-IT" dirty="0"/>
              <a:t>; </a:t>
            </a:r>
          </a:p>
          <a:p>
            <a:pPr algn="just"/>
            <a:r>
              <a:rPr lang="it-IT" dirty="0" err="1"/>
              <a:t>f</a:t>
            </a:r>
            <a:r>
              <a:rPr lang="it-IT" dirty="0"/>
              <a:t>)  con </a:t>
            </a:r>
            <a:r>
              <a:rPr lang="it-IT" dirty="0">
                <a:solidFill>
                  <a:srgbClr val="FF0000"/>
                </a:solidFill>
              </a:rPr>
              <a:t>lavoratori di età superiore a 50 anni</a:t>
            </a:r>
            <a:r>
              <a:rPr lang="it-IT" dirty="0"/>
              <a:t>.</a:t>
            </a:r>
          </a:p>
          <a:p>
            <a:pPr algn="just"/>
            <a:endParaRPr lang="it-IT" dirty="0"/>
          </a:p>
          <a:p>
            <a:endParaRPr lang="it-IT" dirty="0"/>
          </a:p>
        </p:txBody>
      </p:sp>
    </p:spTree>
    <p:extLst>
      <p:ext uri="{BB962C8B-B14F-4D97-AF65-F5344CB8AC3E}">
        <p14:creationId xmlns:p14="http://schemas.microsoft.com/office/powerpoint/2010/main" val="2610452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548680"/>
            <a:ext cx="8229600" cy="1143000"/>
          </a:xfrm>
        </p:spPr>
        <p:txBody>
          <a:bodyPr>
            <a:normAutofit fontScale="90000"/>
          </a:bodyPr>
          <a:lstStyle/>
          <a:p>
            <a:r>
              <a:rPr lang="it-IT" sz="3200" dirty="0"/>
              <a:t>Art. 23 (segue) Esenzione dai limiti percentuali di attivazione di contratti a termine nella stessa impresa</a:t>
            </a:r>
          </a:p>
        </p:txBody>
      </p:sp>
      <p:sp>
        <p:nvSpPr>
          <p:cNvPr id="3" name="Segnaposto contenuto 2"/>
          <p:cNvSpPr>
            <a:spLocks noGrp="1"/>
          </p:cNvSpPr>
          <p:nvPr>
            <p:ph idx="1"/>
          </p:nvPr>
        </p:nvSpPr>
        <p:spPr/>
        <p:txBody>
          <a:bodyPr>
            <a:normAutofit fontScale="77500" lnSpcReduction="20000"/>
          </a:bodyPr>
          <a:lstStyle/>
          <a:p>
            <a:pPr algn="just"/>
            <a:r>
              <a:rPr lang="it-IT" dirty="0"/>
              <a:t>3.  Il limite percentuale non si applica, inoltre, </a:t>
            </a:r>
            <a:r>
              <a:rPr lang="it-IT" dirty="0">
                <a:solidFill>
                  <a:srgbClr val="FF0000"/>
                </a:solidFill>
              </a:rPr>
              <a:t>ai contratti di lavoro a tempo determinato stipulati tra università private</a:t>
            </a:r>
            <a:r>
              <a:rPr lang="it-IT" dirty="0"/>
              <a:t>, incluse le filiazioni di università straniere</a:t>
            </a:r>
            <a:r>
              <a:rPr lang="it-IT" dirty="0">
                <a:solidFill>
                  <a:srgbClr val="FF0000"/>
                </a:solidFill>
              </a:rPr>
              <a:t>, istituti pubblici di ricerca</a:t>
            </a:r>
            <a:r>
              <a:rPr lang="it-IT" dirty="0"/>
              <a:t> ovvero enti privati di ricerca e lavoratori chiamati a svolgere attività di insegnamento, di ricerca scientifica o tecnologica, di assistenza tecnica alla stessa o di coordinamento e direzione della stessa, tra istituti della cultura di appartenenza statale ovvero enti, pubblici e privati derivanti da trasformazione di precedenti enti pubblici, vigilati dal Ministero dei beni e delle attività culturali e del turismo, ad esclusione delle fondazioni di produzione musicale di cui al </a:t>
            </a:r>
            <a:r>
              <a:rPr lang="it-IT" i="1" dirty="0">
                <a:hlinkClick r:id="rId2"/>
              </a:rPr>
              <a:t>decreto legislativo 29 giugno 1996, n. 367</a:t>
            </a:r>
            <a:r>
              <a:rPr lang="it-IT" dirty="0"/>
              <a:t>, </a:t>
            </a:r>
            <a:r>
              <a:rPr lang="it-IT" dirty="0">
                <a:solidFill>
                  <a:srgbClr val="FF0000"/>
                </a:solidFill>
              </a:rPr>
              <a:t>e lavoratori impiegati per soddisfare esigenze temporanee legate alla realizzazione di mostre, eventi e manifestazioni di interesse culturale</a:t>
            </a:r>
            <a:r>
              <a:rPr lang="it-IT" dirty="0"/>
              <a:t>. I contratti di lavoro a tempo determinato che hanno ad oggetto in via esclusiva lo svolgimento di attività di ricerca scientifica possono avere durata pari a quella del progetto di ricerca al quale si riferiscono.</a:t>
            </a:r>
          </a:p>
          <a:p>
            <a:pPr algn="just"/>
            <a:endParaRPr lang="it-IT" dirty="0"/>
          </a:p>
        </p:txBody>
      </p:sp>
    </p:spTree>
    <p:extLst>
      <p:ext uri="{BB962C8B-B14F-4D97-AF65-F5344CB8AC3E}">
        <p14:creationId xmlns:p14="http://schemas.microsoft.com/office/powerpoint/2010/main" val="1559517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23 (segue) Sanzioni per violazione limiti percentuali</a:t>
            </a:r>
          </a:p>
        </p:txBody>
      </p:sp>
      <p:sp>
        <p:nvSpPr>
          <p:cNvPr id="3" name="Segnaposto contenuto 2"/>
          <p:cNvSpPr>
            <a:spLocks noGrp="1"/>
          </p:cNvSpPr>
          <p:nvPr>
            <p:ph idx="1"/>
          </p:nvPr>
        </p:nvSpPr>
        <p:spPr/>
        <p:txBody>
          <a:bodyPr>
            <a:normAutofit fontScale="77500" lnSpcReduction="20000"/>
          </a:bodyPr>
          <a:lstStyle/>
          <a:p>
            <a:pPr algn="just"/>
            <a:r>
              <a:rPr lang="it-IT" u="sng" dirty="0">
                <a:solidFill>
                  <a:srgbClr val="FF0000"/>
                </a:solidFill>
              </a:rPr>
              <a:t>In caso di violazione del limite percentuale, restando esclusa la trasformazione dei contratti interessati in contratti a tempo indeterminato, per ciascun lavoratore si applica una sanzione amministrativa di importo pari:</a:t>
            </a:r>
          </a:p>
          <a:p>
            <a:pPr algn="just"/>
            <a:r>
              <a:rPr lang="it-IT" u="sng" dirty="0">
                <a:solidFill>
                  <a:srgbClr val="FF0000"/>
                </a:solidFill>
              </a:rPr>
              <a:t>a)  al 20 per cento della retribuzione, per ciascun mese o frazione di mese superiore a quindici giorni di durata del rapporto di lavoro, se il numero dei lavoratori assunti in violazione del limite percentuale non è superiore a uno; </a:t>
            </a:r>
          </a:p>
          <a:p>
            <a:pPr algn="just"/>
            <a:r>
              <a:rPr lang="it-IT" u="sng" dirty="0">
                <a:solidFill>
                  <a:srgbClr val="FF0000"/>
                </a:solidFill>
              </a:rPr>
              <a:t>b)  al 50 per cento della retribuzione, per ciascun mese o frazione di mese superiore a quindici giorni di durata del rapporto di lavoro, se il numero dei lavoratori assunti in violazione del limite percentuale è superiore a uno.</a:t>
            </a:r>
          </a:p>
          <a:p>
            <a:pPr algn="just"/>
            <a:r>
              <a:rPr lang="it-IT" dirty="0"/>
              <a:t>5.  I contratti collettivi definiscono modalità e contenuti delle informazioni da rendere alle rappresentanze sindacali aziendali o alla rappresentanza sindacale unitaria dei lavoratori in merito all'utilizzo del lavoro a tempo determinato.</a:t>
            </a:r>
          </a:p>
          <a:p>
            <a:endParaRPr lang="it-IT" dirty="0"/>
          </a:p>
        </p:txBody>
      </p:sp>
    </p:spTree>
    <p:extLst>
      <p:ext uri="{BB962C8B-B14F-4D97-AF65-F5344CB8AC3E}">
        <p14:creationId xmlns:p14="http://schemas.microsoft.com/office/powerpoint/2010/main" val="4154181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400" dirty="0"/>
              <a:t>Art. 24:  Diritti di precedenza nelle assunzioni di lavoratori assunti a termine</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a:t>1.  Salvo diversa disposizione dei contratti collettivi, il lavoratore che, nell'esecuzione di uno o più contratti a tempo determinato presso la stessa azienda, </a:t>
            </a:r>
            <a:r>
              <a:rPr lang="it-IT" dirty="0">
                <a:solidFill>
                  <a:srgbClr val="FF0000"/>
                </a:solidFill>
              </a:rPr>
              <a:t>ha prestato attività lavorativa per un periodo superiore a sei mesi ha diritto di precedenza nelle assunzioni a tempo indeterminato effettuate dal datore di lavoro entro i successivi dodici mesi con riferimento alle mansioni già espletate in esecuzione dei rapporti a termine.</a:t>
            </a:r>
          </a:p>
          <a:p>
            <a:pPr marL="0" indent="0" algn="just">
              <a:buNone/>
            </a:pPr>
            <a:endParaRPr lang="it-IT" dirty="0">
              <a:solidFill>
                <a:srgbClr val="FF0000"/>
              </a:solidFill>
            </a:endParaRPr>
          </a:p>
          <a:p>
            <a:pPr algn="just"/>
            <a:r>
              <a:rPr lang="it-IT" dirty="0"/>
              <a:t>2.  </a:t>
            </a:r>
            <a:r>
              <a:rPr lang="it-IT" dirty="0">
                <a:solidFill>
                  <a:srgbClr val="FF0000"/>
                </a:solidFill>
              </a:rPr>
              <a:t>Per le lavoratrici, il congedo di maternità </a:t>
            </a:r>
            <a:r>
              <a:rPr lang="it-IT" dirty="0"/>
              <a:t>di cui al Capo III del </a:t>
            </a:r>
            <a:r>
              <a:rPr lang="it-IT" i="1" dirty="0">
                <a:hlinkClick r:id="rId2"/>
              </a:rPr>
              <a:t>decreto legislativo n. 151 del 2001</a:t>
            </a:r>
            <a:r>
              <a:rPr lang="it-IT" dirty="0"/>
              <a:t>, e successive modificazioni, usufruito nell'esecuzione di un contratto a tempo determinato presso lo stesso datore di lavoro, concorre a determinare il periodo di attività lavorativa utile a conseguire il diritto di precedenza di cui al comma 1. </a:t>
            </a:r>
            <a:r>
              <a:rPr lang="it-IT" dirty="0">
                <a:solidFill>
                  <a:srgbClr val="FF0000"/>
                </a:solidFill>
              </a:rPr>
              <a:t>Alle medesime lavoratrici è altresì riconosciuto, alle stesse condizioni, il diritto di precedenza nelle assunzioni a tempo determinato effettuate dal datore di lavoro entro i successivi dodici mesi, con riferimento alle mansioni già espletate in esecuzione dei precedenti rapporti a termine</a:t>
            </a:r>
            <a:r>
              <a:rPr lang="it-IT" dirty="0"/>
              <a:t>.</a:t>
            </a:r>
          </a:p>
          <a:p>
            <a:pPr marL="0" indent="0" algn="just">
              <a:buNone/>
            </a:pPr>
            <a:endParaRPr lang="it-IT" dirty="0"/>
          </a:p>
          <a:p>
            <a:pPr algn="just"/>
            <a:r>
              <a:rPr lang="it-IT" dirty="0"/>
              <a:t>3. </a:t>
            </a:r>
            <a:r>
              <a:rPr lang="it-IT" dirty="0">
                <a:solidFill>
                  <a:srgbClr val="FF0000"/>
                </a:solidFill>
              </a:rPr>
              <a:t> Il lavoratore assunto a tempo determinato per lo svolgimento di attività stagionali </a:t>
            </a:r>
            <a:r>
              <a:rPr lang="it-IT" dirty="0"/>
              <a:t>ha diritto di precedenza rispetto a nuove assunzioni a tempo determinato da parte dello stesso datore di lavoro per le medesime attività stagionali.</a:t>
            </a:r>
          </a:p>
          <a:p>
            <a:pPr marL="0" indent="0" algn="just">
              <a:buNone/>
            </a:pPr>
            <a:endParaRPr lang="it-IT" dirty="0"/>
          </a:p>
          <a:p>
            <a:pPr algn="just"/>
            <a:r>
              <a:rPr lang="it-IT" dirty="0"/>
              <a:t>4. </a:t>
            </a:r>
            <a:r>
              <a:rPr lang="it-IT" u="sng" dirty="0">
                <a:solidFill>
                  <a:srgbClr val="FF0000"/>
                </a:solidFill>
              </a:rPr>
              <a:t> Il diritto di precedenza deve essere espressamente richiamato nell'atto scritto e può essere esercitato a condizione che il lavoratore manifesti per iscritto la propria volontà in tal senso al datore di lavoro entro sei mesi dalla data di cessazione del rapporto di lavoro nei casi di cui ai commi 1 e 2, ed entro tre mesi nel caso di cui al comma 3. Il diritto di precedenza si estingue una volta trascorso un anno dalla data di cessazione del rapporto.</a:t>
            </a:r>
          </a:p>
          <a:p>
            <a:endParaRPr lang="it-IT" u="sng" dirty="0">
              <a:solidFill>
                <a:srgbClr val="FF0000"/>
              </a:solidFill>
            </a:endParaRPr>
          </a:p>
        </p:txBody>
      </p:sp>
    </p:spTree>
    <p:extLst>
      <p:ext uri="{BB962C8B-B14F-4D97-AF65-F5344CB8AC3E}">
        <p14:creationId xmlns:p14="http://schemas.microsoft.com/office/powerpoint/2010/main" val="18060748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400" dirty="0"/>
              <a:t>Art. 25:  Principio di non discriminazione</a:t>
            </a:r>
            <a:endParaRPr lang="it-IT" dirty="0"/>
          </a:p>
        </p:txBody>
      </p:sp>
      <p:sp>
        <p:nvSpPr>
          <p:cNvPr id="3" name="Segnaposto contenuto 2"/>
          <p:cNvSpPr>
            <a:spLocks noGrp="1"/>
          </p:cNvSpPr>
          <p:nvPr>
            <p:ph idx="1"/>
          </p:nvPr>
        </p:nvSpPr>
        <p:spPr/>
        <p:txBody>
          <a:bodyPr>
            <a:normAutofit fontScale="85000" lnSpcReduction="10000"/>
          </a:bodyPr>
          <a:lstStyle/>
          <a:p>
            <a:r>
              <a:rPr lang="it-IT" dirty="0"/>
              <a:t>1.  Al lavoratore a tempo determinato spetta il trattamento economico e normativo in atto nell'impresa per i lavoratori con contratto a tempo indeterminato comparabili, intendendosi per tali quelli inquadrati nello stesso livello in forza dei criteri di classificazione stabiliti dalla contrattazione collettiva, ed in proporzione al periodo lavorativo prestato, sempre che non sia obiettivamente incompatibile con la natura del contratto a tempo determinato.</a:t>
            </a:r>
          </a:p>
          <a:p>
            <a:r>
              <a:rPr lang="it-IT" dirty="0"/>
              <a:t>2.  Nel caso di inosservanza degli obblighi di cui al comma 1, il datore di lavoro è punito con la sanzione amministrativa da 25,82 euro a 154,94 euro. Se l'inosservanza si riferisce a più di cinque lavoratori, si applica la sanzione amministrativa da 154,94 euro a 1.032,91 euro.</a:t>
            </a:r>
          </a:p>
          <a:p>
            <a:endParaRPr lang="it-IT" dirty="0"/>
          </a:p>
        </p:txBody>
      </p:sp>
    </p:spTree>
    <p:extLst>
      <p:ext uri="{BB962C8B-B14F-4D97-AF65-F5344CB8AC3E}">
        <p14:creationId xmlns:p14="http://schemas.microsoft.com/office/powerpoint/2010/main" val="609063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Art. 26:  Formazione</a:t>
            </a:r>
          </a:p>
        </p:txBody>
      </p:sp>
      <p:sp>
        <p:nvSpPr>
          <p:cNvPr id="3" name="Segnaposto contenuto 2"/>
          <p:cNvSpPr>
            <a:spLocks noGrp="1"/>
          </p:cNvSpPr>
          <p:nvPr>
            <p:ph idx="1"/>
          </p:nvPr>
        </p:nvSpPr>
        <p:spPr/>
        <p:txBody>
          <a:bodyPr/>
          <a:lstStyle/>
          <a:p>
            <a:r>
              <a:rPr lang="it-IT" dirty="0"/>
              <a:t>1.  I contratti collettivi possono prevedere modalità e strumenti diretti ad agevolare l'accesso dei lavoratori a tempo determinato a opportunità di formazione adeguata, per aumentarne la qualificazione, promuoverne la carriera e migliorarne la mobilità occupazionale.</a:t>
            </a:r>
          </a:p>
        </p:txBody>
      </p:sp>
    </p:spTree>
    <p:extLst>
      <p:ext uri="{BB962C8B-B14F-4D97-AF65-F5344CB8AC3E}">
        <p14:creationId xmlns:p14="http://schemas.microsoft.com/office/powerpoint/2010/main" val="1599887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27:  Criteri di computo dei contratti a termine</a:t>
            </a:r>
          </a:p>
        </p:txBody>
      </p:sp>
      <p:sp>
        <p:nvSpPr>
          <p:cNvPr id="3" name="Segnaposto contenuto 2"/>
          <p:cNvSpPr>
            <a:spLocks noGrp="1"/>
          </p:cNvSpPr>
          <p:nvPr>
            <p:ph idx="1"/>
          </p:nvPr>
        </p:nvSpPr>
        <p:spPr/>
        <p:txBody>
          <a:bodyPr/>
          <a:lstStyle/>
          <a:p>
            <a:r>
              <a:rPr lang="it-IT" dirty="0"/>
              <a:t>1.  Salvo che sia diversamente disposto, ai fini dell'applicazione di qualsiasi disciplina di fonte legale o contrattuale per la quale sia rilevante il computo dei dipendenti del datore di lavoro, si tiene conto del numero medio mensile di lavoratori a tempo determinato, compresi i dirigenti, impiegati negli ultimi due anni, sulla base dell'effettiva durata dei loro rapporti di lavoro.</a:t>
            </a:r>
          </a:p>
          <a:p>
            <a:endParaRPr lang="it-IT" dirty="0"/>
          </a:p>
        </p:txBody>
      </p:sp>
    </p:spTree>
    <p:extLst>
      <p:ext uri="{BB962C8B-B14F-4D97-AF65-F5344CB8AC3E}">
        <p14:creationId xmlns:p14="http://schemas.microsoft.com/office/powerpoint/2010/main" val="1762469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it-IT" altLang="it-IT"/>
              <a:t>Evoluzione storica</a:t>
            </a:r>
          </a:p>
        </p:txBody>
      </p:sp>
      <p:sp>
        <p:nvSpPr>
          <p:cNvPr id="64515" name="Rectangle 3"/>
          <p:cNvSpPr>
            <a:spLocks noGrp="1" noChangeArrowheads="1"/>
          </p:cNvSpPr>
          <p:nvPr>
            <p:ph type="body" idx="1"/>
          </p:nvPr>
        </p:nvSpPr>
        <p:spPr/>
        <p:txBody>
          <a:bodyPr/>
          <a:lstStyle/>
          <a:p>
            <a:pPr algn="just">
              <a:lnSpc>
                <a:spcPct val="80000"/>
              </a:lnSpc>
            </a:pPr>
            <a:r>
              <a:rPr lang="it-IT" altLang="it-IT" sz="2400" b="1" dirty="0"/>
              <a:t>Art. 2097 c.c. : tutela formale del lavoratore</a:t>
            </a:r>
          </a:p>
          <a:p>
            <a:pPr algn="just">
              <a:lnSpc>
                <a:spcPct val="80000"/>
              </a:lnSpc>
            </a:pPr>
            <a:r>
              <a:rPr lang="it-IT" altLang="it-IT" sz="2400" b="1" dirty="0" err="1"/>
              <a:t>L.n</a:t>
            </a:r>
            <a:r>
              <a:rPr lang="it-IT" altLang="it-IT" sz="2400" b="1" dirty="0"/>
              <a:t>. 230/1962: atto scritto; elenco casi specifici apposizione del termine</a:t>
            </a:r>
          </a:p>
          <a:p>
            <a:pPr algn="just">
              <a:lnSpc>
                <a:spcPct val="80000"/>
              </a:lnSpc>
            </a:pPr>
            <a:r>
              <a:rPr lang="it-IT" altLang="it-IT" sz="2400" b="1" dirty="0"/>
              <a:t>Evoluzione successiva: autorizzazione da parte della autorità amministrativa o della contrattazione collettiva (l.56/1987) a stipulare contratti a tempo determinato = progressivo ampliamento ‘controllato’ delle possibilità di contrarre a termine</a:t>
            </a:r>
          </a:p>
          <a:p>
            <a:pPr algn="just">
              <a:lnSpc>
                <a:spcPct val="80000"/>
              </a:lnSpc>
            </a:pPr>
            <a:r>
              <a:rPr lang="it-IT" altLang="it-IT" sz="2400" b="1" dirty="0" err="1">
                <a:solidFill>
                  <a:srgbClr val="3366FF"/>
                </a:solidFill>
              </a:rPr>
              <a:t>D.lg.vo</a:t>
            </a:r>
            <a:r>
              <a:rPr lang="it-IT" altLang="it-IT" sz="2400" b="1" dirty="0">
                <a:solidFill>
                  <a:srgbClr val="3366FF"/>
                </a:solidFill>
              </a:rPr>
              <a:t> n. 368/2001 (direttiva 28.6.1999, n. 99/70)</a:t>
            </a:r>
          </a:p>
          <a:p>
            <a:pPr algn="just">
              <a:lnSpc>
                <a:spcPct val="80000"/>
              </a:lnSpc>
            </a:pPr>
            <a:endParaRPr lang="it-IT" altLang="it-IT" sz="2400" b="1" dirty="0">
              <a:solidFill>
                <a:srgbClr val="3366FF"/>
              </a:solidFill>
            </a:endParaRPr>
          </a:p>
        </p:txBody>
      </p:sp>
    </p:spTree>
    <p:extLst>
      <p:ext uri="{BB962C8B-B14F-4D97-AF65-F5344CB8AC3E}">
        <p14:creationId xmlns:p14="http://schemas.microsoft.com/office/powerpoint/2010/main" val="24306104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Art. 28:  Decadenza e tutele</a:t>
            </a:r>
          </a:p>
        </p:txBody>
      </p:sp>
      <p:sp>
        <p:nvSpPr>
          <p:cNvPr id="3" name="Segnaposto contenuto 2"/>
          <p:cNvSpPr>
            <a:spLocks noGrp="1"/>
          </p:cNvSpPr>
          <p:nvPr>
            <p:ph idx="1"/>
          </p:nvPr>
        </p:nvSpPr>
        <p:spPr/>
        <p:txBody>
          <a:bodyPr>
            <a:normAutofit fontScale="62500" lnSpcReduction="20000"/>
          </a:bodyPr>
          <a:lstStyle/>
          <a:p>
            <a:pPr algn="just"/>
            <a:r>
              <a:rPr lang="it-IT" dirty="0"/>
              <a:t>1. </a:t>
            </a:r>
            <a:r>
              <a:rPr lang="it-IT" dirty="0">
                <a:solidFill>
                  <a:srgbClr val="FF0000"/>
                </a:solidFill>
              </a:rPr>
              <a:t> L'impugnazione </a:t>
            </a:r>
            <a:r>
              <a:rPr lang="it-IT" dirty="0"/>
              <a:t>del contratto a tempo determinato deve avvenire, con le modalità previste dal primo comma dell'</a:t>
            </a:r>
            <a:r>
              <a:rPr lang="it-IT" i="1" dirty="0"/>
              <a:t>articolo </a:t>
            </a:r>
            <a:r>
              <a:rPr lang="it-IT" i="1" dirty="0">
                <a:hlinkClick r:id="rId2"/>
              </a:rPr>
              <a:t>6</a:t>
            </a:r>
            <a:r>
              <a:rPr lang="it-IT" i="1" dirty="0"/>
              <a:t> della </a:t>
            </a:r>
            <a:r>
              <a:rPr lang="it-IT" i="1" dirty="0">
                <a:hlinkClick r:id="rId3"/>
              </a:rPr>
              <a:t>legge 15 luglio 1966, n. 604</a:t>
            </a:r>
            <a:r>
              <a:rPr lang="it-IT" dirty="0"/>
              <a:t>, </a:t>
            </a:r>
            <a:r>
              <a:rPr lang="it-IT" dirty="0">
                <a:solidFill>
                  <a:srgbClr val="FF0000"/>
                </a:solidFill>
              </a:rPr>
              <a:t>entro centoventi giorni dalla cessazione del singolo contratto</a:t>
            </a:r>
            <a:r>
              <a:rPr lang="it-IT" dirty="0"/>
              <a:t>. Trova altresì applicazione il secondo comma del suddetto articolo 6.</a:t>
            </a:r>
          </a:p>
          <a:p>
            <a:pPr algn="just"/>
            <a:r>
              <a:rPr lang="it-IT" dirty="0"/>
              <a:t>2.  </a:t>
            </a:r>
            <a:r>
              <a:rPr lang="it-IT" dirty="0">
                <a:solidFill>
                  <a:srgbClr val="FF0000"/>
                </a:solidFill>
              </a:rPr>
              <a:t>Nei casi di trasformazione del contratto a tempo determinato in contratto a tempo indeterminato (quale sanzione di comportamenti vietati </a:t>
            </a:r>
            <a:r>
              <a:rPr lang="it-IT" dirty="0" err="1">
                <a:solidFill>
                  <a:srgbClr val="FF0000"/>
                </a:solidFill>
              </a:rPr>
              <a:t>n.d.r.</a:t>
            </a:r>
            <a:r>
              <a:rPr lang="it-IT" dirty="0">
                <a:solidFill>
                  <a:srgbClr val="FF0000"/>
                </a:solidFill>
              </a:rPr>
              <a:t>), </a:t>
            </a:r>
            <a:r>
              <a:rPr lang="it-IT" dirty="0"/>
              <a:t>il giudice condanna il datore di lavoro al risarcimento del danno a favore del lavoratore stabilendo un'indennità onnicomprensiva nella misura compresa tra un minimo di 2,5 e un massimo di 12 mensilità dell'ultima retribuzione di riferimento per il calcolo del trattamento di fine rapporto, avuto riguardo ai criteri indicati nell'</a:t>
            </a:r>
            <a:r>
              <a:rPr lang="it-IT" i="1" dirty="0"/>
              <a:t>articolo </a:t>
            </a:r>
            <a:r>
              <a:rPr lang="it-IT" i="1" dirty="0">
                <a:hlinkClick r:id="rId4"/>
              </a:rPr>
              <a:t>8</a:t>
            </a:r>
            <a:r>
              <a:rPr lang="it-IT" i="1" dirty="0"/>
              <a:t> della </a:t>
            </a:r>
            <a:r>
              <a:rPr lang="it-IT" i="1" dirty="0">
                <a:hlinkClick r:id="rId3"/>
              </a:rPr>
              <a:t>legge n. 604 del 1966</a:t>
            </a:r>
            <a:r>
              <a:rPr lang="it-IT" dirty="0"/>
              <a:t>. La predetta indennità ristora per intero il pregiudizio subito dal lavoratore, comprese le conseguenze retributive e contributive relative al periodo compreso tra la scadenza del termine e la pronuncia con la quale il giudice ha ordinato la ricostituzione del rapporto di lavoro.</a:t>
            </a:r>
          </a:p>
          <a:p>
            <a:pPr algn="just"/>
            <a:r>
              <a:rPr lang="it-IT" dirty="0"/>
              <a:t>3.  In presenza di contratti collettivi che prevedano l'assunzione, anche a tempo indeterminato, di lavoratori già occupati con contratto a termine nell'ambito di specifiche graduatorie, il limite massimo dell'indennità fissata dal comma 2 è ridotto alla metà.</a:t>
            </a:r>
          </a:p>
          <a:p>
            <a:pPr algn="just"/>
            <a:endParaRPr lang="it-IT" dirty="0"/>
          </a:p>
        </p:txBody>
      </p:sp>
    </p:spTree>
    <p:extLst>
      <p:ext uri="{BB962C8B-B14F-4D97-AF65-F5344CB8AC3E}">
        <p14:creationId xmlns:p14="http://schemas.microsoft.com/office/powerpoint/2010/main" val="261264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29:  Esclusioni e discipline specifiche</a:t>
            </a:r>
          </a:p>
        </p:txBody>
      </p:sp>
      <p:sp>
        <p:nvSpPr>
          <p:cNvPr id="3" name="Segnaposto contenuto 2"/>
          <p:cNvSpPr>
            <a:spLocks noGrp="1"/>
          </p:cNvSpPr>
          <p:nvPr>
            <p:ph idx="1"/>
          </p:nvPr>
        </p:nvSpPr>
        <p:spPr/>
        <p:txBody>
          <a:bodyPr>
            <a:normAutofit fontScale="55000" lnSpcReduction="20000"/>
          </a:bodyPr>
          <a:lstStyle/>
          <a:p>
            <a:r>
              <a:rPr lang="it-IT" dirty="0"/>
              <a:t>1.  Sono esclusi dal campo di applicazione del presente capo, in quanto già disciplinati da specifiche normative:</a:t>
            </a:r>
          </a:p>
          <a:p>
            <a:r>
              <a:rPr lang="it-IT" dirty="0"/>
              <a:t>a)  ferme restando le disposizioni di cui agli articoli 25 e 27, i rapporti instaurati ai sensi dell'</a:t>
            </a:r>
            <a:r>
              <a:rPr lang="it-IT" i="1" dirty="0"/>
              <a:t>articolo </a:t>
            </a:r>
            <a:r>
              <a:rPr lang="it-IT" i="1" dirty="0">
                <a:hlinkClick r:id="rId2"/>
              </a:rPr>
              <a:t>8, comma 2</a:t>
            </a:r>
            <a:r>
              <a:rPr lang="it-IT" i="1" dirty="0"/>
              <a:t>, della </a:t>
            </a:r>
            <a:r>
              <a:rPr lang="it-IT" i="1" dirty="0">
                <a:hlinkClick r:id="rId3"/>
              </a:rPr>
              <a:t>legge n. 223 del 1991</a:t>
            </a:r>
            <a:r>
              <a:rPr lang="it-IT" dirty="0"/>
              <a:t>; </a:t>
            </a:r>
          </a:p>
          <a:p>
            <a:r>
              <a:rPr lang="it-IT" dirty="0"/>
              <a:t>b)  i rapporti di lavoro tra i datori di lavoro dell'agricoltura e gli operai a tempo determinato, così come definiti dall'</a:t>
            </a:r>
            <a:r>
              <a:rPr lang="it-IT" i="1" dirty="0"/>
              <a:t>articolo </a:t>
            </a:r>
            <a:r>
              <a:rPr lang="it-IT" i="1" dirty="0">
                <a:hlinkClick r:id="rId4"/>
              </a:rPr>
              <a:t>12, comma 2</a:t>
            </a:r>
            <a:r>
              <a:rPr lang="it-IT" i="1" dirty="0"/>
              <a:t>, del </a:t>
            </a:r>
            <a:r>
              <a:rPr lang="it-IT" i="1" dirty="0">
                <a:hlinkClick r:id="rId5"/>
              </a:rPr>
              <a:t>decreto legislativo 11 agosto 1993, n. 375</a:t>
            </a:r>
            <a:r>
              <a:rPr lang="it-IT" dirty="0"/>
              <a:t>; </a:t>
            </a:r>
          </a:p>
          <a:p>
            <a:r>
              <a:rPr lang="it-IT" dirty="0"/>
              <a:t>c)  i richiami in servizio del personale volontario del Corpo nazionale dei vigili del fuoco.</a:t>
            </a:r>
          </a:p>
          <a:p>
            <a:r>
              <a:rPr lang="it-IT" dirty="0"/>
              <a:t>2.  Sono, altresì, esclusi dal campo di applicazione del presente capo:</a:t>
            </a:r>
          </a:p>
          <a:p>
            <a:r>
              <a:rPr lang="it-IT" dirty="0"/>
              <a:t>a)  i contratti di lavoro a tempo determinato con </a:t>
            </a:r>
            <a:r>
              <a:rPr lang="it-IT" dirty="0">
                <a:solidFill>
                  <a:srgbClr val="FF0000"/>
                </a:solidFill>
              </a:rPr>
              <a:t>i dirigenti, che non possono avere una durata superiore a cinque anni, salvo il diritto del dirigente di recedere a norma dell'articolo 2118 del codice civile una volta trascorso un triennio; </a:t>
            </a:r>
          </a:p>
          <a:p>
            <a:r>
              <a:rPr lang="it-IT" dirty="0"/>
              <a:t>b)  i </a:t>
            </a:r>
            <a:r>
              <a:rPr lang="it-IT" dirty="0">
                <a:solidFill>
                  <a:srgbClr val="FF0000"/>
                </a:solidFill>
              </a:rPr>
              <a:t>rapporti per l'esecuzione di speciali servizi di durata non superiore a tre giorni, nel settore del turismo e dei pubblici esercizi</a:t>
            </a:r>
            <a:r>
              <a:rPr lang="it-IT" dirty="0"/>
              <a:t>, nei casi individuati dai contratti collettivi, fermo l'obbligo di comunicare l'instaurazione del rapporto di lavoro entro il giorno antecedente; </a:t>
            </a:r>
          </a:p>
          <a:p>
            <a:r>
              <a:rPr lang="it-IT" dirty="0"/>
              <a:t>c)  i contratti a tempo determinato stipulati con il personale docente ed ATA per il conferimento delle supplenze e con il personale sanitario, anche dirigente, del Servizio sanitario nazionale; </a:t>
            </a:r>
          </a:p>
          <a:p>
            <a:r>
              <a:rPr lang="it-IT" dirty="0"/>
              <a:t>d)  i contratti a tempo determinato stipulati ai sensi della </a:t>
            </a:r>
            <a:r>
              <a:rPr lang="it-IT" i="1" dirty="0">
                <a:hlinkClick r:id="rId6"/>
              </a:rPr>
              <a:t>legge 30 dicembre 2010, n. 240</a:t>
            </a:r>
            <a:r>
              <a:rPr lang="it-IT" dirty="0"/>
              <a:t>.</a:t>
            </a:r>
          </a:p>
          <a:p>
            <a:r>
              <a:rPr lang="it-IT" dirty="0"/>
              <a:t>3.  Al personale artistico e tecnico delle fondazioni di produzione musicale di cui al </a:t>
            </a:r>
            <a:r>
              <a:rPr lang="it-IT" i="1" dirty="0">
                <a:hlinkClick r:id="rId7"/>
              </a:rPr>
              <a:t>decreto legislativo 29 giugno 1996, n. 367</a:t>
            </a:r>
            <a:r>
              <a:rPr lang="it-IT" dirty="0"/>
              <a:t>, non si applicano le disposizioni di cui all'articolo 19, commi da 1 a 3, e 21.</a:t>
            </a:r>
          </a:p>
          <a:p>
            <a:r>
              <a:rPr lang="it-IT" dirty="0"/>
              <a:t>4.  Resta fermo quanto disposto dall'</a:t>
            </a:r>
            <a:r>
              <a:rPr lang="it-IT" i="1" dirty="0"/>
              <a:t>articolo </a:t>
            </a:r>
            <a:r>
              <a:rPr lang="it-IT" i="1" dirty="0">
                <a:hlinkClick r:id="rId8"/>
              </a:rPr>
              <a:t>36</a:t>
            </a:r>
            <a:r>
              <a:rPr lang="it-IT" i="1" dirty="0"/>
              <a:t> del </a:t>
            </a:r>
            <a:r>
              <a:rPr lang="it-IT" i="1" dirty="0">
                <a:hlinkClick r:id="rId9"/>
              </a:rPr>
              <a:t>decreto legislativo n. 165 del 2001</a:t>
            </a:r>
            <a:r>
              <a:rPr lang="it-IT" i="1" dirty="0"/>
              <a:t> </a:t>
            </a:r>
            <a:r>
              <a:rPr lang="it-IT" dirty="0"/>
              <a:t>(contratto a termine nelle P.A.).</a:t>
            </a:r>
          </a:p>
          <a:p>
            <a:pPr marL="0" indent="0">
              <a:buNone/>
            </a:pPr>
            <a:endParaRPr lang="it-IT" dirty="0"/>
          </a:p>
        </p:txBody>
      </p:sp>
    </p:spTree>
    <p:extLst>
      <p:ext uri="{BB962C8B-B14F-4D97-AF65-F5344CB8AC3E}">
        <p14:creationId xmlns:p14="http://schemas.microsoft.com/office/powerpoint/2010/main" val="261865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a:solidFill>
                  <a:srgbClr val="FF0000"/>
                </a:solidFill>
              </a:rPr>
              <a:t>Decreto dignità M5S </a:t>
            </a:r>
            <a:br>
              <a:rPr lang="it-IT" b="1">
                <a:solidFill>
                  <a:srgbClr val="FF0000"/>
                </a:solidFill>
              </a:rPr>
            </a:br>
            <a:r>
              <a:rPr lang="it-IT" b="1">
                <a:solidFill>
                  <a:srgbClr val="FF0000"/>
                </a:solidFill>
              </a:rPr>
              <a:t>d.l</a:t>
            </a:r>
            <a:r>
              <a:rPr lang="it-IT" b="1" dirty="0" err="1">
                <a:solidFill>
                  <a:srgbClr val="FF0000"/>
                </a:solidFill>
              </a:rPr>
              <a:t>.</a:t>
            </a:r>
            <a:r>
              <a:rPr lang="it-IT" b="1" dirty="0">
                <a:solidFill>
                  <a:srgbClr val="FF0000"/>
                </a:solidFill>
              </a:rPr>
              <a:t> n. 87/2018 (</a:t>
            </a:r>
            <a:r>
              <a:rPr lang="it-IT" b="1" dirty="0" err="1">
                <a:solidFill>
                  <a:srgbClr val="FF0000"/>
                </a:solidFill>
              </a:rPr>
              <a:t>l.n</a:t>
            </a:r>
            <a:r>
              <a:rPr lang="it-IT" b="1" dirty="0">
                <a:solidFill>
                  <a:srgbClr val="FF0000"/>
                </a:solidFill>
              </a:rPr>
              <a:t>. 96/2018)</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Al contratto di lavoro subordinato può essere apposto un termine di durata </a:t>
            </a:r>
            <a:r>
              <a:rPr lang="it-IT" dirty="0">
                <a:solidFill>
                  <a:srgbClr val="FF0000"/>
                </a:solidFill>
              </a:rPr>
              <a:t>non superiore a dodici mesi</a:t>
            </a:r>
            <a:r>
              <a:rPr lang="it-IT" dirty="0"/>
              <a:t>. </a:t>
            </a:r>
          </a:p>
          <a:p>
            <a:pPr marL="0" indent="0" algn="just">
              <a:buNone/>
            </a:pPr>
            <a:r>
              <a:rPr lang="it-IT" dirty="0"/>
              <a:t>Il contratto può avere una durata superiore, ma comunque non eccedente i </a:t>
            </a:r>
            <a:r>
              <a:rPr lang="it-IT" dirty="0">
                <a:solidFill>
                  <a:srgbClr val="FF0000"/>
                </a:solidFill>
              </a:rPr>
              <a:t>ventiquattro mesi</a:t>
            </a:r>
            <a:r>
              <a:rPr lang="it-IT" dirty="0"/>
              <a:t>, solo in presenza di almeno una delle seguenti condizioni: </a:t>
            </a:r>
          </a:p>
          <a:p>
            <a:pPr algn="just"/>
            <a:r>
              <a:rPr lang="it-IT" dirty="0"/>
              <a:t>a) esigenze temporanee e oggettive, estranee all'ordinaria attività, ovvero esigenze di sostituzione di altri lavoratori;</a:t>
            </a:r>
          </a:p>
          <a:p>
            <a:pPr algn="just"/>
            <a:r>
              <a:rPr lang="it-IT" dirty="0"/>
              <a:t>b) esigenze connesse a incrementi temporanei, significativi e non programmabili, dell'attività ordinaria.</a:t>
            </a:r>
          </a:p>
          <a:p>
            <a:pPr marL="0" indent="0" algn="just">
              <a:buNone/>
            </a:pPr>
            <a:r>
              <a:rPr lang="it-IT" dirty="0">
                <a:solidFill>
                  <a:srgbClr val="FF0000"/>
                </a:solidFill>
              </a:rPr>
              <a:t>In caso di stipulazione di un contratto di durata superiore a dodici mesi in assenza delle condizioni previste, il contratto si trasforma in contratto a tempo indeterminato dalla data di superamento del termine di dodici mesi </a:t>
            </a:r>
          </a:p>
          <a:p>
            <a:pPr algn="just"/>
            <a:endParaRPr lang="it-IT" dirty="0">
              <a:solidFill>
                <a:srgbClr val="FF0000"/>
              </a:solidFill>
            </a:endParaRPr>
          </a:p>
          <a:p>
            <a:pPr marL="0" indent="0" algn="just">
              <a:buNone/>
            </a:pPr>
            <a:endParaRPr lang="it-IT" dirty="0"/>
          </a:p>
          <a:p>
            <a:pPr algn="just"/>
            <a:endParaRPr lang="it-IT" dirty="0"/>
          </a:p>
        </p:txBody>
      </p:sp>
    </p:spTree>
    <p:extLst>
      <p:ext uri="{BB962C8B-B14F-4D97-AF65-F5344CB8AC3E}">
        <p14:creationId xmlns:p14="http://schemas.microsoft.com/office/powerpoint/2010/main" val="3342410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just">
              <a:buNone/>
            </a:pPr>
            <a:r>
              <a:rPr lang="it-IT" dirty="0"/>
              <a:t>Con l'eccezione dei rapporti di lavoro di durata non superiore a dodici giorni, l'apposizione del termine al contratto è priva di effetto se non risulta da </a:t>
            </a:r>
            <a:r>
              <a:rPr lang="it-IT" dirty="0">
                <a:solidFill>
                  <a:srgbClr val="FF0000"/>
                </a:solidFill>
              </a:rPr>
              <a:t>atto scritto</a:t>
            </a:r>
            <a:r>
              <a:rPr lang="it-IT" dirty="0"/>
              <a:t>, una copia del quale deve essere consegnata dal datore di lavoro al lavoratore entro cinque giorni lavorativi dall'inizio della prestazione. </a:t>
            </a:r>
            <a:r>
              <a:rPr lang="it-IT" dirty="0">
                <a:solidFill>
                  <a:srgbClr val="FF0000"/>
                </a:solidFill>
              </a:rPr>
              <a:t>L'atto scritto contiene, in caso di rinnovo, la specificazione delle esigenze in base alle quali è stipulato; in caso di proroga dello stesso rapporto tale indicazione è necessaria solo quando il termine complessivo eccede i dodici mesi. </a:t>
            </a:r>
          </a:p>
          <a:p>
            <a:endParaRPr lang="it-IT" dirty="0"/>
          </a:p>
        </p:txBody>
      </p:sp>
    </p:spTree>
    <p:extLst>
      <p:ext uri="{BB962C8B-B14F-4D97-AF65-F5344CB8AC3E}">
        <p14:creationId xmlns:p14="http://schemas.microsoft.com/office/powerpoint/2010/main" val="3934493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420656"/>
          </a:xfrm>
        </p:spPr>
        <p:txBody>
          <a:bodyPr>
            <a:normAutofit fontScale="90000"/>
          </a:bodyPr>
          <a:lstStyle/>
          <a:p>
            <a:endParaRPr lang="it-IT" dirty="0"/>
          </a:p>
        </p:txBody>
      </p:sp>
      <p:sp>
        <p:nvSpPr>
          <p:cNvPr id="3" name="Segnaposto contenuto 2"/>
          <p:cNvSpPr>
            <a:spLocks noGrp="1"/>
          </p:cNvSpPr>
          <p:nvPr>
            <p:ph idx="1"/>
          </p:nvPr>
        </p:nvSpPr>
        <p:spPr>
          <a:xfrm>
            <a:off x="457200" y="1196752"/>
            <a:ext cx="8229600" cy="5472608"/>
          </a:xfrm>
        </p:spPr>
        <p:txBody>
          <a:bodyPr>
            <a:noAutofit/>
          </a:bodyPr>
          <a:lstStyle/>
          <a:p>
            <a:pPr algn="just"/>
            <a:r>
              <a:rPr lang="it-IT" sz="2000" dirty="0"/>
              <a:t>Il contratto </a:t>
            </a:r>
            <a:r>
              <a:rPr lang="it-IT" sz="2000" dirty="0" err="1"/>
              <a:t>puo</a:t>
            </a:r>
            <a:r>
              <a:rPr lang="it-IT" sz="2000" dirty="0"/>
              <a:t>̀ essere </a:t>
            </a:r>
            <a:r>
              <a:rPr lang="it-IT" sz="2000" dirty="0">
                <a:solidFill>
                  <a:srgbClr val="FF0000"/>
                </a:solidFill>
              </a:rPr>
              <a:t>rinnovato</a:t>
            </a:r>
            <a:r>
              <a:rPr lang="it-IT" sz="2000" dirty="0"/>
              <a:t> solo a fronte delle due condizioni previste per il superamento dei 12 mesi.</a:t>
            </a:r>
          </a:p>
          <a:p>
            <a:pPr algn="just"/>
            <a:r>
              <a:rPr lang="it-IT" sz="2000" dirty="0"/>
              <a:t>Il contratto </a:t>
            </a:r>
            <a:r>
              <a:rPr lang="it-IT" sz="2000" dirty="0" err="1"/>
              <a:t>puo</a:t>
            </a:r>
            <a:r>
              <a:rPr lang="it-IT" sz="2000" dirty="0"/>
              <a:t>̀ essere </a:t>
            </a:r>
            <a:r>
              <a:rPr lang="it-IT" sz="2000" dirty="0">
                <a:solidFill>
                  <a:srgbClr val="FF0000"/>
                </a:solidFill>
              </a:rPr>
              <a:t>prorogato</a:t>
            </a:r>
            <a:r>
              <a:rPr lang="it-IT" sz="2000" dirty="0"/>
              <a:t> liberamente nei primi dodici mesi e, successivamente, solo in presenza delle due condizioni previste per il superamento dei 12 mesi.</a:t>
            </a:r>
          </a:p>
          <a:p>
            <a:pPr algn="just"/>
            <a:r>
              <a:rPr lang="it-IT" sz="2000" dirty="0"/>
              <a:t>I contratti per </a:t>
            </a:r>
            <a:r>
              <a:rPr lang="it-IT" sz="2000" dirty="0" err="1">
                <a:solidFill>
                  <a:srgbClr val="FF0000"/>
                </a:solidFill>
              </a:rPr>
              <a:t>attivita</a:t>
            </a:r>
            <a:r>
              <a:rPr lang="it-IT" sz="2000" dirty="0">
                <a:solidFill>
                  <a:srgbClr val="FF0000"/>
                </a:solidFill>
              </a:rPr>
              <a:t>̀ stagionali </a:t>
            </a:r>
            <a:r>
              <a:rPr lang="it-IT" sz="2000" dirty="0"/>
              <a:t>possono essere rinnovati o prorogati anche in assenza delle condizioni previste per il superamento dei 12 mesi.</a:t>
            </a:r>
          </a:p>
          <a:p>
            <a:pPr algn="just"/>
            <a:r>
              <a:rPr lang="it-IT" sz="2000" dirty="0">
                <a:solidFill>
                  <a:srgbClr val="FF0000"/>
                </a:solidFill>
              </a:rPr>
              <a:t>In caso di violazione di quanto disposto il contratto si trasforma in contratto a tempo indeterminato.</a:t>
            </a:r>
            <a:r>
              <a:rPr lang="it-IT" sz="2000" dirty="0"/>
              <a:t> </a:t>
            </a:r>
          </a:p>
          <a:p>
            <a:pPr algn="just"/>
            <a:r>
              <a:rPr lang="it-IT" sz="2000" dirty="0"/>
              <a:t>Il termine del contratto a tempo determinato </a:t>
            </a:r>
            <a:r>
              <a:rPr lang="it-IT" sz="2000" dirty="0" err="1"/>
              <a:t>puo</a:t>
            </a:r>
            <a:r>
              <a:rPr lang="it-IT" sz="2000" dirty="0"/>
              <a:t>̀ essere </a:t>
            </a:r>
            <a:r>
              <a:rPr lang="it-IT" sz="2000" dirty="0">
                <a:solidFill>
                  <a:srgbClr val="FF0000"/>
                </a:solidFill>
              </a:rPr>
              <a:t>prorogato</a:t>
            </a:r>
            <a:r>
              <a:rPr lang="it-IT" sz="2000" dirty="0"/>
              <a:t>, con il consenso del lavoratore, </a:t>
            </a:r>
            <a:r>
              <a:rPr lang="it-IT" sz="2000" dirty="0">
                <a:solidFill>
                  <a:srgbClr val="FF0000"/>
                </a:solidFill>
              </a:rPr>
              <a:t>solo quando la durata iniziale del contratto sia inferiore a 24 mesi</a:t>
            </a:r>
            <a:r>
              <a:rPr lang="it-IT" sz="2000" dirty="0"/>
              <a:t>, e, comunque, per </a:t>
            </a:r>
            <a:r>
              <a:rPr lang="it-IT" sz="2000" dirty="0">
                <a:solidFill>
                  <a:srgbClr val="FF0000"/>
                </a:solidFill>
              </a:rPr>
              <a:t>un massimo di 4 volte nell'arco di 24 mesi</a:t>
            </a:r>
            <a:r>
              <a:rPr lang="it-IT" sz="2000" dirty="0"/>
              <a:t> a prescindere dal numero dei contratti. Qualora il numero delle proroghe sia superiore, il contratto si trasforma in contratto a tempo indeterminato dalla data di decorrenza della </a:t>
            </a:r>
            <a:r>
              <a:rPr lang="it-IT" sz="2000" dirty="0">
                <a:solidFill>
                  <a:srgbClr val="FF0000"/>
                </a:solidFill>
              </a:rPr>
              <a:t>quinta</a:t>
            </a:r>
            <a:r>
              <a:rPr lang="it-IT" sz="2000" dirty="0"/>
              <a:t> proroga. </a:t>
            </a:r>
          </a:p>
          <a:p>
            <a:pPr algn="just"/>
            <a:endParaRPr lang="it-IT" sz="2000" dirty="0"/>
          </a:p>
          <a:p>
            <a:pPr marL="0" indent="0">
              <a:buNone/>
            </a:pPr>
            <a:endParaRPr lang="it-IT" sz="2000" dirty="0"/>
          </a:p>
        </p:txBody>
      </p:sp>
    </p:spTree>
    <p:extLst>
      <p:ext uri="{BB962C8B-B14F-4D97-AF65-F5344CB8AC3E}">
        <p14:creationId xmlns:p14="http://schemas.microsoft.com/office/powerpoint/2010/main" val="3073570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dirty="0"/>
              <a:t>Le nuove disposizioni si applicano ai contratti di lavoro a tempo determinato stipulati successivamente alla data di entrata in vigore del decreto, </a:t>
            </a:r>
            <a:r>
              <a:rPr lang="it-IT" dirty="0" err="1"/>
              <a:t>nonche</a:t>
            </a:r>
            <a:r>
              <a:rPr lang="it-IT" dirty="0"/>
              <a:t>́ ai rinnovi e alle proroghe contrattuali successivi al 31 ottobre 2018. </a:t>
            </a:r>
          </a:p>
          <a:p>
            <a:pPr algn="just"/>
            <a:r>
              <a:rPr lang="it-IT" b="1" dirty="0"/>
              <a:t>Le nuove disposizioni non si applicano ai contratti stipulati dalle pubbliche amministrazioni, ai quali continuano ad applicarsi le disposizioni vigenti anteriormente alla data di entrata in vigore del decreto. </a:t>
            </a:r>
          </a:p>
          <a:p>
            <a:endParaRPr lang="it-IT" dirty="0"/>
          </a:p>
        </p:txBody>
      </p:sp>
    </p:spTree>
    <p:extLst>
      <p:ext uri="{BB962C8B-B14F-4D97-AF65-F5344CB8AC3E}">
        <p14:creationId xmlns:p14="http://schemas.microsoft.com/office/powerpoint/2010/main" val="1659318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3366FF"/>
                </a:solidFill>
              </a:rPr>
              <a:t>Il </a:t>
            </a:r>
            <a:r>
              <a:rPr lang="it-IT" b="1" dirty="0" err="1">
                <a:solidFill>
                  <a:srgbClr val="3366FF"/>
                </a:solidFill>
              </a:rPr>
              <a:t>d.lgs</a:t>
            </a:r>
            <a:r>
              <a:rPr lang="it-IT" b="1" dirty="0">
                <a:solidFill>
                  <a:srgbClr val="3366FF"/>
                </a:solidFill>
              </a:rPr>
              <a:t> 368/2001</a:t>
            </a:r>
          </a:p>
        </p:txBody>
      </p:sp>
      <p:sp>
        <p:nvSpPr>
          <p:cNvPr id="3" name="Segnaposto contenuto 2"/>
          <p:cNvSpPr>
            <a:spLocks noGrp="1"/>
          </p:cNvSpPr>
          <p:nvPr>
            <p:ph idx="1"/>
          </p:nvPr>
        </p:nvSpPr>
        <p:spPr/>
        <p:txBody>
          <a:bodyPr/>
          <a:lstStyle/>
          <a:p>
            <a:r>
              <a:rPr lang="it-IT" dirty="0"/>
              <a:t>L’attuazione delle direttive comunitarie nelle politiche del XXI secolo</a:t>
            </a:r>
          </a:p>
          <a:p>
            <a:r>
              <a:rPr lang="it-IT" dirty="0"/>
              <a:t>Un braccio di ferro sul contratto a termine in ottica di superamento dell’art. 18 s.l.</a:t>
            </a:r>
          </a:p>
          <a:p>
            <a:r>
              <a:rPr lang="it-IT" dirty="0"/>
              <a:t>Flessibilità o libertà di licenziamento?</a:t>
            </a:r>
          </a:p>
          <a:p>
            <a:r>
              <a:rPr lang="it-IT" dirty="0"/>
              <a:t>La confusione successiva con gli interventi del 2007, 2008, 2012, 2014.</a:t>
            </a:r>
          </a:p>
          <a:p>
            <a:endParaRPr lang="it-IT" dirty="0"/>
          </a:p>
        </p:txBody>
      </p:sp>
    </p:spTree>
    <p:extLst>
      <p:ext uri="{BB962C8B-B14F-4D97-AF65-F5344CB8AC3E}">
        <p14:creationId xmlns:p14="http://schemas.microsoft.com/office/powerpoint/2010/main" val="4161900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it-IT" altLang="it-IT"/>
              <a:t>D.lg.vo n. 368/2001</a:t>
            </a:r>
          </a:p>
        </p:txBody>
      </p:sp>
      <p:sp>
        <p:nvSpPr>
          <p:cNvPr id="84995" name="Rectangle 3"/>
          <p:cNvSpPr>
            <a:spLocks noGrp="1" noChangeArrowheads="1"/>
          </p:cNvSpPr>
          <p:nvPr>
            <p:ph type="body" idx="1"/>
          </p:nvPr>
        </p:nvSpPr>
        <p:spPr/>
        <p:txBody>
          <a:bodyPr/>
          <a:lstStyle/>
          <a:p>
            <a:pPr algn="just">
              <a:lnSpc>
                <a:spcPct val="80000"/>
              </a:lnSpc>
              <a:buFont typeface="Wingdings" pitchFamily="2" charset="2"/>
              <a:buNone/>
            </a:pPr>
            <a:r>
              <a:rPr lang="it-IT" altLang="it-IT" sz="2800"/>
              <a:t>   “… flessibilità non può essere confusa con precarietà. A titolo di esempio si può rammentare l’attento equilibrio fra esigenze organizzative di elasticità della forza lavoro e rafforzamento dei diritti (collettivi ed individuali) dei lavoratori che emerge dalla riforma del part time … (d.lg.vo 25 febbraio 2000, n. 61), in contrapposizione alla liberalizzazione incontrollata delle assunzioni a termine …”</a:t>
            </a:r>
          </a:p>
          <a:p>
            <a:pPr algn="just">
              <a:lnSpc>
                <a:spcPct val="80000"/>
              </a:lnSpc>
              <a:buFont typeface="Wingdings" pitchFamily="2" charset="2"/>
              <a:buNone/>
            </a:pPr>
            <a:endParaRPr lang="it-IT" altLang="it-IT" sz="1800"/>
          </a:p>
          <a:p>
            <a:pPr algn="just">
              <a:lnSpc>
                <a:spcPct val="80000"/>
              </a:lnSpc>
              <a:buFont typeface="Wingdings" pitchFamily="2" charset="2"/>
              <a:buNone/>
            </a:pPr>
            <a:r>
              <a:rPr lang="it-IT" altLang="it-IT" sz="1800"/>
              <a:t>M. Roccella, Manuale di diritto del lavoro, Giappichelli, 2005, p. 15</a:t>
            </a:r>
          </a:p>
        </p:txBody>
      </p:sp>
    </p:spTree>
    <p:extLst>
      <p:ext uri="{BB962C8B-B14F-4D97-AF65-F5344CB8AC3E}">
        <p14:creationId xmlns:p14="http://schemas.microsoft.com/office/powerpoint/2010/main" val="610687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fontScale="90000"/>
          </a:bodyPr>
          <a:lstStyle/>
          <a:p>
            <a:r>
              <a:rPr lang="it-IT" altLang="it-IT" b="1" u="sng" dirty="0">
                <a:solidFill>
                  <a:srgbClr val="0000FF"/>
                </a:solidFill>
              </a:rPr>
              <a:t>Definitivo abbandono del principio di tassatività</a:t>
            </a:r>
          </a:p>
        </p:txBody>
      </p:sp>
      <p:sp>
        <p:nvSpPr>
          <p:cNvPr id="70659" name="Rectangle 3"/>
          <p:cNvSpPr>
            <a:spLocks noGrp="1" noChangeArrowheads="1"/>
          </p:cNvSpPr>
          <p:nvPr>
            <p:ph type="body" idx="1"/>
          </p:nvPr>
        </p:nvSpPr>
        <p:spPr/>
        <p:txBody>
          <a:bodyPr/>
          <a:lstStyle/>
          <a:p>
            <a:pPr algn="just">
              <a:buFont typeface="Wingdings" pitchFamily="2" charset="2"/>
              <a:buNone/>
            </a:pPr>
            <a:r>
              <a:rPr lang="it-IT" altLang="it-IT" dirty="0"/>
              <a:t>   </a:t>
            </a:r>
            <a:r>
              <a:rPr lang="it-IT" altLang="it-IT" sz="3600" dirty="0">
                <a:solidFill>
                  <a:srgbClr val="FF0000"/>
                </a:solidFill>
              </a:rPr>
              <a:t>È consentita l’apposizione di un termine alla durata del contratto di lavoro subordinato a fronte di ragioni di carattere tecnico, produttivo, organizzativo o sostitutivo.</a:t>
            </a:r>
          </a:p>
        </p:txBody>
      </p:sp>
    </p:spTree>
    <p:extLst>
      <p:ext uri="{BB962C8B-B14F-4D97-AF65-F5344CB8AC3E}">
        <p14:creationId xmlns:p14="http://schemas.microsoft.com/office/powerpoint/2010/main" val="3758209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algn="ctr"/>
            <a:r>
              <a:rPr lang="it-IT" altLang="it-IT" b="1" dirty="0" err="1">
                <a:solidFill>
                  <a:srgbClr val="3366FF"/>
                </a:solidFill>
              </a:rPr>
              <a:t>L.n</a:t>
            </a:r>
            <a:r>
              <a:rPr lang="it-IT" altLang="it-IT" b="1" dirty="0">
                <a:solidFill>
                  <a:srgbClr val="3366FF"/>
                </a:solidFill>
              </a:rPr>
              <a:t>. 247/2007</a:t>
            </a:r>
          </a:p>
        </p:txBody>
      </p:sp>
      <p:sp>
        <p:nvSpPr>
          <p:cNvPr id="91139" name="Rectangle 3"/>
          <p:cNvSpPr>
            <a:spLocks noGrp="1" noChangeArrowheads="1"/>
          </p:cNvSpPr>
          <p:nvPr>
            <p:ph type="body" idx="1"/>
          </p:nvPr>
        </p:nvSpPr>
        <p:spPr/>
        <p:txBody>
          <a:bodyPr/>
          <a:lstStyle/>
          <a:p>
            <a:pPr algn="ctr">
              <a:buFont typeface="Wingdings" pitchFamily="2" charset="2"/>
              <a:buNone/>
            </a:pPr>
            <a:r>
              <a:rPr lang="it-IT" altLang="it-IT" sz="3600">
                <a:solidFill>
                  <a:srgbClr val="481ACA"/>
                </a:solidFill>
              </a:rPr>
              <a:t>“Il contratto di lavoro subordinato è stipulato di regola a tempo indeterminato”</a:t>
            </a:r>
          </a:p>
          <a:p>
            <a:pPr algn="ctr">
              <a:buFont typeface="Wingdings" pitchFamily="2" charset="2"/>
              <a:buNone/>
            </a:pPr>
            <a:r>
              <a:rPr lang="it-IT" altLang="it-IT" sz="3600">
                <a:solidFill>
                  <a:srgbClr val="481ACA"/>
                </a:solidFill>
              </a:rPr>
              <a:t>Comma 01. premesso al comma 1 dell’art. 1 del d.lg.vo n. 368/2001</a:t>
            </a:r>
          </a:p>
        </p:txBody>
      </p:sp>
    </p:spTree>
    <p:extLst>
      <p:ext uri="{BB962C8B-B14F-4D97-AF65-F5344CB8AC3E}">
        <p14:creationId xmlns:p14="http://schemas.microsoft.com/office/powerpoint/2010/main" val="41855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ctr"/>
            <a:r>
              <a:rPr lang="it-IT" altLang="it-IT" b="1" dirty="0">
                <a:solidFill>
                  <a:srgbClr val="3366FF"/>
                </a:solidFill>
              </a:rPr>
              <a:t>Art. 21 </a:t>
            </a:r>
            <a:r>
              <a:rPr lang="it-IT" altLang="it-IT" b="1" dirty="0" err="1">
                <a:solidFill>
                  <a:srgbClr val="3366FF"/>
                </a:solidFill>
              </a:rPr>
              <a:t>l.n</a:t>
            </a:r>
            <a:r>
              <a:rPr lang="it-IT" altLang="it-IT" b="1" dirty="0">
                <a:solidFill>
                  <a:srgbClr val="3366FF"/>
                </a:solidFill>
              </a:rPr>
              <a:t>. 133/2008</a:t>
            </a:r>
          </a:p>
        </p:txBody>
      </p:sp>
      <p:sp>
        <p:nvSpPr>
          <p:cNvPr id="96259" name="Rectangle 3"/>
          <p:cNvSpPr>
            <a:spLocks noGrp="1" noChangeArrowheads="1"/>
          </p:cNvSpPr>
          <p:nvPr>
            <p:ph type="body" idx="1"/>
          </p:nvPr>
        </p:nvSpPr>
        <p:spPr/>
        <p:txBody>
          <a:bodyPr/>
          <a:lstStyle/>
          <a:p>
            <a:pPr algn="just"/>
            <a:r>
              <a:rPr lang="it-IT" altLang="it-IT" dirty="0"/>
              <a:t>All‘articolo 1, comma 1, del decreto legislativo 6 settembre 2001, n. 368, dopo le parole «tecnico, produttivo, organizzativo o sostitutivo» sono aggiunte le seguenti: </a:t>
            </a:r>
            <a:r>
              <a:rPr lang="it-IT" altLang="it-IT" dirty="0">
                <a:solidFill>
                  <a:srgbClr val="FF0000"/>
                </a:solidFill>
              </a:rPr>
              <a:t>«, anche se riferibili alla ordinaria attività del datore di lavoro». </a:t>
            </a:r>
          </a:p>
        </p:txBody>
      </p:sp>
    </p:spTree>
    <p:extLst>
      <p:ext uri="{BB962C8B-B14F-4D97-AF65-F5344CB8AC3E}">
        <p14:creationId xmlns:p14="http://schemas.microsoft.com/office/powerpoint/2010/main" val="3629092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764704"/>
            <a:ext cx="8229600" cy="1143000"/>
          </a:xfrm>
        </p:spPr>
        <p:txBody>
          <a:bodyPr>
            <a:normAutofit fontScale="90000"/>
          </a:bodyPr>
          <a:lstStyle/>
          <a:p>
            <a:r>
              <a:rPr lang="it-IT" b="1" dirty="0">
                <a:solidFill>
                  <a:srgbClr val="3366FF"/>
                </a:solidFill>
              </a:rPr>
              <a:t>Art. 1 </a:t>
            </a:r>
            <a:r>
              <a:rPr lang="it-IT" b="1" dirty="0" err="1">
                <a:solidFill>
                  <a:srgbClr val="3366FF"/>
                </a:solidFill>
              </a:rPr>
              <a:t>d.lg.vo</a:t>
            </a:r>
            <a:r>
              <a:rPr lang="it-IT" b="1" dirty="0">
                <a:solidFill>
                  <a:srgbClr val="3366FF"/>
                </a:solidFill>
              </a:rPr>
              <a:t> n. 368/2001 </a:t>
            </a:r>
            <a:r>
              <a:rPr lang="it-IT" b="1" dirty="0" err="1">
                <a:solidFill>
                  <a:srgbClr val="3366FF"/>
                </a:solidFill>
              </a:rPr>
              <a:t>pre</a:t>
            </a:r>
            <a:r>
              <a:rPr lang="it-IT" b="1" dirty="0">
                <a:solidFill>
                  <a:srgbClr val="3366FF"/>
                </a:solidFill>
              </a:rPr>
              <a:t>- riforme </a:t>
            </a:r>
            <a:r>
              <a:rPr lang="it-IT" b="1" dirty="0" err="1">
                <a:solidFill>
                  <a:srgbClr val="3366FF"/>
                </a:solidFill>
              </a:rPr>
              <a:t>Renzi</a:t>
            </a:r>
            <a:endParaRPr lang="it-IT" b="1" dirty="0">
              <a:solidFill>
                <a:srgbClr val="3366FF"/>
              </a:solidFill>
            </a:endParaRPr>
          </a:p>
        </p:txBody>
      </p:sp>
      <p:sp>
        <p:nvSpPr>
          <p:cNvPr id="3" name="Segnaposto contenuto 2"/>
          <p:cNvSpPr>
            <a:spLocks noGrp="1"/>
          </p:cNvSpPr>
          <p:nvPr>
            <p:ph idx="1"/>
          </p:nvPr>
        </p:nvSpPr>
        <p:spPr/>
        <p:txBody>
          <a:bodyPr>
            <a:normAutofit/>
          </a:bodyPr>
          <a:lstStyle/>
          <a:p>
            <a:r>
              <a:rPr lang="it-IT" dirty="0"/>
              <a:t>01. Il contratto di lavoro subordinato a tempo indeterminato costituisce la forma comune di rapporto di lavoro (l.247/2007; l.92/2012).</a:t>
            </a:r>
          </a:p>
          <a:p>
            <a:r>
              <a:rPr lang="it-IT" dirty="0"/>
              <a:t>1. È consentita l'apposizione di un termine alla durata del contratto di lavoro subordinato a fronte di ragioni di carattere tecnico, produttivo, organizzativo o sostitutivo, anche se riferibili alla ordinaria attività del datore di lavoro (dl  112/2008; </a:t>
            </a:r>
            <a:r>
              <a:rPr lang="it-IT" dirty="0" err="1"/>
              <a:t>C.Cost</a:t>
            </a:r>
            <a:r>
              <a:rPr lang="it-IT" dirty="0"/>
              <a:t>. 2009 n.214, 311; 2010 n.65).</a:t>
            </a:r>
          </a:p>
          <a:p>
            <a:endParaRPr lang="it-IT" dirty="0"/>
          </a:p>
        </p:txBody>
      </p:sp>
    </p:spTree>
    <p:extLst>
      <p:ext uri="{BB962C8B-B14F-4D97-AF65-F5344CB8AC3E}">
        <p14:creationId xmlns:p14="http://schemas.microsoft.com/office/powerpoint/2010/main" val="10044727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2492</TotalTime>
  <Words>1857</Words>
  <Application>Microsoft Macintosh PowerPoint</Application>
  <PresentationFormat>Presentazione su schermo (4:3)</PresentationFormat>
  <Paragraphs>145</Paragraphs>
  <Slides>35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35</vt:i4>
      </vt:variant>
    </vt:vector>
  </HeadingPairs>
  <TitlesOfParts>
    <vt:vector size="41" baseType="lpstr">
      <vt:lpstr>Arial</vt:lpstr>
      <vt:lpstr>Calibri</vt:lpstr>
      <vt:lpstr>Constantia</vt:lpstr>
      <vt:lpstr>Wingdings</vt:lpstr>
      <vt:lpstr>Wingdings 2</vt:lpstr>
      <vt:lpstr>Equinozio</vt:lpstr>
      <vt:lpstr>CONTRATTO A TERMINE</vt:lpstr>
      <vt:lpstr>Art. 2097 c.c.</vt:lpstr>
      <vt:lpstr>Evoluzione storica</vt:lpstr>
      <vt:lpstr>Il d.lgs 368/2001</vt:lpstr>
      <vt:lpstr>D.lg.vo n. 368/2001</vt:lpstr>
      <vt:lpstr>Definitivo abbandono del principio di tassatività</vt:lpstr>
      <vt:lpstr>L.n. 247/2007</vt:lpstr>
      <vt:lpstr>Art. 21 l.n. 133/2008</vt:lpstr>
      <vt:lpstr>Art. 1 d.lg.vo n. 368/2001 pre- riforme Renzi</vt:lpstr>
      <vt:lpstr>Segue</vt:lpstr>
      <vt:lpstr>Decreto Renzi (d.l. n. 34/2014 ---l.n. 78/2014)</vt:lpstr>
      <vt:lpstr>I commenti subito dopo il decreto del 2014</vt:lpstr>
      <vt:lpstr>Presentazione standard di PowerPoint</vt:lpstr>
      <vt:lpstr>Presentazione standard di PowerPoint</vt:lpstr>
      <vt:lpstr>Renzi Jobs Act  D.LG.VO N. 81/2015 (che praticamente abroga il d.lg.vo n. 368/2001)</vt:lpstr>
      <vt:lpstr>Art.19: Acausalità termine-Durata</vt:lpstr>
      <vt:lpstr>Art. 19: Forma scritta</vt:lpstr>
      <vt:lpstr>Art.20: Divieti contratto a termine</vt:lpstr>
      <vt:lpstr>1. Art. 21:  Proroga contratto a termine</vt:lpstr>
      <vt:lpstr>2. RIASSUNZIONE (non proroga)</vt:lpstr>
      <vt:lpstr>3. Art. 22:  Continuazione del rapporto oltre la scadenza del termine = senza proroghe, per atti concludenti cioè di fatto</vt:lpstr>
      <vt:lpstr>Art. 23: Limiti al  numero complessivo di contratti a tempo determinato </vt:lpstr>
      <vt:lpstr>Art. 23 (segue) Esenzione dai limiti percentuali di attivazione di contratti a termine nella stessa impresa</vt:lpstr>
      <vt:lpstr>Art. 23 (segue) Esenzione dai limiti percentuali di attivazione di contratti a termine nella stessa impresa</vt:lpstr>
      <vt:lpstr>Art. 23 (segue) Sanzioni per violazione limiti percentuali</vt:lpstr>
      <vt:lpstr>Art. 24:  Diritti di precedenza nelle assunzioni di lavoratori assunti a termine</vt:lpstr>
      <vt:lpstr>Art. 25:  Principio di non discriminazione</vt:lpstr>
      <vt:lpstr>Art. 26:  Formazione</vt:lpstr>
      <vt:lpstr>Art. 27:  Criteri di computo dei contratti a termine</vt:lpstr>
      <vt:lpstr>Art. 28:  Decadenza e tutele</vt:lpstr>
      <vt:lpstr>Art. 29:  Esclusioni e discipline specifiche</vt:lpstr>
      <vt:lpstr>Decreto dignità M5S  d.l. n. 87/2018 (l.n. 96/2018)</vt:lpstr>
      <vt:lpstr>Presentazione standard di PowerPoint</vt:lpstr>
      <vt:lpstr>Presentazione standard di PowerPoint</vt:lpstr>
      <vt:lpstr>Presentazione standard di PowerPoint</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CONTRATTO A TERMINE</dc:title>
  <dc:creator>user</dc:creator>
  <cp:lastModifiedBy>Alberto Avio</cp:lastModifiedBy>
  <cp:revision>66</cp:revision>
  <dcterms:created xsi:type="dcterms:W3CDTF">2015-04-13T10:54:05Z</dcterms:created>
  <dcterms:modified xsi:type="dcterms:W3CDTF">2018-11-28T17:58:40Z</dcterms:modified>
</cp:coreProperties>
</file>