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43"/>
  </p:normalViewPr>
  <p:slideViewPr>
    <p:cSldViewPr snapToGrid="0" snapToObjects="1">
      <p:cViewPr varScale="1">
        <p:scale>
          <a:sx n="74" d="100"/>
          <a:sy n="74" d="100"/>
        </p:scale>
        <p:origin x="184"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it-IT" smtClean="0"/>
              <a:t>Fare clic per modificare stile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10/29/18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it-IT" smtClean="0"/>
              <a:t>Fare clic per modificare stile</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10/29/18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it-IT" smtClean="0"/>
              <a:t>Fare clic per modificare stile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10/29/18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smtClean="0"/>
              <a:t>Fare clic per modificare stile</a:t>
            </a:r>
            <a:endParaRPr lang="en-US" dirty="0"/>
          </a:p>
        </p:txBody>
      </p:sp>
      <p:sp>
        <p:nvSpPr>
          <p:cNvPr id="3" name="Content Placeholder 2"/>
          <p:cNvSpPr>
            <a:spLocks noGrp="1"/>
          </p:cNvSpPr>
          <p:nvPr>
            <p:ph idx="1"/>
          </p:nvPr>
        </p:nvSpPr>
        <p:spPr/>
        <p:txBody>
          <a:bodyPr anchor="ct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10/29/18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it-IT" smtClean="0"/>
              <a:t>Fare clic per modificare stile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3E5059C3-6A89-4494-99FF-5A4D6FFD50EB}" type="datetimeFigureOut">
              <a:rPr lang="en-US" dirty="0"/>
              <a:t>10/29/18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it-IT" smtClean="0"/>
              <a:t>Fare clic per modificare stile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10/29/18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it-IT" smtClean="0"/>
              <a:t>Fare clic per modificare stile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2609285" y="2851331"/>
            <a:ext cx="3893623" cy="3071434"/>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6666635" y="2851331"/>
            <a:ext cx="3899798" cy="3071434"/>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10/29/18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smtClean="0"/>
              <a:t>Fare clic per modificare stile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10/29/18</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10/29/18</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it-IT" smtClean="0"/>
              <a:t>Fare clic per modificare stile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37D525BB-DA17-4BA0-B3C8-3AC3ABC827E6}" type="datetimeFigureOut">
              <a:rPr lang="en-US" dirty="0"/>
              <a:t>10/29/18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it-IT" smtClean="0"/>
              <a:t>Fare clic per modificare stile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16C4C9A-3960-41CF-A4E9-2A8FB932454B}" type="datetimeFigureOut">
              <a:rPr lang="en-US" dirty="0"/>
              <a:t>10/29/18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it-IT" smtClean="0"/>
              <a:t>Fare clic per modificare stile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10/29/18</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483708" y="3428998"/>
            <a:ext cx="5844746" cy="2268559"/>
          </a:xfrm>
        </p:spPr>
        <p:txBody>
          <a:bodyPr/>
          <a:lstStyle/>
          <a:p>
            <a:r>
              <a:rPr lang="it-IT" smtClean="0"/>
              <a:t>Comportamento antisindacale</a:t>
            </a:r>
            <a:endParaRPr lang="it-IT"/>
          </a:p>
        </p:txBody>
      </p:sp>
      <p:sp>
        <p:nvSpPr>
          <p:cNvPr id="4" name="Sottotitolo 3"/>
          <p:cNvSpPr>
            <a:spLocks noGrp="1"/>
          </p:cNvSpPr>
          <p:nvPr>
            <p:ph type="subTitle" idx="1"/>
          </p:nvPr>
        </p:nvSpPr>
        <p:spPr/>
        <p:txBody>
          <a:bodyPr/>
          <a:lstStyle/>
          <a:p>
            <a:r>
              <a:rPr lang="it-IT" dirty="0" smtClean="0"/>
              <a:t>Art.28 l.20 maggio 1970</a:t>
            </a:r>
            <a:endParaRPr lang="it-IT" dirty="0"/>
          </a:p>
        </p:txBody>
      </p:sp>
    </p:spTree>
    <p:extLst>
      <p:ext uri="{BB962C8B-B14F-4D97-AF65-F5344CB8AC3E}">
        <p14:creationId xmlns:p14="http://schemas.microsoft.com/office/powerpoint/2010/main" val="637775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it-IT"/>
              <a:t>Il comportamento antisindacale</a:t>
            </a:r>
          </a:p>
        </p:txBody>
      </p:sp>
      <p:sp>
        <p:nvSpPr>
          <p:cNvPr id="17411" name="Rectangle 3"/>
          <p:cNvSpPr>
            <a:spLocks noGrp="1" noChangeArrowheads="1"/>
          </p:cNvSpPr>
          <p:nvPr>
            <p:ph type="body" idx="1"/>
          </p:nvPr>
        </p:nvSpPr>
        <p:spPr/>
        <p:txBody>
          <a:bodyPr>
            <a:normAutofit fontScale="92500" lnSpcReduction="10000"/>
          </a:bodyPr>
          <a:lstStyle/>
          <a:p>
            <a:pPr>
              <a:lnSpc>
                <a:spcPct val="80000"/>
              </a:lnSpc>
            </a:pPr>
            <a:r>
              <a:rPr lang="it-IT" sz="2800">
                <a:solidFill>
                  <a:srgbClr val="FF3300"/>
                </a:solidFill>
              </a:rPr>
              <a:t>il datore di lavoro</a:t>
            </a:r>
          </a:p>
          <a:p>
            <a:pPr>
              <a:lnSpc>
                <a:spcPct val="80000"/>
              </a:lnSpc>
            </a:pPr>
            <a:r>
              <a:rPr lang="it-IT" sz="2800">
                <a:solidFill>
                  <a:srgbClr val="FF3300"/>
                </a:solidFill>
              </a:rPr>
              <a:t>comportamenti diretti ad impedire o limitare l'esercizio della libertà e dell'attività sindacale nonché del diritto di sciopero</a:t>
            </a:r>
          </a:p>
          <a:p>
            <a:pPr>
              <a:lnSpc>
                <a:spcPct val="80000"/>
              </a:lnSpc>
            </a:pPr>
            <a:r>
              <a:rPr lang="it-IT" sz="2800">
                <a:solidFill>
                  <a:srgbClr val="FF3300"/>
                </a:solidFill>
              </a:rPr>
              <a:t>organismi locali delle associazioni sindacali nazionali</a:t>
            </a:r>
          </a:p>
          <a:p>
            <a:pPr>
              <a:lnSpc>
                <a:spcPct val="80000"/>
              </a:lnSpc>
            </a:pPr>
            <a:r>
              <a:rPr lang="it-IT" sz="2800">
                <a:solidFill>
                  <a:srgbClr val="FF3300"/>
                </a:solidFill>
              </a:rPr>
              <a:t>nei due giorni successivi</a:t>
            </a:r>
          </a:p>
          <a:p>
            <a:pPr>
              <a:lnSpc>
                <a:spcPct val="80000"/>
              </a:lnSpc>
            </a:pPr>
            <a:r>
              <a:rPr lang="it-IT" sz="2800">
                <a:solidFill>
                  <a:srgbClr val="FF3300"/>
                </a:solidFill>
              </a:rPr>
              <a:t>assunte sommarie informazioni</a:t>
            </a:r>
          </a:p>
          <a:p>
            <a:pPr>
              <a:lnSpc>
                <a:spcPct val="80000"/>
              </a:lnSpc>
            </a:pPr>
            <a:r>
              <a:rPr lang="it-IT" sz="2800">
                <a:solidFill>
                  <a:srgbClr val="FF3300"/>
                </a:solidFill>
              </a:rPr>
              <a:t>la cessazione del comportamento illegittimo e la rimozione degli effetti</a:t>
            </a:r>
          </a:p>
        </p:txBody>
      </p:sp>
    </p:spTree>
    <p:extLst>
      <p:ext uri="{BB962C8B-B14F-4D97-AF65-F5344CB8AC3E}">
        <p14:creationId xmlns:p14="http://schemas.microsoft.com/office/powerpoint/2010/main" val="343477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diamond(in)">
                                      <p:cBhvr>
                                        <p:cTn id="7" dur="20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diamond(in)">
                                      <p:cBhvr>
                                        <p:cTn id="12" dur="20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diamond(in)">
                                      <p:cBhvr>
                                        <p:cTn id="17" dur="20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diamond(in)">
                                      <p:cBhvr>
                                        <p:cTn id="22" dur="2000"/>
                                        <p:tgtEl>
                                          <p:spTgt spid="174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diamond(in)">
                                      <p:cBhvr>
                                        <p:cTn id="27" dur="2000"/>
                                        <p:tgtEl>
                                          <p:spTgt spid="174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diamond(in)">
                                      <p:cBhvr>
                                        <p:cTn id="32" dur="2000"/>
                                        <p:tgtEl>
                                          <p:spTgt spid="174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it-IT">
                <a:solidFill>
                  <a:srgbClr val="FF3300"/>
                </a:solidFill>
              </a:rPr>
              <a:t>“il datore di lavoro”</a:t>
            </a:r>
          </a:p>
        </p:txBody>
      </p:sp>
      <p:sp>
        <p:nvSpPr>
          <p:cNvPr id="18435" name="Rectangle 3"/>
          <p:cNvSpPr>
            <a:spLocks noGrp="1" noChangeArrowheads="1"/>
          </p:cNvSpPr>
          <p:nvPr>
            <p:ph type="body" idx="1"/>
          </p:nvPr>
        </p:nvSpPr>
        <p:spPr/>
        <p:txBody>
          <a:bodyPr/>
          <a:lstStyle/>
          <a:p>
            <a:r>
              <a:rPr lang="it-IT"/>
              <a:t>Chi può essere l’autore del comportamento antisindacale?</a:t>
            </a:r>
          </a:p>
          <a:p>
            <a:pPr lvl="1"/>
            <a:r>
              <a:rPr lang="it-IT"/>
              <a:t>Il datore di lavoro</a:t>
            </a:r>
          </a:p>
          <a:p>
            <a:pPr lvl="1"/>
            <a:r>
              <a:rPr lang="it-IT"/>
              <a:t>I dirigenti/delegati del datore?</a:t>
            </a:r>
          </a:p>
          <a:p>
            <a:pPr lvl="1"/>
            <a:r>
              <a:rPr lang="it-IT"/>
              <a:t>L’associazione dei datori di lavoro?</a:t>
            </a:r>
          </a:p>
        </p:txBody>
      </p:sp>
    </p:spTree>
    <p:extLst>
      <p:ext uri="{BB962C8B-B14F-4D97-AF65-F5344CB8AC3E}">
        <p14:creationId xmlns:p14="http://schemas.microsoft.com/office/powerpoint/2010/main" val="3871396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p:cTn id="7" dur="500" fill="hold"/>
                                        <p:tgtEl>
                                          <p:spTgt spid="1843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8435">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1843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843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8435">
                                            <p:txEl>
                                              <p:pRg st="0" end="0"/>
                                            </p:txEl>
                                          </p:spTgt>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18435">
                                            <p:txEl>
                                              <p:pRg st="1" end="1"/>
                                            </p:txEl>
                                          </p:spTgt>
                                        </p:tgtEl>
                                        <p:attrNameLst>
                                          <p:attrName>style.visibility</p:attrName>
                                        </p:attrNameLst>
                                      </p:cBhvr>
                                      <p:to>
                                        <p:strVal val="visible"/>
                                      </p:to>
                                    </p:set>
                                    <p:anim calcmode="lin" valueType="num">
                                      <p:cBhvr>
                                        <p:cTn id="14" dur="500" fill="hold"/>
                                        <p:tgtEl>
                                          <p:spTgt spid="1843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18435">
                                            <p:txEl>
                                              <p:pRg st="1" end="1"/>
                                            </p:txEl>
                                          </p:spTgt>
                                        </p:tgtEl>
                                        <p:attrNameLst>
                                          <p:attrName>ppt_y</p:attrName>
                                        </p:attrNameLst>
                                      </p:cBhvr>
                                      <p:tavLst>
                                        <p:tav tm="0">
                                          <p:val>
                                            <p:strVal val="#ppt_y"/>
                                          </p:val>
                                        </p:tav>
                                        <p:tav tm="100000">
                                          <p:val>
                                            <p:strVal val="#ppt_y"/>
                                          </p:val>
                                        </p:tav>
                                      </p:tavLst>
                                    </p:anim>
                                    <p:anim calcmode="lin" valueType="num">
                                      <p:cBhvr>
                                        <p:cTn id="16" dur="500" fill="hold"/>
                                        <p:tgtEl>
                                          <p:spTgt spid="1843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1843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18435">
                                            <p:txEl>
                                              <p:pRg st="1" end="1"/>
                                            </p:txEl>
                                          </p:spTgt>
                                        </p:tgtEl>
                                      </p:cBhvr>
                                    </p:animEffect>
                                  </p:childTnLst>
                                </p:cTn>
                              </p:par>
                              <p:par>
                                <p:cTn id="19" presetID="41" presetClass="entr" presetSubtype="0" fill="hold" grpId="0" nodeType="withEffect">
                                  <p:stCondLst>
                                    <p:cond delay="0"/>
                                  </p:stCondLst>
                                  <p:iterate type="lt">
                                    <p:tmPct val="10000"/>
                                  </p:iterate>
                                  <p:childTnLst>
                                    <p:set>
                                      <p:cBhvr>
                                        <p:cTn id="20" dur="1" fill="hold">
                                          <p:stCondLst>
                                            <p:cond delay="0"/>
                                          </p:stCondLst>
                                        </p:cTn>
                                        <p:tgtEl>
                                          <p:spTgt spid="18435">
                                            <p:txEl>
                                              <p:pRg st="2" end="2"/>
                                            </p:txEl>
                                          </p:spTgt>
                                        </p:tgtEl>
                                        <p:attrNameLst>
                                          <p:attrName>style.visibility</p:attrName>
                                        </p:attrNameLst>
                                      </p:cBhvr>
                                      <p:to>
                                        <p:strVal val="visible"/>
                                      </p:to>
                                    </p:set>
                                    <p:anim calcmode="lin" valueType="num">
                                      <p:cBhvr>
                                        <p:cTn id="21" dur="500" fill="hold"/>
                                        <p:tgtEl>
                                          <p:spTgt spid="1843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18435">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1843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1843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18435">
                                            <p:txEl>
                                              <p:pRg st="2" end="2"/>
                                            </p:txEl>
                                          </p:spTgt>
                                        </p:tgtEl>
                                      </p:cBhvr>
                                    </p:animEffect>
                                  </p:childTnLst>
                                </p:cTn>
                              </p:par>
                              <p:par>
                                <p:cTn id="26" presetID="41" presetClass="entr" presetSubtype="0" fill="hold" grpId="0" nodeType="withEffect">
                                  <p:stCondLst>
                                    <p:cond delay="0"/>
                                  </p:stCondLst>
                                  <p:iterate type="lt">
                                    <p:tmPct val="10000"/>
                                  </p:iterate>
                                  <p:childTnLst>
                                    <p:set>
                                      <p:cBhvr>
                                        <p:cTn id="27" dur="1" fill="hold">
                                          <p:stCondLst>
                                            <p:cond delay="0"/>
                                          </p:stCondLst>
                                        </p:cTn>
                                        <p:tgtEl>
                                          <p:spTgt spid="18435">
                                            <p:txEl>
                                              <p:pRg st="3" end="3"/>
                                            </p:txEl>
                                          </p:spTgt>
                                        </p:tgtEl>
                                        <p:attrNameLst>
                                          <p:attrName>style.visibility</p:attrName>
                                        </p:attrNameLst>
                                      </p:cBhvr>
                                      <p:to>
                                        <p:strVal val="visible"/>
                                      </p:to>
                                    </p:set>
                                    <p:anim calcmode="lin" valueType="num">
                                      <p:cBhvr>
                                        <p:cTn id="28" dur="500" fill="hold"/>
                                        <p:tgtEl>
                                          <p:spTgt spid="1843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18435">
                                            <p:txEl>
                                              <p:pRg st="3" end="3"/>
                                            </p:txEl>
                                          </p:spTgt>
                                        </p:tgtEl>
                                        <p:attrNameLst>
                                          <p:attrName>ppt_y</p:attrName>
                                        </p:attrNameLst>
                                      </p:cBhvr>
                                      <p:tavLst>
                                        <p:tav tm="0">
                                          <p:val>
                                            <p:strVal val="#ppt_y"/>
                                          </p:val>
                                        </p:tav>
                                        <p:tav tm="100000">
                                          <p:val>
                                            <p:strVal val="#ppt_y"/>
                                          </p:val>
                                        </p:tav>
                                      </p:tavLst>
                                    </p:anim>
                                    <p:anim calcmode="lin" valueType="num">
                                      <p:cBhvr>
                                        <p:cTn id="30" dur="500" fill="hold"/>
                                        <p:tgtEl>
                                          <p:spTgt spid="1843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1843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18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030414" y="333376"/>
            <a:ext cx="8637587" cy="2043113"/>
          </a:xfrm>
        </p:spPr>
        <p:txBody>
          <a:bodyPr/>
          <a:lstStyle/>
          <a:p>
            <a:r>
              <a:rPr lang="it-IT" sz="2800">
                <a:solidFill>
                  <a:srgbClr val="FF3300"/>
                </a:solidFill>
              </a:rPr>
              <a:t>“comportamenti diretti ad impedire o limitare l'esercizio della libertà e dell'attività sindacale nonché del diritto di sciopero”</a:t>
            </a:r>
            <a:r>
              <a:rPr lang="it-IT">
                <a:solidFill>
                  <a:srgbClr val="FF3300"/>
                </a:solidFill>
              </a:rPr>
              <a:t/>
            </a:r>
            <a:br>
              <a:rPr lang="it-IT">
                <a:solidFill>
                  <a:srgbClr val="FF3300"/>
                </a:solidFill>
              </a:rPr>
            </a:br>
            <a:endParaRPr lang="it-IT">
              <a:solidFill>
                <a:srgbClr val="FF3300"/>
              </a:solidFill>
            </a:endParaRPr>
          </a:p>
        </p:txBody>
      </p:sp>
      <p:sp>
        <p:nvSpPr>
          <p:cNvPr id="19459" name="Rectangle 3"/>
          <p:cNvSpPr>
            <a:spLocks noGrp="1" noChangeArrowheads="1"/>
          </p:cNvSpPr>
          <p:nvPr>
            <p:ph type="body" idx="1"/>
          </p:nvPr>
        </p:nvSpPr>
        <p:spPr>
          <a:xfrm>
            <a:off x="1847851" y="2205038"/>
            <a:ext cx="8208963" cy="3816350"/>
          </a:xfrm>
        </p:spPr>
        <p:txBody>
          <a:bodyPr>
            <a:normAutofit fontScale="92500" lnSpcReduction="10000"/>
          </a:bodyPr>
          <a:lstStyle/>
          <a:p>
            <a:r>
              <a:rPr lang="it-IT" sz="2800">
                <a:latin typeface="Berlin Sans FB Demi" pitchFamily="34" charset="0"/>
              </a:rPr>
              <a:t>Opposizione al conflitto vs/ Opposizione nel conflitto</a:t>
            </a:r>
          </a:p>
          <a:p>
            <a:r>
              <a:rPr lang="it-IT" sz="2800">
                <a:latin typeface="Berlin Sans FB Demi" pitchFamily="34" charset="0"/>
              </a:rPr>
              <a:t>Comportamenti: giuridici e materiali</a:t>
            </a:r>
          </a:p>
          <a:p>
            <a:r>
              <a:rPr lang="it-IT" sz="2800">
                <a:latin typeface="Berlin Sans FB Demi" pitchFamily="34" charset="0"/>
              </a:rPr>
              <a:t>Diretti: intenzionali o oggettivi</a:t>
            </a:r>
          </a:p>
          <a:p>
            <a:r>
              <a:rPr lang="it-IT" sz="2800">
                <a:latin typeface="Berlin Sans FB Demi" pitchFamily="34" charset="0"/>
              </a:rPr>
              <a:t>Commi aggiunti l.146/90 e l.428/90 (mod. d.lgs. 18/2001): violazione delle clausole della parte obbligatoria del CC; mancato rispetto degli obblighi in caso di trasferimento di azienda</a:t>
            </a:r>
          </a:p>
        </p:txBody>
      </p:sp>
    </p:spTree>
    <p:extLst>
      <p:ext uri="{BB962C8B-B14F-4D97-AF65-F5344CB8AC3E}">
        <p14:creationId xmlns:p14="http://schemas.microsoft.com/office/powerpoint/2010/main" val="19280971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p:cTn id="7" dur="1000" fill="hold"/>
                                        <p:tgtEl>
                                          <p:spTgt spid="19459">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9459">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9459">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1945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19459">
                                            <p:txEl>
                                              <p:pRg st="1" end="1"/>
                                            </p:txEl>
                                          </p:spTgt>
                                        </p:tgtEl>
                                        <p:attrNameLst>
                                          <p:attrName>style.visibility</p:attrName>
                                        </p:attrNameLst>
                                      </p:cBhvr>
                                      <p:to>
                                        <p:strVal val="visible"/>
                                      </p:to>
                                    </p:set>
                                    <p:anim calcmode="lin" valueType="num">
                                      <p:cBhvr>
                                        <p:cTn id="15" dur="1000" fill="hold"/>
                                        <p:tgtEl>
                                          <p:spTgt spid="19459">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19459">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19459">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1945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19459">
                                            <p:txEl>
                                              <p:pRg st="2" end="2"/>
                                            </p:txEl>
                                          </p:spTgt>
                                        </p:tgtEl>
                                        <p:attrNameLst>
                                          <p:attrName>style.visibility</p:attrName>
                                        </p:attrNameLst>
                                      </p:cBhvr>
                                      <p:to>
                                        <p:strVal val="visible"/>
                                      </p:to>
                                    </p:set>
                                    <p:anim calcmode="lin" valueType="num">
                                      <p:cBhvr>
                                        <p:cTn id="23" dur="1000" fill="hold"/>
                                        <p:tgtEl>
                                          <p:spTgt spid="19459">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19459">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19459">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1945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8" presetClass="entr" presetSubtype="0" accel="50000" fill="hold" grpId="0" nodeType="clickEffect">
                                  <p:stCondLst>
                                    <p:cond delay="0"/>
                                  </p:stCondLst>
                                  <p:childTnLst>
                                    <p:set>
                                      <p:cBhvr>
                                        <p:cTn id="30" dur="1" fill="hold">
                                          <p:stCondLst>
                                            <p:cond delay="0"/>
                                          </p:stCondLst>
                                        </p:cTn>
                                        <p:tgtEl>
                                          <p:spTgt spid="19459">
                                            <p:txEl>
                                              <p:pRg st="3" end="3"/>
                                            </p:txEl>
                                          </p:spTgt>
                                        </p:tgtEl>
                                        <p:attrNameLst>
                                          <p:attrName>style.visibility</p:attrName>
                                        </p:attrNameLst>
                                      </p:cBhvr>
                                      <p:to>
                                        <p:strVal val="visible"/>
                                      </p:to>
                                    </p:set>
                                    <p:anim calcmode="lin" valueType="num">
                                      <p:cBhvr>
                                        <p:cTn id="31" dur="1000" fill="hold"/>
                                        <p:tgtEl>
                                          <p:spTgt spid="19459">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19459">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19459">
                                            <p:txEl>
                                              <p:pRg st="3" end="3"/>
                                            </p:txEl>
                                          </p:spTgt>
                                        </p:tgtEl>
                                        <p:attrNameLst>
                                          <p:attrName>ppt_y</p:attrName>
                                        </p:attrNameLst>
                                      </p:cBhvr>
                                      <p:tavLst>
                                        <p:tav tm="0">
                                          <p:val>
                                            <p:strVal val="#ppt_y"/>
                                          </p:val>
                                        </p:tav>
                                        <p:tav tm="100000">
                                          <p:val>
                                            <p:strVal val="#ppt_y"/>
                                          </p:val>
                                        </p:tav>
                                      </p:tavLst>
                                    </p:anim>
                                    <p:animEffect transition="in" filter="fade">
                                      <p:cBhvr>
                                        <p:cTn id="34" dur="1000"/>
                                        <p:tgtEl>
                                          <p:spTgt spid="194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841500" y="417513"/>
            <a:ext cx="8637588" cy="1066800"/>
          </a:xfrm>
        </p:spPr>
        <p:txBody>
          <a:bodyPr/>
          <a:lstStyle/>
          <a:p>
            <a:r>
              <a:rPr lang="it-IT" sz="3200">
                <a:solidFill>
                  <a:srgbClr val="FF3300"/>
                </a:solidFill>
              </a:rPr>
              <a:t>“organismi locali delle associazioni sindacali nazionali che vi abbiano interesse”</a:t>
            </a:r>
          </a:p>
        </p:txBody>
      </p:sp>
      <p:sp>
        <p:nvSpPr>
          <p:cNvPr id="20483" name="Rectangle 3"/>
          <p:cNvSpPr>
            <a:spLocks noGrp="1" noChangeArrowheads="1"/>
          </p:cNvSpPr>
          <p:nvPr>
            <p:ph type="body" idx="1"/>
          </p:nvPr>
        </p:nvSpPr>
        <p:spPr>
          <a:xfrm>
            <a:off x="1852613" y="1941514"/>
            <a:ext cx="8208962" cy="4511675"/>
          </a:xfrm>
        </p:spPr>
        <p:txBody>
          <a:bodyPr>
            <a:normAutofit lnSpcReduction="10000"/>
          </a:bodyPr>
          <a:lstStyle/>
          <a:p>
            <a:pPr>
              <a:lnSpc>
                <a:spcPct val="90000"/>
              </a:lnSpc>
            </a:pPr>
            <a:r>
              <a:rPr lang="it-IT" sz="2800"/>
              <a:t>Legittimati attivi sono i sindacati e non i lavoratori</a:t>
            </a:r>
          </a:p>
          <a:p>
            <a:pPr>
              <a:lnSpc>
                <a:spcPct val="90000"/>
              </a:lnSpc>
            </a:pPr>
            <a:r>
              <a:rPr lang="it-IT" sz="2800"/>
              <a:t>Associazione “nazionale” e non maggiormente rappresentativa</a:t>
            </a:r>
          </a:p>
          <a:p>
            <a:pPr>
              <a:lnSpc>
                <a:spcPct val="90000"/>
              </a:lnSpc>
            </a:pPr>
            <a:r>
              <a:rPr lang="it-IT" sz="2800"/>
              <a:t>“Nazionale” rilevanza nell’ambito categoriale: (nazionale se la categoria è nazionale, territoriale se la categoria è territoriale: SVP)</a:t>
            </a:r>
          </a:p>
          <a:p>
            <a:pPr>
              <a:lnSpc>
                <a:spcPct val="90000"/>
              </a:lnSpc>
            </a:pPr>
            <a:r>
              <a:rPr lang="it-IT" sz="2800"/>
              <a:t>Organismi locali: sindacati provinciali di categoria. No Regionale, Nazionale, Confederale, RSA/RSU</a:t>
            </a:r>
          </a:p>
        </p:txBody>
      </p:sp>
    </p:spTree>
    <p:extLst>
      <p:ext uri="{BB962C8B-B14F-4D97-AF65-F5344CB8AC3E}">
        <p14:creationId xmlns:p14="http://schemas.microsoft.com/office/powerpoint/2010/main" val="953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p:cTn id="7" dur="500" decel="50000" fill="hold">
                                          <p:stCondLst>
                                            <p:cond delay="0"/>
                                          </p:stCondLst>
                                        </p:cTn>
                                        <p:tgtEl>
                                          <p:spTgt spid="2048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048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048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2048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048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048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048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048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20483">
                                            <p:txEl>
                                              <p:pRg st="1" end="1"/>
                                            </p:txEl>
                                          </p:spTgt>
                                        </p:tgtEl>
                                        <p:attrNameLst>
                                          <p:attrName>style.visibility</p:attrName>
                                        </p:attrNameLst>
                                      </p:cBhvr>
                                      <p:to>
                                        <p:strVal val="visible"/>
                                      </p:to>
                                    </p:set>
                                    <p:anim calcmode="lin" valueType="num">
                                      <p:cBhvr>
                                        <p:cTn id="19" dur="500" decel="50000" fill="hold">
                                          <p:stCondLst>
                                            <p:cond delay="0"/>
                                          </p:stCondLst>
                                        </p:cTn>
                                        <p:tgtEl>
                                          <p:spTgt spid="2048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2048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2048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2048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2048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2048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2048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2048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20483">
                                            <p:txEl>
                                              <p:pRg st="2" end="2"/>
                                            </p:txEl>
                                          </p:spTgt>
                                        </p:tgtEl>
                                        <p:attrNameLst>
                                          <p:attrName>style.visibility</p:attrName>
                                        </p:attrNameLst>
                                      </p:cBhvr>
                                      <p:to>
                                        <p:strVal val="visible"/>
                                      </p:to>
                                    </p:set>
                                    <p:anim calcmode="lin" valueType="num">
                                      <p:cBhvr>
                                        <p:cTn id="31" dur="500" decel="50000" fill="hold">
                                          <p:stCondLst>
                                            <p:cond delay="0"/>
                                          </p:stCondLst>
                                        </p:cTn>
                                        <p:tgtEl>
                                          <p:spTgt spid="2048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2048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2048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2048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2048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2048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2048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2048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20483">
                                            <p:txEl>
                                              <p:pRg st="3" end="3"/>
                                            </p:txEl>
                                          </p:spTgt>
                                        </p:tgtEl>
                                        <p:attrNameLst>
                                          <p:attrName>style.visibility</p:attrName>
                                        </p:attrNameLst>
                                      </p:cBhvr>
                                      <p:to>
                                        <p:strVal val="visible"/>
                                      </p:to>
                                    </p:set>
                                    <p:anim calcmode="lin" valueType="num">
                                      <p:cBhvr>
                                        <p:cTn id="43" dur="500" decel="50000" fill="hold">
                                          <p:stCondLst>
                                            <p:cond delay="0"/>
                                          </p:stCondLst>
                                        </p:cTn>
                                        <p:tgtEl>
                                          <p:spTgt spid="2048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2048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2048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2048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2048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2048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2048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20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it-IT"/>
              <a:t>“interesse ad agire”</a:t>
            </a:r>
          </a:p>
        </p:txBody>
      </p:sp>
      <p:sp>
        <p:nvSpPr>
          <p:cNvPr id="21507" name="Rectangle 3"/>
          <p:cNvSpPr>
            <a:spLocks noGrp="1" noChangeArrowheads="1"/>
          </p:cNvSpPr>
          <p:nvPr>
            <p:ph type="body" idx="1"/>
          </p:nvPr>
        </p:nvSpPr>
        <p:spPr/>
        <p:txBody>
          <a:bodyPr/>
          <a:lstStyle/>
          <a:p>
            <a:r>
              <a:rPr lang="it-IT"/>
              <a:t>Il sindacato è portatore di un interesse collettivo proprio</a:t>
            </a:r>
          </a:p>
          <a:p>
            <a:r>
              <a:rPr lang="it-IT"/>
              <a:t>Quando il comportamento lede anche un interesse del singolo: plurioffensività</a:t>
            </a:r>
          </a:p>
          <a:p>
            <a:r>
              <a:rPr lang="it-IT"/>
              <a:t>Indipendenza delle due azioni: art.28 St.lav.; art.700 cpc</a:t>
            </a:r>
          </a:p>
        </p:txBody>
      </p:sp>
    </p:spTree>
    <p:extLst>
      <p:ext uri="{BB962C8B-B14F-4D97-AF65-F5344CB8AC3E}">
        <p14:creationId xmlns:p14="http://schemas.microsoft.com/office/powerpoint/2010/main" val="9910889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p:cTn id="7" dur="500" fill="hold"/>
                                        <p:tgtEl>
                                          <p:spTgt spid="21507">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1507">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1507">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21507">
                                            <p:txEl>
                                              <p:pRg st="1" end="1"/>
                                            </p:txEl>
                                          </p:spTgt>
                                        </p:tgtEl>
                                        <p:attrNameLst>
                                          <p:attrName>style.visibility</p:attrName>
                                        </p:attrNameLst>
                                      </p:cBhvr>
                                      <p:to>
                                        <p:strVal val="visible"/>
                                      </p:to>
                                    </p:set>
                                    <p:anim calcmode="lin" valueType="num">
                                      <p:cBhvr>
                                        <p:cTn id="15" dur="500" fill="hold"/>
                                        <p:tgtEl>
                                          <p:spTgt spid="21507">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21507">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21507">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215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21507">
                                            <p:txEl>
                                              <p:pRg st="2" end="2"/>
                                            </p:txEl>
                                          </p:spTgt>
                                        </p:tgtEl>
                                        <p:attrNameLst>
                                          <p:attrName>style.visibility</p:attrName>
                                        </p:attrNameLst>
                                      </p:cBhvr>
                                      <p:to>
                                        <p:strVal val="visible"/>
                                      </p:to>
                                    </p:set>
                                    <p:anim calcmode="lin" valueType="num">
                                      <p:cBhvr>
                                        <p:cTn id="23" dur="500" fill="hold"/>
                                        <p:tgtEl>
                                          <p:spTgt spid="21507">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21507">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21507">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it-IT"/>
              <a:t>Il procedimento. </a:t>
            </a:r>
          </a:p>
        </p:txBody>
      </p:sp>
      <p:sp>
        <p:nvSpPr>
          <p:cNvPr id="22531" name="Rectangle 3"/>
          <p:cNvSpPr>
            <a:spLocks noGrp="1" noChangeArrowheads="1"/>
          </p:cNvSpPr>
          <p:nvPr>
            <p:ph type="body" idx="1"/>
          </p:nvPr>
        </p:nvSpPr>
        <p:spPr>
          <a:xfrm>
            <a:off x="1621767" y="1483743"/>
            <a:ext cx="8435048" cy="4907532"/>
          </a:xfrm>
        </p:spPr>
        <p:txBody>
          <a:bodyPr/>
          <a:lstStyle/>
          <a:p>
            <a:r>
              <a:rPr lang="it-IT" dirty="0">
                <a:solidFill>
                  <a:srgbClr val="FF3300"/>
                </a:solidFill>
              </a:rPr>
              <a:t>nei due giorni successivi</a:t>
            </a:r>
          </a:p>
          <a:p>
            <a:r>
              <a:rPr lang="it-IT" dirty="0">
                <a:solidFill>
                  <a:srgbClr val="FF3300"/>
                </a:solidFill>
              </a:rPr>
              <a:t>assunte sommarie informazioni</a:t>
            </a:r>
          </a:p>
          <a:p>
            <a:r>
              <a:rPr lang="it-IT" dirty="0">
                <a:solidFill>
                  <a:srgbClr val="FF3300"/>
                </a:solidFill>
              </a:rPr>
              <a:t>la cessazione del comportamento illegittimo e la rimozione degli effetti</a:t>
            </a:r>
          </a:p>
          <a:p>
            <a:pPr>
              <a:buFont typeface="Wingdings" pitchFamily="2" charset="2"/>
              <a:buNone/>
            </a:pPr>
            <a:endParaRPr lang="it-IT" dirty="0">
              <a:solidFill>
                <a:srgbClr val="FF3300"/>
              </a:solidFill>
            </a:endParaRPr>
          </a:p>
          <a:p>
            <a:pPr>
              <a:buFont typeface="Wingdings" pitchFamily="2" charset="2"/>
              <a:buNone/>
            </a:pPr>
            <a:r>
              <a:rPr lang="it-IT" dirty="0">
                <a:solidFill>
                  <a:srgbClr val="FF3300"/>
                </a:solidFill>
              </a:rPr>
              <a:t>Le conseguenze dell’inottemperanza</a:t>
            </a:r>
          </a:p>
        </p:txBody>
      </p:sp>
      <p:sp>
        <p:nvSpPr>
          <p:cNvPr id="22532" name="AutoShape 4"/>
          <p:cNvSpPr>
            <a:spLocks noChangeArrowheads="1"/>
          </p:cNvSpPr>
          <p:nvPr/>
        </p:nvSpPr>
        <p:spPr bwMode="auto">
          <a:xfrm>
            <a:off x="9120188" y="5157789"/>
            <a:ext cx="976312" cy="485775"/>
          </a:xfrm>
          <a:prstGeom prst="right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it-IT"/>
          </a:p>
        </p:txBody>
      </p:sp>
    </p:spTree>
    <p:extLst>
      <p:ext uri="{BB962C8B-B14F-4D97-AF65-F5344CB8AC3E}">
        <p14:creationId xmlns:p14="http://schemas.microsoft.com/office/powerpoint/2010/main" val="13486148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2531">
                                            <p:txEl>
                                              <p:pRg st="0" end="0"/>
                                            </p:txEl>
                                          </p:spTgt>
                                        </p:tgtEl>
                                        <p:attrNameLst>
                                          <p:attrName>ppt_x</p:attrName>
                                        </p:attrNameLst>
                                      </p:cBhvr>
                                    </p:anim>
                                    <p:anim from="0" to="-1.0" calcmode="lin" valueType="num">
                                      <p:cBhvr>
                                        <p:cTn id="8" dur="200" decel="50000" autoRev="1" fill="hold">
                                          <p:stCondLst>
                                            <p:cond delay="600"/>
                                          </p:stCondLst>
                                        </p:cTn>
                                        <p:tgtEl>
                                          <p:spTgt spid="22531">
                                            <p:txEl>
                                              <p:pRg st="0" end="0"/>
                                            </p:txEl>
                                          </p:spTgt>
                                        </p:tgtEl>
                                        <p:attrNameLst>
                                          <p:attrName>xshear</p:attrName>
                                        </p:attrNameLst>
                                      </p:cBhvr>
                                    </p:anim>
                                    <p:animScale>
                                      <p:cBhvr>
                                        <p:cTn id="9" dur="200" decel="100000" autoRev="1" fill="hold">
                                          <p:stCondLst>
                                            <p:cond delay="600"/>
                                          </p:stCondLst>
                                        </p:cTn>
                                        <p:tgtEl>
                                          <p:spTgt spid="22531">
                                            <p:txEl>
                                              <p:pRg st="0" end="0"/>
                                            </p:txEl>
                                          </p:spTgt>
                                        </p:tgtEl>
                                      </p:cBhvr>
                                      <p:from x="100000" y="100000"/>
                                      <p:to x="80000" y="100000"/>
                                    </p:animScale>
                                    <p:anim by="(#ppt_h/3+#ppt_w*0.1)" calcmode="lin" valueType="num">
                                      <p:cBhvr additive="sum">
                                        <p:cTn id="10" dur="200" decel="100000" autoRev="1" fill="hold">
                                          <p:stCondLst>
                                            <p:cond delay="600"/>
                                          </p:stCondLst>
                                        </p:cTn>
                                        <p:tgtEl>
                                          <p:spTgt spid="22531">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22531">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22531">
                                            <p:txEl>
                                              <p:pRg st="1" end="1"/>
                                            </p:txEl>
                                          </p:spTgt>
                                        </p:tgtEl>
                                        <p:attrNameLst>
                                          <p:attrName>ppt_x</p:attrName>
                                        </p:attrNameLst>
                                      </p:cBhvr>
                                    </p:anim>
                                    <p:anim from="0" to="-1.0" calcmode="lin" valueType="num">
                                      <p:cBhvr>
                                        <p:cTn id="16" dur="200" decel="50000" autoRev="1" fill="hold">
                                          <p:stCondLst>
                                            <p:cond delay="600"/>
                                          </p:stCondLst>
                                        </p:cTn>
                                        <p:tgtEl>
                                          <p:spTgt spid="22531">
                                            <p:txEl>
                                              <p:pRg st="1" end="1"/>
                                            </p:txEl>
                                          </p:spTgt>
                                        </p:tgtEl>
                                        <p:attrNameLst>
                                          <p:attrName>xshear</p:attrName>
                                        </p:attrNameLst>
                                      </p:cBhvr>
                                    </p:anim>
                                    <p:animScale>
                                      <p:cBhvr>
                                        <p:cTn id="17" dur="200" decel="100000" autoRev="1" fill="hold">
                                          <p:stCondLst>
                                            <p:cond delay="600"/>
                                          </p:stCondLst>
                                        </p:cTn>
                                        <p:tgtEl>
                                          <p:spTgt spid="22531">
                                            <p:txEl>
                                              <p:pRg st="1" end="1"/>
                                            </p:txEl>
                                          </p:spTgt>
                                        </p:tgtEl>
                                      </p:cBhvr>
                                      <p:from x="100000" y="100000"/>
                                      <p:to x="80000" y="100000"/>
                                    </p:animScale>
                                    <p:anim by="(#ppt_h/3+#ppt_w*0.1)" calcmode="lin" valueType="num">
                                      <p:cBhvr additive="sum">
                                        <p:cTn id="18" dur="200" decel="100000" autoRev="1" fill="hold">
                                          <p:stCondLst>
                                            <p:cond delay="600"/>
                                          </p:stCondLst>
                                        </p:cTn>
                                        <p:tgtEl>
                                          <p:spTgt spid="22531">
                                            <p:txEl>
                                              <p:pRg st="1" end="1"/>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22531">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22531">
                                            <p:txEl>
                                              <p:pRg st="2" end="2"/>
                                            </p:txEl>
                                          </p:spTgt>
                                        </p:tgtEl>
                                        <p:attrNameLst>
                                          <p:attrName>ppt_x</p:attrName>
                                        </p:attrNameLst>
                                      </p:cBhvr>
                                    </p:anim>
                                    <p:anim from="0" to="-1.0" calcmode="lin" valueType="num">
                                      <p:cBhvr>
                                        <p:cTn id="24" dur="200" decel="50000" autoRev="1" fill="hold">
                                          <p:stCondLst>
                                            <p:cond delay="600"/>
                                          </p:stCondLst>
                                        </p:cTn>
                                        <p:tgtEl>
                                          <p:spTgt spid="22531">
                                            <p:txEl>
                                              <p:pRg st="2" end="2"/>
                                            </p:txEl>
                                          </p:spTgt>
                                        </p:tgtEl>
                                        <p:attrNameLst>
                                          <p:attrName>xshear</p:attrName>
                                        </p:attrNameLst>
                                      </p:cBhvr>
                                    </p:anim>
                                    <p:animScale>
                                      <p:cBhvr>
                                        <p:cTn id="25" dur="200" decel="100000" autoRev="1" fill="hold">
                                          <p:stCondLst>
                                            <p:cond delay="600"/>
                                          </p:stCondLst>
                                        </p:cTn>
                                        <p:tgtEl>
                                          <p:spTgt spid="22531">
                                            <p:txEl>
                                              <p:pRg st="2" end="2"/>
                                            </p:txEl>
                                          </p:spTgt>
                                        </p:tgtEl>
                                      </p:cBhvr>
                                      <p:from x="100000" y="100000"/>
                                      <p:to x="80000" y="100000"/>
                                    </p:animScale>
                                    <p:anim by="(#ppt_h/3+#ppt_w*0.1)" calcmode="lin" valueType="num">
                                      <p:cBhvr additive="sum">
                                        <p:cTn id="26" dur="200" decel="100000" autoRev="1" fill="hold">
                                          <p:stCondLst>
                                            <p:cond delay="600"/>
                                          </p:stCondLst>
                                        </p:cTn>
                                        <p:tgtEl>
                                          <p:spTgt spid="22531">
                                            <p:txEl>
                                              <p:pRg st="2" end="2"/>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22531">
                                            <p:txEl>
                                              <p:pRg st="4" end="4"/>
                                            </p:txEl>
                                          </p:spTgt>
                                        </p:tgtEl>
                                        <p:attrNameLst>
                                          <p:attrName>style.visibility</p:attrName>
                                        </p:attrNameLst>
                                      </p:cBhvr>
                                      <p:to>
                                        <p:strVal val="visible"/>
                                      </p:to>
                                    </p:set>
                                    <p:anim from="(-#ppt_w/2)" to="(#ppt_x)" calcmode="lin" valueType="num">
                                      <p:cBhvr>
                                        <p:cTn id="31" dur="600" fill="hold">
                                          <p:stCondLst>
                                            <p:cond delay="0"/>
                                          </p:stCondLst>
                                        </p:cTn>
                                        <p:tgtEl>
                                          <p:spTgt spid="22531">
                                            <p:txEl>
                                              <p:pRg st="4" end="4"/>
                                            </p:txEl>
                                          </p:spTgt>
                                        </p:tgtEl>
                                        <p:attrNameLst>
                                          <p:attrName>ppt_x</p:attrName>
                                        </p:attrNameLst>
                                      </p:cBhvr>
                                    </p:anim>
                                    <p:anim from="0" to="-1.0" calcmode="lin" valueType="num">
                                      <p:cBhvr>
                                        <p:cTn id="32" dur="200" decel="50000" autoRev="1" fill="hold">
                                          <p:stCondLst>
                                            <p:cond delay="600"/>
                                          </p:stCondLst>
                                        </p:cTn>
                                        <p:tgtEl>
                                          <p:spTgt spid="22531">
                                            <p:txEl>
                                              <p:pRg st="4" end="4"/>
                                            </p:txEl>
                                          </p:spTgt>
                                        </p:tgtEl>
                                        <p:attrNameLst>
                                          <p:attrName>xshear</p:attrName>
                                        </p:attrNameLst>
                                      </p:cBhvr>
                                    </p:anim>
                                    <p:animScale>
                                      <p:cBhvr>
                                        <p:cTn id="33" dur="200" decel="100000" autoRev="1" fill="hold">
                                          <p:stCondLst>
                                            <p:cond delay="600"/>
                                          </p:stCondLst>
                                        </p:cTn>
                                        <p:tgtEl>
                                          <p:spTgt spid="22531">
                                            <p:txEl>
                                              <p:pRg st="4" end="4"/>
                                            </p:txEl>
                                          </p:spTgt>
                                        </p:tgtEl>
                                      </p:cBhvr>
                                      <p:from x="100000" y="100000"/>
                                      <p:to x="80000" y="100000"/>
                                    </p:animScale>
                                    <p:anim by="(#ppt_h/3+#ppt_w*0.1)" calcmode="lin" valueType="num">
                                      <p:cBhvr additive="sum">
                                        <p:cTn id="34" dur="200" decel="100000" autoRev="1" fill="hold">
                                          <p:stCondLst>
                                            <p:cond delay="600"/>
                                          </p:stCondLst>
                                        </p:cTn>
                                        <p:tgtEl>
                                          <p:spTgt spid="22531">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1835989" y="1201888"/>
            <a:ext cx="8686800" cy="4511675"/>
          </a:xfrm>
          <a:prstGeom prst="rect">
            <a:avLst/>
          </a:prstGeom>
          <a:noFill/>
          <a:ln w="9525">
            <a:noFill/>
            <a:miter lim="800000"/>
            <a:headEnd/>
            <a:tailEnd/>
          </a:ln>
          <a:effectLst/>
        </p:spPr>
        <p:txBody>
          <a:bodyPr>
            <a:spAutoFit/>
          </a:bodyPr>
          <a:lstStyle/>
          <a:p>
            <a:pPr>
              <a:spcBef>
                <a:spcPct val="50000"/>
              </a:spcBef>
            </a:pPr>
            <a:r>
              <a:rPr lang="it-IT" sz="2000" dirty="0">
                <a:latin typeface="Comic Sans MS" pitchFamily="66" charset="0"/>
              </a:rPr>
              <a:t>L'efficacia esecutiva del decreto non può essere revocata fino alla sentenza con cui il pretore in funzione di giudice del lavoro definisce il giudizio instaurato a norma del comma successivo.</a:t>
            </a:r>
          </a:p>
          <a:p>
            <a:pPr>
              <a:spcBef>
                <a:spcPct val="50000"/>
              </a:spcBef>
            </a:pPr>
            <a:r>
              <a:rPr lang="it-IT" sz="2000" dirty="0">
                <a:latin typeface="Comic Sans MS" pitchFamily="66" charset="0"/>
              </a:rPr>
              <a:t> Contro il decreto che decide sul ricorso è ammessa, entro 15 giorni dalla comunicazione del decreto alle parti, opposizione davanti al pretore in funzione di giudice del lavoro che decide con sentenza immediatamente esecutiva. Si osservano le disposizioni degli artt. 413 e seguenti del codice di procedura civile.</a:t>
            </a:r>
          </a:p>
          <a:p>
            <a:pPr>
              <a:spcBef>
                <a:spcPct val="50000"/>
              </a:spcBef>
            </a:pPr>
            <a:r>
              <a:rPr lang="it-IT" sz="2000" dirty="0">
                <a:latin typeface="Comic Sans MS" pitchFamily="66" charset="0"/>
              </a:rPr>
              <a:t> Il datore di lavoro che non ottempera al decreto, di cui al primo comma, o alla sentenza pronunciata nel giudizio d'opposizione è punito ai sensi dell'art. 650 del codice penale.</a:t>
            </a:r>
          </a:p>
          <a:p>
            <a:pPr>
              <a:spcBef>
                <a:spcPct val="50000"/>
              </a:spcBef>
            </a:pPr>
            <a:r>
              <a:rPr lang="it-IT" sz="2000" dirty="0">
                <a:latin typeface="Comic Sans MS" pitchFamily="66" charset="0"/>
              </a:rPr>
              <a:t> L'autorità giudiziaria ordina la pubblicazione della sentenza penale di condanna nei modi stabiliti dall'art. 36 del codice penale.</a:t>
            </a:r>
          </a:p>
        </p:txBody>
      </p:sp>
    </p:spTree>
    <p:extLst>
      <p:ext uri="{BB962C8B-B14F-4D97-AF65-F5344CB8AC3E}">
        <p14:creationId xmlns:p14="http://schemas.microsoft.com/office/powerpoint/2010/main" val="16271046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24</TotalTime>
  <Words>418</Words>
  <Application>Microsoft Macintosh PowerPoint</Application>
  <PresentationFormat>Widescreen</PresentationFormat>
  <Paragraphs>38</Paragraphs>
  <Slides>8</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8</vt:i4>
      </vt:variant>
    </vt:vector>
  </HeadingPairs>
  <TitlesOfParts>
    <vt:vector size="15" baseType="lpstr">
      <vt:lpstr>Berlin Sans FB Demi</vt:lpstr>
      <vt:lpstr>Comic Sans MS</vt:lpstr>
      <vt:lpstr>MS Shell Dlg 2</vt:lpstr>
      <vt:lpstr>Wingdings</vt:lpstr>
      <vt:lpstr>Wingdings 3</vt:lpstr>
      <vt:lpstr>Arial</vt:lpstr>
      <vt:lpstr>Madison</vt:lpstr>
      <vt:lpstr>Comportamento antisindacale</vt:lpstr>
      <vt:lpstr>Il comportamento antisindacale</vt:lpstr>
      <vt:lpstr>“il datore di lavoro”</vt:lpstr>
      <vt:lpstr>“comportamenti diretti ad impedire o limitare l'esercizio della libertà e dell'attività sindacale nonché del diritto di sciopero” </vt:lpstr>
      <vt:lpstr>“organismi locali delle associazioni sindacali nazionali che vi abbiano interesse”</vt:lpstr>
      <vt:lpstr>“interesse ad agire”</vt:lpstr>
      <vt:lpstr>Il procedimento. </vt:lpstr>
      <vt:lpstr>Presentazione di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Comportamento antisindacale</dc:title>
  <dc:creator>Utente di Microsoft Office</dc:creator>
  <cp:lastModifiedBy>Utente di Microsoft Office</cp:lastModifiedBy>
  <cp:revision>3</cp:revision>
  <dcterms:created xsi:type="dcterms:W3CDTF">2018-03-14T07:56:41Z</dcterms:created>
  <dcterms:modified xsi:type="dcterms:W3CDTF">2018-10-29T09:11:01Z</dcterms:modified>
</cp:coreProperties>
</file>