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3458B-DDF9-4D88-AC58-18B8679E4239}" type="datetimeFigureOut">
              <a:rPr lang="it-IT" smtClean="0"/>
              <a:t>14/12/2016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D533-2228-4CFD-BF20-2CA33EED1E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85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DIRITTO       COMMERCIALE</a:t>
            </a:r>
            <a:br>
              <a:rPr lang="it-IT" sz="3600" dirty="0" smtClean="0"/>
            </a:br>
            <a:r>
              <a:rPr lang="it-IT" sz="3600" dirty="0" smtClean="0"/>
              <a:t>PROF.     ANDREA     LOLLI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09800" y="2421229"/>
            <a:ext cx="9144000" cy="1408986"/>
          </a:xfrm>
        </p:spPr>
        <p:txBody>
          <a:bodyPr/>
          <a:lstStyle/>
          <a:p>
            <a:r>
              <a:rPr lang="it-IT" dirty="0" smtClean="0"/>
              <a:t>Lezione del 14 dicembre 2016</a:t>
            </a:r>
          </a:p>
          <a:p>
            <a:r>
              <a:rPr lang="it-IT" dirty="0" smtClean="0"/>
              <a:t>Tema: </a:t>
            </a:r>
            <a:r>
              <a:rPr lang="it-IT" dirty="0" smtClean="0"/>
              <a:t>AZIENDA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06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Azienda - 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Art. 2555</a:t>
            </a:r>
          </a:p>
          <a:p>
            <a:pPr marL="400050" lvl="1" indent="0">
              <a:buNone/>
            </a:pPr>
            <a:r>
              <a:rPr lang="it-IT" dirty="0" smtClean="0"/>
              <a:t>Azienda e organizzazione</a:t>
            </a:r>
          </a:p>
          <a:p>
            <a:pPr marL="400050" lvl="1" indent="0">
              <a:buNone/>
            </a:pPr>
            <a:r>
              <a:rPr lang="it-IT" dirty="0" smtClean="0"/>
              <a:t>Azienda e investimento</a:t>
            </a:r>
          </a:p>
          <a:p>
            <a:pPr marL="400050" lvl="1" indent="0">
              <a:buNone/>
            </a:pPr>
            <a:r>
              <a:rPr lang="it-IT" dirty="0" smtClean="0"/>
              <a:t>Azienda e produzione</a:t>
            </a:r>
          </a:p>
          <a:p>
            <a:pPr marL="800100" lvl="2" indent="0">
              <a:buNone/>
            </a:pPr>
            <a:r>
              <a:rPr lang="it-IT" dirty="0" smtClean="0"/>
              <a:t>Capacità di produrre reddito</a:t>
            </a:r>
          </a:p>
          <a:p>
            <a:pPr marL="800100" lvl="2" indent="0">
              <a:buNone/>
            </a:pPr>
            <a:r>
              <a:rPr lang="it-IT" dirty="0" smtClean="0"/>
              <a:t>avviamento</a:t>
            </a:r>
          </a:p>
          <a:p>
            <a:pPr marL="0" indent="0">
              <a:buNone/>
            </a:pPr>
            <a:r>
              <a:rPr lang="it-IT" dirty="0" smtClean="0"/>
              <a:t>Interesse alla circolazione dell’organizzazione produttiva</a:t>
            </a:r>
          </a:p>
          <a:p>
            <a:pPr marL="400050" lvl="1" indent="0">
              <a:buNone/>
            </a:pPr>
            <a:r>
              <a:rPr lang="it-IT" dirty="0" smtClean="0"/>
              <a:t>Indipendentemente dalla persona dell’imprenditore</a:t>
            </a:r>
          </a:p>
          <a:p>
            <a:pPr marL="400050" lvl="1" indent="0">
              <a:buNone/>
            </a:pPr>
            <a:r>
              <a:rPr lang="it-IT" dirty="0" smtClean="0"/>
              <a:t>Nell’interesse a mantenere l’organizzazione produttiva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067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Beni aziendali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Essenziale è la destinazione produttiva</a:t>
            </a:r>
          </a:p>
          <a:p>
            <a:pPr marL="400050" lvl="1" indent="0">
              <a:buNone/>
            </a:pPr>
            <a:r>
              <a:rPr lang="it-IT" dirty="0" smtClean="0"/>
              <a:t>Possibile anche in caso di interruzione dell’attività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I beni aziendali mutano per effetto dell’esercizio dell’attività produttiva</a:t>
            </a:r>
          </a:p>
          <a:p>
            <a:pPr marL="0" indent="0">
              <a:buNone/>
            </a:pPr>
            <a:r>
              <a:rPr lang="it-IT" dirty="0" smtClean="0"/>
              <a:t>Possibili articolazioni produttive e rami d’azienda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767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Il trasferimento d’azienda non è trasferimento dei singoli beni, ma del complesso produttivo</a:t>
            </a:r>
          </a:p>
          <a:p>
            <a:pPr marL="400050" lvl="1" indent="0">
              <a:buNone/>
            </a:pPr>
            <a:r>
              <a:rPr lang="it-IT" dirty="0" smtClean="0"/>
              <a:t>Non c’è trasferimento d’azienda quando i beni trasferiti perdono la loro capacità di produrre reddito</a:t>
            </a:r>
          </a:p>
          <a:p>
            <a:pPr marL="0" indent="0">
              <a:buNone/>
            </a:pPr>
            <a:r>
              <a:rPr lang="it-IT" dirty="0" smtClean="0"/>
              <a:t>Forma del trasferimento</a:t>
            </a:r>
          </a:p>
          <a:p>
            <a:pPr marL="400050" lvl="1" indent="0">
              <a:buNone/>
            </a:pPr>
            <a:r>
              <a:rPr lang="it-IT" dirty="0" smtClean="0"/>
              <a:t>Apparentemente libera</a:t>
            </a:r>
          </a:p>
          <a:p>
            <a:pPr marL="400050" lvl="1" indent="0">
              <a:buNone/>
            </a:pPr>
            <a:r>
              <a:rPr lang="it-IT" dirty="0" smtClean="0"/>
              <a:t>Salvo natura dei singoli beni</a:t>
            </a:r>
          </a:p>
          <a:p>
            <a:pPr marL="400050" lvl="1" indent="0">
              <a:buNone/>
            </a:pPr>
            <a:r>
              <a:rPr lang="it-IT" dirty="0" smtClean="0"/>
              <a:t>Prova (art. 2556, co. 1)</a:t>
            </a:r>
          </a:p>
          <a:p>
            <a:pPr marL="400050" lvl="1" indent="0">
              <a:buNone/>
            </a:pPr>
            <a:r>
              <a:rPr lang="it-IT" dirty="0" smtClean="0"/>
              <a:t>E oneri pubblicitari (art. 2556, co. 2)</a:t>
            </a:r>
          </a:p>
          <a:p>
            <a:pPr marL="800100" lvl="2" indent="0">
              <a:buNone/>
            </a:pPr>
            <a:r>
              <a:rPr lang="it-IT" dirty="0" smtClean="0"/>
              <a:t>Conflitto fra più acquirenti?</a:t>
            </a:r>
          </a:p>
          <a:p>
            <a:pPr marL="400050" lvl="1" indent="0">
              <a:buNone/>
            </a:pPr>
            <a:r>
              <a:rPr lang="it-IT" dirty="0" smtClean="0"/>
              <a:t>Usufrutto e affitto </a:t>
            </a:r>
            <a:r>
              <a:rPr lang="it-IT" dirty="0" err="1" smtClean="0"/>
              <a:t>d’azienza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11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Effetti del trasferimento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Divieto di concorrenza</a:t>
            </a:r>
          </a:p>
          <a:p>
            <a:pPr marL="457200" lvl="1" indent="0">
              <a:buNone/>
            </a:pPr>
            <a:r>
              <a:rPr lang="it-IT" dirty="0" smtClean="0"/>
              <a:t>Anche per usufrutto e affitto</a:t>
            </a:r>
          </a:p>
          <a:p>
            <a:pPr marL="0" indent="0">
              <a:buNone/>
            </a:pPr>
            <a:r>
              <a:rPr lang="it-IT" dirty="0" smtClean="0"/>
              <a:t>Successione nei contratti</a:t>
            </a:r>
          </a:p>
          <a:p>
            <a:pPr marL="400050" lvl="1" indent="0">
              <a:buNone/>
            </a:pPr>
            <a:r>
              <a:rPr lang="it-IT" dirty="0" smtClean="0"/>
              <a:t>Anche per usufrutto e affitto d’azienda</a:t>
            </a:r>
          </a:p>
          <a:p>
            <a:pPr marL="0" indent="0">
              <a:buNone/>
            </a:pPr>
            <a:r>
              <a:rPr lang="it-IT" dirty="0" smtClean="0"/>
              <a:t>Successione nei crediti e debiti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234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Divieto di concorrenza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Sviamento di clientela</a:t>
            </a:r>
          </a:p>
          <a:p>
            <a:pPr marL="400050" lvl="1" indent="0">
              <a:buNone/>
            </a:pPr>
            <a:r>
              <a:rPr lang="it-IT" dirty="0" smtClean="0"/>
              <a:t>Salvo ampliamento (es., territoriale), ma non di durata</a:t>
            </a:r>
          </a:p>
          <a:p>
            <a:pPr marL="0" indent="0">
              <a:buNone/>
            </a:pPr>
            <a:r>
              <a:rPr lang="it-IT" dirty="0" smtClean="0"/>
              <a:t>Durata quinquennale</a:t>
            </a:r>
          </a:p>
          <a:p>
            <a:pPr marL="457200" lvl="1" indent="0">
              <a:buNone/>
            </a:pPr>
            <a:r>
              <a:rPr lang="it-IT" dirty="0" smtClean="0"/>
              <a:t>Non prorogabile</a:t>
            </a:r>
          </a:p>
          <a:p>
            <a:pPr marL="57150" indent="0">
              <a:buNone/>
            </a:pPr>
            <a:r>
              <a:rPr lang="it-IT" dirty="0" smtClean="0"/>
              <a:t>Divieto come effetto naturale, può essere escluso dal contratto</a:t>
            </a:r>
          </a:p>
          <a:p>
            <a:pPr marL="57150" indent="0">
              <a:buNone/>
            </a:pPr>
            <a:r>
              <a:rPr lang="it-IT" dirty="0" smtClean="0"/>
              <a:t>Problemi di impresa societaria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53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Successione nei contratti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Subingresso nei contratti non personali</a:t>
            </a:r>
          </a:p>
          <a:p>
            <a:pPr marL="400050" lvl="1" indent="0">
              <a:buNone/>
            </a:pPr>
            <a:r>
              <a:rPr lang="it-IT" dirty="0" smtClean="0"/>
              <a:t>Deroga al principio civilistico del consenso del contraente ceduto</a:t>
            </a:r>
          </a:p>
          <a:p>
            <a:pPr marL="400050" lvl="1" indent="0">
              <a:buNone/>
            </a:pPr>
            <a:r>
              <a:rPr lang="it-IT" dirty="0" smtClean="0"/>
              <a:t>Casi tipici: locazione, leasing, lavoro, fornitura</a:t>
            </a:r>
          </a:p>
          <a:p>
            <a:pPr marL="400050" lvl="1" indent="0">
              <a:buNone/>
            </a:pPr>
            <a:r>
              <a:rPr lang="it-IT" dirty="0" smtClean="0"/>
              <a:t>Effetto naturale</a:t>
            </a:r>
          </a:p>
          <a:p>
            <a:pPr marL="0" indent="0">
              <a:buNone/>
            </a:pPr>
            <a:r>
              <a:rPr lang="it-IT" dirty="0" smtClean="0"/>
              <a:t>Problema dei contratti personali</a:t>
            </a:r>
          </a:p>
          <a:p>
            <a:pPr marL="400050" lvl="1" indent="0">
              <a:buNone/>
            </a:pPr>
            <a:r>
              <a:rPr lang="it-IT" dirty="0" err="1" smtClean="0"/>
              <a:t>Intuitus</a:t>
            </a:r>
            <a:r>
              <a:rPr lang="it-IT" dirty="0" smtClean="0"/>
              <a:t> </a:t>
            </a:r>
            <a:r>
              <a:rPr lang="it-IT" dirty="0" err="1" smtClean="0"/>
              <a:t>personae</a:t>
            </a:r>
            <a:r>
              <a:rPr lang="it-IT" dirty="0" smtClean="0"/>
              <a:t>?</a:t>
            </a:r>
          </a:p>
          <a:p>
            <a:pPr marL="400050" lvl="1" indent="0">
              <a:buNone/>
            </a:pPr>
            <a:r>
              <a:rPr lang="it-IT" dirty="0" smtClean="0"/>
              <a:t>Qualità dell’alienante o del terzo?</a:t>
            </a:r>
          </a:p>
          <a:p>
            <a:pPr marL="400050" lvl="1" indent="0">
              <a:buNone/>
            </a:pPr>
            <a:r>
              <a:rPr lang="it-IT" dirty="0" smtClean="0"/>
              <a:t>Prestazione infungibile?</a:t>
            </a:r>
          </a:p>
          <a:p>
            <a:pPr marL="400050" lvl="1" indent="0">
              <a:buNone/>
            </a:pPr>
            <a:r>
              <a:rPr lang="it-IT" dirty="0" smtClean="0"/>
              <a:t>O piuttosto qualità personali del terzo?</a:t>
            </a:r>
          </a:p>
          <a:p>
            <a:pPr marL="0" indent="0">
              <a:buNone/>
            </a:pPr>
            <a:r>
              <a:rPr lang="it-IT" dirty="0" smtClean="0"/>
              <a:t>Possibile recesso del terzo</a:t>
            </a:r>
          </a:p>
          <a:p>
            <a:pPr marL="400050" lvl="1" indent="0">
              <a:buNone/>
            </a:pPr>
            <a:r>
              <a:rPr lang="it-IT" dirty="0" smtClean="0"/>
              <a:t>Giusta causa (situazione patrimoniale?)</a:t>
            </a:r>
          </a:p>
          <a:p>
            <a:pPr marL="400050" lvl="1" indent="0">
              <a:buNone/>
            </a:pPr>
            <a:r>
              <a:rPr lang="it-IT" dirty="0" smtClean="0"/>
              <a:t>Responsabilità dell’alienante nei confronti del terzo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8374778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TM04033923[[fn=Profondità]]</Template>
  <TotalTime>73</TotalTime>
  <Words>272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Profondità</vt:lpstr>
      <vt:lpstr>DIRITTO       COMMERCIALE PROF.     ANDREA     LOLLI</vt:lpstr>
      <vt:lpstr>Azienda - Nozione</vt:lpstr>
      <vt:lpstr>Beni aziendali</vt:lpstr>
      <vt:lpstr>Circolazione</vt:lpstr>
      <vt:lpstr>Effetti del trasferimento</vt:lpstr>
      <vt:lpstr>Divieto di concorrenza</vt:lpstr>
      <vt:lpstr>Successione nei contratti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19</cp:revision>
  <dcterms:created xsi:type="dcterms:W3CDTF">2016-11-15T17:21:11Z</dcterms:created>
  <dcterms:modified xsi:type="dcterms:W3CDTF">2016-12-14T09:45:40Z</dcterms:modified>
</cp:coreProperties>
</file>