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3458B-DDF9-4D88-AC58-18B8679E4239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9D533-2228-4CFD-BF20-2CA33EED1E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2857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03A8EE-DDD9-42FF-8D31-ACC83D9D3605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4892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11/17/2016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DIRITTO       COMMERCIALE</a:t>
            </a:r>
            <a:br>
              <a:rPr lang="it-IT" sz="3600" dirty="0" smtClean="0"/>
            </a:br>
            <a:r>
              <a:rPr lang="it-IT" sz="3600" dirty="0" smtClean="0"/>
              <a:t>PROF.     ANDREA     LOLLI</a:t>
            </a: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Lezione del 16 novembre 2016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4061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5196" y="26064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netto patrimoniale</a:t>
            </a: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/>
          </p:nvPr>
        </p:nvGraphicFramePr>
        <p:xfrm>
          <a:off x="1991544" y="1340769"/>
          <a:ext cx="8136904" cy="270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4226"/>
                <a:gridCol w="2034226"/>
                <a:gridCol w="2034226"/>
                <a:gridCol w="2034226"/>
              </a:tblGrid>
              <a:tr h="315025">
                <a:tc>
                  <a:txBody>
                    <a:bodyPr/>
                    <a:lstStyle/>
                    <a:p>
                      <a:r>
                        <a:rPr lang="it-IT" dirty="0" smtClean="0"/>
                        <a:t>Attivo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Passivo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/>
                    </a:p>
                  </a:txBody>
                  <a:tcPr/>
                </a:tc>
              </a:tr>
              <a:tr h="551294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4.000.000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FF00"/>
                          </a:solidFill>
                        </a:rPr>
                        <a:t>Capitale sociale</a:t>
                      </a:r>
                      <a:endParaRPr lang="it-IT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4.000.000</a:t>
                      </a:r>
                    </a:p>
                    <a:p>
                      <a:pPr algn="r"/>
                      <a:endParaRPr lang="it-IT" dirty="0"/>
                    </a:p>
                  </a:txBody>
                  <a:tcPr/>
                </a:tc>
              </a:tr>
              <a:tr h="551294">
                <a:tc>
                  <a:txBody>
                    <a:bodyPr/>
                    <a:lstStyle/>
                    <a:p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FF00"/>
                          </a:solidFill>
                        </a:rPr>
                        <a:t>Riserva</a:t>
                      </a:r>
                      <a:r>
                        <a:rPr lang="it-IT" baseline="0" dirty="0" smtClean="0">
                          <a:solidFill>
                            <a:srgbClr val="FFFF00"/>
                          </a:solidFill>
                        </a:rPr>
                        <a:t> legale</a:t>
                      </a:r>
                      <a:endParaRPr lang="it-IT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800.000</a:t>
                      </a:r>
                      <a:endParaRPr lang="it-IT" dirty="0"/>
                    </a:p>
                  </a:txBody>
                  <a:tcPr/>
                </a:tc>
              </a:tr>
              <a:tr h="383302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2.000.000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FF00"/>
                          </a:solidFill>
                        </a:rPr>
                        <a:t>Riserve</a:t>
                      </a:r>
                      <a:endParaRPr lang="it-IT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1.200.000</a:t>
                      </a:r>
                      <a:endParaRPr lang="it-IT" dirty="0"/>
                    </a:p>
                  </a:txBody>
                  <a:tcPr/>
                </a:tc>
              </a:tr>
              <a:tr h="383302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100.000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100.000</a:t>
                      </a:r>
                      <a:endParaRPr lang="it-IT" dirty="0"/>
                    </a:p>
                  </a:txBody>
                  <a:tcPr/>
                </a:tc>
              </a:tr>
              <a:tr h="383302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6.100.000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6.100.000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1956812" y="4293096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In verde le </a:t>
            </a:r>
            <a:r>
              <a:rPr lang="it-IT" dirty="0">
                <a:solidFill>
                  <a:srgbClr val="00B050"/>
                </a:solidFill>
              </a:rPr>
              <a:t>attività reali</a:t>
            </a:r>
          </a:p>
          <a:p>
            <a:r>
              <a:rPr lang="it-IT" dirty="0"/>
              <a:t>In rosso le </a:t>
            </a:r>
            <a:r>
              <a:rPr lang="it-IT" dirty="0">
                <a:solidFill>
                  <a:srgbClr val="FF0000"/>
                </a:solidFill>
              </a:rPr>
              <a:t>passività reali</a:t>
            </a:r>
          </a:p>
          <a:p>
            <a:r>
              <a:rPr lang="it-IT" dirty="0"/>
              <a:t>In giallo le </a:t>
            </a:r>
            <a:r>
              <a:rPr lang="it-IT" dirty="0">
                <a:solidFill>
                  <a:srgbClr val="FFFF00"/>
                </a:solidFill>
              </a:rPr>
              <a:t>passività nominali</a:t>
            </a:r>
            <a:r>
              <a:rPr lang="it-IT" dirty="0"/>
              <a:t> (non sono debiti)</a:t>
            </a:r>
            <a:endParaRPr lang="it-IT" dirty="0">
              <a:solidFill>
                <a:srgbClr val="FFFF00"/>
              </a:solidFill>
            </a:endParaRPr>
          </a:p>
          <a:p>
            <a:endParaRPr lang="it-IT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07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Creazione delle 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2 momenti:</a:t>
            </a:r>
          </a:p>
          <a:p>
            <a:pPr marL="0" indent="0">
              <a:buNone/>
            </a:pPr>
            <a:r>
              <a:rPr lang="it-IT" dirty="0" smtClean="0"/>
              <a:t>- In sede di costituzione della società</a:t>
            </a:r>
          </a:p>
          <a:p>
            <a:pPr marL="0" indent="0">
              <a:buNone/>
            </a:pPr>
            <a:r>
              <a:rPr lang="it-IT" dirty="0" smtClean="0"/>
              <a:t>- In sede di aumento di capitale</a:t>
            </a:r>
          </a:p>
          <a:p>
            <a:pPr marL="400050" lvl="1" indent="0">
              <a:buNone/>
            </a:pPr>
            <a:r>
              <a:rPr lang="it-IT" dirty="0"/>
              <a:t>Emettere azioni significa aumentare il capitale, quindi modificare lo statuto</a:t>
            </a:r>
          </a:p>
          <a:p>
            <a:pPr marL="400050" lvl="1" indent="0">
              <a:buNone/>
            </a:pPr>
            <a:r>
              <a:rPr lang="it-IT" dirty="0" smtClean="0"/>
              <a:t>Modifica statutaria deliberata da assemblea straordinaria</a:t>
            </a:r>
          </a:p>
        </p:txBody>
      </p:sp>
    </p:spTree>
    <p:extLst>
      <p:ext uri="{BB962C8B-B14F-4D97-AF65-F5344CB8AC3E}">
        <p14:creationId xmlns:p14="http://schemas.microsoft.com/office/powerpoint/2010/main" val="328156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Aumenti di capitale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Gratuito e a pagamento</a:t>
            </a:r>
          </a:p>
          <a:p>
            <a:pPr marL="0" indent="0">
              <a:buNone/>
            </a:pPr>
            <a:r>
              <a:rPr lang="it-IT" dirty="0" smtClean="0"/>
              <a:t>Aumento gratuito (art. 2442)</a:t>
            </a:r>
          </a:p>
          <a:p>
            <a:pPr marL="400050" lvl="1" indent="0">
              <a:buNone/>
            </a:pPr>
            <a:r>
              <a:rPr lang="it-IT" dirty="0" smtClean="0"/>
              <a:t>Pura </a:t>
            </a:r>
            <a:r>
              <a:rPr lang="it-IT" dirty="0" err="1" smtClean="0"/>
              <a:t>riappostazione</a:t>
            </a:r>
            <a:r>
              <a:rPr lang="it-IT" dirty="0" smtClean="0"/>
              <a:t> contabile di riserve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8413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Effetti di aumenti di capitale gratuito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Prima</a:t>
            </a:r>
            <a:endParaRPr lang="it-IT" dirty="0"/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81653823"/>
              </p:ext>
            </p:extLst>
          </p:nvPr>
        </p:nvGraphicFramePr>
        <p:xfrm>
          <a:off x="1847527" y="2780929"/>
          <a:ext cx="4114800" cy="3051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688"/>
                <a:gridCol w="1064704"/>
                <a:gridCol w="1064704"/>
                <a:gridCol w="1064704"/>
              </a:tblGrid>
              <a:tr h="565559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4.000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7030A0"/>
                          </a:solidFill>
                        </a:rPr>
                        <a:t>K</a:t>
                      </a:r>
                      <a:endParaRPr lang="it-IT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4.000</a:t>
                      </a:r>
                    </a:p>
                  </a:txBody>
                  <a:tcPr/>
                </a:tc>
              </a:tr>
              <a:tr h="565559">
                <a:tc>
                  <a:txBody>
                    <a:bodyPr/>
                    <a:lstStyle/>
                    <a:p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7030A0"/>
                          </a:solidFill>
                        </a:rPr>
                        <a:t>Riserva</a:t>
                      </a:r>
                      <a:r>
                        <a:rPr lang="it-IT" baseline="0" dirty="0" smtClean="0">
                          <a:solidFill>
                            <a:srgbClr val="7030A0"/>
                          </a:solidFill>
                        </a:rPr>
                        <a:t> legale</a:t>
                      </a:r>
                      <a:endParaRPr lang="it-IT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800</a:t>
                      </a:r>
                      <a:endParaRPr lang="it-IT" dirty="0"/>
                    </a:p>
                  </a:txBody>
                  <a:tcPr/>
                </a:tc>
              </a:tr>
              <a:tr h="565559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7030A0"/>
                          </a:solidFill>
                        </a:rPr>
                        <a:t>Riserve</a:t>
                      </a:r>
                      <a:endParaRPr lang="it-IT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1.200</a:t>
                      </a:r>
                      <a:endParaRPr lang="it-IT" dirty="0"/>
                    </a:p>
                  </a:txBody>
                  <a:tcPr/>
                </a:tc>
              </a:tr>
              <a:tr h="565559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100</a:t>
                      </a:r>
                      <a:endParaRPr lang="it-IT" dirty="0"/>
                    </a:p>
                  </a:txBody>
                  <a:tcPr/>
                </a:tc>
              </a:tr>
              <a:tr h="565559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6.100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6.100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Dopo </a:t>
            </a:r>
            <a:endParaRPr lang="it-IT" dirty="0"/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605928880"/>
              </p:ext>
            </p:extLst>
          </p:nvPr>
        </p:nvGraphicFramePr>
        <p:xfrm>
          <a:off x="6312024" y="2708920"/>
          <a:ext cx="3888432" cy="3339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108"/>
                <a:gridCol w="972108"/>
                <a:gridCol w="972108"/>
                <a:gridCol w="972108"/>
              </a:tblGrid>
              <a:tr h="91926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4.000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7030A0"/>
                          </a:solidFill>
                        </a:rPr>
                        <a:t>K</a:t>
                      </a:r>
                      <a:endParaRPr lang="it-IT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5.200</a:t>
                      </a:r>
                    </a:p>
                  </a:txBody>
                  <a:tcPr/>
                </a:tc>
              </a:tr>
              <a:tr h="707123">
                <a:tc>
                  <a:txBody>
                    <a:bodyPr/>
                    <a:lstStyle/>
                    <a:p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7030A0"/>
                          </a:solidFill>
                        </a:rPr>
                        <a:t>Riserva</a:t>
                      </a:r>
                      <a:r>
                        <a:rPr lang="it-IT" baseline="0" dirty="0" smtClean="0">
                          <a:solidFill>
                            <a:srgbClr val="7030A0"/>
                          </a:solidFill>
                        </a:rPr>
                        <a:t> legale</a:t>
                      </a:r>
                      <a:endParaRPr lang="it-IT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800</a:t>
                      </a:r>
                      <a:endParaRPr lang="it-IT" dirty="0"/>
                    </a:p>
                  </a:txBody>
                  <a:tcPr/>
                </a:tc>
              </a:tr>
              <a:tr h="494986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7030A0"/>
                          </a:solidFill>
                        </a:rPr>
                        <a:t>Riserve</a:t>
                      </a:r>
                      <a:endParaRPr lang="it-IT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0</a:t>
                      </a:r>
                      <a:endParaRPr lang="it-IT" dirty="0"/>
                    </a:p>
                  </a:txBody>
                  <a:tcPr/>
                </a:tc>
              </a:tr>
              <a:tr h="70712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100</a:t>
                      </a:r>
                      <a:endParaRPr lang="it-IT" dirty="0"/>
                    </a:p>
                  </a:txBody>
                  <a:tcPr/>
                </a:tc>
              </a:tr>
              <a:tr h="339858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6.100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6.100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60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Aumenti di capitale a pagamento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Acquisizione di nuovi conferimenti</a:t>
            </a:r>
          </a:p>
          <a:p>
            <a:pPr marL="400050" lvl="1" indent="0">
              <a:buNone/>
            </a:pPr>
            <a:r>
              <a:rPr lang="it-IT" dirty="0" smtClean="0"/>
              <a:t>La società acquisisce nuove risorse a titolo di capitale di rischio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Possibile delega ad amministratori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Applicazione delle regole generali dei conferimenti valide in sede di costituzione (25% in denaro; stima dei conferimenti in natura)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219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Diritto di opzione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Art. 2441</a:t>
            </a:r>
          </a:p>
          <a:p>
            <a:pPr marL="0" indent="0">
              <a:buNone/>
            </a:pPr>
            <a:r>
              <a:rPr lang="it-IT" dirty="0" smtClean="0"/>
              <a:t>Interesse del socio al mantenimento della quota di partecipazione</a:t>
            </a:r>
          </a:p>
          <a:p>
            <a:pPr marL="400050" lvl="1" indent="0">
              <a:buNone/>
            </a:pPr>
            <a:r>
              <a:rPr lang="it-IT" dirty="0" smtClean="0"/>
              <a:t>Rilevante tanto sotto il profilo amministrativo (percentuale dei diritti di voto)</a:t>
            </a:r>
          </a:p>
          <a:p>
            <a:pPr marL="400050" lvl="1" indent="0">
              <a:buNone/>
            </a:pPr>
            <a:r>
              <a:rPr lang="it-IT" dirty="0" smtClean="0"/>
              <a:t>Quanto sotto il profilo patrimoniale</a:t>
            </a:r>
          </a:p>
          <a:p>
            <a:pPr marL="0" indent="0">
              <a:buNone/>
            </a:pPr>
            <a:r>
              <a:rPr lang="it-IT" dirty="0" smtClean="0"/>
              <a:t>Prelazione sulle azioni inoptate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735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Esclusione dell’opzione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Conferimenti in natura</a:t>
            </a:r>
          </a:p>
          <a:p>
            <a:pPr marL="0" indent="0">
              <a:buNone/>
            </a:pPr>
            <a:r>
              <a:rPr lang="it-IT" dirty="0" smtClean="0"/>
              <a:t>Interesse della società</a:t>
            </a:r>
          </a:p>
          <a:p>
            <a:pPr marL="0" indent="0">
              <a:buNone/>
            </a:pPr>
            <a:r>
              <a:rPr lang="it-IT" dirty="0" smtClean="0"/>
              <a:t>Azioni offerte ai dipendenti</a:t>
            </a:r>
          </a:p>
          <a:p>
            <a:pPr marL="0" indent="0">
              <a:buNone/>
            </a:pPr>
            <a:r>
              <a:rPr lang="it-IT" dirty="0" smtClean="0"/>
              <a:t>Società quotate (nei limiti del 10%)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517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Cautele in caso di esclusione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Relazione degli amministratori</a:t>
            </a:r>
          </a:p>
          <a:p>
            <a:pPr marL="0" indent="0">
              <a:buNone/>
            </a:pPr>
            <a:r>
              <a:rPr lang="it-IT" dirty="0" smtClean="0"/>
              <a:t>Obbligatorio il sovrapprezzo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2609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Giustificazione del sovrapprezzo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Prima</a:t>
            </a:r>
            <a:endParaRPr lang="it-IT" dirty="0"/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1809840" y="2636913"/>
          <a:ext cx="4114800" cy="3125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688"/>
                <a:gridCol w="1064704"/>
                <a:gridCol w="1064704"/>
                <a:gridCol w="1064704"/>
              </a:tblGrid>
              <a:tr h="565559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FF00"/>
                          </a:solidFill>
                        </a:rPr>
                        <a:t>Capitale sociale</a:t>
                      </a:r>
                      <a:endParaRPr lang="it-IT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4.000</a:t>
                      </a:r>
                    </a:p>
                  </a:txBody>
                  <a:tcPr/>
                </a:tc>
              </a:tr>
              <a:tr h="565559">
                <a:tc>
                  <a:txBody>
                    <a:bodyPr/>
                    <a:lstStyle/>
                    <a:p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FF00"/>
                          </a:solidFill>
                        </a:rPr>
                        <a:t>Riserva</a:t>
                      </a:r>
                      <a:r>
                        <a:rPr lang="it-IT" baseline="0" dirty="0" smtClean="0">
                          <a:solidFill>
                            <a:srgbClr val="FFFF00"/>
                          </a:solidFill>
                        </a:rPr>
                        <a:t> legale</a:t>
                      </a:r>
                      <a:endParaRPr lang="it-IT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800</a:t>
                      </a:r>
                      <a:endParaRPr lang="it-IT" dirty="0"/>
                    </a:p>
                  </a:txBody>
                  <a:tcPr/>
                </a:tc>
              </a:tr>
              <a:tr h="565559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4.000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FF00"/>
                          </a:solidFill>
                        </a:rPr>
                        <a:t>Riserve</a:t>
                      </a:r>
                      <a:endParaRPr lang="it-IT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3.200</a:t>
                      </a:r>
                      <a:endParaRPr lang="it-IT" dirty="0"/>
                    </a:p>
                  </a:txBody>
                  <a:tcPr/>
                </a:tc>
              </a:tr>
              <a:tr h="565559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8.000</a:t>
                      </a:r>
                      <a:endParaRPr lang="it-IT" dirty="0"/>
                    </a:p>
                  </a:txBody>
                  <a:tcPr/>
                </a:tc>
              </a:tr>
              <a:tr h="565559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16.000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16.000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Dopo </a:t>
            </a:r>
            <a:endParaRPr lang="it-IT" dirty="0"/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sz="quarter" idx="4"/>
            <p:extLst/>
          </p:nvPr>
        </p:nvGraphicFramePr>
        <p:xfrm>
          <a:off x="6145641" y="2532957"/>
          <a:ext cx="3888432" cy="343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108"/>
                <a:gridCol w="972108"/>
                <a:gridCol w="972108"/>
                <a:gridCol w="972108"/>
              </a:tblGrid>
              <a:tr h="648072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FF00"/>
                          </a:solidFill>
                        </a:rPr>
                        <a:t>Capitale sociale</a:t>
                      </a:r>
                      <a:endParaRPr lang="it-IT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8.000</a:t>
                      </a:r>
                    </a:p>
                  </a:txBody>
                  <a:tcPr/>
                </a:tc>
              </a:tr>
              <a:tr h="707123">
                <a:tc>
                  <a:txBody>
                    <a:bodyPr/>
                    <a:lstStyle/>
                    <a:p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FF00"/>
                          </a:solidFill>
                        </a:rPr>
                        <a:t>Riserva</a:t>
                      </a:r>
                      <a:r>
                        <a:rPr lang="it-IT" baseline="0" dirty="0" smtClean="0">
                          <a:solidFill>
                            <a:srgbClr val="FFFF00"/>
                          </a:solidFill>
                        </a:rPr>
                        <a:t> legale</a:t>
                      </a:r>
                      <a:endParaRPr lang="it-IT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800</a:t>
                      </a:r>
                      <a:endParaRPr lang="it-IT" dirty="0"/>
                    </a:p>
                  </a:txBody>
                  <a:tcPr/>
                </a:tc>
              </a:tr>
              <a:tr h="494986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4.000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FF00"/>
                          </a:solidFill>
                        </a:rPr>
                        <a:t>Riserve</a:t>
                      </a:r>
                      <a:endParaRPr lang="it-IT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3.200</a:t>
                      </a:r>
                      <a:endParaRPr lang="it-IT" dirty="0"/>
                    </a:p>
                  </a:txBody>
                  <a:tcPr/>
                </a:tc>
              </a:tr>
              <a:tr h="707123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6.000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8.000</a:t>
                      </a:r>
                      <a:endParaRPr lang="it-IT" dirty="0"/>
                    </a:p>
                  </a:txBody>
                  <a:tcPr/>
                </a:tc>
              </a:tr>
              <a:tr h="465954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20.000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1784180" y="5995519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Le azioni (VN 1) passano da 4.000 a 8.000. Le azioni sono emesse al valore nominale. </a:t>
            </a:r>
          </a:p>
        </p:txBody>
      </p:sp>
    </p:spTree>
    <p:extLst>
      <p:ext uri="{BB962C8B-B14F-4D97-AF65-F5344CB8AC3E}">
        <p14:creationId xmlns:p14="http://schemas.microsoft.com/office/powerpoint/2010/main" val="126621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Giustificazione del sovrapprezzo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>
          <a:xfrm>
            <a:off x="2153842" y="1681163"/>
            <a:ext cx="3868340" cy="430686"/>
          </a:xfrm>
        </p:spPr>
        <p:txBody>
          <a:bodyPr/>
          <a:lstStyle/>
          <a:p>
            <a:r>
              <a:rPr lang="it-IT" dirty="0" smtClean="0"/>
              <a:t>Prima</a:t>
            </a:r>
            <a:endParaRPr lang="it-IT" dirty="0"/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1771702" y="2544660"/>
          <a:ext cx="4114800" cy="3125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688"/>
                <a:gridCol w="1064704"/>
                <a:gridCol w="1064704"/>
                <a:gridCol w="1064704"/>
              </a:tblGrid>
              <a:tr h="565559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Capitale sociale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4.000</a:t>
                      </a:r>
                    </a:p>
                  </a:txBody>
                  <a:tcPr/>
                </a:tc>
              </a:tr>
              <a:tr h="565559">
                <a:tc>
                  <a:txBody>
                    <a:bodyPr/>
                    <a:lstStyle/>
                    <a:p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Riserva</a:t>
                      </a:r>
                      <a:r>
                        <a:rPr lang="it-IT" baseline="0" dirty="0" smtClean="0">
                          <a:solidFill>
                            <a:srgbClr val="FFC000"/>
                          </a:solidFill>
                        </a:rPr>
                        <a:t> legale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800</a:t>
                      </a:r>
                      <a:endParaRPr lang="it-IT" dirty="0"/>
                    </a:p>
                  </a:txBody>
                  <a:tcPr/>
                </a:tc>
              </a:tr>
              <a:tr h="565559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4.000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Riserve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3.200</a:t>
                      </a:r>
                      <a:endParaRPr lang="it-IT" dirty="0"/>
                    </a:p>
                  </a:txBody>
                  <a:tcPr/>
                </a:tc>
              </a:tr>
              <a:tr h="565559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8.000</a:t>
                      </a:r>
                      <a:endParaRPr lang="it-IT" dirty="0"/>
                    </a:p>
                  </a:txBody>
                  <a:tcPr/>
                </a:tc>
              </a:tr>
              <a:tr h="565559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16.000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16.000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>
          <a:xfrm>
            <a:off x="6153151" y="1681163"/>
            <a:ext cx="3887391" cy="430686"/>
          </a:xfrm>
        </p:spPr>
        <p:txBody>
          <a:bodyPr/>
          <a:lstStyle/>
          <a:p>
            <a:r>
              <a:rPr lang="it-IT" dirty="0" smtClean="0"/>
              <a:t>Dopo (che differenza c’è?)</a:t>
            </a:r>
            <a:endParaRPr lang="it-IT" dirty="0"/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sz="quarter" idx="4"/>
            <p:extLst/>
          </p:nvPr>
        </p:nvGraphicFramePr>
        <p:xfrm>
          <a:off x="6127068" y="2565602"/>
          <a:ext cx="3888432" cy="3033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108"/>
                <a:gridCol w="941040"/>
                <a:gridCol w="1003176"/>
                <a:gridCol w="972108"/>
              </a:tblGrid>
              <a:tr h="60418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Capitale sociale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8.000</a:t>
                      </a:r>
                    </a:p>
                  </a:txBody>
                  <a:tcPr/>
                </a:tc>
              </a:tr>
              <a:tr h="659232">
                <a:tc>
                  <a:txBody>
                    <a:bodyPr/>
                    <a:lstStyle/>
                    <a:p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Riserva</a:t>
                      </a:r>
                      <a:r>
                        <a:rPr lang="it-IT" baseline="0" dirty="0" smtClean="0">
                          <a:solidFill>
                            <a:srgbClr val="FFC000"/>
                          </a:solidFill>
                        </a:rPr>
                        <a:t> legale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800</a:t>
                      </a:r>
                      <a:endParaRPr lang="it-IT" dirty="0"/>
                    </a:p>
                  </a:txBody>
                  <a:tcPr/>
                </a:tc>
              </a:tr>
              <a:tr h="461462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4.000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Riserve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7.200</a:t>
                      </a:r>
                      <a:endParaRPr lang="it-IT" dirty="0"/>
                    </a:p>
                  </a:txBody>
                  <a:tcPr/>
                </a:tc>
              </a:tr>
              <a:tr h="659232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8.000</a:t>
                      </a:r>
                      <a:endParaRPr lang="it-IT" dirty="0"/>
                    </a:p>
                  </a:txBody>
                  <a:tcPr/>
                </a:tc>
              </a:tr>
              <a:tr h="434397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24.000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24.000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1775520" y="5805264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Le azioni (VN 1) passano da 4.000 a 8.000. Le azioni sono emesse con sovrapprezzo. Come è stato determinato? Qual è il valore reale prima e dopo l’aumento? Qualcuno ci ha rimesso?</a:t>
            </a:r>
          </a:p>
        </p:txBody>
      </p:sp>
    </p:spTree>
    <p:extLst>
      <p:ext uri="{BB962C8B-B14F-4D97-AF65-F5344CB8AC3E}">
        <p14:creationId xmlns:p14="http://schemas.microsoft.com/office/powerpoint/2010/main" val="371289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700493" cy="132556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t-IT" dirty="0" smtClean="0"/>
              <a:t>Conferimenti e capitale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Dove c’è conferimento c’è capitale</a:t>
            </a:r>
          </a:p>
          <a:p>
            <a:pPr marL="0" indent="0">
              <a:buNone/>
            </a:pPr>
            <a:r>
              <a:rPr lang="it-IT" dirty="0" smtClean="0"/>
              <a:t>Dove c’è capitale c’è azione</a:t>
            </a:r>
          </a:p>
          <a:p>
            <a:pPr marL="0" indent="0">
              <a:buNone/>
            </a:pPr>
            <a:r>
              <a:rPr lang="it-IT" dirty="0" smtClean="0"/>
              <a:t>Vincolo di copertura del capitale</a:t>
            </a:r>
          </a:p>
          <a:p>
            <a:pPr marL="400050" lvl="1" indent="0">
              <a:buNone/>
            </a:pPr>
            <a:r>
              <a:rPr lang="it-IT" dirty="0" smtClean="0"/>
              <a:t>Art. 2433, co. 3</a:t>
            </a:r>
          </a:p>
          <a:p>
            <a:pPr marL="400050" lvl="1" indent="0">
              <a:buNone/>
            </a:pPr>
            <a:r>
              <a:rPr lang="it-IT" dirty="0" smtClean="0"/>
              <a:t>Restituzione dei conferimenti possibile attraverso la riduzione (art. 2445, co. 3 e 4)</a:t>
            </a:r>
          </a:p>
          <a:p>
            <a:pPr marL="800100" lvl="2" indent="0">
              <a:buNone/>
            </a:pPr>
            <a:r>
              <a:rPr lang="it-IT" dirty="0" smtClean="0"/>
              <a:t>Condizionata a sostenibilità (opposizione dei creditori)</a:t>
            </a:r>
          </a:p>
          <a:p>
            <a:pPr marL="0" indent="0">
              <a:buNone/>
            </a:pPr>
            <a:r>
              <a:rPr lang="it-IT" dirty="0" smtClean="0"/>
              <a:t>Capitale non inferiore a 50.000 euro (art. 2327)</a:t>
            </a:r>
          </a:p>
          <a:p>
            <a:pPr marL="400050" lvl="1" indent="0">
              <a:buNone/>
            </a:pPr>
            <a:r>
              <a:rPr lang="it-IT" dirty="0" smtClean="0"/>
              <a:t>Problemi in caso di inadeguatezza</a:t>
            </a:r>
          </a:p>
          <a:p>
            <a:pPr marL="40005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264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Riduzione di capitale sociale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Riduzione reale (per esuberanza)</a:t>
            </a:r>
          </a:p>
          <a:p>
            <a:pPr marL="400050" lvl="1" indent="0">
              <a:buNone/>
            </a:pPr>
            <a:r>
              <a:rPr lang="it-IT" dirty="0" smtClean="0"/>
              <a:t>Riduce i mezzi finanziari della società</a:t>
            </a:r>
          </a:p>
          <a:p>
            <a:pPr marL="0" indent="0">
              <a:buNone/>
            </a:pPr>
            <a:r>
              <a:rPr lang="it-IT" dirty="0" smtClean="0"/>
              <a:t>Riduzione nominale (per perdite)</a:t>
            </a:r>
          </a:p>
          <a:p>
            <a:pPr marL="400050" lvl="1" indent="0">
              <a:buNone/>
            </a:pPr>
            <a:r>
              <a:rPr lang="it-IT" dirty="0" smtClean="0"/>
              <a:t>Non tocca i mezzi finanziari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162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Riduzione reale (art. 2445)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Assemblea straordinaria</a:t>
            </a:r>
          </a:p>
          <a:p>
            <a:pPr marL="400050" lvl="1" indent="0">
              <a:buNone/>
            </a:pPr>
            <a:r>
              <a:rPr lang="it-IT" dirty="0" smtClean="0"/>
              <a:t>Rende possibile la restituzione dei conferimenti</a:t>
            </a:r>
          </a:p>
          <a:p>
            <a:pPr marL="800100" lvl="2" indent="0">
              <a:buNone/>
            </a:pPr>
            <a:r>
              <a:rPr lang="it-IT" dirty="0" smtClean="0"/>
              <a:t>A seguito di una modifica del programma di investimento</a:t>
            </a:r>
          </a:p>
          <a:p>
            <a:pPr marL="800100" lvl="2" indent="0">
              <a:buNone/>
            </a:pPr>
            <a:r>
              <a:rPr lang="it-IT" dirty="0" smtClean="0"/>
              <a:t>Tecnica equivalente è la liberazione dall’obbligo di versamenti (se le azioni non sono interamente liberate)</a:t>
            </a:r>
          </a:p>
          <a:p>
            <a:pPr marL="0" indent="0">
              <a:buNone/>
            </a:pPr>
            <a:r>
              <a:rPr lang="it-IT" dirty="0" smtClean="0"/>
              <a:t>Occorre spiegare ragioni e modalità della riduzione</a:t>
            </a:r>
          </a:p>
          <a:p>
            <a:pPr marL="0" indent="0">
              <a:buNone/>
            </a:pPr>
            <a:r>
              <a:rPr lang="it-IT" dirty="0" smtClean="0"/>
              <a:t>Possibile opposizione dei creditori</a:t>
            </a:r>
          </a:p>
          <a:p>
            <a:pPr marL="400050" lvl="1" indent="0">
              <a:buNone/>
            </a:pPr>
            <a:r>
              <a:rPr lang="it-IT" dirty="0" smtClean="0"/>
              <a:t>Valutazione del pregiudizio da parte del tribunale</a:t>
            </a:r>
          </a:p>
        </p:txBody>
      </p:sp>
    </p:spTree>
    <p:extLst>
      <p:ext uri="{BB962C8B-B14F-4D97-AF65-F5344CB8AC3E}">
        <p14:creationId xmlns:p14="http://schemas.microsoft.com/office/powerpoint/2010/main" val="38484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Riduzione per perdite (art. 2446)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Patrimonio netto inferiore al capitale sociale</a:t>
            </a:r>
          </a:p>
          <a:p>
            <a:pPr marL="0" indent="0">
              <a:buNone/>
            </a:pPr>
            <a:r>
              <a:rPr lang="it-IT" dirty="0" smtClean="0"/>
              <a:t>Rilevanza del terzo del capitale sociale</a:t>
            </a:r>
          </a:p>
          <a:p>
            <a:pPr marL="0" indent="0">
              <a:buNone/>
            </a:pPr>
            <a:r>
              <a:rPr lang="it-IT" dirty="0" smtClean="0"/>
              <a:t>Relazione degli amministratori</a:t>
            </a:r>
          </a:p>
          <a:p>
            <a:pPr marL="400050" lvl="1" indent="0">
              <a:buNone/>
            </a:pPr>
            <a:r>
              <a:rPr lang="it-IT" dirty="0" smtClean="0"/>
              <a:t>Opportuni provvedimenti</a:t>
            </a:r>
          </a:p>
          <a:p>
            <a:pPr marL="400050" lvl="1" indent="0">
              <a:buNone/>
            </a:pPr>
            <a:r>
              <a:rPr lang="it-IT" dirty="0" smtClean="0"/>
              <a:t>Riduzione obbligatoria se la perdita non è recuperata entro l’esercizio successivo</a:t>
            </a:r>
          </a:p>
          <a:p>
            <a:pPr marL="0" indent="0">
              <a:buNone/>
            </a:pPr>
            <a:r>
              <a:rPr lang="it-IT" dirty="0" smtClean="0"/>
              <a:t>Riduzione sotto minimo legale (art. 2447)</a:t>
            </a:r>
          </a:p>
          <a:p>
            <a:pPr marL="400050" lvl="1" indent="0">
              <a:buNone/>
            </a:pPr>
            <a:r>
              <a:rPr lang="it-IT" dirty="0" smtClean="0"/>
              <a:t>Riduzione immediata e contemporaneo aumento</a:t>
            </a:r>
          </a:p>
          <a:p>
            <a:pPr marL="400050" lvl="1" indent="0">
              <a:buNone/>
            </a:pPr>
            <a:r>
              <a:rPr lang="it-IT" dirty="0" smtClean="0"/>
              <a:t>Salvo trasformazione o scioglimento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445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3600" dirty="0" smtClean="0"/>
              <a:t>Esempio di perdita superiore a 1/3, sopra il minimo legale (prima e dopo la riduzione)</a:t>
            </a:r>
            <a:endParaRPr lang="it-IT" sz="36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59295161"/>
              </p:ext>
            </p:extLst>
          </p:nvPr>
        </p:nvGraphicFramePr>
        <p:xfrm>
          <a:off x="2209800" y="2572600"/>
          <a:ext cx="3886200" cy="266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45057" marR="4505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120.000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Capitale sociale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100.000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 marL="45057" marR="4505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50.000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130.000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20.000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Perdite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- 40.000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190.000</a:t>
                      </a:r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</a:tr>
            </a:tbl>
          </a:graphicData>
        </a:graphic>
      </p:graphicFrame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57763491"/>
              </p:ext>
            </p:extLst>
          </p:nvPr>
        </p:nvGraphicFramePr>
        <p:xfrm>
          <a:off x="6153150" y="2572599"/>
          <a:ext cx="388620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50"/>
                <a:gridCol w="971550"/>
                <a:gridCol w="971550"/>
                <a:gridCol w="971550"/>
              </a:tblGrid>
              <a:tr h="266777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60464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120.000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Capitale sociale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60.000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 marL="45057" marR="45057"/>
                </a:tc>
              </a:tr>
              <a:tr h="460464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50.000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130.000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</a:tr>
              <a:tr h="460464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20.000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</a:tr>
              <a:tr h="266777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190.000</a:t>
                      </a:r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9425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dirty="0" smtClean="0"/>
              <a:t>Esempio di perdita superiore a 1/3, sotto il minimo legale</a:t>
            </a:r>
            <a:endParaRPr lang="it-IT" sz="36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650579"/>
              </p:ext>
            </p:extLst>
          </p:nvPr>
        </p:nvGraphicFramePr>
        <p:xfrm>
          <a:off x="2152650" y="2240922"/>
          <a:ext cx="7886700" cy="3155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75"/>
                <a:gridCol w="1971675"/>
                <a:gridCol w="1971675"/>
                <a:gridCol w="1971675"/>
              </a:tblGrid>
              <a:tr h="631065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31065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100.000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Capitale sociale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50.000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  <a:tr h="631065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50.000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150.000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31065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20.000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Perdite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- 30.000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31065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170.000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794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95500" y="260649"/>
            <a:ext cx="7886700" cy="1325563"/>
          </a:xfrm>
        </p:spPr>
        <p:txBody>
          <a:bodyPr>
            <a:normAutofit/>
          </a:bodyPr>
          <a:lstStyle/>
          <a:p>
            <a:r>
              <a:rPr lang="it-IT" sz="3600" dirty="0" smtClean="0"/>
              <a:t>Conseguente riduzione di capitale </a:t>
            </a:r>
            <a:br>
              <a:rPr lang="it-IT" sz="3600" dirty="0" smtClean="0"/>
            </a:br>
            <a:r>
              <a:rPr lang="it-IT" sz="3600" dirty="0" smtClean="0"/>
              <a:t>(art. 2447)</a:t>
            </a:r>
            <a:endParaRPr lang="it-IT" sz="36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2152650" y="1825625"/>
          <a:ext cx="782955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7388"/>
                <a:gridCol w="1957388"/>
                <a:gridCol w="1957388"/>
                <a:gridCol w="1957388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100.000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Capitale sociale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20.000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 marL="45057" marR="4505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50.000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150.000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20.000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170.000</a:t>
                      </a:r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</a:tr>
            </a:tbl>
          </a:graphicData>
        </a:graphic>
      </p:graphicFrame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>
          <a:xfrm>
            <a:off x="2120232" y="3919239"/>
            <a:ext cx="7861968" cy="2427556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Ho cancellato le perdite (30.000) e corrispondentemente ridotto il capitale sociale (da 50.000 a 20.000)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26245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91544" y="332657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E contestuale aumento di 30.000 euro (art. 2447)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2152650" y="1825625"/>
          <a:ext cx="772559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1399"/>
                <a:gridCol w="1931399"/>
                <a:gridCol w="1931399"/>
                <a:gridCol w="1931399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45057" marR="4505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100.000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Capitale sociale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50.000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 marL="45057" marR="4505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50.000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150.000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50.000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45057" marR="45057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200.000</a:t>
                      </a:r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45057" marR="45057"/>
                </a:tc>
              </a:tr>
            </a:tbl>
          </a:graphicData>
        </a:graphic>
      </p:graphicFrame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>
          <a:xfrm>
            <a:off x="2187134" y="4293097"/>
            <a:ext cx="7691111" cy="13681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 smtClean="0"/>
              <a:t>Ho aumentato il capitale di 30.000 (portandolo da 20.000 e 50.000) e corrispondentemente aumentato la cassa e banca di 30.000 (nuovi conferimenti supposti in denaro e uguali all’aumento di capitale)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53564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53842" y="457200"/>
            <a:ext cx="8190631" cy="1315616"/>
          </a:xfrm>
        </p:spPr>
        <p:txBody>
          <a:bodyPr/>
          <a:lstStyle/>
          <a:p>
            <a:r>
              <a:rPr lang="it-IT" dirty="0" smtClean="0"/>
              <a:t>Esempio di perdita superiore a 1/3, capitale azzerato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/>
          </p:nvPr>
        </p:nvGraphicFramePr>
        <p:xfrm>
          <a:off x="2207568" y="2169696"/>
          <a:ext cx="7920880" cy="1930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/>
                <a:gridCol w="1980220"/>
                <a:gridCol w="1980220"/>
                <a:gridCol w="1980220"/>
              </a:tblGrid>
              <a:tr h="34491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53671" marR="53671"/>
                </a:tc>
              </a:tr>
              <a:tr h="467754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Terreni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100.000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Capitale sociale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C000"/>
                          </a:solidFill>
                        </a:rPr>
                        <a:t>50.000</a:t>
                      </a:r>
                      <a:endParaRPr lang="it-IT" dirty="0">
                        <a:solidFill>
                          <a:srgbClr val="FFC000"/>
                        </a:solidFill>
                      </a:endParaRPr>
                    </a:p>
                  </a:txBody>
                  <a:tcPr marL="53671" marR="53671"/>
                </a:tc>
              </a:tr>
              <a:tr h="34491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Macchinari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50.000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Debiti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170.000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53671" marR="53671"/>
                </a:tc>
              </a:tr>
              <a:tr h="344910"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Cassa e banca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00B050"/>
                          </a:solidFill>
                        </a:rPr>
                        <a:t>20.000</a:t>
                      </a:r>
                      <a:endParaRPr lang="it-IT" dirty="0">
                        <a:solidFill>
                          <a:srgbClr val="00B050"/>
                        </a:solidFill>
                      </a:endParaRPr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Perdite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- 50.000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marL="53671" marR="53671"/>
                </a:tc>
              </a:tr>
              <a:tr h="344910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170.000</a:t>
                      </a:r>
                      <a:endParaRPr lang="it-IT" dirty="0"/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53671" marR="53671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53671" marR="53671"/>
                </a:tc>
              </a:tr>
            </a:tbl>
          </a:graphicData>
        </a:graphic>
      </p:graphicFrame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>
          <a:xfrm>
            <a:off x="2207568" y="4293096"/>
            <a:ext cx="7920880" cy="1723356"/>
          </a:xfrm>
        </p:spPr>
        <p:txBody>
          <a:bodyPr>
            <a:normAutofit/>
          </a:bodyPr>
          <a:lstStyle/>
          <a:p>
            <a:r>
              <a:rPr lang="it-IT" sz="2000" dirty="0"/>
              <a:t>Notare che in caso di capitale azzerato l’attivo copre le passività reali.</a:t>
            </a:r>
          </a:p>
          <a:p>
            <a:r>
              <a:rPr lang="it-IT" sz="2000" dirty="0"/>
              <a:t>Quando l’attivo è inferiore alle passività reali il capitale è </a:t>
            </a:r>
            <a:r>
              <a:rPr lang="it-IT" sz="2000" dirty="0" err="1"/>
              <a:t>sottoazzerato</a:t>
            </a:r>
            <a:endParaRPr lang="it-IT" sz="2000" dirty="0"/>
          </a:p>
          <a:p>
            <a:r>
              <a:rPr lang="it-IT" sz="2000" dirty="0"/>
              <a:t>L’art. 2447 vorrebbe prevenire situazioni di </a:t>
            </a:r>
            <a:r>
              <a:rPr lang="it-IT" sz="2000" dirty="0" err="1"/>
              <a:t>sottoazzeramento</a:t>
            </a:r>
            <a:r>
              <a:rPr lang="it-IT" sz="2000" dirty="0"/>
              <a:t> del capitale, imponendo di intervenire prima che le attività siano inferiori alle passività reali (prognosi del dissesto).</a:t>
            </a:r>
          </a:p>
        </p:txBody>
      </p:sp>
    </p:spTree>
    <p:extLst>
      <p:ext uri="{BB962C8B-B14F-4D97-AF65-F5344CB8AC3E}">
        <p14:creationId xmlns:p14="http://schemas.microsoft.com/office/powerpoint/2010/main" val="787793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Conferimenti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81200" y="1412777"/>
            <a:ext cx="822960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Conferimenti in denaro (art. 2342)</a:t>
            </a:r>
          </a:p>
          <a:p>
            <a:pPr marL="400050" lvl="1" indent="0">
              <a:buNone/>
            </a:pPr>
            <a:r>
              <a:rPr lang="it-IT" dirty="0" smtClean="0"/>
              <a:t>Versamento minimo del 25%</a:t>
            </a:r>
          </a:p>
          <a:p>
            <a:pPr marL="400050" lvl="1" indent="0">
              <a:buNone/>
            </a:pPr>
            <a:r>
              <a:rPr lang="it-IT" dirty="0" smtClean="0"/>
              <a:t>Responsabilità per versamenti dovuti (art. 2356)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 Conferimenti in natura e crediti</a:t>
            </a:r>
          </a:p>
          <a:p>
            <a:pPr marL="400050" lvl="1" indent="0">
              <a:buNone/>
            </a:pPr>
            <a:r>
              <a:rPr lang="it-IT" dirty="0" smtClean="0"/>
              <a:t>Azioni integralmente liberate</a:t>
            </a:r>
          </a:p>
          <a:p>
            <a:pPr marL="400050" lvl="1" indent="0">
              <a:buNone/>
            </a:pPr>
            <a:r>
              <a:rPr lang="it-IT" dirty="0" smtClean="0"/>
              <a:t>Esclusa prestazione d’opera e servizi</a:t>
            </a:r>
          </a:p>
          <a:p>
            <a:pPr marL="400050" lvl="1" indent="0">
              <a:buNone/>
            </a:pPr>
            <a:r>
              <a:rPr lang="it-IT" dirty="0" smtClean="0"/>
              <a:t>Stima e revisione della stima (art. 2343)</a:t>
            </a:r>
          </a:p>
          <a:p>
            <a:pPr marL="800100" lvl="2" indent="0">
              <a:buNone/>
            </a:pPr>
            <a:r>
              <a:rPr lang="it-IT" dirty="0" smtClean="0"/>
              <a:t>Valore almeno pari a quello determinato  per la formazione del capitale</a:t>
            </a:r>
          </a:p>
          <a:p>
            <a:pPr marL="400050" lvl="1" indent="0">
              <a:buNone/>
            </a:pPr>
            <a:r>
              <a:rPr lang="it-IT" dirty="0" smtClean="0"/>
              <a:t>Esenzioni dall’obbligo (art. 2343-ter)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924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Sovrapprezzo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/>
          </p:nvPr>
        </p:nvGraphicFramePr>
        <p:xfrm>
          <a:off x="2152650" y="1825625"/>
          <a:ext cx="78867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75"/>
                <a:gridCol w="1971675"/>
                <a:gridCol w="1971675"/>
                <a:gridCol w="1971675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Attivo</a:t>
                      </a:r>
                      <a:endParaRPr lang="it-IT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Passivo</a:t>
                      </a:r>
                      <a:endParaRPr lang="it-IT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pPr algn="r"/>
                      <a:endParaRPr lang="it-IT"/>
                    </a:p>
                  </a:txBody>
                  <a:tcPr marL="87630" marR="8763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Cassa e banca</a:t>
                      </a:r>
                      <a:endParaRPr lang="it-IT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200.000</a:t>
                      </a:r>
                      <a:endParaRPr lang="it-IT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Capitale sociale</a:t>
                      </a:r>
                      <a:endParaRPr lang="it-IT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180.000</a:t>
                      </a:r>
                      <a:endParaRPr lang="it-IT" dirty="0"/>
                    </a:p>
                  </a:txBody>
                  <a:tcPr marL="87630" marR="87630"/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Riserva sovrapprezzo</a:t>
                      </a:r>
                      <a:endParaRPr lang="it-IT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20.000</a:t>
                      </a:r>
                      <a:endParaRPr lang="it-IT" dirty="0"/>
                    </a:p>
                  </a:txBody>
                  <a:tcPr marL="87630" marR="87630"/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1991544" y="3316342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Il valore del conferimento imputato a capitale costituisce il valore nominale dell’azione</a:t>
            </a:r>
          </a:p>
          <a:p>
            <a:pPr lvl="1"/>
            <a:r>
              <a:rPr lang="it-IT" dirty="0"/>
              <a:t>Valore tendenzialmente fisso, salvo riduzione in caso di perdite</a:t>
            </a:r>
          </a:p>
          <a:p>
            <a:pPr lvl="1"/>
            <a:r>
              <a:rPr lang="it-IT" dirty="0"/>
              <a:t>Valore nominale x numero azioni = capitale sociale</a:t>
            </a:r>
          </a:p>
          <a:p>
            <a:pPr lvl="1"/>
            <a:r>
              <a:rPr lang="it-IT" dirty="0"/>
              <a:t>Nulla dice sul valore reale dell’azione </a:t>
            </a:r>
          </a:p>
          <a:p>
            <a:r>
              <a:rPr lang="it-IT" dirty="0"/>
              <a:t>Possibile che una parte del conferimento non sia imputata a capitale.</a:t>
            </a:r>
          </a:p>
          <a:p>
            <a:r>
              <a:rPr lang="it-IT" dirty="0"/>
              <a:t>La differenza costituisce sovrapprezzo.</a:t>
            </a:r>
          </a:p>
          <a:p>
            <a:r>
              <a:rPr lang="it-IT" dirty="0"/>
              <a:t>Il sovrapprezzo non è utile, e quindi va contabilizzato in apposita riserva (art. 2431)</a:t>
            </a:r>
          </a:p>
        </p:txBody>
      </p:sp>
    </p:spTree>
    <p:extLst>
      <p:ext uri="{BB962C8B-B14F-4D97-AF65-F5344CB8AC3E}">
        <p14:creationId xmlns:p14="http://schemas.microsoft.com/office/powerpoint/2010/main" val="237213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91545" y="188640"/>
            <a:ext cx="3008313" cy="1162050"/>
          </a:xfrm>
        </p:spPr>
        <p:txBody>
          <a:bodyPr>
            <a:normAutofit fontScale="90000"/>
          </a:bodyPr>
          <a:lstStyle/>
          <a:p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800" dirty="0" smtClean="0"/>
              <a:t>Art</a:t>
            </a:r>
            <a:r>
              <a:rPr lang="it-IT" sz="2800" dirty="0"/>
              <a:t>. 2346, co. </a:t>
            </a:r>
            <a:r>
              <a:rPr lang="it-IT" sz="2800" dirty="0" smtClean="0"/>
              <a:t>4</a:t>
            </a:r>
            <a:br>
              <a:rPr lang="it-IT" sz="2800" dirty="0" smtClean="0"/>
            </a:br>
            <a:endParaRPr lang="it-IT" sz="28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7084754"/>
              </p:ext>
            </p:extLst>
          </p:nvPr>
        </p:nvGraphicFramePr>
        <p:xfrm>
          <a:off x="1919537" y="1350692"/>
          <a:ext cx="8208095" cy="2294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1440160"/>
                <a:gridCol w="1728192"/>
                <a:gridCol w="1944216"/>
                <a:gridCol w="2159423"/>
              </a:tblGrid>
              <a:tr h="691593">
                <a:tc>
                  <a:txBody>
                    <a:bodyPr/>
                    <a:lstStyle/>
                    <a:p>
                      <a:r>
                        <a:rPr lang="it-IT" dirty="0" smtClean="0"/>
                        <a:t>Socio</a:t>
                      </a:r>
                      <a:endParaRPr lang="it-IT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Conferimento</a:t>
                      </a:r>
                      <a:endParaRPr lang="it-IT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Valore stimato</a:t>
                      </a:r>
                      <a:endParaRPr lang="it-IT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Valore nominale azioni</a:t>
                      </a:r>
                      <a:endParaRPr lang="it-IT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Capitale</a:t>
                      </a:r>
                      <a:endParaRPr lang="it-IT" dirty="0"/>
                    </a:p>
                  </a:txBody>
                  <a:tcPr marL="56797" marR="56797"/>
                </a:tc>
              </a:tr>
              <a:tr h="400685">
                <a:tc>
                  <a:txBody>
                    <a:bodyPr/>
                    <a:lstStyle/>
                    <a:p>
                      <a:r>
                        <a:rPr lang="it-IT" dirty="0" smtClean="0"/>
                        <a:t>Tizio</a:t>
                      </a:r>
                      <a:endParaRPr lang="it-IT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Denaro</a:t>
                      </a:r>
                      <a:endParaRPr lang="it-IT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220.000</a:t>
                      </a:r>
                      <a:endParaRPr lang="it-IT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200.000</a:t>
                      </a:r>
                      <a:endParaRPr lang="it-IT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220.000</a:t>
                      </a:r>
                      <a:endParaRPr lang="it-IT" dirty="0"/>
                    </a:p>
                  </a:txBody>
                  <a:tcPr marL="56797" marR="56797"/>
                </a:tc>
              </a:tr>
              <a:tr h="400685">
                <a:tc>
                  <a:txBody>
                    <a:bodyPr/>
                    <a:lstStyle/>
                    <a:p>
                      <a:r>
                        <a:rPr lang="it-IT" dirty="0" smtClean="0"/>
                        <a:t>Caio</a:t>
                      </a:r>
                      <a:endParaRPr lang="it-IT" dirty="0"/>
                    </a:p>
                  </a:txBody>
                  <a:tcPr marL="56797" marR="5679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Terreni</a:t>
                      </a:r>
                      <a:endParaRPr lang="it-IT" dirty="0"/>
                    </a:p>
                  </a:txBody>
                  <a:tcPr marL="56797" marR="5679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90.000</a:t>
                      </a:r>
                      <a:endParaRPr lang="it-IT" dirty="0"/>
                    </a:p>
                  </a:txBody>
                  <a:tcPr marL="56797" marR="5679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200.000</a:t>
                      </a:r>
                      <a:endParaRPr lang="it-IT" dirty="0"/>
                    </a:p>
                  </a:txBody>
                  <a:tcPr marL="56797" marR="5679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(90.000+90.000)</a:t>
                      </a:r>
                      <a:endParaRPr lang="it-IT" dirty="0"/>
                    </a:p>
                  </a:txBody>
                  <a:tcPr marL="56797" marR="56797">
                    <a:solidFill>
                      <a:srgbClr val="FFFF00"/>
                    </a:solidFill>
                  </a:tcPr>
                </a:tc>
              </a:tr>
              <a:tr h="400685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56797" marR="5679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Macchinari</a:t>
                      </a:r>
                      <a:endParaRPr lang="it-IT" dirty="0"/>
                    </a:p>
                  </a:txBody>
                  <a:tcPr marL="56797" marR="5679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90.000</a:t>
                      </a:r>
                      <a:endParaRPr lang="it-IT" dirty="0"/>
                    </a:p>
                  </a:txBody>
                  <a:tcPr marL="56797" marR="5679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56797" marR="56797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180.000</a:t>
                      </a:r>
                      <a:endParaRPr lang="it-IT" dirty="0"/>
                    </a:p>
                  </a:txBody>
                  <a:tcPr marL="56797" marR="56797">
                    <a:solidFill>
                      <a:srgbClr val="FFFF00"/>
                    </a:solidFill>
                  </a:tcPr>
                </a:tc>
              </a:tr>
              <a:tr h="400685">
                <a:tc>
                  <a:txBody>
                    <a:bodyPr/>
                    <a:lstStyle/>
                    <a:p>
                      <a:r>
                        <a:rPr lang="it-IT" dirty="0" smtClean="0"/>
                        <a:t>Totale</a:t>
                      </a:r>
                      <a:endParaRPr lang="it-IT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400.000</a:t>
                      </a:r>
                      <a:endParaRPr lang="it-IT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56797" marR="56797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400.00</a:t>
                      </a:r>
                      <a:endParaRPr lang="it-IT" dirty="0"/>
                    </a:p>
                  </a:txBody>
                  <a:tcPr marL="56797" marR="56797"/>
                </a:tc>
              </a:tr>
            </a:tbl>
          </a:graphicData>
        </a:graphic>
      </p:graphicFrame>
      <p:sp>
        <p:nvSpPr>
          <p:cNvPr id="5" name="Segnaposto testo 4"/>
          <p:cNvSpPr>
            <a:spLocks noGrp="1"/>
          </p:cNvSpPr>
          <p:nvPr>
            <p:ph type="body" sz="half" idx="2"/>
          </p:nvPr>
        </p:nvSpPr>
        <p:spPr>
          <a:xfrm>
            <a:off x="1919537" y="3645024"/>
            <a:ext cx="7688103" cy="2520280"/>
          </a:xfrm>
        </p:spPr>
        <p:txBody>
          <a:bodyPr>
            <a:normAutofit/>
          </a:bodyPr>
          <a:lstStyle/>
          <a:p>
            <a:endParaRPr lang="it-IT" sz="2400" dirty="0" smtClean="0"/>
          </a:p>
          <a:p>
            <a:r>
              <a:rPr lang="it-IT" sz="2400" dirty="0" smtClean="0"/>
              <a:t>Tizio </a:t>
            </a:r>
            <a:r>
              <a:rPr lang="it-IT" sz="2400" dirty="0"/>
              <a:t>riceve azioni per un valore inferiore a quello del suo conferimento</a:t>
            </a:r>
          </a:p>
          <a:p>
            <a:r>
              <a:rPr lang="it-IT" sz="2400" dirty="0"/>
              <a:t>«Regala» 20.000 euro a </a:t>
            </a:r>
            <a:r>
              <a:rPr lang="it-IT" sz="2400" dirty="0" smtClean="0"/>
              <a:t>Caio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9931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Prestazioni accessorie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smtClean="0"/>
              <a:t>Art. 2345</a:t>
            </a:r>
          </a:p>
          <a:p>
            <a:pPr marL="0" indent="0">
              <a:buNone/>
            </a:pPr>
            <a:r>
              <a:rPr lang="it-IT" dirty="0" smtClean="0"/>
              <a:t>Si aggiungono al conferimento</a:t>
            </a:r>
          </a:p>
          <a:p>
            <a:pPr marL="0" indent="0">
              <a:buNone/>
            </a:pPr>
            <a:r>
              <a:rPr lang="it-IT" dirty="0" smtClean="0"/>
              <a:t>Non sono imputate a capitale</a:t>
            </a:r>
          </a:p>
          <a:p>
            <a:pPr marL="0" indent="0">
              <a:buNone/>
            </a:pPr>
            <a:r>
              <a:rPr lang="it-IT" dirty="0" smtClean="0"/>
              <a:t>Non denaro, ma opere o servizi</a:t>
            </a:r>
          </a:p>
          <a:p>
            <a:pPr marL="400050" lvl="1" indent="0">
              <a:buNone/>
            </a:pPr>
            <a:r>
              <a:rPr lang="it-IT" dirty="0" smtClean="0"/>
              <a:t>Es.: fornitura di merci</a:t>
            </a:r>
          </a:p>
          <a:p>
            <a:pPr marL="0" indent="0">
              <a:buNone/>
            </a:pPr>
            <a:r>
              <a:rPr lang="it-IT" dirty="0" smtClean="0"/>
              <a:t>Remunerate separatamente</a:t>
            </a:r>
          </a:p>
          <a:p>
            <a:pPr marL="0" indent="0">
              <a:buNone/>
            </a:pPr>
            <a:r>
              <a:rPr lang="it-IT" dirty="0" smtClean="0"/>
              <a:t>Introducono un elemento di personalizzazione del rapporto</a:t>
            </a:r>
          </a:p>
          <a:p>
            <a:pPr marL="400050" lvl="1" indent="0">
              <a:buNone/>
            </a:pPr>
            <a:r>
              <a:rPr lang="it-IT" dirty="0" smtClean="0"/>
              <a:t>Non trasferibili, se non con consenso amministratori</a:t>
            </a:r>
          </a:p>
          <a:p>
            <a:pPr marL="400050" lvl="1" indent="0">
              <a:buNone/>
            </a:pPr>
            <a:r>
              <a:rPr lang="it-IT" dirty="0" smtClean="0"/>
              <a:t>Non sono categoria speciale di azioni</a:t>
            </a:r>
          </a:p>
          <a:p>
            <a:pPr marL="0" indent="0">
              <a:buNone/>
            </a:pPr>
            <a:r>
              <a:rPr lang="it-IT" dirty="0" smtClean="0"/>
              <a:t>Natura ibrida: societaria e contrattuale</a:t>
            </a:r>
          </a:p>
          <a:p>
            <a:pPr marL="400050" lvl="1" indent="0">
              <a:buNone/>
            </a:pPr>
            <a:r>
              <a:rPr lang="it-IT" dirty="0" smtClean="0"/>
              <a:t>In linea di principio, non modificabili se non con il consenso di tutti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100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838200" y="365125"/>
            <a:ext cx="3733800" cy="13255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Art. 2346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Azione come unità di misura della partecipazione</a:t>
            </a:r>
          </a:p>
          <a:p>
            <a:pPr marL="0" indent="0">
              <a:buNone/>
            </a:pPr>
            <a:r>
              <a:rPr lang="it-IT" dirty="0" smtClean="0"/>
              <a:t>I diritti dipendono dalle caratteristiche delle azioni e dal loro numero</a:t>
            </a:r>
          </a:p>
          <a:p>
            <a:pPr marL="400050" lvl="1" indent="0">
              <a:buNone/>
            </a:pPr>
            <a:r>
              <a:rPr lang="it-IT" dirty="0" smtClean="0"/>
              <a:t>Non dalle caratteristiche del socio</a:t>
            </a:r>
          </a:p>
          <a:p>
            <a:pPr marL="400050" lvl="1" indent="0">
              <a:buNone/>
            </a:pPr>
            <a:r>
              <a:rPr lang="it-IT" dirty="0" smtClean="0"/>
              <a:t>ma dal finanziamento che esse rappresentano (unità di misura)</a:t>
            </a:r>
          </a:p>
          <a:p>
            <a:pPr marL="0" indent="0">
              <a:buNone/>
            </a:pPr>
            <a:r>
              <a:rPr lang="it-IT" dirty="0" smtClean="0"/>
              <a:t>L’azione può, ma non necessariamente deve, essere un titolo  art. 2346, co. 1)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963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365642" cy="132556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Azioni e capitale sociale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Dove c’è azione, c’è formazione di capitale</a:t>
            </a:r>
          </a:p>
          <a:p>
            <a:pPr marL="0" indent="0">
              <a:buNone/>
            </a:pPr>
            <a:r>
              <a:rPr lang="it-IT" dirty="0" smtClean="0"/>
              <a:t>Il capitale deve essere coperto dall’investimento al momento dell’emissione dell’azione</a:t>
            </a:r>
          </a:p>
          <a:p>
            <a:pPr marL="400050" lvl="1" indent="0">
              <a:buNone/>
            </a:pPr>
            <a:r>
              <a:rPr lang="it-IT" dirty="0"/>
              <a:t>m</a:t>
            </a:r>
            <a:r>
              <a:rPr lang="it-IT" dirty="0" smtClean="0"/>
              <a:t>a l’investimento può essere superiore (sovrapprezzo)</a:t>
            </a:r>
          </a:p>
          <a:p>
            <a:pPr marL="0" indent="0">
              <a:buNone/>
            </a:pPr>
            <a:r>
              <a:rPr lang="it-IT" dirty="0" smtClean="0"/>
              <a:t>Il capitale corrispondente a ciascuna azione forma il valore nominale</a:t>
            </a:r>
          </a:p>
          <a:p>
            <a:pPr marL="400050" lvl="1" indent="0">
              <a:buNone/>
            </a:pPr>
            <a:r>
              <a:rPr lang="it-IT" dirty="0"/>
              <a:t>v</a:t>
            </a:r>
            <a:r>
              <a:rPr lang="it-IT" dirty="0" smtClean="0"/>
              <a:t>alore storico e fisso</a:t>
            </a:r>
          </a:p>
          <a:p>
            <a:pPr marL="400050" lvl="1" indent="0">
              <a:buNone/>
            </a:pPr>
            <a:r>
              <a:rPr lang="it-IT" dirty="0"/>
              <a:t>d</a:t>
            </a:r>
            <a:r>
              <a:rPr lang="it-IT" dirty="0" smtClean="0"/>
              <a:t>iverso dal valore reale (che si modifica continuamente in relazione al patrimonio della società)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79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Valore nominale, reale e capitale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Valore nominale (=VN) x Numero azioni (=AZ) = capitale sociale (K)</a:t>
            </a:r>
          </a:p>
          <a:p>
            <a:pPr marL="0" indent="0">
              <a:buNone/>
            </a:pPr>
            <a:r>
              <a:rPr lang="it-IT" dirty="0" smtClean="0"/>
              <a:t>Valore della società / AZ = valore reale (=VR)</a:t>
            </a:r>
          </a:p>
          <a:p>
            <a:pPr marL="0" indent="0">
              <a:buNone/>
            </a:pPr>
            <a:r>
              <a:rPr lang="it-IT" dirty="0" smtClean="0"/>
              <a:t>Il valore della società non è agevolmente quantificabile</a:t>
            </a:r>
          </a:p>
          <a:p>
            <a:pPr marL="0" indent="0">
              <a:buNone/>
            </a:pPr>
            <a:r>
              <a:rPr lang="it-IT" dirty="0" smtClean="0"/>
              <a:t>Non coincide con il netto contabile</a:t>
            </a:r>
          </a:p>
          <a:p>
            <a:pPr marL="400050" lvl="1" indent="0">
              <a:buNone/>
            </a:pPr>
            <a:r>
              <a:rPr lang="it-IT" dirty="0" smtClean="0"/>
              <a:t>Ma negli esempi che seguono, per semplicità, si prenderà ad esempio il netto contabile</a:t>
            </a:r>
          </a:p>
          <a:p>
            <a:pPr marL="0" indent="0">
              <a:buNone/>
            </a:pPr>
            <a:r>
              <a:rPr lang="it-IT" dirty="0" smtClean="0"/>
              <a:t>Normalmente non è necessario determinare il valore reale di un’azione, che si forma sul mercato</a:t>
            </a:r>
          </a:p>
          <a:p>
            <a:pPr marL="0" indent="0">
              <a:buNone/>
            </a:pPr>
            <a:r>
              <a:rPr lang="it-IT" dirty="0" smtClean="0"/>
              <a:t>Se il mercato stima scorrettamente il valore di un’azione, in linea di principio l’ordinamento resta neutrale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981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ondità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TM04033923[[fn=Profondità]]</Template>
  <TotalTime>59</TotalTime>
  <Words>1339</Words>
  <Application>Microsoft Office PowerPoint</Application>
  <PresentationFormat>Widescreen</PresentationFormat>
  <Paragraphs>375</Paragraphs>
  <Slides>27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1" baseType="lpstr">
      <vt:lpstr>Arial</vt:lpstr>
      <vt:lpstr>Calibri</vt:lpstr>
      <vt:lpstr>Corbel</vt:lpstr>
      <vt:lpstr>Profondità</vt:lpstr>
      <vt:lpstr>DIRITTO       COMMERCIALE PROF.     ANDREA     LOLLI</vt:lpstr>
      <vt:lpstr>Conferimenti e capitale</vt:lpstr>
      <vt:lpstr>Conferimenti</vt:lpstr>
      <vt:lpstr>Sovrapprezzo</vt:lpstr>
      <vt:lpstr> Art. 2346, co. 4 </vt:lpstr>
      <vt:lpstr>Prestazioni accessorie</vt:lpstr>
      <vt:lpstr>Art. 2346</vt:lpstr>
      <vt:lpstr>Azioni e capitale sociale</vt:lpstr>
      <vt:lpstr>Valore nominale, reale e capitale</vt:lpstr>
      <vt:lpstr>Il netto patrimoniale</vt:lpstr>
      <vt:lpstr> Creazione delle azioni</vt:lpstr>
      <vt:lpstr>Aumenti di capitale</vt:lpstr>
      <vt:lpstr>Effetti di aumenti di capitale gratuito</vt:lpstr>
      <vt:lpstr>Aumenti di capitale a pagamento</vt:lpstr>
      <vt:lpstr>Diritto di opzione</vt:lpstr>
      <vt:lpstr>Esclusione dell’opzione</vt:lpstr>
      <vt:lpstr>Cautele in caso di esclusione</vt:lpstr>
      <vt:lpstr>Giustificazione del sovrapprezzo</vt:lpstr>
      <vt:lpstr>Giustificazione del sovrapprezzo</vt:lpstr>
      <vt:lpstr>Riduzione di capitale sociale</vt:lpstr>
      <vt:lpstr>Riduzione reale (art. 2445)</vt:lpstr>
      <vt:lpstr>Riduzione per perdite (art. 2446)</vt:lpstr>
      <vt:lpstr> Esempio di perdita superiore a 1/3, sopra il minimo legale (prima e dopo la riduzione)</vt:lpstr>
      <vt:lpstr> Esempio di perdita superiore a 1/3, sotto il minimo legale</vt:lpstr>
      <vt:lpstr>Conseguente riduzione di capitale  (art. 2447)</vt:lpstr>
      <vt:lpstr>E contestuale aumento di 30.000 euro (art. 2447)</vt:lpstr>
      <vt:lpstr>Esempio di perdita superiore a 1/3, capitale azzerato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15</cp:revision>
  <dcterms:created xsi:type="dcterms:W3CDTF">2016-11-15T17:21:11Z</dcterms:created>
  <dcterms:modified xsi:type="dcterms:W3CDTF">2016-11-17T09:44:26Z</dcterms:modified>
</cp:coreProperties>
</file>