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8"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03458B-DDF9-4D88-AC58-18B8679E4239}" type="datetimeFigureOut">
              <a:rPr lang="it-IT" smtClean="0"/>
              <a:t>14/12/2016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9D533-2228-4CFD-BF20-2CA33EED1E92}" type="slidenum">
              <a:rPr lang="it-IT" smtClean="0"/>
              <a:t>‹N›</a:t>
            </a:fld>
            <a:endParaRPr lang="it-IT"/>
          </a:p>
        </p:txBody>
      </p:sp>
    </p:spTree>
    <p:extLst>
      <p:ext uri="{BB962C8B-B14F-4D97-AF65-F5344CB8AC3E}">
        <p14:creationId xmlns:p14="http://schemas.microsoft.com/office/powerpoint/2010/main" val="1712857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12/14/2016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B80C674-7DFC-42FE-B9CD-82963CDB1557}" type="datetimeFigureOut">
              <a:rPr lang="en-US" dirty="0"/>
              <a:t>12/14/2016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076456F-F47D-4F25-8053-2A695DA0CA7D}" type="datetimeFigureOut">
              <a:rPr lang="en-US" dirty="0"/>
              <a:t>12/14/2016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D6C7379-69CC-4837-9905-BEBA22830C8A}" type="datetimeFigureOut">
              <a:rPr lang="en-US" dirty="0"/>
              <a:t>12/14/2016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9EB8B7E-8AEE-4F10-BFEE-C999AD004D36}" type="datetimeFigureOut">
              <a:rPr lang="en-US" dirty="0"/>
              <a:t>12/14/2016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8668F3F9-58BC-440B-B37B-805B9055EF92}" type="datetimeFigureOut">
              <a:rPr lang="en-US" dirty="0"/>
              <a:t>12/14/2016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0D5A53AF-48EA-489D-8260-9DCAB666386A}" type="datetimeFigureOut">
              <a:rPr lang="en-US" dirty="0"/>
              <a:t>12/14/2016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12/14/2016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12/14/2016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12/14/2016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12/14/2016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12/14/2016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20000" y="2505075"/>
            <a:ext cx="5025216"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6" name="Content Placeholder 5"/>
          <p:cNvSpPr>
            <a:spLocks noGrp="1"/>
          </p:cNvSpPr>
          <p:nvPr>
            <p:ph sz="quarter" idx="4"/>
          </p:nvPr>
        </p:nvSpPr>
        <p:spPr>
          <a:xfrm>
            <a:off x="6319840" y="2505075"/>
            <a:ext cx="503554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12/14/2016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12/14/2016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12/14/2016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7D1BD23-6E54-4D9D-AD88-A2813C73CC25}" type="datetimeFigureOut">
              <a:rPr lang="en-US" dirty="0"/>
              <a:t>12/14/2016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471A834-4F3C-4AF9-9C74-05EC35A0F292}" type="datetimeFigureOut">
              <a:rPr lang="en-US" dirty="0"/>
              <a:t>12/14/2016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12/14/2016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t.wikipedia.org/wiki/Valori_mobiliari" TargetMode="External"/><Relationship Id="rId2" Type="http://schemas.openxmlformats.org/officeDocument/2006/relationships/hyperlink" Target="https://it.wikipedia.org/wiki/Beni_immobil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dirty="0" smtClean="0"/>
              <a:t>DIRITTO       COMMERCIALE</a:t>
            </a:r>
            <a:br>
              <a:rPr lang="it-IT" sz="3600" dirty="0" smtClean="0"/>
            </a:br>
            <a:r>
              <a:rPr lang="it-IT" sz="3600" dirty="0" smtClean="0"/>
              <a:t>PROF.     ANDREA     LOLLI</a:t>
            </a:r>
            <a:endParaRPr lang="it-IT" sz="3600" dirty="0"/>
          </a:p>
        </p:txBody>
      </p:sp>
      <p:sp>
        <p:nvSpPr>
          <p:cNvPr id="3" name="Sottotitolo 2"/>
          <p:cNvSpPr>
            <a:spLocks noGrp="1"/>
          </p:cNvSpPr>
          <p:nvPr>
            <p:ph type="subTitle" idx="1"/>
          </p:nvPr>
        </p:nvSpPr>
        <p:spPr>
          <a:xfrm>
            <a:off x="2209800" y="2421229"/>
            <a:ext cx="9144000" cy="1408986"/>
          </a:xfrm>
        </p:spPr>
        <p:txBody>
          <a:bodyPr/>
          <a:lstStyle/>
          <a:p>
            <a:r>
              <a:rPr lang="it-IT" dirty="0" smtClean="0"/>
              <a:t>Lezione del </a:t>
            </a:r>
            <a:r>
              <a:rPr lang="it-IT" dirty="0" smtClean="0"/>
              <a:t>14 dicembre 2016</a:t>
            </a:r>
          </a:p>
          <a:p>
            <a:r>
              <a:rPr lang="it-IT" dirty="0" smtClean="0"/>
              <a:t>Tema: BILANCIO </a:t>
            </a:r>
            <a:endParaRPr lang="it-IT" dirty="0"/>
          </a:p>
        </p:txBody>
      </p:sp>
    </p:spTree>
    <p:extLst>
      <p:ext uri="{BB962C8B-B14F-4D97-AF65-F5344CB8AC3E}">
        <p14:creationId xmlns:p14="http://schemas.microsoft.com/office/powerpoint/2010/main" val="1784061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IAS/IRFS</a:t>
            </a:r>
            <a:endParaRPr lang="it-IT" dirty="0"/>
          </a:p>
        </p:txBody>
      </p:sp>
      <p:sp>
        <p:nvSpPr>
          <p:cNvPr id="3" name="Segnaposto contenuto 2"/>
          <p:cNvSpPr>
            <a:spLocks noGrp="1"/>
          </p:cNvSpPr>
          <p:nvPr>
            <p:ph idx="1"/>
          </p:nvPr>
        </p:nvSpPr>
        <p:spPr>
          <a:xfrm>
            <a:off x="1081825" y="1352282"/>
            <a:ext cx="10431887" cy="5357611"/>
          </a:xfrm>
        </p:spPr>
        <p:txBody>
          <a:bodyPr>
            <a:noAutofit/>
          </a:bodyPr>
          <a:lstStyle/>
          <a:p>
            <a:pPr marL="0" indent="0" algn="just">
              <a:buNone/>
            </a:pPr>
            <a:r>
              <a:rPr lang="it-IT" sz="1800" dirty="0" smtClean="0"/>
              <a:t>Princìpi contabili elaborati da associazioni </a:t>
            </a:r>
            <a:r>
              <a:rPr lang="it-IT" sz="1800" dirty="0"/>
              <a:t>internazionali </a:t>
            </a:r>
            <a:r>
              <a:rPr lang="it-IT" sz="1800" dirty="0" smtClean="0"/>
              <a:t>di operatori</a:t>
            </a:r>
          </a:p>
          <a:p>
            <a:pPr marL="0" indent="0" algn="just">
              <a:buNone/>
            </a:pPr>
            <a:r>
              <a:rPr lang="it-IT" sz="1800" dirty="0" smtClean="0"/>
              <a:t>Vincolanti per società quotate e operanti nel settore finanziario</a:t>
            </a:r>
          </a:p>
          <a:p>
            <a:pPr marL="400050" lvl="1" indent="0" algn="just">
              <a:buNone/>
            </a:pPr>
            <a:r>
              <a:rPr lang="it-IT" sz="1800" dirty="0" smtClean="0"/>
              <a:t>Norme private assunte a carattere giuridicamente vincolante</a:t>
            </a:r>
          </a:p>
          <a:p>
            <a:pPr marL="400050" lvl="1" indent="0" algn="just">
              <a:buNone/>
            </a:pPr>
            <a:r>
              <a:rPr lang="it-IT" sz="1800" dirty="0" smtClean="0"/>
              <a:t>Centralità del criterio del fair </a:t>
            </a:r>
            <a:r>
              <a:rPr lang="it-IT" sz="1800" dirty="0" err="1" smtClean="0"/>
              <a:t>value</a:t>
            </a:r>
            <a:r>
              <a:rPr lang="it-IT" sz="1800" dirty="0" smtClean="0"/>
              <a:t>:</a:t>
            </a:r>
          </a:p>
          <a:p>
            <a:pPr algn="just"/>
            <a:r>
              <a:rPr lang="it-IT" sz="1800" i="1" dirty="0"/>
              <a:t>criterio capace di esprimere il potenziale valore di un elemento patrimoniale, in maniera indipendente ed oggettiva, tenendo in considerazione sia le condizioni di mercato sia le specifiche peculiarità dell'elemento oggetto di </a:t>
            </a:r>
            <a:r>
              <a:rPr lang="it-IT" sz="1800" i="1" dirty="0" smtClean="0"/>
              <a:t>valutazione</a:t>
            </a:r>
            <a:r>
              <a:rPr lang="it-IT" sz="1800" dirty="0" smtClean="0"/>
              <a:t>. Di </a:t>
            </a:r>
            <a:r>
              <a:rPr lang="it-IT" sz="1800" dirty="0"/>
              <a:t>conseguenza esso non si configura come un vero e proprio prezzo, ma come una grandezza monetaria che esprime un valore attorno al quale possono incontrarsi i consensi di due parti intenzionate allo scambio, e che, in quanto tale non risente di condizionamenti soggettivi, derivanti da caratteristiche dei contraenti. Inoltre il </a:t>
            </a:r>
            <a:r>
              <a:rPr lang="it-IT" sz="1800" i="1" dirty="0"/>
              <a:t>fair </a:t>
            </a:r>
            <a:r>
              <a:rPr lang="it-IT" sz="1800" i="1" dirty="0" err="1"/>
              <a:t>value</a:t>
            </a:r>
            <a:r>
              <a:rPr lang="it-IT" sz="1800" dirty="0"/>
              <a:t> non s'identifica con il valore di mercato attuale ma incorpora tutti quei fattori che intervengono per rendere la transazione da potenziale ad effettiva: ulteriori costi da sostenere, probabili modifiche del prezzo al momento dello scambio, future dinamiche aziendali ecc.</a:t>
            </a:r>
          </a:p>
          <a:p>
            <a:pPr marL="800100" lvl="2" indent="0" algn="just">
              <a:buNone/>
            </a:pPr>
            <a:endParaRPr lang="it-IT" sz="1800" dirty="0" smtClean="0"/>
          </a:p>
          <a:p>
            <a:pPr algn="just"/>
            <a:r>
              <a:rPr lang="it-IT" sz="1800" dirty="0" smtClean="0"/>
              <a:t>Non </a:t>
            </a:r>
            <a:r>
              <a:rPr lang="it-IT" sz="1800" dirty="0" err="1" smtClean="0"/>
              <a:t>distribuibilità</a:t>
            </a:r>
            <a:r>
              <a:rPr lang="it-IT" sz="1800" dirty="0" smtClean="0"/>
              <a:t> delle plusvalenze (art. 6 d.lgs. 38/2005</a:t>
            </a:r>
            <a:r>
              <a:rPr lang="it-IT" sz="1800" dirty="0" smtClean="0"/>
              <a:t>) </a:t>
            </a:r>
            <a:r>
              <a:rPr lang="it-IT" sz="1800" dirty="0"/>
              <a:t>è un aumento di </a:t>
            </a:r>
            <a:r>
              <a:rPr lang="it-IT" sz="1800" dirty="0" smtClean="0"/>
              <a:t>valore</a:t>
            </a:r>
            <a:r>
              <a:rPr lang="it-IT" sz="1800" dirty="0"/>
              <a:t> entro un determinato periodo di tempo di </a:t>
            </a:r>
            <a:r>
              <a:rPr lang="it-IT" sz="1800" dirty="0">
                <a:hlinkClick r:id="rId2" tooltip="Beni immobili"/>
              </a:rPr>
              <a:t>beni immobili</a:t>
            </a:r>
            <a:r>
              <a:rPr lang="it-IT" sz="1800" dirty="0"/>
              <a:t> (ad esempio abitazioni) e di </a:t>
            </a:r>
            <a:r>
              <a:rPr lang="it-IT" sz="1800" dirty="0">
                <a:hlinkClick r:id="rId3" tooltip="Valori mobiliari"/>
              </a:rPr>
              <a:t>valori mobiliari</a:t>
            </a:r>
            <a:r>
              <a:rPr lang="it-IT" sz="1800" dirty="0"/>
              <a:t> (ad esempio </a:t>
            </a:r>
            <a:r>
              <a:rPr lang="it-IT" sz="1800" dirty="0" smtClean="0"/>
              <a:t>azioni. Questo </a:t>
            </a:r>
            <a:r>
              <a:rPr lang="it-IT" sz="1800" dirty="0"/>
              <a:t>aumento di valore ha rilevanza soprattutto ai fini fiscali in quanto le plusvalenze indicano una maggiore capacità </a:t>
            </a:r>
            <a:r>
              <a:rPr lang="it-IT" sz="1800" dirty="0" smtClean="0"/>
              <a:t>contributiva </a:t>
            </a:r>
            <a:r>
              <a:rPr lang="it-IT" sz="1800" dirty="0"/>
              <a:t> e sono spesso gravate da imposte </a:t>
            </a:r>
            <a:r>
              <a:rPr lang="it-IT" sz="1800" dirty="0" smtClean="0"/>
              <a:t>dirette.</a:t>
            </a:r>
            <a:endParaRPr lang="it-IT" sz="1800" dirty="0"/>
          </a:p>
          <a:p>
            <a:pPr marL="800100" lvl="2" indent="0" algn="just">
              <a:buNone/>
            </a:pPr>
            <a:endParaRPr lang="it-IT" sz="1800" dirty="0"/>
          </a:p>
        </p:txBody>
      </p:sp>
    </p:spTree>
    <p:extLst>
      <p:ext uri="{BB962C8B-B14F-4D97-AF65-F5344CB8AC3E}">
        <p14:creationId xmlns:p14="http://schemas.microsoft.com/office/powerpoint/2010/main" val="2772703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Attivo dello stato patrimoniale</a:t>
            </a:r>
            <a:br>
              <a:rPr lang="it-IT" dirty="0" smtClean="0"/>
            </a:br>
            <a:r>
              <a:rPr lang="it-IT" dirty="0" smtClean="0"/>
              <a:t>(art. 2424)</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Voci accorpate per</a:t>
            </a:r>
          </a:p>
          <a:p>
            <a:pPr marL="400050" lvl="1" indent="0">
              <a:buNone/>
            </a:pPr>
            <a:r>
              <a:rPr lang="it-IT" dirty="0" smtClean="0"/>
              <a:t>Immobilizzazioni e circolante</a:t>
            </a:r>
          </a:p>
          <a:p>
            <a:pPr marL="400050" lvl="1" indent="0">
              <a:buNone/>
            </a:pPr>
            <a:r>
              <a:rPr lang="it-IT" dirty="0" smtClean="0"/>
              <a:t>Immobilizzazioni (destinate a utilizzazione durevole)</a:t>
            </a:r>
          </a:p>
          <a:p>
            <a:pPr marL="800100" lvl="2" indent="0">
              <a:buNone/>
            </a:pPr>
            <a:r>
              <a:rPr lang="it-IT" dirty="0" smtClean="0"/>
              <a:t>Immateriali</a:t>
            </a:r>
          </a:p>
          <a:p>
            <a:pPr marL="1257300" lvl="3" indent="0">
              <a:buNone/>
            </a:pPr>
            <a:r>
              <a:rPr lang="it-IT" dirty="0" smtClean="0"/>
              <a:t>Cespiti non materialmente apprensibili (brevetti, marchi) e </a:t>
            </a:r>
            <a:r>
              <a:rPr lang="it-IT" dirty="0" smtClean="0">
                <a:solidFill>
                  <a:srgbClr val="FF0000"/>
                </a:solidFill>
              </a:rPr>
              <a:t>talvolta puramente ideali </a:t>
            </a:r>
            <a:r>
              <a:rPr lang="it-IT" dirty="0" smtClean="0"/>
              <a:t>(costi di impianto, licenze e sviluppo, avviamento)</a:t>
            </a:r>
          </a:p>
          <a:p>
            <a:pPr marL="1714500" lvl="4" indent="0">
              <a:buNone/>
            </a:pPr>
            <a:r>
              <a:rPr lang="it-IT" dirty="0" smtClean="0"/>
              <a:t>Cautele nella possibilità di iscrivere questi ultimi</a:t>
            </a:r>
          </a:p>
          <a:p>
            <a:pPr marL="800100" lvl="2" indent="0">
              <a:buNone/>
            </a:pPr>
            <a:r>
              <a:rPr lang="it-IT" dirty="0" smtClean="0"/>
              <a:t>Materiali (terreni, macchinari)</a:t>
            </a:r>
          </a:p>
          <a:p>
            <a:pPr marL="800100" lvl="2" indent="0">
              <a:buNone/>
            </a:pPr>
            <a:r>
              <a:rPr lang="it-IT" dirty="0" smtClean="0"/>
              <a:t>Finanziarie (partecipazioni, si presumono immobilizzazioni le partecipazioni in controllate e collegate, art. 2424-bis, co. 2))</a:t>
            </a:r>
            <a:endParaRPr lang="it-IT" dirty="0"/>
          </a:p>
          <a:p>
            <a:pPr marL="400050" lvl="1" indent="0">
              <a:buNone/>
            </a:pPr>
            <a:r>
              <a:rPr lang="it-IT" dirty="0" smtClean="0"/>
              <a:t>Circolante</a:t>
            </a:r>
          </a:p>
          <a:p>
            <a:pPr marL="800100" lvl="2" indent="0">
              <a:buNone/>
            </a:pPr>
            <a:r>
              <a:rPr lang="it-IT" dirty="0" smtClean="0"/>
              <a:t>Voci distinte per tipologia e grado di liquidità</a:t>
            </a:r>
          </a:p>
          <a:p>
            <a:pPr marL="800100" lvl="2" indent="0">
              <a:buNone/>
            </a:pPr>
            <a:r>
              <a:rPr lang="it-IT" dirty="0" smtClean="0"/>
              <a:t>Rimanenze, crediti, attività finanziarie, cassa e banca</a:t>
            </a:r>
            <a:endParaRPr lang="it-IT" dirty="0"/>
          </a:p>
        </p:txBody>
      </p:sp>
    </p:spTree>
    <p:extLst>
      <p:ext uri="{BB962C8B-B14F-4D97-AF65-F5344CB8AC3E}">
        <p14:creationId xmlns:p14="http://schemas.microsoft.com/office/powerpoint/2010/main" val="1292589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Passivo dello stato patrimoniale</a:t>
            </a:r>
            <a:br>
              <a:rPr lang="it-IT" dirty="0" smtClean="0"/>
            </a:br>
            <a:r>
              <a:rPr lang="it-IT" dirty="0" smtClean="0"/>
              <a:t>(art. 2424)</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Passivo reale e nominale</a:t>
            </a:r>
          </a:p>
          <a:p>
            <a:pPr marL="0" indent="0">
              <a:buNone/>
            </a:pPr>
            <a:r>
              <a:rPr lang="it-IT" dirty="0" smtClean="0"/>
              <a:t>Passivo nominale</a:t>
            </a:r>
          </a:p>
          <a:p>
            <a:pPr marL="400050" lvl="1" indent="0">
              <a:buNone/>
            </a:pPr>
            <a:r>
              <a:rPr lang="it-IT" dirty="0" smtClean="0"/>
              <a:t>Patrimonio netto</a:t>
            </a:r>
          </a:p>
          <a:p>
            <a:pPr marL="800100" lvl="2" indent="0">
              <a:buNone/>
            </a:pPr>
            <a:r>
              <a:rPr lang="it-IT" dirty="0" smtClean="0"/>
              <a:t>Capitale, riserve, utili non distribuiti</a:t>
            </a:r>
          </a:p>
          <a:p>
            <a:pPr marL="0" indent="0">
              <a:buNone/>
            </a:pPr>
            <a:r>
              <a:rPr lang="it-IT" dirty="0" smtClean="0"/>
              <a:t>Passivo reale</a:t>
            </a:r>
          </a:p>
          <a:p>
            <a:pPr marL="400050" lvl="1" indent="0">
              <a:buNone/>
            </a:pPr>
            <a:r>
              <a:rPr lang="it-IT" dirty="0" smtClean="0"/>
              <a:t>Debiti</a:t>
            </a:r>
          </a:p>
          <a:p>
            <a:pPr marL="800100" lvl="2" indent="0">
              <a:buNone/>
            </a:pPr>
            <a:r>
              <a:rPr lang="it-IT" dirty="0" smtClean="0"/>
              <a:t>Distinti per fonte, creditore</a:t>
            </a:r>
          </a:p>
          <a:p>
            <a:pPr marL="400050" lvl="1" indent="0">
              <a:buNone/>
            </a:pPr>
            <a:r>
              <a:rPr lang="it-IT" dirty="0" smtClean="0"/>
              <a:t>Trattamento di fine rapporto (debiti verso dipendenti)</a:t>
            </a:r>
            <a:endParaRPr lang="it-IT" dirty="0"/>
          </a:p>
        </p:txBody>
      </p:sp>
    </p:spTree>
    <p:extLst>
      <p:ext uri="{BB962C8B-B14F-4D97-AF65-F5344CB8AC3E}">
        <p14:creationId xmlns:p14="http://schemas.microsoft.com/office/powerpoint/2010/main" val="3363450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Composizione del netto</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smtClean="0"/>
              <a:t>Capitale sociale</a:t>
            </a:r>
          </a:p>
          <a:p>
            <a:pPr marL="0" indent="0">
              <a:buNone/>
            </a:pPr>
            <a:r>
              <a:rPr lang="it-IT" dirty="0" smtClean="0"/>
              <a:t>Riserve imposte dalla legge</a:t>
            </a:r>
          </a:p>
          <a:p>
            <a:pPr marL="400050" lvl="1" indent="0">
              <a:buNone/>
            </a:pPr>
            <a:r>
              <a:rPr lang="it-IT" dirty="0" smtClean="0"/>
              <a:t>Riserva legale (art. 2430)</a:t>
            </a:r>
          </a:p>
          <a:p>
            <a:pPr marL="400050" lvl="1" indent="0">
              <a:buNone/>
            </a:pPr>
            <a:r>
              <a:rPr lang="it-IT" dirty="0" smtClean="0"/>
              <a:t>Riserve da formare in corrispondenza di certe operazioni (ragioni di prudenza o di corretta evidenziazione dell’utile)</a:t>
            </a:r>
          </a:p>
          <a:p>
            <a:pPr marL="800100" lvl="2" indent="0">
              <a:buNone/>
            </a:pPr>
            <a:r>
              <a:rPr lang="it-IT" dirty="0" smtClean="0"/>
              <a:t>Riserva da sovrapprezzo (art. 2431)</a:t>
            </a:r>
          </a:p>
          <a:p>
            <a:pPr marL="800100" lvl="2" indent="0">
              <a:buNone/>
            </a:pPr>
            <a:r>
              <a:rPr lang="it-IT" dirty="0" smtClean="0"/>
              <a:t>Riserve da rivalutazione (art. 2423, co. 4)</a:t>
            </a:r>
          </a:p>
          <a:p>
            <a:pPr marL="800100" lvl="2" indent="0">
              <a:buNone/>
            </a:pPr>
            <a:r>
              <a:rPr lang="it-IT" dirty="0" smtClean="0"/>
              <a:t>Riserva da acquisto azioni proprie</a:t>
            </a:r>
          </a:p>
          <a:p>
            <a:pPr marL="400050" lvl="1" indent="0">
              <a:buNone/>
            </a:pPr>
            <a:r>
              <a:rPr lang="it-IT" dirty="0" smtClean="0"/>
              <a:t>Riserve statutarie</a:t>
            </a:r>
          </a:p>
          <a:p>
            <a:pPr marL="800100" lvl="2" indent="0">
              <a:buNone/>
            </a:pPr>
            <a:r>
              <a:rPr lang="it-IT" dirty="0" smtClean="0"/>
              <a:t>Obbligatorie per statuto, non per legge</a:t>
            </a:r>
          </a:p>
          <a:p>
            <a:pPr marL="800100" lvl="2" indent="0">
              <a:buNone/>
            </a:pPr>
            <a:r>
              <a:rPr lang="it-IT" dirty="0" smtClean="0"/>
              <a:t>Possono essere liberate attraverso una modifica statutaria</a:t>
            </a:r>
          </a:p>
          <a:p>
            <a:pPr marL="400050" lvl="1" indent="0">
              <a:buNone/>
            </a:pPr>
            <a:r>
              <a:rPr lang="it-IT" dirty="0" smtClean="0"/>
              <a:t>Riserve facoltative</a:t>
            </a:r>
          </a:p>
          <a:p>
            <a:pPr marL="800100" lvl="2" indent="0">
              <a:buNone/>
            </a:pPr>
            <a:r>
              <a:rPr lang="it-IT" dirty="0" smtClean="0"/>
              <a:t>Derivano dalla scelta di non distribuire integralmente l’utile (art. 2433)</a:t>
            </a:r>
            <a:endParaRPr lang="it-IT" dirty="0"/>
          </a:p>
        </p:txBody>
      </p:sp>
    </p:spTree>
    <p:extLst>
      <p:ext uri="{BB962C8B-B14F-4D97-AF65-F5344CB8AC3E}">
        <p14:creationId xmlns:p14="http://schemas.microsoft.com/office/powerpoint/2010/main" val="3048515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Conto economico</a:t>
            </a:r>
            <a:br>
              <a:rPr lang="it-IT" dirty="0" smtClean="0"/>
            </a:br>
            <a:r>
              <a:rPr lang="it-IT" dirty="0" smtClean="0"/>
              <a:t>(art. 2425)</a:t>
            </a:r>
            <a:endParaRPr lang="it-IT" dirty="0"/>
          </a:p>
        </p:txBody>
      </p:sp>
      <p:sp>
        <p:nvSpPr>
          <p:cNvPr id="3" name="Segnaposto contenuto 2"/>
          <p:cNvSpPr>
            <a:spLocks noGrp="1"/>
          </p:cNvSpPr>
          <p:nvPr>
            <p:ph idx="1"/>
          </p:nvPr>
        </p:nvSpPr>
        <p:spPr/>
        <p:txBody>
          <a:bodyPr/>
          <a:lstStyle/>
          <a:p>
            <a:pPr marL="0" indent="0">
              <a:buNone/>
            </a:pPr>
            <a:r>
              <a:rPr lang="it-IT" dirty="0" smtClean="0"/>
              <a:t>Contrapposizione di costi e ricavi</a:t>
            </a:r>
          </a:p>
          <a:p>
            <a:pPr marL="400050" lvl="1" indent="0">
              <a:buNone/>
            </a:pPr>
            <a:r>
              <a:rPr lang="it-IT" dirty="0" smtClean="0"/>
              <a:t>Distinti per tipologie di gestione</a:t>
            </a:r>
          </a:p>
          <a:p>
            <a:pPr marL="800100" lvl="2" indent="0">
              <a:buNone/>
            </a:pPr>
            <a:r>
              <a:rPr lang="it-IT" dirty="0" smtClean="0"/>
              <a:t>Gestione ordinaria (valore e costi di produzione, ivi compresi costi ideali come gli ammortamenti)</a:t>
            </a:r>
          </a:p>
          <a:p>
            <a:pPr marL="800100" lvl="2" indent="0">
              <a:buNone/>
            </a:pPr>
            <a:r>
              <a:rPr lang="it-IT" dirty="0" smtClean="0"/>
              <a:t>Gestione finanziaria (dividendi, interessi attivi e passivi; rettifiche di valore di attività finanziarie, es. svalutazione di partecipazioni)</a:t>
            </a:r>
          </a:p>
          <a:p>
            <a:pPr marL="800100" lvl="2" indent="0">
              <a:buNone/>
            </a:pPr>
            <a:r>
              <a:rPr lang="it-IT" dirty="0" smtClean="0"/>
              <a:t>Gestione straordinaria (plusvalenze o minusvalenze, ad esempio si è venduto un palazzo ad un prezzo superiore al valore iscritto in bilancio)</a:t>
            </a:r>
            <a:endParaRPr lang="it-IT" dirty="0"/>
          </a:p>
        </p:txBody>
      </p:sp>
    </p:spTree>
    <p:extLst>
      <p:ext uri="{BB962C8B-B14F-4D97-AF65-F5344CB8AC3E}">
        <p14:creationId xmlns:p14="http://schemas.microsoft.com/office/powerpoint/2010/main" val="4173092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Ammortamento ex art. 2426 c.c.</a:t>
            </a:r>
            <a:endParaRPr lang="it-IT" dirty="0"/>
          </a:p>
        </p:txBody>
      </p:sp>
      <p:sp>
        <p:nvSpPr>
          <p:cNvPr id="3" name="Segnaposto contenuto 2"/>
          <p:cNvSpPr>
            <a:spLocks noGrp="1"/>
          </p:cNvSpPr>
          <p:nvPr>
            <p:ph idx="1"/>
          </p:nvPr>
        </p:nvSpPr>
        <p:spPr/>
        <p:txBody>
          <a:bodyPr>
            <a:normAutofit fontScale="77500" lnSpcReduction="20000"/>
          </a:bodyPr>
          <a:lstStyle/>
          <a:p>
            <a:r>
              <a:rPr lang="it-IT" dirty="0"/>
              <a:t>è un procedimento contabile con il quale un costo pluriennale viene ripartito tra gli esercizi di vita utile del bene, facendolo partecipare per quote alla determinazione del reddito dei singoli esercizi.</a:t>
            </a:r>
          </a:p>
          <a:p>
            <a:r>
              <a:rPr lang="it-IT" dirty="0"/>
              <a:t>Infatti, quando un'azienda acquista un bene destinato a essere utilizzato per più anni, ad esempio un macchinario, il relativo costo sostenuto viene ripartito in funzione del numero di anni per l'acquisto in tante quote quanti sono gli esercizi nei quali il macchinario sarà presumibilmente impiegato. Se così non fosse il costo verrebbe imputato interamente nell'esercizio in cui viene acquistato disattendendo il principio della competenza economica dei componenti reddituali.</a:t>
            </a:r>
          </a:p>
          <a:p>
            <a:r>
              <a:rPr lang="it-IT" dirty="0" smtClean="0"/>
              <a:t>La </a:t>
            </a:r>
            <a:r>
              <a:rPr lang="it-IT" dirty="0"/>
              <a:t>procedura dell'ammortamento è prescritta dal Codice Civile (art. 2426 c.c.) ai fini della redazione del bilancio </a:t>
            </a:r>
            <a:r>
              <a:rPr lang="it-IT" dirty="0" smtClean="0"/>
              <a:t>d'esercizio</a:t>
            </a:r>
            <a:r>
              <a:rPr lang="it-IT" dirty="0"/>
              <a:t>.</a:t>
            </a:r>
            <a:r>
              <a:rPr lang="it-IT" dirty="0" smtClean="0"/>
              <a:t> </a:t>
            </a:r>
            <a:r>
              <a:rPr lang="it-IT" dirty="0"/>
              <a:t>Quindi l'ammortamento è il piano di restituzione graduale di un debito mediante il pagamento periodico di rate. In particolare, il piano di ammortamento è un prospetto che indica, per ogni periodo di rimborso (mese, trimestre, semestre), l'importo delle rate (suddiviso in quota capitale e quota interessi), il debito estinto e il capitale residuo (parte di capitale che il debitore deve ancora versare).</a:t>
            </a:r>
          </a:p>
          <a:p>
            <a:endParaRPr lang="it-IT" dirty="0"/>
          </a:p>
        </p:txBody>
      </p:sp>
    </p:spTree>
    <p:extLst>
      <p:ext uri="{BB962C8B-B14F-4D97-AF65-F5344CB8AC3E}">
        <p14:creationId xmlns:p14="http://schemas.microsoft.com/office/powerpoint/2010/main" val="1994225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Criteri di valutazione</a:t>
            </a:r>
            <a:br>
              <a:rPr lang="it-IT" dirty="0" smtClean="0"/>
            </a:br>
            <a:r>
              <a:rPr lang="it-IT" dirty="0" smtClean="0"/>
              <a:t>(art. 2426)</a:t>
            </a:r>
            <a:endParaRPr lang="it-IT" dirty="0"/>
          </a:p>
        </p:txBody>
      </p:sp>
      <p:sp>
        <p:nvSpPr>
          <p:cNvPr id="3" name="Segnaposto contenuto 2"/>
          <p:cNvSpPr>
            <a:spLocks noGrp="1"/>
          </p:cNvSpPr>
          <p:nvPr>
            <p:ph idx="1"/>
          </p:nvPr>
        </p:nvSpPr>
        <p:spPr>
          <a:xfrm>
            <a:off x="1981200" y="1556793"/>
            <a:ext cx="8229600" cy="4569371"/>
          </a:xfrm>
        </p:spPr>
        <p:txBody>
          <a:bodyPr>
            <a:normAutofit fontScale="92500"/>
          </a:bodyPr>
          <a:lstStyle/>
          <a:p>
            <a:pPr marL="0" indent="0">
              <a:buNone/>
            </a:pPr>
            <a:r>
              <a:rPr lang="it-IT" dirty="0" smtClean="0"/>
              <a:t>Criterio del costo di acquisto (regola di prudenza)</a:t>
            </a:r>
          </a:p>
          <a:p>
            <a:pPr marL="0" indent="0">
              <a:buNone/>
            </a:pPr>
            <a:r>
              <a:rPr lang="it-IT" dirty="0" smtClean="0"/>
              <a:t>Possibile iscrizione delle immobilizzazioni in controllate e collegate secondo il valore del patrimonio netto (n. 4, di qui l’importanza della nozione di società collegata)</a:t>
            </a:r>
          </a:p>
          <a:p>
            <a:pPr marL="0" indent="0">
              <a:buNone/>
            </a:pPr>
            <a:r>
              <a:rPr lang="it-IT" dirty="0" smtClean="0"/>
              <a:t>Possibile iscrizione di valori immateriali al costo storico, ma da ammortizzare in cinque anni (</a:t>
            </a:r>
            <a:r>
              <a:rPr lang="it-IT" dirty="0" err="1" smtClean="0"/>
              <a:t>nn</a:t>
            </a:r>
            <a:r>
              <a:rPr lang="it-IT" dirty="0" smtClean="0"/>
              <a:t>. 5 e 6)</a:t>
            </a:r>
          </a:p>
          <a:p>
            <a:pPr marL="400050" lvl="1" indent="0">
              <a:buNone/>
            </a:pPr>
            <a:r>
              <a:rPr lang="it-IT" dirty="0" smtClean="0"/>
              <a:t>Investimenti in ricerca e sviluppo</a:t>
            </a:r>
          </a:p>
          <a:p>
            <a:pPr marL="400050" lvl="1" indent="0">
              <a:buNone/>
            </a:pPr>
            <a:r>
              <a:rPr lang="it-IT" dirty="0" smtClean="0"/>
              <a:t>Avviamento</a:t>
            </a:r>
          </a:p>
          <a:p>
            <a:pPr marL="0" indent="0">
              <a:buNone/>
            </a:pPr>
            <a:r>
              <a:rPr lang="it-IT" dirty="0" smtClean="0"/>
              <a:t>Crediti iscritti al presumibile valore di realizzazione (n. 8)</a:t>
            </a:r>
          </a:p>
          <a:p>
            <a:pPr marL="0" indent="0">
              <a:buNone/>
            </a:pPr>
            <a:r>
              <a:rPr lang="it-IT" dirty="0" smtClean="0"/>
              <a:t>Rimanenze iscritte al costo o valore di realizzazione presumibile</a:t>
            </a:r>
            <a:endParaRPr lang="it-IT" dirty="0"/>
          </a:p>
        </p:txBody>
      </p:sp>
    </p:spTree>
    <p:extLst>
      <p:ext uri="{BB962C8B-B14F-4D97-AF65-F5344CB8AC3E}">
        <p14:creationId xmlns:p14="http://schemas.microsoft.com/office/powerpoint/2010/main" val="10054685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Esempio di possibile stato patrimoniale</a:t>
            </a:r>
            <a:endParaRPr lang="it-IT" dirty="0"/>
          </a:p>
        </p:txBody>
      </p:sp>
      <p:graphicFrame>
        <p:nvGraphicFramePr>
          <p:cNvPr id="4" name="Segnaposto contenuto 3"/>
          <p:cNvGraphicFramePr>
            <a:graphicFrameLocks noGrp="1"/>
          </p:cNvGraphicFramePr>
          <p:nvPr>
            <p:ph idx="1"/>
            <p:extLst/>
          </p:nvPr>
        </p:nvGraphicFramePr>
        <p:xfrm>
          <a:off x="2152650" y="1825625"/>
          <a:ext cx="7886700" cy="1854200"/>
        </p:xfrm>
        <a:graphic>
          <a:graphicData uri="http://schemas.openxmlformats.org/drawingml/2006/table">
            <a:tbl>
              <a:tblPr firstRow="1" bandRow="1">
                <a:tableStyleId>{5C22544A-7EE6-4342-B048-85BDC9FD1C3A}</a:tableStyleId>
              </a:tblPr>
              <a:tblGrid>
                <a:gridCol w="1971675"/>
                <a:gridCol w="1971675"/>
                <a:gridCol w="1971675"/>
                <a:gridCol w="1971675"/>
              </a:tblGrid>
              <a:tr h="370840">
                <a:tc>
                  <a:txBody>
                    <a:bodyPr/>
                    <a:lstStyle/>
                    <a:p>
                      <a:r>
                        <a:rPr lang="it-IT" dirty="0" smtClean="0"/>
                        <a:t>Attivo</a:t>
                      </a:r>
                      <a:endParaRPr lang="it-IT" dirty="0"/>
                    </a:p>
                  </a:txBody>
                  <a:tcPr marL="87630" marR="87630"/>
                </a:tc>
                <a:tc>
                  <a:txBody>
                    <a:bodyPr/>
                    <a:lstStyle/>
                    <a:p>
                      <a:pPr algn="r"/>
                      <a:endParaRPr lang="it-IT"/>
                    </a:p>
                  </a:txBody>
                  <a:tcPr marL="87630" marR="87630"/>
                </a:tc>
                <a:tc>
                  <a:txBody>
                    <a:bodyPr/>
                    <a:lstStyle/>
                    <a:p>
                      <a:pPr algn="r"/>
                      <a:r>
                        <a:rPr lang="it-IT" dirty="0" smtClean="0"/>
                        <a:t>Passivo</a:t>
                      </a:r>
                      <a:endParaRPr lang="it-IT" dirty="0"/>
                    </a:p>
                  </a:txBody>
                  <a:tcPr marL="87630" marR="87630"/>
                </a:tc>
                <a:tc>
                  <a:txBody>
                    <a:bodyPr/>
                    <a:lstStyle/>
                    <a:p>
                      <a:endParaRPr lang="it-IT"/>
                    </a:p>
                  </a:txBody>
                  <a:tcPr marL="87630" marR="87630"/>
                </a:tc>
              </a:tr>
              <a:tr h="370840">
                <a:tc>
                  <a:txBody>
                    <a:bodyPr/>
                    <a:lstStyle/>
                    <a:p>
                      <a:r>
                        <a:rPr lang="it-IT" dirty="0" smtClean="0"/>
                        <a:t>Ricerca e sviluppo</a:t>
                      </a:r>
                      <a:endParaRPr lang="it-IT" dirty="0"/>
                    </a:p>
                  </a:txBody>
                  <a:tcPr marL="87630" marR="87630"/>
                </a:tc>
                <a:tc>
                  <a:txBody>
                    <a:bodyPr/>
                    <a:lstStyle/>
                    <a:p>
                      <a:pPr algn="r"/>
                      <a:r>
                        <a:rPr lang="it-IT" dirty="0" smtClean="0"/>
                        <a:t>150.000</a:t>
                      </a:r>
                      <a:endParaRPr lang="it-IT" dirty="0"/>
                    </a:p>
                  </a:txBody>
                  <a:tcPr marL="87630" marR="87630"/>
                </a:tc>
                <a:tc>
                  <a:txBody>
                    <a:bodyPr/>
                    <a:lstStyle/>
                    <a:p>
                      <a:pPr algn="r"/>
                      <a:r>
                        <a:rPr lang="it-IT" dirty="0" smtClean="0"/>
                        <a:t>150.000</a:t>
                      </a:r>
                      <a:endParaRPr lang="it-IT" dirty="0"/>
                    </a:p>
                  </a:txBody>
                  <a:tcPr marL="87630" marR="8763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Capitale</a:t>
                      </a:r>
                      <a:r>
                        <a:rPr lang="it-IT" baseline="0" dirty="0" smtClean="0"/>
                        <a:t> sociale</a:t>
                      </a:r>
                      <a:endParaRPr lang="it-IT" dirty="0" smtClean="0"/>
                    </a:p>
                  </a:txBody>
                  <a:tcPr marL="87630" marR="87630"/>
                </a:tc>
              </a:tr>
              <a:tr h="370840">
                <a:tc>
                  <a:txBody>
                    <a:bodyPr/>
                    <a:lstStyle/>
                    <a:p>
                      <a:r>
                        <a:rPr lang="it-IT" dirty="0" smtClean="0"/>
                        <a:t>Avviamento</a:t>
                      </a:r>
                      <a:endParaRPr lang="it-IT" dirty="0"/>
                    </a:p>
                  </a:txBody>
                  <a:tcPr marL="87630" marR="87630"/>
                </a:tc>
                <a:tc>
                  <a:txBody>
                    <a:bodyPr/>
                    <a:lstStyle/>
                    <a:p>
                      <a:pPr algn="r"/>
                      <a:r>
                        <a:rPr lang="it-IT" dirty="0" smtClean="0"/>
                        <a:t>50.000</a:t>
                      </a:r>
                      <a:endParaRPr lang="it-IT" dirty="0"/>
                    </a:p>
                  </a:txBody>
                  <a:tcPr marL="87630" marR="87630"/>
                </a:tc>
                <a:tc>
                  <a:txBody>
                    <a:bodyPr/>
                    <a:lstStyle/>
                    <a:p>
                      <a:pPr algn="r"/>
                      <a:r>
                        <a:rPr lang="it-IT" dirty="0" smtClean="0"/>
                        <a:t>250.000</a:t>
                      </a:r>
                      <a:endParaRPr lang="it-IT" dirty="0"/>
                    </a:p>
                  </a:txBody>
                  <a:tcPr marL="87630" marR="87630"/>
                </a:tc>
                <a:tc>
                  <a:txBody>
                    <a:bodyPr/>
                    <a:lstStyle/>
                    <a:p>
                      <a:r>
                        <a:rPr lang="it-IT" dirty="0" smtClean="0"/>
                        <a:t>Debiti</a:t>
                      </a:r>
                      <a:endParaRPr lang="it-IT" dirty="0"/>
                    </a:p>
                  </a:txBody>
                  <a:tcPr marL="87630" marR="87630"/>
                </a:tc>
              </a:tr>
              <a:tr h="370840">
                <a:tc>
                  <a:txBody>
                    <a:bodyPr/>
                    <a:lstStyle/>
                    <a:p>
                      <a:r>
                        <a:rPr lang="it-IT" dirty="0" smtClean="0"/>
                        <a:t>Terreni</a:t>
                      </a:r>
                      <a:endParaRPr lang="it-IT" dirty="0"/>
                    </a:p>
                  </a:txBody>
                  <a:tcPr marL="87630" marR="87630"/>
                </a:tc>
                <a:tc>
                  <a:txBody>
                    <a:bodyPr/>
                    <a:lstStyle/>
                    <a:p>
                      <a:pPr algn="r"/>
                      <a:r>
                        <a:rPr lang="it-IT" dirty="0" smtClean="0"/>
                        <a:t>100.000</a:t>
                      </a:r>
                      <a:endParaRPr lang="it-IT" dirty="0"/>
                    </a:p>
                  </a:txBody>
                  <a:tcPr marL="87630" marR="87630"/>
                </a:tc>
                <a:tc>
                  <a:txBody>
                    <a:bodyPr/>
                    <a:lstStyle/>
                    <a:p>
                      <a:pPr algn="r"/>
                      <a:endParaRPr lang="it-IT" dirty="0"/>
                    </a:p>
                  </a:txBody>
                  <a:tcPr marL="87630" marR="87630"/>
                </a:tc>
                <a:tc>
                  <a:txBody>
                    <a:bodyPr/>
                    <a:lstStyle/>
                    <a:p>
                      <a:endParaRPr lang="it-IT" dirty="0"/>
                    </a:p>
                  </a:txBody>
                  <a:tcPr marL="87630" marR="87630"/>
                </a:tc>
              </a:tr>
              <a:tr h="370840">
                <a:tc>
                  <a:txBody>
                    <a:bodyPr/>
                    <a:lstStyle/>
                    <a:p>
                      <a:r>
                        <a:rPr lang="it-IT" dirty="0" smtClean="0"/>
                        <a:t>Macchinari</a:t>
                      </a:r>
                      <a:endParaRPr lang="it-IT" dirty="0"/>
                    </a:p>
                  </a:txBody>
                  <a:tcPr marL="87630" marR="87630"/>
                </a:tc>
                <a:tc>
                  <a:txBody>
                    <a:bodyPr/>
                    <a:lstStyle/>
                    <a:p>
                      <a:pPr algn="r"/>
                      <a:r>
                        <a:rPr lang="it-IT" dirty="0" smtClean="0"/>
                        <a:t>100.000</a:t>
                      </a:r>
                      <a:endParaRPr lang="it-IT" dirty="0"/>
                    </a:p>
                  </a:txBody>
                  <a:tcPr marL="87630" marR="87630"/>
                </a:tc>
                <a:tc>
                  <a:txBody>
                    <a:bodyPr/>
                    <a:lstStyle/>
                    <a:p>
                      <a:pPr algn="r"/>
                      <a:endParaRPr lang="it-IT" dirty="0"/>
                    </a:p>
                  </a:txBody>
                  <a:tcPr marL="87630" marR="87630"/>
                </a:tc>
                <a:tc>
                  <a:txBody>
                    <a:bodyPr/>
                    <a:lstStyle/>
                    <a:p>
                      <a:endParaRPr lang="it-IT" dirty="0"/>
                    </a:p>
                  </a:txBody>
                  <a:tcPr marL="87630" marR="87630"/>
                </a:tc>
              </a:tr>
            </a:tbl>
          </a:graphicData>
        </a:graphic>
      </p:graphicFrame>
    </p:spTree>
    <p:extLst>
      <p:ext uri="{BB962C8B-B14F-4D97-AF65-F5344CB8AC3E}">
        <p14:creationId xmlns:p14="http://schemas.microsoft.com/office/powerpoint/2010/main" val="698166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Nota integrativa</a:t>
            </a:r>
            <a:r>
              <a:rPr lang="it-IT" dirty="0"/>
              <a:t/>
            </a:r>
            <a:br>
              <a:rPr lang="it-IT" dirty="0"/>
            </a:br>
            <a:r>
              <a:rPr lang="it-IT" dirty="0" smtClean="0"/>
              <a:t>(art. 2427)</a:t>
            </a:r>
            <a:endParaRPr lang="it-IT" dirty="0"/>
          </a:p>
        </p:txBody>
      </p:sp>
      <p:sp>
        <p:nvSpPr>
          <p:cNvPr id="3" name="Segnaposto contenuto 2"/>
          <p:cNvSpPr>
            <a:spLocks noGrp="1"/>
          </p:cNvSpPr>
          <p:nvPr>
            <p:ph idx="1"/>
          </p:nvPr>
        </p:nvSpPr>
        <p:spPr/>
        <p:txBody>
          <a:bodyPr/>
          <a:lstStyle/>
          <a:p>
            <a:pPr marL="0" indent="0">
              <a:buNone/>
            </a:pPr>
            <a:r>
              <a:rPr lang="it-IT" dirty="0" smtClean="0"/>
              <a:t>Illustra le scelte dei criteri di valutazione, i movimenti delle immobilizzazioni, voci di immobilizzazioni immateriali, situazione e rischi finanziari</a:t>
            </a:r>
            <a:endParaRPr lang="it-IT" dirty="0"/>
          </a:p>
        </p:txBody>
      </p:sp>
    </p:spTree>
    <p:extLst>
      <p:ext uri="{BB962C8B-B14F-4D97-AF65-F5344CB8AC3E}">
        <p14:creationId xmlns:p14="http://schemas.microsoft.com/office/powerpoint/2010/main" val="3863614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Relazione degli amministratori</a:t>
            </a:r>
            <a:br>
              <a:rPr lang="it-IT" dirty="0" smtClean="0"/>
            </a:br>
            <a:r>
              <a:rPr lang="it-IT" dirty="0" smtClean="0"/>
              <a:t>(art. 2428)</a:t>
            </a:r>
            <a:endParaRPr lang="it-IT" dirty="0"/>
          </a:p>
        </p:txBody>
      </p:sp>
      <p:sp>
        <p:nvSpPr>
          <p:cNvPr id="3" name="Segnaposto contenuto 2"/>
          <p:cNvSpPr>
            <a:spLocks noGrp="1"/>
          </p:cNvSpPr>
          <p:nvPr>
            <p:ph idx="1"/>
          </p:nvPr>
        </p:nvSpPr>
        <p:spPr/>
        <p:txBody>
          <a:bodyPr/>
          <a:lstStyle/>
          <a:p>
            <a:pPr marL="0" indent="0">
              <a:buNone/>
            </a:pPr>
            <a:r>
              <a:rPr lang="it-IT" dirty="0" smtClean="0"/>
              <a:t>Accompagna la presentazione del </a:t>
            </a:r>
            <a:r>
              <a:rPr lang="it-IT" dirty="0" smtClean="0"/>
              <a:t>bilancio, </a:t>
            </a:r>
            <a:r>
              <a:rPr lang="it-IT" dirty="0" smtClean="0"/>
              <a:t>ma non è parte di esso</a:t>
            </a:r>
          </a:p>
          <a:p>
            <a:pPr marL="0" indent="0">
              <a:buNone/>
            </a:pPr>
            <a:r>
              <a:rPr lang="it-IT" dirty="0" smtClean="0"/>
              <a:t>Analisi dell’andamento della società e delle prospettive</a:t>
            </a:r>
            <a:endParaRPr lang="it-IT" dirty="0"/>
          </a:p>
        </p:txBody>
      </p:sp>
    </p:spTree>
    <p:extLst>
      <p:ext uri="{BB962C8B-B14F-4D97-AF65-F5344CB8AC3E}">
        <p14:creationId xmlns:p14="http://schemas.microsoft.com/office/powerpoint/2010/main" val="370889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Documentazione</a:t>
            </a:r>
            <a:endParaRPr lang="it-IT" dirty="0"/>
          </a:p>
        </p:txBody>
      </p:sp>
      <p:sp>
        <p:nvSpPr>
          <p:cNvPr id="5" name="Segnaposto contenuto 4"/>
          <p:cNvSpPr>
            <a:spLocks noGrp="1"/>
          </p:cNvSpPr>
          <p:nvPr>
            <p:ph idx="1"/>
          </p:nvPr>
        </p:nvSpPr>
        <p:spPr/>
        <p:txBody>
          <a:bodyPr>
            <a:normAutofit/>
          </a:bodyPr>
          <a:lstStyle/>
          <a:p>
            <a:pPr marL="0" indent="0">
              <a:buNone/>
            </a:pPr>
            <a:r>
              <a:rPr lang="it-IT" dirty="0" smtClean="0"/>
              <a:t>Tenuta dei libri e scritture dell’impresa commerciale</a:t>
            </a:r>
          </a:p>
          <a:p>
            <a:pPr marL="0" indent="0">
              <a:buNone/>
            </a:pPr>
            <a:r>
              <a:rPr lang="it-IT" dirty="0" smtClean="0"/>
              <a:t>Libri sociali</a:t>
            </a:r>
          </a:p>
          <a:p>
            <a:pPr marL="400050" lvl="1" indent="0">
              <a:buNone/>
            </a:pPr>
            <a:r>
              <a:rPr lang="it-IT" dirty="0" smtClean="0"/>
              <a:t>Attività degli organi e raccolta dei verbali</a:t>
            </a:r>
          </a:p>
          <a:p>
            <a:pPr marL="800100" lvl="2" indent="0">
              <a:buNone/>
            </a:pPr>
            <a:r>
              <a:rPr lang="it-IT" dirty="0" smtClean="0"/>
              <a:t>Assemblea dei soci e degli obbligazionisti</a:t>
            </a:r>
          </a:p>
          <a:p>
            <a:pPr marL="800100" lvl="2" indent="0">
              <a:buNone/>
            </a:pPr>
            <a:r>
              <a:rPr lang="it-IT" dirty="0" smtClean="0"/>
              <a:t>Consiglio di amministrazione e gestione</a:t>
            </a:r>
          </a:p>
          <a:p>
            <a:pPr marL="800100" lvl="2" indent="0">
              <a:buNone/>
            </a:pPr>
            <a:r>
              <a:rPr lang="it-IT" dirty="0" smtClean="0"/>
              <a:t>Collegio sindacale e consiglio di sorveglianza</a:t>
            </a:r>
            <a:endParaRPr lang="it-IT" dirty="0"/>
          </a:p>
          <a:p>
            <a:pPr marL="400050" lvl="1" indent="0">
              <a:buNone/>
            </a:pPr>
            <a:r>
              <a:rPr lang="it-IT" dirty="0" smtClean="0"/>
              <a:t>Documentazione degli investitori</a:t>
            </a:r>
          </a:p>
          <a:p>
            <a:pPr marL="800100" lvl="2" indent="0">
              <a:buNone/>
            </a:pPr>
            <a:r>
              <a:rPr lang="it-IT" dirty="0" smtClean="0"/>
              <a:t>Libro soci, obbligazionisti e degli altri strumenti finanziari</a:t>
            </a:r>
          </a:p>
          <a:p>
            <a:pPr marL="0" indent="0">
              <a:buNone/>
            </a:pPr>
            <a:r>
              <a:rPr lang="it-IT" dirty="0" smtClean="0">
                <a:solidFill>
                  <a:srgbClr val="FF0000"/>
                </a:solidFill>
              </a:rPr>
              <a:t>Bilancio</a:t>
            </a:r>
            <a:endParaRPr lang="it-IT" dirty="0">
              <a:solidFill>
                <a:srgbClr val="FF0000"/>
              </a:solidFill>
            </a:endParaRPr>
          </a:p>
        </p:txBody>
      </p:sp>
    </p:spTree>
    <p:extLst>
      <p:ext uri="{BB962C8B-B14F-4D97-AF65-F5344CB8AC3E}">
        <p14:creationId xmlns:p14="http://schemas.microsoft.com/office/powerpoint/2010/main" val="219139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Approvazione del bilancio</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Progetto redatto da amministratori (attribuzione non delegabile)</a:t>
            </a:r>
          </a:p>
          <a:p>
            <a:pPr marL="0" indent="0">
              <a:buNone/>
            </a:pPr>
            <a:r>
              <a:rPr lang="it-IT" dirty="0" smtClean="0"/>
              <a:t>Relazione dell’organo di controllo (art. 2429)</a:t>
            </a:r>
          </a:p>
          <a:p>
            <a:pPr marL="400050" lvl="1" indent="0">
              <a:buNone/>
            </a:pPr>
            <a:r>
              <a:rPr lang="it-IT" dirty="0" smtClean="0"/>
              <a:t>Sintesi dell’attività svolta e proposte sull’approvazione</a:t>
            </a:r>
          </a:p>
          <a:p>
            <a:pPr marL="0" indent="0">
              <a:buNone/>
            </a:pPr>
            <a:r>
              <a:rPr lang="it-IT" dirty="0" smtClean="0"/>
              <a:t>Approvazione di assemblea ordinaria</a:t>
            </a:r>
          </a:p>
          <a:p>
            <a:pPr marL="400050" lvl="1" indent="0">
              <a:buNone/>
            </a:pPr>
            <a:r>
              <a:rPr lang="it-IT" dirty="0" smtClean="0"/>
              <a:t>Possibili vizi e sanatoria di art. 2434-bis</a:t>
            </a:r>
          </a:p>
          <a:p>
            <a:pPr marL="400050" lvl="1" indent="0">
              <a:buNone/>
            </a:pPr>
            <a:r>
              <a:rPr lang="it-IT" dirty="0" smtClean="0"/>
              <a:t>Frequenti i vizi di nullità (violazione di norme di interesse generale)</a:t>
            </a:r>
          </a:p>
          <a:p>
            <a:pPr marL="400050" lvl="1" indent="0">
              <a:buNone/>
            </a:pPr>
            <a:r>
              <a:rPr lang="it-IT" dirty="0" smtClean="0"/>
              <a:t>Legittimazione limitata se il revisore non ha formulato rilievi( art. 2434-bis, co. 2)</a:t>
            </a:r>
            <a:endParaRPr lang="it-IT" dirty="0"/>
          </a:p>
        </p:txBody>
      </p:sp>
    </p:spTree>
    <p:extLst>
      <p:ext uri="{BB962C8B-B14F-4D97-AF65-F5344CB8AC3E}">
        <p14:creationId xmlns:p14="http://schemas.microsoft.com/office/powerpoint/2010/main" val="3506240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Bilanci straordinari</a:t>
            </a:r>
            <a:endParaRPr lang="it-IT" dirty="0"/>
          </a:p>
        </p:txBody>
      </p:sp>
      <p:sp>
        <p:nvSpPr>
          <p:cNvPr id="3" name="Segnaposto contenuto 2"/>
          <p:cNvSpPr>
            <a:spLocks noGrp="1"/>
          </p:cNvSpPr>
          <p:nvPr>
            <p:ph idx="1"/>
          </p:nvPr>
        </p:nvSpPr>
        <p:spPr/>
        <p:txBody>
          <a:bodyPr/>
          <a:lstStyle/>
          <a:p>
            <a:pPr marL="0" indent="0">
              <a:buNone/>
            </a:pPr>
            <a:r>
              <a:rPr lang="it-IT" dirty="0" smtClean="0"/>
              <a:t>Redatti in particolari situazioni</a:t>
            </a:r>
          </a:p>
          <a:p>
            <a:pPr marL="0" indent="0">
              <a:buNone/>
            </a:pPr>
            <a:r>
              <a:rPr lang="it-IT" dirty="0" smtClean="0"/>
              <a:t>Ad esempio in caso di fusione e trasformazione</a:t>
            </a:r>
          </a:p>
          <a:p>
            <a:pPr marL="0" indent="0">
              <a:buNone/>
            </a:pPr>
            <a:r>
              <a:rPr lang="it-IT" dirty="0" smtClean="0"/>
              <a:t>Seguono i criteri generali del bilancio ordinario</a:t>
            </a:r>
            <a:endParaRPr lang="it-IT" dirty="0"/>
          </a:p>
        </p:txBody>
      </p:sp>
    </p:spTree>
    <p:extLst>
      <p:ext uri="{BB962C8B-B14F-4D97-AF65-F5344CB8AC3E}">
        <p14:creationId xmlns:p14="http://schemas.microsoft.com/office/powerpoint/2010/main" val="3851182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Bilancio consolidato</a:t>
            </a:r>
            <a:br>
              <a:rPr lang="it-IT" dirty="0" smtClean="0"/>
            </a:br>
            <a:r>
              <a:rPr lang="it-IT" dirty="0" smtClean="0"/>
              <a:t>(d.lgs. 127/1991)</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Redatto dalla capogruppo (controllante di altre società)</a:t>
            </a:r>
          </a:p>
          <a:p>
            <a:pPr marL="0" indent="0">
              <a:buNone/>
            </a:pPr>
            <a:r>
              <a:rPr lang="it-IT" dirty="0" smtClean="0"/>
              <a:t>Nozione particolare di controllo</a:t>
            </a:r>
          </a:p>
          <a:p>
            <a:pPr marL="400050" lvl="1" indent="0">
              <a:buNone/>
            </a:pPr>
            <a:r>
              <a:rPr lang="it-IT" dirty="0" smtClean="0"/>
              <a:t>Non richiede direzione unitaria</a:t>
            </a:r>
          </a:p>
          <a:p>
            <a:pPr marL="400050" lvl="1" indent="0">
              <a:buNone/>
            </a:pPr>
            <a:r>
              <a:rPr lang="it-IT" dirty="0" smtClean="0"/>
              <a:t>Non rileva il controllo contrattuale</a:t>
            </a:r>
          </a:p>
          <a:p>
            <a:pPr marL="0" indent="0">
              <a:buNone/>
            </a:pPr>
            <a:r>
              <a:rPr lang="it-IT" dirty="0" smtClean="0"/>
              <a:t>Si sommano i valori di tutte le società, eliminando tuttavia le partecipazioni nelle controllate e tutti i rapporti </a:t>
            </a:r>
            <a:r>
              <a:rPr lang="it-IT" dirty="0" err="1" smtClean="0"/>
              <a:t>intragruppo</a:t>
            </a:r>
            <a:endParaRPr lang="it-IT" dirty="0" smtClean="0"/>
          </a:p>
          <a:p>
            <a:pPr marL="400050" lvl="1" indent="0">
              <a:buNone/>
            </a:pPr>
            <a:r>
              <a:rPr lang="it-IT" dirty="0" smtClean="0"/>
              <a:t>Consolidamento integrale</a:t>
            </a:r>
          </a:p>
          <a:p>
            <a:pPr marL="0" indent="0">
              <a:buNone/>
            </a:pPr>
            <a:r>
              <a:rPr lang="it-IT" dirty="0" smtClean="0"/>
              <a:t>Non è approvato dall’assemblea</a:t>
            </a:r>
          </a:p>
          <a:p>
            <a:pPr marL="400050" lvl="1" indent="0">
              <a:buNone/>
            </a:pPr>
            <a:r>
              <a:rPr lang="it-IT" dirty="0" smtClean="0"/>
              <a:t>Art. 157 TUF per quotate e possibilità di chiedere un accertamento di non conformità delle norme</a:t>
            </a:r>
            <a:endParaRPr lang="it-IT" dirty="0"/>
          </a:p>
        </p:txBody>
      </p:sp>
    </p:spTree>
    <p:extLst>
      <p:ext uri="{BB962C8B-B14F-4D97-AF65-F5344CB8AC3E}">
        <p14:creationId xmlns:p14="http://schemas.microsoft.com/office/powerpoint/2010/main" val="1879348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Bilancio</a:t>
            </a:r>
            <a:endParaRPr lang="it-IT" dirty="0"/>
          </a:p>
        </p:txBody>
      </p:sp>
      <p:sp>
        <p:nvSpPr>
          <p:cNvPr id="3" name="Segnaposto contenuto 2"/>
          <p:cNvSpPr>
            <a:spLocks noGrp="1"/>
          </p:cNvSpPr>
          <p:nvPr>
            <p:ph idx="1"/>
          </p:nvPr>
        </p:nvSpPr>
        <p:spPr/>
        <p:txBody>
          <a:bodyPr/>
          <a:lstStyle/>
          <a:p>
            <a:pPr marL="0" indent="0">
              <a:buNone/>
            </a:pPr>
            <a:r>
              <a:rPr lang="it-IT" dirty="0" smtClean="0"/>
              <a:t>Insieme di documenti (art. 2423)</a:t>
            </a:r>
          </a:p>
          <a:p>
            <a:pPr marL="400050" lvl="1" indent="0">
              <a:buNone/>
            </a:pPr>
            <a:r>
              <a:rPr lang="it-IT" dirty="0" smtClean="0"/>
              <a:t>Stato patrimoniale, conto economico e nota integrativa</a:t>
            </a:r>
          </a:p>
          <a:p>
            <a:pPr marL="0" indent="0">
              <a:buNone/>
            </a:pPr>
            <a:r>
              <a:rPr lang="it-IT" dirty="0" smtClean="0"/>
              <a:t>Rappresentazione veritiera e corretta di situazione patrimoniale, finanziaria e risultato economico</a:t>
            </a:r>
          </a:p>
          <a:p>
            <a:pPr marL="0" indent="0">
              <a:buNone/>
            </a:pPr>
            <a:r>
              <a:rPr lang="it-IT" dirty="0" smtClean="0"/>
              <a:t>Pubblicazione presso il registro delle imprese (funzione informativa, art. 2435)</a:t>
            </a:r>
            <a:endParaRPr lang="it-IT" dirty="0"/>
          </a:p>
        </p:txBody>
      </p:sp>
    </p:spTree>
    <p:extLst>
      <p:ext uri="{BB962C8B-B14F-4D97-AF65-F5344CB8AC3E}">
        <p14:creationId xmlns:p14="http://schemas.microsoft.com/office/powerpoint/2010/main" val="4105943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Stato patrimoniale</a:t>
            </a:r>
            <a:endParaRPr lang="it-IT"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smtClean="0"/>
              <a:t>Rappresentazione </a:t>
            </a:r>
            <a:r>
              <a:rPr lang="it-IT" dirty="0" smtClean="0"/>
              <a:t>statica (stock) della situazione patrimoniale in un certo giorno (31 dicembre</a:t>
            </a:r>
            <a:r>
              <a:rPr lang="it-IT" dirty="0" smtClean="0"/>
              <a:t>)</a:t>
            </a:r>
          </a:p>
          <a:p>
            <a:pPr marL="0" indent="0">
              <a:buNone/>
            </a:pPr>
            <a:endParaRPr lang="it-IT" dirty="0" smtClean="0"/>
          </a:p>
          <a:p>
            <a:pPr marL="400050" lvl="1" indent="0">
              <a:buNone/>
            </a:pPr>
            <a:r>
              <a:rPr lang="it-IT" dirty="0" smtClean="0"/>
              <a:t>Elementi raggruppati per voci e </a:t>
            </a:r>
            <a:r>
              <a:rPr lang="it-IT" dirty="0" err="1" smtClean="0"/>
              <a:t>sottovoci</a:t>
            </a:r>
            <a:r>
              <a:rPr lang="it-IT" dirty="0" smtClean="0"/>
              <a:t> (non inventario)</a:t>
            </a:r>
            <a:endParaRPr lang="it-IT" dirty="0"/>
          </a:p>
        </p:txBody>
      </p:sp>
    </p:spTree>
    <p:extLst>
      <p:ext uri="{BB962C8B-B14F-4D97-AF65-F5344CB8AC3E}">
        <p14:creationId xmlns:p14="http://schemas.microsoft.com/office/powerpoint/2010/main" val="3695721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Conto </a:t>
            </a:r>
            <a:r>
              <a:rPr lang="it-IT" dirty="0" smtClean="0"/>
              <a:t>economico</a:t>
            </a:r>
            <a:endParaRPr lang="it-IT"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smtClean="0"/>
              <a:t>Dinamica </a:t>
            </a:r>
            <a:r>
              <a:rPr lang="it-IT" dirty="0" smtClean="0"/>
              <a:t>dei costi e ricavi (flussi) di un certo periodo (anno)</a:t>
            </a:r>
            <a:endParaRPr lang="it-IT" dirty="0"/>
          </a:p>
        </p:txBody>
      </p:sp>
    </p:spTree>
    <p:extLst>
      <p:ext uri="{BB962C8B-B14F-4D97-AF65-F5344CB8AC3E}">
        <p14:creationId xmlns:p14="http://schemas.microsoft.com/office/powerpoint/2010/main" val="2526700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Nota </a:t>
            </a:r>
            <a:r>
              <a:rPr lang="it-IT" dirty="0" smtClean="0"/>
              <a:t>integrativa</a:t>
            </a:r>
            <a:endParaRPr lang="it-IT"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smtClean="0"/>
              <a:t>Narrazione </a:t>
            </a:r>
            <a:r>
              <a:rPr lang="it-IT" dirty="0" smtClean="0"/>
              <a:t>di notizie che illustrano le ragioni dei numeri di </a:t>
            </a:r>
            <a:endParaRPr lang="it-IT" dirty="0" smtClean="0"/>
          </a:p>
          <a:p>
            <a:pPr marL="0" indent="0">
              <a:buNone/>
            </a:pPr>
            <a:r>
              <a:rPr lang="it-IT" dirty="0" smtClean="0"/>
              <a:t>stato </a:t>
            </a:r>
            <a:r>
              <a:rPr lang="it-IT" dirty="0" smtClean="0"/>
              <a:t>patrimoniale e conto economico</a:t>
            </a:r>
            <a:endParaRPr lang="it-IT" dirty="0"/>
          </a:p>
        </p:txBody>
      </p:sp>
    </p:spTree>
    <p:extLst>
      <p:ext uri="{BB962C8B-B14F-4D97-AF65-F5344CB8AC3E}">
        <p14:creationId xmlns:p14="http://schemas.microsoft.com/office/powerpoint/2010/main" val="2554303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Norme di redazione</a:t>
            </a:r>
            <a:endParaRPr lang="it-IT" dirty="0"/>
          </a:p>
        </p:txBody>
      </p:sp>
      <p:sp>
        <p:nvSpPr>
          <p:cNvPr id="3" name="Segnaposto contenuto 2"/>
          <p:cNvSpPr>
            <a:spLocks noGrp="1"/>
          </p:cNvSpPr>
          <p:nvPr>
            <p:ph idx="1"/>
          </p:nvPr>
        </p:nvSpPr>
        <p:spPr/>
        <p:txBody>
          <a:bodyPr/>
          <a:lstStyle/>
          <a:p>
            <a:pPr marL="0" indent="0">
              <a:buNone/>
            </a:pPr>
            <a:r>
              <a:rPr lang="it-IT" dirty="0" smtClean="0"/>
              <a:t>Clausole generali (art. 2423, co. 2)</a:t>
            </a:r>
          </a:p>
          <a:p>
            <a:pPr marL="0" indent="0">
              <a:buNone/>
            </a:pPr>
            <a:r>
              <a:rPr lang="it-IT" dirty="0" smtClean="0"/>
              <a:t>Princìpi di redazione (art. 2423-bis)</a:t>
            </a:r>
          </a:p>
          <a:p>
            <a:pPr marL="400050" lvl="1" indent="0">
              <a:buNone/>
            </a:pPr>
            <a:r>
              <a:rPr lang="it-IT" dirty="0" smtClean="0"/>
              <a:t>Princìpi tecnici di attuazione della clausola generale, applicabili ad ogni valutazione</a:t>
            </a:r>
          </a:p>
          <a:p>
            <a:pPr marL="0" indent="0">
              <a:buNone/>
            </a:pPr>
            <a:r>
              <a:rPr lang="it-IT" dirty="0" smtClean="0"/>
              <a:t>Disposizioni attuative</a:t>
            </a:r>
          </a:p>
          <a:p>
            <a:pPr marL="400050" lvl="1" indent="0">
              <a:buNone/>
            </a:pPr>
            <a:r>
              <a:rPr lang="it-IT" dirty="0" smtClean="0"/>
              <a:t>Dettagli di applicazione dei princìpi alle singole voci</a:t>
            </a:r>
          </a:p>
          <a:p>
            <a:pPr marL="800100" lvl="2" indent="0">
              <a:buNone/>
            </a:pPr>
            <a:r>
              <a:rPr lang="it-IT" dirty="0" smtClean="0"/>
              <a:t>Da disapplicare se in contrasto con rappresentazione veritiera e corretta</a:t>
            </a:r>
            <a:endParaRPr lang="it-IT" dirty="0"/>
          </a:p>
        </p:txBody>
      </p:sp>
    </p:spTree>
    <p:extLst>
      <p:ext uri="{BB962C8B-B14F-4D97-AF65-F5344CB8AC3E}">
        <p14:creationId xmlns:p14="http://schemas.microsoft.com/office/powerpoint/2010/main" val="1275595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Clausole generali</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smtClean="0"/>
              <a:t>Principio di verità</a:t>
            </a:r>
          </a:p>
          <a:p>
            <a:pPr marL="400050" lvl="1" indent="0">
              <a:buNone/>
            </a:pPr>
            <a:r>
              <a:rPr lang="it-IT" dirty="0" smtClean="0"/>
              <a:t>Indicazione di tutte le poste</a:t>
            </a:r>
          </a:p>
          <a:p>
            <a:pPr marL="400050" lvl="1" indent="0">
              <a:buNone/>
            </a:pPr>
            <a:r>
              <a:rPr lang="it-IT" dirty="0" smtClean="0"/>
              <a:t>Valutazione reale</a:t>
            </a:r>
          </a:p>
          <a:p>
            <a:pPr marL="800100" lvl="2" indent="0">
              <a:buNone/>
            </a:pPr>
            <a:r>
              <a:rPr lang="it-IT" dirty="0" smtClean="0"/>
              <a:t>Ineliminabili elementi di discrezionalità, purché basati su valutazioni realistiche (ad es.: valutazione di un credito)</a:t>
            </a:r>
            <a:endParaRPr lang="it-IT" dirty="0"/>
          </a:p>
          <a:p>
            <a:pPr marL="0" indent="0">
              <a:buNone/>
            </a:pPr>
            <a:r>
              <a:rPr lang="it-IT" dirty="0" smtClean="0"/>
              <a:t>Principio di chiarezza</a:t>
            </a:r>
          </a:p>
          <a:p>
            <a:pPr marL="400050" lvl="1" indent="0">
              <a:buNone/>
            </a:pPr>
            <a:r>
              <a:rPr lang="it-IT" dirty="0" smtClean="0"/>
              <a:t>Struttura e ordine delle voci</a:t>
            </a:r>
          </a:p>
          <a:p>
            <a:pPr marL="0" indent="0">
              <a:buNone/>
            </a:pPr>
            <a:r>
              <a:rPr lang="it-IT" dirty="0" smtClean="0"/>
              <a:t>Principio di correttezza</a:t>
            </a:r>
          </a:p>
          <a:p>
            <a:pPr marL="400050" lvl="1" indent="0">
              <a:buNone/>
            </a:pPr>
            <a:r>
              <a:rPr lang="it-IT" dirty="0" smtClean="0"/>
              <a:t>Corretti criteri aziendalistici</a:t>
            </a:r>
          </a:p>
          <a:p>
            <a:pPr marL="0" indent="0">
              <a:buNone/>
            </a:pPr>
            <a:r>
              <a:rPr lang="it-IT" dirty="0" smtClean="0"/>
              <a:t>Princìpi sovraordinati (art. 2423, co. 4)</a:t>
            </a:r>
          </a:p>
          <a:p>
            <a:pPr marL="400050" lvl="1" indent="0">
              <a:buNone/>
            </a:pPr>
            <a:r>
              <a:rPr lang="it-IT" dirty="0" smtClean="0"/>
              <a:t>Che impongono la eventuale disapplicazione dei criteri di valutazione delle singole voci</a:t>
            </a:r>
            <a:endParaRPr lang="it-IT" dirty="0"/>
          </a:p>
        </p:txBody>
      </p:sp>
    </p:spTree>
    <p:extLst>
      <p:ext uri="{BB962C8B-B14F-4D97-AF65-F5344CB8AC3E}">
        <p14:creationId xmlns:p14="http://schemas.microsoft.com/office/powerpoint/2010/main" val="1074583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Princìpi tecnici di redazione</a:t>
            </a:r>
            <a:br>
              <a:rPr lang="it-IT" dirty="0" smtClean="0"/>
            </a:br>
            <a:r>
              <a:rPr lang="it-IT" dirty="0" smtClean="0"/>
              <a:t>(art. 2423-bis)</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Prudenza</a:t>
            </a:r>
          </a:p>
          <a:p>
            <a:pPr marL="0" indent="0">
              <a:buNone/>
            </a:pPr>
            <a:r>
              <a:rPr lang="it-IT" dirty="0" smtClean="0"/>
              <a:t>Realizzazione giuridicamente certa</a:t>
            </a:r>
          </a:p>
          <a:p>
            <a:pPr marL="400050" lvl="1" indent="0">
              <a:buNone/>
            </a:pPr>
            <a:r>
              <a:rPr lang="it-IT" dirty="0" smtClean="0"/>
              <a:t>Non valori sperati</a:t>
            </a:r>
          </a:p>
          <a:p>
            <a:pPr marL="0" indent="0">
              <a:buNone/>
            </a:pPr>
            <a:r>
              <a:rPr lang="it-IT" dirty="0" smtClean="0"/>
              <a:t>Considerazione dei rischi</a:t>
            </a:r>
          </a:p>
          <a:p>
            <a:pPr marL="0" indent="0">
              <a:buNone/>
            </a:pPr>
            <a:r>
              <a:rPr lang="it-IT" dirty="0" smtClean="0"/>
              <a:t>Continuità dell’attività</a:t>
            </a:r>
          </a:p>
          <a:p>
            <a:pPr marL="0" indent="0">
              <a:buNone/>
            </a:pPr>
            <a:r>
              <a:rPr lang="it-IT" dirty="0" smtClean="0"/>
              <a:t>Competenza</a:t>
            </a:r>
          </a:p>
          <a:p>
            <a:pPr marL="0" indent="0">
              <a:buNone/>
            </a:pPr>
            <a:r>
              <a:rPr lang="it-IT" dirty="0" smtClean="0"/>
              <a:t>Continuità dei criteri di valutazione</a:t>
            </a:r>
          </a:p>
          <a:p>
            <a:pPr marL="0" indent="0">
              <a:buNone/>
            </a:pPr>
            <a:r>
              <a:rPr lang="it-IT" dirty="0" smtClean="0"/>
              <a:t>Omogeneità delle poste accorpate</a:t>
            </a:r>
          </a:p>
          <a:p>
            <a:pPr marL="400050" lvl="1" indent="0">
              <a:buNone/>
            </a:pPr>
            <a:endParaRPr lang="it-IT" dirty="0"/>
          </a:p>
        </p:txBody>
      </p:sp>
    </p:spTree>
    <p:extLst>
      <p:ext uri="{BB962C8B-B14F-4D97-AF65-F5344CB8AC3E}">
        <p14:creationId xmlns:p14="http://schemas.microsoft.com/office/powerpoint/2010/main" val="138145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ondità">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TM04033923[[fn=Profondità]]</Template>
  <TotalTime>73</TotalTime>
  <Words>1069</Words>
  <Application>Microsoft Office PowerPoint</Application>
  <PresentationFormat>Widescreen</PresentationFormat>
  <Paragraphs>158</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Corbel</vt:lpstr>
      <vt:lpstr>Profondità</vt:lpstr>
      <vt:lpstr>DIRITTO       COMMERCIALE PROF.     ANDREA     LOLLI</vt:lpstr>
      <vt:lpstr>Documentazione</vt:lpstr>
      <vt:lpstr>Bilancio</vt:lpstr>
      <vt:lpstr>Stato patrimoniale</vt:lpstr>
      <vt:lpstr> Conto economico</vt:lpstr>
      <vt:lpstr> Nota integrativa</vt:lpstr>
      <vt:lpstr>Norme di redazione</vt:lpstr>
      <vt:lpstr>Clausole generali</vt:lpstr>
      <vt:lpstr>Princìpi tecnici di redazione (art. 2423-bis)</vt:lpstr>
      <vt:lpstr>IAS/IRFS</vt:lpstr>
      <vt:lpstr>Attivo dello stato patrimoniale (art. 2424)</vt:lpstr>
      <vt:lpstr>Passivo dello stato patrimoniale (art. 2424)</vt:lpstr>
      <vt:lpstr>Composizione del netto</vt:lpstr>
      <vt:lpstr>Conto economico (art. 2425)</vt:lpstr>
      <vt:lpstr>Ammortamento ex art. 2426 c.c.</vt:lpstr>
      <vt:lpstr>Criteri di valutazione (art. 2426)</vt:lpstr>
      <vt:lpstr>Esempio di possibile stato patrimoniale</vt:lpstr>
      <vt:lpstr>Nota integrativa (art. 2427)</vt:lpstr>
      <vt:lpstr>Relazione degli amministratori (art. 2428)</vt:lpstr>
      <vt:lpstr>Approvazione del bilancio</vt:lpstr>
      <vt:lpstr>Bilanci straordinari</vt:lpstr>
      <vt:lpstr>Bilancio consolidato (d.lgs. 127/1991)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18</cp:revision>
  <dcterms:created xsi:type="dcterms:W3CDTF">2016-11-15T17:21:11Z</dcterms:created>
  <dcterms:modified xsi:type="dcterms:W3CDTF">2016-12-14T09:42:23Z</dcterms:modified>
</cp:coreProperties>
</file>