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4" r:id="rId19"/>
    <p:sldId id="273" r:id="rId20"/>
  </p:sldIdLst>
  <p:sldSz cx="9144000" cy="6858000" type="screen4x3"/>
  <p:notesSz cx="6805613" cy="99441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2" autoAdjust="0"/>
    <p:restoredTop sz="94662" autoAdjust="0"/>
  </p:normalViewPr>
  <p:slideViewPr>
    <p:cSldViewPr>
      <p:cViewPr varScale="1">
        <p:scale>
          <a:sx n="70" d="100"/>
          <a:sy n="70" d="100"/>
        </p:scale>
        <p:origin x="-510"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F7EA6AE-FE0A-477A-9CFD-3FB20EC7FEBF}" type="datetimeFigureOut">
              <a:rPr lang="it-IT" smtClean="0"/>
              <a:t>23/10/2017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479096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F7EA6AE-FE0A-477A-9CFD-3FB20EC7FEBF}" type="datetimeFigureOut">
              <a:rPr lang="it-IT" smtClean="0"/>
              <a:t>23/10/2017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1595993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F7EA6AE-FE0A-477A-9CFD-3FB20EC7FEBF}" type="datetimeFigureOut">
              <a:rPr lang="it-IT" smtClean="0"/>
              <a:t>23/10/2017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006583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F7EA6AE-FE0A-477A-9CFD-3FB20EC7FEBF}" type="datetimeFigureOut">
              <a:rPr lang="it-IT" smtClean="0"/>
              <a:t>23/10/2017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1825796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F7EA6AE-FE0A-477A-9CFD-3FB20EC7FEBF}" type="datetimeFigureOut">
              <a:rPr lang="it-IT" smtClean="0"/>
              <a:t>23/10/2017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3443178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F7EA6AE-FE0A-477A-9CFD-3FB20EC7FEBF}" type="datetimeFigureOut">
              <a:rPr lang="it-IT" smtClean="0"/>
              <a:t>23/10/2017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606025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F7EA6AE-FE0A-477A-9CFD-3FB20EC7FEBF}" type="datetimeFigureOut">
              <a:rPr lang="it-IT" smtClean="0"/>
              <a:t>23/10/2017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365850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4F7EA6AE-FE0A-477A-9CFD-3FB20EC7FEBF}" type="datetimeFigureOut">
              <a:rPr lang="it-IT" smtClean="0"/>
              <a:t>23/10/2017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454320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F7EA6AE-FE0A-477A-9CFD-3FB20EC7FEBF}" type="datetimeFigureOut">
              <a:rPr lang="it-IT" smtClean="0"/>
              <a:t>23/10/2017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3207210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F7EA6AE-FE0A-477A-9CFD-3FB20EC7FEBF}" type="datetimeFigureOut">
              <a:rPr lang="it-IT" smtClean="0"/>
              <a:t>23/10/2017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934573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F7EA6AE-FE0A-477A-9CFD-3FB20EC7FEBF}" type="datetimeFigureOut">
              <a:rPr lang="it-IT" smtClean="0"/>
              <a:t>23/10/2017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3576134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7EA6AE-FE0A-477A-9CFD-3FB20EC7FEBF}" type="datetimeFigureOut">
              <a:rPr lang="it-IT" smtClean="0"/>
              <a:t>23/10/2017</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0AE239-67BD-4C4A-B4CC-93FC75AA9468}" type="slidenum">
              <a:rPr lang="it-IT" smtClean="0"/>
              <a:t>‹N›</a:t>
            </a:fld>
            <a:endParaRPr lang="it-IT"/>
          </a:p>
        </p:txBody>
      </p:sp>
    </p:spTree>
    <p:extLst>
      <p:ext uri="{BB962C8B-B14F-4D97-AF65-F5344CB8AC3E}">
        <p14:creationId xmlns:p14="http://schemas.microsoft.com/office/powerpoint/2010/main" val="33838289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88639"/>
            <a:ext cx="4392488" cy="19522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3331" y="5373216"/>
            <a:ext cx="5208381" cy="135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CasellaDiTesto 3"/>
          <p:cNvSpPr txBox="1"/>
          <p:nvPr/>
        </p:nvSpPr>
        <p:spPr>
          <a:xfrm>
            <a:off x="683568" y="2420888"/>
            <a:ext cx="8208144" cy="2585323"/>
          </a:xfrm>
          <a:prstGeom prst="rect">
            <a:avLst/>
          </a:prstGeom>
          <a:noFill/>
        </p:spPr>
        <p:txBody>
          <a:bodyPr wrap="square" rtlCol="0">
            <a:spAutoFit/>
          </a:bodyPr>
          <a:lstStyle/>
          <a:p>
            <a:pPr algn="ctr"/>
            <a:r>
              <a:rPr lang="it-IT" sz="5400" b="1" i="1" dirty="0">
                <a:solidFill>
                  <a:schemeClr val="tx2"/>
                </a:solidFill>
                <a:latin typeface="+mj-lt"/>
                <a:ea typeface="+mj-ea"/>
                <a:cs typeface="+mj-cs"/>
              </a:rPr>
              <a:t>I modelli commerciali per la distribuzione della locazione finanziaria</a:t>
            </a:r>
          </a:p>
        </p:txBody>
      </p:sp>
      <p:sp>
        <p:nvSpPr>
          <p:cNvPr id="6" name="CasellaDiTesto 5"/>
          <p:cNvSpPr txBox="1"/>
          <p:nvPr/>
        </p:nvSpPr>
        <p:spPr>
          <a:xfrm>
            <a:off x="251520" y="6381328"/>
            <a:ext cx="1872208" cy="338554"/>
          </a:xfrm>
          <a:prstGeom prst="rect">
            <a:avLst/>
          </a:prstGeom>
          <a:noFill/>
        </p:spPr>
        <p:txBody>
          <a:bodyPr wrap="square" rtlCol="0">
            <a:spAutoFit/>
          </a:bodyPr>
          <a:lstStyle/>
          <a:p>
            <a:r>
              <a:rPr lang="it-IT" sz="1600" b="1" i="1" dirty="0">
                <a:solidFill>
                  <a:schemeClr val="tx2"/>
                </a:solidFill>
                <a:latin typeface="+mj-lt"/>
                <a:ea typeface="+mj-ea"/>
                <a:cs typeface="+mj-cs"/>
              </a:rPr>
              <a:t>31 ottobre 2017</a:t>
            </a:r>
          </a:p>
        </p:txBody>
      </p:sp>
    </p:spTree>
    <p:extLst>
      <p:ext uri="{BB962C8B-B14F-4D97-AF65-F5344CB8AC3E}">
        <p14:creationId xmlns:p14="http://schemas.microsoft.com/office/powerpoint/2010/main" val="5639220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3675343"/>
            <a:ext cx="3888432" cy="31380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L’approccio vendor</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2246769"/>
          </a:xfrm>
          <a:prstGeom prst="rect">
            <a:avLst/>
          </a:prstGeom>
          <a:noFill/>
        </p:spPr>
        <p:txBody>
          <a:bodyPr wrap="square" rtlCol="0">
            <a:spAutoFit/>
          </a:bodyPr>
          <a:lstStyle/>
          <a:p>
            <a:r>
              <a:rPr lang="it-IT" sz="2800" i="1" dirty="0" smtClean="0">
                <a:solidFill>
                  <a:schemeClr val="tx2"/>
                </a:solidFill>
                <a:latin typeface="+mj-lt"/>
                <a:ea typeface="+mj-ea"/>
                <a:cs typeface="+mj-cs"/>
              </a:rPr>
              <a:t>Nell’approccio VENDOR è il Fornitore che, volendo vendere più facilmente il proprio bene, propone al Cliente una soluzione finanziaria che sarà poi concretizzata tramite la Società. Si parla quindi genericamente di VENDOR FINANCE.</a:t>
            </a:r>
            <a:endParaRPr lang="it-IT" sz="2800" i="1" dirty="0">
              <a:solidFill>
                <a:schemeClr val="tx2"/>
              </a:solidFill>
              <a:latin typeface="+mj-lt"/>
              <a:ea typeface="+mj-ea"/>
              <a:cs typeface="+mj-cs"/>
            </a:endParaRPr>
          </a:p>
        </p:txBody>
      </p:sp>
    </p:spTree>
    <p:extLst>
      <p:ext uri="{BB962C8B-B14F-4D97-AF65-F5344CB8AC3E}">
        <p14:creationId xmlns:p14="http://schemas.microsoft.com/office/powerpoint/2010/main" val="30781503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Dangerous </a:t>
            </a:r>
            <a:r>
              <a:rPr lang="it-IT" sz="5400" b="1" i="1" dirty="0" err="1" smtClean="0">
                <a:solidFill>
                  <a:srgbClr val="00CC00"/>
                </a:solidFill>
                <a:latin typeface="+mj-lt"/>
                <a:ea typeface="+mj-ea"/>
                <a:cs typeface="+mj-cs"/>
              </a:rPr>
              <a:t>relationship</a:t>
            </a:r>
            <a:r>
              <a:rPr lang="it-IT" sz="5400" b="1" i="1" dirty="0" smtClean="0">
                <a:solidFill>
                  <a:srgbClr val="00CC00"/>
                </a:solidFill>
                <a:latin typeface="+mj-lt"/>
                <a:ea typeface="+mj-ea"/>
                <a:cs typeface="+mj-cs"/>
              </a:rPr>
              <a:t>!</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2246769"/>
          </a:xfrm>
          <a:prstGeom prst="rect">
            <a:avLst/>
          </a:prstGeom>
          <a:noFill/>
        </p:spPr>
        <p:txBody>
          <a:bodyPr wrap="square" rtlCol="0">
            <a:spAutoFit/>
          </a:bodyPr>
          <a:lstStyle/>
          <a:p>
            <a:r>
              <a:rPr lang="it-IT" sz="2800" i="1" dirty="0" smtClean="0">
                <a:solidFill>
                  <a:schemeClr val="tx2"/>
                </a:solidFill>
                <a:latin typeface="+mj-lt"/>
                <a:ea typeface="+mj-ea"/>
                <a:cs typeface="+mj-cs"/>
              </a:rPr>
              <a:t>Rapporti troppo stretti tra Fornitore e Cliente potrebbero celare intenti truffaldini o, nella migliore delle ipotesi, situazioni in cui i vantaggi per le prime due parti siano a netto discapito di quelli per la Società.</a:t>
            </a:r>
            <a:endParaRPr lang="it-IT" sz="2800" i="1" dirty="0">
              <a:solidFill>
                <a:schemeClr val="tx2"/>
              </a:solidFill>
              <a:latin typeface="+mj-lt"/>
              <a:ea typeface="+mj-ea"/>
              <a:cs typeface="+mj-cs"/>
            </a:endParaRPr>
          </a:p>
        </p:txBody>
      </p:sp>
      <p:pic>
        <p:nvPicPr>
          <p:cNvPr id="819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808" y="3643863"/>
            <a:ext cx="1973236" cy="29534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CasellaDiTesto 9"/>
          <p:cNvSpPr txBox="1"/>
          <p:nvPr/>
        </p:nvSpPr>
        <p:spPr>
          <a:xfrm>
            <a:off x="3623222" y="3418547"/>
            <a:ext cx="1224136" cy="369332"/>
          </a:xfrm>
          <a:prstGeom prst="rect">
            <a:avLst/>
          </a:prstGeom>
          <a:noFill/>
        </p:spPr>
        <p:txBody>
          <a:bodyPr wrap="square" rtlCol="0">
            <a:spAutoFit/>
          </a:bodyPr>
          <a:lstStyle/>
          <a:p>
            <a:pPr algn="r"/>
            <a:r>
              <a:rPr lang="it-IT" i="1" dirty="0" smtClean="0">
                <a:solidFill>
                  <a:srgbClr val="FF0000"/>
                </a:solidFill>
                <a:latin typeface="+mj-lt"/>
                <a:ea typeface="+mj-ea"/>
                <a:cs typeface="+mj-cs"/>
              </a:rPr>
              <a:t>Cliente</a:t>
            </a:r>
            <a:endParaRPr lang="it-IT" i="1" dirty="0">
              <a:solidFill>
                <a:srgbClr val="FF0000"/>
              </a:solidFill>
              <a:latin typeface="+mj-lt"/>
              <a:ea typeface="+mj-ea"/>
              <a:cs typeface="+mj-cs"/>
            </a:endParaRPr>
          </a:p>
        </p:txBody>
      </p:sp>
      <p:sp>
        <p:nvSpPr>
          <p:cNvPr id="11" name="CasellaDiTesto 10"/>
          <p:cNvSpPr txBox="1"/>
          <p:nvPr/>
        </p:nvSpPr>
        <p:spPr>
          <a:xfrm>
            <a:off x="1835696" y="6156012"/>
            <a:ext cx="1224136" cy="369332"/>
          </a:xfrm>
          <a:prstGeom prst="rect">
            <a:avLst/>
          </a:prstGeom>
          <a:noFill/>
        </p:spPr>
        <p:txBody>
          <a:bodyPr wrap="square" rtlCol="0">
            <a:spAutoFit/>
          </a:bodyPr>
          <a:lstStyle/>
          <a:p>
            <a:r>
              <a:rPr lang="it-IT" i="1" dirty="0" smtClean="0">
                <a:solidFill>
                  <a:srgbClr val="FF0000"/>
                </a:solidFill>
                <a:latin typeface="+mj-lt"/>
                <a:ea typeface="+mj-ea"/>
                <a:cs typeface="+mj-cs"/>
              </a:rPr>
              <a:t>Fornitore</a:t>
            </a:r>
            <a:endParaRPr lang="it-IT" i="1" dirty="0">
              <a:solidFill>
                <a:srgbClr val="FF0000"/>
              </a:solidFill>
              <a:latin typeface="+mj-lt"/>
              <a:ea typeface="+mj-ea"/>
              <a:cs typeface="+mj-cs"/>
            </a:endParaRPr>
          </a:p>
        </p:txBody>
      </p:sp>
    </p:spTree>
    <p:extLst>
      <p:ext uri="{BB962C8B-B14F-4D97-AF65-F5344CB8AC3E}">
        <p14:creationId xmlns:p14="http://schemas.microsoft.com/office/powerpoint/2010/main" val="2098078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L’approccio DIRETTO</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4401205"/>
          </a:xfrm>
          <a:prstGeom prst="rect">
            <a:avLst/>
          </a:prstGeom>
          <a:noFill/>
        </p:spPr>
        <p:txBody>
          <a:bodyPr wrap="square" rtlCol="0">
            <a:spAutoFit/>
          </a:bodyPr>
          <a:lstStyle/>
          <a:p>
            <a:r>
              <a:rPr lang="it-IT" sz="2800" i="1" dirty="0" smtClean="0">
                <a:solidFill>
                  <a:schemeClr val="tx2"/>
                </a:solidFill>
                <a:latin typeface="+mj-lt"/>
                <a:ea typeface="+mj-ea"/>
                <a:cs typeface="+mj-cs"/>
              </a:rPr>
              <a:t>E’ senza dubbio l’approccio più tradizionale quindi anche quello più «maturo» ed ormai meno efficace. Era eccellente quando per la clientela non era semplice raggiungere le società erogatrici ma oggi che l’offerta è vasta e variegata, tende ad essere un modello commerciale dispersivo e scarsamente remunerativo. Mirato ad opportunità «</a:t>
            </a:r>
            <a:r>
              <a:rPr lang="it-IT" sz="2800" i="1" dirty="0" err="1" smtClean="0">
                <a:solidFill>
                  <a:schemeClr val="tx2"/>
                </a:solidFill>
                <a:latin typeface="+mj-lt"/>
                <a:ea typeface="+mj-ea"/>
                <a:cs typeface="+mj-cs"/>
              </a:rPr>
              <a:t>one-shot</a:t>
            </a:r>
            <a:r>
              <a:rPr lang="it-IT" sz="2800" i="1" dirty="0" smtClean="0">
                <a:solidFill>
                  <a:schemeClr val="tx2"/>
                </a:solidFill>
                <a:latin typeface="+mj-lt"/>
                <a:ea typeface="+mj-ea"/>
                <a:cs typeface="+mj-cs"/>
              </a:rPr>
              <a:t>», sta utilizzando sempre meno la distribuzione tramite dipendenti privilegiando soluzioni esternalizzate (agenti in attività finanziaria o mediatori creditizi).</a:t>
            </a:r>
            <a:endParaRPr lang="it-IT" sz="2800" i="1" dirty="0">
              <a:solidFill>
                <a:schemeClr val="tx2"/>
              </a:solidFill>
              <a:latin typeface="+mj-lt"/>
              <a:ea typeface="+mj-ea"/>
              <a:cs typeface="+mj-cs"/>
            </a:endParaRPr>
          </a:p>
        </p:txBody>
      </p:sp>
    </p:spTree>
    <p:extLst>
      <p:ext uri="{BB962C8B-B14F-4D97-AF65-F5344CB8AC3E}">
        <p14:creationId xmlns:p14="http://schemas.microsoft.com/office/powerpoint/2010/main" val="29974881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L’approccio DIRETTO</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4832092"/>
          </a:xfrm>
          <a:prstGeom prst="rect">
            <a:avLst/>
          </a:prstGeom>
          <a:noFill/>
        </p:spPr>
        <p:txBody>
          <a:bodyPr wrap="square" rtlCol="0">
            <a:spAutoFit/>
          </a:bodyPr>
          <a:lstStyle/>
          <a:p>
            <a:r>
              <a:rPr lang="it-IT" sz="2800" i="1" dirty="0" smtClean="0">
                <a:solidFill>
                  <a:schemeClr val="tx2"/>
                </a:solidFill>
                <a:latin typeface="+mj-lt"/>
                <a:ea typeface="+mj-ea"/>
                <a:cs typeface="+mj-cs"/>
              </a:rPr>
              <a:t>Riflessione diversa per quanto riguarda l’approccio DIRETTO tramite RETE BANCARIA: </a:t>
            </a:r>
          </a:p>
          <a:p>
            <a:r>
              <a:rPr lang="it-IT" sz="2800" i="1" dirty="0">
                <a:solidFill>
                  <a:schemeClr val="tx2"/>
                </a:solidFill>
                <a:latin typeface="+mj-lt"/>
                <a:ea typeface="+mj-ea"/>
                <a:cs typeface="+mj-cs"/>
              </a:rPr>
              <a:t>p</a:t>
            </a:r>
            <a:r>
              <a:rPr lang="it-IT" sz="2800" i="1" dirty="0" smtClean="0">
                <a:solidFill>
                  <a:schemeClr val="tx2"/>
                </a:solidFill>
                <a:latin typeface="+mj-lt"/>
                <a:ea typeface="+mj-ea"/>
                <a:cs typeface="+mj-cs"/>
              </a:rPr>
              <a:t>er gli istituti di credito i servizi parabancari sono sì fonti di reddito legate ai margini da intermediazione ma sostanzialmente servono ad ampliare la gamma dei servizi accessori da offrire alla propria clientela così da aumentarne il grado di fidelizzazione.</a:t>
            </a:r>
          </a:p>
          <a:p>
            <a:r>
              <a:rPr lang="it-IT" sz="2800" i="1" dirty="0" smtClean="0">
                <a:solidFill>
                  <a:schemeClr val="tx2"/>
                </a:solidFill>
                <a:latin typeface="+mj-lt"/>
                <a:ea typeface="+mj-ea"/>
                <a:cs typeface="+mj-cs"/>
              </a:rPr>
              <a:t>Il vero guadagno risiede poi nella gestione a tutto tondo del cliente, senza che quest’ultimo debba andare a cercare alcuni servizi in banche terze col rischio di relazionarsi con la concorrenza.</a:t>
            </a:r>
            <a:endParaRPr lang="it-IT" sz="2800" i="1" dirty="0">
              <a:solidFill>
                <a:schemeClr val="tx2"/>
              </a:solidFill>
              <a:latin typeface="+mj-lt"/>
              <a:ea typeface="+mj-ea"/>
              <a:cs typeface="+mj-cs"/>
            </a:endParaRPr>
          </a:p>
        </p:txBody>
      </p:sp>
    </p:spTree>
    <p:extLst>
      <p:ext uri="{BB962C8B-B14F-4D97-AF65-F5344CB8AC3E}">
        <p14:creationId xmlns:p14="http://schemas.microsoft.com/office/powerpoint/2010/main" val="10422455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L’approccio VENDOR</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4832092"/>
          </a:xfrm>
          <a:prstGeom prst="rect">
            <a:avLst/>
          </a:prstGeom>
          <a:noFill/>
        </p:spPr>
        <p:txBody>
          <a:bodyPr wrap="square" rtlCol="0">
            <a:spAutoFit/>
          </a:bodyPr>
          <a:lstStyle/>
          <a:p>
            <a:r>
              <a:rPr lang="it-IT" sz="2800" i="1" dirty="0" smtClean="0">
                <a:solidFill>
                  <a:schemeClr val="tx2"/>
                </a:solidFill>
                <a:latin typeface="+mj-lt"/>
                <a:ea typeface="+mj-ea"/>
                <a:cs typeface="+mj-cs"/>
              </a:rPr>
              <a:t>In Italia la locazione finanziaria viene spesso erroneamente equiparata ad una delle tante forme tecniche di credito tra cui l’imprenditore può scegliere.</a:t>
            </a:r>
          </a:p>
          <a:p>
            <a:r>
              <a:rPr lang="it-IT" sz="2800" i="1" dirty="0" smtClean="0">
                <a:solidFill>
                  <a:schemeClr val="tx2"/>
                </a:solidFill>
                <a:latin typeface="+mj-lt"/>
                <a:ea typeface="+mj-ea"/>
                <a:cs typeface="+mj-cs"/>
              </a:rPr>
              <a:t>Ciò snatura la </a:t>
            </a:r>
            <a:r>
              <a:rPr lang="it-IT" sz="2800" i="1" dirty="0" err="1" smtClean="0">
                <a:solidFill>
                  <a:schemeClr val="tx2"/>
                </a:solidFill>
                <a:latin typeface="+mj-lt"/>
                <a:ea typeface="+mj-ea"/>
                <a:cs typeface="+mj-cs"/>
              </a:rPr>
              <a:t>concettualità</a:t>
            </a:r>
            <a:r>
              <a:rPr lang="it-IT" sz="2800" i="1" dirty="0" smtClean="0">
                <a:solidFill>
                  <a:schemeClr val="tx2"/>
                </a:solidFill>
                <a:latin typeface="+mj-lt"/>
                <a:ea typeface="+mj-ea"/>
                <a:cs typeface="+mj-cs"/>
              </a:rPr>
              <a:t> primitiva del leasing:</a:t>
            </a:r>
          </a:p>
          <a:p>
            <a:pPr algn="ctr"/>
            <a:r>
              <a:rPr lang="it-IT" sz="2800" b="1" i="1" dirty="0" smtClean="0">
                <a:solidFill>
                  <a:srgbClr val="FF0000"/>
                </a:solidFill>
                <a:latin typeface="+mj-lt"/>
                <a:ea typeface="+mj-ea"/>
                <a:cs typeface="+mj-cs"/>
              </a:rPr>
              <a:t>PAY PER USE</a:t>
            </a:r>
          </a:p>
          <a:p>
            <a:r>
              <a:rPr lang="it-IT" sz="2800" i="1" dirty="0" smtClean="0">
                <a:solidFill>
                  <a:schemeClr val="tx2"/>
                </a:solidFill>
                <a:latin typeface="+mj-lt"/>
                <a:ea typeface="+mj-ea"/>
                <a:cs typeface="+mj-cs"/>
              </a:rPr>
              <a:t>Nonostante ciò, utilizzare un bene senza averne la proprietà è in Italia tuttora un concetto difficile da accettare da parte di molti imprenditori, per questo il leasing è «frainteso». In realtà la locazione finanziaria non è certo un mutuo in quanto strettamente legata al bene quindi anche al soggetto che lo fornisce.</a:t>
            </a:r>
            <a:endParaRPr lang="it-IT" sz="2800" i="1" dirty="0">
              <a:solidFill>
                <a:schemeClr val="tx2"/>
              </a:solidFill>
              <a:latin typeface="+mj-lt"/>
              <a:ea typeface="+mj-ea"/>
              <a:cs typeface="+mj-cs"/>
            </a:endParaRPr>
          </a:p>
        </p:txBody>
      </p:sp>
    </p:spTree>
    <p:extLst>
      <p:ext uri="{BB962C8B-B14F-4D97-AF65-F5344CB8AC3E}">
        <p14:creationId xmlns:p14="http://schemas.microsoft.com/office/powerpoint/2010/main" val="22240439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L’approccio VENDOR</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4401205"/>
          </a:xfrm>
          <a:prstGeom prst="rect">
            <a:avLst/>
          </a:prstGeom>
          <a:noFill/>
        </p:spPr>
        <p:txBody>
          <a:bodyPr wrap="square" rtlCol="0">
            <a:spAutoFit/>
          </a:bodyPr>
          <a:lstStyle/>
          <a:p>
            <a:r>
              <a:rPr lang="it-IT" sz="2800" i="1" dirty="0" smtClean="0">
                <a:solidFill>
                  <a:schemeClr val="tx2"/>
                </a:solidFill>
                <a:latin typeface="+mj-lt"/>
                <a:ea typeface="+mj-ea"/>
                <a:cs typeface="+mj-cs"/>
              </a:rPr>
              <a:t>In questa visione, il VENDOR è senza dubbio il soggetto privilegiato per attivare la trattativa leasing parallelamente alla trattativa del bene.</a:t>
            </a:r>
          </a:p>
          <a:p>
            <a:r>
              <a:rPr lang="it-IT" sz="2800" i="1" dirty="0" smtClean="0">
                <a:solidFill>
                  <a:schemeClr val="tx2"/>
                </a:solidFill>
                <a:latin typeface="+mj-lt"/>
                <a:ea typeface="+mj-ea"/>
                <a:cs typeface="+mj-cs"/>
              </a:rPr>
              <a:t>Offrire ad un CLIENTE un bene strumentale, spesso anche di importo consistente, senza proporre adeguate soluzioni di pagamento rende difficile ed a volte impossibile definire qualunque trattativa. </a:t>
            </a:r>
          </a:p>
          <a:p>
            <a:r>
              <a:rPr lang="it-IT" sz="2800" i="1" dirty="0" smtClean="0">
                <a:solidFill>
                  <a:schemeClr val="tx2"/>
                </a:solidFill>
                <a:latin typeface="+mj-lt"/>
                <a:ea typeface="+mj-ea"/>
                <a:cs typeface="+mj-cs"/>
              </a:rPr>
              <a:t>Spesso una forma di pagamento parallela alle necessità (leggasi «ai flussi») del cliente può essere la chiave di volta per concludere o meno un affare.</a:t>
            </a:r>
            <a:endParaRPr lang="it-IT" sz="2800" i="1" dirty="0">
              <a:solidFill>
                <a:schemeClr val="tx2"/>
              </a:solidFill>
              <a:latin typeface="+mj-lt"/>
              <a:ea typeface="+mj-ea"/>
              <a:cs typeface="+mj-cs"/>
            </a:endParaRPr>
          </a:p>
        </p:txBody>
      </p:sp>
    </p:spTree>
    <p:extLst>
      <p:ext uri="{BB962C8B-B14F-4D97-AF65-F5344CB8AC3E}">
        <p14:creationId xmlns:p14="http://schemas.microsoft.com/office/powerpoint/2010/main" val="1407651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La VENDOR Finance</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4524315"/>
          </a:xfrm>
          <a:prstGeom prst="rect">
            <a:avLst/>
          </a:prstGeom>
          <a:noFill/>
        </p:spPr>
        <p:txBody>
          <a:bodyPr wrap="square" rtlCol="0">
            <a:spAutoFit/>
          </a:bodyPr>
          <a:lstStyle/>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Molte operazioni finanziarie, specie </a:t>
            </a:r>
            <a:r>
              <a:rPr lang="it-IT" altLang="it-IT" sz="2400" i="1" dirty="0" smtClean="0">
                <a:solidFill>
                  <a:schemeClr val="tx2"/>
                </a:solidFill>
                <a:latin typeface="+mj-lt"/>
                <a:ea typeface="+mj-ea"/>
                <a:cs typeface="+mj-cs"/>
              </a:rPr>
              <a:t>se di </a:t>
            </a:r>
            <a:r>
              <a:rPr lang="it-IT" altLang="it-IT" sz="2400" i="1" dirty="0">
                <a:solidFill>
                  <a:schemeClr val="tx2"/>
                </a:solidFill>
                <a:latin typeface="+mj-lt"/>
                <a:ea typeface="+mj-ea"/>
                <a:cs typeface="+mj-cs"/>
              </a:rPr>
              <a:t>importo contenuto, non nascono in banca ma presso il punto vendita dei beni o dei servizi.</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Questo è vero sia nel credito al consumo che nel finanziamento business-to-business. </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Questo finanziamento, sotto varie forme, ha lo scopo di favorire le vendite dei beni del fornitore, e tende a diluirne il costo. </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Il fornitore è pagato subito e il rischio di credito è a carico della Società finanziaria. </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E’ un mercato importante: il “vendor leasing” in Europa rappresenta oltre il 35% del totale leasing mobiliare.</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Il 58% delle piccole e medie imprese europee approccia il leasing tramite il canale fornitori. E’ – per queste imprese – il canale principale.</a:t>
            </a:r>
          </a:p>
        </p:txBody>
      </p:sp>
    </p:spTree>
    <p:extLst>
      <p:ext uri="{BB962C8B-B14F-4D97-AF65-F5344CB8AC3E}">
        <p14:creationId xmlns:p14="http://schemas.microsoft.com/office/powerpoint/2010/main" val="11324325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1600438"/>
          </a:xfrm>
          <a:prstGeom prst="rect">
            <a:avLst/>
          </a:prstGeom>
          <a:noFill/>
        </p:spPr>
        <p:txBody>
          <a:bodyPr wrap="square" rtlCol="0">
            <a:spAutoFit/>
          </a:bodyPr>
          <a:lstStyle/>
          <a:p>
            <a:pPr algn="ctr"/>
            <a:r>
              <a:rPr lang="it-IT" sz="4400" b="1" i="1" dirty="0" smtClean="0">
                <a:solidFill>
                  <a:srgbClr val="00CC00"/>
                </a:solidFill>
                <a:latin typeface="+mj-lt"/>
                <a:ea typeface="+mj-ea"/>
                <a:cs typeface="+mj-cs"/>
              </a:rPr>
              <a:t>La VENDOR Finance nella pratica…</a:t>
            </a:r>
          </a:p>
          <a:p>
            <a:pPr algn="ct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5115246"/>
          </a:xfrm>
          <a:prstGeom prst="rect">
            <a:avLst/>
          </a:prstGeom>
          <a:noFill/>
        </p:spPr>
        <p:txBody>
          <a:bodyPr wrap="square" rtlCol="0">
            <a:spAutoFit/>
          </a:bodyPr>
          <a:lstStyle/>
          <a:p>
            <a:pPr marL="342900" indent="-342900">
              <a:lnSpc>
                <a:spcPct val="80000"/>
              </a:lnSpc>
              <a:buFont typeface="Arial" panose="020B0604020202020204" pitchFamily="34" charset="0"/>
              <a:buChar char="•"/>
            </a:pPr>
            <a:r>
              <a:rPr lang="it-IT" altLang="it-IT" sz="2400" i="1" dirty="0" smtClean="0">
                <a:solidFill>
                  <a:schemeClr val="tx2"/>
                </a:solidFill>
                <a:latin typeface="+mj-lt"/>
                <a:ea typeface="+mj-ea"/>
                <a:cs typeface="+mj-cs"/>
              </a:rPr>
              <a:t>E’ necessario un accordo convenzionale che puntualizzi i termini del rapporto tra Società e Vendor con particolare riferimento ad alcuni aspetti particolarmente delicati:</a:t>
            </a:r>
          </a:p>
          <a:p>
            <a:pPr marL="800100" lvl="1" indent="-342900">
              <a:lnSpc>
                <a:spcPct val="80000"/>
              </a:lnSpc>
              <a:buFont typeface="Wingdings" panose="05000000000000000000" pitchFamily="2" charset="2"/>
              <a:buChar char="ü"/>
            </a:pPr>
            <a:r>
              <a:rPr lang="it-IT" altLang="it-IT" sz="2400" i="1" dirty="0" smtClean="0">
                <a:solidFill>
                  <a:schemeClr val="tx2"/>
                </a:solidFill>
                <a:latin typeface="+mj-lt"/>
                <a:ea typeface="+mj-ea"/>
                <a:cs typeface="+mj-cs"/>
              </a:rPr>
              <a:t>Privacy</a:t>
            </a:r>
          </a:p>
          <a:p>
            <a:pPr marL="800100" lvl="1" indent="-342900">
              <a:lnSpc>
                <a:spcPct val="80000"/>
              </a:lnSpc>
              <a:buFont typeface="Wingdings" panose="05000000000000000000" pitchFamily="2" charset="2"/>
              <a:buChar char="ü"/>
            </a:pPr>
            <a:r>
              <a:rPr lang="it-IT" altLang="it-IT" sz="2400" i="1" dirty="0" smtClean="0">
                <a:solidFill>
                  <a:schemeClr val="tx2"/>
                </a:solidFill>
                <a:latin typeface="+mj-lt"/>
                <a:ea typeface="+mj-ea"/>
                <a:cs typeface="+mj-cs"/>
              </a:rPr>
              <a:t>Trasparenza bancaria</a:t>
            </a:r>
          </a:p>
          <a:p>
            <a:pPr marL="800100" lvl="1" indent="-342900">
              <a:lnSpc>
                <a:spcPct val="80000"/>
              </a:lnSpc>
              <a:buFont typeface="Wingdings" panose="05000000000000000000" pitchFamily="2" charset="2"/>
              <a:buChar char="ü"/>
            </a:pPr>
            <a:r>
              <a:rPr lang="it-IT" altLang="it-IT" sz="2400" i="1" dirty="0" smtClean="0">
                <a:solidFill>
                  <a:schemeClr val="tx2"/>
                </a:solidFill>
                <a:latin typeface="+mj-lt"/>
                <a:ea typeface="+mj-ea"/>
                <a:cs typeface="+mj-cs"/>
              </a:rPr>
              <a:t>Antiriciclaggio</a:t>
            </a:r>
          </a:p>
          <a:p>
            <a:pPr marL="342900" indent="-342900">
              <a:lnSpc>
                <a:spcPct val="80000"/>
              </a:lnSpc>
              <a:buFont typeface="Arial" panose="020B0604020202020204" pitchFamily="34" charset="0"/>
              <a:buChar char="•"/>
            </a:pPr>
            <a:r>
              <a:rPr lang="it-IT" altLang="it-IT" sz="2400" i="1" dirty="0" smtClean="0">
                <a:solidFill>
                  <a:schemeClr val="tx2"/>
                </a:solidFill>
                <a:latin typeface="+mj-lt"/>
                <a:ea typeface="+mj-ea"/>
                <a:cs typeface="+mj-cs"/>
              </a:rPr>
              <a:t>Il fornitore viene messo in grado di realizzare preventivi economici con una certa autonomia.</a:t>
            </a:r>
          </a:p>
          <a:p>
            <a:pPr marL="342900" indent="-342900">
              <a:lnSpc>
                <a:spcPct val="80000"/>
              </a:lnSpc>
              <a:buFont typeface="Arial" panose="020B0604020202020204" pitchFamily="34" charset="0"/>
              <a:buChar char="•"/>
            </a:pPr>
            <a:r>
              <a:rPr lang="it-IT" altLang="it-IT" sz="2400" i="1" dirty="0" smtClean="0">
                <a:solidFill>
                  <a:schemeClr val="tx2"/>
                </a:solidFill>
                <a:latin typeface="+mj-lt"/>
                <a:ea typeface="+mj-ea"/>
                <a:cs typeface="+mj-cs"/>
              </a:rPr>
              <a:t>Gli viene comunque offerta tutta l’assistenza commerciale dall’account che la Società gli affiancherà.</a:t>
            </a:r>
          </a:p>
          <a:p>
            <a:pPr marL="342900" indent="-342900">
              <a:lnSpc>
                <a:spcPct val="80000"/>
              </a:lnSpc>
              <a:buFont typeface="Arial" panose="020B0604020202020204" pitchFamily="34" charset="0"/>
              <a:buChar char="•"/>
            </a:pPr>
            <a:r>
              <a:rPr lang="it-IT" altLang="it-IT" sz="2400" i="1" dirty="0" smtClean="0">
                <a:solidFill>
                  <a:schemeClr val="tx2"/>
                </a:solidFill>
                <a:latin typeface="+mj-lt"/>
                <a:ea typeface="+mj-ea"/>
                <a:cs typeface="+mj-cs"/>
              </a:rPr>
              <a:t>Trattandosi di partner continuativo (non </a:t>
            </a:r>
            <a:r>
              <a:rPr lang="it-IT" altLang="it-IT" sz="2400" i="1" dirty="0" err="1" smtClean="0">
                <a:solidFill>
                  <a:schemeClr val="tx2"/>
                </a:solidFill>
                <a:latin typeface="+mj-lt"/>
                <a:ea typeface="+mj-ea"/>
                <a:cs typeface="+mj-cs"/>
              </a:rPr>
              <a:t>one-shot</a:t>
            </a:r>
            <a:r>
              <a:rPr lang="it-IT" altLang="it-IT" sz="2400" i="1" dirty="0" smtClean="0">
                <a:solidFill>
                  <a:schemeClr val="tx2"/>
                </a:solidFill>
                <a:latin typeface="+mj-lt"/>
                <a:ea typeface="+mj-ea"/>
                <a:cs typeface="+mj-cs"/>
              </a:rPr>
              <a:t>), il VENDOR potrà disporre di tariffe preferenziali nonché di percorsi semplificati per la conclusione delle proprie pratiche. In ultima analisi, ciò andrà ad agevolare il cliente.</a:t>
            </a:r>
          </a:p>
          <a:p>
            <a:pPr marL="342900" indent="-342900">
              <a:lnSpc>
                <a:spcPct val="80000"/>
              </a:lnSpc>
              <a:buFont typeface="Arial" panose="020B0604020202020204" pitchFamily="34" charset="0"/>
              <a:buChar char="•"/>
            </a:pPr>
            <a:r>
              <a:rPr lang="it-IT" altLang="it-IT" sz="2400" i="1" dirty="0" smtClean="0">
                <a:solidFill>
                  <a:schemeClr val="tx2"/>
                </a:solidFill>
                <a:latin typeface="+mj-lt"/>
                <a:ea typeface="+mj-ea"/>
                <a:cs typeface="+mj-cs"/>
              </a:rPr>
              <a:t>La gestione congiunta della trattativa-bene e della trattativa-leasing quasi sempre genera più margini per le parti rispetto a negoziazioni separate.</a:t>
            </a:r>
            <a:endParaRPr lang="it-IT" altLang="it-IT" sz="2400" i="1" dirty="0">
              <a:solidFill>
                <a:schemeClr val="tx2"/>
              </a:solidFill>
              <a:latin typeface="+mj-lt"/>
              <a:ea typeface="+mj-ea"/>
              <a:cs typeface="+mj-cs"/>
            </a:endParaRPr>
          </a:p>
        </p:txBody>
      </p:sp>
    </p:spTree>
    <p:extLst>
      <p:ext uri="{BB962C8B-B14F-4D97-AF65-F5344CB8AC3E}">
        <p14:creationId xmlns:p14="http://schemas.microsoft.com/office/powerpoint/2010/main" val="16848972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769441"/>
          </a:xfrm>
          <a:prstGeom prst="rect">
            <a:avLst/>
          </a:prstGeom>
          <a:noFill/>
        </p:spPr>
        <p:txBody>
          <a:bodyPr wrap="square" rtlCol="0">
            <a:spAutoFit/>
          </a:bodyPr>
          <a:lstStyle/>
          <a:p>
            <a:pPr algn="ctr"/>
            <a:r>
              <a:rPr lang="it-IT" sz="4400" b="1" i="1" dirty="0" smtClean="0">
                <a:solidFill>
                  <a:srgbClr val="00CC00"/>
                </a:solidFill>
                <a:latin typeface="+mj-lt"/>
                <a:ea typeface="+mj-ea"/>
                <a:cs typeface="+mj-cs"/>
              </a:rPr>
              <a:t>Concludendo</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412776"/>
            <a:ext cx="8064128" cy="4524315"/>
          </a:xfrm>
          <a:prstGeom prst="rect">
            <a:avLst/>
          </a:prstGeom>
          <a:noFill/>
        </p:spPr>
        <p:txBody>
          <a:bodyPr wrap="square" rtlCol="0">
            <a:spAutoFit/>
          </a:bodyPr>
          <a:lstStyle/>
          <a:p>
            <a:pPr marL="342900" indent="-342900">
              <a:lnSpc>
                <a:spcPct val="80000"/>
              </a:lnSpc>
              <a:buFont typeface="Arial" panose="020B0604020202020204" pitchFamily="34" charset="0"/>
              <a:buChar char="•"/>
            </a:pPr>
            <a:r>
              <a:rPr lang="it-IT" altLang="it-IT" sz="2400" i="1" dirty="0" smtClean="0">
                <a:solidFill>
                  <a:schemeClr val="tx2"/>
                </a:solidFill>
                <a:latin typeface="+mj-lt"/>
                <a:ea typeface="+mj-ea"/>
                <a:cs typeface="+mj-cs"/>
              </a:rPr>
              <a:t>Rimane indiscussa la centralità della figura CLIENTE in quanto produttore di margini sia per il FORNITORE che per la SOCIETA’.</a:t>
            </a:r>
          </a:p>
          <a:p>
            <a:pPr marL="342900" indent="-342900">
              <a:lnSpc>
                <a:spcPct val="80000"/>
              </a:lnSpc>
              <a:buFont typeface="Arial" panose="020B0604020202020204" pitchFamily="34" charset="0"/>
              <a:buChar char="•"/>
            </a:pPr>
            <a:r>
              <a:rPr lang="it-IT" altLang="it-IT" sz="2400" i="1" dirty="0" smtClean="0">
                <a:solidFill>
                  <a:schemeClr val="tx2"/>
                </a:solidFill>
                <a:latin typeface="+mj-lt"/>
                <a:ea typeface="+mj-ea"/>
                <a:cs typeface="+mj-cs"/>
              </a:rPr>
              <a:t>Bisogna invece rinnovare il modo per raggiungere il CLIENTE ben sapendo che le vie apparentemente più dirette sono anche quelle più facilmente percorribili da qualunque altro operatore del Mercato.</a:t>
            </a:r>
          </a:p>
          <a:p>
            <a:pPr marL="342900" indent="-342900">
              <a:lnSpc>
                <a:spcPct val="80000"/>
              </a:lnSpc>
              <a:buFont typeface="Arial" panose="020B0604020202020204" pitchFamily="34" charset="0"/>
              <a:buChar char="•"/>
            </a:pPr>
            <a:r>
              <a:rPr lang="it-IT" altLang="it-IT" sz="2400" i="1" dirty="0" smtClean="0">
                <a:solidFill>
                  <a:schemeClr val="tx2"/>
                </a:solidFill>
                <a:latin typeface="+mj-lt"/>
                <a:ea typeface="+mj-ea"/>
                <a:cs typeface="+mj-cs"/>
              </a:rPr>
              <a:t>Utilizzare vecchie forme di approccio commerciale ci espone a confronti con la concorrenza che tendono a mettere in secondo piano la completezza dell’offerta valorizzando solo la variabile prezzo, minando quindi la nostra remunerazione.</a:t>
            </a:r>
          </a:p>
          <a:p>
            <a:pPr marL="342900" indent="-342900">
              <a:lnSpc>
                <a:spcPct val="80000"/>
              </a:lnSpc>
              <a:buFont typeface="Arial" panose="020B0604020202020204" pitchFamily="34" charset="0"/>
              <a:buChar char="•"/>
            </a:pPr>
            <a:r>
              <a:rPr lang="it-IT" altLang="it-IT" sz="2400" i="1" dirty="0" smtClean="0">
                <a:solidFill>
                  <a:schemeClr val="tx2"/>
                </a:solidFill>
                <a:latin typeface="+mj-lt"/>
                <a:ea typeface="+mj-ea"/>
                <a:cs typeface="+mj-cs"/>
              </a:rPr>
              <a:t>Dobbiamo essere consci che il futuro riserverà nuove opportunità (Web, </a:t>
            </a:r>
            <a:r>
              <a:rPr lang="it-IT" altLang="it-IT" sz="2400" i="1" dirty="0" err="1" smtClean="0">
                <a:solidFill>
                  <a:schemeClr val="tx2"/>
                </a:solidFill>
                <a:latin typeface="+mj-lt"/>
                <a:ea typeface="+mj-ea"/>
                <a:cs typeface="+mj-cs"/>
              </a:rPr>
              <a:t>App</a:t>
            </a:r>
            <a:r>
              <a:rPr lang="it-IT" altLang="it-IT" sz="2400" i="1" dirty="0" smtClean="0">
                <a:solidFill>
                  <a:schemeClr val="tx2"/>
                </a:solidFill>
                <a:latin typeface="+mj-lt"/>
                <a:ea typeface="+mj-ea"/>
                <a:cs typeface="+mj-cs"/>
              </a:rPr>
              <a:t> dedicate </a:t>
            </a:r>
            <a:r>
              <a:rPr lang="it-IT" altLang="it-IT" sz="2400" i="1" dirty="0" err="1" smtClean="0">
                <a:solidFill>
                  <a:schemeClr val="tx2"/>
                </a:solidFill>
                <a:latin typeface="+mj-lt"/>
                <a:ea typeface="+mj-ea"/>
                <a:cs typeface="+mj-cs"/>
              </a:rPr>
              <a:t>etc</a:t>
            </a:r>
            <a:r>
              <a:rPr lang="it-IT" altLang="it-IT" sz="2400" i="1" dirty="0" smtClean="0">
                <a:solidFill>
                  <a:schemeClr val="tx2"/>
                </a:solidFill>
                <a:latin typeface="+mj-lt"/>
                <a:ea typeface="+mj-ea"/>
                <a:cs typeface="+mj-cs"/>
              </a:rPr>
              <a:t>) che se ben sfruttate tenderanno a rivoluzionare ancora una volta l’attività commerciale nell’ambito dei servizi finanziari.</a:t>
            </a:r>
            <a:endParaRPr lang="it-IT" altLang="it-IT" sz="2400" b="1" i="1" dirty="0" smtClean="0">
              <a:solidFill>
                <a:srgbClr val="FF0000"/>
              </a:solidFill>
              <a:latin typeface="+mj-lt"/>
              <a:ea typeface="+mj-ea"/>
              <a:cs typeface="+mj-cs"/>
            </a:endParaRPr>
          </a:p>
        </p:txBody>
      </p:sp>
      <p:sp>
        <p:nvSpPr>
          <p:cNvPr id="3" name="CasellaDiTesto 2"/>
          <p:cNvSpPr txBox="1"/>
          <p:nvPr/>
        </p:nvSpPr>
        <p:spPr>
          <a:xfrm>
            <a:off x="971600" y="6093296"/>
            <a:ext cx="8064226" cy="769441"/>
          </a:xfrm>
          <a:prstGeom prst="rect">
            <a:avLst/>
          </a:prstGeom>
          <a:noFill/>
        </p:spPr>
        <p:txBody>
          <a:bodyPr wrap="square" rtlCol="0">
            <a:spAutoFit/>
          </a:bodyPr>
          <a:lstStyle/>
          <a:p>
            <a:r>
              <a:rPr lang="it-IT" altLang="it-IT" sz="2600" b="1" i="1" dirty="0">
                <a:solidFill>
                  <a:srgbClr val="FF0000"/>
                </a:solidFill>
              </a:rPr>
              <a:t>PER QUALCUNO DI VOI SARA’ IL </a:t>
            </a:r>
            <a:r>
              <a:rPr lang="it-IT" altLang="it-IT" sz="2600" b="1" i="1" dirty="0" smtClean="0">
                <a:solidFill>
                  <a:srgbClr val="FF0000"/>
                </a:solidFill>
              </a:rPr>
              <a:t> LAVORO DI DOMANI!</a:t>
            </a:r>
            <a:endParaRPr lang="it-IT" altLang="it-IT" sz="2600" b="1" i="1" dirty="0">
              <a:solidFill>
                <a:srgbClr val="FF0000"/>
              </a:solidFill>
            </a:endParaRPr>
          </a:p>
          <a:p>
            <a:endParaRPr lang="it-IT" dirty="0"/>
          </a:p>
        </p:txBody>
      </p:sp>
    </p:spTree>
    <p:extLst>
      <p:ext uri="{BB962C8B-B14F-4D97-AF65-F5344CB8AC3E}">
        <p14:creationId xmlns:p14="http://schemas.microsoft.com/office/powerpoint/2010/main" val="839536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88639"/>
            <a:ext cx="4392488" cy="19522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3331" y="5373216"/>
            <a:ext cx="5208381" cy="135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CasellaDiTesto 3"/>
          <p:cNvSpPr txBox="1"/>
          <p:nvPr/>
        </p:nvSpPr>
        <p:spPr>
          <a:xfrm>
            <a:off x="683568" y="2420888"/>
            <a:ext cx="8208144" cy="2585323"/>
          </a:xfrm>
          <a:prstGeom prst="rect">
            <a:avLst/>
          </a:prstGeom>
          <a:noFill/>
        </p:spPr>
        <p:txBody>
          <a:bodyPr wrap="square" rtlCol="0">
            <a:spAutoFit/>
          </a:bodyPr>
          <a:lstStyle/>
          <a:p>
            <a:pPr algn="ctr"/>
            <a:r>
              <a:rPr lang="it-IT" sz="5400" b="1" i="1" dirty="0">
                <a:solidFill>
                  <a:schemeClr val="tx2"/>
                </a:solidFill>
                <a:latin typeface="+mj-lt"/>
                <a:ea typeface="+mj-ea"/>
                <a:cs typeface="+mj-cs"/>
              </a:rPr>
              <a:t>I modelli commerciali per la distribuzione della locazione finanziaria</a:t>
            </a:r>
          </a:p>
        </p:txBody>
      </p:sp>
      <p:sp>
        <p:nvSpPr>
          <p:cNvPr id="6" name="CasellaDiTesto 5"/>
          <p:cNvSpPr txBox="1"/>
          <p:nvPr/>
        </p:nvSpPr>
        <p:spPr>
          <a:xfrm>
            <a:off x="251520" y="6381328"/>
            <a:ext cx="1872208" cy="338554"/>
          </a:xfrm>
          <a:prstGeom prst="rect">
            <a:avLst/>
          </a:prstGeom>
          <a:noFill/>
        </p:spPr>
        <p:txBody>
          <a:bodyPr wrap="square" rtlCol="0">
            <a:spAutoFit/>
          </a:bodyPr>
          <a:lstStyle/>
          <a:p>
            <a:r>
              <a:rPr lang="it-IT" sz="1600" b="1" i="1" dirty="0">
                <a:solidFill>
                  <a:schemeClr val="tx2"/>
                </a:solidFill>
                <a:latin typeface="+mj-lt"/>
                <a:ea typeface="+mj-ea"/>
                <a:cs typeface="+mj-cs"/>
              </a:rPr>
              <a:t>31 ottobre 2017</a:t>
            </a:r>
          </a:p>
        </p:txBody>
      </p:sp>
    </p:spTree>
    <p:extLst>
      <p:ext uri="{BB962C8B-B14F-4D97-AF65-F5344CB8AC3E}">
        <p14:creationId xmlns:p14="http://schemas.microsoft.com/office/powerpoint/2010/main" val="11916340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Il contratto di leasing</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916832"/>
            <a:ext cx="8064128" cy="3970318"/>
          </a:xfrm>
          <a:prstGeom prst="rect">
            <a:avLst/>
          </a:prstGeom>
          <a:noFill/>
        </p:spPr>
        <p:txBody>
          <a:bodyPr wrap="square" rtlCol="0">
            <a:spAutoFit/>
          </a:bodyPr>
          <a:lstStyle/>
          <a:p>
            <a:r>
              <a:rPr lang="it-IT" sz="2800" i="1" dirty="0" smtClean="0">
                <a:solidFill>
                  <a:schemeClr val="tx2"/>
                </a:solidFill>
                <a:latin typeface="+mj-lt"/>
                <a:ea typeface="+mj-ea"/>
                <a:cs typeface="+mj-cs"/>
              </a:rPr>
              <a:t>Contratto trilaterale in quanto coinvolge </a:t>
            </a:r>
            <a:r>
              <a:rPr lang="it-IT" sz="2800" i="1" dirty="0">
                <a:solidFill>
                  <a:schemeClr val="tx2"/>
                </a:solidFill>
                <a:latin typeface="+mj-lt"/>
                <a:ea typeface="+mj-ea"/>
                <a:cs typeface="+mj-cs"/>
              </a:rPr>
              <a:t>tre </a:t>
            </a:r>
            <a:r>
              <a:rPr lang="it-IT" sz="2800" i="1" dirty="0" smtClean="0">
                <a:solidFill>
                  <a:schemeClr val="tx2"/>
                </a:solidFill>
                <a:latin typeface="+mj-lt"/>
                <a:ea typeface="+mj-ea"/>
                <a:cs typeface="+mj-cs"/>
              </a:rPr>
              <a:t>parti:</a:t>
            </a:r>
          </a:p>
          <a:p>
            <a:pPr marL="342900" indent="-342900">
              <a:buFont typeface="Wingdings" panose="05000000000000000000" pitchFamily="2" charset="2"/>
              <a:buChar char="ü"/>
            </a:pPr>
            <a:r>
              <a:rPr lang="it-IT" sz="2800" i="1" dirty="0">
                <a:solidFill>
                  <a:schemeClr val="tx2"/>
                </a:solidFill>
                <a:latin typeface="+mj-lt"/>
                <a:ea typeface="+mj-ea"/>
                <a:cs typeface="+mj-cs"/>
              </a:rPr>
              <a:t>l</a:t>
            </a:r>
            <a:r>
              <a:rPr lang="it-IT" sz="2800" i="1" dirty="0" smtClean="0">
                <a:solidFill>
                  <a:schemeClr val="tx2"/>
                </a:solidFill>
                <a:latin typeface="+mj-lt"/>
                <a:ea typeface="+mj-ea"/>
                <a:cs typeface="+mj-cs"/>
              </a:rPr>
              <a:t>a società finanziaria erogatrice – SOCIETA’</a:t>
            </a:r>
          </a:p>
          <a:p>
            <a:pPr marL="342900" indent="-342900">
              <a:buFont typeface="Wingdings" panose="05000000000000000000" pitchFamily="2" charset="2"/>
              <a:buChar char="ü"/>
            </a:pPr>
            <a:r>
              <a:rPr lang="it-IT" sz="2800" i="1" dirty="0">
                <a:solidFill>
                  <a:schemeClr val="tx2"/>
                </a:solidFill>
                <a:latin typeface="+mj-lt"/>
                <a:ea typeface="+mj-ea"/>
                <a:cs typeface="+mj-cs"/>
              </a:rPr>
              <a:t>i</a:t>
            </a:r>
            <a:r>
              <a:rPr lang="it-IT" sz="2800" i="1" dirty="0" smtClean="0">
                <a:solidFill>
                  <a:schemeClr val="tx2"/>
                </a:solidFill>
                <a:latin typeface="+mj-lt"/>
                <a:ea typeface="+mj-ea"/>
                <a:cs typeface="+mj-cs"/>
              </a:rPr>
              <a:t>l fornitore del bene strumentale - FORNITORE</a:t>
            </a:r>
          </a:p>
          <a:p>
            <a:pPr marL="342900" indent="-342900">
              <a:buFont typeface="Wingdings" panose="05000000000000000000" pitchFamily="2" charset="2"/>
              <a:buChar char="ü"/>
            </a:pPr>
            <a:r>
              <a:rPr lang="it-IT" sz="2800" i="1" dirty="0">
                <a:solidFill>
                  <a:schemeClr val="tx2"/>
                </a:solidFill>
                <a:latin typeface="+mj-lt"/>
                <a:ea typeface="+mj-ea"/>
                <a:cs typeface="+mj-cs"/>
              </a:rPr>
              <a:t>l</a:t>
            </a:r>
            <a:r>
              <a:rPr lang="it-IT" sz="2800" i="1" dirty="0" smtClean="0">
                <a:solidFill>
                  <a:schemeClr val="tx2"/>
                </a:solidFill>
                <a:latin typeface="+mj-lt"/>
                <a:ea typeface="+mj-ea"/>
                <a:cs typeface="+mj-cs"/>
              </a:rPr>
              <a:t>’utilizzatore finale - CLIENTE</a:t>
            </a:r>
          </a:p>
          <a:p>
            <a:endParaRPr lang="it-IT" sz="2800" i="1" dirty="0">
              <a:solidFill>
                <a:schemeClr val="tx2"/>
              </a:solidFill>
              <a:latin typeface="+mj-lt"/>
              <a:ea typeface="+mj-ea"/>
              <a:cs typeface="+mj-cs"/>
            </a:endParaRPr>
          </a:p>
          <a:p>
            <a:r>
              <a:rPr lang="it-IT" sz="2800" i="1" dirty="0" smtClean="0">
                <a:solidFill>
                  <a:schemeClr val="tx2"/>
                </a:solidFill>
                <a:latin typeface="+mj-lt"/>
                <a:ea typeface="+mj-ea"/>
                <a:cs typeface="+mj-cs"/>
              </a:rPr>
              <a:t>L’approccio commerciale per la vendita del leasing varia sensibilmente al variare della consistenza del legame che, nel corso della trattativa, unisce i tre soggetti.</a:t>
            </a:r>
            <a:endParaRPr lang="it-IT" sz="2800" i="1" dirty="0">
              <a:solidFill>
                <a:schemeClr val="tx2"/>
              </a:solidFill>
              <a:latin typeface="+mj-lt"/>
              <a:ea typeface="+mj-ea"/>
              <a:cs typeface="+mj-cs"/>
            </a:endParaRPr>
          </a:p>
        </p:txBody>
      </p:sp>
    </p:spTree>
    <p:extLst>
      <p:ext uri="{BB962C8B-B14F-4D97-AF65-F5344CB8AC3E}">
        <p14:creationId xmlns:p14="http://schemas.microsoft.com/office/powerpoint/2010/main" val="20771088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Un contratto trilaterale</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472010"/>
            <a:ext cx="8064128" cy="2677656"/>
          </a:xfrm>
          <a:prstGeom prst="rect">
            <a:avLst/>
          </a:prstGeom>
          <a:noFill/>
        </p:spPr>
        <p:txBody>
          <a:bodyPr wrap="square" rtlCol="0">
            <a:spAutoFit/>
          </a:bodyPr>
          <a:lstStyle/>
          <a:p>
            <a:r>
              <a:rPr lang="it-IT" sz="2800" i="1" dirty="0" smtClean="0">
                <a:solidFill>
                  <a:schemeClr val="tx2"/>
                </a:solidFill>
                <a:latin typeface="+mj-lt"/>
                <a:ea typeface="+mj-ea"/>
                <a:cs typeface="+mj-cs"/>
              </a:rPr>
              <a:t>Il contratto di leasing può quindi essere graficamente raffigurato come un triangolo ai cui vertici andremo a collocare i tre attori dell’operazione:</a:t>
            </a:r>
          </a:p>
          <a:p>
            <a:endParaRPr lang="it-IT" sz="2800" i="1" dirty="0" smtClean="0">
              <a:solidFill>
                <a:schemeClr val="tx2"/>
              </a:solidFill>
              <a:latin typeface="+mj-lt"/>
              <a:ea typeface="+mj-ea"/>
              <a:cs typeface="+mj-cs"/>
            </a:endParaRPr>
          </a:p>
          <a:p>
            <a:endParaRPr lang="it-IT" sz="2800" i="1" dirty="0" smtClean="0">
              <a:solidFill>
                <a:schemeClr val="tx2"/>
              </a:solidFill>
              <a:latin typeface="+mj-lt"/>
              <a:ea typeface="+mj-ea"/>
              <a:cs typeface="+mj-cs"/>
            </a:endParaRPr>
          </a:p>
          <a:p>
            <a:endParaRPr lang="it-IT" sz="2800" i="1" dirty="0">
              <a:solidFill>
                <a:schemeClr val="tx2"/>
              </a:solidFill>
              <a:latin typeface="+mj-lt"/>
              <a:ea typeface="+mj-ea"/>
              <a:cs typeface="+mj-cs"/>
            </a:endParaRPr>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3848" y="3356992"/>
            <a:ext cx="2428875" cy="2190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asellaDiTesto 2"/>
          <p:cNvSpPr txBox="1"/>
          <p:nvPr/>
        </p:nvSpPr>
        <p:spPr>
          <a:xfrm>
            <a:off x="3779912" y="3059668"/>
            <a:ext cx="1224136" cy="369332"/>
          </a:xfrm>
          <a:prstGeom prst="rect">
            <a:avLst/>
          </a:prstGeom>
          <a:noFill/>
        </p:spPr>
        <p:txBody>
          <a:bodyPr wrap="square" rtlCol="0">
            <a:spAutoFit/>
          </a:bodyPr>
          <a:lstStyle/>
          <a:p>
            <a:pPr algn="ctr"/>
            <a:r>
              <a:rPr lang="it-IT" i="1" dirty="0">
                <a:solidFill>
                  <a:srgbClr val="FF0000"/>
                </a:solidFill>
                <a:latin typeface="+mj-lt"/>
                <a:ea typeface="+mj-ea"/>
                <a:cs typeface="+mj-cs"/>
              </a:rPr>
              <a:t>Società</a:t>
            </a:r>
          </a:p>
        </p:txBody>
      </p:sp>
      <p:sp>
        <p:nvSpPr>
          <p:cNvPr id="8" name="CasellaDiTesto 7"/>
          <p:cNvSpPr txBox="1"/>
          <p:nvPr/>
        </p:nvSpPr>
        <p:spPr>
          <a:xfrm>
            <a:off x="5580112" y="5157192"/>
            <a:ext cx="1224136" cy="369332"/>
          </a:xfrm>
          <a:prstGeom prst="rect">
            <a:avLst/>
          </a:prstGeom>
          <a:noFill/>
        </p:spPr>
        <p:txBody>
          <a:bodyPr wrap="square" rtlCol="0">
            <a:spAutoFit/>
          </a:bodyPr>
          <a:lstStyle/>
          <a:p>
            <a:r>
              <a:rPr lang="it-IT" i="1" dirty="0" smtClean="0">
                <a:solidFill>
                  <a:srgbClr val="FF0000"/>
                </a:solidFill>
                <a:latin typeface="+mj-lt"/>
                <a:ea typeface="+mj-ea"/>
                <a:cs typeface="+mj-cs"/>
              </a:rPr>
              <a:t>Fornitore</a:t>
            </a:r>
            <a:endParaRPr lang="it-IT" i="1" dirty="0">
              <a:solidFill>
                <a:srgbClr val="FF0000"/>
              </a:solidFill>
              <a:latin typeface="+mj-lt"/>
              <a:ea typeface="+mj-ea"/>
              <a:cs typeface="+mj-cs"/>
            </a:endParaRPr>
          </a:p>
        </p:txBody>
      </p:sp>
      <p:sp>
        <p:nvSpPr>
          <p:cNvPr id="9" name="CasellaDiTesto 8"/>
          <p:cNvSpPr txBox="1"/>
          <p:nvPr/>
        </p:nvSpPr>
        <p:spPr>
          <a:xfrm>
            <a:off x="1979712" y="5143544"/>
            <a:ext cx="1224136" cy="369332"/>
          </a:xfrm>
          <a:prstGeom prst="rect">
            <a:avLst/>
          </a:prstGeom>
          <a:noFill/>
        </p:spPr>
        <p:txBody>
          <a:bodyPr wrap="square" rtlCol="0">
            <a:spAutoFit/>
          </a:bodyPr>
          <a:lstStyle/>
          <a:p>
            <a:pPr algn="r"/>
            <a:r>
              <a:rPr lang="it-IT" i="1" dirty="0" smtClean="0">
                <a:solidFill>
                  <a:srgbClr val="FF0000"/>
                </a:solidFill>
                <a:latin typeface="+mj-lt"/>
                <a:ea typeface="+mj-ea"/>
                <a:cs typeface="+mj-cs"/>
              </a:rPr>
              <a:t>Cliente</a:t>
            </a:r>
            <a:endParaRPr lang="it-IT" i="1" dirty="0">
              <a:solidFill>
                <a:srgbClr val="FF0000"/>
              </a:solidFill>
              <a:latin typeface="+mj-lt"/>
              <a:ea typeface="+mj-ea"/>
              <a:cs typeface="+mj-cs"/>
            </a:endParaRPr>
          </a:p>
        </p:txBody>
      </p:sp>
      <p:sp>
        <p:nvSpPr>
          <p:cNvPr id="10" name="CasellaDiTesto 9"/>
          <p:cNvSpPr txBox="1"/>
          <p:nvPr/>
        </p:nvSpPr>
        <p:spPr>
          <a:xfrm>
            <a:off x="85205" y="5733256"/>
            <a:ext cx="8950621" cy="492443"/>
          </a:xfrm>
          <a:prstGeom prst="rect">
            <a:avLst/>
          </a:prstGeom>
          <a:noFill/>
        </p:spPr>
        <p:txBody>
          <a:bodyPr wrap="square" rtlCol="0">
            <a:spAutoFit/>
          </a:bodyPr>
          <a:lstStyle/>
          <a:p>
            <a:r>
              <a:rPr lang="it-IT" sz="2600" i="1" dirty="0" smtClean="0">
                <a:solidFill>
                  <a:schemeClr val="tx2"/>
                </a:solidFill>
                <a:latin typeface="+mj-lt"/>
                <a:ea typeface="+mj-ea"/>
                <a:cs typeface="+mj-cs"/>
              </a:rPr>
              <a:t>  Nella quotidianità, questo triangolo non è quasi mai equilatero!</a:t>
            </a:r>
            <a:endParaRPr lang="it-IT" sz="2600" i="1" dirty="0">
              <a:solidFill>
                <a:schemeClr val="tx2"/>
              </a:solidFill>
              <a:latin typeface="+mj-lt"/>
              <a:ea typeface="+mj-ea"/>
              <a:cs typeface="+mj-cs"/>
            </a:endParaRPr>
          </a:p>
        </p:txBody>
      </p:sp>
    </p:spTree>
    <p:extLst>
      <p:ext uri="{BB962C8B-B14F-4D97-AF65-F5344CB8AC3E}">
        <p14:creationId xmlns:p14="http://schemas.microsoft.com/office/powerpoint/2010/main" val="22832167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Un triangolo scaleno</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472010"/>
            <a:ext cx="8064128" cy="2246769"/>
          </a:xfrm>
          <a:prstGeom prst="rect">
            <a:avLst/>
          </a:prstGeom>
          <a:noFill/>
        </p:spPr>
        <p:txBody>
          <a:bodyPr wrap="square" rtlCol="0">
            <a:spAutoFit/>
          </a:bodyPr>
          <a:lstStyle/>
          <a:p>
            <a:r>
              <a:rPr lang="it-IT" sz="2800" i="1" dirty="0" smtClean="0">
                <a:solidFill>
                  <a:schemeClr val="tx2"/>
                </a:solidFill>
                <a:latin typeface="+mj-lt"/>
                <a:ea typeface="+mj-ea"/>
                <a:cs typeface="+mj-cs"/>
              </a:rPr>
              <a:t>Nel caso in cui il «lato corto» (cioè la relazione forte) sia quello tra società e cliente, saremo in presenza di un modello distributivo client-</a:t>
            </a:r>
            <a:r>
              <a:rPr lang="it-IT" sz="2800" i="1" dirty="0" err="1" smtClean="0">
                <a:solidFill>
                  <a:schemeClr val="tx2"/>
                </a:solidFill>
                <a:latin typeface="+mj-lt"/>
                <a:ea typeface="+mj-ea"/>
                <a:cs typeface="+mj-cs"/>
              </a:rPr>
              <a:t>oriented</a:t>
            </a:r>
            <a:r>
              <a:rPr lang="it-IT" sz="2800" i="1" dirty="0" smtClean="0">
                <a:solidFill>
                  <a:schemeClr val="tx2"/>
                </a:solidFill>
                <a:latin typeface="+mj-lt"/>
                <a:ea typeface="+mj-ea"/>
                <a:cs typeface="+mj-cs"/>
              </a:rPr>
              <a:t> che noi definiremo DIRETTO.</a:t>
            </a:r>
          </a:p>
          <a:p>
            <a:endParaRPr lang="it-IT" sz="2800" i="1" dirty="0">
              <a:solidFill>
                <a:schemeClr val="tx2"/>
              </a:solidFill>
              <a:latin typeface="+mj-lt"/>
              <a:ea typeface="+mj-ea"/>
              <a:cs typeface="+mj-cs"/>
            </a:endParaRPr>
          </a:p>
        </p:txBody>
      </p:sp>
      <p:sp>
        <p:nvSpPr>
          <p:cNvPr id="3" name="CasellaDiTesto 2"/>
          <p:cNvSpPr txBox="1"/>
          <p:nvPr/>
        </p:nvSpPr>
        <p:spPr>
          <a:xfrm>
            <a:off x="3059832" y="3140968"/>
            <a:ext cx="1224136" cy="369332"/>
          </a:xfrm>
          <a:prstGeom prst="rect">
            <a:avLst/>
          </a:prstGeom>
          <a:noFill/>
        </p:spPr>
        <p:txBody>
          <a:bodyPr wrap="square" rtlCol="0">
            <a:spAutoFit/>
          </a:bodyPr>
          <a:lstStyle/>
          <a:p>
            <a:pPr algn="ctr"/>
            <a:r>
              <a:rPr lang="it-IT" i="1" dirty="0">
                <a:solidFill>
                  <a:srgbClr val="FF0000"/>
                </a:solidFill>
                <a:latin typeface="+mj-lt"/>
                <a:ea typeface="+mj-ea"/>
                <a:cs typeface="+mj-cs"/>
              </a:rPr>
              <a:t>Società</a:t>
            </a:r>
          </a:p>
        </p:txBody>
      </p:sp>
      <p:sp>
        <p:nvSpPr>
          <p:cNvPr id="8" name="CasellaDiTesto 7"/>
          <p:cNvSpPr txBox="1"/>
          <p:nvPr/>
        </p:nvSpPr>
        <p:spPr>
          <a:xfrm>
            <a:off x="6876256" y="5363924"/>
            <a:ext cx="1224136" cy="369332"/>
          </a:xfrm>
          <a:prstGeom prst="rect">
            <a:avLst/>
          </a:prstGeom>
          <a:noFill/>
        </p:spPr>
        <p:txBody>
          <a:bodyPr wrap="square" rtlCol="0">
            <a:spAutoFit/>
          </a:bodyPr>
          <a:lstStyle/>
          <a:p>
            <a:r>
              <a:rPr lang="it-IT" i="1" dirty="0" smtClean="0">
                <a:solidFill>
                  <a:srgbClr val="FF0000"/>
                </a:solidFill>
                <a:latin typeface="+mj-lt"/>
                <a:ea typeface="+mj-ea"/>
                <a:cs typeface="+mj-cs"/>
              </a:rPr>
              <a:t>Fornitore</a:t>
            </a:r>
            <a:endParaRPr lang="it-IT" i="1" dirty="0">
              <a:solidFill>
                <a:srgbClr val="FF0000"/>
              </a:solidFill>
              <a:latin typeface="+mj-lt"/>
              <a:ea typeface="+mj-ea"/>
              <a:cs typeface="+mj-cs"/>
            </a:endParaRPr>
          </a:p>
        </p:txBody>
      </p:sp>
      <p:sp>
        <p:nvSpPr>
          <p:cNvPr id="9" name="CasellaDiTesto 8"/>
          <p:cNvSpPr txBox="1"/>
          <p:nvPr/>
        </p:nvSpPr>
        <p:spPr>
          <a:xfrm>
            <a:off x="1115616" y="5363924"/>
            <a:ext cx="1224136" cy="369332"/>
          </a:xfrm>
          <a:prstGeom prst="rect">
            <a:avLst/>
          </a:prstGeom>
          <a:noFill/>
        </p:spPr>
        <p:txBody>
          <a:bodyPr wrap="square" rtlCol="0">
            <a:spAutoFit/>
          </a:bodyPr>
          <a:lstStyle/>
          <a:p>
            <a:pPr algn="r"/>
            <a:r>
              <a:rPr lang="it-IT" i="1" dirty="0" smtClean="0">
                <a:solidFill>
                  <a:srgbClr val="FF0000"/>
                </a:solidFill>
                <a:latin typeface="+mj-lt"/>
                <a:ea typeface="+mj-ea"/>
                <a:cs typeface="+mj-cs"/>
              </a:rPr>
              <a:t>Cliente</a:t>
            </a:r>
            <a:endParaRPr lang="it-IT" i="1" dirty="0">
              <a:solidFill>
                <a:srgbClr val="FF0000"/>
              </a:solidFill>
              <a:latin typeface="+mj-lt"/>
              <a:ea typeface="+mj-ea"/>
              <a:cs typeface="+mj-cs"/>
            </a:endParaRP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752" y="3429000"/>
            <a:ext cx="4543425" cy="2238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792937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Un triangolo scaleno</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472010"/>
            <a:ext cx="8064128" cy="2246769"/>
          </a:xfrm>
          <a:prstGeom prst="rect">
            <a:avLst/>
          </a:prstGeom>
          <a:noFill/>
        </p:spPr>
        <p:txBody>
          <a:bodyPr wrap="square" rtlCol="0">
            <a:spAutoFit/>
          </a:bodyPr>
          <a:lstStyle/>
          <a:p>
            <a:r>
              <a:rPr lang="it-IT" sz="2800" i="1" dirty="0" smtClean="0">
                <a:solidFill>
                  <a:schemeClr val="tx2"/>
                </a:solidFill>
                <a:latin typeface="+mj-lt"/>
                <a:ea typeface="+mj-ea"/>
                <a:cs typeface="+mj-cs"/>
              </a:rPr>
              <a:t>Nel caso in cui il «lato corto» (cioè la relazione forte) sia quello tra società e fornitore, saremo in presenza di un modello distributivo vendor-</a:t>
            </a:r>
            <a:r>
              <a:rPr lang="it-IT" sz="2800" i="1" dirty="0" err="1" smtClean="0">
                <a:solidFill>
                  <a:schemeClr val="tx2"/>
                </a:solidFill>
                <a:latin typeface="+mj-lt"/>
                <a:ea typeface="+mj-ea"/>
                <a:cs typeface="+mj-cs"/>
              </a:rPr>
              <a:t>oriented</a:t>
            </a:r>
            <a:r>
              <a:rPr lang="it-IT" sz="2800" i="1" dirty="0" smtClean="0">
                <a:solidFill>
                  <a:schemeClr val="tx2"/>
                </a:solidFill>
                <a:latin typeface="+mj-lt"/>
                <a:ea typeface="+mj-ea"/>
                <a:cs typeface="+mj-cs"/>
              </a:rPr>
              <a:t> che noi definiremo VENDOR.</a:t>
            </a:r>
          </a:p>
          <a:p>
            <a:endParaRPr lang="it-IT" sz="2800" i="1" dirty="0">
              <a:solidFill>
                <a:schemeClr val="tx2"/>
              </a:solidFill>
              <a:latin typeface="+mj-lt"/>
              <a:ea typeface="+mj-ea"/>
              <a:cs typeface="+mj-cs"/>
            </a:endParaRPr>
          </a:p>
        </p:txBody>
      </p:sp>
      <p:sp>
        <p:nvSpPr>
          <p:cNvPr id="3" name="CasellaDiTesto 2"/>
          <p:cNvSpPr txBox="1"/>
          <p:nvPr/>
        </p:nvSpPr>
        <p:spPr>
          <a:xfrm>
            <a:off x="3059832" y="3131676"/>
            <a:ext cx="1224136" cy="369332"/>
          </a:xfrm>
          <a:prstGeom prst="rect">
            <a:avLst/>
          </a:prstGeom>
          <a:noFill/>
        </p:spPr>
        <p:txBody>
          <a:bodyPr wrap="square" rtlCol="0">
            <a:spAutoFit/>
          </a:bodyPr>
          <a:lstStyle/>
          <a:p>
            <a:pPr algn="ctr"/>
            <a:r>
              <a:rPr lang="it-IT" i="1" dirty="0">
                <a:solidFill>
                  <a:srgbClr val="FF0000"/>
                </a:solidFill>
                <a:latin typeface="+mj-lt"/>
                <a:ea typeface="+mj-ea"/>
                <a:cs typeface="+mj-cs"/>
              </a:rPr>
              <a:t>Società</a:t>
            </a:r>
          </a:p>
        </p:txBody>
      </p:sp>
      <p:sp>
        <p:nvSpPr>
          <p:cNvPr id="8" name="CasellaDiTesto 7"/>
          <p:cNvSpPr txBox="1"/>
          <p:nvPr/>
        </p:nvSpPr>
        <p:spPr>
          <a:xfrm>
            <a:off x="1331640" y="5301208"/>
            <a:ext cx="1224136" cy="369332"/>
          </a:xfrm>
          <a:prstGeom prst="rect">
            <a:avLst/>
          </a:prstGeom>
          <a:noFill/>
        </p:spPr>
        <p:txBody>
          <a:bodyPr wrap="square" rtlCol="0">
            <a:spAutoFit/>
          </a:bodyPr>
          <a:lstStyle/>
          <a:p>
            <a:r>
              <a:rPr lang="it-IT" i="1" dirty="0" smtClean="0">
                <a:solidFill>
                  <a:srgbClr val="FF0000"/>
                </a:solidFill>
                <a:latin typeface="+mj-lt"/>
                <a:ea typeface="+mj-ea"/>
                <a:cs typeface="+mj-cs"/>
              </a:rPr>
              <a:t>Fornitore</a:t>
            </a:r>
            <a:endParaRPr lang="it-IT" i="1" dirty="0">
              <a:solidFill>
                <a:srgbClr val="FF0000"/>
              </a:solidFill>
              <a:latin typeface="+mj-lt"/>
              <a:ea typeface="+mj-ea"/>
              <a:cs typeface="+mj-cs"/>
            </a:endParaRPr>
          </a:p>
        </p:txBody>
      </p:sp>
      <p:sp>
        <p:nvSpPr>
          <p:cNvPr id="9" name="CasellaDiTesto 8"/>
          <p:cNvSpPr txBox="1"/>
          <p:nvPr/>
        </p:nvSpPr>
        <p:spPr>
          <a:xfrm>
            <a:off x="6444208" y="5301208"/>
            <a:ext cx="1224136" cy="369332"/>
          </a:xfrm>
          <a:prstGeom prst="rect">
            <a:avLst/>
          </a:prstGeom>
          <a:noFill/>
        </p:spPr>
        <p:txBody>
          <a:bodyPr wrap="square" rtlCol="0">
            <a:spAutoFit/>
          </a:bodyPr>
          <a:lstStyle/>
          <a:p>
            <a:pPr algn="r"/>
            <a:r>
              <a:rPr lang="it-IT" i="1" dirty="0" smtClean="0">
                <a:solidFill>
                  <a:srgbClr val="FF0000"/>
                </a:solidFill>
                <a:latin typeface="+mj-lt"/>
                <a:ea typeface="+mj-ea"/>
                <a:cs typeface="+mj-cs"/>
              </a:rPr>
              <a:t>Cliente</a:t>
            </a:r>
            <a:endParaRPr lang="it-IT" i="1" dirty="0">
              <a:solidFill>
                <a:srgbClr val="FF0000"/>
              </a:solidFill>
              <a:latin typeface="+mj-lt"/>
              <a:ea typeface="+mj-ea"/>
              <a:cs typeface="+mj-cs"/>
            </a:endParaRP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752" y="3494881"/>
            <a:ext cx="4543425" cy="2238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536393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Un triangolo scaleno</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472010"/>
            <a:ext cx="8064128" cy="1384995"/>
          </a:xfrm>
          <a:prstGeom prst="rect">
            <a:avLst/>
          </a:prstGeom>
          <a:noFill/>
        </p:spPr>
        <p:txBody>
          <a:bodyPr wrap="square" rtlCol="0">
            <a:spAutoFit/>
          </a:bodyPr>
          <a:lstStyle/>
          <a:p>
            <a:r>
              <a:rPr lang="it-IT" sz="2800" i="1" dirty="0" smtClean="0">
                <a:solidFill>
                  <a:schemeClr val="tx2"/>
                </a:solidFill>
                <a:latin typeface="+mj-lt"/>
                <a:ea typeface="+mj-ea"/>
                <a:cs typeface="+mj-cs"/>
              </a:rPr>
              <a:t>Nel caso in cui il «lato corto» (cioè la relazione forte) sia quello tra cliente e fornitore… potrebbe essere un problema…</a:t>
            </a:r>
            <a:endParaRPr lang="it-IT" sz="2800" i="1" dirty="0">
              <a:solidFill>
                <a:schemeClr val="tx2"/>
              </a:solidFill>
              <a:latin typeface="+mj-lt"/>
              <a:ea typeface="+mj-ea"/>
              <a:cs typeface="+mj-cs"/>
            </a:endParaRPr>
          </a:p>
        </p:txBody>
      </p:sp>
      <p:sp>
        <p:nvSpPr>
          <p:cNvPr id="3" name="CasellaDiTesto 2"/>
          <p:cNvSpPr txBox="1"/>
          <p:nvPr/>
        </p:nvSpPr>
        <p:spPr>
          <a:xfrm>
            <a:off x="6660232" y="5298043"/>
            <a:ext cx="1224136" cy="369332"/>
          </a:xfrm>
          <a:prstGeom prst="rect">
            <a:avLst/>
          </a:prstGeom>
          <a:noFill/>
        </p:spPr>
        <p:txBody>
          <a:bodyPr wrap="square" rtlCol="0">
            <a:spAutoFit/>
          </a:bodyPr>
          <a:lstStyle/>
          <a:p>
            <a:pPr algn="ctr"/>
            <a:r>
              <a:rPr lang="it-IT" i="1" dirty="0">
                <a:solidFill>
                  <a:srgbClr val="FF0000"/>
                </a:solidFill>
                <a:latin typeface="+mj-lt"/>
                <a:ea typeface="+mj-ea"/>
                <a:cs typeface="+mj-cs"/>
              </a:rPr>
              <a:t>Società</a:t>
            </a:r>
          </a:p>
        </p:txBody>
      </p:sp>
      <p:sp>
        <p:nvSpPr>
          <p:cNvPr id="8" name="CasellaDiTesto 7"/>
          <p:cNvSpPr txBox="1"/>
          <p:nvPr/>
        </p:nvSpPr>
        <p:spPr>
          <a:xfrm>
            <a:off x="1331640" y="5301208"/>
            <a:ext cx="1224136" cy="369332"/>
          </a:xfrm>
          <a:prstGeom prst="rect">
            <a:avLst/>
          </a:prstGeom>
          <a:noFill/>
        </p:spPr>
        <p:txBody>
          <a:bodyPr wrap="square" rtlCol="0">
            <a:spAutoFit/>
          </a:bodyPr>
          <a:lstStyle/>
          <a:p>
            <a:r>
              <a:rPr lang="it-IT" i="1" dirty="0" smtClean="0">
                <a:solidFill>
                  <a:srgbClr val="FF0000"/>
                </a:solidFill>
                <a:latin typeface="+mj-lt"/>
                <a:ea typeface="+mj-ea"/>
                <a:cs typeface="+mj-cs"/>
              </a:rPr>
              <a:t>Fornitore</a:t>
            </a:r>
            <a:endParaRPr lang="it-IT" i="1" dirty="0">
              <a:solidFill>
                <a:srgbClr val="FF0000"/>
              </a:solidFill>
              <a:latin typeface="+mj-lt"/>
              <a:ea typeface="+mj-ea"/>
              <a:cs typeface="+mj-cs"/>
            </a:endParaRPr>
          </a:p>
        </p:txBody>
      </p:sp>
      <p:sp>
        <p:nvSpPr>
          <p:cNvPr id="9" name="CasellaDiTesto 8"/>
          <p:cNvSpPr txBox="1"/>
          <p:nvPr/>
        </p:nvSpPr>
        <p:spPr>
          <a:xfrm>
            <a:off x="2843808" y="3131676"/>
            <a:ext cx="1224136" cy="369332"/>
          </a:xfrm>
          <a:prstGeom prst="rect">
            <a:avLst/>
          </a:prstGeom>
          <a:noFill/>
        </p:spPr>
        <p:txBody>
          <a:bodyPr wrap="square" rtlCol="0">
            <a:spAutoFit/>
          </a:bodyPr>
          <a:lstStyle/>
          <a:p>
            <a:pPr algn="r"/>
            <a:r>
              <a:rPr lang="it-IT" i="1" dirty="0" smtClean="0">
                <a:solidFill>
                  <a:srgbClr val="FF0000"/>
                </a:solidFill>
                <a:latin typeface="+mj-lt"/>
                <a:ea typeface="+mj-ea"/>
                <a:cs typeface="+mj-cs"/>
              </a:rPr>
              <a:t>Cliente</a:t>
            </a:r>
            <a:endParaRPr lang="it-IT" i="1" dirty="0">
              <a:solidFill>
                <a:srgbClr val="FF0000"/>
              </a:solidFill>
              <a:latin typeface="+mj-lt"/>
              <a:ea typeface="+mj-ea"/>
              <a:cs typeface="+mj-cs"/>
            </a:endParaRP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752" y="3429000"/>
            <a:ext cx="4543425" cy="2238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086299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L’approccio diretto</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340768"/>
            <a:ext cx="8064128" cy="3970318"/>
          </a:xfrm>
          <a:prstGeom prst="rect">
            <a:avLst/>
          </a:prstGeom>
          <a:noFill/>
        </p:spPr>
        <p:txBody>
          <a:bodyPr wrap="square" rtlCol="0">
            <a:spAutoFit/>
          </a:bodyPr>
          <a:lstStyle/>
          <a:p>
            <a:r>
              <a:rPr lang="it-IT" sz="2800" i="1" dirty="0" smtClean="0">
                <a:solidFill>
                  <a:schemeClr val="tx2"/>
                </a:solidFill>
                <a:latin typeface="+mj-lt"/>
                <a:ea typeface="+mj-ea"/>
                <a:cs typeface="+mj-cs"/>
              </a:rPr>
              <a:t>Il modello distributivo DIRETTO può essere realizzato tramite una rete commerciale interna (dipendenti), esterna (agenti in attività finanziaria) o bancaria (sportelli).</a:t>
            </a:r>
          </a:p>
          <a:p>
            <a:pPr marL="457200" indent="-457200">
              <a:buFont typeface="Arial" panose="020B0604020202020204" pitchFamily="34" charset="0"/>
              <a:buChar char="•"/>
            </a:pPr>
            <a:r>
              <a:rPr lang="it-IT" sz="2800" b="1" i="1" dirty="0" smtClean="0">
                <a:solidFill>
                  <a:schemeClr val="tx2"/>
                </a:solidFill>
                <a:latin typeface="+mj-lt"/>
                <a:ea typeface="+mj-ea"/>
                <a:cs typeface="+mj-cs"/>
              </a:rPr>
              <a:t>Rete interna</a:t>
            </a:r>
            <a:r>
              <a:rPr lang="it-IT" sz="2800" i="1" dirty="0" smtClean="0">
                <a:solidFill>
                  <a:schemeClr val="tx2"/>
                </a:solidFill>
                <a:latin typeface="+mj-lt"/>
                <a:ea typeface="+mj-ea"/>
                <a:cs typeface="+mj-cs"/>
              </a:rPr>
              <a:t>: costosa, </a:t>
            </a:r>
            <a:r>
              <a:rPr lang="it-IT" sz="2800" i="1" dirty="0" smtClean="0">
                <a:solidFill>
                  <a:schemeClr val="tx2"/>
                </a:solidFill>
                <a:latin typeface="+mj-lt"/>
                <a:ea typeface="+mj-ea"/>
                <a:cs typeface="+mj-cs"/>
              </a:rPr>
              <a:t>semplice da </a:t>
            </a:r>
            <a:r>
              <a:rPr lang="it-IT" sz="2800" i="1" dirty="0" smtClean="0">
                <a:solidFill>
                  <a:schemeClr val="tx2"/>
                </a:solidFill>
                <a:latin typeface="+mj-lt"/>
                <a:ea typeface="+mj-ea"/>
                <a:cs typeface="+mj-cs"/>
              </a:rPr>
              <a:t>controllare e </a:t>
            </a:r>
            <a:r>
              <a:rPr lang="it-IT" sz="2800" i="1" dirty="0" smtClean="0">
                <a:solidFill>
                  <a:schemeClr val="tx2"/>
                </a:solidFill>
                <a:latin typeface="+mj-lt"/>
                <a:ea typeface="+mj-ea"/>
                <a:cs typeface="+mj-cs"/>
              </a:rPr>
              <a:t>gestire, </a:t>
            </a:r>
            <a:r>
              <a:rPr lang="it-IT" sz="2800" i="1" dirty="0" smtClean="0">
                <a:solidFill>
                  <a:schemeClr val="tx2"/>
                </a:solidFill>
                <a:latin typeface="+mj-lt"/>
                <a:ea typeface="+mj-ea"/>
                <a:cs typeface="+mj-cs"/>
              </a:rPr>
              <a:t>più </a:t>
            </a:r>
            <a:r>
              <a:rPr lang="it-IT" sz="2800" i="1" dirty="0" smtClean="0">
                <a:solidFill>
                  <a:schemeClr val="tx2"/>
                </a:solidFill>
                <a:latin typeface="+mj-lt"/>
                <a:ea typeface="+mj-ea"/>
                <a:cs typeface="+mj-cs"/>
              </a:rPr>
              <a:t>preparata ma poco efficace. </a:t>
            </a:r>
            <a:r>
              <a:rPr lang="it-IT" sz="2800" i="1" dirty="0" smtClean="0">
                <a:solidFill>
                  <a:schemeClr val="tx2"/>
                </a:solidFill>
                <a:latin typeface="+mj-lt"/>
                <a:ea typeface="+mj-ea"/>
                <a:cs typeface="+mj-cs"/>
              </a:rPr>
              <a:t>Ottimale per gestire poche operazioni di elevato standing.</a:t>
            </a:r>
          </a:p>
          <a:p>
            <a:pPr marL="457200" indent="-457200">
              <a:buFont typeface="Arial" panose="020B0604020202020204" pitchFamily="34" charset="0"/>
              <a:buChar char="•"/>
            </a:pPr>
            <a:r>
              <a:rPr lang="it-IT" sz="2800" b="1" i="1" dirty="0" smtClean="0">
                <a:solidFill>
                  <a:schemeClr val="tx2"/>
                </a:solidFill>
                <a:latin typeface="+mj-lt"/>
                <a:ea typeface="+mj-ea"/>
                <a:cs typeface="+mj-cs"/>
              </a:rPr>
              <a:t>Rete esterna</a:t>
            </a:r>
            <a:r>
              <a:rPr lang="it-IT" sz="2800" i="1" dirty="0" smtClean="0">
                <a:solidFill>
                  <a:schemeClr val="tx2"/>
                </a:solidFill>
                <a:latin typeface="+mj-lt"/>
                <a:ea typeface="+mj-ea"/>
                <a:cs typeface="+mj-cs"/>
              </a:rPr>
              <a:t>: la più economica. Necessita controllo</a:t>
            </a:r>
          </a:p>
          <a:p>
            <a:endParaRPr lang="it-IT" sz="2800" i="1" dirty="0">
              <a:solidFill>
                <a:schemeClr val="tx2"/>
              </a:solidFill>
              <a:latin typeface="+mj-lt"/>
              <a:ea typeface="+mj-ea"/>
              <a:cs typeface="+mj-cs"/>
            </a:endParaRPr>
          </a:p>
        </p:txBody>
      </p:sp>
      <p:sp>
        <p:nvSpPr>
          <p:cNvPr id="5" name="CasellaDiTesto 4"/>
          <p:cNvSpPr txBox="1"/>
          <p:nvPr/>
        </p:nvSpPr>
        <p:spPr>
          <a:xfrm>
            <a:off x="2699792" y="4712128"/>
            <a:ext cx="6336704" cy="2246769"/>
          </a:xfrm>
          <a:prstGeom prst="rect">
            <a:avLst/>
          </a:prstGeom>
          <a:noFill/>
        </p:spPr>
        <p:txBody>
          <a:bodyPr wrap="square" rtlCol="0">
            <a:spAutoFit/>
          </a:bodyPr>
          <a:lstStyle/>
          <a:p>
            <a:r>
              <a:rPr lang="it-IT" sz="2800" i="1" dirty="0" smtClean="0">
                <a:solidFill>
                  <a:schemeClr val="tx2"/>
                </a:solidFill>
                <a:latin typeface="+mj-lt"/>
                <a:ea typeface="+mj-ea"/>
                <a:cs typeface="+mj-cs"/>
              </a:rPr>
              <a:t>      accurato</a:t>
            </a:r>
            <a:r>
              <a:rPr lang="it-IT" sz="2800" i="1" dirty="0">
                <a:solidFill>
                  <a:schemeClr val="tx2"/>
                </a:solidFill>
                <a:latin typeface="+mj-lt"/>
                <a:ea typeface="+mj-ea"/>
                <a:cs typeface="+mj-cs"/>
              </a:rPr>
              <a:t>. Ideale </a:t>
            </a:r>
            <a:r>
              <a:rPr lang="it-IT" sz="2800" i="1" dirty="0" smtClean="0">
                <a:solidFill>
                  <a:schemeClr val="tx2"/>
                </a:solidFill>
                <a:latin typeface="+mj-lt"/>
                <a:ea typeface="+mj-ea"/>
                <a:cs typeface="+mj-cs"/>
              </a:rPr>
              <a:t>per gestire </a:t>
            </a:r>
            <a:r>
              <a:rPr lang="it-IT" sz="2800" i="1" dirty="0">
                <a:solidFill>
                  <a:schemeClr val="tx2"/>
                </a:solidFill>
                <a:latin typeface="+mj-lt"/>
                <a:ea typeface="+mj-ea"/>
                <a:cs typeface="+mj-cs"/>
              </a:rPr>
              <a:t>operazioni </a:t>
            </a:r>
            <a:r>
              <a:rPr lang="it-IT" sz="2800" i="1" dirty="0" smtClean="0">
                <a:solidFill>
                  <a:schemeClr val="tx2"/>
                </a:solidFill>
                <a:latin typeface="+mj-lt"/>
                <a:ea typeface="+mj-ea"/>
                <a:cs typeface="+mj-cs"/>
              </a:rPr>
              <a:t>                                                  	numerose </a:t>
            </a:r>
            <a:r>
              <a:rPr lang="it-IT" sz="2800" i="1" dirty="0">
                <a:solidFill>
                  <a:schemeClr val="tx2"/>
                </a:solidFill>
                <a:latin typeface="+mj-lt"/>
                <a:ea typeface="+mj-ea"/>
                <a:cs typeface="+mj-cs"/>
              </a:rPr>
              <a:t>di importo medio piccolo</a:t>
            </a:r>
            <a:r>
              <a:rPr lang="it-IT" sz="2800" i="1" dirty="0" smtClean="0">
                <a:solidFill>
                  <a:schemeClr val="tx2"/>
                </a:solidFill>
                <a:latin typeface="+mj-lt"/>
                <a:ea typeface="+mj-ea"/>
                <a:cs typeface="+mj-cs"/>
              </a:rPr>
              <a:t>.</a:t>
            </a:r>
          </a:p>
          <a:p>
            <a:pPr marL="457200" indent="-457200">
              <a:buFont typeface="Arial" panose="020B0604020202020204" pitchFamily="34" charset="0"/>
              <a:buChar char="•"/>
            </a:pPr>
            <a:r>
              <a:rPr lang="it-IT" sz="2800" b="1" i="1" dirty="0" smtClean="0">
                <a:solidFill>
                  <a:schemeClr val="tx2"/>
                </a:solidFill>
                <a:latin typeface="+mj-lt"/>
                <a:ea typeface="+mj-ea"/>
                <a:cs typeface="+mj-cs"/>
              </a:rPr>
              <a:t>Rete bancaria</a:t>
            </a:r>
            <a:r>
              <a:rPr lang="it-IT" sz="2800" i="1" dirty="0" smtClean="0">
                <a:solidFill>
                  <a:schemeClr val="tx2"/>
                </a:solidFill>
                <a:latin typeface="+mj-lt"/>
                <a:ea typeface="+mj-ea"/>
                <a:cs typeface="+mj-cs"/>
              </a:rPr>
              <a:t>: approccio in ottica di servizio. Scarsi margini a favore della fidelizzazione.</a:t>
            </a:r>
            <a:endParaRPr lang="it-IT" sz="2800" i="1" dirty="0">
              <a:solidFill>
                <a:schemeClr val="tx2"/>
              </a:solidFill>
              <a:latin typeface="+mj-lt"/>
              <a:ea typeface="+mj-ea"/>
              <a:cs typeface="+mj-cs"/>
            </a:endParaRPr>
          </a:p>
        </p:txBody>
      </p:sp>
      <p:pic>
        <p:nvPicPr>
          <p:cNvPr id="51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868" y="4941168"/>
            <a:ext cx="2085975" cy="1724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515744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3968" y="4373324"/>
            <a:ext cx="2952328" cy="24400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L’approccio diretto</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340768"/>
            <a:ext cx="8064128" cy="3539430"/>
          </a:xfrm>
          <a:prstGeom prst="rect">
            <a:avLst/>
          </a:prstGeom>
          <a:noFill/>
        </p:spPr>
        <p:txBody>
          <a:bodyPr wrap="square" rtlCol="0">
            <a:spAutoFit/>
          </a:bodyPr>
          <a:lstStyle/>
          <a:p>
            <a:r>
              <a:rPr lang="it-IT" sz="2800" i="1" dirty="0" smtClean="0">
                <a:solidFill>
                  <a:schemeClr val="tx2"/>
                </a:solidFill>
                <a:latin typeface="+mj-lt"/>
                <a:ea typeface="+mj-ea"/>
                <a:cs typeface="+mj-cs"/>
              </a:rPr>
              <a:t>Nell’approccio DIRETTO, lo scopo dell’addetto commerciale della Società, sia esso dipendente, agente o bancario, è quello di individuare il Cliente che necessiti un’operazione di leasing, cercando di realizzare la miglior soluzione possibile per entrambi (</a:t>
            </a:r>
            <a:r>
              <a:rPr lang="it-IT" sz="2800" i="1" dirty="0" err="1" smtClean="0">
                <a:solidFill>
                  <a:schemeClr val="tx2"/>
                </a:solidFill>
                <a:latin typeface="+mj-lt"/>
                <a:ea typeface="+mj-ea"/>
                <a:cs typeface="+mj-cs"/>
              </a:rPr>
              <a:t>win-win</a:t>
            </a:r>
            <a:r>
              <a:rPr lang="it-IT" sz="2800" i="1" dirty="0" smtClean="0">
                <a:solidFill>
                  <a:schemeClr val="tx2"/>
                </a:solidFill>
                <a:latin typeface="+mj-lt"/>
                <a:ea typeface="+mj-ea"/>
                <a:cs typeface="+mj-cs"/>
              </a:rPr>
              <a:t>).</a:t>
            </a:r>
          </a:p>
          <a:p>
            <a:r>
              <a:rPr lang="it-IT" sz="2800" i="1" dirty="0" smtClean="0">
                <a:solidFill>
                  <a:schemeClr val="tx2"/>
                </a:solidFill>
                <a:latin typeface="+mj-lt"/>
                <a:ea typeface="+mj-ea"/>
                <a:cs typeface="+mj-cs"/>
              </a:rPr>
              <a:t>In questo modello, la figura del Fornitore è secondaria ed estranea alla negoziazione.</a:t>
            </a:r>
            <a:endParaRPr lang="it-IT" sz="2800" i="1" dirty="0">
              <a:solidFill>
                <a:schemeClr val="tx2"/>
              </a:solidFill>
              <a:latin typeface="+mj-lt"/>
              <a:ea typeface="+mj-ea"/>
              <a:cs typeface="+mj-cs"/>
            </a:endParaRPr>
          </a:p>
        </p:txBody>
      </p:sp>
    </p:spTree>
    <p:extLst>
      <p:ext uri="{BB962C8B-B14F-4D97-AF65-F5344CB8AC3E}">
        <p14:creationId xmlns:p14="http://schemas.microsoft.com/office/powerpoint/2010/main" val="41618678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L’approccio vendor</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1815882"/>
          </a:xfrm>
          <a:prstGeom prst="rect">
            <a:avLst/>
          </a:prstGeom>
          <a:noFill/>
        </p:spPr>
        <p:txBody>
          <a:bodyPr wrap="square" rtlCol="0">
            <a:spAutoFit/>
          </a:bodyPr>
          <a:lstStyle/>
          <a:p>
            <a:r>
              <a:rPr lang="it-IT" sz="2800" i="1" dirty="0" smtClean="0">
                <a:solidFill>
                  <a:schemeClr val="tx2"/>
                </a:solidFill>
                <a:latin typeface="+mj-lt"/>
                <a:ea typeface="+mj-ea"/>
                <a:cs typeface="+mj-cs"/>
              </a:rPr>
              <a:t>Il modello distributivo VENDOR prevede degli accordi  preliminari (convenzioni) tra Società e Fornitore. Tali rapporti potranno poi essere curati sul territorio in maniera diretta (dipendenti) od indiretta (agenti).</a:t>
            </a:r>
            <a:endParaRPr lang="it-IT" sz="2800" i="1" dirty="0">
              <a:solidFill>
                <a:schemeClr val="tx2"/>
              </a:solidFill>
              <a:latin typeface="+mj-lt"/>
              <a:ea typeface="+mj-ea"/>
              <a:cs typeface="+mj-cs"/>
            </a:endParaRPr>
          </a:p>
        </p:txBody>
      </p:sp>
      <p:pic>
        <p:nvPicPr>
          <p:cNvPr id="614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3728" y="3448456"/>
            <a:ext cx="3888432" cy="31380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7796862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1218</Words>
  <Application>Microsoft Office PowerPoint</Application>
  <PresentationFormat>Presentazione su schermo (4:3)</PresentationFormat>
  <Paragraphs>87</Paragraphs>
  <Slides>19</Slides>
  <Notes>0</Notes>
  <HiddenSlides>0</HiddenSlides>
  <MMClips>0</MMClips>
  <ScaleCrop>false</ScaleCrop>
  <HeadingPairs>
    <vt:vector size="4" baseType="variant">
      <vt:variant>
        <vt:lpstr>Tema</vt:lpstr>
      </vt:variant>
      <vt:variant>
        <vt:i4>1</vt:i4>
      </vt:variant>
      <vt:variant>
        <vt:lpstr>Titoli diapositive</vt:lpstr>
      </vt:variant>
      <vt:variant>
        <vt:i4>19</vt:i4>
      </vt:variant>
    </vt:vector>
  </HeadingPairs>
  <TitlesOfParts>
    <vt:vector size="20" baseType="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Cavallini Riccardo (BCC Lease)</dc:creator>
  <cp:lastModifiedBy>Cavallini Riccardo (BCC Lease)</cp:lastModifiedBy>
  <cp:revision>27</cp:revision>
  <cp:lastPrinted>2017-10-23T07:40:03Z</cp:lastPrinted>
  <dcterms:created xsi:type="dcterms:W3CDTF">2017-10-20T10:31:07Z</dcterms:created>
  <dcterms:modified xsi:type="dcterms:W3CDTF">2017-10-23T07:42:08Z</dcterms:modified>
</cp:coreProperties>
</file>