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8" r:id="rId1"/>
  </p:sldMasterIdLst>
  <p:notesMasterIdLst>
    <p:notesMasterId r:id="rId39"/>
  </p:notesMasterIdLst>
  <p:sldIdLst>
    <p:sldId id="318" r:id="rId2"/>
    <p:sldId id="380" r:id="rId3"/>
    <p:sldId id="381" r:id="rId4"/>
    <p:sldId id="412" r:id="rId5"/>
    <p:sldId id="382" r:id="rId6"/>
    <p:sldId id="383" r:id="rId7"/>
    <p:sldId id="384" r:id="rId8"/>
    <p:sldId id="385" r:id="rId9"/>
    <p:sldId id="386" r:id="rId10"/>
    <p:sldId id="387" r:id="rId11"/>
    <p:sldId id="388" r:id="rId12"/>
    <p:sldId id="389" r:id="rId13"/>
    <p:sldId id="390" r:id="rId14"/>
    <p:sldId id="391" r:id="rId15"/>
    <p:sldId id="392" r:id="rId16"/>
    <p:sldId id="393" r:id="rId17"/>
    <p:sldId id="394" r:id="rId18"/>
    <p:sldId id="395" r:id="rId19"/>
    <p:sldId id="396" r:id="rId20"/>
    <p:sldId id="397" r:id="rId21"/>
    <p:sldId id="398" r:id="rId22"/>
    <p:sldId id="399" r:id="rId23"/>
    <p:sldId id="400" r:id="rId24"/>
    <p:sldId id="401" r:id="rId25"/>
    <p:sldId id="402" r:id="rId26"/>
    <p:sldId id="403" r:id="rId27"/>
    <p:sldId id="404" r:id="rId28"/>
    <p:sldId id="405" r:id="rId29"/>
    <p:sldId id="406" r:id="rId30"/>
    <p:sldId id="407" r:id="rId31"/>
    <p:sldId id="408" r:id="rId32"/>
    <p:sldId id="409" r:id="rId33"/>
    <p:sldId id="410" r:id="rId34"/>
    <p:sldId id="411" r:id="rId35"/>
    <p:sldId id="413" r:id="rId36"/>
    <p:sldId id="414" r:id="rId37"/>
    <p:sldId id="415" r:id="rId38"/>
  </p:sldIdLst>
  <p:sldSz cx="9144000" cy="5143500" type="screen16x9"/>
  <p:notesSz cx="6797675" cy="9926638"/>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0066FF"/>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91" autoAdjust="0"/>
    <p:restoredTop sz="94660"/>
  </p:normalViewPr>
  <p:slideViewPr>
    <p:cSldViewPr>
      <p:cViewPr>
        <p:scale>
          <a:sx n="161" d="100"/>
          <a:sy n="161" d="100"/>
        </p:scale>
        <p:origin x="-360" y="132"/>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AB787F1D-94C0-4636-B5D2-5FAFDB0225C0}" type="datetimeFigureOut">
              <a:rPr lang="it-IT" smtClean="0"/>
              <a:t>26/11/2016</a:t>
            </a:fld>
            <a:endParaRPr lang="it-IT"/>
          </a:p>
        </p:txBody>
      </p:sp>
      <p:sp>
        <p:nvSpPr>
          <p:cNvPr id="4" name="Segnaposto immagine diapositiva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3CBE41B5-8BB9-4E9A-9A5D-4A1F82178186}" type="slidenum">
              <a:rPr lang="it-IT" smtClean="0"/>
              <a:t>‹N›</a:t>
            </a:fld>
            <a:endParaRPr lang="it-IT"/>
          </a:p>
        </p:txBody>
      </p:sp>
    </p:spTree>
    <p:extLst>
      <p:ext uri="{BB962C8B-B14F-4D97-AF65-F5344CB8AC3E}">
        <p14:creationId xmlns:p14="http://schemas.microsoft.com/office/powerpoint/2010/main" val="40998546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A8D9E0F5-110D-4927-9E14-B7AC4ED77301}" type="slidenum">
              <a:rPr lang="en-US" smtClean="0">
                <a:latin typeface="Arial" charset="0"/>
              </a:rPr>
              <a:pPr eaLnBrk="1" hangingPunct="1"/>
              <a:t>3</a:t>
            </a:fld>
            <a:endParaRPr lang="en-US" smtClean="0">
              <a:latin typeface="Arial" charset="0"/>
            </a:endParaRPr>
          </a:p>
        </p:txBody>
      </p:sp>
      <p:sp>
        <p:nvSpPr>
          <p:cNvPr id="37891" name="Rectangle 2"/>
          <p:cNvSpPr>
            <a:spLocks noGrp="1" noRot="1" noChangeAspect="1" noChangeArrowheads="1" noTextEdit="1"/>
          </p:cNvSpPr>
          <p:nvPr>
            <p:ph type="sldImg"/>
          </p:nvPr>
        </p:nvSpPr>
        <p:spPr>
          <a:xfrm>
            <a:off x="90488" y="744538"/>
            <a:ext cx="6616700" cy="3722687"/>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A8D9E0F5-110D-4927-9E14-B7AC4ED77301}" type="slidenum">
              <a:rPr lang="en-US" smtClean="0">
                <a:latin typeface="Arial" charset="0"/>
              </a:rPr>
              <a:pPr eaLnBrk="1" hangingPunct="1"/>
              <a:t>4</a:t>
            </a:fld>
            <a:endParaRPr lang="en-US" smtClean="0">
              <a:latin typeface="Arial" charset="0"/>
            </a:endParaRPr>
          </a:p>
        </p:txBody>
      </p:sp>
      <p:sp>
        <p:nvSpPr>
          <p:cNvPr id="37891" name="Rectangle 2"/>
          <p:cNvSpPr>
            <a:spLocks noGrp="1" noRot="1" noChangeAspect="1" noChangeArrowheads="1" noTextEdit="1"/>
          </p:cNvSpPr>
          <p:nvPr>
            <p:ph type="sldImg"/>
          </p:nvPr>
        </p:nvSpPr>
        <p:spPr>
          <a:xfrm>
            <a:off x="90488" y="744538"/>
            <a:ext cx="6616700" cy="3722687"/>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028700"/>
            <a:ext cx="7851648" cy="13716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17" name="Subtitle 16"/>
          <p:cNvSpPr>
            <a:spLocks noGrp="1"/>
          </p:cNvSpPr>
          <p:nvPr>
            <p:ph type="subTitle" idx="1"/>
          </p:nvPr>
        </p:nvSpPr>
        <p:spPr>
          <a:xfrm>
            <a:off x="533400" y="2421402"/>
            <a:ext cx="7854696" cy="131445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30" name="Date Placeholder 29"/>
          <p:cNvSpPr>
            <a:spLocks noGrp="1"/>
          </p:cNvSpPr>
          <p:nvPr>
            <p:ph type="dt" sz="half" idx="10"/>
          </p:nvPr>
        </p:nvSpPr>
        <p:spPr/>
        <p:txBody>
          <a:bodyPr/>
          <a:lstStyle/>
          <a:p>
            <a:pPr>
              <a:defRPr/>
            </a:pPr>
            <a:endParaRPr lang="it-IT"/>
          </a:p>
        </p:txBody>
      </p:sp>
      <p:sp>
        <p:nvSpPr>
          <p:cNvPr id="19" name="Footer Placeholder 18"/>
          <p:cNvSpPr>
            <a:spLocks noGrp="1"/>
          </p:cNvSpPr>
          <p:nvPr>
            <p:ph type="ftr" sz="quarter" idx="11"/>
          </p:nvPr>
        </p:nvSpPr>
        <p:spPr/>
        <p:txBody>
          <a:bodyPr/>
          <a:lstStyle/>
          <a:p>
            <a:pPr>
              <a:defRPr/>
            </a:pPr>
            <a:endParaRPr lang="it-IT"/>
          </a:p>
        </p:txBody>
      </p:sp>
      <p:sp>
        <p:nvSpPr>
          <p:cNvPr id="27" name="Slide Number Placeholder 26"/>
          <p:cNvSpPr>
            <a:spLocks noGrp="1"/>
          </p:cNvSpPr>
          <p:nvPr>
            <p:ph type="sldNum" sz="quarter" idx="12"/>
          </p:nvPr>
        </p:nvSpPr>
        <p:spPr/>
        <p:txBody>
          <a:bodyPr/>
          <a:lstStyle/>
          <a:p>
            <a:pPr>
              <a:defRPr/>
            </a:pPr>
            <a:fld id="{7D1747A9-BAE3-4E20-B4C7-4CD852620B84}" type="slidenum">
              <a:rPr lang="it-IT" smtClean="0"/>
              <a:pPr>
                <a:defRPr/>
              </a:pPr>
              <a:t>‹N›</a:t>
            </a:fld>
            <a:endParaRPr lang="it-IT"/>
          </a:p>
        </p:txBody>
      </p:sp>
    </p:spTree>
  </p:cSld>
  <p:clrMapOvr>
    <a:overrideClrMapping bg1="dk1" tx1="lt1" bg2="dk2" tx2="lt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it-IT" smtClean="0"/>
              <a:t>Fare clic per modificare lo stile del titolo</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E86AAE7B-407C-4F15-BD4A-E6062FCB187F}"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5801"/>
            <a:ext cx="2057400" cy="3908822"/>
          </a:xfrm>
        </p:spPr>
        <p:txBody>
          <a:bodyPr vert="eaVert"/>
          <a:lstStyle/>
          <a:p>
            <a:r>
              <a:rPr kumimoji="0" lang="it-IT" smtClean="0"/>
              <a:t>Fare clic per modificare lo stile del titolo</a:t>
            </a:r>
            <a:endParaRPr kumimoji="0" lang="en-US"/>
          </a:p>
        </p:txBody>
      </p:sp>
      <p:sp>
        <p:nvSpPr>
          <p:cNvPr id="3" name="Vertical Text Placeholder 2"/>
          <p:cNvSpPr>
            <a:spLocks noGrp="1"/>
          </p:cNvSpPr>
          <p:nvPr>
            <p:ph type="body" orient="vert" idx="1"/>
          </p:nvPr>
        </p:nvSpPr>
        <p:spPr>
          <a:xfrm>
            <a:off x="457200" y="685801"/>
            <a:ext cx="6019800" cy="3908822"/>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06B8AB9C-980C-4E8F-9562-76D7D40C0980}"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it-IT" smtClean="0"/>
              <a:t>Fare clic per modificare lo stile del titolo</a:t>
            </a:r>
            <a:endParaRPr kumimoji="0" lang="en-US"/>
          </a:p>
        </p:txBody>
      </p:sp>
      <p:sp>
        <p:nvSpPr>
          <p:cNvPr id="3" name="Content Placeholder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BEF5A8DE-92B6-408B-BCB9-B0270A422986}"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987552"/>
            <a:ext cx="7772400" cy="1021842"/>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Text Placeholder 2"/>
          <p:cNvSpPr>
            <a:spLocks noGrp="1"/>
          </p:cNvSpPr>
          <p:nvPr>
            <p:ph type="body" idx="1"/>
          </p:nvPr>
        </p:nvSpPr>
        <p:spPr>
          <a:xfrm>
            <a:off x="530352" y="2028498"/>
            <a:ext cx="7772400" cy="1132284"/>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FCCE3581-E251-45C6-8D15-3EB3B123AEB8}" type="slidenum">
              <a:rPr lang="it-IT" smtClean="0"/>
              <a:pPr>
                <a:defRPr/>
              </a:pPr>
              <a:t>‹N›</a:t>
            </a:fld>
            <a:endParaRPr lang="it-IT"/>
          </a:p>
        </p:txBody>
      </p:sp>
    </p:spTree>
  </p:cSld>
  <p:clrMapOvr>
    <a:overrideClrMapping bg1="dk1" tx1="lt1" bg2="dk2" tx2="lt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a:lstStyle/>
          <a:p>
            <a:r>
              <a:rPr kumimoji="0" lang="it-IT" smtClean="0"/>
              <a:t>Fare clic per modificare lo stile del titolo</a:t>
            </a:r>
            <a:endParaRPr kumimoji="0" lang="en-US"/>
          </a:p>
        </p:txBody>
      </p:sp>
      <p:sp>
        <p:nvSpPr>
          <p:cNvPr id="3" name="Content Placeholder 2"/>
          <p:cNvSpPr>
            <a:spLocks noGrp="1"/>
          </p:cNvSpPr>
          <p:nvPr>
            <p:ph sz="half" idx="1"/>
          </p:nvPr>
        </p:nvSpPr>
        <p:spPr>
          <a:xfrm>
            <a:off x="457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Content Placeholder 3"/>
          <p:cNvSpPr>
            <a:spLocks noGrp="1"/>
          </p:cNvSpPr>
          <p:nvPr>
            <p:ph sz="half" idx="2"/>
          </p:nvPr>
        </p:nvSpPr>
        <p:spPr>
          <a:xfrm>
            <a:off x="4648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Date Placeholder 4"/>
          <p:cNvSpPr>
            <a:spLocks noGrp="1"/>
          </p:cNvSpPr>
          <p:nvPr>
            <p:ph type="dt" sz="half" idx="10"/>
          </p:nvPr>
        </p:nvSpPr>
        <p:spPr/>
        <p:txBody>
          <a:bodyPr/>
          <a:lstStyle/>
          <a:p>
            <a:pPr>
              <a:defRPr/>
            </a:pPr>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p:txBody>
          <a:bodyPr/>
          <a:lstStyle/>
          <a:p>
            <a:pPr>
              <a:defRPr/>
            </a:pPr>
            <a:fld id="{18208610-E892-428D-984F-4579E373395C}"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tIns="45720" anchor="b"/>
          <a:lstStyle>
            <a:lvl1pPr>
              <a:defRPr/>
            </a:lvl1pPr>
          </a:lstStyle>
          <a:p>
            <a:r>
              <a:rPr kumimoji="0" lang="it-IT" smtClean="0"/>
              <a:t>Fare clic per modificare lo stile del titolo</a:t>
            </a:r>
            <a:endParaRPr kumimoji="0" lang="en-US"/>
          </a:p>
        </p:txBody>
      </p:sp>
      <p:sp>
        <p:nvSpPr>
          <p:cNvPr id="3" name="Text Placeholder 2"/>
          <p:cNvSpPr>
            <a:spLocks noGrp="1"/>
          </p:cNvSpPr>
          <p:nvPr>
            <p:ph type="body" idx="1"/>
          </p:nvPr>
        </p:nvSpPr>
        <p:spPr>
          <a:xfrm>
            <a:off x="457200" y="1391436"/>
            <a:ext cx="4040188" cy="494514"/>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Text Placeholder 3"/>
          <p:cNvSpPr>
            <a:spLocks noGrp="1"/>
          </p:cNvSpPr>
          <p:nvPr>
            <p:ph type="body" sz="half" idx="3"/>
          </p:nvPr>
        </p:nvSpPr>
        <p:spPr>
          <a:xfrm>
            <a:off x="4645026" y="1394818"/>
            <a:ext cx="4041775" cy="491132"/>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Content Placeholder 4"/>
          <p:cNvSpPr>
            <a:spLocks noGrp="1"/>
          </p:cNvSpPr>
          <p:nvPr>
            <p:ph sz="quarter" idx="2"/>
          </p:nvPr>
        </p:nvSpPr>
        <p:spPr>
          <a:xfrm>
            <a:off x="457200" y="1885950"/>
            <a:ext cx="4040188"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Content Placeholder 5"/>
          <p:cNvSpPr>
            <a:spLocks noGrp="1"/>
          </p:cNvSpPr>
          <p:nvPr>
            <p:ph sz="quarter" idx="4"/>
          </p:nvPr>
        </p:nvSpPr>
        <p:spPr>
          <a:xfrm>
            <a:off x="4645026" y="1885950"/>
            <a:ext cx="4041775"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Date Placeholder 6"/>
          <p:cNvSpPr>
            <a:spLocks noGrp="1"/>
          </p:cNvSpPr>
          <p:nvPr>
            <p:ph type="dt" sz="half" idx="10"/>
          </p:nvPr>
        </p:nvSpPr>
        <p:spPr/>
        <p:txBody>
          <a:bodyPr/>
          <a:lstStyle/>
          <a:p>
            <a:pPr>
              <a:defRPr/>
            </a:pPr>
            <a:endParaRPr lang="it-IT"/>
          </a:p>
        </p:txBody>
      </p:sp>
      <p:sp>
        <p:nvSpPr>
          <p:cNvPr id="8" name="Footer Placeholder 7"/>
          <p:cNvSpPr>
            <a:spLocks noGrp="1"/>
          </p:cNvSpPr>
          <p:nvPr>
            <p:ph type="ftr" sz="quarter" idx="11"/>
          </p:nvPr>
        </p:nvSpPr>
        <p:spPr/>
        <p:txBody>
          <a:bodyPr/>
          <a:lstStyle/>
          <a:p>
            <a:pPr>
              <a:defRPr/>
            </a:pPr>
            <a:endParaRPr lang="it-IT"/>
          </a:p>
        </p:txBody>
      </p:sp>
      <p:sp>
        <p:nvSpPr>
          <p:cNvPr id="9" name="Slide Number Placeholder 8"/>
          <p:cNvSpPr>
            <a:spLocks noGrp="1"/>
          </p:cNvSpPr>
          <p:nvPr>
            <p:ph type="sldNum" sz="quarter" idx="12"/>
          </p:nvPr>
        </p:nvSpPr>
        <p:spPr/>
        <p:txBody>
          <a:bodyPr/>
          <a:lstStyle/>
          <a:p>
            <a:pPr>
              <a:defRPr/>
            </a:pPr>
            <a:fld id="{22E08E29-88BD-4A40-85CC-E319C3438C45}"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305800" cy="85725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Date Placeholder 2"/>
          <p:cNvSpPr>
            <a:spLocks noGrp="1"/>
          </p:cNvSpPr>
          <p:nvPr>
            <p:ph type="dt" sz="half" idx="10"/>
          </p:nvPr>
        </p:nvSpPr>
        <p:spPr/>
        <p:txBody>
          <a:bodyPr/>
          <a:lstStyle/>
          <a:p>
            <a:pPr>
              <a:defRPr/>
            </a:pPr>
            <a:endParaRPr lang="it-IT"/>
          </a:p>
        </p:txBody>
      </p:sp>
      <p:sp>
        <p:nvSpPr>
          <p:cNvPr id="4" name="Footer Placeholder 3"/>
          <p:cNvSpPr>
            <a:spLocks noGrp="1"/>
          </p:cNvSpPr>
          <p:nvPr>
            <p:ph type="ftr" sz="quarter" idx="11"/>
          </p:nvPr>
        </p:nvSpPr>
        <p:spPr/>
        <p:txBody>
          <a:bodyPr/>
          <a:lstStyle/>
          <a:p>
            <a:pPr>
              <a:defRPr/>
            </a:pPr>
            <a:endParaRPr lang="it-IT"/>
          </a:p>
        </p:txBody>
      </p:sp>
      <p:sp>
        <p:nvSpPr>
          <p:cNvPr id="5" name="Slide Number Placeholder 4"/>
          <p:cNvSpPr>
            <a:spLocks noGrp="1"/>
          </p:cNvSpPr>
          <p:nvPr>
            <p:ph type="sldNum" sz="quarter" idx="12"/>
          </p:nvPr>
        </p:nvSpPr>
        <p:spPr/>
        <p:txBody>
          <a:bodyPr/>
          <a:lstStyle/>
          <a:p>
            <a:pPr>
              <a:defRPr/>
            </a:pPr>
            <a:fld id="{AB651F51-974A-4514-9DBC-BF559B774E0C}"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it-IT"/>
          </a:p>
        </p:txBody>
      </p:sp>
      <p:sp>
        <p:nvSpPr>
          <p:cNvPr id="3" name="Footer Placeholder 2"/>
          <p:cNvSpPr>
            <a:spLocks noGrp="1"/>
          </p:cNvSpPr>
          <p:nvPr>
            <p:ph type="ftr" sz="quarter" idx="11"/>
          </p:nvPr>
        </p:nvSpPr>
        <p:spPr/>
        <p:txBody>
          <a:bodyPr/>
          <a:lstStyle/>
          <a:p>
            <a:pPr>
              <a:defRPr/>
            </a:pPr>
            <a:endParaRPr lang="it-IT"/>
          </a:p>
        </p:txBody>
      </p:sp>
      <p:sp>
        <p:nvSpPr>
          <p:cNvPr id="4" name="Slide Number Placeholder 3"/>
          <p:cNvSpPr>
            <a:spLocks noGrp="1"/>
          </p:cNvSpPr>
          <p:nvPr>
            <p:ph type="sldNum" sz="quarter" idx="12"/>
          </p:nvPr>
        </p:nvSpPr>
        <p:spPr/>
        <p:txBody>
          <a:bodyPr/>
          <a:lstStyle/>
          <a:p>
            <a:pPr>
              <a:defRPr/>
            </a:pPr>
            <a:fld id="{158EC3A7-1C65-4028-A752-A88BBB7D4568}"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85800" y="385764"/>
            <a:ext cx="2743200" cy="871538"/>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Text Placeholder 2"/>
          <p:cNvSpPr>
            <a:spLocks noGrp="1"/>
          </p:cNvSpPr>
          <p:nvPr>
            <p:ph type="body" idx="2"/>
          </p:nvPr>
        </p:nvSpPr>
        <p:spPr>
          <a:xfrm>
            <a:off x="685800" y="1257300"/>
            <a:ext cx="2743200" cy="3429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smtClean="0"/>
              <a:t>Fare clic per modificare stili del testo dello schema</a:t>
            </a:r>
          </a:p>
        </p:txBody>
      </p:sp>
      <p:sp>
        <p:nvSpPr>
          <p:cNvPr id="4" name="Content Placeholder 3"/>
          <p:cNvSpPr>
            <a:spLocks noGrp="1"/>
          </p:cNvSpPr>
          <p:nvPr>
            <p:ph sz="half" idx="1"/>
          </p:nvPr>
        </p:nvSpPr>
        <p:spPr>
          <a:xfrm>
            <a:off x="3575050" y="1257300"/>
            <a:ext cx="5111750" cy="3429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Date Placeholder 4"/>
          <p:cNvSpPr>
            <a:spLocks noGrp="1"/>
          </p:cNvSpPr>
          <p:nvPr>
            <p:ph type="dt" sz="half" idx="10"/>
          </p:nvPr>
        </p:nvSpPr>
        <p:spPr/>
        <p:txBody>
          <a:bodyPr/>
          <a:lstStyle/>
          <a:p>
            <a:pPr>
              <a:defRPr/>
            </a:pPr>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p:txBody>
          <a:bodyPr/>
          <a:lstStyle/>
          <a:p>
            <a:pPr>
              <a:defRPr/>
            </a:pPr>
            <a:fld id="{03096797-0DDE-41FF-BC4A-3B9A49E1E869}"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831058"/>
            <a:ext cx="5257800" cy="30861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4019827"/>
            <a:ext cx="155448" cy="116586"/>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882747"/>
            <a:ext cx="2212848" cy="1186966"/>
          </a:xfrm>
        </p:spPr>
        <p:txBody>
          <a:bodyPr vert="horz" lIns="45720" tIns="45720" rIns="45720" bIns="45720" anchor="b"/>
          <a:lstStyle>
            <a:lvl1pPr algn="l">
              <a:buNone/>
              <a:defRPr sz="2000" b="1">
                <a:solidFill>
                  <a:schemeClr val="tx2"/>
                </a:solidFill>
              </a:defRPr>
            </a:lvl1pPr>
          </a:lstStyle>
          <a:p>
            <a:r>
              <a:rPr kumimoji="0" lang="it-IT" smtClean="0"/>
              <a:t>Fare clic per modificare lo stile del titolo</a:t>
            </a:r>
            <a:endParaRPr kumimoji="0" lang="en-US"/>
          </a:p>
        </p:txBody>
      </p:sp>
      <p:sp>
        <p:nvSpPr>
          <p:cNvPr id="4" name="Text Placeholder 3"/>
          <p:cNvSpPr>
            <a:spLocks noGrp="1"/>
          </p:cNvSpPr>
          <p:nvPr>
            <p:ph type="body" sz="half" idx="2"/>
          </p:nvPr>
        </p:nvSpPr>
        <p:spPr>
          <a:xfrm>
            <a:off x="609600" y="2121589"/>
            <a:ext cx="2209800" cy="163449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Date Placeholder 4"/>
          <p:cNvSpPr>
            <a:spLocks noGrp="1"/>
          </p:cNvSpPr>
          <p:nvPr>
            <p:ph type="dt" sz="half" idx="10"/>
          </p:nvPr>
        </p:nvSpPr>
        <p:spPr/>
        <p:txBody>
          <a:bodyPr/>
          <a:lstStyle/>
          <a:p>
            <a:pPr>
              <a:defRPr/>
            </a:pPr>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a:xfrm>
            <a:off x="8077200" y="4767263"/>
            <a:ext cx="609600" cy="273844"/>
          </a:xfrm>
        </p:spPr>
        <p:txBody>
          <a:bodyPr/>
          <a:lstStyle/>
          <a:p>
            <a:pPr>
              <a:defRPr/>
            </a:pPr>
            <a:fld id="{0FD367DA-04F2-4F2B-A934-A9F6A2ADFFBE}" type="slidenum">
              <a:rPr lang="it-IT" smtClean="0"/>
              <a:pPr>
                <a:defRPr/>
              </a:pPr>
              <a:t>‹N›</a:t>
            </a:fld>
            <a:endParaRPr lang="it-IT"/>
          </a:p>
        </p:txBody>
      </p:sp>
      <p:sp>
        <p:nvSpPr>
          <p:cNvPr id="3" name="Picture Placeholder 2"/>
          <p:cNvSpPr>
            <a:spLocks noGrp="1"/>
          </p:cNvSpPr>
          <p:nvPr>
            <p:ph type="pic" idx="1"/>
          </p:nvPr>
        </p:nvSpPr>
        <p:spPr>
          <a:xfrm rot="420000">
            <a:off x="3485793" y="899638"/>
            <a:ext cx="4617720" cy="294894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smtClean="0"/>
              <a:t>Fare clic sull'icona per inserire un'immagine</a:t>
            </a:r>
            <a:endParaRPr kumimoji="0" lang="en-US" dirty="0"/>
          </a:p>
        </p:txBody>
      </p:sp>
      <p:sp>
        <p:nvSpPr>
          <p:cNvPr id="10" name="Freeform 9"/>
          <p:cNvSpPr>
            <a:spLocks/>
          </p:cNvSpPr>
          <p:nvPr/>
        </p:nvSpPr>
        <p:spPr bwMode="auto">
          <a:xfrm flipV="1">
            <a:off x="-9525" y="4362450"/>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4664869"/>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5358"/>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5358"/>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528066"/>
            <a:ext cx="8229600" cy="857250"/>
          </a:xfrm>
          <a:prstGeom prst="rect">
            <a:avLst/>
          </a:prstGeom>
        </p:spPr>
        <p:txBody>
          <a:bodyPr vert="horz" lIns="0" rIns="0" bIns="0" anchor="b">
            <a:normAutofit/>
          </a:bodyPr>
          <a:lstStyle/>
          <a:p>
            <a:r>
              <a:rPr kumimoji="0" lang="it-IT" smtClean="0"/>
              <a:t>Fare clic per modificare lo stile del titolo</a:t>
            </a:r>
            <a:endParaRPr kumimoji="0" lang="en-US"/>
          </a:p>
        </p:txBody>
      </p:sp>
      <p:sp>
        <p:nvSpPr>
          <p:cNvPr id="30" name="Text Placeholder 29"/>
          <p:cNvSpPr>
            <a:spLocks noGrp="1"/>
          </p:cNvSpPr>
          <p:nvPr>
            <p:ph type="body" idx="1"/>
          </p:nvPr>
        </p:nvSpPr>
        <p:spPr>
          <a:xfrm>
            <a:off x="457200" y="1451610"/>
            <a:ext cx="8229600" cy="329184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Date Placeholder 9"/>
          <p:cNvSpPr>
            <a:spLocks noGrp="1"/>
          </p:cNvSpPr>
          <p:nvPr>
            <p:ph type="dt" sz="half" idx="2"/>
          </p:nvPr>
        </p:nvSpPr>
        <p:spPr>
          <a:xfrm>
            <a:off x="457200" y="4767263"/>
            <a:ext cx="21336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it-IT"/>
          </a:p>
        </p:txBody>
      </p:sp>
      <p:sp>
        <p:nvSpPr>
          <p:cNvPr id="22" name="Footer Placeholder 21"/>
          <p:cNvSpPr>
            <a:spLocks noGrp="1"/>
          </p:cNvSpPr>
          <p:nvPr>
            <p:ph type="ftr" sz="quarter" idx="3"/>
          </p:nvPr>
        </p:nvSpPr>
        <p:spPr>
          <a:xfrm>
            <a:off x="2667000" y="4767263"/>
            <a:ext cx="33528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it-IT"/>
          </a:p>
        </p:txBody>
      </p:sp>
      <p:sp>
        <p:nvSpPr>
          <p:cNvPr id="18" name="Slide Number Placeholder 17"/>
          <p:cNvSpPr>
            <a:spLocks noGrp="1"/>
          </p:cNvSpPr>
          <p:nvPr>
            <p:ph type="sldNum" sz="quarter" idx="4"/>
          </p:nvPr>
        </p:nvSpPr>
        <p:spPr>
          <a:xfrm>
            <a:off x="7924800" y="4767263"/>
            <a:ext cx="762000" cy="273844"/>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2AF9A9B2-8DAC-4901-99CC-2B4B22403904}" type="slidenum">
              <a:rPr lang="it-IT" smtClean="0"/>
              <a:pPr>
                <a:defRPr/>
              </a:pPr>
              <a:t>‹N›</a:t>
            </a:fld>
            <a:endParaRPr lang="it-IT"/>
          </a:p>
        </p:txBody>
      </p:sp>
      <p:grpSp>
        <p:nvGrpSpPr>
          <p:cNvPr id="2" name="Group 1"/>
          <p:cNvGrpSpPr/>
          <p:nvPr/>
        </p:nvGrpSpPr>
        <p:grpSpPr>
          <a:xfrm>
            <a:off x="-19017" y="151806"/>
            <a:ext cx="9180548" cy="486918"/>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089" r:id="rId1"/>
    <p:sldLayoutId id="2147484090" r:id="rId2"/>
    <p:sldLayoutId id="2147484091" r:id="rId3"/>
    <p:sldLayoutId id="2147484092" r:id="rId4"/>
    <p:sldLayoutId id="2147484093" r:id="rId5"/>
    <p:sldLayoutId id="2147484094" r:id="rId6"/>
    <p:sldLayoutId id="2147484095" r:id="rId7"/>
    <p:sldLayoutId id="2147484096" r:id="rId8"/>
    <p:sldLayoutId id="2147484097" r:id="rId9"/>
    <p:sldLayoutId id="2147484098" r:id="rId10"/>
    <p:sldLayoutId id="2147484099" r:id="rId11"/>
  </p:sldLayoutIdLst>
  <p:transition>
    <p:dissolve/>
  </p:transition>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297152" y="411510"/>
            <a:ext cx="7772400" cy="1735509"/>
          </a:xfrm>
        </p:spPr>
        <p:txBody>
          <a:bodyPr>
            <a:normAutofit fontScale="90000"/>
          </a:bodyPr>
          <a:lstStyle/>
          <a:p>
            <a:pPr fontAlgn="auto">
              <a:spcAft>
                <a:spcPts val="0"/>
              </a:spcAft>
              <a:defRPr/>
            </a:pPr>
            <a:r>
              <a:rPr lang="it-IT" sz="4900" i="1" dirty="0" smtClean="0">
                <a:solidFill>
                  <a:schemeClr val="tx1"/>
                </a:solidFill>
              </a:rPr>
              <a:t/>
            </a:r>
            <a:br>
              <a:rPr lang="it-IT" sz="4900" i="1" dirty="0" smtClean="0">
                <a:solidFill>
                  <a:schemeClr val="tx1"/>
                </a:solidFill>
              </a:rPr>
            </a:br>
            <a:r>
              <a:rPr lang="it-IT" sz="4900" i="1" dirty="0" smtClean="0">
                <a:solidFill>
                  <a:schemeClr val="tx1"/>
                </a:solidFill>
              </a:rPr>
              <a:t>Contratti bancari ed assicurativi</a:t>
            </a:r>
          </a:p>
        </p:txBody>
      </p:sp>
      <p:sp>
        <p:nvSpPr>
          <p:cNvPr id="2" name="Sottotitolo 1"/>
          <p:cNvSpPr>
            <a:spLocks noGrp="1"/>
          </p:cNvSpPr>
          <p:nvPr>
            <p:ph type="subTitle" idx="1"/>
          </p:nvPr>
        </p:nvSpPr>
        <p:spPr>
          <a:xfrm>
            <a:off x="1283023" y="2571750"/>
            <a:ext cx="7772400" cy="899778"/>
          </a:xfrm>
        </p:spPr>
        <p:txBody>
          <a:bodyPr>
            <a:normAutofit lnSpcReduction="10000"/>
          </a:bodyPr>
          <a:lstStyle/>
          <a:p>
            <a:r>
              <a:rPr lang="it-IT" dirty="0" smtClean="0"/>
              <a:t>DOCENTE: Tania Tomasi</a:t>
            </a:r>
            <a:endParaRPr lang="it-IT" i="1" dirty="0" smtClean="0">
              <a:latin typeface="Times New Roman" pitchFamily="18" charset="0"/>
              <a:cs typeface="Times New Roman" pitchFamily="18" charset="0"/>
            </a:endParaRPr>
          </a:p>
          <a:p>
            <a:r>
              <a:rPr lang="it-IT" i="1" dirty="0" smtClean="0">
                <a:latin typeface="Times New Roman" pitchFamily="18" charset="0"/>
                <a:cs typeface="Times New Roman" pitchFamily="18" charset="0"/>
              </a:rPr>
              <a:t>Università degli Studi di Ferrara</a:t>
            </a:r>
            <a:endParaRPr lang="it-IT" i="1"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sz="3800" b="1" dirty="0" smtClean="0"/>
              <a:t>Incorporazione</a:t>
            </a:r>
          </a:p>
        </p:txBody>
      </p:sp>
      <p:sp>
        <p:nvSpPr>
          <p:cNvPr id="3" name="Segnaposto contenuto 2"/>
          <p:cNvSpPr>
            <a:spLocks noGrp="1"/>
          </p:cNvSpPr>
          <p:nvPr>
            <p:ph idx="1"/>
          </p:nvPr>
        </p:nvSpPr>
        <p:spPr>
          <a:xfrm>
            <a:off x="457200" y="1314450"/>
            <a:ext cx="8229600" cy="3283744"/>
          </a:xfrm>
        </p:spPr>
        <p:style>
          <a:lnRef idx="1">
            <a:schemeClr val="accent3"/>
          </a:lnRef>
          <a:fillRef idx="2">
            <a:schemeClr val="accent3"/>
          </a:fillRef>
          <a:effectRef idx="1">
            <a:schemeClr val="accent3"/>
          </a:effectRef>
          <a:fontRef idx="minor">
            <a:schemeClr val="dk1"/>
          </a:fontRef>
        </p:style>
        <p:txBody>
          <a:bodyPr/>
          <a:lstStyle/>
          <a:p>
            <a:pPr>
              <a:defRPr/>
            </a:pPr>
            <a:r>
              <a:rPr lang="it-IT" sz="2800" dirty="0" smtClean="0"/>
              <a:t>Il </a:t>
            </a:r>
            <a:r>
              <a:rPr lang="it-IT" sz="2800" u="sng" dirty="0" smtClean="0"/>
              <a:t>diritto di credito è associato a tutti gli effetti ad un apposito documento cartaceo </a:t>
            </a:r>
            <a:r>
              <a:rPr lang="it-IT" sz="2800" dirty="0" smtClean="0"/>
              <a:t>(</a:t>
            </a:r>
            <a:r>
              <a:rPr lang="it-IT" sz="2800" i="1" dirty="0" smtClean="0"/>
              <a:t>titolo</a:t>
            </a:r>
            <a:r>
              <a:rPr lang="it-IT" sz="2800" dirty="0" smtClean="0"/>
              <a:t>) la cui presenza sarà necessaria perché il diritto (</a:t>
            </a:r>
            <a:r>
              <a:rPr lang="it-IT" sz="2800" i="1" dirty="0" smtClean="0"/>
              <a:t>diritto</a:t>
            </a:r>
            <a:r>
              <a:rPr lang="it-IT" sz="2800" dirty="0" smtClean="0"/>
              <a:t> </a:t>
            </a:r>
            <a:r>
              <a:rPr lang="it-IT" sz="2800" i="1" dirty="0" smtClean="0"/>
              <a:t>cartolare</a:t>
            </a:r>
            <a:r>
              <a:rPr lang="it-IT" sz="2800" dirty="0" smtClean="0"/>
              <a:t>) possa circolare o essere esercitato.</a:t>
            </a:r>
          </a:p>
          <a:p>
            <a:pPr>
              <a:defRPr/>
            </a:pPr>
            <a:endParaRPr lang="it-IT" sz="2800" dirty="0" smtClean="0"/>
          </a:p>
          <a:p>
            <a:pPr>
              <a:defRPr/>
            </a:pPr>
            <a:r>
              <a:rPr lang="it-IT" sz="2800" dirty="0" smtClean="0"/>
              <a:t>Applicabile il principio: </a:t>
            </a:r>
            <a:r>
              <a:rPr lang="it-IT" sz="2800" i="1" dirty="0" smtClean="0"/>
              <a:t>possesso vale titolo</a:t>
            </a:r>
            <a:endParaRPr lang="it-IT" sz="2800" dirty="0" smtClean="0"/>
          </a:p>
        </p:txBody>
      </p:sp>
      <p:sp>
        <p:nvSpPr>
          <p:cNvPr id="10244"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1CC011C7-0826-46A2-BD22-115CB1E5F2D6}" type="slidenum">
              <a:rPr lang="it-IT" smtClean="0"/>
              <a:pPr eaLnBrk="1" hangingPunct="1"/>
              <a:t>10</a:t>
            </a:fld>
            <a:endParaRPr lang="it-IT" smtClean="0"/>
          </a:p>
        </p:txBody>
      </p:sp>
    </p:spTree>
    <p:extLst>
      <p:ext uri="{BB962C8B-B14F-4D97-AF65-F5344CB8AC3E}">
        <p14:creationId xmlns:p14="http://schemas.microsoft.com/office/powerpoint/2010/main" val="3589622168"/>
      </p:ext>
    </p:extLst>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sz="3800" b="1" dirty="0" smtClean="0"/>
              <a:t/>
            </a:r>
            <a:br>
              <a:rPr lang="it-IT" sz="3800" b="1" dirty="0" smtClean="0"/>
            </a:br>
            <a:r>
              <a:rPr lang="it-IT" sz="3800" b="1" dirty="0" smtClean="0"/>
              <a:t>Incorporazione </a:t>
            </a:r>
            <a:endParaRPr lang="it-IT" sz="3800" dirty="0" smtClean="0"/>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a:buFont typeface="Wingdings" pitchFamily="-65" charset="2"/>
              <a:buNone/>
              <a:defRPr/>
            </a:pPr>
            <a:r>
              <a:rPr lang="it-IT" sz="2200" dirty="0" smtClean="0"/>
              <a:t>Il principio dell’incorporazione comporta che:</a:t>
            </a:r>
          </a:p>
          <a:p>
            <a:pPr algn="just">
              <a:defRPr/>
            </a:pPr>
            <a:r>
              <a:rPr lang="it-IT" sz="2200" dirty="0" smtClean="0"/>
              <a:t>Per </a:t>
            </a:r>
            <a:r>
              <a:rPr lang="it-IT" sz="2200" b="1" dirty="0" smtClean="0"/>
              <a:t>provare l’esistenza del diritto</a:t>
            </a:r>
            <a:r>
              <a:rPr lang="it-IT" sz="2200" dirty="0" smtClean="0"/>
              <a:t> è necessario il documento. Il diritto è immedesimato in esso.</a:t>
            </a:r>
          </a:p>
          <a:p>
            <a:pPr algn="just">
              <a:defRPr/>
            </a:pPr>
            <a:r>
              <a:rPr lang="it-IT" sz="2200" dirty="0" smtClean="0"/>
              <a:t>Per </a:t>
            </a:r>
            <a:r>
              <a:rPr lang="it-IT" sz="2200" b="1" dirty="0" smtClean="0"/>
              <a:t>ottenere la prestazione</a:t>
            </a:r>
            <a:r>
              <a:rPr lang="it-IT" sz="2200" dirty="0" smtClean="0"/>
              <a:t> è necessaria la presentazione del documento</a:t>
            </a:r>
          </a:p>
          <a:p>
            <a:pPr algn="just">
              <a:defRPr/>
            </a:pPr>
            <a:r>
              <a:rPr lang="it-IT" sz="2200" dirty="0" smtClean="0"/>
              <a:t>La </a:t>
            </a:r>
            <a:r>
              <a:rPr lang="it-IT" sz="2200" b="1" dirty="0" smtClean="0"/>
              <a:t>distruzione </a:t>
            </a:r>
            <a:r>
              <a:rPr lang="it-IT" sz="2200" dirty="0" smtClean="0"/>
              <a:t>del documento può comportare la perdita del diritto (salvo ammortamento)</a:t>
            </a:r>
          </a:p>
          <a:p>
            <a:pPr algn="just">
              <a:defRPr/>
            </a:pPr>
            <a:r>
              <a:rPr lang="it-IT" sz="2200" dirty="0" smtClean="0"/>
              <a:t>Qualsiasi </a:t>
            </a:r>
            <a:r>
              <a:rPr lang="it-IT" sz="2200" b="1" dirty="0" smtClean="0"/>
              <a:t>vincolo </a:t>
            </a:r>
            <a:r>
              <a:rPr lang="it-IT" sz="2200" dirty="0" smtClean="0"/>
              <a:t>sul diritto (pegno, sequestro, pignoramento) non ha effetto se non colpisce anche il titolo</a:t>
            </a:r>
          </a:p>
          <a:p>
            <a:pPr algn="just">
              <a:defRPr/>
            </a:pPr>
            <a:r>
              <a:rPr lang="it-IT" sz="2200" dirty="0" smtClean="0"/>
              <a:t>Con il </a:t>
            </a:r>
            <a:r>
              <a:rPr lang="it-IT" sz="2200" b="1" dirty="0" smtClean="0"/>
              <a:t>trasferimento </a:t>
            </a:r>
            <a:r>
              <a:rPr lang="it-IT" sz="2200" dirty="0" smtClean="0"/>
              <a:t>del documento si trasferisce anche il diritto</a:t>
            </a:r>
          </a:p>
          <a:p>
            <a:pPr>
              <a:defRPr/>
            </a:pPr>
            <a:endParaRPr lang="it-IT" dirty="0" smtClean="0"/>
          </a:p>
          <a:p>
            <a:pPr>
              <a:buFont typeface="Wingdings" pitchFamily="-65" charset="2"/>
              <a:buNone/>
              <a:defRPr/>
            </a:pPr>
            <a:endParaRPr lang="it-IT" dirty="0" smtClean="0"/>
          </a:p>
          <a:p>
            <a:pPr>
              <a:defRPr/>
            </a:pPr>
            <a:endParaRPr lang="it-IT" dirty="0" smtClean="0"/>
          </a:p>
          <a:p>
            <a:pPr>
              <a:defRPr/>
            </a:pPr>
            <a:endParaRPr lang="it-IT" dirty="0" smtClean="0"/>
          </a:p>
        </p:txBody>
      </p:sp>
      <p:sp>
        <p:nvSpPr>
          <p:cNvPr id="11268"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E16647BA-5D5F-4D23-8795-C031AAF9C7F2}" type="slidenum">
              <a:rPr lang="it-IT" smtClean="0"/>
              <a:pPr eaLnBrk="1" hangingPunct="1"/>
              <a:t>11</a:t>
            </a:fld>
            <a:endParaRPr lang="it-IT" smtClean="0"/>
          </a:p>
        </p:txBody>
      </p:sp>
    </p:spTree>
    <p:extLst>
      <p:ext uri="{BB962C8B-B14F-4D97-AF65-F5344CB8AC3E}">
        <p14:creationId xmlns:p14="http://schemas.microsoft.com/office/powerpoint/2010/main" val="762545658"/>
      </p:ext>
    </p:extLst>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sz="3800" b="1" dirty="0" smtClean="0"/>
              <a:t>Autonomia - 1994 cc</a:t>
            </a:r>
            <a:endParaRPr lang="it-IT" sz="3800" dirty="0" smtClean="0"/>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a:bodyPr>
          <a:lstStyle/>
          <a:p>
            <a:pPr>
              <a:defRPr/>
            </a:pPr>
            <a:r>
              <a:rPr lang="it-IT" sz="2600" dirty="0" smtClean="0"/>
              <a:t>Il </a:t>
            </a:r>
            <a:r>
              <a:rPr lang="it-IT" sz="2600" u="sng" dirty="0" smtClean="0"/>
              <a:t>credito cartolare è acquistato a titolo originario</a:t>
            </a:r>
            <a:r>
              <a:rPr lang="it-IT" sz="2600" dirty="0" smtClean="0"/>
              <a:t>: ogni possessore del documento acquista la titolarità del diritto incorporato in modo autonomo dai precedenti possessori.</a:t>
            </a:r>
          </a:p>
          <a:p>
            <a:pPr>
              <a:defRPr/>
            </a:pPr>
            <a:r>
              <a:rPr lang="it-IT" sz="2600" dirty="0" smtClean="0"/>
              <a:t>Al possessore attuale in buona fede non saranno dunque opponibili le eccezioni (cd. personali) che il debitore vantava verso i precedenti possessori (es. dilazione di pagamento non risultante dal titolo) né il difetto di titolarità del trasferente (es. trasferente ha rubato il titolo).</a:t>
            </a:r>
          </a:p>
        </p:txBody>
      </p:sp>
      <p:sp>
        <p:nvSpPr>
          <p:cNvPr id="12292"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24482CD0-9A72-4BCB-91D8-2C92F7799D4F}" type="slidenum">
              <a:rPr lang="it-IT" smtClean="0"/>
              <a:pPr eaLnBrk="1" hangingPunct="1"/>
              <a:t>12</a:t>
            </a:fld>
            <a:endParaRPr lang="it-IT" smtClean="0"/>
          </a:p>
        </p:txBody>
      </p:sp>
    </p:spTree>
    <p:extLst>
      <p:ext uri="{BB962C8B-B14F-4D97-AF65-F5344CB8AC3E}">
        <p14:creationId xmlns:p14="http://schemas.microsoft.com/office/powerpoint/2010/main" val="2030311370"/>
      </p:ext>
    </p:extLst>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sz="3800" b="1" dirty="0" smtClean="0"/>
              <a:t>Letteralità – 1993 cc</a:t>
            </a:r>
            <a:endParaRPr lang="it-IT" sz="3800" dirty="0" smtClean="0"/>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a:bodyPr>
          <a:lstStyle/>
          <a:p>
            <a:pPr>
              <a:buFont typeface="Wingdings" pitchFamily="-65" charset="2"/>
              <a:buNone/>
              <a:defRPr/>
            </a:pPr>
            <a:r>
              <a:rPr lang="it-IT" sz="2600" dirty="0" smtClean="0"/>
              <a:t>Il </a:t>
            </a:r>
            <a:r>
              <a:rPr lang="it-IT" sz="2600" u="sng" dirty="0" smtClean="0"/>
              <a:t>contenuto del diritto cartolare è quello, e soltanto quello, risultante dal testo del titolo</a:t>
            </a:r>
            <a:r>
              <a:rPr lang="it-IT" sz="2600" dirty="0" smtClean="0"/>
              <a:t> in cui è incorporato</a:t>
            </a:r>
          </a:p>
          <a:p>
            <a:pPr>
              <a:defRPr/>
            </a:pPr>
            <a:r>
              <a:rPr lang="it-IT" sz="2600" dirty="0" smtClean="0"/>
              <a:t>Titoli a </a:t>
            </a:r>
            <a:r>
              <a:rPr lang="it-IT" sz="2600" i="1" u="sng" dirty="0" smtClean="0"/>
              <a:t>letteralità completa</a:t>
            </a:r>
            <a:r>
              <a:rPr lang="it-IT" sz="2600" dirty="0" smtClean="0"/>
              <a:t>: tutti gli elementi del diritto cartolare sono specificati nel testo (es. cambiale)</a:t>
            </a:r>
          </a:p>
          <a:p>
            <a:pPr>
              <a:defRPr/>
            </a:pPr>
            <a:endParaRPr lang="it-IT" sz="2600" dirty="0" smtClean="0"/>
          </a:p>
          <a:p>
            <a:pPr>
              <a:defRPr/>
            </a:pPr>
            <a:r>
              <a:rPr lang="it-IT" sz="2600" dirty="0" smtClean="0"/>
              <a:t>Titoli a </a:t>
            </a:r>
            <a:r>
              <a:rPr lang="it-IT" sz="2600" i="1" u="sng" dirty="0" smtClean="0"/>
              <a:t>letteralità incompleta</a:t>
            </a:r>
            <a:r>
              <a:rPr lang="it-IT" sz="2600" dirty="0" smtClean="0"/>
              <a:t>: nel testo sono richiamati ulteriori documenti che specificano il contenuto del diritto cartolare (es. azione di società)</a:t>
            </a:r>
          </a:p>
        </p:txBody>
      </p:sp>
      <p:sp>
        <p:nvSpPr>
          <p:cNvPr id="13316"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C908F7D0-5913-4F87-8484-496F2B4AB6BD}" type="slidenum">
              <a:rPr lang="it-IT" smtClean="0"/>
              <a:pPr eaLnBrk="1" hangingPunct="1"/>
              <a:t>13</a:t>
            </a:fld>
            <a:endParaRPr lang="it-IT" smtClean="0"/>
          </a:p>
        </p:txBody>
      </p:sp>
    </p:spTree>
    <p:extLst>
      <p:ext uri="{BB962C8B-B14F-4D97-AF65-F5344CB8AC3E}">
        <p14:creationId xmlns:p14="http://schemas.microsoft.com/office/powerpoint/2010/main" val="4168819222"/>
      </p:ext>
    </p:extLst>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sz="3800" b="1" smtClean="0"/>
              <a:t>Titoli Astratti e Titoli Causali</a:t>
            </a:r>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defRPr/>
            </a:pPr>
            <a:r>
              <a:rPr lang="it-IT" sz="2600" u="sng" dirty="0" smtClean="0"/>
              <a:t>Titoli Astratti</a:t>
            </a:r>
            <a:r>
              <a:rPr lang="it-IT" sz="2600" dirty="0" smtClean="0"/>
              <a:t>: non vi è menzione del rapporto che ha causato la creazione del titolo di credito e il contenuto del diritto cartolare è solo quello che emerge dal documento (letteralità completa)</a:t>
            </a:r>
          </a:p>
          <a:p>
            <a:pPr>
              <a:defRPr/>
            </a:pPr>
            <a:endParaRPr lang="it-IT" sz="2600" dirty="0" smtClean="0"/>
          </a:p>
          <a:p>
            <a:pPr>
              <a:defRPr/>
            </a:pPr>
            <a:r>
              <a:rPr lang="it-IT" sz="2600" u="sng" dirty="0" smtClean="0"/>
              <a:t>Titoli Causali</a:t>
            </a:r>
            <a:r>
              <a:rPr lang="it-IT" sz="2600" dirty="0" smtClean="0"/>
              <a:t>: è specificata la causa di emissione del titolo (es. polizza di carico fa riferimento al contratto di trasporto). Nei titoli causali le eccezioni derivanti dal negozio originario sono opponibili a tutti i possessori successivi (letteralità incompleta)</a:t>
            </a:r>
          </a:p>
        </p:txBody>
      </p:sp>
      <p:sp>
        <p:nvSpPr>
          <p:cNvPr id="14340"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500915D0-1966-4705-9298-9ECFBC2BA539}" type="slidenum">
              <a:rPr lang="it-IT" smtClean="0"/>
              <a:pPr eaLnBrk="1" hangingPunct="1"/>
              <a:t>14</a:t>
            </a:fld>
            <a:endParaRPr lang="it-IT" smtClean="0"/>
          </a:p>
        </p:txBody>
      </p:sp>
    </p:spTree>
    <p:extLst>
      <p:ext uri="{BB962C8B-B14F-4D97-AF65-F5344CB8AC3E}">
        <p14:creationId xmlns:p14="http://schemas.microsoft.com/office/powerpoint/2010/main" val="3770879091"/>
      </p:ext>
    </p:extLst>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sz="3800" b="1" dirty="0" smtClean="0"/>
              <a:t>Creazione dei titoli di credito</a:t>
            </a:r>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lnSpcReduction="10000"/>
          </a:bodyPr>
          <a:lstStyle/>
          <a:p>
            <a:pPr>
              <a:defRPr/>
            </a:pPr>
            <a:r>
              <a:rPr lang="it-IT" sz="2600" dirty="0" smtClean="0"/>
              <a:t>Il titolo di credito viene ad esistenza con la sua </a:t>
            </a:r>
            <a:r>
              <a:rPr lang="it-IT" sz="2600" b="1" dirty="0" smtClean="0"/>
              <a:t>creazione</a:t>
            </a:r>
            <a:r>
              <a:rPr lang="it-IT" sz="2600" dirty="0" smtClean="0"/>
              <a:t>: cioè redazione e sottoscrizione da parte del soggetto (debitore) nel rapporto originario.</a:t>
            </a:r>
          </a:p>
          <a:p>
            <a:pPr>
              <a:defRPr/>
            </a:pPr>
            <a:r>
              <a:rPr lang="it-IT" sz="2600" dirty="0" smtClean="0"/>
              <a:t>Alla creazione segue l’</a:t>
            </a:r>
            <a:r>
              <a:rPr lang="it-IT" sz="2600" b="1" dirty="0" smtClean="0"/>
              <a:t>emissione</a:t>
            </a:r>
            <a:r>
              <a:rPr lang="it-IT" sz="2600" dirty="0" smtClean="0"/>
              <a:t>: cioè la consegna materiale del titolo da parte del debitore al cd. </a:t>
            </a:r>
            <a:r>
              <a:rPr lang="it-IT" sz="2600" i="1" dirty="0" smtClean="0"/>
              <a:t>primo prenditore</a:t>
            </a:r>
            <a:r>
              <a:rPr lang="it-IT" sz="2600" dirty="0" smtClean="0"/>
              <a:t>.</a:t>
            </a:r>
          </a:p>
          <a:p>
            <a:pPr>
              <a:buFont typeface="Wingdings" pitchFamily="-65" charset="2"/>
              <a:buNone/>
              <a:defRPr/>
            </a:pPr>
            <a:endParaRPr lang="it-IT" sz="2600" dirty="0" smtClean="0"/>
          </a:p>
          <a:p>
            <a:pPr>
              <a:buFont typeface="Wingdings" pitchFamily="-65" charset="2"/>
              <a:buNone/>
              <a:defRPr/>
            </a:pPr>
            <a:r>
              <a:rPr lang="it-IT" sz="2600" dirty="0" smtClean="0"/>
              <a:t>A questo punto, di regola, il titolo comincia a circolare.</a:t>
            </a:r>
          </a:p>
        </p:txBody>
      </p:sp>
      <p:sp>
        <p:nvSpPr>
          <p:cNvPr id="15364"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FFA35D1C-EDA9-497A-85DE-48CBEBB165E9}" type="slidenum">
              <a:rPr lang="it-IT" smtClean="0"/>
              <a:pPr eaLnBrk="1" hangingPunct="1"/>
              <a:t>15</a:t>
            </a:fld>
            <a:endParaRPr lang="it-IT" smtClean="0"/>
          </a:p>
        </p:txBody>
      </p:sp>
    </p:spTree>
    <p:extLst>
      <p:ext uri="{BB962C8B-B14F-4D97-AF65-F5344CB8AC3E}">
        <p14:creationId xmlns:p14="http://schemas.microsoft.com/office/powerpoint/2010/main" val="1801105628"/>
      </p:ext>
    </p:extLst>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defRPr/>
            </a:pPr>
            <a:r>
              <a:rPr lang="it-IT" sz="3200" b="1" dirty="0" smtClean="0"/>
              <a:t>Creazione dei titoli di credito (segue)</a:t>
            </a:r>
            <a:endParaRPr lang="it-IT" sz="3200" dirty="0" smtClean="0"/>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buFont typeface="Wingdings" pitchFamily="-65" charset="2"/>
              <a:buNone/>
              <a:defRPr/>
            </a:pPr>
            <a:r>
              <a:rPr lang="it-IT" sz="2600" dirty="0" smtClean="0"/>
              <a:t>Con il rilascio del titolo al debitore fanno capo due rapporti obbligatori:</a:t>
            </a:r>
          </a:p>
          <a:p>
            <a:pPr>
              <a:defRPr/>
            </a:pPr>
            <a:r>
              <a:rPr lang="it-IT" sz="2600" dirty="0" smtClean="0"/>
              <a:t>Un </a:t>
            </a:r>
            <a:r>
              <a:rPr lang="it-IT" sz="2600" b="1" dirty="0" smtClean="0"/>
              <a:t>rapporto fondamentale</a:t>
            </a:r>
            <a:r>
              <a:rPr lang="it-IT" sz="2600" dirty="0" smtClean="0"/>
              <a:t>: derivante dalla relazione tipica intercorrente tra debitore e primo prenditore (con convenzione di rilascio o esecutiva che fissa nel titolo la prestazione dovuta)</a:t>
            </a:r>
          </a:p>
          <a:p>
            <a:pPr>
              <a:defRPr/>
            </a:pPr>
            <a:r>
              <a:rPr lang="it-IT" sz="2600" dirty="0" smtClean="0"/>
              <a:t>Un </a:t>
            </a:r>
            <a:r>
              <a:rPr lang="it-IT" sz="2600" b="1" dirty="0" smtClean="0"/>
              <a:t>rapporto cartolare</a:t>
            </a:r>
            <a:r>
              <a:rPr lang="it-IT" sz="2600" dirty="0" smtClean="0"/>
              <a:t>: scaturente dal rilascio del titolo. Differisce dal primo per la sua fonte (sottoscrizione documento); contenuto (lettera del documento) e individuazione del creditore (proprietario del documento)</a:t>
            </a:r>
          </a:p>
        </p:txBody>
      </p:sp>
      <p:sp>
        <p:nvSpPr>
          <p:cNvPr id="16388"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D8D7358F-83E7-453A-BC44-767A696A3856}" type="slidenum">
              <a:rPr lang="it-IT" smtClean="0"/>
              <a:pPr eaLnBrk="1" hangingPunct="1"/>
              <a:t>16</a:t>
            </a:fld>
            <a:endParaRPr lang="it-IT" smtClean="0"/>
          </a:p>
        </p:txBody>
      </p:sp>
    </p:spTree>
    <p:extLst>
      <p:ext uri="{BB962C8B-B14F-4D97-AF65-F5344CB8AC3E}">
        <p14:creationId xmlns:p14="http://schemas.microsoft.com/office/powerpoint/2010/main" val="1895777549"/>
      </p:ext>
    </p:extLst>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483518"/>
            <a:ext cx="8229600" cy="857250"/>
          </a:xfrm>
        </p:spPr>
        <p:txBody>
          <a:bodyPr>
            <a:normAutofit/>
          </a:bodyPr>
          <a:lstStyle/>
          <a:p>
            <a:pPr>
              <a:defRPr/>
            </a:pPr>
            <a:r>
              <a:rPr lang="it-IT" sz="3200" b="1" dirty="0" smtClean="0"/>
              <a:t>Circolazione dei titoli di credito (segue)</a:t>
            </a:r>
            <a:endParaRPr lang="it-IT" sz="3200" dirty="0" smtClean="0"/>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pPr>
              <a:defRPr/>
            </a:pPr>
            <a:r>
              <a:rPr lang="it-IT" sz="2200" dirty="0" smtClean="0"/>
              <a:t>Circolazione del credito è strettamente connessa alla circolazione del documento in cui è incorporato.</a:t>
            </a:r>
          </a:p>
          <a:p>
            <a:pPr>
              <a:defRPr/>
            </a:pPr>
            <a:r>
              <a:rPr lang="it-IT" sz="2200" dirty="0" smtClean="0"/>
              <a:t>Legittimazione all’esercizio del diritto cartolare è collegata al possesso materiale del titolo</a:t>
            </a:r>
          </a:p>
          <a:p>
            <a:pPr>
              <a:defRPr/>
            </a:pPr>
            <a:endParaRPr lang="it-IT" sz="2200" dirty="0" smtClean="0"/>
          </a:p>
          <a:p>
            <a:pPr>
              <a:buFont typeface="Wingdings" pitchFamily="-65" charset="2"/>
              <a:buNone/>
              <a:defRPr/>
            </a:pPr>
            <a:r>
              <a:rPr lang="it-IT" sz="2200" dirty="0" smtClean="0"/>
              <a:t>Ne consegue che:</a:t>
            </a:r>
          </a:p>
          <a:p>
            <a:pPr>
              <a:defRPr/>
            </a:pPr>
            <a:r>
              <a:rPr lang="it-IT" sz="2200" dirty="0" smtClean="0"/>
              <a:t>Anche in caso di acquisto </a:t>
            </a:r>
            <a:r>
              <a:rPr lang="it-IT" sz="2200" i="1" dirty="0" smtClean="0"/>
              <a:t>a non domino</a:t>
            </a:r>
            <a:r>
              <a:rPr lang="it-IT" sz="2200" dirty="0" smtClean="0"/>
              <a:t> il possessore in buona fede è legittimato all’esercizio del diritto e ne è il titolare legittimo se il possesso è accompagnato da valido titolo di acquisto.</a:t>
            </a:r>
          </a:p>
          <a:p>
            <a:pPr>
              <a:defRPr/>
            </a:pPr>
            <a:r>
              <a:rPr lang="it-IT" sz="2200" dirty="0" smtClean="0"/>
              <a:t>Il debitore è liberato pagando al possessore legittimo anche ove questi non sia l’effettivo titolare. Necessario però che il debitore ignorasse il difetto di titolarità.</a:t>
            </a:r>
          </a:p>
        </p:txBody>
      </p:sp>
      <p:sp>
        <p:nvSpPr>
          <p:cNvPr id="17412"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27E2BA58-11A3-4EB3-9FCA-61573DE3C19B}" type="slidenum">
              <a:rPr lang="it-IT" smtClean="0"/>
              <a:pPr eaLnBrk="1" hangingPunct="1"/>
              <a:t>17</a:t>
            </a:fld>
            <a:endParaRPr lang="it-IT" smtClean="0"/>
          </a:p>
        </p:txBody>
      </p:sp>
    </p:spTree>
    <p:extLst>
      <p:ext uri="{BB962C8B-B14F-4D97-AF65-F5344CB8AC3E}">
        <p14:creationId xmlns:p14="http://schemas.microsoft.com/office/powerpoint/2010/main" val="3233585845"/>
      </p:ext>
    </p:extLst>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b="1" smtClean="0"/>
              <a:t>Esercizio del diritto cartolare</a:t>
            </a:r>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defRPr/>
            </a:pPr>
            <a:r>
              <a:rPr lang="it-IT" dirty="0" smtClean="0"/>
              <a:t>Titoli al portatore (a legittimazione reale)</a:t>
            </a:r>
          </a:p>
          <a:p>
            <a:pPr>
              <a:defRPr/>
            </a:pPr>
            <a:endParaRPr lang="it-IT" dirty="0" smtClean="0"/>
          </a:p>
          <a:p>
            <a:pPr>
              <a:defRPr/>
            </a:pPr>
            <a:r>
              <a:rPr lang="it-IT" dirty="0" smtClean="0"/>
              <a:t>Titoli all’ordine (a legittimazione nominale)</a:t>
            </a:r>
          </a:p>
          <a:p>
            <a:pPr>
              <a:defRPr/>
            </a:pPr>
            <a:endParaRPr lang="it-IT" dirty="0" smtClean="0"/>
          </a:p>
          <a:p>
            <a:pPr>
              <a:defRPr/>
            </a:pPr>
            <a:r>
              <a:rPr lang="it-IT" dirty="0" smtClean="0"/>
              <a:t>Titoli nominativi </a:t>
            </a:r>
            <a:r>
              <a:rPr lang="it-IT" dirty="0"/>
              <a:t>(a legittimazione nominale)</a:t>
            </a:r>
            <a:endParaRPr lang="it-IT" dirty="0" smtClean="0"/>
          </a:p>
        </p:txBody>
      </p:sp>
      <p:sp>
        <p:nvSpPr>
          <p:cNvPr id="18436"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9B7D1C00-7D55-4513-9F86-9F47FE2179A4}" type="slidenum">
              <a:rPr lang="it-IT" smtClean="0"/>
              <a:pPr eaLnBrk="1" hangingPunct="1"/>
              <a:t>18</a:t>
            </a:fld>
            <a:endParaRPr lang="it-IT" smtClean="0"/>
          </a:p>
        </p:txBody>
      </p:sp>
    </p:spTree>
    <p:extLst>
      <p:ext uri="{BB962C8B-B14F-4D97-AF65-F5344CB8AC3E}">
        <p14:creationId xmlns:p14="http://schemas.microsoft.com/office/powerpoint/2010/main" val="124774465"/>
      </p:ext>
    </p:extLst>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sz="3800" b="1" smtClean="0"/>
              <a:t>Esercizio del diritto cartolare: </a:t>
            </a:r>
            <a:br>
              <a:rPr lang="it-IT" sz="3800" b="1" smtClean="0"/>
            </a:br>
            <a:r>
              <a:rPr lang="it-IT" sz="3800" b="1" smtClean="0"/>
              <a:t>1) Titoli al portatore</a:t>
            </a:r>
            <a:endParaRPr lang="it-IT" sz="3800" smtClean="0"/>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a:bodyPr>
          <a:lstStyle/>
          <a:p>
            <a:pPr>
              <a:defRPr/>
            </a:pPr>
            <a:r>
              <a:rPr lang="it-IT" sz="2800" dirty="0" smtClean="0"/>
              <a:t>Nel testo del titolo </a:t>
            </a:r>
            <a:r>
              <a:rPr lang="it-IT" sz="2800" u="sng" dirty="0" smtClean="0"/>
              <a:t>non è specificato alcun nome</a:t>
            </a:r>
          </a:p>
          <a:p>
            <a:pPr>
              <a:defRPr/>
            </a:pPr>
            <a:endParaRPr lang="it-IT" sz="2800" dirty="0" smtClean="0"/>
          </a:p>
          <a:p>
            <a:pPr>
              <a:defRPr/>
            </a:pPr>
            <a:r>
              <a:rPr lang="it-IT" sz="2800" dirty="0" smtClean="0"/>
              <a:t>Il trasferimento del titolo e la legittimazione all’esercizio del diritto cartolare avviene con la semplice </a:t>
            </a:r>
            <a:r>
              <a:rPr lang="it-IT" sz="2800" b="1" dirty="0" smtClean="0"/>
              <a:t>consegna</a:t>
            </a:r>
            <a:r>
              <a:rPr lang="it-IT" sz="2800" i="1" dirty="0" smtClean="0"/>
              <a:t> </a:t>
            </a:r>
            <a:r>
              <a:rPr lang="it-IT" sz="2800" dirty="0" smtClean="0"/>
              <a:t>o </a:t>
            </a:r>
            <a:r>
              <a:rPr lang="it-IT" sz="2800" b="1" dirty="0" smtClean="0"/>
              <a:t>presentazione </a:t>
            </a:r>
            <a:r>
              <a:rPr lang="it-IT" sz="2800" dirty="0" smtClean="0"/>
              <a:t>del titolo stesso</a:t>
            </a:r>
          </a:p>
          <a:p>
            <a:pPr>
              <a:defRPr/>
            </a:pPr>
            <a:endParaRPr lang="it-IT" sz="2800" dirty="0" smtClean="0"/>
          </a:p>
          <a:p>
            <a:pPr>
              <a:defRPr/>
            </a:pPr>
            <a:r>
              <a:rPr lang="it-IT" sz="2800" dirty="0" smtClean="0"/>
              <a:t>È sufficiente il </a:t>
            </a:r>
            <a:r>
              <a:rPr lang="it-IT" sz="2800" u="sng" dirty="0" smtClean="0"/>
              <a:t>mero possesso</a:t>
            </a:r>
            <a:r>
              <a:rPr lang="it-IT" sz="2800" dirty="0" smtClean="0"/>
              <a:t> del titolo</a:t>
            </a:r>
          </a:p>
        </p:txBody>
      </p:sp>
      <p:sp>
        <p:nvSpPr>
          <p:cNvPr id="19460"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F838EBC0-3B5E-4120-8330-B19DF95AFE58}" type="slidenum">
              <a:rPr lang="it-IT" smtClean="0"/>
              <a:pPr eaLnBrk="1" hangingPunct="1"/>
              <a:t>19</a:t>
            </a:fld>
            <a:endParaRPr lang="it-IT" smtClean="0"/>
          </a:p>
        </p:txBody>
      </p:sp>
    </p:spTree>
    <p:extLst>
      <p:ext uri="{BB962C8B-B14F-4D97-AF65-F5344CB8AC3E}">
        <p14:creationId xmlns:p14="http://schemas.microsoft.com/office/powerpoint/2010/main" val="1372961093"/>
      </p:ext>
    </p:extLst>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EF065379-D573-4EA2-8B1D-E411B236B083}" type="slidenum">
              <a:rPr lang="en-US" smtClean="0"/>
              <a:pPr>
                <a:defRPr/>
              </a:pPr>
              <a:t>2</a:t>
            </a:fld>
            <a:endParaRPr lang="en-US" dirty="0"/>
          </a:p>
        </p:txBody>
      </p:sp>
      <p:sp>
        <p:nvSpPr>
          <p:cNvPr id="10" name="Titolo 2"/>
          <p:cNvSpPr>
            <a:spLocks noGrp="1"/>
          </p:cNvSpPr>
          <p:nvPr>
            <p:ph type="title" idx="4294967295"/>
          </p:nvPr>
        </p:nvSpPr>
        <p:spPr>
          <a:xfrm>
            <a:off x="1644650" y="205979"/>
            <a:ext cx="7499350" cy="857250"/>
          </a:xfrm>
        </p:spPr>
        <p:txBody>
          <a:bodyPr>
            <a:normAutofit/>
          </a:bodyPr>
          <a:lstStyle/>
          <a:p>
            <a:r>
              <a:rPr lang="it-IT" altLang="it-IT" sz="2000" b="1" dirty="0" smtClean="0">
                <a:solidFill>
                  <a:schemeClr val="tx2"/>
                </a:solidFill>
                <a:effectLst/>
                <a:latin typeface="Calibri" panose="020F0502020204030204" pitchFamily="34" charset="0"/>
              </a:rPr>
              <a:t>Agenda</a:t>
            </a:r>
            <a:endParaRPr lang="it-IT" altLang="it-IT" sz="2000" b="1" dirty="0">
              <a:solidFill>
                <a:schemeClr val="tx2"/>
              </a:solidFill>
              <a:effectLst/>
              <a:latin typeface="Calibri" panose="020F0502020204030204" pitchFamily="34" charset="0"/>
            </a:endParaRPr>
          </a:p>
        </p:txBody>
      </p:sp>
      <p:grpSp>
        <p:nvGrpSpPr>
          <p:cNvPr id="7" name="Gruppo 6"/>
          <p:cNvGrpSpPr/>
          <p:nvPr/>
        </p:nvGrpSpPr>
        <p:grpSpPr>
          <a:xfrm>
            <a:off x="1691680" y="1383620"/>
            <a:ext cx="6624736" cy="2538281"/>
            <a:chOff x="1691680" y="1844825"/>
            <a:chExt cx="6408712" cy="2808311"/>
          </a:xfrm>
        </p:grpSpPr>
        <p:sp>
          <p:nvSpPr>
            <p:cNvPr id="8" name="Document"/>
            <p:cNvSpPr>
              <a:spLocks noEditPoints="1" noChangeArrowheads="1"/>
            </p:cNvSpPr>
            <p:nvPr/>
          </p:nvSpPr>
          <p:spPr bwMode="auto">
            <a:xfrm>
              <a:off x="1691680" y="1844825"/>
              <a:ext cx="6408712" cy="2808311"/>
            </a:xfrm>
            <a:custGeom>
              <a:avLst/>
              <a:gdLst>
                <a:gd name="T0" fmla="*/ 10757 w 21600"/>
                <a:gd name="T1" fmla="*/ 21632 h 21600"/>
                <a:gd name="T2" fmla="*/ 85 w 21600"/>
                <a:gd name="T3" fmla="*/ 10849 h 21600"/>
                <a:gd name="T4" fmla="*/ 10757 w 21600"/>
                <a:gd name="T5" fmla="*/ 81 h 21600"/>
                <a:gd name="T6" fmla="*/ 21706 w 21600"/>
                <a:gd name="T7" fmla="*/ 10652 h 21600"/>
                <a:gd name="T8" fmla="*/ 10757 w 21600"/>
                <a:gd name="T9" fmla="*/ 21632 h 21600"/>
                <a:gd name="T10" fmla="*/ 0 w 21600"/>
                <a:gd name="T11" fmla="*/ 0 h 21600"/>
                <a:gd name="T12" fmla="*/ 21600 w 21600"/>
                <a:gd name="T13" fmla="*/ 0 h 21600"/>
                <a:gd name="T14" fmla="*/ 21600 w 21600"/>
                <a:gd name="T15" fmla="*/ 21600 h 21600"/>
                <a:gd name="T16" fmla="*/ 977 w 21600"/>
                <a:gd name="T17" fmla="*/ 818 h 21600"/>
                <a:gd name="T18" fmla="*/ 20622 w 21600"/>
                <a:gd name="T19" fmla="*/ 16429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chemeClr val="bg1"/>
            </a:solidFill>
            <a:ln w="9525">
              <a:solidFill>
                <a:schemeClr val="accent1">
                  <a:lumMod val="20000"/>
                  <a:lumOff val="80000"/>
                </a:schemeClr>
              </a:solidFill>
              <a:miter lim="800000"/>
              <a:headEnd/>
              <a:tailEnd/>
            </a:ln>
            <a:effectLst>
              <a:outerShdw dist="107763" dir="2700000" algn="ctr" rotWithShape="0">
                <a:schemeClr val="accent1">
                  <a:lumMod val="75000"/>
                </a:schemeClr>
              </a:outerShdw>
            </a:effectLst>
          </p:spPr>
          <p:txBody>
            <a:bodyPr vert="horz" wrap="square" lIns="91440" tIns="45720" rIns="91440" bIns="45720" numCol="1" anchor="t" anchorCtr="0" compatLnSpc="1">
              <a:prstTxWarp prst="textNoShape">
                <a:avLst/>
              </a:prstTxWarp>
            </a:bodyPr>
            <a:lstStyle/>
            <a:p>
              <a:endParaRPr lang="it-IT"/>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0741" y="1906199"/>
              <a:ext cx="720080" cy="8572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11" name="Rectangle 3"/>
          <p:cNvSpPr txBox="1">
            <a:spLocks noChangeArrowheads="1"/>
          </p:cNvSpPr>
          <p:nvPr/>
        </p:nvSpPr>
        <p:spPr>
          <a:xfrm>
            <a:off x="2499674" y="1741216"/>
            <a:ext cx="5672726" cy="1823086"/>
          </a:xfrm>
          <a:prstGeom prst="rect">
            <a:avLst/>
          </a:prstGeom>
        </p:spPr>
        <p:style>
          <a:lnRef idx="1">
            <a:schemeClr val="accent3"/>
          </a:lnRef>
          <a:fillRef idx="2">
            <a:schemeClr val="accent3"/>
          </a:fillRef>
          <a:effectRef idx="1">
            <a:schemeClr val="accent3"/>
          </a:effectRef>
          <a:fontRef idx="minor">
            <a:schemeClr val="dk1"/>
          </a:fontRef>
        </p:style>
        <p:txBody>
          <a:bodyPr>
            <a:normAutofit fontScale="85000" lnSpcReduction="1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722312" indent="-457200" algn="just">
              <a:lnSpc>
                <a:spcPct val="120000"/>
              </a:lnSpc>
              <a:spcBef>
                <a:spcPts val="1200"/>
              </a:spcBef>
              <a:buClr>
                <a:schemeClr val="accent3">
                  <a:lumMod val="75000"/>
                </a:schemeClr>
              </a:buClr>
              <a:buFont typeface="+mj-lt"/>
              <a:buAutoNum type="arabicParenR"/>
              <a:tabLst>
                <a:tab pos="542925" algn="l"/>
              </a:tabLst>
            </a:pPr>
            <a:r>
              <a:rPr lang="it-IT" altLang="it-IT" sz="2000" dirty="0" smtClean="0">
                <a:latin typeface="Calibri" panose="020F0502020204030204" pitchFamily="34" charset="0"/>
              </a:rPr>
              <a:t>Origine, nozione, fonti </a:t>
            </a:r>
            <a:r>
              <a:rPr lang="it-IT" altLang="it-IT" sz="2000" dirty="0" smtClean="0">
                <a:latin typeface="Calibri" panose="020F0502020204030204" pitchFamily="34" charset="0"/>
              </a:rPr>
              <a:t>e classificazioni</a:t>
            </a:r>
          </a:p>
          <a:p>
            <a:pPr marL="722312" indent="-457200" algn="just">
              <a:lnSpc>
                <a:spcPct val="120000"/>
              </a:lnSpc>
              <a:spcBef>
                <a:spcPts val="1200"/>
              </a:spcBef>
              <a:buClr>
                <a:schemeClr val="accent3">
                  <a:lumMod val="75000"/>
                </a:schemeClr>
              </a:buClr>
              <a:buFont typeface="+mj-lt"/>
              <a:buAutoNum type="arabicParenR"/>
              <a:tabLst>
                <a:tab pos="542925" algn="l"/>
              </a:tabLst>
            </a:pPr>
            <a:r>
              <a:rPr lang="it-IT" altLang="it-IT" sz="2000" dirty="0" smtClean="0">
                <a:latin typeface="Calibri" panose="020F0502020204030204" pitchFamily="34" charset="0"/>
              </a:rPr>
              <a:t>Cessione del credito e titoli di credito a confronto</a:t>
            </a:r>
          </a:p>
          <a:p>
            <a:pPr marL="722312" indent="-457200" algn="just">
              <a:lnSpc>
                <a:spcPct val="120000"/>
              </a:lnSpc>
              <a:spcBef>
                <a:spcPts val="1200"/>
              </a:spcBef>
              <a:buClr>
                <a:schemeClr val="accent3">
                  <a:lumMod val="75000"/>
                </a:schemeClr>
              </a:buClr>
              <a:buFont typeface="+mj-lt"/>
              <a:buAutoNum type="arabicParenR"/>
              <a:tabLst>
                <a:tab pos="542925" algn="l"/>
              </a:tabLst>
            </a:pPr>
            <a:r>
              <a:rPr lang="it-IT" altLang="it-IT" sz="2000" dirty="0" smtClean="0">
                <a:latin typeface="Calibri" panose="020F0502020204030204" pitchFamily="34" charset="0"/>
              </a:rPr>
              <a:t>I principi relativi ai titoli di credito:</a:t>
            </a:r>
          </a:p>
          <a:p>
            <a:pPr marL="265112" indent="0" algn="just">
              <a:lnSpc>
                <a:spcPct val="120000"/>
              </a:lnSpc>
              <a:spcBef>
                <a:spcPts val="1200"/>
              </a:spcBef>
              <a:buClr>
                <a:schemeClr val="accent3">
                  <a:lumMod val="75000"/>
                </a:schemeClr>
              </a:buClr>
              <a:buNone/>
              <a:tabLst>
                <a:tab pos="542925" algn="l"/>
              </a:tabLst>
            </a:pPr>
            <a:r>
              <a:rPr lang="it-IT" altLang="it-IT" sz="2000" dirty="0">
                <a:latin typeface="Calibri" panose="020F0502020204030204" pitchFamily="34" charset="0"/>
              </a:rPr>
              <a:t> </a:t>
            </a:r>
            <a:r>
              <a:rPr lang="it-IT" altLang="it-IT" sz="2000" dirty="0" smtClean="0">
                <a:latin typeface="Calibri" panose="020F0502020204030204" pitchFamily="34" charset="0"/>
              </a:rPr>
              <a:t>         - legittimazione;            - autonomia;           -  letteralità</a:t>
            </a:r>
          </a:p>
          <a:p>
            <a:pPr marL="265112" indent="0" algn="just">
              <a:lnSpc>
                <a:spcPct val="120000"/>
              </a:lnSpc>
              <a:spcBef>
                <a:spcPts val="1200"/>
              </a:spcBef>
              <a:buClr>
                <a:schemeClr val="accent3">
                  <a:lumMod val="75000"/>
                </a:schemeClr>
              </a:buClr>
              <a:buNone/>
              <a:tabLst>
                <a:tab pos="542925" algn="l"/>
              </a:tabLst>
            </a:pPr>
            <a:endParaRPr lang="it-IT" altLang="it-IT" sz="2000" dirty="0" smtClean="0">
              <a:latin typeface="Calibri" panose="020F0502020204030204" pitchFamily="34" charset="0"/>
            </a:endParaRPr>
          </a:p>
          <a:p>
            <a:pPr marL="608012" indent="-342900" algn="just">
              <a:lnSpc>
                <a:spcPct val="120000"/>
              </a:lnSpc>
              <a:spcBef>
                <a:spcPts val="1200"/>
              </a:spcBef>
              <a:buClr>
                <a:schemeClr val="accent3">
                  <a:lumMod val="75000"/>
                </a:schemeClr>
              </a:buClr>
              <a:buFontTx/>
              <a:buChar char="-"/>
              <a:tabLst>
                <a:tab pos="542925" algn="l"/>
              </a:tabLst>
            </a:pPr>
            <a:endParaRPr lang="it-IT" altLang="it-IT" sz="2000" dirty="0" smtClean="0">
              <a:latin typeface="Calibri" panose="020F0502020204030204" pitchFamily="34" charset="0"/>
            </a:endParaRPr>
          </a:p>
          <a:p>
            <a:pPr marL="265112" indent="0" algn="just">
              <a:lnSpc>
                <a:spcPct val="90000"/>
              </a:lnSpc>
              <a:spcBef>
                <a:spcPts val="1200"/>
              </a:spcBef>
              <a:buClr>
                <a:schemeClr val="accent3">
                  <a:lumMod val="75000"/>
                </a:schemeClr>
              </a:buClr>
              <a:buNone/>
              <a:tabLst>
                <a:tab pos="542925" algn="l"/>
              </a:tabLst>
            </a:pPr>
            <a:endParaRPr lang="it-IT" altLang="it-IT" sz="2000" dirty="0" smtClean="0">
              <a:latin typeface="Calibri" panose="020F0502020204030204" pitchFamily="34" charset="0"/>
            </a:endParaRPr>
          </a:p>
          <a:p>
            <a:pPr marL="609600" indent="-344488" algn="just">
              <a:lnSpc>
                <a:spcPct val="90000"/>
              </a:lnSpc>
              <a:buClr>
                <a:schemeClr val="accent3">
                  <a:lumMod val="75000"/>
                </a:schemeClr>
              </a:buClr>
              <a:buFontTx/>
              <a:buAutoNum type="arabicPeriod"/>
              <a:tabLst>
                <a:tab pos="542925" algn="l"/>
              </a:tabLst>
            </a:pPr>
            <a:endParaRPr lang="it-IT" altLang="it-IT" sz="2000" dirty="0">
              <a:latin typeface="Calibri" panose="020F0502020204030204" pitchFamily="34" charset="0"/>
            </a:endParaRPr>
          </a:p>
        </p:txBody>
      </p:sp>
    </p:spTree>
    <p:extLst>
      <p:ext uri="{BB962C8B-B14F-4D97-AF65-F5344CB8AC3E}">
        <p14:creationId xmlns:p14="http://schemas.microsoft.com/office/powerpoint/2010/main" val="3727517984"/>
      </p:ext>
    </p:extLst>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sz="3800" b="1" smtClean="0"/>
              <a:t>Esercizio del diritto cartolare:</a:t>
            </a:r>
            <a:br>
              <a:rPr lang="it-IT" sz="3800" b="1" smtClean="0"/>
            </a:br>
            <a:r>
              <a:rPr lang="it-IT" sz="3800" b="1" smtClean="0"/>
              <a:t>2) Titoli all’ordine</a:t>
            </a:r>
            <a:endParaRPr lang="it-IT" sz="3800" smtClean="0"/>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defRPr/>
            </a:pPr>
            <a:r>
              <a:rPr lang="it-IT" sz="2600" dirty="0" smtClean="0"/>
              <a:t>Sono </a:t>
            </a:r>
            <a:r>
              <a:rPr lang="it-IT" sz="2600" u="sng" dirty="0" smtClean="0"/>
              <a:t>intestati ad una persona determinata</a:t>
            </a:r>
          </a:p>
          <a:p>
            <a:pPr>
              <a:buFont typeface="Wingdings" pitchFamily="-65" charset="2"/>
              <a:buNone/>
              <a:defRPr/>
            </a:pPr>
            <a:endParaRPr lang="it-IT" sz="2600" u="sng" dirty="0" smtClean="0"/>
          </a:p>
          <a:p>
            <a:pPr>
              <a:defRPr/>
            </a:pPr>
            <a:r>
              <a:rPr lang="it-IT" sz="2600" dirty="0" smtClean="0"/>
              <a:t>Circolano con la consegna materiale del documento accompagnata dalla </a:t>
            </a:r>
            <a:r>
              <a:rPr lang="it-IT" sz="2600" b="1" dirty="0" smtClean="0"/>
              <a:t>girata</a:t>
            </a:r>
          </a:p>
          <a:p>
            <a:pPr>
              <a:buFont typeface="Wingdings" pitchFamily="-65" charset="2"/>
              <a:buNone/>
              <a:defRPr/>
            </a:pPr>
            <a:endParaRPr lang="it-IT" sz="2600" i="1" dirty="0" smtClean="0"/>
          </a:p>
          <a:p>
            <a:pPr>
              <a:defRPr/>
            </a:pPr>
            <a:r>
              <a:rPr lang="it-IT" sz="2600" dirty="0" smtClean="0"/>
              <a:t>Il possessore del titolo è legittimato in base ad una serie continua di girate.</a:t>
            </a:r>
          </a:p>
          <a:p>
            <a:pPr>
              <a:buFont typeface="Wingdings" pitchFamily="-65" charset="2"/>
              <a:buNone/>
              <a:defRPr/>
            </a:pPr>
            <a:endParaRPr lang="it-IT" sz="2600" dirty="0" smtClean="0"/>
          </a:p>
          <a:p>
            <a:pPr>
              <a:defRPr/>
            </a:pPr>
            <a:r>
              <a:rPr lang="it-IT" sz="2600" dirty="0" smtClean="0"/>
              <a:t>È dunque necessario un </a:t>
            </a:r>
            <a:r>
              <a:rPr lang="it-IT" sz="2600" u="sng" dirty="0" smtClean="0"/>
              <a:t>possesso qualificato</a:t>
            </a:r>
            <a:r>
              <a:rPr lang="it-IT" sz="2600" dirty="0" smtClean="0"/>
              <a:t> del titolo</a:t>
            </a:r>
          </a:p>
        </p:txBody>
      </p:sp>
      <p:sp>
        <p:nvSpPr>
          <p:cNvPr id="20484"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8148BD59-697E-4866-9E66-739227202340}" type="slidenum">
              <a:rPr lang="it-IT" smtClean="0"/>
              <a:pPr eaLnBrk="1" hangingPunct="1"/>
              <a:t>20</a:t>
            </a:fld>
            <a:endParaRPr lang="it-IT" smtClean="0"/>
          </a:p>
        </p:txBody>
      </p:sp>
    </p:spTree>
    <p:extLst>
      <p:ext uri="{BB962C8B-B14F-4D97-AF65-F5344CB8AC3E}">
        <p14:creationId xmlns:p14="http://schemas.microsoft.com/office/powerpoint/2010/main" val="3927409139"/>
      </p:ext>
    </p:extLst>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sz="3800" b="1" smtClean="0"/>
              <a:t>Esercizio del diritto cartolare:</a:t>
            </a:r>
            <a:br>
              <a:rPr lang="it-IT" sz="3800" b="1" smtClean="0"/>
            </a:br>
            <a:r>
              <a:rPr lang="it-IT" sz="3800" b="1" smtClean="0"/>
              <a:t>3) Titoli nominativi</a:t>
            </a:r>
            <a:endParaRPr lang="it-IT" sz="3800" smtClean="0"/>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defRPr/>
            </a:pPr>
            <a:r>
              <a:rPr lang="it-IT" sz="2400" dirty="0" smtClean="0"/>
              <a:t>Sono </a:t>
            </a:r>
            <a:r>
              <a:rPr lang="it-IT" sz="2400" u="sng" dirty="0" smtClean="0"/>
              <a:t>intestati al possessore</a:t>
            </a:r>
          </a:p>
          <a:p>
            <a:pPr>
              <a:defRPr/>
            </a:pPr>
            <a:endParaRPr lang="it-IT" sz="2400" u="sng" dirty="0" smtClean="0"/>
          </a:p>
          <a:p>
            <a:pPr>
              <a:defRPr/>
            </a:pPr>
            <a:r>
              <a:rPr lang="it-IT" sz="2400" dirty="0" smtClean="0"/>
              <a:t>Legittimazione si acquista con la presentazione del titolo e con la </a:t>
            </a:r>
            <a:r>
              <a:rPr lang="it-IT" sz="2400" b="1" dirty="0" smtClean="0"/>
              <a:t>doppia intestazione</a:t>
            </a:r>
            <a:r>
              <a:rPr lang="it-IT" sz="2400" dirty="0" smtClean="0"/>
              <a:t> del nome del possessore sul </a:t>
            </a:r>
            <a:r>
              <a:rPr lang="it-IT" sz="2400" i="1" dirty="0" smtClean="0"/>
              <a:t>titolo </a:t>
            </a:r>
            <a:r>
              <a:rPr lang="it-IT" sz="2400" dirty="0" smtClean="0"/>
              <a:t>e su un </a:t>
            </a:r>
            <a:r>
              <a:rPr lang="it-IT" sz="2400" i="1" dirty="0" smtClean="0"/>
              <a:t>apposito registro</a:t>
            </a:r>
            <a:r>
              <a:rPr lang="it-IT" sz="2400" dirty="0" smtClean="0"/>
              <a:t> tenuto dall’emittente</a:t>
            </a:r>
          </a:p>
          <a:p>
            <a:pPr>
              <a:defRPr/>
            </a:pPr>
            <a:endParaRPr lang="it-IT" sz="2400" dirty="0" smtClean="0"/>
          </a:p>
          <a:p>
            <a:pPr>
              <a:defRPr/>
            </a:pPr>
            <a:r>
              <a:rPr lang="it-IT" sz="2400" dirty="0" smtClean="0"/>
              <a:t>Trasferimento mediante </a:t>
            </a:r>
            <a:r>
              <a:rPr lang="it-IT" sz="2400" b="1" dirty="0" smtClean="0"/>
              <a:t>consegna </a:t>
            </a:r>
            <a:r>
              <a:rPr lang="it-IT" sz="2400" dirty="0" smtClean="0"/>
              <a:t>del titolo e </a:t>
            </a:r>
            <a:r>
              <a:rPr lang="it-IT" sz="2400" b="1" dirty="0" smtClean="0"/>
              <a:t>cambiamento</a:t>
            </a:r>
            <a:r>
              <a:rPr lang="it-IT" sz="2400" dirty="0" smtClean="0"/>
              <a:t> della </a:t>
            </a:r>
            <a:r>
              <a:rPr lang="it-IT" sz="2400" b="1" dirty="0" smtClean="0"/>
              <a:t>doppia intestazione</a:t>
            </a:r>
          </a:p>
          <a:p>
            <a:pPr>
              <a:defRPr/>
            </a:pPr>
            <a:endParaRPr lang="it-IT" sz="2400" dirty="0" smtClean="0"/>
          </a:p>
          <a:p>
            <a:pPr>
              <a:defRPr/>
            </a:pPr>
            <a:r>
              <a:rPr lang="it-IT" sz="2400" dirty="0" smtClean="0"/>
              <a:t>È dunque necessario un </a:t>
            </a:r>
            <a:r>
              <a:rPr lang="it-IT" sz="2400" u="sng" dirty="0" smtClean="0"/>
              <a:t>possesso qualificato</a:t>
            </a:r>
            <a:r>
              <a:rPr lang="it-IT" sz="2400" dirty="0" smtClean="0"/>
              <a:t> del titolo</a:t>
            </a:r>
          </a:p>
        </p:txBody>
      </p:sp>
      <p:sp>
        <p:nvSpPr>
          <p:cNvPr id="21508"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25186C39-5AB7-4278-A579-6F3A30A39637}" type="slidenum">
              <a:rPr lang="it-IT" smtClean="0"/>
              <a:pPr eaLnBrk="1" hangingPunct="1"/>
              <a:t>21</a:t>
            </a:fld>
            <a:endParaRPr lang="it-IT" smtClean="0"/>
          </a:p>
        </p:txBody>
      </p:sp>
    </p:spTree>
    <p:extLst>
      <p:ext uri="{BB962C8B-B14F-4D97-AF65-F5344CB8AC3E}">
        <p14:creationId xmlns:p14="http://schemas.microsoft.com/office/powerpoint/2010/main" val="824049480"/>
      </p:ext>
    </p:extLst>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sz="3800" b="1" smtClean="0"/>
              <a:t>Esercizio del diritto cartolare:</a:t>
            </a:r>
            <a:br>
              <a:rPr lang="it-IT" sz="3800" b="1" smtClean="0"/>
            </a:br>
            <a:r>
              <a:rPr lang="it-IT" sz="3800" b="1" smtClean="0"/>
              <a:t>4) La girata</a:t>
            </a:r>
            <a:endParaRPr lang="it-IT" sz="3800" smtClean="0"/>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a:buFont typeface="Wingdings" pitchFamily="-65" charset="2"/>
              <a:buNone/>
              <a:defRPr/>
            </a:pPr>
            <a:r>
              <a:rPr lang="it-IT" dirty="0" smtClean="0"/>
              <a:t>   </a:t>
            </a:r>
            <a:r>
              <a:rPr lang="it-IT" sz="2400" dirty="0" smtClean="0"/>
              <a:t>È l’ordine fatto dall’attuale possessore (girante) al debitore di pagare un terzo soggetto (giratario) cui viene trasferito il titolo</a:t>
            </a:r>
          </a:p>
          <a:p>
            <a:pPr>
              <a:buFont typeface="Wingdings" pitchFamily="-65" charset="2"/>
              <a:buNone/>
              <a:defRPr/>
            </a:pPr>
            <a:r>
              <a:rPr lang="it-IT" sz="2400" dirty="0" smtClean="0"/>
              <a:t>    La girata muta la legittimazione all’esercizio del diritto cartolare. Se vi sono state più girate, il possessore è legittimato in base ad una </a:t>
            </a:r>
            <a:r>
              <a:rPr lang="it-IT" sz="2400" i="1" dirty="0" smtClean="0"/>
              <a:t>serie continua di girate</a:t>
            </a:r>
          </a:p>
          <a:p>
            <a:pPr>
              <a:buFont typeface="Wingdings" pitchFamily="-65" charset="2"/>
              <a:buNone/>
              <a:defRPr/>
            </a:pPr>
            <a:endParaRPr lang="it-IT" sz="2400" dirty="0" smtClean="0"/>
          </a:p>
          <a:p>
            <a:pPr>
              <a:buFont typeface="Wingdings" pitchFamily="-65" charset="2"/>
              <a:buNone/>
              <a:defRPr/>
            </a:pPr>
            <a:r>
              <a:rPr lang="it-IT" sz="2400" dirty="0" smtClean="0"/>
              <a:t>La girata può essere:</a:t>
            </a:r>
          </a:p>
          <a:p>
            <a:pPr>
              <a:defRPr/>
            </a:pPr>
            <a:r>
              <a:rPr lang="it-IT" sz="2400" u="sng" dirty="0" smtClean="0"/>
              <a:t>Piena</a:t>
            </a:r>
            <a:r>
              <a:rPr lang="it-IT" sz="2400" dirty="0" smtClean="0"/>
              <a:t>: se è fatta al nome del giratario</a:t>
            </a:r>
          </a:p>
          <a:p>
            <a:pPr>
              <a:defRPr/>
            </a:pPr>
            <a:r>
              <a:rPr lang="it-IT" sz="2400" u="sng" dirty="0" smtClean="0"/>
              <a:t>In bianco</a:t>
            </a:r>
            <a:r>
              <a:rPr lang="it-IT" sz="2400" dirty="0" smtClean="0"/>
              <a:t>: se non è indicato il nome del giratario</a:t>
            </a:r>
            <a:endParaRPr lang="it-IT" sz="2400" u="sng" dirty="0" smtClean="0"/>
          </a:p>
        </p:txBody>
      </p:sp>
      <p:sp>
        <p:nvSpPr>
          <p:cNvPr id="22532"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90C5C3D4-91E2-4AFC-AB06-BD742B51EAAF}" type="slidenum">
              <a:rPr lang="it-IT" smtClean="0"/>
              <a:pPr eaLnBrk="1" hangingPunct="1"/>
              <a:t>22</a:t>
            </a:fld>
            <a:endParaRPr lang="it-IT" smtClean="0"/>
          </a:p>
        </p:txBody>
      </p:sp>
    </p:spTree>
    <p:extLst>
      <p:ext uri="{BB962C8B-B14F-4D97-AF65-F5344CB8AC3E}">
        <p14:creationId xmlns:p14="http://schemas.microsoft.com/office/powerpoint/2010/main" val="3717696478"/>
      </p:ext>
    </p:extLst>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sz="3800" b="1" smtClean="0"/>
              <a:t>Classificazione dei titoli di credito</a:t>
            </a:r>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defRPr/>
            </a:pPr>
            <a:r>
              <a:rPr lang="it-IT" sz="2600" dirty="0" smtClean="0"/>
              <a:t>In base ai </a:t>
            </a:r>
            <a:r>
              <a:rPr lang="it-IT" sz="2600" b="1" dirty="0" smtClean="0"/>
              <a:t> diritti enunciati nel titolo</a:t>
            </a:r>
          </a:p>
          <a:p>
            <a:pPr>
              <a:defRPr/>
            </a:pPr>
            <a:endParaRPr lang="it-IT" sz="2600" b="1" dirty="0" smtClean="0"/>
          </a:p>
          <a:p>
            <a:pPr>
              <a:defRPr/>
            </a:pPr>
            <a:r>
              <a:rPr lang="it-IT" sz="2600" dirty="0" smtClean="0"/>
              <a:t>In base alla </a:t>
            </a:r>
            <a:r>
              <a:rPr lang="it-IT" sz="2600" b="1" dirty="0" smtClean="0"/>
              <a:t>natura dell’emittente</a:t>
            </a:r>
            <a:endParaRPr lang="it-IT" sz="2600" dirty="0" smtClean="0"/>
          </a:p>
          <a:p>
            <a:pPr>
              <a:defRPr/>
            </a:pPr>
            <a:endParaRPr lang="it-IT" sz="2600" dirty="0" smtClean="0"/>
          </a:p>
          <a:p>
            <a:pPr>
              <a:defRPr/>
            </a:pPr>
            <a:r>
              <a:rPr lang="it-IT" sz="2600" dirty="0" smtClean="0"/>
              <a:t>In base al </a:t>
            </a:r>
            <a:r>
              <a:rPr lang="it-IT" sz="2600" b="1" dirty="0" smtClean="0"/>
              <a:t>modo in cui sono creati ed emessi</a:t>
            </a:r>
            <a:endParaRPr lang="it-IT" sz="2600" dirty="0" smtClean="0"/>
          </a:p>
        </p:txBody>
      </p:sp>
      <p:sp>
        <p:nvSpPr>
          <p:cNvPr id="23556"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802FA2B2-C4C7-4A83-99A3-A21733001EFC}" type="slidenum">
              <a:rPr lang="it-IT" smtClean="0"/>
              <a:pPr eaLnBrk="1" hangingPunct="1"/>
              <a:t>23</a:t>
            </a:fld>
            <a:endParaRPr lang="it-IT" smtClean="0"/>
          </a:p>
        </p:txBody>
      </p:sp>
    </p:spTree>
    <p:extLst>
      <p:ext uri="{BB962C8B-B14F-4D97-AF65-F5344CB8AC3E}">
        <p14:creationId xmlns:p14="http://schemas.microsoft.com/office/powerpoint/2010/main" val="1254063702"/>
      </p:ext>
    </p:extLst>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sz="3800" b="1" smtClean="0"/>
              <a:t>Classificazione dei titoli di credito:</a:t>
            </a:r>
            <a:br>
              <a:rPr lang="it-IT" sz="3800" b="1" smtClean="0"/>
            </a:br>
            <a:r>
              <a:rPr lang="it-IT" sz="3800" b="1" smtClean="0"/>
              <a:t>1) Diritti enunciati nel titolo</a:t>
            </a:r>
            <a:endParaRPr lang="it-IT" sz="3800" smtClean="0"/>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defRPr/>
            </a:pPr>
            <a:r>
              <a:rPr lang="it-IT" sz="2400" i="1" dirty="0" smtClean="0"/>
              <a:t>Titoli di pagamento</a:t>
            </a:r>
            <a:r>
              <a:rPr lang="it-IT" sz="2400" dirty="0" smtClean="0"/>
              <a:t>: attribuiscono il diritto ad una determinata prestazione di natura monetaria (es. cambiale, assegno)</a:t>
            </a:r>
          </a:p>
          <a:p>
            <a:pPr>
              <a:defRPr/>
            </a:pPr>
            <a:endParaRPr lang="it-IT" sz="2400" i="1" dirty="0" smtClean="0"/>
          </a:p>
          <a:p>
            <a:pPr>
              <a:defRPr/>
            </a:pPr>
            <a:r>
              <a:rPr lang="it-IT" sz="2400" i="1" dirty="0" smtClean="0"/>
              <a:t>Titoli di partecipazione</a:t>
            </a:r>
            <a:r>
              <a:rPr lang="it-IT" sz="2400" dirty="0" smtClean="0"/>
              <a:t>: conferiscono un determinato </a:t>
            </a:r>
            <a:r>
              <a:rPr lang="it-IT" sz="2400" i="1" dirty="0" smtClean="0"/>
              <a:t>status </a:t>
            </a:r>
            <a:r>
              <a:rPr lang="it-IT" sz="2400" dirty="0" smtClean="0"/>
              <a:t>giuridico (es. azioni di società)</a:t>
            </a:r>
          </a:p>
          <a:p>
            <a:pPr>
              <a:defRPr/>
            </a:pPr>
            <a:endParaRPr lang="it-IT" sz="2400" dirty="0" smtClean="0"/>
          </a:p>
          <a:p>
            <a:pPr>
              <a:defRPr/>
            </a:pPr>
            <a:r>
              <a:rPr lang="it-IT" sz="2400" i="1" dirty="0" smtClean="0"/>
              <a:t>Titoli rappresentativi di merci</a:t>
            </a:r>
            <a:r>
              <a:rPr lang="it-IT" sz="2400" dirty="0" smtClean="0"/>
              <a:t>: incorporano il diritto alla consegna, al possesso ed al trasferimento delle merci in essi descritte (es. fede di deposito, nota di pegno, polizza di carico, ecc.)</a:t>
            </a:r>
            <a:endParaRPr lang="it-IT" sz="2400" i="1" dirty="0" smtClean="0"/>
          </a:p>
        </p:txBody>
      </p:sp>
      <p:sp>
        <p:nvSpPr>
          <p:cNvPr id="24580"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AFBE4394-DD73-4251-84E8-9EB05DC5915B}" type="slidenum">
              <a:rPr lang="it-IT" smtClean="0"/>
              <a:pPr eaLnBrk="1" hangingPunct="1"/>
              <a:t>24</a:t>
            </a:fld>
            <a:endParaRPr lang="it-IT" smtClean="0"/>
          </a:p>
        </p:txBody>
      </p:sp>
    </p:spTree>
    <p:extLst>
      <p:ext uri="{BB962C8B-B14F-4D97-AF65-F5344CB8AC3E}">
        <p14:creationId xmlns:p14="http://schemas.microsoft.com/office/powerpoint/2010/main" val="1708956691"/>
      </p:ext>
    </p:extLst>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sz="3800" b="1" smtClean="0">
                <a:solidFill>
                  <a:srgbClr val="00A29E"/>
                </a:solidFill>
              </a:rPr>
              <a:t>Classificazione dei titoli di credito:</a:t>
            </a:r>
            <a:br>
              <a:rPr lang="it-IT" sz="3800" b="1" smtClean="0">
                <a:solidFill>
                  <a:srgbClr val="00A29E"/>
                </a:solidFill>
              </a:rPr>
            </a:br>
            <a:r>
              <a:rPr lang="it-IT" sz="3800" b="1" smtClean="0">
                <a:solidFill>
                  <a:srgbClr val="00A29E"/>
                </a:solidFill>
              </a:rPr>
              <a:t>2) Natura dell’emittente</a:t>
            </a:r>
            <a:endParaRPr lang="it-IT" smtClean="0"/>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defRPr/>
            </a:pPr>
            <a:endParaRPr lang="it-IT" sz="2600" i="1" dirty="0" smtClean="0"/>
          </a:p>
          <a:p>
            <a:pPr>
              <a:defRPr/>
            </a:pPr>
            <a:r>
              <a:rPr lang="it-IT" sz="2600" i="1" dirty="0" smtClean="0"/>
              <a:t>Titoli pubblici</a:t>
            </a:r>
            <a:r>
              <a:rPr lang="it-IT" sz="2600" dirty="0" smtClean="0"/>
              <a:t>: emessi dallo Stato centrale o periferico (es. buoni del tesoro)</a:t>
            </a:r>
          </a:p>
          <a:p>
            <a:pPr>
              <a:defRPr/>
            </a:pPr>
            <a:endParaRPr lang="it-IT" sz="2600" dirty="0" smtClean="0"/>
          </a:p>
          <a:p>
            <a:pPr>
              <a:defRPr/>
            </a:pPr>
            <a:r>
              <a:rPr lang="it-IT" sz="2600" i="1" dirty="0" smtClean="0"/>
              <a:t>Titoli privati</a:t>
            </a:r>
            <a:r>
              <a:rPr lang="it-IT" sz="2600" dirty="0" smtClean="0"/>
              <a:t>: emessi da un privato, persona fisica o giuridica (es. cambiale, assegno)</a:t>
            </a:r>
            <a:endParaRPr lang="it-IT" sz="2600" i="1" dirty="0" smtClean="0"/>
          </a:p>
        </p:txBody>
      </p:sp>
      <p:sp>
        <p:nvSpPr>
          <p:cNvPr id="25604"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30713665-A347-46CB-A59D-8BBF2479F2E0}" type="slidenum">
              <a:rPr lang="it-IT" smtClean="0"/>
              <a:pPr eaLnBrk="1" hangingPunct="1"/>
              <a:t>25</a:t>
            </a:fld>
            <a:endParaRPr lang="it-IT" smtClean="0"/>
          </a:p>
        </p:txBody>
      </p:sp>
    </p:spTree>
    <p:extLst>
      <p:ext uri="{BB962C8B-B14F-4D97-AF65-F5344CB8AC3E}">
        <p14:creationId xmlns:p14="http://schemas.microsoft.com/office/powerpoint/2010/main" val="551919787"/>
      </p:ext>
    </p:extLst>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sz="3700" b="1" smtClean="0">
                <a:solidFill>
                  <a:srgbClr val="00A29E"/>
                </a:solidFill>
              </a:rPr>
              <a:t>Classificazione dei titoli di credito:</a:t>
            </a:r>
            <a:br>
              <a:rPr lang="it-IT" sz="3700" b="1" smtClean="0">
                <a:solidFill>
                  <a:srgbClr val="00A29E"/>
                </a:solidFill>
              </a:rPr>
            </a:br>
            <a:r>
              <a:rPr lang="it-IT" sz="3700" b="1" smtClean="0">
                <a:solidFill>
                  <a:srgbClr val="00A29E"/>
                </a:solidFill>
              </a:rPr>
              <a:t>3) Modo in cui sono creati o emessi</a:t>
            </a:r>
            <a:endParaRPr lang="it-IT" sz="3700" smtClean="0"/>
          </a:p>
        </p:txBody>
      </p:sp>
      <p:sp>
        <p:nvSpPr>
          <p:cNvPr id="3" name="Segnaposto contenuto 2"/>
          <p:cNvSpPr>
            <a:spLocks noGrp="1"/>
          </p:cNvSpPr>
          <p:nvPr>
            <p:ph idx="1"/>
          </p:nvPr>
        </p:nvSpPr>
        <p:spPr>
          <a:xfrm>
            <a:off x="457200" y="1428750"/>
            <a:ext cx="8229600" cy="3169444"/>
          </a:xfrm>
        </p:spPr>
        <p:style>
          <a:lnRef idx="1">
            <a:schemeClr val="accent3"/>
          </a:lnRef>
          <a:fillRef idx="2">
            <a:schemeClr val="accent3"/>
          </a:fillRef>
          <a:effectRef idx="1">
            <a:schemeClr val="accent3"/>
          </a:effectRef>
          <a:fontRef idx="minor">
            <a:schemeClr val="dk1"/>
          </a:fontRef>
        </p:style>
        <p:txBody>
          <a:bodyPr/>
          <a:lstStyle/>
          <a:p>
            <a:pPr>
              <a:defRPr/>
            </a:pPr>
            <a:r>
              <a:rPr lang="it-IT" sz="2600" i="1" dirty="0" smtClean="0"/>
              <a:t>Titoli singoli</a:t>
            </a:r>
            <a:r>
              <a:rPr lang="it-IT" sz="2600" dirty="0" smtClean="0"/>
              <a:t>: emessi individualmente di volta in volta, differenziandosi l’uno dall’altro (es. cambiale, assegno)</a:t>
            </a:r>
          </a:p>
          <a:p>
            <a:pPr>
              <a:defRPr/>
            </a:pPr>
            <a:endParaRPr lang="it-IT" sz="2600" i="1" dirty="0" smtClean="0"/>
          </a:p>
          <a:p>
            <a:pPr>
              <a:defRPr/>
            </a:pPr>
            <a:r>
              <a:rPr lang="it-IT" sz="2600" i="1" dirty="0" smtClean="0"/>
              <a:t>Titoli di massa</a:t>
            </a:r>
            <a:r>
              <a:rPr lang="it-IT" sz="2600" dirty="0" smtClean="0"/>
              <a:t>: emessi in serie e sono identici nella forma e nel contenuto (es. azioni appartenenti ad una stessa categoria, obbligazioni, titoli del debito pubblico)</a:t>
            </a:r>
            <a:endParaRPr lang="it-IT" sz="2600" i="1" dirty="0" smtClean="0"/>
          </a:p>
        </p:txBody>
      </p:sp>
      <p:sp>
        <p:nvSpPr>
          <p:cNvPr id="26628"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077C03FE-E218-43DD-838A-DBC3D2DD3CF7}" type="slidenum">
              <a:rPr lang="it-IT" smtClean="0"/>
              <a:pPr eaLnBrk="1" hangingPunct="1"/>
              <a:t>26</a:t>
            </a:fld>
            <a:endParaRPr lang="it-IT" smtClean="0"/>
          </a:p>
        </p:txBody>
      </p:sp>
    </p:spTree>
    <p:extLst>
      <p:ext uri="{BB962C8B-B14F-4D97-AF65-F5344CB8AC3E}">
        <p14:creationId xmlns:p14="http://schemas.microsoft.com/office/powerpoint/2010/main" val="3430033407"/>
      </p:ext>
    </p:extLst>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267494"/>
            <a:ext cx="8229600" cy="857250"/>
          </a:xfrm>
        </p:spPr>
        <p:txBody>
          <a:bodyPr>
            <a:normAutofit/>
          </a:bodyPr>
          <a:lstStyle/>
          <a:p>
            <a:pPr>
              <a:defRPr/>
            </a:pPr>
            <a:r>
              <a:rPr lang="it-IT" sz="3200" b="1" dirty="0"/>
              <a:t>F</a:t>
            </a:r>
            <a:r>
              <a:rPr lang="it-IT" sz="3200" b="1" dirty="0" smtClean="0"/>
              <a:t>igure non rientranti nei titoli di credito</a:t>
            </a:r>
          </a:p>
        </p:txBody>
      </p:sp>
      <p:sp>
        <p:nvSpPr>
          <p:cNvPr id="3" name="Segnaposto contenuto 2"/>
          <p:cNvSpPr>
            <a:spLocks noGrp="1"/>
          </p:cNvSpPr>
          <p:nvPr>
            <p:ph idx="1"/>
          </p:nvPr>
        </p:nvSpPr>
        <p:spPr>
          <a:xfrm>
            <a:off x="457200" y="1257300"/>
            <a:ext cx="8229600" cy="3340894"/>
          </a:xfrm>
        </p:spPr>
        <p:style>
          <a:lnRef idx="1">
            <a:schemeClr val="accent4"/>
          </a:lnRef>
          <a:fillRef idx="2">
            <a:schemeClr val="accent4"/>
          </a:fillRef>
          <a:effectRef idx="1">
            <a:schemeClr val="accent4"/>
          </a:effectRef>
          <a:fontRef idx="minor">
            <a:schemeClr val="dk1"/>
          </a:fontRef>
        </p:style>
        <p:txBody>
          <a:bodyPr>
            <a:normAutofit fontScale="85000" lnSpcReduction="20000"/>
          </a:bodyPr>
          <a:lstStyle/>
          <a:p>
            <a:pPr>
              <a:buFont typeface="Wingdings" pitchFamily="-65" charset="2"/>
              <a:buNone/>
              <a:defRPr/>
            </a:pPr>
            <a:r>
              <a:rPr lang="it-IT" sz="2200" dirty="0" smtClean="0"/>
              <a:t>Figure giuridiche che, pur indicate come “titoli”, sono distinte dai titoli di credito in quanto prive dei requisiti necessari:</a:t>
            </a:r>
          </a:p>
          <a:p>
            <a:pPr>
              <a:buFont typeface="Wingdings" pitchFamily="-65" charset="2"/>
              <a:buNone/>
              <a:defRPr/>
            </a:pPr>
            <a:endParaRPr lang="it-IT" sz="2200" dirty="0" smtClean="0"/>
          </a:p>
          <a:p>
            <a:pPr>
              <a:defRPr/>
            </a:pPr>
            <a:r>
              <a:rPr lang="it-IT" sz="2200" i="1" dirty="0" smtClean="0"/>
              <a:t>Titoli impropri</a:t>
            </a:r>
            <a:r>
              <a:rPr lang="it-IT" sz="2200" dirty="0" smtClean="0"/>
              <a:t>: consentono solo il trasferimento di un diritto senza osservanza delle normali forme di cessione ma </a:t>
            </a:r>
            <a:r>
              <a:rPr lang="it-IT" sz="2200" u="sng" dirty="0" smtClean="0"/>
              <a:t>non</a:t>
            </a:r>
            <a:r>
              <a:rPr lang="it-IT" sz="2200" dirty="0" smtClean="0"/>
              <a:t> attribuiscono alcun diritto letterale ed autonomo (es. polizze di assicurazione, vaglia postale)</a:t>
            </a:r>
          </a:p>
          <a:p>
            <a:pPr>
              <a:defRPr/>
            </a:pPr>
            <a:endParaRPr lang="it-IT" sz="2200" i="1" dirty="0" smtClean="0"/>
          </a:p>
          <a:p>
            <a:pPr>
              <a:defRPr/>
            </a:pPr>
            <a:r>
              <a:rPr lang="it-IT" sz="2200" i="1" dirty="0" smtClean="0"/>
              <a:t>Titoli (o documenti) di legittimazione</a:t>
            </a:r>
            <a:r>
              <a:rPr lang="it-IT" sz="2200" dirty="0" smtClean="0"/>
              <a:t>: identificano l’avente diritto ad una prestazione, ma non sono titoli circolanti. Funzione di facilitare esecuzione del contratto approntando un mezzo di prova efficace per l’individuazione della persona del creditore (es. biglietti ferroviari, teatrali, ecc.)</a:t>
            </a:r>
            <a:endParaRPr lang="it-IT" sz="2200" i="1" dirty="0" smtClean="0"/>
          </a:p>
        </p:txBody>
      </p:sp>
      <p:sp>
        <p:nvSpPr>
          <p:cNvPr id="27652"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7C1A97E1-C9F0-4698-85FF-FEA25E288130}" type="slidenum">
              <a:rPr lang="it-IT" smtClean="0"/>
              <a:pPr eaLnBrk="1" hangingPunct="1"/>
              <a:t>27</a:t>
            </a:fld>
            <a:endParaRPr lang="it-IT" smtClean="0"/>
          </a:p>
        </p:txBody>
      </p:sp>
    </p:spTree>
    <p:extLst>
      <p:ext uri="{BB962C8B-B14F-4D97-AF65-F5344CB8AC3E}">
        <p14:creationId xmlns:p14="http://schemas.microsoft.com/office/powerpoint/2010/main" val="2123618546"/>
      </p:ext>
    </p:extLst>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28066"/>
            <a:ext cx="8229600" cy="531516"/>
          </a:xfrm>
        </p:spPr>
        <p:txBody>
          <a:bodyPr>
            <a:normAutofit fontScale="90000"/>
          </a:bodyPr>
          <a:lstStyle/>
          <a:p>
            <a:pPr>
              <a:defRPr/>
            </a:pPr>
            <a:r>
              <a:rPr lang="it-IT" sz="3800" b="1" dirty="0" smtClean="0"/>
              <a:t>Eccezioni cartolari</a:t>
            </a:r>
          </a:p>
        </p:txBody>
      </p:sp>
      <p:sp>
        <p:nvSpPr>
          <p:cNvPr id="3" name="Segnaposto contenuto 2"/>
          <p:cNvSpPr>
            <a:spLocks noGrp="1"/>
          </p:cNvSpPr>
          <p:nvPr>
            <p:ph idx="1"/>
          </p:nvPr>
        </p:nvSpPr>
        <p:spPr>
          <a:xfrm>
            <a:off x="457200" y="1085850"/>
            <a:ext cx="8229600" cy="3512344"/>
          </a:xfrm>
        </p:spPr>
        <p:style>
          <a:lnRef idx="3">
            <a:schemeClr val="lt1"/>
          </a:lnRef>
          <a:fillRef idx="1">
            <a:schemeClr val="accent3"/>
          </a:fillRef>
          <a:effectRef idx="1">
            <a:schemeClr val="accent3"/>
          </a:effectRef>
          <a:fontRef idx="minor">
            <a:schemeClr val="lt1"/>
          </a:fontRef>
        </p:style>
        <p:txBody>
          <a:bodyPr>
            <a:normAutofit fontScale="92500" lnSpcReduction="20000"/>
          </a:bodyPr>
          <a:lstStyle/>
          <a:p>
            <a:pPr>
              <a:buFont typeface="Wingdings" pitchFamily="-65" charset="2"/>
              <a:buNone/>
              <a:defRPr/>
            </a:pPr>
            <a:r>
              <a:rPr lang="it-IT" sz="2000" dirty="0" smtClean="0"/>
              <a:t>Conseguenza del principio di letteralità ed autonomia è il</a:t>
            </a:r>
          </a:p>
          <a:p>
            <a:pPr>
              <a:buFont typeface="Wingdings" pitchFamily="-65" charset="2"/>
              <a:buNone/>
              <a:defRPr/>
            </a:pPr>
            <a:r>
              <a:rPr lang="it-IT" sz="2000" b="1" dirty="0" smtClean="0"/>
              <a:t>regime delle eccezioni cartolari</a:t>
            </a:r>
          </a:p>
          <a:p>
            <a:pPr>
              <a:buFont typeface="Wingdings" pitchFamily="-65" charset="2"/>
              <a:buNone/>
              <a:defRPr/>
            </a:pPr>
            <a:r>
              <a:rPr lang="it-IT" sz="2000" dirty="0" smtClean="0"/>
              <a:t>Al portatore saranno opponibili (art. 1993, co. 1, c.c.):</a:t>
            </a:r>
          </a:p>
          <a:p>
            <a:pPr>
              <a:defRPr/>
            </a:pPr>
            <a:r>
              <a:rPr lang="it-IT" sz="2000" i="1" u="sng" dirty="0" smtClean="0"/>
              <a:t>Eccezioni al lui personali</a:t>
            </a:r>
            <a:r>
              <a:rPr lang="it-IT" sz="2000" dirty="0" smtClean="0"/>
              <a:t>: eccezioni inerenti al rapporto tra lui e il debitore</a:t>
            </a:r>
          </a:p>
          <a:p>
            <a:pPr>
              <a:defRPr/>
            </a:pPr>
            <a:r>
              <a:rPr lang="it-IT" sz="2000" i="1" u="sng" dirty="0" smtClean="0"/>
              <a:t>Eccezioni reali</a:t>
            </a:r>
            <a:r>
              <a:rPr lang="it-IT" sz="2000" dirty="0" smtClean="0"/>
              <a:t>: </a:t>
            </a:r>
          </a:p>
          <a:p>
            <a:pPr>
              <a:buFontTx/>
              <a:buChar char="-"/>
              <a:defRPr/>
            </a:pPr>
            <a:r>
              <a:rPr lang="it-IT" sz="2000" dirty="0" smtClean="0"/>
              <a:t>Inosservanza requisiti formali prescritti per legge;</a:t>
            </a:r>
          </a:p>
          <a:p>
            <a:pPr>
              <a:buFontTx/>
              <a:buChar char="-"/>
              <a:defRPr/>
            </a:pPr>
            <a:r>
              <a:rPr lang="it-IT" sz="2000" dirty="0" smtClean="0"/>
              <a:t>Contenuto del diritto cartolare specificato nel titolo (es. illiceità prestazione, prescrizione del diritto);</a:t>
            </a:r>
          </a:p>
          <a:p>
            <a:pPr>
              <a:buFontTx/>
              <a:buChar char="-"/>
              <a:defRPr/>
            </a:pPr>
            <a:r>
              <a:rPr lang="it-IT" sz="2000" dirty="0" smtClean="0"/>
              <a:t>Falsità della firma del debitore stesso;</a:t>
            </a:r>
          </a:p>
          <a:p>
            <a:pPr>
              <a:buFontTx/>
              <a:buChar char="-"/>
              <a:defRPr/>
            </a:pPr>
            <a:r>
              <a:rPr lang="it-IT" sz="2000" dirty="0" smtClean="0"/>
              <a:t>Difetto di capacità o rappresentanza del debitore all’atto di emissione del titolo;</a:t>
            </a:r>
          </a:p>
          <a:p>
            <a:pPr>
              <a:buFontTx/>
              <a:buChar char="-"/>
              <a:defRPr/>
            </a:pPr>
            <a:r>
              <a:rPr lang="it-IT" sz="2000" dirty="0" smtClean="0"/>
              <a:t>Mancanza delle condizioni necessarie per l’esercizio del diritto cartolare.</a:t>
            </a:r>
          </a:p>
        </p:txBody>
      </p:sp>
      <p:sp>
        <p:nvSpPr>
          <p:cNvPr id="28676"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ED19AC81-4DB4-44F6-8040-1D063BEBE18D}" type="slidenum">
              <a:rPr lang="it-IT" smtClean="0"/>
              <a:pPr eaLnBrk="1" hangingPunct="1"/>
              <a:t>28</a:t>
            </a:fld>
            <a:endParaRPr lang="it-IT" smtClean="0"/>
          </a:p>
        </p:txBody>
      </p:sp>
    </p:spTree>
    <p:extLst>
      <p:ext uri="{BB962C8B-B14F-4D97-AF65-F5344CB8AC3E}">
        <p14:creationId xmlns:p14="http://schemas.microsoft.com/office/powerpoint/2010/main" val="2334327078"/>
      </p:ext>
    </p:extLst>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sz="3800" b="1" smtClean="0">
                <a:solidFill>
                  <a:srgbClr val="00A29E"/>
                </a:solidFill>
              </a:rPr>
              <a:t>Eccezioni cartolari</a:t>
            </a:r>
            <a:endParaRPr lang="it-IT" smtClean="0"/>
          </a:p>
        </p:txBody>
      </p:sp>
      <p:sp>
        <p:nvSpPr>
          <p:cNvPr id="3" name="Segnaposto contenuto 2"/>
          <p:cNvSpPr>
            <a:spLocks noGrp="1"/>
          </p:cNvSpPr>
          <p:nvPr>
            <p:ph idx="1"/>
          </p:nvPr>
        </p:nvSpPr>
        <p:spPr/>
        <p:style>
          <a:lnRef idx="3">
            <a:schemeClr val="lt1"/>
          </a:lnRef>
          <a:fillRef idx="1">
            <a:schemeClr val="accent3"/>
          </a:fillRef>
          <a:effectRef idx="1">
            <a:schemeClr val="accent3"/>
          </a:effectRef>
          <a:fontRef idx="minor">
            <a:schemeClr val="lt1"/>
          </a:fontRef>
        </p:style>
        <p:txBody>
          <a:bodyPr/>
          <a:lstStyle/>
          <a:p>
            <a:pPr>
              <a:buFont typeface="Wingdings" pitchFamily="-65" charset="2"/>
              <a:buNone/>
              <a:defRPr/>
            </a:pPr>
            <a:r>
              <a:rPr lang="it-IT" sz="2600" dirty="0" smtClean="0"/>
              <a:t>   Al portatore NON sono opponibili le </a:t>
            </a:r>
            <a:r>
              <a:rPr lang="it-IT" sz="2600" i="1" u="sng" dirty="0" smtClean="0"/>
              <a:t>eccezioni personali</a:t>
            </a:r>
            <a:r>
              <a:rPr lang="it-IT" sz="2600" dirty="0" smtClean="0"/>
              <a:t>, salvo che non si provi che il possessore attuale abbia acquistato il titolo per danneggiare intenzionalmente il debitore (</a:t>
            </a:r>
            <a:r>
              <a:rPr lang="it-IT" sz="2600" i="1" dirty="0" smtClean="0"/>
              <a:t>eccezione di dolo</a:t>
            </a:r>
            <a:r>
              <a:rPr lang="it-IT" sz="2600" dirty="0" smtClean="0"/>
              <a:t>)</a:t>
            </a:r>
          </a:p>
          <a:p>
            <a:pPr>
              <a:buFont typeface="Wingdings" pitchFamily="-65" charset="2"/>
              <a:buNone/>
              <a:defRPr/>
            </a:pPr>
            <a:endParaRPr lang="it-IT" sz="2600" dirty="0" smtClean="0"/>
          </a:p>
          <a:p>
            <a:pPr>
              <a:defRPr/>
            </a:pPr>
            <a:r>
              <a:rPr lang="it-IT" sz="2600" i="1" u="sng" dirty="0" smtClean="0"/>
              <a:t>Eccezioni personali</a:t>
            </a:r>
            <a:r>
              <a:rPr lang="it-IT" sz="2600" dirty="0" smtClean="0"/>
              <a:t>: eccezioni fondate sui rapporti personali con i precedenti possessori. </a:t>
            </a:r>
          </a:p>
          <a:p>
            <a:pPr>
              <a:defRPr/>
            </a:pPr>
            <a:endParaRPr lang="it-IT" sz="2600" dirty="0" smtClean="0"/>
          </a:p>
        </p:txBody>
      </p:sp>
      <p:sp>
        <p:nvSpPr>
          <p:cNvPr id="29700"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D48A256C-E7A2-4FDA-84CC-F1E344F69248}" type="slidenum">
              <a:rPr lang="it-IT" smtClean="0"/>
              <a:pPr eaLnBrk="1" hangingPunct="1"/>
              <a:t>29</a:t>
            </a:fld>
            <a:endParaRPr lang="it-IT" smtClean="0"/>
          </a:p>
        </p:txBody>
      </p:sp>
    </p:spTree>
    <p:extLst>
      <p:ext uri="{BB962C8B-B14F-4D97-AF65-F5344CB8AC3E}">
        <p14:creationId xmlns:p14="http://schemas.microsoft.com/office/powerpoint/2010/main" val="2178996282"/>
      </p:ext>
    </p:extLst>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numero diapositiva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E65A0813-4E37-42A0-A6F9-E872C42CDF83}" type="slidenum">
              <a:rPr lang="it-IT" smtClean="0"/>
              <a:pPr eaLnBrk="1" hangingPunct="1"/>
              <a:t>3</a:t>
            </a:fld>
            <a:endParaRPr lang="it-IT" smtClean="0"/>
          </a:p>
        </p:txBody>
      </p:sp>
      <p:sp>
        <p:nvSpPr>
          <p:cNvPr id="9218" name="Rectangle 2"/>
          <p:cNvSpPr>
            <a:spLocks noGrp="1" noChangeArrowheads="1"/>
          </p:cNvSpPr>
          <p:nvPr>
            <p:ph type="title"/>
          </p:nvPr>
        </p:nvSpPr>
        <p:spPr>
          <a:xfrm>
            <a:off x="457200" y="528066"/>
            <a:ext cx="8229600" cy="603524"/>
          </a:xfrm>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pPr eaLnBrk="1" hangingPunct="1">
              <a:defRPr/>
            </a:pPr>
            <a:r>
              <a:rPr lang="en-US" sz="4000" b="1" dirty="0" err="1" smtClean="0"/>
              <a:t>Origine</a:t>
            </a:r>
            <a:r>
              <a:rPr lang="en-US" sz="4000" b="1" dirty="0" smtClean="0"/>
              <a:t>:  </a:t>
            </a:r>
            <a:r>
              <a:rPr lang="en-US" sz="4000" b="1" dirty="0" err="1" smtClean="0"/>
              <a:t>esigenza</a:t>
            </a:r>
            <a:r>
              <a:rPr lang="en-US" sz="4000" b="1" dirty="0" smtClean="0"/>
              <a:t> </a:t>
            </a:r>
            <a:r>
              <a:rPr lang="en-US" sz="4000" b="1" dirty="0" err="1" smtClean="0"/>
              <a:t>pratica</a:t>
            </a:r>
            <a:endParaRPr lang="en-US" sz="4000" b="1" dirty="0"/>
          </a:p>
        </p:txBody>
      </p:sp>
      <p:sp>
        <p:nvSpPr>
          <p:cNvPr id="9219" name="Rectangle 3"/>
          <p:cNvSpPr>
            <a:spLocks noGrp="1" noChangeArrowheads="1"/>
          </p:cNvSpPr>
          <p:nvPr>
            <p:ph type="body" idx="1"/>
          </p:nvPr>
        </p:nvSpPr>
        <p:spPr>
          <a:xfrm>
            <a:off x="457200" y="1419622"/>
            <a:ext cx="8229600" cy="3178572"/>
          </a:xfrm>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marL="393192" lvl="1" indent="0" algn="just">
              <a:lnSpc>
                <a:spcPct val="90000"/>
              </a:lnSpc>
              <a:buNone/>
              <a:defRPr/>
            </a:pPr>
            <a:r>
              <a:rPr lang="it-IT" sz="2000" b="1" i="1" dirty="0">
                <a:cs typeface="Times New Roman" pitchFamily="-65" charset="0"/>
              </a:rPr>
              <a:t>Il problema della mobilizzazione della ricchezza</a:t>
            </a:r>
          </a:p>
          <a:p>
            <a:pPr marL="393192" lvl="1" indent="0" algn="just">
              <a:lnSpc>
                <a:spcPct val="90000"/>
              </a:lnSpc>
              <a:buNone/>
              <a:defRPr/>
            </a:pPr>
            <a:r>
              <a:rPr lang="it-IT" sz="2000" dirty="0">
                <a:cs typeface="Times New Roman" pitchFamily="-65" charset="0"/>
              </a:rPr>
              <a:t>Interesse alla mobilizzazione delle posizioni creditorie, di alcuni diritti su beni (merci in deposito); degli strumenti di pagamento (tipicamente: denaro in c/c), e delle partecipazioni (es.: azioni)</a:t>
            </a:r>
          </a:p>
          <a:p>
            <a:pPr marL="393192" lvl="1" indent="0" algn="just">
              <a:lnSpc>
                <a:spcPct val="90000"/>
              </a:lnSpc>
              <a:buNone/>
              <a:defRPr/>
            </a:pPr>
            <a:r>
              <a:rPr lang="it-IT" sz="2000" dirty="0" smtClean="0">
                <a:solidFill>
                  <a:srgbClr val="FF0000"/>
                </a:solidFill>
                <a:cs typeface="Times New Roman" pitchFamily="-65" charset="0"/>
              </a:rPr>
              <a:t>[la soluzione sarà: incorporazione </a:t>
            </a:r>
            <a:r>
              <a:rPr lang="it-IT" sz="2000" dirty="0">
                <a:solidFill>
                  <a:srgbClr val="FF0000"/>
                </a:solidFill>
                <a:cs typeface="Times New Roman" pitchFamily="-65" charset="0"/>
              </a:rPr>
              <a:t>di queste posizioni in un titolo di </a:t>
            </a:r>
            <a:r>
              <a:rPr lang="it-IT" sz="2000" dirty="0" smtClean="0">
                <a:solidFill>
                  <a:srgbClr val="FF0000"/>
                </a:solidFill>
                <a:cs typeface="Times New Roman" pitchFamily="-65" charset="0"/>
              </a:rPr>
              <a:t>credito, Storicamente cartaceo, ora </a:t>
            </a:r>
            <a:r>
              <a:rPr lang="it-IT" sz="2000" dirty="0">
                <a:solidFill>
                  <a:srgbClr val="FF0000"/>
                </a:solidFill>
                <a:cs typeface="Times New Roman" pitchFamily="-65" charset="0"/>
              </a:rPr>
              <a:t>sempre più spesso </a:t>
            </a:r>
            <a:r>
              <a:rPr lang="it-IT" sz="2000" dirty="0" smtClean="0">
                <a:solidFill>
                  <a:srgbClr val="FF0000"/>
                </a:solidFill>
                <a:cs typeface="Times New Roman" pitchFamily="-65" charset="0"/>
              </a:rPr>
              <a:t>elettronico, cioè annotazione </a:t>
            </a:r>
            <a:r>
              <a:rPr lang="it-IT" sz="2000" dirty="0">
                <a:solidFill>
                  <a:srgbClr val="FF0000"/>
                </a:solidFill>
                <a:cs typeface="Times New Roman" pitchFamily="-65" charset="0"/>
              </a:rPr>
              <a:t>contabile registrata </a:t>
            </a:r>
            <a:r>
              <a:rPr lang="it-IT" sz="2000" dirty="0" smtClean="0">
                <a:solidFill>
                  <a:srgbClr val="FF0000"/>
                </a:solidFill>
                <a:cs typeface="Times New Roman" pitchFamily="-65" charset="0"/>
              </a:rPr>
              <a:t>elettronicamente]</a:t>
            </a:r>
          </a:p>
          <a:p>
            <a:pPr marL="393192" lvl="1" indent="0" algn="just">
              <a:lnSpc>
                <a:spcPct val="90000"/>
              </a:lnSpc>
              <a:buNone/>
              <a:defRPr/>
            </a:pPr>
            <a:r>
              <a:rPr lang="it-IT" sz="2000" b="1" i="1" dirty="0" smtClean="0">
                <a:solidFill>
                  <a:schemeClr val="tx1"/>
                </a:solidFill>
                <a:cs typeface="Times New Roman" pitchFamily="-65" charset="0"/>
              </a:rPr>
              <a:t>Le funzioni economiche:</a:t>
            </a:r>
          </a:p>
          <a:p>
            <a:pPr marL="393192" lvl="1" indent="0" algn="just">
              <a:lnSpc>
                <a:spcPct val="90000"/>
              </a:lnSpc>
              <a:buNone/>
              <a:defRPr/>
            </a:pPr>
            <a:r>
              <a:rPr lang="it-IT" sz="2000" dirty="0" smtClean="0">
                <a:solidFill>
                  <a:schemeClr val="tx1"/>
                </a:solidFill>
                <a:cs typeface="Times New Roman" pitchFamily="-65" charset="0"/>
              </a:rPr>
              <a:t>Cessione </a:t>
            </a:r>
            <a:r>
              <a:rPr lang="it-IT" sz="2000" dirty="0">
                <a:solidFill>
                  <a:schemeClr val="tx1"/>
                </a:solidFill>
                <a:cs typeface="Times New Roman" pitchFamily="-65" charset="0"/>
              </a:rPr>
              <a:t>di posizioni creditorie</a:t>
            </a:r>
          </a:p>
          <a:p>
            <a:pPr marL="393192" lvl="1" indent="0" algn="just">
              <a:lnSpc>
                <a:spcPct val="90000"/>
              </a:lnSpc>
              <a:buNone/>
              <a:defRPr/>
            </a:pPr>
            <a:r>
              <a:rPr lang="it-IT" sz="2000" dirty="0">
                <a:solidFill>
                  <a:schemeClr val="tx1"/>
                </a:solidFill>
                <a:cs typeface="Times New Roman" pitchFamily="-65" charset="0"/>
              </a:rPr>
              <a:t>Cessione di merci (non devo consegnare la merce)</a:t>
            </a:r>
          </a:p>
          <a:p>
            <a:pPr marL="393192" lvl="1" indent="0" algn="just">
              <a:lnSpc>
                <a:spcPct val="90000"/>
              </a:lnSpc>
              <a:buNone/>
              <a:defRPr/>
            </a:pPr>
            <a:r>
              <a:rPr lang="it-IT" sz="2000" dirty="0">
                <a:solidFill>
                  <a:schemeClr val="tx1"/>
                </a:solidFill>
                <a:cs typeface="Times New Roman" pitchFamily="-65" charset="0"/>
              </a:rPr>
              <a:t>Sicurezza nei pagamenti (non devo portare denaro)</a:t>
            </a:r>
          </a:p>
          <a:p>
            <a:pPr marL="393192" lvl="1" indent="0" algn="just">
              <a:lnSpc>
                <a:spcPct val="90000"/>
              </a:lnSpc>
              <a:buNone/>
              <a:defRPr/>
            </a:pPr>
            <a:r>
              <a:rPr lang="it-IT" sz="2000" dirty="0">
                <a:solidFill>
                  <a:schemeClr val="tx1"/>
                </a:solidFill>
                <a:cs typeface="Times New Roman" pitchFamily="-65" charset="0"/>
              </a:rPr>
              <a:t>Disinvestimento</a:t>
            </a:r>
          </a:p>
          <a:p>
            <a:pPr marL="393192" lvl="1" indent="0" algn="just">
              <a:lnSpc>
                <a:spcPct val="90000"/>
              </a:lnSpc>
              <a:buNone/>
              <a:defRPr/>
            </a:pPr>
            <a:endParaRPr lang="it-IT" sz="2000" dirty="0">
              <a:solidFill>
                <a:srgbClr val="FF0000"/>
              </a:solidFill>
              <a:cs typeface="Times New Roman" pitchFamily="-65" charset="0"/>
            </a:endParaRPr>
          </a:p>
          <a:p>
            <a:pPr marL="393192" lvl="1" indent="0" algn="just" eaLnBrk="1" hangingPunct="1">
              <a:lnSpc>
                <a:spcPct val="90000"/>
              </a:lnSpc>
              <a:buNone/>
              <a:defRPr/>
            </a:pPr>
            <a:endParaRPr lang="it-IT" sz="20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p:txBody>
      </p:sp>
    </p:spTree>
    <p:extLst>
      <p:ext uri="{BB962C8B-B14F-4D97-AF65-F5344CB8AC3E}">
        <p14:creationId xmlns:p14="http://schemas.microsoft.com/office/powerpoint/2010/main" val="3606045668"/>
      </p:ext>
    </p:extLst>
  </p:cSld>
  <p:clrMapOvr>
    <a:masterClrMapping/>
  </p:clrMapOvr>
  <p:transition>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sz="3800" b="1" smtClean="0"/>
              <a:t>Ammortamento</a:t>
            </a:r>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defRPr/>
            </a:pPr>
            <a:r>
              <a:rPr lang="it-IT" sz="2400" dirty="0" smtClean="0"/>
              <a:t>Procedura finalizzata a </a:t>
            </a:r>
            <a:r>
              <a:rPr lang="it-IT" sz="2400" i="1" dirty="0" smtClean="0"/>
              <a:t>reintegrare la legittimità dell’ex-possessore del titolo</a:t>
            </a:r>
            <a:r>
              <a:rPr lang="it-IT" sz="2400" dirty="0" smtClean="0"/>
              <a:t>, ovvero a </a:t>
            </a:r>
            <a:r>
              <a:rPr lang="it-IT" sz="2400" i="1" dirty="0" smtClean="0"/>
              <a:t>sancire la nullità del titolo sottratto o disperso</a:t>
            </a:r>
          </a:p>
          <a:p>
            <a:pPr>
              <a:defRPr/>
            </a:pPr>
            <a:endParaRPr lang="it-IT" sz="2400" i="1" dirty="0" smtClean="0"/>
          </a:p>
          <a:p>
            <a:pPr>
              <a:defRPr/>
            </a:pPr>
            <a:r>
              <a:rPr lang="it-IT" sz="2400" dirty="0" smtClean="0"/>
              <a:t>L’ammortamento è ammesso </a:t>
            </a:r>
            <a:r>
              <a:rPr lang="it-IT" sz="2400" u="sng" dirty="0" smtClean="0"/>
              <a:t>solo per i titoli all’ordine e nominativi</a:t>
            </a:r>
          </a:p>
        </p:txBody>
      </p:sp>
      <p:sp>
        <p:nvSpPr>
          <p:cNvPr id="30724"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DBCB638D-FB9C-4FD2-81FF-35A02295608F}" type="slidenum">
              <a:rPr lang="it-IT" smtClean="0"/>
              <a:pPr eaLnBrk="1" hangingPunct="1"/>
              <a:t>30</a:t>
            </a:fld>
            <a:endParaRPr lang="it-IT" smtClean="0"/>
          </a:p>
        </p:txBody>
      </p:sp>
    </p:spTree>
    <p:extLst>
      <p:ext uri="{BB962C8B-B14F-4D97-AF65-F5344CB8AC3E}">
        <p14:creationId xmlns:p14="http://schemas.microsoft.com/office/powerpoint/2010/main" val="699080035"/>
      </p:ext>
    </p:extLst>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sz="3800" b="1" smtClean="0">
                <a:solidFill>
                  <a:srgbClr val="00A29E"/>
                </a:solidFill>
              </a:rPr>
              <a:t>Ammortamento: </a:t>
            </a:r>
            <a:br>
              <a:rPr lang="it-IT" sz="3800" b="1" smtClean="0">
                <a:solidFill>
                  <a:srgbClr val="00A29E"/>
                </a:solidFill>
              </a:rPr>
            </a:br>
            <a:r>
              <a:rPr lang="it-IT" sz="3800" b="1" smtClean="0">
                <a:solidFill>
                  <a:srgbClr val="00A29E"/>
                </a:solidFill>
              </a:rPr>
              <a:t>Procedura</a:t>
            </a:r>
            <a:endParaRPr lang="it-IT" smtClean="0"/>
          </a:p>
        </p:txBody>
      </p:sp>
      <p:sp>
        <p:nvSpPr>
          <p:cNvPr id="3" name="Segnaposto contenuto 2"/>
          <p:cNvSpPr>
            <a:spLocks noGrp="1"/>
          </p:cNvSpPr>
          <p:nvPr>
            <p:ph idx="1"/>
          </p:nvPr>
        </p:nvSpPr>
        <p:spPr/>
        <p:txBody>
          <a:bodyPr>
            <a:normAutofit lnSpcReduction="10000"/>
          </a:bodyPr>
          <a:lstStyle/>
          <a:p>
            <a:pPr>
              <a:buFont typeface="Wingdings" pitchFamily="-65" charset="2"/>
              <a:buNone/>
              <a:defRPr/>
            </a:pPr>
            <a:r>
              <a:rPr lang="it-IT" sz="2400" i="1" smtClean="0"/>
              <a:t>FASE NECESSARIA</a:t>
            </a:r>
          </a:p>
          <a:p>
            <a:pPr>
              <a:buFont typeface="Wingdings" pitchFamily="-65" charset="2"/>
              <a:buNone/>
              <a:defRPr/>
            </a:pPr>
            <a:endParaRPr lang="it-IT" sz="2400" smtClean="0"/>
          </a:p>
          <a:p>
            <a:pPr>
              <a:defRPr/>
            </a:pPr>
            <a:r>
              <a:rPr lang="it-IT" sz="2400" smtClean="0"/>
              <a:t>Su ricorso del titolare spossessato, il Presidente del Tribunale del luogo in cui il titolo è pagabile, dopo sommario accertamento, può stabilire con decreto, da notificare al debitore e pubblicato in G.U., l’ammortamento del titolo. </a:t>
            </a:r>
          </a:p>
          <a:p>
            <a:pPr>
              <a:defRPr/>
            </a:pPr>
            <a:r>
              <a:rPr lang="it-IT" sz="2400" smtClean="0"/>
              <a:t>Con ciò si toglie valore al titolo in circolazione e si autorizza il pagamento del credito al ricorrente.</a:t>
            </a:r>
          </a:p>
        </p:txBody>
      </p:sp>
      <p:sp>
        <p:nvSpPr>
          <p:cNvPr id="31748"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4C866A0B-5C58-4ED9-A468-939879EB1E64}" type="slidenum">
              <a:rPr lang="it-IT" smtClean="0"/>
              <a:pPr eaLnBrk="1" hangingPunct="1"/>
              <a:t>31</a:t>
            </a:fld>
            <a:endParaRPr lang="it-IT" smtClean="0"/>
          </a:p>
        </p:txBody>
      </p:sp>
    </p:spTree>
    <p:extLst>
      <p:ext uri="{BB962C8B-B14F-4D97-AF65-F5344CB8AC3E}">
        <p14:creationId xmlns:p14="http://schemas.microsoft.com/office/powerpoint/2010/main" val="3897548402"/>
      </p:ext>
    </p:extLst>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sz="3800" b="1" smtClean="0">
                <a:solidFill>
                  <a:srgbClr val="00A29E"/>
                </a:solidFill>
              </a:rPr>
              <a:t>Ammortamento: </a:t>
            </a:r>
            <a:br>
              <a:rPr lang="it-IT" sz="3800" b="1" smtClean="0">
                <a:solidFill>
                  <a:srgbClr val="00A29E"/>
                </a:solidFill>
              </a:rPr>
            </a:br>
            <a:r>
              <a:rPr lang="it-IT" sz="3800" b="1" smtClean="0">
                <a:solidFill>
                  <a:srgbClr val="00A29E"/>
                </a:solidFill>
              </a:rPr>
              <a:t>Procedura (segue)</a:t>
            </a:r>
            <a:endParaRPr lang="it-IT" smtClean="0"/>
          </a:p>
        </p:txBody>
      </p:sp>
      <p:sp>
        <p:nvSpPr>
          <p:cNvPr id="3" name="Segnaposto contenuto 2"/>
          <p:cNvSpPr>
            <a:spLocks noGrp="1"/>
          </p:cNvSpPr>
          <p:nvPr>
            <p:ph idx="1"/>
          </p:nvPr>
        </p:nvSpPr>
        <p:spPr/>
        <p:txBody>
          <a:bodyPr>
            <a:normAutofit fontScale="85000" lnSpcReduction="10000"/>
          </a:bodyPr>
          <a:lstStyle/>
          <a:p>
            <a:pPr>
              <a:buFont typeface="Wingdings" pitchFamily="-65" charset="2"/>
              <a:buNone/>
              <a:defRPr/>
            </a:pPr>
            <a:r>
              <a:rPr lang="it-IT" sz="2400" i="1" dirty="0" smtClean="0"/>
              <a:t>FASE EVENTUALE</a:t>
            </a:r>
          </a:p>
          <a:p>
            <a:pPr>
              <a:buFont typeface="Wingdings" pitchFamily="-65" charset="2"/>
              <a:buNone/>
              <a:defRPr/>
            </a:pPr>
            <a:endParaRPr lang="it-IT" sz="2400" dirty="0" smtClean="0"/>
          </a:p>
          <a:p>
            <a:pPr>
              <a:defRPr/>
            </a:pPr>
            <a:r>
              <a:rPr lang="it-IT" sz="2400" dirty="0" smtClean="0"/>
              <a:t>La legittimazione del ricorrente è reintegrata decorsi 30 giorni dalla pubblicazione del decreto di ammortamento.</a:t>
            </a:r>
          </a:p>
          <a:p>
            <a:pPr>
              <a:defRPr/>
            </a:pPr>
            <a:r>
              <a:rPr lang="it-IT" sz="2400" dirty="0" smtClean="0"/>
              <a:t>Se in questo periodo intervengono opposizioni da parte del detentore del titolo, verrà istruito un ordinario giudizio di cognizione volto ad accertare l’effettiva titolarità del diritto cartolare.</a:t>
            </a:r>
          </a:p>
          <a:p>
            <a:pPr>
              <a:defRPr/>
            </a:pPr>
            <a:r>
              <a:rPr lang="it-IT" sz="2400" dirty="0" smtClean="0"/>
              <a:t>In mancanza di opposizioni, il decreto di ammortamento passa in giudicato, consentendo al ricorrente di esercitare i suoi diritti sul debitore.</a:t>
            </a:r>
          </a:p>
        </p:txBody>
      </p:sp>
      <p:sp>
        <p:nvSpPr>
          <p:cNvPr id="32772"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D9AB8778-1A32-4075-8AE9-313943154D61}" type="slidenum">
              <a:rPr lang="it-IT" smtClean="0"/>
              <a:pPr eaLnBrk="1" hangingPunct="1"/>
              <a:t>32</a:t>
            </a:fld>
            <a:endParaRPr lang="it-IT" smtClean="0"/>
          </a:p>
        </p:txBody>
      </p:sp>
    </p:spTree>
    <p:extLst>
      <p:ext uri="{BB962C8B-B14F-4D97-AF65-F5344CB8AC3E}">
        <p14:creationId xmlns:p14="http://schemas.microsoft.com/office/powerpoint/2010/main" val="2495701489"/>
      </p:ext>
    </p:extLst>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sz="3800" b="1" smtClean="0">
                <a:solidFill>
                  <a:srgbClr val="00A29E"/>
                </a:solidFill>
              </a:rPr>
              <a:t>Ammortamento: </a:t>
            </a:r>
            <a:br>
              <a:rPr lang="it-IT" sz="3800" b="1" smtClean="0">
                <a:solidFill>
                  <a:srgbClr val="00A29E"/>
                </a:solidFill>
              </a:rPr>
            </a:br>
            <a:r>
              <a:rPr lang="it-IT" sz="3800" b="1" smtClean="0">
                <a:solidFill>
                  <a:srgbClr val="00A29E"/>
                </a:solidFill>
              </a:rPr>
              <a:t> (segue)</a:t>
            </a:r>
            <a:endParaRPr lang="it-IT" smtClean="0"/>
          </a:p>
        </p:txBody>
      </p:sp>
      <p:sp>
        <p:nvSpPr>
          <p:cNvPr id="3" name="Segnaposto contenuto 2"/>
          <p:cNvSpPr>
            <a:spLocks noGrp="1"/>
          </p:cNvSpPr>
          <p:nvPr>
            <p:ph idx="1"/>
          </p:nvPr>
        </p:nvSpPr>
        <p:spPr>
          <a:xfrm>
            <a:off x="457200" y="1257300"/>
            <a:ext cx="8229600" cy="3340894"/>
          </a:xfrm>
        </p:spPr>
        <p:txBody>
          <a:bodyPr>
            <a:normAutofit fontScale="92500" lnSpcReduction="10000"/>
          </a:bodyPr>
          <a:lstStyle/>
          <a:p>
            <a:pPr>
              <a:buFont typeface="Wingdings" pitchFamily="-65" charset="2"/>
              <a:buNone/>
              <a:defRPr/>
            </a:pPr>
            <a:r>
              <a:rPr lang="it-IT" sz="2400" smtClean="0"/>
              <a:t>    </a:t>
            </a:r>
            <a:r>
              <a:rPr lang="it-IT" sz="2200" smtClean="0"/>
              <a:t>L’accertamento giudiziale di cui al decreto di ammortamento riguarda </a:t>
            </a:r>
            <a:r>
              <a:rPr lang="it-IT" sz="2200" i="1" u="sng" smtClean="0"/>
              <a:t>esclusivamente</a:t>
            </a:r>
            <a:r>
              <a:rPr lang="it-IT" sz="2200" u="sng" smtClean="0"/>
              <a:t> </a:t>
            </a:r>
            <a:r>
              <a:rPr lang="it-IT" sz="2200" i="1" u="sng" smtClean="0"/>
              <a:t>la perduta legittimazione, ma non fa stato sulla questione della titolarità</a:t>
            </a:r>
            <a:r>
              <a:rPr lang="it-IT" sz="2200" smtClean="0"/>
              <a:t>.</a:t>
            </a:r>
          </a:p>
          <a:p>
            <a:pPr>
              <a:buFont typeface="Wingdings" pitchFamily="-65" charset="2"/>
              <a:buNone/>
              <a:defRPr/>
            </a:pPr>
            <a:endParaRPr lang="it-IT" sz="2200" smtClean="0"/>
          </a:p>
          <a:p>
            <a:pPr>
              <a:buFont typeface="Wingdings" pitchFamily="-65" charset="2"/>
              <a:buNone/>
              <a:defRPr/>
            </a:pPr>
            <a:r>
              <a:rPr lang="it-IT" sz="2200" smtClean="0"/>
              <a:t>    Il terzo acquirente di buona fede, anche se non ha proposto tempestiva opposizione, può agire:</a:t>
            </a:r>
          </a:p>
          <a:p>
            <a:pPr>
              <a:buFontTx/>
              <a:buChar char="-"/>
              <a:defRPr/>
            </a:pPr>
            <a:r>
              <a:rPr lang="it-IT" sz="2200" u="sng" smtClean="0"/>
              <a:t>contro l’ammortante</a:t>
            </a:r>
            <a:r>
              <a:rPr lang="it-IT" sz="2200" smtClean="0"/>
              <a:t>: se questi ha riscosso la prestazione, per ottenere la restituzione di quanto a lui spettante in quanto titolare del credito;</a:t>
            </a:r>
          </a:p>
          <a:p>
            <a:pPr>
              <a:buFontTx/>
              <a:buChar char="-"/>
              <a:defRPr/>
            </a:pPr>
            <a:r>
              <a:rPr lang="it-IT" sz="2200" u="sng" smtClean="0"/>
              <a:t>contro il debitore</a:t>
            </a:r>
            <a:r>
              <a:rPr lang="it-IT" sz="2200" smtClean="0"/>
              <a:t>: qualora abbia effettuato il pagamento con dolo o colpa grave.</a:t>
            </a:r>
            <a:endParaRPr lang="it-IT" sz="2200" u="sng" smtClean="0"/>
          </a:p>
        </p:txBody>
      </p:sp>
      <p:sp>
        <p:nvSpPr>
          <p:cNvPr id="33796"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AA2A303E-8F15-43FF-9CDB-4B101ADB5AAC}" type="slidenum">
              <a:rPr lang="it-IT" smtClean="0"/>
              <a:pPr eaLnBrk="1" hangingPunct="1"/>
              <a:t>33</a:t>
            </a:fld>
            <a:endParaRPr lang="it-IT" smtClean="0"/>
          </a:p>
        </p:txBody>
      </p:sp>
    </p:spTree>
    <p:extLst>
      <p:ext uri="{BB962C8B-B14F-4D97-AF65-F5344CB8AC3E}">
        <p14:creationId xmlns:p14="http://schemas.microsoft.com/office/powerpoint/2010/main" val="1342537918"/>
      </p:ext>
    </p:extLst>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sz="3800" b="1" smtClean="0"/>
              <a:t>Smarrimento e distruzione del titolo al portatore</a:t>
            </a:r>
          </a:p>
        </p:txBody>
      </p:sp>
      <p:sp>
        <p:nvSpPr>
          <p:cNvPr id="3" name="Segnaposto contenuto 2"/>
          <p:cNvSpPr>
            <a:spLocks noGrp="1"/>
          </p:cNvSpPr>
          <p:nvPr>
            <p:ph idx="1"/>
          </p:nvPr>
        </p:nvSpPr>
        <p:spPr>
          <a:xfrm>
            <a:off x="457200" y="1491630"/>
            <a:ext cx="8229600" cy="3106564"/>
          </a:xfrm>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a:defRPr/>
            </a:pPr>
            <a:endParaRPr lang="it-IT" sz="2200" dirty="0" smtClean="0"/>
          </a:p>
          <a:p>
            <a:pPr>
              <a:defRPr/>
            </a:pPr>
            <a:r>
              <a:rPr lang="it-IT" sz="2200" dirty="0" smtClean="0"/>
              <a:t>Il proprietario </a:t>
            </a:r>
            <a:r>
              <a:rPr lang="it-IT" sz="2200" b="1" dirty="0" smtClean="0"/>
              <a:t>spossessato </a:t>
            </a:r>
            <a:r>
              <a:rPr lang="it-IT" sz="2200" dirty="0" smtClean="0"/>
              <a:t>di un titolo al portatore potrà solo notificare il fatto, fornendone la prova, al debitore. La sua legittimazione ad ottenere la prestazione sarà reintegrabile solo trascorso il termine di prescrizione del titolo.</a:t>
            </a:r>
          </a:p>
          <a:p>
            <a:pPr>
              <a:buFont typeface="Wingdings" pitchFamily="-65" charset="2"/>
              <a:buNone/>
              <a:defRPr/>
            </a:pPr>
            <a:r>
              <a:rPr lang="it-IT" sz="2200" dirty="0" smtClean="0"/>
              <a:t>    Il titolo continua ad incorporare il diritto e può venire legittimamente acquistato da un possessore di buona fede.</a:t>
            </a:r>
          </a:p>
          <a:p>
            <a:pPr>
              <a:defRPr/>
            </a:pPr>
            <a:endParaRPr lang="it-IT" sz="2200" dirty="0" smtClean="0"/>
          </a:p>
          <a:p>
            <a:pPr>
              <a:defRPr/>
            </a:pPr>
            <a:r>
              <a:rPr lang="it-IT" sz="2200" dirty="0" smtClean="0"/>
              <a:t>Se il portatore fornisce prova di avvenuta </a:t>
            </a:r>
            <a:r>
              <a:rPr lang="it-IT" sz="2200" b="1" dirty="0" smtClean="0"/>
              <a:t>distruzione</a:t>
            </a:r>
            <a:r>
              <a:rPr lang="it-IT" sz="2200" dirty="0" smtClean="0"/>
              <a:t> del titolo, può ottenere dal debitore un duplicato o un titolo equivalente.</a:t>
            </a:r>
          </a:p>
        </p:txBody>
      </p:sp>
      <p:sp>
        <p:nvSpPr>
          <p:cNvPr id="34820"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64B6FF6F-753C-48F7-BBB6-363F3602110B}" type="slidenum">
              <a:rPr lang="it-IT" smtClean="0"/>
              <a:pPr eaLnBrk="1" hangingPunct="1"/>
              <a:t>34</a:t>
            </a:fld>
            <a:endParaRPr lang="it-IT" smtClean="0"/>
          </a:p>
        </p:txBody>
      </p:sp>
    </p:spTree>
    <p:extLst>
      <p:ext uri="{BB962C8B-B14F-4D97-AF65-F5344CB8AC3E}">
        <p14:creationId xmlns:p14="http://schemas.microsoft.com/office/powerpoint/2010/main" val="1403020328"/>
      </p:ext>
    </p:extLst>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Leggi di circolazione</a:t>
            </a:r>
            <a:endParaRPr lang="it-IT" dirty="0"/>
          </a:p>
        </p:txBody>
      </p:sp>
      <p:sp>
        <p:nvSpPr>
          <p:cNvPr id="3" name="Segnaposto contenuto 2"/>
          <p:cNvSpPr>
            <a:spLocks noGrp="1"/>
          </p:cNvSpPr>
          <p:nvPr>
            <p:ph idx="1"/>
          </p:nvPr>
        </p:nvSpPr>
        <p:spPr/>
        <p:txBody>
          <a:bodyPr>
            <a:normAutofit fontScale="92500" lnSpcReduction="10000"/>
          </a:bodyPr>
          <a:lstStyle/>
          <a:p>
            <a:pPr marL="0" indent="0">
              <a:buNone/>
            </a:pPr>
            <a:r>
              <a:rPr lang="it-IT" dirty="0"/>
              <a:t>Possesso </a:t>
            </a:r>
            <a:r>
              <a:rPr lang="it-IT" dirty="0" smtClean="0"/>
              <a:t>qualificato:</a:t>
            </a:r>
            <a:endParaRPr lang="it-IT" dirty="0"/>
          </a:p>
          <a:p>
            <a:pPr marL="400050" lvl="1" indent="0">
              <a:buNone/>
            </a:pPr>
            <a:r>
              <a:rPr lang="it-IT" dirty="0" smtClean="0"/>
              <a:t>Al portatore (semplice possesso)</a:t>
            </a:r>
          </a:p>
          <a:p>
            <a:pPr marL="400050" lvl="1" indent="0">
              <a:buNone/>
            </a:pPr>
            <a:r>
              <a:rPr lang="it-IT" dirty="0" smtClean="0"/>
              <a:t>All’ordine (circolano mediante girata)</a:t>
            </a:r>
          </a:p>
          <a:p>
            <a:pPr marL="400050" lvl="1" indent="0">
              <a:buNone/>
            </a:pPr>
            <a:r>
              <a:rPr lang="it-IT" dirty="0" smtClean="0"/>
              <a:t>Titoli nominativi (circolano mediante doppia intestazione)</a:t>
            </a:r>
          </a:p>
          <a:p>
            <a:pPr marL="800100" lvl="2" indent="0">
              <a:buNone/>
            </a:pPr>
            <a:r>
              <a:rPr lang="it-IT" dirty="0" smtClean="0"/>
              <a:t>Possibile trasferimento efficace inter </a:t>
            </a:r>
            <a:r>
              <a:rPr lang="it-IT" dirty="0" err="1" smtClean="0"/>
              <a:t>partes</a:t>
            </a:r>
            <a:r>
              <a:rPr lang="it-IT" dirty="0" smtClean="0"/>
              <a:t> mediante girata (art. 2023)</a:t>
            </a:r>
          </a:p>
          <a:p>
            <a:pPr marL="0" indent="0">
              <a:buNone/>
            </a:pPr>
            <a:r>
              <a:rPr lang="it-IT" dirty="0" smtClean="0"/>
              <a:t>Dal possesso qualificato deriva la legittimazione ad esercitare il diritto (art. 1992)</a:t>
            </a:r>
          </a:p>
          <a:p>
            <a:pPr marL="0" indent="0">
              <a:buNone/>
            </a:pPr>
            <a:r>
              <a:rPr lang="it-IT" dirty="0" smtClean="0"/>
              <a:t>Dalla proprietà deriva la titolarità del diritto</a:t>
            </a:r>
          </a:p>
        </p:txBody>
      </p:sp>
    </p:spTree>
    <p:extLst>
      <p:ext uri="{BB962C8B-B14F-4D97-AF65-F5344CB8AC3E}">
        <p14:creationId xmlns:p14="http://schemas.microsoft.com/office/powerpoint/2010/main" val="1048030297"/>
      </p:ext>
    </p:extLst>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699542"/>
            <a:ext cx="8229600" cy="360040"/>
          </a:xfrm>
        </p:spPr>
        <p:txBody>
          <a:bodyPr>
            <a:normAutofit fontScale="90000"/>
          </a:bodyPr>
          <a:lstStyle/>
          <a:p>
            <a:r>
              <a:rPr lang="it-IT" dirty="0" smtClean="0"/>
              <a:t>Esempi di girate</a:t>
            </a:r>
            <a:endParaRPr lang="it-IT" dirty="0"/>
          </a:p>
        </p:txBody>
      </p:sp>
      <p:sp>
        <p:nvSpPr>
          <p:cNvPr id="3" name="Segnaposto contenuto 2"/>
          <p:cNvSpPr>
            <a:spLocks noGrp="1"/>
          </p:cNvSpPr>
          <p:nvPr>
            <p:ph idx="1"/>
          </p:nvPr>
        </p:nvSpPr>
        <p:spPr>
          <a:xfrm>
            <a:off x="457200" y="1059583"/>
            <a:ext cx="8229600" cy="3535040"/>
          </a:xfrm>
        </p:spPr>
        <p:txBody>
          <a:bodyPr>
            <a:normAutofit fontScale="92500" lnSpcReduction="20000"/>
          </a:bodyPr>
          <a:lstStyle/>
          <a:p>
            <a:pPr marL="0" indent="0">
              <a:buNone/>
            </a:pPr>
            <a:endParaRPr lang="it-IT" dirty="0" smtClean="0"/>
          </a:p>
          <a:p>
            <a:pPr marL="0" indent="0">
              <a:buNone/>
            </a:pPr>
            <a:r>
              <a:rPr lang="it-IT" dirty="0" smtClean="0"/>
              <a:t>Per </a:t>
            </a:r>
            <a:r>
              <a:rPr lang="it-IT" dirty="0"/>
              <a:t>me pagate a Luigi Bianchi</a:t>
            </a:r>
          </a:p>
          <a:p>
            <a:pPr marL="0" indent="0">
              <a:buNone/>
            </a:pPr>
            <a:r>
              <a:rPr lang="it-IT" dirty="0"/>
              <a:t>f.to Mario Rossi</a:t>
            </a:r>
          </a:p>
          <a:p>
            <a:pPr marL="0" indent="0">
              <a:buNone/>
            </a:pPr>
            <a:r>
              <a:rPr lang="it-IT" dirty="0"/>
              <a:t> </a:t>
            </a:r>
          </a:p>
          <a:p>
            <a:pPr marL="0" indent="0">
              <a:buNone/>
            </a:pPr>
            <a:r>
              <a:rPr lang="it-IT" dirty="0"/>
              <a:t>a Luigi Bianchi</a:t>
            </a:r>
          </a:p>
          <a:p>
            <a:pPr marL="0" indent="0">
              <a:buNone/>
            </a:pPr>
            <a:r>
              <a:rPr lang="it-IT" dirty="0"/>
              <a:t>f.to Mario Rossi</a:t>
            </a:r>
          </a:p>
          <a:p>
            <a:pPr marL="0" indent="0">
              <a:buNone/>
            </a:pPr>
            <a:r>
              <a:rPr lang="it-IT" dirty="0"/>
              <a:t> </a:t>
            </a:r>
          </a:p>
          <a:p>
            <a:pPr marL="0" indent="0">
              <a:buNone/>
            </a:pPr>
            <a:r>
              <a:rPr lang="it-IT" dirty="0"/>
              <a:t>Mario </a:t>
            </a:r>
            <a:r>
              <a:rPr lang="it-IT" dirty="0" smtClean="0"/>
              <a:t>Rossi</a:t>
            </a:r>
          </a:p>
          <a:p>
            <a:pPr marL="400050" lvl="1" indent="0">
              <a:buNone/>
            </a:pPr>
            <a:r>
              <a:rPr lang="it-IT" dirty="0" smtClean="0"/>
              <a:t>Girata in bianco (senza nome del giratario)</a:t>
            </a:r>
            <a:endParaRPr lang="it-IT" dirty="0"/>
          </a:p>
          <a:p>
            <a:pPr marL="0" indent="0">
              <a:buNone/>
            </a:pPr>
            <a:endParaRPr lang="it-IT" dirty="0"/>
          </a:p>
        </p:txBody>
      </p:sp>
    </p:spTree>
    <p:extLst>
      <p:ext uri="{BB962C8B-B14F-4D97-AF65-F5344CB8AC3E}">
        <p14:creationId xmlns:p14="http://schemas.microsoft.com/office/powerpoint/2010/main" val="1708067036"/>
      </p:ext>
    </p:extLst>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28066"/>
            <a:ext cx="8229600" cy="603524"/>
          </a:xfrm>
        </p:spPr>
        <p:txBody>
          <a:bodyPr>
            <a:normAutofit fontScale="90000"/>
          </a:bodyPr>
          <a:lstStyle/>
          <a:p>
            <a:r>
              <a:rPr lang="it-IT" dirty="0" smtClean="0"/>
              <a:t>Serie continua di girate</a:t>
            </a:r>
            <a:endParaRPr lang="it-IT" dirty="0"/>
          </a:p>
        </p:txBody>
      </p:sp>
      <p:sp>
        <p:nvSpPr>
          <p:cNvPr id="3" name="Segnaposto contenuto 2"/>
          <p:cNvSpPr>
            <a:spLocks noGrp="1"/>
          </p:cNvSpPr>
          <p:nvPr>
            <p:ph idx="1"/>
          </p:nvPr>
        </p:nvSpPr>
        <p:spPr/>
        <p:txBody>
          <a:bodyPr>
            <a:normAutofit/>
          </a:bodyPr>
          <a:lstStyle/>
          <a:p>
            <a:pPr marL="0" indent="0">
              <a:buNone/>
            </a:pPr>
            <a:r>
              <a:rPr lang="it-IT" dirty="0"/>
              <a:t>Per me pagate a Luigi Bianchi</a:t>
            </a:r>
          </a:p>
          <a:p>
            <a:pPr marL="0" indent="0">
              <a:buNone/>
            </a:pPr>
            <a:r>
              <a:rPr lang="it-IT" dirty="0"/>
              <a:t>f.to Mario Rossi</a:t>
            </a:r>
          </a:p>
          <a:p>
            <a:pPr marL="400050" lvl="1" indent="0">
              <a:buNone/>
            </a:pPr>
            <a:r>
              <a:rPr lang="it-IT" dirty="0" smtClean="0"/>
              <a:t>a </a:t>
            </a:r>
            <a:r>
              <a:rPr lang="it-IT" dirty="0"/>
              <a:t>Luigi Bianchi</a:t>
            </a:r>
          </a:p>
          <a:p>
            <a:pPr marL="400050" lvl="1" indent="0">
              <a:buNone/>
            </a:pPr>
            <a:r>
              <a:rPr lang="it-IT" dirty="0"/>
              <a:t>f.to Mario Rossi</a:t>
            </a:r>
          </a:p>
          <a:p>
            <a:pPr marL="0" indent="0">
              <a:buNone/>
            </a:pPr>
            <a:endParaRPr lang="it-IT" dirty="0" smtClean="0"/>
          </a:p>
          <a:p>
            <a:pPr marL="0" indent="0">
              <a:buNone/>
            </a:pPr>
            <a:r>
              <a:rPr lang="it-IT" dirty="0" smtClean="0"/>
              <a:t>a </a:t>
            </a:r>
            <a:r>
              <a:rPr lang="it-IT" dirty="0"/>
              <a:t>Pinco Palla</a:t>
            </a:r>
          </a:p>
          <a:p>
            <a:pPr marL="0" indent="0">
              <a:buNone/>
            </a:pPr>
            <a:r>
              <a:rPr lang="it-IT" dirty="0"/>
              <a:t>f.to Luigi Bianchi</a:t>
            </a:r>
          </a:p>
          <a:p>
            <a:endParaRPr lang="it-IT" dirty="0"/>
          </a:p>
        </p:txBody>
      </p:sp>
    </p:spTree>
    <p:extLst>
      <p:ext uri="{BB962C8B-B14F-4D97-AF65-F5344CB8AC3E}">
        <p14:creationId xmlns:p14="http://schemas.microsoft.com/office/powerpoint/2010/main" val="4163790728"/>
      </p:ext>
    </p:extLst>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numero diapositiva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E65A0813-4E37-42A0-A6F9-E872C42CDF83}" type="slidenum">
              <a:rPr lang="it-IT" smtClean="0"/>
              <a:pPr eaLnBrk="1" hangingPunct="1"/>
              <a:t>4</a:t>
            </a:fld>
            <a:endParaRPr lang="it-IT" smtClean="0"/>
          </a:p>
        </p:txBody>
      </p:sp>
      <p:sp>
        <p:nvSpPr>
          <p:cNvPr id="9218" name="Rectangle 2"/>
          <p:cNvSpPr>
            <a:spLocks noGrp="1" noChangeArrowheads="1"/>
          </p:cNvSpPr>
          <p:nvPr>
            <p:ph type="title"/>
          </p:nvPr>
        </p:nvSpPr>
        <p:spPr/>
        <p:txBody>
          <a:bodyPr/>
          <a:lstStyle/>
          <a:p>
            <a:pPr eaLnBrk="1" hangingPunct="1">
              <a:defRPr/>
            </a:pPr>
            <a:r>
              <a:rPr lang="en-US" sz="4000" b="1" dirty="0" err="1" smtClean="0"/>
              <a:t>Nozione</a:t>
            </a:r>
            <a:r>
              <a:rPr lang="en-US" sz="4000" b="1" dirty="0" smtClean="0"/>
              <a:t> e </a:t>
            </a:r>
            <a:r>
              <a:rPr lang="en-US" sz="4000" b="1" dirty="0" err="1" smtClean="0"/>
              <a:t>funzione</a:t>
            </a:r>
            <a:r>
              <a:rPr lang="en-US" sz="4000" b="1" dirty="0" smtClean="0"/>
              <a:t>:</a:t>
            </a:r>
            <a:endParaRPr lang="en-US" sz="4000" b="1" dirty="0"/>
          </a:p>
        </p:txBody>
      </p:sp>
      <p:sp>
        <p:nvSpPr>
          <p:cNvPr id="9219" name="Rectangle 3"/>
          <p:cNvSpPr>
            <a:spLocks noGrp="1" noChangeArrowheads="1"/>
          </p:cNvSpPr>
          <p:nvPr>
            <p:ph type="body" idx="1"/>
          </p:nvPr>
        </p:nvSpPr>
        <p:spPr>
          <a:xfrm>
            <a:off x="457200" y="1419622"/>
            <a:ext cx="8229600" cy="3178572"/>
          </a:xfrm>
        </p:spPr>
        <p:style>
          <a:lnRef idx="1">
            <a:schemeClr val="accent3"/>
          </a:lnRef>
          <a:fillRef idx="2">
            <a:schemeClr val="accent3"/>
          </a:fillRef>
          <a:effectRef idx="1">
            <a:schemeClr val="accent3"/>
          </a:effectRef>
          <a:fontRef idx="minor">
            <a:schemeClr val="dk1"/>
          </a:fontRef>
        </p:style>
        <p:txBody>
          <a:bodyPr/>
          <a:lstStyle/>
          <a:p>
            <a:pPr marL="0" indent="0" algn="just" eaLnBrk="1" hangingPunct="1">
              <a:lnSpc>
                <a:spcPct val="90000"/>
              </a:lnSpc>
              <a:buNone/>
              <a:defRPr/>
            </a:pPr>
            <a:endParaRPr lang="it-IT" sz="2400" b="1" dirty="0" smtClean="0"/>
          </a:p>
          <a:p>
            <a:pPr lvl="1" algn="just" eaLnBrk="1" hangingPunct="1">
              <a:lnSpc>
                <a:spcPct val="90000"/>
              </a:lnSpc>
              <a:defRPr/>
            </a:pPr>
            <a:r>
              <a:rPr lang="it-IT" sz="1600" dirty="0" smtClean="0"/>
              <a:t>I titoli di credito sono documenti destinati alla circolazione che attribuiscono il diritto ad una determinata prestazione;</a:t>
            </a:r>
          </a:p>
          <a:p>
            <a:pPr lvl="1" algn="just" eaLnBrk="1" hangingPunct="1">
              <a:lnSpc>
                <a:spcPct val="90000"/>
              </a:lnSpc>
              <a:defRPr/>
            </a:pPr>
            <a:endParaRPr lang="it-IT" sz="1600" dirty="0"/>
          </a:p>
          <a:p>
            <a:pPr lvl="1" algn="just" eaLnBrk="1" hangingPunct="1">
              <a:lnSpc>
                <a:spcPct val="90000"/>
              </a:lnSpc>
              <a:defRPr/>
            </a:pPr>
            <a:r>
              <a:rPr lang="it-IT" sz="1600" dirty="0" smtClean="0"/>
              <a:t>rappresentano un artificio giuridico che consente la mobilitazione della ricchezza, conferendo celerità e sicurezza alla circolazione del capitale, svincolandola dalla rigidità della tradizionale disciplina della </a:t>
            </a:r>
            <a:r>
              <a:rPr lang="it-IT" sz="1600" b="1" dirty="0" smtClean="0"/>
              <a:t>cessione del credito</a:t>
            </a:r>
            <a:r>
              <a:rPr lang="it-IT" sz="1600" dirty="0" smtClean="0"/>
              <a:t>.</a:t>
            </a:r>
          </a:p>
          <a:p>
            <a:pPr lvl="1" algn="just" eaLnBrk="1" hangingPunct="1">
              <a:lnSpc>
                <a:spcPct val="90000"/>
              </a:lnSpc>
              <a:defRPr/>
            </a:pPr>
            <a:endParaRPr lang="it-IT" sz="1600" dirty="0" smtClean="0"/>
          </a:p>
          <a:p>
            <a:pPr lvl="1" algn="just" eaLnBrk="1" hangingPunct="1">
              <a:lnSpc>
                <a:spcPct val="90000"/>
              </a:lnSpc>
              <a:defRPr/>
            </a:pPr>
            <a:r>
              <a:rPr lang="it-IT" sz="1600" dirty="0" smtClean="0">
                <a:cs typeface="Times New Roman" pitchFamily="-65" charset="0"/>
              </a:rPr>
              <a:t>La disciplina dei </a:t>
            </a:r>
            <a:r>
              <a:rPr lang="it-IT" sz="1600" b="1" dirty="0" smtClean="0">
                <a:cs typeface="Times New Roman" pitchFamily="-65" charset="0"/>
              </a:rPr>
              <a:t>titoli di credito</a:t>
            </a:r>
            <a:r>
              <a:rPr lang="it-IT" sz="1600" dirty="0" smtClean="0">
                <a:cs typeface="Times New Roman" pitchFamily="-65" charset="0"/>
              </a:rPr>
              <a:t> cerca di omologare la disciplina sulla circolazione dei crediti a quella più agevole e sicura della circolazione dei </a:t>
            </a:r>
            <a:r>
              <a:rPr lang="it-IT" sz="1600" b="1" dirty="0" smtClean="0">
                <a:cs typeface="Times New Roman" pitchFamily="-65" charset="0"/>
              </a:rPr>
              <a:t>beni mobili</a:t>
            </a:r>
            <a:r>
              <a:rPr lang="it-IT" sz="1600" dirty="0" smtClean="0">
                <a:cs typeface="Times New Roman" pitchFamily="-65" charset="0"/>
              </a:rPr>
              <a:t>.</a:t>
            </a: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p:txBody>
      </p:sp>
    </p:spTree>
    <p:extLst>
      <p:ext uri="{BB962C8B-B14F-4D97-AF65-F5344CB8AC3E}">
        <p14:creationId xmlns:p14="http://schemas.microsoft.com/office/powerpoint/2010/main" val="1257664033"/>
      </p:ext>
    </p:extLst>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defRPr/>
            </a:pPr>
            <a:r>
              <a:rPr lang="it-IT" sz="2800" b="1" dirty="0" smtClean="0"/>
              <a:t>Cessione del credito</a:t>
            </a:r>
            <a:br>
              <a:rPr lang="it-IT" sz="2800" b="1" dirty="0" smtClean="0"/>
            </a:br>
            <a:r>
              <a:rPr lang="it-IT" sz="2800" b="1" dirty="0" smtClean="0"/>
              <a:t>(artt. 1260-1267 c.c.)</a:t>
            </a:r>
          </a:p>
        </p:txBody>
      </p:sp>
      <p:sp>
        <p:nvSpPr>
          <p:cNvPr id="3" name="Segnaposto contenuto 2"/>
          <p:cNvSpPr>
            <a:spLocks noGrp="1"/>
          </p:cNvSpPr>
          <p:nvPr>
            <p:ph idx="1"/>
          </p:nvPr>
        </p:nvSpPr>
        <p:spPr>
          <a:xfrm>
            <a:off x="457200" y="1419622"/>
            <a:ext cx="8229600" cy="3178572"/>
          </a:xfrm>
        </p:spPr>
        <p:style>
          <a:lnRef idx="1">
            <a:schemeClr val="accent3"/>
          </a:lnRef>
          <a:fillRef idx="2">
            <a:schemeClr val="accent3"/>
          </a:fillRef>
          <a:effectRef idx="1">
            <a:schemeClr val="accent3"/>
          </a:effectRef>
          <a:fontRef idx="minor">
            <a:schemeClr val="dk1"/>
          </a:fontRef>
        </p:style>
        <p:txBody>
          <a:bodyPr>
            <a:normAutofit fontScale="62500" lnSpcReduction="20000"/>
          </a:bodyPr>
          <a:lstStyle/>
          <a:p>
            <a:pPr marL="0" indent="0" algn="just">
              <a:buNone/>
              <a:defRPr/>
            </a:pPr>
            <a:r>
              <a:rPr lang="it-IT" sz="2400" dirty="0" smtClean="0"/>
              <a:t>1.) Il cessionario acquista il credito a titolo derivativo, </a:t>
            </a:r>
          </a:p>
          <a:p>
            <a:pPr marL="0" indent="0" algn="just">
              <a:buNone/>
              <a:defRPr/>
            </a:pPr>
            <a:r>
              <a:rPr lang="it-IT" sz="2400" dirty="0"/>
              <a:t> </a:t>
            </a:r>
            <a:r>
              <a:rPr lang="it-IT" sz="2400" dirty="0" smtClean="0"/>
              <a:t>    cioè con le stesse caratteristiche che il credito aveva presso il cedente  </a:t>
            </a:r>
          </a:p>
          <a:p>
            <a:pPr marL="0" indent="0" algn="just">
              <a:buNone/>
              <a:defRPr/>
            </a:pPr>
            <a:r>
              <a:rPr lang="it-IT" sz="2400" dirty="0"/>
              <a:t> </a:t>
            </a:r>
            <a:endParaRPr lang="it-IT" sz="2400" dirty="0" smtClean="0"/>
          </a:p>
          <a:p>
            <a:pPr marL="0" indent="0" algn="just">
              <a:buNone/>
              <a:defRPr/>
            </a:pPr>
            <a:r>
              <a:rPr lang="it-IT" sz="2400" dirty="0" smtClean="0"/>
              <a:t>Tutte le eccezioni che erano opponibili al cedente sono opponibili al cessionario. Rischio di non divenire titolare del credito se il cedente era in difetto di titolarità.</a:t>
            </a:r>
          </a:p>
          <a:p>
            <a:pPr algn="just">
              <a:defRPr/>
            </a:pPr>
            <a:endParaRPr lang="it-IT" sz="2400" dirty="0" smtClean="0"/>
          </a:p>
          <a:p>
            <a:pPr marL="0" indent="0" algn="just">
              <a:buNone/>
              <a:defRPr/>
            </a:pPr>
            <a:r>
              <a:rPr lang="it-IT" sz="2400" dirty="0" smtClean="0"/>
              <a:t>2.) </a:t>
            </a:r>
            <a:r>
              <a:rPr lang="it-IT" sz="2400" dirty="0" err="1" smtClean="0"/>
              <a:t>Finchè</a:t>
            </a:r>
            <a:r>
              <a:rPr lang="it-IT" sz="2400" dirty="0" smtClean="0"/>
              <a:t> la cessione non è notificata al debitore ceduto, il debitore si libera se paga al primo creditore. Il cessionario dovrà provare l’acquisto del credito per ottenere la prestazione. Se un credito è ceduto a più cessionari, tra questi prevale </a:t>
            </a:r>
          </a:p>
          <a:p>
            <a:pPr marL="0" indent="0" algn="just">
              <a:buNone/>
              <a:defRPr/>
            </a:pPr>
            <a:endParaRPr lang="it-IT" sz="2400" dirty="0" smtClean="0"/>
          </a:p>
          <a:p>
            <a:pPr marL="0" indent="0" algn="just">
              <a:buNone/>
              <a:defRPr/>
            </a:pPr>
            <a:endParaRPr lang="it-IT" sz="2400" dirty="0" smtClean="0"/>
          </a:p>
          <a:p>
            <a:pPr marL="0" indent="0" algn="just">
              <a:buNone/>
              <a:defRPr/>
            </a:pPr>
            <a:r>
              <a:rPr lang="it-IT" sz="2400" dirty="0" smtClean="0"/>
              <a:t>La cessione va notificata dal cessionario al debitore per evitare che questi paghi a terzi a cui il cedente abbia ulteriormente trasferito il credito.</a:t>
            </a:r>
          </a:p>
        </p:txBody>
      </p:sp>
      <p:sp>
        <p:nvSpPr>
          <p:cNvPr id="5124"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C5FE5D3F-6E18-4F38-AD54-F93531B998AC}" type="slidenum">
              <a:rPr lang="it-IT" smtClean="0"/>
              <a:pPr eaLnBrk="1" hangingPunct="1"/>
              <a:t>5</a:t>
            </a:fld>
            <a:endParaRPr lang="it-IT" smtClean="0"/>
          </a:p>
        </p:txBody>
      </p:sp>
      <p:sp>
        <p:nvSpPr>
          <p:cNvPr id="5" name="Freccia in giù 4"/>
          <p:cNvSpPr/>
          <p:nvPr/>
        </p:nvSpPr>
        <p:spPr>
          <a:xfrm>
            <a:off x="7956376" y="1707654"/>
            <a:ext cx="484632"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Freccia in giù 6"/>
          <p:cNvSpPr/>
          <p:nvPr/>
        </p:nvSpPr>
        <p:spPr>
          <a:xfrm>
            <a:off x="7928701" y="3327834"/>
            <a:ext cx="484632"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13578702"/>
      </p:ext>
    </p:extLst>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sz="3800" b="1" dirty="0" smtClean="0"/>
              <a:t>Circolazione beni mobili</a:t>
            </a:r>
            <a:br>
              <a:rPr lang="it-IT" sz="3800" b="1" dirty="0" smtClean="0"/>
            </a:br>
            <a:r>
              <a:rPr lang="it-IT" sz="2800" b="1" dirty="0" smtClean="0"/>
              <a:t>(art. 1153 e ss. c.c.)</a:t>
            </a:r>
          </a:p>
        </p:txBody>
      </p:sp>
      <p:sp>
        <p:nvSpPr>
          <p:cNvPr id="3" name="Segnaposto contenuto 2"/>
          <p:cNvSpPr>
            <a:spLocks noGrp="1"/>
          </p:cNvSpPr>
          <p:nvPr>
            <p:ph idx="1"/>
          </p:nvPr>
        </p:nvSpPr>
        <p:spPr>
          <a:xfrm>
            <a:off x="457200" y="1563638"/>
            <a:ext cx="8229600" cy="3034556"/>
          </a:xfrm>
        </p:spPr>
        <p:style>
          <a:lnRef idx="1">
            <a:schemeClr val="accent3"/>
          </a:lnRef>
          <a:fillRef idx="2">
            <a:schemeClr val="accent3"/>
          </a:fillRef>
          <a:effectRef idx="1">
            <a:schemeClr val="accent3"/>
          </a:effectRef>
          <a:fontRef idx="minor">
            <a:schemeClr val="dk1"/>
          </a:fontRef>
        </p:style>
        <p:txBody>
          <a:bodyPr>
            <a:normAutofit fontScale="55000" lnSpcReduction="20000"/>
          </a:bodyPr>
          <a:lstStyle/>
          <a:p>
            <a:pPr>
              <a:defRPr/>
            </a:pPr>
            <a:r>
              <a:rPr lang="it-IT" sz="2800" dirty="0" smtClean="0"/>
              <a:t>L’IDEA sottostante all’origine dei titoli di credito è: </a:t>
            </a:r>
            <a:r>
              <a:rPr lang="it-IT" sz="2800" b="1" u="sng" dirty="0" smtClean="0"/>
              <a:t>incorporare</a:t>
            </a:r>
            <a:r>
              <a:rPr lang="it-IT" sz="2800" dirty="0" smtClean="0"/>
              <a:t> il diritto di credito in un «titolo», in modo che il credito circoli con le regole proprie dei beni mobili</a:t>
            </a:r>
          </a:p>
          <a:p>
            <a:pPr marL="0" indent="0">
              <a:buNone/>
              <a:defRPr/>
            </a:pPr>
            <a:endParaRPr lang="it-IT" sz="2800" dirty="0" smtClean="0"/>
          </a:p>
          <a:p>
            <a:pPr>
              <a:defRPr/>
            </a:pPr>
            <a:endParaRPr lang="it-IT" sz="2800" dirty="0"/>
          </a:p>
          <a:p>
            <a:pPr>
              <a:defRPr/>
            </a:pPr>
            <a:endParaRPr lang="it-IT" sz="2800" dirty="0" smtClean="0"/>
          </a:p>
          <a:p>
            <a:pPr>
              <a:defRPr/>
            </a:pPr>
            <a:r>
              <a:rPr lang="it-IT" sz="2800" b="1" u="sng" dirty="0" smtClean="0"/>
              <a:t>Utilizzare</a:t>
            </a:r>
            <a:r>
              <a:rPr lang="it-IT" sz="2800" dirty="0" smtClean="0"/>
              <a:t> la </a:t>
            </a:r>
            <a:r>
              <a:rPr lang="it-IT" sz="2800" b="1" u="sng" dirty="0" smtClean="0"/>
              <a:t>disciplina dei beni mobili</a:t>
            </a:r>
            <a:r>
              <a:rPr lang="it-IT" sz="2800" dirty="0" smtClean="0"/>
              <a:t> per la circolazione del credito incorporato nel titolo, e cioè:</a:t>
            </a:r>
          </a:p>
          <a:p>
            <a:pPr marL="0" indent="0">
              <a:buNone/>
              <a:defRPr/>
            </a:pPr>
            <a:r>
              <a:rPr lang="it-IT" sz="2800" dirty="0"/>
              <a:t>i</a:t>
            </a:r>
            <a:r>
              <a:rPr lang="it-IT" sz="2800" dirty="0" smtClean="0"/>
              <a:t>l possesso in buona fede vale titolo. </a:t>
            </a:r>
          </a:p>
          <a:p>
            <a:pPr marL="0" indent="0">
              <a:buNone/>
              <a:defRPr/>
            </a:pPr>
            <a:r>
              <a:rPr lang="it-IT" sz="2800" dirty="0" smtClean="0"/>
              <a:t>CHI ACQUISTA UN TITOLO, EFFETTUA UN ACQUISTO A TITOLO ORIGINARIO E NON DERIVATIVO. </a:t>
            </a:r>
          </a:p>
          <a:p>
            <a:pPr marL="0" indent="0">
              <a:buNone/>
              <a:defRPr/>
            </a:pPr>
            <a:r>
              <a:rPr lang="it-IT" sz="2800" dirty="0" smtClean="0"/>
              <a:t>   L’acquirente del bene che ne abbia conseguito il possesso in buona fede è tutelato contro il rischio che l’alienante non ne sia il vero proprietario e contro ogni altra eccezione a lui sconosciuta e non risultante dal negozio.</a:t>
            </a:r>
          </a:p>
          <a:p>
            <a:pPr>
              <a:defRPr/>
            </a:pPr>
            <a:endParaRPr lang="it-IT" dirty="0" smtClean="0"/>
          </a:p>
          <a:p>
            <a:pPr>
              <a:defRPr/>
            </a:pPr>
            <a:endParaRPr lang="it-IT" dirty="0" smtClean="0"/>
          </a:p>
        </p:txBody>
      </p:sp>
      <p:sp>
        <p:nvSpPr>
          <p:cNvPr id="6148"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B832E24C-60F0-47F8-A144-1ABFDB77B6DA}" type="slidenum">
              <a:rPr lang="it-IT" smtClean="0"/>
              <a:pPr eaLnBrk="1" hangingPunct="1"/>
              <a:t>6</a:t>
            </a:fld>
            <a:endParaRPr lang="it-IT" smtClean="0"/>
          </a:p>
        </p:txBody>
      </p:sp>
      <p:sp>
        <p:nvSpPr>
          <p:cNvPr id="4" name="Freccia in giù 3"/>
          <p:cNvSpPr/>
          <p:nvPr/>
        </p:nvSpPr>
        <p:spPr>
          <a:xfrm>
            <a:off x="2150933" y="2211710"/>
            <a:ext cx="484632" cy="4171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401621750"/>
      </p:ext>
    </p:extLst>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defRPr/>
            </a:pPr>
            <a:r>
              <a:rPr lang="it-IT" sz="3600" b="1" dirty="0" smtClean="0"/>
              <a:t>Titoli di Credito</a:t>
            </a:r>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pPr algn="just">
              <a:defRPr/>
            </a:pPr>
            <a:r>
              <a:rPr lang="it-IT" sz="2000" dirty="0" smtClean="0"/>
              <a:t>Affinché la disciplina dei beni mobili (</a:t>
            </a:r>
            <a:r>
              <a:rPr lang="it-IT" sz="2000" i="1" dirty="0" smtClean="0"/>
              <a:t>beni materiali</a:t>
            </a:r>
            <a:r>
              <a:rPr lang="it-IT" sz="2000" dirty="0" smtClean="0"/>
              <a:t>) potesse essere applicata anche alla circolazione dei crediti (</a:t>
            </a:r>
            <a:r>
              <a:rPr lang="it-IT" sz="2000" i="1" dirty="0" smtClean="0"/>
              <a:t>beni immateriali</a:t>
            </a:r>
            <a:r>
              <a:rPr lang="it-IT" sz="2000" dirty="0" smtClean="0"/>
              <a:t>) era necessario conferire a questi ultimi materialità.</a:t>
            </a:r>
          </a:p>
          <a:p>
            <a:pPr algn="just">
              <a:defRPr/>
            </a:pPr>
            <a:endParaRPr lang="it-IT" sz="2000" dirty="0" smtClean="0"/>
          </a:p>
          <a:p>
            <a:pPr algn="just">
              <a:defRPr/>
            </a:pPr>
            <a:r>
              <a:rPr lang="it-IT" sz="2000" dirty="0" smtClean="0"/>
              <a:t>Da ciò: creazione dei </a:t>
            </a:r>
            <a:r>
              <a:rPr lang="it-IT" sz="2000" b="1" dirty="0" smtClean="0"/>
              <a:t>titoli di credito</a:t>
            </a:r>
            <a:r>
              <a:rPr lang="it-IT" sz="2000" dirty="0" smtClean="0"/>
              <a:t>, cioè </a:t>
            </a:r>
            <a:r>
              <a:rPr lang="it-IT" sz="2000" i="1" dirty="0" smtClean="0"/>
              <a:t>documenti cartacei rappresentativi dei diritti di credito in essi incorporati</a:t>
            </a:r>
            <a:r>
              <a:rPr lang="it-IT" sz="2000" dirty="0" smtClean="0"/>
              <a:t>.</a:t>
            </a:r>
          </a:p>
        </p:txBody>
      </p:sp>
      <p:sp>
        <p:nvSpPr>
          <p:cNvPr id="7172"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9725FD32-7F6B-4BB7-BDB8-7C1061D39ECC}" type="slidenum">
              <a:rPr lang="it-IT" smtClean="0"/>
              <a:pPr eaLnBrk="1" hangingPunct="1"/>
              <a:t>7</a:t>
            </a:fld>
            <a:endParaRPr lang="it-IT" smtClean="0"/>
          </a:p>
        </p:txBody>
      </p:sp>
    </p:spTree>
    <p:extLst>
      <p:ext uri="{BB962C8B-B14F-4D97-AF65-F5344CB8AC3E}">
        <p14:creationId xmlns:p14="http://schemas.microsoft.com/office/powerpoint/2010/main" val="1774547887"/>
      </p:ext>
    </p:extLst>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defRPr/>
            </a:pPr>
            <a:r>
              <a:rPr lang="it-IT" sz="3600" b="1" dirty="0" smtClean="0"/>
              <a:t>Normativa</a:t>
            </a:r>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lnSpcReduction="10000"/>
          </a:bodyPr>
          <a:lstStyle/>
          <a:p>
            <a:pPr>
              <a:defRPr/>
            </a:pPr>
            <a:r>
              <a:rPr lang="it-IT" dirty="0" smtClean="0"/>
              <a:t>Disposizioni generali: artt. 1992-2002 c.c. </a:t>
            </a:r>
          </a:p>
          <a:p>
            <a:pPr>
              <a:defRPr/>
            </a:pPr>
            <a:endParaRPr lang="it-IT" dirty="0" smtClean="0"/>
          </a:p>
          <a:p>
            <a:pPr>
              <a:defRPr/>
            </a:pPr>
            <a:r>
              <a:rPr lang="it-IT" dirty="0" smtClean="0"/>
              <a:t>Disposizioni particolari: artt. 2003-2027 c.c. (titoli al portatore, all’ordine, nominativi)</a:t>
            </a:r>
          </a:p>
          <a:p>
            <a:pPr>
              <a:defRPr/>
            </a:pPr>
            <a:endParaRPr lang="it-IT" dirty="0" smtClean="0"/>
          </a:p>
          <a:p>
            <a:pPr>
              <a:defRPr/>
            </a:pPr>
            <a:r>
              <a:rPr lang="it-IT" dirty="0" smtClean="0"/>
              <a:t>Leggi speciali: es. legge sulla cambiale RD n. 1669/1933; legge sull’assegno bancario RD n. 1736/1933, ecc. </a:t>
            </a:r>
            <a:r>
              <a:rPr lang="it-IT" dirty="0" err="1" smtClean="0"/>
              <a:t>nb</a:t>
            </a:r>
            <a:r>
              <a:rPr lang="it-IT" dirty="0" smtClean="0"/>
              <a:t> art 2001 cc di rinvio a l. speciali</a:t>
            </a:r>
          </a:p>
        </p:txBody>
      </p:sp>
      <p:sp>
        <p:nvSpPr>
          <p:cNvPr id="8196"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43AF4531-77F8-4148-AE09-6A16C1C2E780}" type="slidenum">
              <a:rPr lang="it-IT" smtClean="0"/>
              <a:pPr eaLnBrk="1" hangingPunct="1"/>
              <a:t>8</a:t>
            </a:fld>
            <a:endParaRPr lang="it-IT" smtClean="0"/>
          </a:p>
        </p:txBody>
      </p:sp>
    </p:spTree>
    <p:extLst>
      <p:ext uri="{BB962C8B-B14F-4D97-AF65-F5344CB8AC3E}">
        <p14:creationId xmlns:p14="http://schemas.microsoft.com/office/powerpoint/2010/main" val="1525986636"/>
      </p:ext>
    </p:extLst>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defRPr/>
            </a:pPr>
            <a:r>
              <a:rPr lang="it-IT" sz="3100" b="1" dirty="0" smtClean="0"/>
              <a:t>Principi relativi ai titoli di credito</a:t>
            </a:r>
            <a:endParaRPr lang="it-IT" b="1" dirty="0" smtClean="0"/>
          </a:p>
        </p:txBody>
      </p:sp>
      <p:sp>
        <p:nvSpPr>
          <p:cNvPr id="3" name="Segnaposto contenuto 2"/>
          <p:cNvSpPr>
            <a:spLocks noGrp="1"/>
          </p:cNvSpPr>
          <p:nvPr>
            <p:ph idx="1"/>
          </p:nvPr>
        </p:nvSpPr>
        <p:spPr>
          <a:xfrm>
            <a:off x="457200" y="1707654"/>
            <a:ext cx="8229600" cy="2664296"/>
          </a:xfrm>
        </p:spPr>
        <p:style>
          <a:lnRef idx="1">
            <a:schemeClr val="accent3"/>
          </a:lnRef>
          <a:fillRef idx="2">
            <a:schemeClr val="accent3"/>
          </a:fillRef>
          <a:effectRef idx="1">
            <a:schemeClr val="accent3"/>
          </a:effectRef>
          <a:fontRef idx="minor">
            <a:schemeClr val="dk1"/>
          </a:fontRef>
        </p:style>
        <p:txBody>
          <a:bodyPr>
            <a:normAutofit/>
          </a:bodyPr>
          <a:lstStyle/>
          <a:p>
            <a:pPr>
              <a:defRPr/>
            </a:pPr>
            <a:r>
              <a:rPr lang="it-IT" dirty="0" smtClean="0"/>
              <a:t>Legittimazione (art. 1992 c.c.)</a:t>
            </a:r>
          </a:p>
          <a:p>
            <a:pPr>
              <a:buFont typeface="Wingdings" pitchFamily="-65" charset="2"/>
              <a:buNone/>
              <a:defRPr/>
            </a:pPr>
            <a:endParaRPr lang="it-IT" dirty="0" smtClean="0"/>
          </a:p>
          <a:p>
            <a:pPr>
              <a:defRPr/>
            </a:pPr>
            <a:r>
              <a:rPr lang="it-IT" dirty="0" smtClean="0"/>
              <a:t>Autonomia (art. 1994 c.c.)</a:t>
            </a:r>
          </a:p>
          <a:p>
            <a:pPr>
              <a:buFont typeface="Wingdings" pitchFamily="-65" charset="2"/>
              <a:buNone/>
              <a:defRPr/>
            </a:pPr>
            <a:r>
              <a:rPr lang="it-IT" dirty="0" smtClean="0"/>
              <a:t> </a:t>
            </a:r>
          </a:p>
          <a:p>
            <a:pPr>
              <a:defRPr/>
            </a:pPr>
            <a:r>
              <a:rPr lang="it-IT" dirty="0" smtClean="0"/>
              <a:t>Letteralità (art. 1993 c.c.)</a:t>
            </a:r>
          </a:p>
        </p:txBody>
      </p:sp>
      <p:sp>
        <p:nvSpPr>
          <p:cNvPr id="9220"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A0E1FB76-4E1C-4D22-8824-CCC32662983A}" type="slidenum">
              <a:rPr lang="it-IT" smtClean="0"/>
              <a:pPr eaLnBrk="1" hangingPunct="1"/>
              <a:t>9</a:t>
            </a:fld>
            <a:endParaRPr lang="it-IT" smtClean="0"/>
          </a:p>
        </p:txBody>
      </p:sp>
    </p:spTree>
    <p:extLst>
      <p:ext uri="{BB962C8B-B14F-4D97-AF65-F5344CB8AC3E}">
        <p14:creationId xmlns:p14="http://schemas.microsoft.com/office/powerpoint/2010/main" val="1875056025"/>
      </p:ext>
    </p:extLst>
  </p:cSld>
  <p:clrMapOvr>
    <a:masterClrMapping/>
  </p:clrMapOvr>
  <p:transition>
    <p:dissolv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3207</TotalTime>
  <Words>2414</Words>
  <Application>Microsoft Office PowerPoint</Application>
  <PresentationFormat>Presentazione su schermo (16:9)</PresentationFormat>
  <Paragraphs>288</Paragraphs>
  <Slides>37</Slides>
  <Notes>2</Notes>
  <HiddenSlides>0</HiddenSlides>
  <MMClips>0</MMClips>
  <ScaleCrop>false</ScaleCrop>
  <HeadingPairs>
    <vt:vector size="4" baseType="variant">
      <vt:variant>
        <vt:lpstr>Tema</vt:lpstr>
      </vt:variant>
      <vt:variant>
        <vt:i4>1</vt:i4>
      </vt:variant>
      <vt:variant>
        <vt:lpstr>Titoli diapositive</vt:lpstr>
      </vt:variant>
      <vt:variant>
        <vt:i4>37</vt:i4>
      </vt:variant>
    </vt:vector>
  </HeadingPairs>
  <TitlesOfParts>
    <vt:vector size="38" baseType="lpstr">
      <vt:lpstr>Equinozio</vt:lpstr>
      <vt:lpstr> Contratti bancari ed assicurativi</vt:lpstr>
      <vt:lpstr>Agenda</vt:lpstr>
      <vt:lpstr>Origine:  esigenza pratica</vt:lpstr>
      <vt:lpstr>Nozione e funzione:</vt:lpstr>
      <vt:lpstr>Cessione del credito (artt. 1260-1267 c.c.)</vt:lpstr>
      <vt:lpstr>Circolazione beni mobili (art. 1153 e ss. c.c.)</vt:lpstr>
      <vt:lpstr>Titoli di Credito</vt:lpstr>
      <vt:lpstr>Normativa</vt:lpstr>
      <vt:lpstr>Principi relativi ai titoli di credito</vt:lpstr>
      <vt:lpstr>Incorporazione</vt:lpstr>
      <vt:lpstr> Incorporazione </vt:lpstr>
      <vt:lpstr>Autonomia - 1994 cc</vt:lpstr>
      <vt:lpstr>Letteralità – 1993 cc</vt:lpstr>
      <vt:lpstr>Titoli Astratti e Titoli Causali</vt:lpstr>
      <vt:lpstr>Creazione dei titoli di credito</vt:lpstr>
      <vt:lpstr>Creazione dei titoli di credito (segue)</vt:lpstr>
      <vt:lpstr>Circolazione dei titoli di credito (segue)</vt:lpstr>
      <vt:lpstr>Esercizio del diritto cartolare</vt:lpstr>
      <vt:lpstr>Esercizio del diritto cartolare:  1) Titoli al portatore</vt:lpstr>
      <vt:lpstr>Esercizio del diritto cartolare: 2) Titoli all’ordine</vt:lpstr>
      <vt:lpstr>Esercizio del diritto cartolare: 3) Titoli nominativi</vt:lpstr>
      <vt:lpstr>Esercizio del diritto cartolare: 4) La girata</vt:lpstr>
      <vt:lpstr>Classificazione dei titoli di credito</vt:lpstr>
      <vt:lpstr>Classificazione dei titoli di credito: 1) Diritti enunciati nel titolo</vt:lpstr>
      <vt:lpstr>Classificazione dei titoli di credito: 2) Natura dell’emittente</vt:lpstr>
      <vt:lpstr>Classificazione dei titoli di credito: 3) Modo in cui sono creati o emessi</vt:lpstr>
      <vt:lpstr>Figure non rientranti nei titoli di credito</vt:lpstr>
      <vt:lpstr>Eccezioni cartolari</vt:lpstr>
      <vt:lpstr>Eccezioni cartolari</vt:lpstr>
      <vt:lpstr>Ammortamento</vt:lpstr>
      <vt:lpstr>Ammortamento:  Procedura</vt:lpstr>
      <vt:lpstr>Ammortamento:  Procedura (segue)</vt:lpstr>
      <vt:lpstr>Ammortamento:   (segue)</vt:lpstr>
      <vt:lpstr>Smarrimento e distruzione del titolo al portatore</vt:lpstr>
      <vt:lpstr>Leggi di circolazione</vt:lpstr>
      <vt:lpstr>Esempi di girate</vt:lpstr>
      <vt:lpstr>Serie continua di girate</vt:lpstr>
    </vt:vector>
  </TitlesOfParts>
  <Company>WORK PRESS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CONCORSI COMUNE DI ROMA</dc:title>
  <dc:creator>Dott. Marco Cappellari</dc:creator>
  <cp:lastModifiedBy>Win7</cp:lastModifiedBy>
  <cp:revision>470</cp:revision>
  <cp:lastPrinted>2016-02-26T06:45:32Z</cp:lastPrinted>
  <dcterms:created xsi:type="dcterms:W3CDTF">2010-05-20T13:46:08Z</dcterms:created>
  <dcterms:modified xsi:type="dcterms:W3CDTF">2016-11-26T16:28:52Z</dcterms:modified>
</cp:coreProperties>
</file>