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23"/>
  </p:notesMasterIdLst>
  <p:sldIdLst>
    <p:sldId id="318" r:id="rId2"/>
    <p:sldId id="338" r:id="rId3"/>
    <p:sldId id="319" r:id="rId4"/>
    <p:sldId id="320" r:id="rId5"/>
    <p:sldId id="321"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0867" autoAdjust="0"/>
    <p:restoredTop sz="94660"/>
  </p:normalViewPr>
  <p:slideViewPr>
    <p:cSldViewPr>
      <p:cViewPr>
        <p:scale>
          <a:sx n="164" d="100"/>
          <a:sy n="164" d="100"/>
        </p:scale>
        <p:origin x="-114" y="-15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EAD369-E108-45ED-84E0-B41BF0B1F437}"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it-IT"/>
        </a:p>
      </dgm:t>
    </dgm:pt>
    <dgm:pt modelId="{B4BD4B47-E6D0-4A0E-9893-08977E254478}">
      <dgm:prSet phldrT="[Testo]" custT="1"/>
      <dgm:spPr>
        <a:xfrm>
          <a:off x="1140" y="354370"/>
          <a:ext cx="1990644" cy="1019450"/>
        </a:xfrm>
        <a:solidFill>
          <a:srgbClr val="464653">
            <a:lumMod val="60000"/>
            <a:lumOff val="40000"/>
          </a:srgbClr>
        </a:solidFill>
        <a:ln w="19050" cap="flat" cmpd="sng" algn="ctr">
          <a:solidFill>
            <a:sysClr val="window" lastClr="FFFFFF">
              <a:hueOff val="0"/>
              <a:satOff val="0"/>
              <a:lumOff val="0"/>
              <a:alphaOff val="0"/>
            </a:sysClr>
          </a:solidFill>
          <a:prstDash val="solid"/>
        </a:ln>
        <a:effectLst/>
      </dgm:spPr>
      <dgm:t>
        <a:bodyPr/>
        <a:lstStyle/>
        <a:p>
          <a:r>
            <a:rPr lang="it-IT" sz="1000" dirty="0" smtClean="0">
              <a:solidFill>
                <a:sysClr val="window" lastClr="FFFFFF"/>
              </a:solidFill>
              <a:latin typeface="Calibri" panose="020F0502020204030204" pitchFamily="34" charset="0"/>
              <a:ea typeface="+mn-ea"/>
              <a:cs typeface="+mn-cs"/>
            </a:rPr>
            <a:t>la banca che ha la sua sede legale in uno Stato UE può liberamente stabilirsi nel territorio italiano (si applica cioè il diritto alla libera prestazione dei servizi in tutta la UE)</a:t>
          </a:r>
          <a:endParaRPr lang="it-IT" sz="1000" dirty="0">
            <a:solidFill>
              <a:sysClr val="window" lastClr="FFFFFF"/>
            </a:solidFill>
            <a:latin typeface="Calibri" panose="020F0502020204030204" pitchFamily="34" charset="0"/>
            <a:ea typeface="+mn-ea"/>
            <a:cs typeface="+mn-cs"/>
          </a:endParaRPr>
        </a:p>
      </dgm:t>
    </dgm:pt>
    <dgm:pt modelId="{746B57F7-2908-4418-8E63-FE02F653181E}" type="parTrans" cxnId="{81FD6A2D-A31E-44CE-B033-7D145707D232}">
      <dgm:prSet/>
      <dgm:spPr/>
      <dgm:t>
        <a:bodyPr/>
        <a:lstStyle/>
        <a:p>
          <a:endParaRPr lang="it-IT"/>
        </a:p>
      </dgm:t>
    </dgm:pt>
    <dgm:pt modelId="{8E1768D9-3722-43B6-8F82-114A815E76FB}" type="sibTrans" cxnId="{81FD6A2D-A31E-44CE-B033-7D145707D232}">
      <dgm:prSet/>
      <dgm:spPr/>
      <dgm:t>
        <a:bodyPr/>
        <a:lstStyle/>
        <a:p>
          <a:endParaRPr lang="it-IT"/>
        </a:p>
      </dgm:t>
    </dgm:pt>
    <dgm:pt modelId="{2D6ED571-20F9-4CDD-99C7-638CC02F9E52}">
      <dgm:prSet phldrT="[Testo]">
        <dgm:style>
          <a:lnRef idx="3">
            <a:schemeClr val="lt1"/>
          </a:lnRef>
          <a:fillRef idx="1">
            <a:schemeClr val="accent4"/>
          </a:fillRef>
          <a:effectRef idx="1">
            <a:schemeClr val="accent4"/>
          </a:effectRef>
          <a:fontRef idx="minor">
            <a:schemeClr val="lt1"/>
          </a:fontRef>
        </dgm:style>
      </dgm:prSet>
      <dgm:spPr>
        <a:xfrm>
          <a:off x="643174" y="-2"/>
          <a:ext cx="2043165" cy="1728197"/>
        </a:xfrm>
        <a:ln/>
      </dgm:spPr>
      <dgm:t>
        <a:bodyPr/>
        <a:lstStyle/>
        <a:p>
          <a:r>
            <a:rPr lang="it-IT" dirty="0" smtClean="0"/>
            <a:t>vengono a cadere quei crediti speciali che avevano una normativa a parte e che adesso invece, pur mantenendo in certi casi alcune regole proprie, sono riassorbiti all’interno della normale attività bancaria. </a:t>
          </a:r>
          <a:endParaRPr lang="it-IT" dirty="0" smtClean="0">
            <a:solidFill>
              <a:sysClr val="windowText" lastClr="000000">
                <a:hueOff val="0"/>
                <a:satOff val="0"/>
                <a:lumOff val="0"/>
                <a:alphaOff val="0"/>
              </a:sysClr>
            </a:solidFill>
            <a:latin typeface="Gill Sans MT"/>
            <a:ea typeface="+mn-ea"/>
            <a:cs typeface="+mn-cs"/>
          </a:endParaRPr>
        </a:p>
      </dgm:t>
    </dgm:pt>
    <dgm:pt modelId="{8AFAFA9E-4EA7-4D64-A694-5AA5304B889E}" type="parTrans" cxnId="{7BCDC200-AE91-4253-8CF8-53B4D2C79C6D}">
      <dgm:prSet/>
      <dgm:spPr/>
      <dgm:t>
        <a:bodyPr/>
        <a:lstStyle/>
        <a:p>
          <a:endParaRPr lang="it-IT"/>
        </a:p>
      </dgm:t>
    </dgm:pt>
    <dgm:pt modelId="{0734077D-83A3-4156-8448-1850B92C1C08}" type="sibTrans" cxnId="{7BCDC200-AE91-4253-8CF8-53B4D2C79C6D}">
      <dgm:prSet/>
      <dgm:spPr/>
      <dgm:t>
        <a:bodyPr/>
        <a:lstStyle/>
        <a:p>
          <a:endParaRPr lang="it-IT"/>
        </a:p>
      </dgm:t>
    </dgm:pt>
    <dgm:pt modelId="{0B75B56D-AEEF-4E83-BAA6-470ED8EC4658}">
      <dgm:prSet phldrT="[Testo]"/>
      <dgm:spPr>
        <a:xfrm>
          <a:off x="5705638" y="341863"/>
          <a:ext cx="2068226" cy="1044465"/>
        </a:xfrm>
        <a:solidFill>
          <a:srgbClr val="727CA3">
            <a:hueOff val="0"/>
            <a:satOff val="0"/>
            <a:lumOff val="0"/>
            <a:alphaOff val="0"/>
          </a:srgbClr>
        </a:solidFill>
        <a:ln w="19050" cap="flat" cmpd="sng" algn="ctr">
          <a:solidFill>
            <a:sysClr val="window" lastClr="FFFFFF">
              <a:hueOff val="0"/>
              <a:satOff val="0"/>
              <a:lumOff val="0"/>
              <a:alphaOff val="0"/>
            </a:sysClr>
          </a:solidFill>
          <a:prstDash val="solid"/>
        </a:ln>
        <a:effectLst/>
      </dgm:spPr>
      <dgm:t>
        <a:bodyPr/>
        <a:lstStyle/>
        <a:p>
          <a:r>
            <a:rPr lang="it-IT" dirty="0" smtClean="0"/>
            <a:t>ESEMPIO: per esempio il credito fondiario è ora sinonimo del credito ipotecario normalmente erogato dalle banche, fermo restando che il credito fondiario deve avere alcuni requisiti per essere considerato tale, e cioè: ipoteca solo di primo grado (tranne i casi indicati da </a:t>
          </a:r>
          <a:r>
            <a:rPr lang="it-IT" dirty="0" err="1" smtClean="0"/>
            <a:t>Bankitalia</a:t>
          </a:r>
          <a:r>
            <a:rPr lang="it-IT" dirty="0" smtClean="0"/>
            <a:t>); durata superiore a 18 mesi; ammontare non superiore al tetto fissato da </a:t>
          </a:r>
          <a:r>
            <a:rPr lang="it-IT" dirty="0" err="1" smtClean="0"/>
            <a:t>Bankitalia</a:t>
          </a:r>
          <a:r>
            <a:rPr lang="it-IT" dirty="0" smtClean="0"/>
            <a:t> in percentuale al valore dell’ipoteca.</a:t>
          </a:r>
          <a:endParaRPr lang="it-IT" dirty="0">
            <a:solidFill>
              <a:sysClr val="window" lastClr="FFFFFF"/>
            </a:solidFill>
            <a:latin typeface="Calibri" panose="020F0502020204030204" pitchFamily="34" charset="0"/>
            <a:ea typeface="+mn-ea"/>
            <a:cs typeface="+mn-cs"/>
          </a:endParaRPr>
        </a:p>
      </dgm:t>
    </dgm:pt>
    <dgm:pt modelId="{45D62C10-B3E1-401E-9618-F821F7FD9B67}" type="parTrans" cxnId="{4DEAFCA2-57A8-4C95-BE18-C3F5FFF804A2}">
      <dgm:prSet/>
      <dgm:spPr/>
      <dgm:t>
        <a:bodyPr/>
        <a:lstStyle/>
        <a:p>
          <a:endParaRPr lang="it-IT"/>
        </a:p>
      </dgm:t>
    </dgm:pt>
    <dgm:pt modelId="{DCAE5AFF-AC64-4A2F-8428-420FA65B8D54}" type="sibTrans" cxnId="{4DEAFCA2-57A8-4C95-BE18-C3F5FFF804A2}">
      <dgm:prSet/>
      <dgm:spPr/>
      <dgm:t>
        <a:bodyPr/>
        <a:lstStyle/>
        <a:p>
          <a:endParaRPr lang="it-IT"/>
        </a:p>
      </dgm:t>
    </dgm:pt>
    <dgm:pt modelId="{6295BBEF-527C-4B87-9CC1-E10424C7FCE4}" type="pres">
      <dgm:prSet presAssocID="{F2EAD369-E108-45ED-84E0-B41BF0B1F437}" presName="theList" presStyleCnt="0">
        <dgm:presLayoutVars>
          <dgm:dir/>
          <dgm:animLvl val="lvl"/>
          <dgm:resizeHandles val="exact"/>
        </dgm:presLayoutVars>
      </dgm:prSet>
      <dgm:spPr/>
      <dgm:t>
        <a:bodyPr/>
        <a:lstStyle/>
        <a:p>
          <a:endParaRPr lang="it-IT"/>
        </a:p>
      </dgm:t>
    </dgm:pt>
    <dgm:pt modelId="{BB7F9739-4535-42DA-8BD7-602BB7CEF116}" type="pres">
      <dgm:prSet presAssocID="{B4BD4B47-E6D0-4A0E-9893-08977E254478}" presName="compNode" presStyleCnt="0"/>
      <dgm:spPr/>
    </dgm:pt>
    <dgm:pt modelId="{A97DB6E4-F2BD-4BE0-880C-2346F68A6179}" type="pres">
      <dgm:prSet presAssocID="{B4BD4B47-E6D0-4A0E-9893-08977E254478}" presName="noGeometry" presStyleCnt="0"/>
      <dgm:spPr/>
    </dgm:pt>
    <dgm:pt modelId="{26FCCA13-E6EA-4544-A9BE-BDB51DD5C900}" type="pres">
      <dgm:prSet presAssocID="{B4BD4B47-E6D0-4A0E-9893-08977E254478}" presName="childTextVisible" presStyleLbl="bgAccFollowNode1" presStyleIdx="0" presStyleCnt="2" custScaleX="152864" custScaleY="147918" custLinFactNeighborX="14587" custLinFactNeighborY="348">
        <dgm:presLayoutVars>
          <dgm:bulletEnabled val="1"/>
        </dgm:presLayoutVars>
      </dgm:prSet>
      <dgm:spPr>
        <a:prstGeom prst="rightArrow">
          <a:avLst>
            <a:gd name="adj1" fmla="val 70000"/>
            <a:gd name="adj2" fmla="val 50000"/>
          </a:avLst>
        </a:prstGeom>
      </dgm:spPr>
      <dgm:t>
        <a:bodyPr/>
        <a:lstStyle/>
        <a:p>
          <a:endParaRPr lang="it-IT"/>
        </a:p>
      </dgm:t>
    </dgm:pt>
    <dgm:pt modelId="{E5B19DFE-B176-459A-8251-7E1C79FA5C37}" type="pres">
      <dgm:prSet presAssocID="{B4BD4B47-E6D0-4A0E-9893-08977E254478}" presName="childTextHidden" presStyleLbl="bgAccFollowNode1" presStyleIdx="0" presStyleCnt="2"/>
      <dgm:spPr/>
      <dgm:t>
        <a:bodyPr/>
        <a:lstStyle/>
        <a:p>
          <a:endParaRPr lang="it-IT"/>
        </a:p>
      </dgm:t>
    </dgm:pt>
    <dgm:pt modelId="{39A366B6-FEDA-442A-9F0A-5F43205ECBE2}" type="pres">
      <dgm:prSet presAssocID="{B4BD4B47-E6D0-4A0E-9893-08977E254478}" presName="parentText" presStyleLbl="node1" presStyleIdx="0" presStyleCnt="2" custScaleX="297869" custScaleY="193948" custLinFactX="-75843" custLinFactNeighborX="-100000" custLinFactNeighborY="-2579">
        <dgm:presLayoutVars>
          <dgm:chMax val="1"/>
          <dgm:bulletEnabled val="1"/>
        </dgm:presLayoutVars>
      </dgm:prSet>
      <dgm:spPr>
        <a:prstGeom prst="ellipse">
          <a:avLst/>
        </a:prstGeom>
      </dgm:spPr>
      <dgm:t>
        <a:bodyPr/>
        <a:lstStyle/>
        <a:p>
          <a:endParaRPr lang="it-IT"/>
        </a:p>
      </dgm:t>
    </dgm:pt>
    <dgm:pt modelId="{6B1FB69A-D1A5-4AA4-A362-95D6570CE75C}" type="pres">
      <dgm:prSet presAssocID="{B4BD4B47-E6D0-4A0E-9893-08977E254478}" presName="aSpace" presStyleCnt="0"/>
      <dgm:spPr/>
    </dgm:pt>
    <dgm:pt modelId="{E332C0CD-355C-41A6-AC08-B1E2EB6A8C62}" type="pres">
      <dgm:prSet presAssocID="{0B75B56D-AEEF-4E83-BAA6-470ED8EC4658}" presName="compNode" presStyleCnt="0"/>
      <dgm:spPr/>
    </dgm:pt>
    <dgm:pt modelId="{ADFD867B-330E-4D5B-8C2C-E5236EA9F9F7}" type="pres">
      <dgm:prSet presAssocID="{0B75B56D-AEEF-4E83-BAA6-470ED8EC4658}" presName="noGeometry" presStyleCnt="0"/>
      <dgm:spPr/>
    </dgm:pt>
    <dgm:pt modelId="{8705C758-A509-4FF1-82D7-99BB69A4945D}" type="pres">
      <dgm:prSet presAssocID="{0B75B56D-AEEF-4E83-BAA6-470ED8EC4658}" presName="childTextVisible" presStyleLbl="bgAccFollowNode1" presStyleIdx="1" presStyleCnt="2" custScaleX="158156" custScaleY="147918" custLinFactNeighborX="-862" custLinFactNeighborY="348">
        <dgm:presLayoutVars>
          <dgm:bulletEnabled val="1"/>
        </dgm:presLayoutVars>
      </dgm:prSet>
      <dgm:spPr>
        <a:prstGeom prst="rightArrow">
          <a:avLst>
            <a:gd name="adj1" fmla="val 70000"/>
            <a:gd name="adj2" fmla="val 50000"/>
          </a:avLst>
        </a:prstGeom>
      </dgm:spPr>
      <dgm:t>
        <a:bodyPr/>
        <a:lstStyle/>
        <a:p>
          <a:endParaRPr lang="it-IT"/>
        </a:p>
      </dgm:t>
    </dgm:pt>
    <dgm:pt modelId="{9E9273FC-7C0C-4420-A544-375F06DC8376}" type="pres">
      <dgm:prSet presAssocID="{0B75B56D-AEEF-4E83-BAA6-470ED8EC4658}" presName="childTextHidden" presStyleLbl="bgAccFollowNode1" presStyleIdx="1" presStyleCnt="2"/>
      <dgm:spPr/>
      <dgm:t>
        <a:bodyPr/>
        <a:lstStyle/>
        <a:p>
          <a:endParaRPr lang="it-IT"/>
        </a:p>
      </dgm:t>
    </dgm:pt>
    <dgm:pt modelId="{EBD57B2A-909D-4635-89E4-F0D305ABC029}" type="pres">
      <dgm:prSet presAssocID="{0B75B56D-AEEF-4E83-BAA6-470ED8EC4658}" presName="parentText" presStyleLbl="node1" presStyleIdx="1" presStyleCnt="2" custScaleX="309478" custScaleY="156288" custLinFactNeighborX="10384">
        <dgm:presLayoutVars>
          <dgm:chMax val="1"/>
          <dgm:bulletEnabled val="1"/>
        </dgm:presLayoutVars>
      </dgm:prSet>
      <dgm:spPr>
        <a:prstGeom prst="ellipse">
          <a:avLst/>
        </a:prstGeom>
      </dgm:spPr>
      <dgm:t>
        <a:bodyPr/>
        <a:lstStyle/>
        <a:p>
          <a:endParaRPr lang="it-IT"/>
        </a:p>
      </dgm:t>
    </dgm:pt>
  </dgm:ptLst>
  <dgm:cxnLst>
    <dgm:cxn modelId="{7BCDC200-AE91-4253-8CF8-53B4D2C79C6D}" srcId="{B4BD4B47-E6D0-4A0E-9893-08977E254478}" destId="{2D6ED571-20F9-4CDD-99C7-638CC02F9E52}" srcOrd="0" destOrd="0" parTransId="{8AFAFA9E-4EA7-4D64-A694-5AA5304B889E}" sibTransId="{0734077D-83A3-4156-8448-1850B92C1C08}"/>
    <dgm:cxn modelId="{DE82F6D9-CA8C-4A2E-93E6-7291D9B4FBD5}" type="presOf" srcId="{2D6ED571-20F9-4CDD-99C7-638CC02F9E52}" destId="{E5B19DFE-B176-459A-8251-7E1C79FA5C37}" srcOrd="1" destOrd="0" presId="urn:microsoft.com/office/officeart/2005/8/layout/hProcess6"/>
    <dgm:cxn modelId="{81FD6A2D-A31E-44CE-B033-7D145707D232}" srcId="{F2EAD369-E108-45ED-84E0-B41BF0B1F437}" destId="{B4BD4B47-E6D0-4A0E-9893-08977E254478}" srcOrd="0" destOrd="0" parTransId="{746B57F7-2908-4418-8E63-FE02F653181E}" sibTransId="{8E1768D9-3722-43B6-8F82-114A815E76FB}"/>
    <dgm:cxn modelId="{3718DD97-CCE9-4EFB-96EA-C36CA7C3BED6}" type="presOf" srcId="{F2EAD369-E108-45ED-84E0-B41BF0B1F437}" destId="{6295BBEF-527C-4B87-9CC1-E10424C7FCE4}" srcOrd="0" destOrd="0" presId="urn:microsoft.com/office/officeart/2005/8/layout/hProcess6"/>
    <dgm:cxn modelId="{1E2FE813-A2DE-4D23-BF38-047E98DE3738}" type="presOf" srcId="{2D6ED571-20F9-4CDD-99C7-638CC02F9E52}" destId="{26FCCA13-E6EA-4544-A9BE-BDB51DD5C900}" srcOrd="0" destOrd="0" presId="urn:microsoft.com/office/officeart/2005/8/layout/hProcess6"/>
    <dgm:cxn modelId="{EDA39A65-8102-4D62-86DC-F4C7FE8F0A03}" type="presOf" srcId="{0B75B56D-AEEF-4E83-BAA6-470ED8EC4658}" destId="{EBD57B2A-909D-4635-89E4-F0D305ABC029}" srcOrd="0" destOrd="0" presId="urn:microsoft.com/office/officeart/2005/8/layout/hProcess6"/>
    <dgm:cxn modelId="{F4391147-3AAB-4227-B635-03A75D06E3EA}" type="presOf" srcId="{B4BD4B47-E6D0-4A0E-9893-08977E254478}" destId="{39A366B6-FEDA-442A-9F0A-5F43205ECBE2}" srcOrd="0" destOrd="0" presId="urn:microsoft.com/office/officeart/2005/8/layout/hProcess6"/>
    <dgm:cxn modelId="{4DEAFCA2-57A8-4C95-BE18-C3F5FFF804A2}" srcId="{F2EAD369-E108-45ED-84E0-B41BF0B1F437}" destId="{0B75B56D-AEEF-4E83-BAA6-470ED8EC4658}" srcOrd="1" destOrd="0" parTransId="{45D62C10-B3E1-401E-9618-F821F7FD9B67}" sibTransId="{DCAE5AFF-AC64-4A2F-8428-420FA65B8D54}"/>
    <dgm:cxn modelId="{9B81E9FF-1A1B-49A1-9A45-7E56D11E9B0E}" type="presParOf" srcId="{6295BBEF-527C-4B87-9CC1-E10424C7FCE4}" destId="{BB7F9739-4535-42DA-8BD7-602BB7CEF116}" srcOrd="0" destOrd="0" presId="urn:microsoft.com/office/officeart/2005/8/layout/hProcess6"/>
    <dgm:cxn modelId="{4D1D7433-913B-4D25-8AEE-22437931DB95}" type="presParOf" srcId="{BB7F9739-4535-42DA-8BD7-602BB7CEF116}" destId="{A97DB6E4-F2BD-4BE0-880C-2346F68A6179}" srcOrd="0" destOrd="0" presId="urn:microsoft.com/office/officeart/2005/8/layout/hProcess6"/>
    <dgm:cxn modelId="{3C690726-1DC1-4FDE-9EAE-097243C9C978}" type="presParOf" srcId="{BB7F9739-4535-42DA-8BD7-602BB7CEF116}" destId="{26FCCA13-E6EA-4544-A9BE-BDB51DD5C900}" srcOrd="1" destOrd="0" presId="urn:microsoft.com/office/officeart/2005/8/layout/hProcess6"/>
    <dgm:cxn modelId="{16D2DEF5-72F7-49BE-8DFF-DA05FF885466}" type="presParOf" srcId="{BB7F9739-4535-42DA-8BD7-602BB7CEF116}" destId="{E5B19DFE-B176-459A-8251-7E1C79FA5C37}" srcOrd="2" destOrd="0" presId="urn:microsoft.com/office/officeart/2005/8/layout/hProcess6"/>
    <dgm:cxn modelId="{B0703914-160A-4D7A-817A-9AFB86A0975A}" type="presParOf" srcId="{BB7F9739-4535-42DA-8BD7-602BB7CEF116}" destId="{39A366B6-FEDA-442A-9F0A-5F43205ECBE2}" srcOrd="3" destOrd="0" presId="urn:microsoft.com/office/officeart/2005/8/layout/hProcess6"/>
    <dgm:cxn modelId="{C418B03E-AE83-4B34-94B4-86A14F057393}" type="presParOf" srcId="{6295BBEF-527C-4B87-9CC1-E10424C7FCE4}" destId="{6B1FB69A-D1A5-4AA4-A362-95D6570CE75C}" srcOrd="1" destOrd="0" presId="urn:microsoft.com/office/officeart/2005/8/layout/hProcess6"/>
    <dgm:cxn modelId="{2AFE41E4-DF94-4A66-8AC1-B248A8E3C234}" type="presParOf" srcId="{6295BBEF-527C-4B87-9CC1-E10424C7FCE4}" destId="{E332C0CD-355C-41A6-AC08-B1E2EB6A8C62}" srcOrd="2" destOrd="0" presId="urn:microsoft.com/office/officeart/2005/8/layout/hProcess6"/>
    <dgm:cxn modelId="{BDB9BEA7-30F1-4CE2-904D-7D97F0243F38}" type="presParOf" srcId="{E332C0CD-355C-41A6-AC08-B1E2EB6A8C62}" destId="{ADFD867B-330E-4D5B-8C2C-E5236EA9F9F7}" srcOrd="0" destOrd="0" presId="urn:microsoft.com/office/officeart/2005/8/layout/hProcess6"/>
    <dgm:cxn modelId="{A5CCC5DE-920F-44BA-9CA5-0536E6FD9C9A}" type="presParOf" srcId="{E332C0CD-355C-41A6-AC08-B1E2EB6A8C62}" destId="{8705C758-A509-4FF1-82D7-99BB69A4945D}" srcOrd="1" destOrd="0" presId="urn:microsoft.com/office/officeart/2005/8/layout/hProcess6"/>
    <dgm:cxn modelId="{E8D4835A-A86F-4D65-B146-772D78332980}" type="presParOf" srcId="{E332C0CD-355C-41A6-AC08-B1E2EB6A8C62}" destId="{9E9273FC-7C0C-4420-A544-375F06DC8376}" srcOrd="2" destOrd="0" presId="urn:microsoft.com/office/officeart/2005/8/layout/hProcess6"/>
    <dgm:cxn modelId="{5C729118-3D48-487B-A2BF-6C14B0C110B1}" type="presParOf" srcId="{E332C0CD-355C-41A6-AC08-B1E2EB6A8C62}" destId="{EBD57B2A-909D-4635-89E4-F0D305ABC029}"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98E014-8A82-4D64-B3B6-CCA9550D605D}"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B0E64293-19D7-4483-B0E5-2D36538A717F}" type="pres">
      <dgm:prSet presAssocID="{1098E014-8A82-4D64-B3B6-CCA9550D605D}" presName="Name0" presStyleCnt="0">
        <dgm:presLayoutVars>
          <dgm:dir/>
          <dgm:resizeHandles val="exact"/>
        </dgm:presLayoutVars>
      </dgm:prSet>
      <dgm:spPr/>
    </dgm:pt>
  </dgm:ptLst>
  <dgm:cxnLst>
    <dgm:cxn modelId="{FB68DBBD-EC8D-41B7-A979-D83A0036FFA3}" type="presOf" srcId="{1098E014-8A82-4D64-B3B6-CCA9550D605D}" destId="{B0E64293-19D7-4483-B0E5-2D36538A717F}" srcOrd="0"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FCCA13-E6EA-4544-A9BE-BDB51DD5C900}">
      <dsp:nvSpPr>
        <dsp:cNvPr id="0" name=""/>
        <dsp:cNvSpPr/>
      </dsp:nvSpPr>
      <dsp:spPr>
        <a:xfrm>
          <a:off x="1923703" y="-310543"/>
          <a:ext cx="2266650" cy="1917230"/>
        </a:xfrm>
        <a:prstGeom prst="rightArrow">
          <a:avLst>
            <a:gd name="adj1" fmla="val 70000"/>
            <a:gd name="adj2" fmla="val 50000"/>
          </a:avLst>
        </a:prstGeom>
        <a:solidFill>
          <a:schemeClr val="accent4"/>
        </a:solidFill>
        <a:ln w="38100" cap="flat" cmpd="sng" algn="ctr">
          <a:solidFill>
            <a:schemeClr val="lt1"/>
          </a:solidFill>
          <a:prstDash val="solid"/>
        </a:ln>
        <a:effectLst>
          <a:outerShdw blurRad="57150" dist="38100" dir="5400000" algn="ctr" rotWithShape="0">
            <a:schemeClr val="accent4">
              <a:shade val="9000"/>
              <a:alpha val="48000"/>
              <a:satMod val="105000"/>
            </a:scheme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20320" tIns="5080" rIns="10160" bIns="5080" numCol="1" spcCol="1270" anchor="ctr" anchorCtr="0">
          <a:noAutofit/>
        </a:bodyPr>
        <a:lstStyle/>
        <a:p>
          <a:pPr lvl="0" algn="ctr" defTabSz="355600">
            <a:lnSpc>
              <a:spcPct val="90000"/>
            </a:lnSpc>
            <a:spcBef>
              <a:spcPct val="0"/>
            </a:spcBef>
            <a:spcAft>
              <a:spcPct val="35000"/>
            </a:spcAft>
          </a:pPr>
          <a:r>
            <a:rPr lang="it-IT" sz="800" kern="1200" dirty="0" smtClean="0"/>
            <a:t>vengono a cadere quei crediti speciali che avevano una normativa a parte e che adesso invece, pur mantenendo in certi casi alcune regole proprie, sono riassorbiti all’interno della normale attività bancaria. </a:t>
          </a:r>
          <a:endParaRPr lang="it-IT" sz="800" kern="1200" dirty="0" smtClean="0">
            <a:solidFill>
              <a:sysClr val="windowText" lastClr="000000">
                <a:hueOff val="0"/>
                <a:satOff val="0"/>
                <a:lumOff val="0"/>
                <a:alphaOff val="0"/>
              </a:sysClr>
            </a:solidFill>
            <a:latin typeface="Gill Sans MT"/>
            <a:ea typeface="+mn-ea"/>
            <a:cs typeface="+mn-cs"/>
          </a:endParaRPr>
        </a:p>
      </dsp:txBody>
      <dsp:txXfrm>
        <a:off x="2490366" y="-22958"/>
        <a:ext cx="1104992" cy="1342061"/>
      </dsp:txXfrm>
    </dsp:sp>
    <dsp:sp modelId="{39A366B6-FEDA-442A-9F0A-5F43205ECBE2}">
      <dsp:nvSpPr>
        <dsp:cNvPr id="0" name=""/>
        <dsp:cNvSpPr/>
      </dsp:nvSpPr>
      <dsp:spPr>
        <a:xfrm>
          <a:off x="0" y="-70887"/>
          <a:ext cx="2208383" cy="1437919"/>
        </a:xfrm>
        <a:prstGeom prst="ellipse">
          <a:avLst/>
        </a:prstGeom>
        <a:solidFill>
          <a:srgbClr val="464653">
            <a:lumMod val="60000"/>
            <a:lumOff val="40000"/>
          </a:srgbClr>
        </a:solidFill>
        <a:ln w="1905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solidFill>
                <a:sysClr val="window" lastClr="FFFFFF"/>
              </a:solidFill>
              <a:latin typeface="Calibri" panose="020F0502020204030204" pitchFamily="34" charset="0"/>
              <a:ea typeface="+mn-ea"/>
              <a:cs typeface="+mn-cs"/>
            </a:rPr>
            <a:t>la banca che ha la sua sede legale in uno Stato UE può liberamente stabilirsi nel territorio italiano (si applica cioè il diritto alla libera prestazione dei servizi in tutta la UE)</a:t>
          </a:r>
          <a:endParaRPr lang="it-IT" sz="1000" kern="1200" dirty="0">
            <a:solidFill>
              <a:sysClr val="window" lastClr="FFFFFF"/>
            </a:solidFill>
            <a:latin typeface="Calibri" panose="020F0502020204030204" pitchFamily="34" charset="0"/>
            <a:ea typeface="+mn-ea"/>
            <a:cs typeface="+mn-cs"/>
          </a:endParaRPr>
        </a:p>
      </dsp:txBody>
      <dsp:txXfrm>
        <a:off x="323410" y="139691"/>
        <a:ext cx="1561563" cy="1016763"/>
      </dsp:txXfrm>
    </dsp:sp>
    <dsp:sp modelId="{8705C758-A509-4FF1-82D7-99BB69A4945D}">
      <dsp:nvSpPr>
        <dsp:cNvPr id="0" name=""/>
        <dsp:cNvSpPr/>
      </dsp:nvSpPr>
      <dsp:spPr>
        <a:xfrm>
          <a:off x="4800356" y="-310543"/>
          <a:ext cx="2345119" cy="1917230"/>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D57B2A-909D-4635-89E4-F0D305ABC029}">
      <dsp:nvSpPr>
        <dsp:cNvPr id="0" name=""/>
        <dsp:cNvSpPr/>
      </dsp:nvSpPr>
      <dsp:spPr>
        <a:xfrm>
          <a:off x="4174063" y="68716"/>
          <a:ext cx="2294452" cy="1158710"/>
        </a:xfrm>
        <a:prstGeom prst="ellipse">
          <a:avLst/>
        </a:prstGeom>
        <a:solidFill>
          <a:srgbClr val="727CA3">
            <a:hueOff val="0"/>
            <a:satOff val="0"/>
            <a:lumOff val="0"/>
            <a:alphaOff val="0"/>
          </a:srgbClr>
        </a:solidFill>
        <a:ln w="1905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it-IT" sz="600" kern="1200" dirty="0" smtClean="0"/>
            <a:t>ESEMPIO: per esempio il credito fondiario è ora sinonimo del credito ipotecario normalmente erogato dalle banche, fermo restando che il credito fondiario deve avere alcuni requisiti per essere considerato tale, e cioè: ipoteca solo di primo grado (tranne i casi indicati da </a:t>
          </a:r>
          <a:r>
            <a:rPr lang="it-IT" sz="600" kern="1200" dirty="0" err="1" smtClean="0"/>
            <a:t>Bankitalia</a:t>
          </a:r>
          <a:r>
            <a:rPr lang="it-IT" sz="600" kern="1200" dirty="0" smtClean="0"/>
            <a:t>); durata superiore a 18 mesi; ammontare non superiore al tetto fissato da </a:t>
          </a:r>
          <a:r>
            <a:rPr lang="it-IT" sz="600" kern="1200" dirty="0" err="1" smtClean="0"/>
            <a:t>Bankitalia</a:t>
          </a:r>
          <a:r>
            <a:rPr lang="it-IT" sz="600" kern="1200" dirty="0" smtClean="0"/>
            <a:t> in percentuale al valore dell’ipoteca.</a:t>
          </a:r>
          <a:endParaRPr lang="it-IT" sz="600" kern="1200" dirty="0">
            <a:solidFill>
              <a:sysClr val="window" lastClr="FFFFFF"/>
            </a:solidFill>
            <a:latin typeface="Calibri" panose="020F0502020204030204" pitchFamily="34" charset="0"/>
            <a:ea typeface="+mn-ea"/>
            <a:cs typeface="+mn-cs"/>
          </a:endParaRPr>
        </a:p>
      </dsp:txBody>
      <dsp:txXfrm>
        <a:off x="4510078" y="238405"/>
        <a:ext cx="1622422" cy="8193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Processo con frecce colorate"/>
  <dgm:desc val="Mostra i passaggi sequenziali di un'attività, un processo o un flusso di lavoro oppure evidenzia un movimento o una direzione. Risultati ottimali con poco testo di livello 1 e livello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15/10/2016</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EA5C440-AE5E-48DB-B991-2C96063080F0}" type="slidenum">
              <a:rPr lang="it-IT" altLang="it-IT">
                <a:solidFill>
                  <a:prstClr val="black"/>
                </a:solidFill>
              </a:rPr>
              <a:pPr/>
              <a:t>5</a:t>
            </a:fld>
            <a:endParaRPr lang="it-IT" altLang="it-IT">
              <a:solidFill>
                <a:prstClr val="black"/>
              </a:solidFill>
            </a:endParaRPr>
          </a:p>
        </p:txBody>
      </p:sp>
      <p:sp>
        <p:nvSpPr>
          <p:cNvPr id="80898" name="Rectangle 7"/>
          <p:cNvSpPr txBox="1">
            <a:spLocks noGrp="1" noChangeArrowheads="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738" tIns="46370" rIns="92738" bIns="46370" anchor="b"/>
          <a:lstStyle>
            <a:lvl1pPr algn="l" defTabSz="927100">
              <a:defRPr>
                <a:solidFill>
                  <a:schemeClr val="tx1"/>
                </a:solidFill>
                <a:latin typeface="Arial" charset="0"/>
              </a:defRPr>
            </a:lvl1pPr>
            <a:lvl2pPr marL="742950" indent="-285750" algn="l" defTabSz="927100">
              <a:defRPr>
                <a:solidFill>
                  <a:schemeClr val="tx1"/>
                </a:solidFill>
                <a:latin typeface="Arial" charset="0"/>
              </a:defRPr>
            </a:lvl2pPr>
            <a:lvl3pPr marL="1143000" indent="-228600" algn="l" defTabSz="927100">
              <a:defRPr>
                <a:solidFill>
                  <a:schemeClr val="tx1"/>
                </a:solidFill>
                <a:latin typeface="Arial" charset="0"/>
              </a:defRPr>
            </a:lvl3pPr>
            <a:lvl4pPr marL="1600200" indent="-228600" algn="l" defTabSz="927100">
              <a:defRPr>
                <a:solidFill>
                  <a:schemeClr val="tx1"/>
                </a:solidFill>
                <a:latin typeface="Arial" charset="0"/>
              </a:defRPr>
            </a:lvl4pPr>
            <a:lvl5pPr marL="2057400" indent="-228600" algn="l" defTabSz="927100">
              <a:defRPr>
                <a:solidFill>
                  <a:schemeClr val="tx1"/>
                </a:solidFill>
                <a:latin typeface="Arial" charset="0"/>
              </a:defRPr>
            </a:lvl5pPr>
            <a:lvl6pPr marL="2514600" indent="-228600" defTabSz="927100" fontAlgn="base">
              <a:spcBef>
                <a:spcPct val="0"/>
              </a:spcBef>
              <a:spcAft>
                <a:spcPct val="0"/>
              </a:spcAft>
              <a:defRPr>
                <a:solidFill>
                  <a:schemeClr val="tx1"/>
                </a:solidFill>
                <a:latin typeface="Arial" charset="0"/>
              </a:defRPr>
            </a:lvl6pPr>
            <a:lvl7pPr marL="2971800" indent="-228600" defTabSz="927100" fontAlgn="base">
              <a:spcBef>
                <a:spcPct val="0"/>
              </a:spcBef>
              <a:spcAft>
                <a:spcPct val="0"/>
              </a:spcAft>
              <a:defRPr>
                <a:solidFill>
                  <a:schemeClr val="tx1"/>
                </a:solidFill>
                <a:latin typeface="Arial" charset="0"/>
              </a:defRPr>
            </a:lvl7pPr>
            <a:lvl8pPr marL="3429000" indent="-228600" defTabSz="927100" fontAlgn="base">
              <a:spcBef>
                <a:spcPct val="0"/>
              </a:spcBef>
              <a:spcAft>
                <a:spcPct val="0"/>
              </a:spcAft>
              <a:defRPr>
                <a:solidFill>
                  <a:schemeClr val="tx1"/>
                </a:solidFill>
                <a:latin typeface="Arial" charset="0"/>
              </a:defRPr>
            </a:lvl8pPr>
            <a:lvl9pPr marL="3886200" indent="-228600" defTabSz="927100" fontAlgn="base">
              <a:spcBef>
                <a:spcPct val="0"/>
              </a:spcBef>
              <a:spcAft>
                <a:spcPct val="0"/>
              </a:spcAft>
              <a:defRPr>
                <a:solidFill>
                  <a:schemeClr val="tx1"/>
                </a:solidFill>
                <a:latin typeface="Arial" charset="0"/>
              </a:defRPr>
            </a:lvl9pPr>
          </a:lstStyle>
          <a:p>
            <a:pPr algn="r" eaLnBrk="0" hangingPunct="0"/>
            <a:fld id="{B3C140B2-A680-4A14-9749-57E4A72B23CC}" type="slidenum">
              <a:rPr lang="it-IT" altLang="it-IT" sz="1200">
                <a:solidFill>
                  <a:prstClr val="black"/>
                </a:solidFill>
                <a:latin typeface="Times New Roman" pitchFamily="18" charset="0"/>
              </a:rPr>
              <a:pPr algn="r" eaLnBrk="0" hangingPunct="0"/>
              <a:t>5</a:t>
            </a:fld>
            <a:endParaRPr lang="it-IT" altLang="it-IT" sz="1200">
              <a:solidFill>
                <a:prstClr val="black"/>
              </a:solidFill>
              <a:latin typeface="Times New Roman" pitchFamily="18" charset="0"/>
            </a:endParaRPr>
          </a:p>
        </p:txBody>
      </p:sp>
      <p:sp>
        <p:nvSpPr>
          <p:cNvPr id="80899" name="Rectangle 2"/>
          <p:cNvSpPr>
            <a:spLocks noGrp="1" noRot="1" noChangeAspect="1" noChangeArrowheads="1" noTextEdit="1"/>
          </p:cNvSpPr>
          <p:nvPr>
            <p:ph type="sldImg"/>
          </p:nvPr>
        </p:nvSpPr>
        <p:spPr>
          <a:xfrm>
            <a:off x="138113" y="768350"/>
            <a:ext cx="6564312" cy="3694113"/>
          </a:xfrm>
          <a:ln/>
        </p:spPr>
      </p:sp>
      <p:sp>
        <p:nvSpPr>
          <p:cNvPr id="80900" name="Rectangle 3"/>
          <p:cNvSpPr>
            <a:spLocks noGrp="1" noChangeArrowheads="1"/>
          </p:cNvSpPr>
          <p:nvPr>
            <p:ph type="body" idx="1"/>
          </p:nvPr>
        </p:nvSpPr>
        <p:spPr>
          <a:xfrm>
            <a:off x="931863" y="4692650"/>
            <a:ext cx="4975225" cy="4462463"/>
          </a:xfrm>
        </p:spPr>
        <p:txBody>
          <a:bodyPr wrap="none" lIns="92738" tIns="46370" rIns="92738" bIns="46370" anchor="ctr"/>
          <a:lstStyle/>
          <a:p>
            <a:endParaRPr lang="en-GB"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1FEEB67B-09F4-4FDA-BCD6-174C7514336C}" type="slidenum">
              <a:rPr lang="it-IT" altLang="it-IT">
                <a:solidFill>
                  <a:prstClr val="black"/>
                </a:solidFill>
              </a:rPr>
              <a:pPr/>
              <a:t>6</a:t>
            </a:fld>
            <a:endParaRPr lang="it-IT" altLang="it-IT">
              <a:solidFill>
                <a:prstClr val="black"/>
              </a:solidFill>
            </a:endParaRPr>
          </a:p>
        </p:txBody>
      </p:sp>
      <p:sp>
        <p:nvSpPr>
          <p:cNvPr id="59394" name="Rectangle 7"/>
          <p:cNvSpPr txBox="1">
            <a:spLocks noGrp="1" noChangeArrowheads="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738" tIns="46370" rIns="92738" bIns="46370" anchor="b"/>
          <a:lstStyle>
            <a:lvl1pPr algn="l" defTabSz="927100">
              <a:defRPr>
                <a:solidFill>
                  <a:schemeClr val="tx1"/>
                </a:solidFill>
                <a:latin typeface="Arial" charset="0"/>
              </a:defRPr>
            </a:lvl1pPr>
            <a:lvl2pPr marL="742950" indent="-285750" algn="l" defTabSz="927100">
              <a:defRPr>
                <a:solidFill>
                  <a:schemeClr val="tx1"/>
                </a:solidFill>
                <a:latin typeface="Arial" charset="0"/>
              </a:defRPr>
            </a:lvl2pPr>
            <a:lvl3pPr marL="1143000" indent="-228600" algn="l" defTabSz="927100">
              <a:defRPr>
                <a:solidFill>
                  <a:schemeClr val="tx1"/>
                </a:solidFill>
                <a:latin typeface="Arial" charset="0"/>
              </a:defRPr>
            </a:lvl3pPr>
            <a:lvl4pPr marL="1600200" indent="-228600" algn="l" defTabSz="927100">
              <a:defRPr>
                <a:solidFill>
                  <a:schemeClr val="tx1"/>
                </a:solidFill>
                <a:latin typeface="Arial" charset="0"/>
              </a:defRPr>
            </a:lvl4pPr>
            <a:lvl5pPr marL="2057400" indent="-228600" algn="l" defTabSz="927100">
              <a:defRPr>
                <a:solidFill>
                  <a:schemeClr val="tx1"/>
                </a:solidFill>
                <a:latin typeface="Arial" charset="0"/>
              </a:defRPr>
            </a:lvl5pPr>
            <a:lvl6pPr marL="2514600" indent="-228600" defTabSz="927100" fontAlgn="base">
              <a:spcBef>
                <a:spcPct val="0"/>
              </a:spcBef>
              <a:spcAft>
                <a:spcPct val="0"/>
              </a:spcAft>
              <a:defRPr>
                <a:solidFill>
                  <a:schemeClr val="tx1"/>
                </a:solidFill>
                <a:latin typeface="Arial" charset="0"/>
              </a:defRPr>
            </a:lvl6pPr>
            <a:lvl7pPr marL="2971800" indent="-228600" defTabSz="927100" fontAlgn="base">
              <a:spcBef>
                <a:spcPct val="0"/>
              </a:spcBef>
              <a:spcAft>
                <a:spcPct val="0"/>
              </a:spcAft>
              <a:defRPr>
                <a:solidFill>
                  <a:schemeClr val="tx1"/>
                </a:solidFill>
                <a:latin typeface="Arial" charset="0"/>
              </a:defRPr>
            </a:lvl7pPr>
            <a:lvl8pPr marL="3429000" indent="-228600" defTabSz="927100" fontAlgn="base">
              <a:spcBef>
                <a:spcPct val="0"/>
              </a:spcBef>
              <a:spcAft>
                <a:spcPct val="0"/>
              </a:spcAft>
              <a:defRPr>
                <a:solidFill>
                  <a:schemeClr val="tx1"/>
                </a:solidFill>
                <a:latin typeface="Arial" charset="0"/>
              </a:defRPr>
            </a:lvl8pPr>
            <a:lvl9pPr marL="3886200" indent="-228600" defTabSz="927100" fontAlgn="base">
              <a:spcBef>
                <a:spcPct val="0"/>
              </a:spcBef>
              <a:spcAft>
                <a:spcPct val="0"/>
              </a:spcAft>
              <a:defRPr>
                <a:solidFill>
                  <a:schemeClr val="tx1"/>
                </a:solidFill>
                <a:latin typeface="Arial" charset="0"/>
              </a:defRPr>
            </a:lvl9pPr>
          </a:lstStyle>
          <a:p>
            <a:pPr algn="r" eaLnBrk="0" hangingPunct="0"/>
            <a:fld id="{DE4D20B6-FF5A-45F9-A490-CD95C75850D0}" type="slidenum">
              <a:rPr lang="it-IT" altLang="it-IT" sz="1200">
                <a:solidFill>
                  <a:prstClr val="black"/>
                </a:solidFill>
                <a:latin typeface="Times New Roman" pitchFamily="18" charset="0"/>
              </a:rPr>
              <a:pPr algn="r" eaLnBrk="0" hangingPunct="0"/>
              <a:t>6</a:t>
            </a:fld>
            <a:endParaRPr lang="it-IT" altLang="it-IT" sz="1200">
              <a:solidFill>
                <a:prstClr val="black"/>
              </a:solidFill>
              <a:latin typeface="Times New Roman" pitchFamily="18" charset="0"/>
            </a:endParaRPr>
          </a:p>
        </p:txBody>
      </p:sp>
      <p:sp>
        <p:nvSpPr>
          <p:cNvPr id="59395" name="Rectangle 1026"/>
          <p:cNvSpPr>
            <a:spLocks noGrp="1" noRot="1" noChangeAspect="1" noChangeArrowheads="1" noTextEdit="1"/>
          </p:cNvSpPr>
          <p:nvPr>
            <p:ph type="sldImg"/>
          </p:nvPr>
        </p:nvSpPr>
        <p:spPr>
          <a:xfrm>
            <a:off x="90488" y="744538"/>
            <a:ext cx="6616700" cy="3722687"/>
          </a:xfrm>
          <a:ln/>
        </p:spPr>
      </p:sp>
      <p:sp>
        <p:nvSpPr>
          <p:cNvPr id="59396" name="Text Box 1027"/>
          <p:cNvSpPr txBox="1">
            <a:spLocks noChangeArrowheads="1"/>
          </p:cNvSpPr>
          <p:nvPr/>
        </p:nvSpPr>
        <p:spPr bwMode="auto">
          <a:xfrm>
            <a:off x="3043238" y="5811838"/>
            <a:ext cx="15652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8" tIns="46370" rIns="92738" bIns="46370" anchor="ctr">
            <a:spAutoFit/>
          </a:bodyPr>
          <a:lstStyle>
            <a:lvl1pPr algn="l" defTabSz="927100">
              <a:defRPr>
                <a:solidFill>
                  <a:schemeClr val="tx1"/>
                </a:solidFill>
                <a:latin typeface="Arial" charset="0"/>
              </a:defRPr>
            </a:lvl1pPr>
            <a:lvl2pPr marL="742950" indent="-285750" algn="l" defTabSz="927100">
              <a:defRPr>
                <a:solidFill>
                  <a:schemeClr val="tx1"/>
                </a:solidFill>
                <a:latin typeface="Arial" charset="0"/>
              </a:defRPr>
            </a:lvl2pPr>
            <a:lvl3pPr marL="1143000" indent="-228600" algn="l" defTabSz="927100">
              <a:defRPr>
                <a:solidFill>
                  <a:schemeClr val="tx1"/>
                </a:solidFill>
                <a:latin typeface="Arial" charset="0"/>
              </a:defRPr>
            </a:lvl3pPr>
            <a:lvl4pPr marL="1600200" indent="-228600" algn="l" defTabSz="927100">
              <a:defRPr>
                <a:solidFill>
                  <a:schemeClr val="tx1"/>
                </a:solidFill>
                <a:latin typeface="Arial" charset="0"/>
              </a:defRPr>
            </a:lvl4pPr>
            <a:lvl5pPr marL="2057400" indent="-228600" algn="l" defTabSz="927100">
              <a:defRPr>
                <a:solidFill>
                  <a:schemeClr val="tx1"/>
                </a:solidFill>
                <a:latin typeface="Arial" charset="0"/>
              </a:defRPr>
            </a:lvl5pPr>
            <a:lvl6pPr marL="2514600" indent="-228600" defTabSz="927100" fontAlgn="base">
              <a:spcBef>
                <a:spcPct val="0"/>
              </a:spcBef>
              <a:spcAft>
                <a:spcPct val="0"/>
              </a:spcAft>
              <a:defRPr>
                <a:solidFill>
                  <a:schemeClr val="tx1"/>
                </a:solidFill>
                <a:latin typeface="Arial" charset="0"/>
              </a:defRPr>
            </a:lvl6pPr>
            <a:lvl7pPr marL="2971800" indent="-228600" defTabSz="927100" fontAlgn="base">
              <a:spcBef>
                <a:spcPct val="0"/>
              </a:spcBef>
              <a:spcAft>
                <a:spcPct val="0"/>
              </a:spcAft>
              <a:defRPr>
                <a:solidFill>
                  <a:schemeClr val="tx1"/>
                </a:solidFill>
                <a:latin typeface="Arial" charset="0"/>
              </a:defRPr>
            </a:lvl7pPr>
            <a:lvl8pPr marL="3429000" indent="-228600" defTabSz="927100" fontAlgn="base">
              <a:spcBef>
                <a:spcPct val="0"/>
              </a:spcBef>
              <a:spcAft>
                <a:spcPct val="0"/>
              </a:spcAft>
              <a:defRPr>
                <a:solidFill>
                  <a:schemeClr val="tx1"/>
                </a:solidFill>
                <a:latin typeface="Arial" charset="0"/>
              </a:defRPr>
            </a:lvl8pPr>
            <a:lvl9pPr marL="3886200" indent="-228600" defTabSz="927100" fontAlgn="base">
              <a:spcBef>
                <a:spcPct val="0"/>
              </a:spcBef>
              <a:spcAft>
                <a:spcPct val="0"/>
              </a:spcAft>
              <a:defRPr>
                <a:solidFill>
                  <a:schemeClr val="tx1"/>
                </a:solidFill>
                <a:latin typeface="Arial" charset="0"/>
              </a:defRPr>
            </a:lvl9pPr>
          </a:lstStyle>
          <a:p>
            <a:pPr algn="ctr" eaLnBrk="0" hangingPunct="0">
              <a:spcBef>
                <a:spcPct val="50000"/>
              </a:spcBef>
            </a:pPr>
            <a:endParaRPr lang="en-GB" altLang="it-IT" sz="2400">
              <a:solidFill>
                <a:prstClr val="black"/>
              </a:solidFill>
              <a:latin typeface="Times New Roman" pitchFamily="18" charset="0"/>
            </a:endParaRPr>
          </a:p>
        </p:txBody>
      </p:sp>
      <p:sp>
        <p:nvSpPr>
          <p:cNvPr id="59397" name="Text Box 1028"/>
          <p:cNvSpPr txBox="1">
            <a:spLocks noChangeArrowheads="1"/>
          </p:cNvSpPr>
          <p:nvPr/>
        </p:nvSpPr>
        <p:spPr bwMode="auto">
          <a:xfrm>
            <a:off x="2109788" y="6329363"/>
            <a:ext cx="14557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738" tIns="46370" rIns="92738" bIns="46370" anchor="ctr">
            <a:spAutoFit/>
          </a:bodyPr>
          <a:lstStyle>
            <a:lvl1pPr algn="l" defTabSz="927100">
              <a:defRPr>
                <a:solidFill>
                  <a:schemeClr val="tx1"/>
                </a:solidFill>
                <a:latin typeface="Arial" charset="0"/>
              </a:defRPr>
            </a:lvl1pPr>
            <a:lvl2pPr marL="742950" indent="-285750" algn="l" defTabSz="927100">
              <a:defRPr>
                <a:solidFill>
                  <a:schemeClr val="tx1"/>
                </a:solidFill>
                <a:latin typeface="Arial" charset="0"/>
              </a:defRPr>
            </a:lvl2pPr>
            <a:lvl3pPr marL="1143000" indent="-228600" algn="l" defTabSz="927100">
              <a:defRPr>
                <a:solidFill>
                  <a:schemeClr val="tx1"/>
                </a:solidFill>
                <a:latin typeface="Arial" charset="0"/>
              </a:defRPr>
            </a:lvl3pPr>
            <a:lvl4pPr marL="1600200" indent="-228600" algn="l" defTabSz="927100">
              <a:defRPr>
                <a:solidFill>
                  <a:schemeClr val="tx1"/>
                </a:solidFill>
                <a:latin typeface="Arial" charset="0"/>
              </a:defRPr>
            </a:lvl4pPr>
            <a:lvl5pPr marL="2057400" indent="-228600" algn="l" defTabSz="927100">
              <a:defRPr>
                <a:solidFill>
                  <a:schemeClr val="tx1"/>
                </a:solidFill>
                <a:latin typeface="Arial" charset="0"/>
              </a:defRPr>
            </a:lvl5pPr>
            <a:lvl6pPr marL="2514600" indent="-228600" defTabSz="927100" fontAlgn="base">
              <a:spcBef>
                <a:spcPct val="0"/>
              </a:spcBef>
              <a:spcAft>
                <a:spcPct val="0"/>
              </a:spcAft>
              <a:defRPr>
                <a:solidFill>
                  <a:schemeClr val="tx1"/>
                </a:solidFill>
                <a:latin typeface="Arial" charset="0"/>
              </a:defRPr>
            </a:lvl6pPr>
            <a:lvl7pPr marL="2971800" indent="-228600" defTabSz="927100" fontAlgn="base">
              <a:spcBef>
                <a:spcPct val="0"/>
              </a:spcBef>
              <a:spcAft>
                <a:spcPct val="0"/>
              </a:spcAft>
              <a:defRPr>
                <a:solidFill>
                  <a:schemeClr val="tx1"/>
                </a:solidFill>
                <a:latin typeface="Arial" charset="0"/>
              </a:defRPr>
            </a:lvl7pPr>
            <a:lvl8pPr marL="3429000" indent="-228600" defTabSz="927100" fontAlgn="base">
              <a:spcBef>
                <a:spcPct val="0"/>
              </a:spcBef>
              <a:spcAft>
                <a:spcPct val="0"/>
              </a:spcAft>
              <a:defRPr>
                <a:solidFill>
                  <a:schemeClr val="tx1"/>
                </a:solidFill>
                <a:latin typeface="Arial" charset="0"/>
              </a:defRPr>
            </a:lvl8pPr>
            <a:lvl9pPr marL="3886200" indent="-228600" defTabSz="927100" fontAlgn="base">
              <a:spcBef>
                <a:spcPct val="0"/>
              </a:spcBef>
              <a:spcAft>
                <a:spcPct val="0"/>
              </a:spcAft>
              <a:defRPr>
                <a:solidFill>
                  <a:schemeClr val="tx1"/>
                </a:solidFill>
                <a:latin typeface="Arial" charset="0"/>
              </a:defRPr>
            </a:lvl9pPr>
          </a:lstStyle>
          <a:p>
            <a:pPr algn="ctr" eaLnBrk="0" hangingPunct="0">
              <a:spcBef>
                <a:spcPct val="50000"/>
              </a:spcBef>
            </a:pPr>
            <a:r>
              <a:rPr lang="it-IT" altLang="it-IT" sz="2400">
                <a:solidFill>
                  <a:prstClr val="black"/>
                </a:solidFill>
                <a:latin typeface="Times New Roman" pitchFamily="18" charset="0"/>
              </a:rPr>
              <a:t>successiva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C8BCAA0-7277-4AD9-9C37-1A04F397F012}" type="slidenum">
              <a:rPr lang="it-IT" altLang="it-IT">
                <a:solidFill>
                  <a:prstClr val="black"/>
                </a:solidFill>
              </a:rPr>
              <a:pPr/>
              <a:t>7</a:t>
            </a:fld>
            <a:endParaRPr lang="it-IT" altLang="it-IT">
              <a:solidFill>
                <a:prstClr val="black"/>
              </a:solidFill>
            </a:endParaRPr>
          </a:p>
        </p:txBody>
      </p:sp>
      <p:sp>
        <p:nvSpPr>
          <p:cNvPr id="78850" name="Rectangle 7"/>
          <p:cNvSpPr txBox="1">
            <a:spLocks noGrp="1" noChangeArrowheads="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738" tIns="46370" rIns="92738" bIns="46370" anchor="b"/>
          <a:lstStyle>
            <a:lvl1pPr algn="l" defTabSz="927100">
              <a:defRPr>
                <a:solidFill>
                  <a:schemeClr val="tx1"/>
                </a:solidFill>
                <a:latin typeface="Arial" charset="0"/>
              </a:defRPr>
            </a:lvl1pPr>
            <a:lvl2pPr marL="742950" indent="-285750" algn="l" defTabSz="927100">
              <a:defRPr>
                <a:solidFill>
                  <a:schemeClr val="tx1"/>
                </a:solidFill>
                <a:latin typeface="Arial" charset="0"/>
              </a:defRPr>
            </a:lvl2pPr>
            <a:lvl3pPr marL="1143000" indent="-228600" algn="l" defTabSz="927100">
              <a:defRPr>
                <a:solidFill>
                  <a:schemeClr val="tx1"/>
                </a:solidFill>
                <a:latin typeface="Arial" charset="0"/>
              </a:defRPr>
            </a:lvl3pPr>
            <a:lvl4pPr marL="1600200" indent="-228600" algn="l" defTabSz="927100">
              <a:defRPr>
                <a:solidFill>
                  <a:schemeClr val="tx1"/>
                </a:solidFill>
                <a:latin typeface="Arial" charset="0"/>
              </a:defRPr>
            </a:lvl4pPr>
            <a:lvl5pPr marL="2057400" indent="-228600" algn="l" defTabSz="927100">
              <a:defRPr>
                <a:solidFill>
                  <a:schemeClr val="tx1"/>
                </a:solidFill>
                <a:latin typeface="Arial" charset="0"/>
              </a:defRPr>
            </a:lvl5pPr>
            <a:lvl6pPr marL="2514600" indent="-228600" defTabSz="927100" fontAlgn="base">
              <a:spcBef>
                <a:spcPct val="0"/>
              </a:spcBef>
              <a:spcAft>
                <a:spcPct val="0"/>
              </a:spcAft>
              <a:defRPr>
                <a:solidFill>
                  <a:schemeClr val="tx1"/>
                </a:solidFill>
                <a:latin typeface="Arial" charset="0"/>
              </a:defRPr>
            </a:lvl6pPr>
            <a:lvl7pPr marL="2971800" indent="-228600" defTabSz="927100" fontAlgn="base">
              <a:spcBef>
                <a:spcPct val="0"/>
              </a:spcBef>
              <a:spcAft>
                <a:spcPct val="0"/>
              </a:spcAft>
              <a:defRPr>
                <a:solidFill>
                  <a:schemeClr val="tx1"/>
                </a:solidFill>
                <a:latin typeface="Arial" charset="0"/>
              </a:defRPr>
            </a:lvl7pPr>
            <a:lvl8pPr marL="3429000" indent="-228600" defTabSz="927100" fontAlgn="base">
              <a:spcBef>
                <a:spcPct val="0"/>
              </a:spcBef>
              <a:spcAft>
                <a:spcPct val="0"/>
              </a:spcAft>
              <a:defRPr>
                <a:solidFill>
                  <a:schemeClr val="tx1"/>
                </a:solidFill>
                <a:latin typeface="Arial" charset="0"/>
              </a:defRPr>
            </a:lvl8pPr>
            <a:lvl9pPr marL="3886200" indent="-228600" defTabSz="927100" fontAlgn="base">
              <a:spcBef>
                <a:spcPct val="0"/>
              </a:spcBef>
              <a:spcAft>
                <a:spcPct val="0"/>
              </a:spcAft>
              <a:defRPr>
                <a:solidFill>
                  <a:schemeClr val="tx1"/>
                </a:solidFill>
                <a:latin typeface="Arial" charset="0"/>
              </a:defRPr>
            </a:lvl9pPr>
          </a:lstStyle>
          <a:p>
            <a:pPr algn="r" eaLnBrk="0" hangingPunct="0"/>
            <a:fld id="{DD597702-6CFB-457C-A912-C49BE25BD114}" type="slidenum">
              <a:rPr lang="it-IT" altLang="it-IT" sz="1200">
                <a:solidFill>
                  <a:prstClr val="black"/>
                </a:solidFill>
                <a:latin typeface="Times New Roman" pitchFamily="18" charset="0"/>
              </a:rPr>
              <a:pPr algn="r" eaLnBrk="0" hangingPunct="0"/>
              <a:t>7</a:t>
            </a:fld>
            <a:endParaRPr lang="it-IT" altLang="it-IT" sz="1200">
              <a:solidFill>
                <a:prstClr val="black"/>
              </a:solidFill>
              <a:latin typeface="Times New Roman" pitchFamily="18" charset="0"/>
            </a:endParaRPr>
          </a:p>
        </p:txBody>
      </p:sp>
      <p:sp>
        <p:nvSpPr>
          <p:cNvPr id="78851" name="Rectangle 2"/>
          <p:cNvSpPr>
            <a:spLocks noGrp="1" noRot="1" noChangeAspect="1" noChangeArrowheads="1" noTextEdit="1"/>
          </p:cNvSpPr>
          <p:nvPr>
            <p:ph type="sldImg"/>
          </p:nvPr>
        </p:nvSpPr>
        <p:spPr>
          <a:xfrm>
            <a:off x="138113" y="768350"/>
            <a:ext cx="6564312" cy="3694113"/>
          </a:xfrm>
          <a:ln/>
        </p:spPr>
      </p:sp>
      <p:sp>
        <p:nvSpPr>
          <p:cNvPr id="78852" name="Rectangle 3"/>
          <p:cNvSpPr>
            <a:spLocks noGrp="1" noChangeArrowheads="1"/>
          </p:cNvSpPr>
          <p:nvPr>
            <p:ph type="body" idx="1"/>
          </p:nvPr>
        </p:nvSpPr>
        <p:spPr>
          <a:xfrm>
            <a:off x="931863" y="4692650"/>
            <a:ext cx="4975225" cy="4462463"/>
          </a:xfrm>
        </p:spPr>
        <p:txBody>
          <a:bodyPr wrap="none" lIns="92738" tIns="46370" rIns="92738" bIns="46370" anchor="ctr"/>
          <a:lstStyle/>
          <a:p>
            <a:endParaRPr lang="en-GB"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0D811FF-7E75-43DC-B798-640BAA37C4FC}" type="slidenum">
              <a:rPr lang="it-IT" smtClean="0">
                <a:solidFill>
                  <a:prstClr val="black"/>
                </a:solidFill>
              </a:rPr>
              <a:pPr/>
              <a:t>13</a:t>
            </a:fld>
            <a:endParaRPr lang="it-IT">
              <a:solidFill>
                <a:prstClr val="black"/>
              </a:solidFill>
            </a:endParaRPr>
          </a:p>
        </p:txBody>
      </p:sp>
    </p:spTree>
    <p:extLst>
      <p:ext uri="{BB962C8B-B14F-4D97-AF65-F5344CB8AC3E}">
        <p14:creationId xmlns:p14="http://schemas.microsoft.com/office/powerpoint/2010/main" val="31409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fontScale="92500" lnSpcReduction="10000"/>
          </a:bodyPr>
          <a:lstStyle/>
          <a:p>
            <a:r>
              <a:rPr lang="it-IT" dirty="0" smtClean="0"/>
              <a:t>DOCENTE: Tania Tomasi</a:t>
            </a:r>
          </a:p>
          <a:p>
            <a:r>
              <a:rPr lang="it-IT" dirty="0" smtClean="0"/>
              <a:t>Professore a contratto di Contratti bancari e assicurativi</a:t>
            </a:r>
          </a:p>
          <a:p>
            <a:r>
              <a:rPr lang="it-IT" dirty="0" smtClean="0"/>
              <a:t>Università 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10</a:t>
            </a:fld>
            <a:endParaRPr lang="en-US" dirty="0">
              <a:solidFill>
                <a:srgbClr val="04617B">
                  <a:shade val="90000"/>
                </a:srgbClr>
              </a:solidFill>
            </a:endParaRPr>
          </a:p>
        </p:txBody>
      </p:sp>
      <p:sp>
        <p:nvSpPr>
          <p:cNvPr id="3" name="Titolo 2"/>
          <p:cNvSpPr>
            <a:spLocks noGrp="1"/>
          </p:cNvSpPr>
          <p:nvPr>
            <p:ph type="title" idx="4294967295"/>
          </p:nvPr>
        </p:nvSpPr>
        <p:spPr>
          <a:xfrm>
            <a:off x="1644650" y="555526"/>
            <a:ext cx="7175822" cy="86409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I </a:t>
            </a:r>
            <a:r>
              <a:rPr lang="it-IT" sz="2000" b="1" dirty="0">
                <a:solidFill>
                  <a:srgbClr val="0066FF"/>
                </a:solidFill>
              </a:rPr>
              <a:t>modelli di banca</a:t>
            </a:r>
            <a:br>
              <a:rPr lang="it-IT" sz="2000" b="1" dirty="0">
                <a:solidFill>
                  <a:srgbClr val="0066FF"/>
                </a:solidFill>
              </a:rPr>
            </a:br>
            <a:r>
              <a:rPr lang="it-IT" sz="2000" i="1" dirty="0"/>
              <a:t>Da quanto detto emerge che i modelli organizzativi in base ai quali può essere sviluppata l’attività bancaria sono sostanzialmente 3:</a:t>
            </a:r>
            <a:br>
              <a:rPr lang="it-IT" sz="2000" i="1" dirty="0"/>
            </a:b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2000" dirty="0" smtClean="0">
                  <a:solidFill>
                    <a:srgbClr val="04617B"/>
                  </a:solidFill>
                  <a:latin typeface="Calibri" panose="020F0502020204030204" pitchFamily="34" charset="0"/>
                </a:rPr>
                <a:t>Banca specializzata </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04617B"/>
                  </a:solidFill>
                  <a:latin typeface="Calibri" panose="020F0502020204030204" pitchFamily="34" charset="0"/>
                </a:rPr>
                <a:t>Banca universale</a:t>
              </a:r>
              <a:endParaRPr lang="it-IT" dirty="0">
                <a:solidFill>
                  <a:srgbClr val="04617B"/>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2000" dirty="0" smtClean="0">
                  <a:solidFill>
                    <a:srgbClr val="04617B"/>
                  </a:solidFill>
                  <a:latin typeface="Calibri" panose="020F0502020204030204" pitchFamily="34" charset="0"/>
                </a:rPr>
                <a:t>Gruppo bancario polifunzionale</a:t>
              </a:r>
              <a:endParaRPr lang="it-IT"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Tree>
    <p:extLst>
      <p:ext uri="{BB962C8B-B14F-4D97-AF65-F5344CB8AC3E}">
        <p14:creationId xmlns:p14="http://schemas.microsoft.com/office/powerpoint/2010/main" val="1066266364"/>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8" name="Text Box 4"/>
          <p:cNvSpPr txBox="1">
            <a:spLocks noChangeArrowheads="1"/>
          </p:cNvSpPr>
          <p:nvPr/>
        </p:nvSpPr>
        <p:spPr bwMode="auto">
          <a:xfrm>
            <a:off x="1259632" y="1216321"/>
            <a:ext cx="6883493" cy="2616101"/>
          </a:xfrm>
          <a:prstGeom prst="rect">
            <a:avLst/>
          </a:prstGeom>
          <a:ln/>
          <a:extLst/>
        </p:spPr>
        <p:style>
          <a:lnRef idx="1">
            <a:schemeClr val="accent5"/>
          </a:lnRef>
          <a:fillRef idx="2">
            <a:schemeClr val="accent5"/>
          </a:fillRef>
          <a:effectRef idx="1">
            <a:schemeClr val="accent5"/>
          </a:effectRef>
          <a:fontRef idx="minor">
            <a:schemeClr val="dk1"/>
          </a:fontRef>
        </p:style>
        <p:txBody>
          <a:bodyPr wrap="square">
            <a:spAutoFit/>
          </a:bodyPr>
          <a:lstStyle>
            <a:lvl1pPr algn="l" defTabSz="952500">
              <a:defRPr>
                <a:solidFill>
                  <a:schemeClr val="tx1"/>
                </a:solidFill>
                <a:latin typeface="Arial" charset="0"/>
              </a:defRPr>
            </a:lvl1pPr>
            <a:lvl2pPr marL="1036638" indent="-285750" algn="l" defTabSz="952500">
              <a:defRPr>
                <a:solidFill>
                  <a:schemeClr val="tx1"/>
                </a:solidFill>
                <a:latin typeface="Arial" charset="0"/>
              </a:defRPr>
            </a:lvl2pPr>
            <a:lvl3pPr marL="1444625" indent="-228600" algn="l" defTabSz="952500">
              <a:defRPr>
                <a:solidFill>
                  <a:schemeClr val="tx1"/>
                </a:solidFill>
                <a:latin typeface="Arial" charset="0"/>
              </a:defRPr>
            </a:lvl3pPr>
            <a:lvl4pPr marL="1852613" indent="-228600" algn="l" defTabSz="952500">
              <a:defRPr>
                <a:solidFill>
                  <a:schemeClr val="tx1"/>
                </a:solidFill>
                <a:latin typeface="Arial" charset="0"/>
              </a:defRPr>
            </a:lvl4pPr>
            <a:lvl5pPr marL="2260600" indent="-228600" algn="l" defTabSz="952500">
              <a:defRPr>
                <a:solidFill>
                  <a:schemeClr val="tx1"/>
                </a:solidFill>
                <a:latin typeface="Arial" charset="0"/>
              </a:defRPr>
            </a:lvl5pPr>
            <a:lvl6pPr marL="2717800" indent="-228600" defTabSz="952500" fontAlgn="base">
              <a:spcBef>
                <a:spcPct val="0"/>
              </a:spcBef>
              <a:spcAft>
                <a:spcPct val="0"/>
              </a:spcAft>
              <a:defRPr>
                <a:solidFill>
                  <a:schemeClr val="tx1"/>
                </a:solidFill>
                <a:latin typeface="Arial" charset="0"/>
              </a:defRPr>
            </a:lvl6pPr>
            <a:lvl7pPr marL="3175000" indent="-228600" defTabSz="952500" fontAlgn="base">
              <a:spcBef>
                <a:spcPct val="0"/>
              </a:spcBef>
              <a:spcAft>
                <a:spcPct val="0"/>
              </a:spcAft>
              <a:defRPr>
                <a:solidFill>
                  <a:schemeClr val="tx1"/>
                </a:solidFill>
                <a:latin typeface="Arial" charset="0"/>
              </a:defRPr>
            </a:lvl7pPr>
            <a:lvl8pPr marL="3632200" indent="-228600" defTabSz="952500" fontAlgn="base">
              <a:spcBef>
                <a:spcPct val="0"/>
              </a:spcBef>
              <a:spcAft>
                <a:spcPct val="0"/>
              </a:spcAft>
              <a:defRPr>
                <a:solidFill>
                  <a:schemeClr val="tx1"/>
                </a:solidFill>
                <a:latin typeface="Arial" charset="0"/>
              </a:defRPr>
            </a:lvl8pPr>
            <a:lvl9pPr marL="4089400" indent="-228600" defTabSz="952500" fontAlgn="base">
              <a:spcBef>
                <a:spcPct val="0"/>
              </a:spcBef>
              <a:spcAft>
                <a:spcPct val="0"/>
              </a:spcAft>
              <a:defRPr>
                <a:solidFill>
                  <a:schemeClr val="tx1"/>
                </a:solidFill>
                <a:latin typeface="Arial" charset="0"/>
              </a:defRPr>
            </a:lvl9pPr>
          </a:lstStyle>
          <a:p>
            <a:pPr algn="just"/>
            <a:r>
              <a:rPr lang="it-IT" sz="1400" dirty="0">
                <a:solidFill>
                  <a:srgbClr val="009DD9">
                    <a:lumMod val="60000"/>
                    <a:lumOff val="40000"/>
                  </a:srgbClr>
                </a:solidFill>
                <a:latin typeface="Calibri"/>
              </a:rPr>
              <a:t>La prima è il modello della legge bancaria del 1936; </a:t>
            </a:r>
            <a:endParaRPr lang="it-IT" sz="1400" dirty="0" smtClean="0">
              <a:solidFill>
                <a:srgbClr val="009DD9">
                  <a:lumMod val="60000"/>
                  <a:lumOff val="40000"/>
                </a:srgbClr>
              </a:solidFill>
              <a:latin typeface="Calibri"/>
            </a:endParaRPr>
          </a:p>
          <a:p>
            <a:pPr algn="just"/>
            <a:r>
              <a:rPr lang="it-IT" sz="1400" dirty="0" smtClean="0">
                <a:solidFill>
                  <a:srgbClr val="009DD9">
                    <a:lumMod val="60000"/>
                    <a:lumOff val="40000"/>
                  </a:srgbClr>
                </a:solidFill>
                <a:latin typeface="Calibri"/>
              </a:rPr>
              <a:t>la </a:t>
            </a:r>
            <a:r>
              <a:rPr lang="it-IT" sz="1400" dirty="0">
                <a:solidFill>
                  <a:srgbClr val="009DD9">
                    <a:lumMod val="60000"/>
                    <a:lumOff val="40000"/>
                  </a:srgbClr>
                </a:solidFill>
                <a:latin typeface="Calibri"/>
              </a:rPr>
              <a:t>banca universale e il gruppo polifunzionale sono invece i modelli ai quali si è ispirato il TUB, prendendo semplicemente atto di quanto già esisteva nel mercato italiano. </a:t>
            </a:r>
            <a:endParaRPr lang="it-IT" sz="1400" dirty="0" smtClean="0">
              <a:solidFill>
                <a:srgbClr val="009DD9">
                  <a:lumMod val="60000"/>
                  <a:lumOff val="40000"/>
                </a:srgbClr>
              </a:solidFill>
              <a:latin typeface="Calibri"/>
            </a:endParaRPr>
          </a:p>
          <a:p>
            <a:pPr algn="just"/>
            <a:r>
              <a:rPr lang="it-IT" sz="1400" i="1" dirty="0" smtClean="0">
                <a:solidFill>
                  <a:srgbClr val="009DD9">
                    <a:lumMod val="60000"/>
                    <a:lumOff val="40000"/>
                  </a:srgbClr>
                </a:solidFill>
                <a:latin typeface="Calibri"/>
              </a:rPr>
              <a:t>Più </a:t>
            </a:r>
            <a:r>
              <a:rPr lang="it-IT" sz="1400" i="1" dirty="0">
                <a:solidFill>
                  <a:srgbClr val="009DD9">
                    <a:lumMod val="60000"/>
                    <a:lumOff val="40000"/>
                  </a:srgbClr>
                </a:solidFill>
                <a:latin typeface="Calibri"/>
              </a:rPr>
              <a:t>in </a:t>
            </a:r>
            <a:r>
              <a:rPr lang="it-IT" sz="1400" i="1" dirty="0" smtClean="0">
                <a:solidFill>
                  <a:srgbClr val="009DD9">
                    <a:lumMod val="60000"/>
                    <a:lumOff val="40000"/>
                  </a:srgbClr>
                </a:solidFill>
                <a:latin typeface="Calibri"/>
              </a:rPr>
              <a:t>particolare:</a:t>
            </a:r>
            <a:endParaRPr lang="it-IT" sz="1400" i="1" dirty="0">
              <a:solidFill>
                <a:srgbClr val="009DD9">
                  <a:lumMod val="60000"/>
                  <a:lumOff val="40000"/>
                </a:srgbClr>
              </a:solidFill>
              <a:latin typeface="Calibri"/>
            </a:endParaRPr>
          </a:p>
          <a:p>
            <a:pPr algn="just"/>
            <a:r>
              <a:rPr lang="it-IT" b="1" dirty="0">
                <a:solidFill>
                  <a:prstClr val="black"/>
                </a:solidFill>
              </a:rPr>
              <a:t>- </a:t>
            </a:r>
            <a:r>
              <a:rPr lang="it-IT" b="1" dirty="0">
                <a:solidFill>
                  <a:srgbClr val="009DD9"/>
                </a:solidFill>
              </a:rPr>
              <a:t>la banca universale</a:t>
            </a:r>
            <a:r>
              <a:rPr lang="it-IT" dirty="0">
                <a:solidFill>
                  <a:srgbClr val="009DD9"/>
                </a:solidFill>
              </a:rPr>
              <a:t> </a:t>
            </a:r>
            <a:r>
              <a:rPr lang="it-IT" sz="1000" dirty="0">
                <a:solidFill>
                  <a:srgbClr val="009DD9"/>
                </a:solidFill>
              </a:rPr>
              <a:t>è la banca che non ha limiti operativi per quanto riguarda sia la durata della raccolta e degli impieghi (breve, medio e lungo termine), sia le forme tecniche di operazioni che può compiere.</a:t>
            </a:r>
          </a:p>
          <a:p>
            <a:pPr algn="just"/>
            <a:r>
              <a:rPr lang="it-IT" sz="1000" dirty="0">
                <a:solidFill>
                  <a:srgbClr val="009DD9"/>
                </a:solidFill>
              </a:rPr>
              <a:t>Ovviamente occorre una sana ed oculata gestione per evitare che si verifichi quella commistione tra banche ed imprese che  portò nel 1936 all’adozione di una legge bancaria, proprio per evitare situazioni di crisi e di illiquidità delle banche, derivanti prevalentemente dalla contrapposizione tra la massa fiduciaria (= raccolta) a vista e la maggioranza degli impieghi a medio-lungo termine.</a:t>
            </a:r>
          </a:p>
          <a:p>
            <a:pPr algn="just"/>
            <a:r>
              <a:rPr lang="it-IT" sz="1000" dirty="0">
                <a:solidFill>
                  <a:srgbClr val="009DD9"/>
                </a:solidFill>
              </a:rPr>
              <a:t>E’ per questi motivi che la Banca d’Italia, consapevole dell’attività a 360 gradi delle banche, ha fissato dei vincoli alle partecipazioni azionarie da queste possedute e dei limiti minimi al loro patrimonio, così da impedire che esso possa risultare insufficiente alla copertura dei numerosi rischi assunti con la gestione aziendale;</a:t>
            </a:r>
          </a:p>
          <a:p>
            <a:pPr algn="just"/>
            <a:endParaRPr lang="it-IT" sz="1000" dirty="0">
              <a:solidFill>
                <a:srgbClr val="009DD9"/>
              </a:solidFill>
              <a:latin typeface="Calibri"/>
            </a:endParaRPr>
          </a:p>
        </p:txBody>
      </p:sp>
      <p:sp>
        <p:nvSpPr>
          <p:cNvPr id="8" name="Titolo 2"/>
          <p:cNvSpPr txBox="1">
            <a:spLocks/>
          </p:cNvSpPr>
          <p:nvPr/>
        </p:nvSpPr>
        <p:spPr>
          <a:xfrm>
            <a:off x="1403648" y="359071"/>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
        <p:nvSpPr>
          <p:cNvPr id="3" name="Segnaposto numero diapositiva 2"/>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11</a:t>
            </a:fld>
            <a:endParaRPr lang="en-US" dirty="0">
              <a:solidFill>
                <a:srgbClr val="04617B">
                  <a:shade val="90000"/>
                </a:srgbClr>
              </a:solidFill>
            </a:endParaRPr>
          </a:p>
        </p:txBody>
      </p:sp>
    </p:spTree>
    <p:extLst>
      <p:ext uri="{BB962C8B-B14F-4D97-AF65-F5344CB8AC3E}">
        <p14:creationId xmlns:p14="http://schemas.microsoft.com/office/powerpoint/2010/main" val="630870032"/>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8" name="Text Box 4"/>
          <p:cNvSpPr txBox="1">
            <a:spLocks noChangeArrowheads="1"/>
          </p:cNvSpPr>
          <p:nvPr/>
        </p:nvSpPr>
        <p:spPr bwMode="auto">
          <a:xfrm>
            <a:off x="1259632" y="1347614"/>
            <a:ext cx="6883493" cy="1908215"/>
          </a:xfrm>
          <a:prstGeom prst="rect">
            <a:avLst/>
          </a:prstGeom>
          <a:ln/>
          <a:extLst/>
        </p:spPr>
        <p:style>
          <a:lnRef idx="1">
            <a:schemeClr val="accent4"/>
          </a:lnRef>
          <a:fillRef idx="2">
            <a:schemeClr val="accent4"/>
          </a:fillRef>
          <a:effectRef idx="1">
            <a:schemeClr val="accent4"/>
          </a:effectRef>
          <a:fontRef idx="minor">
            <a:schemeClr val="dk1"/>
          </a:fontRef>
        </p:style>
        <p:txBody>
          <a:bodyPr wrap="square">
            <a:spAutoFit/>
          </a:bodyPr>
          <a:lstStyle>
            <a:lvl1pPr algn="l" defTabSz="952500">
              <a:defRPr>
                <a:solidFill>
                  <a:schemeClr val="tx1"/>
                </a:solidFill>
                <a:latin typeface="Arial" charset="0"/>
              </a:defRPr>
            </a:lvl1pPr>
            <a:lvl2pPr marL="1036638" indent="-285750" algn="l" defTabSz="952500">
              <a:defRPr>
                <a:solidFill>
                  <a:schemeClr val="tx1"/>
                </a:solidFill>
                <a:latin typeface="Arial" charset="0"/>
              </a:defRPr>
            </a:lvl2pPr>
            <a:lvl3pPr marL="1444625" indent="-228600" algn="l" defTabSz="952500">
              <a:defRPr>
                <a:solidFill>
                  <a:schemeClr val="tx1"/>
                </a:solidFill>
                <a:latin typeface="Arial" charset="0"/>
              </a:defRPr>
            </a:lvl3pPr>
            <a:lvl4pPr marL="1852613" indent="-228600" algn="l" defTabSz="952500">
              <a:defRPr>
                <a:solidFill>
                  <a:schemeClr val="tx1"/>
                </a:solidFill>
                <a:latin typeface="Arial" charset="0"/>
              </a:defRPr>
            </a:lvl4pPr>
            <a:lvl5pPr marL="2260600" indent="-228600" algn="l" defTabSz="952500">
              <a:defRPr>
                <a:solidFill>
                  <a:schemeClr val="tx1"/>
                </a:solidFill>
                <a:latin typeface="Arial" charset="0"/>
              </a:defRPr>
            </a:lvl5pPr>
            <a:lvl6pPr marL="2717800" indent="-228600" defTabSz="952500" fontAlgn="base">
              <a:spcBef>
                <a:spcPct val="0"/>
              </a:spcBef>
              <a:spcAft>
                <a:spcPct val="0"/>
              </a:spcAft>
              <a:defRPr>
                <a:solidFill>
                  <a:schemeClr val="tx1"/>
                </a:solidFill>
                <a:latin typeface="Arial" charset="0"/>
              </a:defRPr>
            </a:lvl6pPr>
            <a:lvl7pPr marL="3175000" indent="-228600" defTabSz="952500" fontAlgn="base">
              <a:spcBef>
                <a:spcPct val="0"/>
              </a:spcBef>
              <a:spcAft>
                <a:spcPct val="0"/>
              </a:spcAft>
              <a:defRPr>
                <a:solidFill>
                  <a:schemeClr val="tx1"/>
                </a:solidFill>
                <a:latin typeface="Arial" charset="0"/>
              </a:defRPr>
            </a:lvl7pPr>
            <a:lvl8pPr marL="3632200" indent="-228600" defTabSz="952500" fontAlgn="base">
              <a:spcBef>
                <a:spcPct val="0"/>
              </a:spcBef>
              <a:spcAft>
                <a:spcPct val="0"/>
              </a:spcAft>
              <a:defRPr>
                <a:solidFill>
                  <a:schemeClr val="tx1"/>
                </a:solidFill>
                <a:latin typeface="Arial" charset="0"/>
              </a:defRPr>
            </a:lvl8pPr>
            <a:lvl9pPr marL="4089400" indent="-228600" defTabSz="952500" fontAlgn="base">
              <a:spcBef>
                <a:spcPct val="0"/>
              </a:spcBef>
              <a:spcAft>
                <a:spcPct val="0"/>
              </a:spcAft>
              <a:defRPr>
                <a:solidFill>
                  <a:schemeClr val="tx1"/>
                </a:solidFill>
                <a:latin typeface="Arial" charset="0"/>
              </a:defRPr>
            </a:lvl9pPr>
          </a:lstStyle>
          <a:p>
            <a:pPr algn="just"/>
            <a:r>
              <a:rPr lang="it-IT" b="1" dirty="0">
                <a:solidFill>
                  <a:schemeClr val="tx2">
                    <a:lumMod val="75000"/>
                  </a:schemeClr>
                </a:solidFill>
              </a:rPr>
              <a:t>- il gruppo bancario polifunzionale</a:t>
            </a:r>
            <a:r>
              <a:rPr lang="it-IT" dirty="0">
                <a:solidFill>
                  <a:schemeClr val="tx2">
                    <a:lumMod val="75000"/>
                  </a:schemeClr>
                </a:solidFill>
              </a:rPr>
              <a:t> </a:t>
            </a:r>
            <a:r>
              <a:rPr lang="it-IT" sz="1000" dirty="0">
                <a:solidFill>
                  <a:schemeClr val="tx2">
                    <a:lumMod val="75000"/>
                  </a:schemeClr>
                </a:solidFill>
              </a:rPr>
              <a:t>è formato da un insieme di banche o altri intermediari finanziari autonomi, ciascuno con una sua propria attività, ma tutti facenti capo ad un soggetto “capogruppo”.</a:t>
            </a:r>
          </a:p>
          <a:p>
            <a:pPr algn="just"/>
            <a:r>
              <a:rPr lang="it-IT" sz="1000" dirty="0">
                <a:solidFill>
                  <a:schemeClr val="tx2">
                    <a:lumMod val="75000"/>
                  </a:schemeClr>
                </a:solidFill>
              </a:rPr>
              <a:t>Si tratta cioè del caso di una banca che, per poter esercitare alcune particolari attività (per es. il credito sotto forma di factoring), costituisce altre società, cioè altri soggetti bancari o finanziari distinti giuridicamente da essa, rimanendo però la capogruppo di queste nuove organizzazioni societarie. Si dà quindi vita ad un vero e proprio gruppo bancario,  collegato da un disegno finale comune, in cui ciascun soggetto, indipendente ed autonomo, è legato alla capogruppo da significativi legami partecipativi o contrattuali.</a:t>
            </a:r>
          </a:p>
          <a:p>
            <a:pPr algn="just"/>
            <a:r>
              <a:rPr lang="it-IT" sz="1000" dirty="0">
                <a:solidFill>
                  <a:schemeClr val="tx2">
                    <a:lumMod val="75000"/>
                  </a:schemeClr>
                </a:solidFill>
              </a:rPr>
              <a:t>Il TUB lascia alla libera discrezionalità delle banche la scelta se modellarsi come banca universale o come gruppo polifunzionale. Tale decisione è pertanto frutto di decisioni di opportunità economica e di comodo, riservate ovviamente al top management bancario.</a:t>
            </a:r>
          </a:p>
        </p:txBody>
      </p:sp>
      <p:sp>
        <p:nvSpPr>
          <p:cNvPr id="8" name="Titolo 2"/>
          <p:cNvSpPr txBox="1">
            <a:spLocks/>
          </p:cNvSpPr>
          <p:nvPr/>
        </p:nvSpPr>
        <p:spPr>
          <a:xfrm>
            <a:off x="1403648" y="359071"/>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sp>
        <p:nvSpPr>
          <p:cNvPr id="3" name="Segnaposto numero diapositiva 2"/>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12</a:t>
            </a:fld>
            <a:endParaRPr lang="en-US" dirty="0">
              <a:solidFill>
                <a:srgbClr val="04617B">
                  <a:shade val="90000"/>
                </a:srgbClr>
              </a:solidFill>
            </a:endParaRPr>
          </a:p>
        </p:txBody>
      </p:sp>
    </p:spTree>
    <p:extLst>
      <p:ext uri="{BB962C8B-B14F-4D97-AF65-F5344CB8AC3E}">
        <p14:creationId xmlns:p14="http://schemas.microsoft.com/office/powerpoint/2010/main" val="1922980529"/>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a 8"/>
          <p:cNvGraphicFramePr/>
          <p:nvPr>
            <p:extLst>
              <p:ext uri="{D42A27DB-BD31-4B8C-83A1-F6EECF244321}">
                <p14:modId xmlns:p14="http://schemas.microsoft.com/office/powerpoint/2010/main" val="4169248964"/>
              </p:ext>
            </p:extLst>
          </p:nvPr>
        </p:nvGraphicFramePr>
        <p:xfrm>
          <a:off x="683568" y="1774825"/>
          <a:ext cx="8712968" cy="4731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13</a:t>
            </a:fld>
            <a:endParaRPr lang="en-US" dirty="0">
              <a:solidFill>
                <a:srgbClr val="04617B">
                  <a:shade val="90000"/>
                </a:srgbClr>
              </a:solidFill>
            </a:endParaRPr>
          </a:p>
        </p:txBody>
      </p:sp>
      <p:sp>
        <p:nvSpPr>
          <p:cNvPr id="7" name="Titolo 2"/>
          <p:cNvSpPr>
            <a:spLocks noGrp="1"/>
          </p:cNvSpPr>
          <p:nvPr>
            <p:ph type="title" idx="4294967295"/>
          </p:nvPr>
        </p:nvSpPr>
        <p:spPr>
          <a:xfrm>
            <a:off x="1132024" y="771550"/>
            <a:ext cx="7644356" cy="720080"/>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it-IT" sz="2000" b="1" dirty="0" smtClean="0"/>
              <a:t/>
            </a:r>
            <a:br>
              <a:rPr lang="it-IT" sz="2000" b="1" dirty="0" smtClean="0"/>
            </a:br>
            <a:r>
              <a:rPr lang="it-IT" sz="2000" b="1" dirty="0"/>
              <a:t/>
            </a:r>
            <a:br>
              <a:rPr lang="it-IT" sz="2000" b="1" dirty="0"/>
            </a:br>
            <a:r>
              <a:rPr lang="it-IT" sz="2000" b="1" dirty="0" smtClean="0"/>
              <a:t/>
            </a:r>
            <a:br>
              <a:rPr lang="it-IT" sz="2000" b="1" dirty="0" smtClean="0"/>
            </a:br>
            <a:r>
              <a:rPr lang="it-IT" sz="2000" b="1" dirty="0"/>
              <a:t/>
            </a:r>
            <a:br>
              <a:rPr lang="it-IT" sz="2000" b="1" dirty="0"/>
            </a:br>
            <a:r>
              <a:rPr lang="it-IT" sz="2000" b="1" dirty="0" smtClean="0"/>
              <a:t/>
            </a:r>
            <a:br>
              <a:rPr lang="it-IT" sz="2000" b="1" dirty="0" smtClean="0"/>
            </a:br>
            <a:r>
              <a:rPr lang="it-IT" sz="2000" b="1" dirty="0"/>
              <a:t/>
            </a:r>
            <a:br>
              <a:rPr lang="it-IT" sz="2000" b="1" dirty="0"/>
            </a:br>
            <a:r>
              <a:rPr lang="it-IT" sz="2000" b="1" dirty="0" smtClean="0"/>
              <a:t/>
            </a:r>
            <a:br>
              <a:rPr lang="it-IT" sz="2000" b="1" dirty="0" smtClean="0"/>
            </a:br>
            <a:r>
              <a:rPr lang="it-IT" sz="2000" b="1" dirty="0"/>
              <a:t/>
            </a:r>
            <a:br>
              <a:rPr lang="it-IT" sz="2000" b="1" dirty="0"/>
            </a:br>
            <a:r>
              <a:rPr lang="it-IT" sz="2000" b="1" dirty="0" smtClean="0">
                <a:solidFill>
                  <a:srgbClr val="0070C0"/>
                </a:solidFill>
              </a:rPr>
              <a:t>3. Le </a:t>
            </a:r>
            <a:r>
              <a:rPr lang="it-IT" sz="2000" b="1" dirty="0">
                <a:solidFill>
                  <a:srgbClr val="0070C0"/>
                </a:solidFill>
              </a:rPr>
              <a:t>banche sotto forma di cooperativa: Banche popolari e Banche di credito cooperativo (</a:t>
            </a:r>
            <a:r>
              <a:rPr lang="it-IT" sz="2000" b="1" dirty="0" smtClean="0">
                <a:solidFill>
                  <a:srgbClr val="0070C0"/>
                </a:solidFill>
              </a:rPr>
              <a:t>BCC)</a:t>
            </a:r>
            <a:endParaRPr lang="it-IT" sz="2000" dirty="0">
              <a:solidFill>
                <a:srgbClr val="0070C0"/>
              </a:solidFill>
            </a:endParaRPr>
          </a:p>
        </p:txBody>
      </p:sp>
      <p:pic>
        <p:nvPicPr>
          <p:cNvPr id="8195"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86944" y="1707654"/>
            <a:ext cx="6829472" cy="2160240"/>
          </a:xfrm>
          <a:prstGeom prst="rect">
            <a:avLst/>
          </a:prstGeom>
          <a:ln/>
          <a:extLst/>
        </p:spPr>
        <p:style>
          <a:lnRef idx="3">
            <a:schemeClr val="lt1"/>
          </a:lnRef>
          <a:fillRef idx="1">
            <a:schemeClr val="accent5"/>
          </a:fillRef>
          <a:effectRef idx="1">
            <a:schemeClr val="accent5"/>
          </a:effectRef>
          <a:fontRef idx="minor">
            <a:schemeClr val="lt1"/>
          </a:fontRef>
        </p:style>
      </p:pic>
    </p:spTree>
    <p:extLst>
      <p:ext uri="{BB962C8B-B14F-4D97-AF65-F5344CB8AC3E}">
        <p14:creationId xmlns:p14="http://schemas.microsoft.com/office/powerpoint/2010/main" val="448001256"/>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2"/>
          <p:cNvSpPr txBox="1">
            <a:spLocks/>
          </p:cNvSpPr>
          <p:nvPr/>
        </p:nvSpPr>
        <p:spPr>
          <a:xfrm>
            <a:off x="1238959" y="519522"/>
            <a:ext cx="7698009"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14</a:t>
            </a:fld>
            <a:endParaRPr lang="en-US" dirty="0">
              <a:solidFill>
                <a:srgbClr val="04617B">
                  <a:shade val="90000"/>
                </a:srgbClr>
              </a:solidFill>
            </a:endParaRPr>
          </a:p>
        </p:txBody>
      </p:sp>
      <p:grpSp>
        <p:nvGrpSpPr>
          <p:cNvPr id="3" name="Gruppo 2"/>
          <p:cNvGrpSpPr/>
          <p:nvPr/>
        </p:nvGrpSpPr>
        <p:grpSpPr>
          <a:xfrm>
            <a:off x="819129" y="1344783"/>
            <a:ext cx="7920880" cy="1778949"/>
            <a:chOff x="827584" y="1763524"/>
            <a:chExt cx="7920880" cy="2371932"/>
          </a:xfrm>
        </p:grpSpPr>
        <p:sp>
          <p:nvSpPr>
            <p:cNvPr id="9" name="Text Box 5"/>
            <p:cNvSpPr txBox="1">
              <a:spLocks noChangeArrowheads="1"/>
            </p:cNvSpPr>
            <p:nvPr/>
          </p:nvSpPr>
          <p:spPr bwMode="auto">
            <a:xfrm>
              <a:off x="827584" y="2132856"/>
              <a:ext cx="7920880" cy="2002600"/>
            </a:xfrm>
            <a:prstGeom prst="rect">
              <a:avLst/>
            </a:prstGeom>
            <a:ln/>
            <a:extLst/>
          </p:spPr>
          <p:style>
            <a:lnRef idx="1">
              <a:schemeClr val="accent5"/>
            </a:lnRef>
            <a:fillRef idx="2">
              <a:schemeClr val="accent5"/>
            </a:fillRef>
            <a:effectRef idx="1">
              <a:schemeClr val="accent5"/>
            </a:effectRef>
            <a:fontRef idx="minor">
              <a:schemeClr val="dk1"/>
            </a:fontRef>
          </p:style>
          <p:txBody>
            <a:bodyPr wrap="square">
              <a:spAutoFit/>
            </a:bodyPr>
            <a:lstStyle>
              <a:lvl1pPr marL="438150" indent="-342900" algn="l" defTabSz="952500">
                <a:defRPr>
                  <a:solidFill>
                    <a:schemeClr val="tx1"/>
                  </a:solidFill>
                  <a:latin typeface="Arial" charset="0"/>
                </a:defRPr>
              </a:lvl1pPr>
              <a:lvl2pPr marL="800100" indent="-342900" algn="l" defTabSz="952500">
                <a:defRPr>
                  <a:solidFill>
                    <a:schemeClr val="tx1"/>
                  </a:solidFill>
                  <a:latin typeface="Arial" charset="0"/>
                </a:defRPr>
              </a:lvl2pPr>
              <a:lvl3pPr marL="1104900" indent="-342900" algn="l" defTabSz="952500">
                <a:defRPr>
                  <a:solidFill>
                    <a:schemeClr val="tx1"/>
                  </a:solidFill>
                  <a:latin typeface="Arial" charset="0"/>
                </a:defRPr>
              </a:lvl3pPr>
              <a:lvl4pPr marL="1714500" indent="-342900" algn="l" defTabSz="952500">
                <a:defRPr>
                  <a:solidFill>
                    <a:schemeClr val="tx1"/>
                  </a:solidFill>
                  <a:latin typeface="Arial" charset="0"/>
                </a:defRPr>
              </a:lvl4pPr>
              <a:lvl5pPr marL="2171700" indent="-342900" algn="l" defTabSz="952500">
                <a:defRPr>
                  <a:solidFill>
                    <a:schemeClr val="tx1"/>
                  </a:solidFill>
                  <a:latin typeface="Arial" charset="0"/>
                </a:defRPr>
              </a:lvl5pPr>
              <a:lvl6pPr marL="2628900" indent="-342900" defTabSz="952500" fontAlgn="base">
                <a:spcBef>
                  <a:spcPct val="0"/>
                </a:spcBef>
                <a:spcAft>
                  <a:spcPct val="0"/>
                </a:spcAft>
                <a:defRPr>
                  <a:solidFill>
                    <a:schemeClr val="tx1"/>
                  </a:solidFill>
                  <a:latin typeface="Arial" charset="0"/>
                </a:defRPr>
              </a:lvl6pPr>
              <a:lvl7pPr marL="3086100" indent="-342900" defTabSz="952500" fontAlgn="base">
                <a:spcBef>
                  <a:spcPct val="0"/>
                </a:spcBef>
                <a:spcAft>
                  <a:spcPct val="0"/>
                </a:spcAft>
                <a:defRPr>
                  <a:solidFill>
                    <a:schemeClr val="tx1"/>
                  </a:solidFill>
                  <a:latin typeface="Arial" charset="0"/>
                </a:defRPr>
              </a:lvl7pPr>
              <a:lvl8pPr marL="3543300" indent="-342900" defTabSz="952500" fontAlgn="base">
                <a:spcBef>
                  <a:spcPct val="0"/>
                </a:spcBef>
                <a:spcAft>
                  <a:spcPct val="0"/>
                </a:spcAft>
                <a:defRPr>
                  <a:solidFill>
                    <a:schemeClr val="tx1"/>
                  </a:solidFill>
                  <a:latin typeface="Arial" charset="0"/>
                </a:defRPr>
              </a:lvl8pPr>
              <a:lvl9pPr marL="4000500" indent="-342900" defTabSz="952500" fontAlgn="base">
                <a:spcBef>
                  <a:spcPct val="0"/>
                </a:spcBef>
                <a:spcAft>
                  <a:spcPct val="0"/>
                </a:spcAft>
                <a:defRPr>
                  <a:solidFill>
                    <a:schemeClr val="tx1"/>
                  </a:solidFill>
                  <a:latin typeface="Arial" charset="0"/>
                </a:defRPr>
              </a:lvl9pPr>
            </a:lstStyle>
            <a:p>
              <a:pPr algn="just" eaLnBrk="0" hangingPunct="0">
                <a:lnSpc>
                  <a:spcPct val="30000"/>
                </a:lnSpc>
                <a:buFont typeface="Wingdings" panose="05000000000000000000" pitchFamily="2" charset="2"/>
                <a:buChar char="ü"/>
              </a:pPr>
              <a:endParaRPr lang="it-IT" altLang="it-IT" sz="2200" i="1" dirty="0">
                <a:solidFill>
                  <a:prstClr val="black"/>
                </a:solidFill>
                <a:latin typeface="Calibri" panose="020F0502020204030204" pitchFamily="34" charset="0"/>
              </a:endParaRPr>
            </a:p>
            <a:p>
              <a:pPr marL="95250" lvl="1" indent="0" algn="just" eaLnBrk="0" hangingPunct="0">
                <a:spcBef>
                  <a:spcPts val="600"/>
                </a:spcBef>
                <a:spcAft>
                  <a:spcPts val="600"/>
                </a:spcAft>
              </a:pPr>
              <a:r>
                <a:rPr lang="it-IT" altLang="it-IT" sz="1600" dirty="0">
                  <a:solidFill>
                    <a:schemeClr val="tx2">
                      <a:lumMod val="75000"/>
                    </a:schemeClr>
                  </a:solidFill>
                  <a:latin typeface="Calibri"/>
                  <a:cs typeface="Times New Roman" pitchFamily="18" charset="0"/>
                </a:rPr>
                <a:t>Le Banche popolari hanno la forma di cooperativa ma di fatto la loro operatività istituzionale è molto simile, se non uguale, a quella delle altre grandi banche costituite come società per azioni. Tant’è che esistono Banche popolari con filiali in più regioni e quindi con estensione territoriale nazionale. Anche le operazioni che le Banche popolari possono compiere sono le stesse delle grandi banche </a:t>
              </a:r>
              <a:r>
                <a:rPr lang="it-IT" altLang="it-IT" sz="1600" dirty="0" err="1">
                  <a:solidFill>
                    <a:schemeClr val="tx2">
                      <a:lumMod val="75000"/>
                    </a:schemeClr>
                  </a:solidFill>
                  <a:latin typeface="Calibri"/>
                  <a:cs typeface="Times New Roman" pitchFamily="18" charset="0"/>
                </a:rPr>
                <a:t>SpA</a:t>
              </a:r>
              <a:r>
                <a:rPr lang="it-IT" altLang="it-IT" sz="1600" dirty="0">
                  <a:solidFill>
                    <a:schemeClr val="tx2">
                      <a:lumMod val="75000"/>
                    </a:schemeClr>
                  </a:solidFill>
                  <a:latin typeface="Calibri"/>
                  <a:cs typeface="Times New Roman" pitchFamily="18" charset="0"/>
                </a:rPr>
                <a:t>.</a:t>
              </a:r>
              <a:endParaRPr lang="it-IT" altLang="it-IT" sz="1600" b="1" dirty="0">
                <a:solidFill>
                  <a:schemeClr val="tx2">
                    <a:lumMod val="75000"/>
                  </a:schemeClr>
                </a:solidFill>
                <a:latin typeface="Calibri"/>
                <a:cs typeface="Times New Roman" pitchFamily="18" charset="0"/>
              </a:endParaRPr>
            </a:p>
          </p:txBody>
        </p:sp>
        <p:sp>
          <p:nvSpPr>
            <p:cNvPr id="10" name="CasellaDiTesto 9"/>
            <p:cNvSpPr txBox="1"/>
            <p:nvPr/>
          </p:nvSpPr>
          <p:spPr>
            <a:xfrm>
              <a:off x="875028" y="1763524"/>
              <a:ext cx="1741182" cy="492443"/>
            </a:xfrm>
            <a:prstGeom prst="rect">
              <a:avLst/>
            </a:prstGeom>
            <a:solidFill>
              <a:schemeClr val="accent3">
                <a:lumMod val="20000"/>
                <a:lumOff val="80000"/>
              </a:schemeClr>
            </a:solidFill>
            <a:ln w="19050">
              <a:solidFill>
                <a:schemeClr val="accent1"/>
              </a:solidFill>
              <a:prstDash val="dash"/>
            </a:ln>
            <a:effectLst>
              <a:outerShdw blurRad="50800" dist="38100" dir="2700000" algn="tl" rotWithShape="0">
                <a:prstClr val="black">
                  <a:alpha val="40000"/>
                </a:prstClr>
              </a:outerShdw>
            </a:effectLst>
          </p:spPr>
          <p:txBody>
            <a:bodyPr wrap="none" rtlCol="0">
              <a:spAutoFit/>
            </a:bodyPr>
            <a:lstStyle/>
            <a:p>
              <a:r>
                <a:rPr lang="it-IT" b="1" dirty="0" smtClean="0">
                  <a:solidFill>
                    <a:srgbClr val="0070C0"/>
                  </a:solidFill>
                  <a:latin typeface="Calibri" panose="020F0502020204030204" pitchFamily="34" charset="0"/>
                </a:rPr>
                <a:t>Banche popolari</a:t>
              </a:r>
              <a:endParaRPr lang="it-IT" b="1" dirty="0">
                <a:solidFill>
                  <a:srgbClr val="0070C0"/>
                </a:solidFill>
                <a:latin typeface="Calibri" panose="020F0502020204030204" pitchFamily="34" charset="0"/>
              </a:endParaRPr>
            </a:p>
          </p:txBody>
        </p:sp>
      </p:grpSp>
    </p:spTree>
    <p:extLst>
      <p:ext uri="{BB962C8B-B14F-4D97-AF65-F5344CB8AC3E}">
        <p14:creationId xmlns:p14="http://schemas.microsoft.com/office/powerpoint/2010/main" val="4145778756"/>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2"/>
          <p:cNvSpPr txBox="1">
            <a:spLocks/>
          </p:cNvSpPr>
          <p:nvPr/>
        </p:nvSpPr>
        <p:spPr>
          <a:xfrm>
            <a:off x="1238959" y="519522"/>
            <a:ext cx="7698009"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15</a:t>
            </a:fld>
            <a:endParaRPr lang="en-US" dirty="0">
              <a:solidFill>
                <a:srgbClr val="04617B">
                  <a:shade val="90000"/>
                </a:srgbClr>
              </a:solidFill>
            </a:endParaRPr>
          </a:p>
        </p:txBody>
      </p:sp>
      <p:grpSp>
        <p:nvGrpSpPr>
          <p:cNvPr id="3" name="Gruppo 2"/>
          <p:cNvGrpSpPr/>
          <p:nvPr/>
        </p:nvGrpSpPr>
        <p:grpSpPr>
          <a:xfrm>
            <a:off x="855716" y="1322643"/>
            <a:ext cx="7920880" cy="520014"/>
            <a:chOff x="827584" y="1763524"/>
            <a:chExt cx="7920880" cy="693352"/>
          </a:xfrm>
        </p:grpSpPr>
        <p:sp>
          <p:nvSpPr>
            <p:cNvPr id="9" name="Text Box 5"/>
            <p:cNvSpPr txBox="1">
              <a:spLocks noChangeArrowheads="1"/>
            </p:cNvSpPr>
            <p:nvPr/>
          </p:nvSpPr>
          <p:spPr bwMode="auto">
            <a:xfrm>
              <a:off x="827584" y="2132856"/>
              <a:ext cx="7920880" cy="32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38150" indent="-342900" algn="l" defTabSz="952500">
                <a:defRPr>
                  <a:solidFill>
                    <a:schemeClr val="tx1"/>
                  </a:solidFill>
                  <a:latin typeface="Arial" charset="0"/>
                </a:defRPr>
              </a:lvl1pPr>
              <a:lvl2pPr marL="800100" indent="-342900" algn="l" defTabSz="952500">
                <a:defRPr>
                  <a:solidFill>
                    <a:schemeClr val="tx1"/>
                  </a:solidFill>
                  <a:latin typeface="Arial" charset="0"/>
                </a:defRPr>
              </a:lvl2pPr>
              <a:lvl3pPr marL="1104900" indent="-342900" algn="l" defTabSz="952500">
                <a:defRPr>
                  <a:solidFill>
                    <a:schemeClr val="tx1"/>
                  </a:solidFill>
                  <a:latin typeface="Arial" charset="0"/>
                </a:defRPr>
              </a:lvl3pPr>
              <a:lvl4pPr marL="1714500" indent="-342900" algn="l" defTabSz="952500">
                <a:defRPr>
                  <a:solidFill>
                    <a:schemeClr val="tx1"/>
                  </a:solidFill>
                  <a:latin typeface="Arial" charset="0"/>
                </a:defRPr>
              </a:lvl4pPr>
              <a:lvl5pPr marL="2171700" indent="-342900" algn="l" defTabSz="952500">
                <a:defRPr>
                  <a:solidFill>
                    <a:schemeClr val="tx1"/>
                  </a:solidFill>
                  <a:latin typeface="Arial" charset="0"/>
                </a:defRPr>
              </a:lvl5pPr>
              <a:lvl6pPr marL="2628900" indent="-342900" defTabSz="952500" fontAlgn="base">
                <a:spcBef>
                  <a:spcPct val="0"/>
                </a:spcBef>
                <a:spcAft>
                  <a:spcPct val="0"/>
                </a:spcAft>
                <a:defRPr>
                  <a:solidFill>
                    <a:schemeClr val="tx1"/>
                  </a:solidFill>
                  <a:latin typeface="Arial" charset="0"/>
                </a:defRPr>
              </a:lvl6pPr>
              <a:lvl7pPr marL="3086100" indent="-342900" defTabSz="952500" fontAlgn="base">
                <a:spcBef>
                  <a:spcPct val="0"/>
                </a:spcBef>
                <a:spcAft>
                  <a:spcPct val="0"/>
                </a:spcAft>
                <a:defRPr>
                  <a:solidFill>
                    <a:schemeClr val="tx1"/>
                  </a:solidFill>
                  <a:latin typeface="Arial" charset="0"/>
                </a:defRPr>
              </a:lvl7pPr>
              <a:lvl8pPr marL="3543300" indent="-342900" defTabSz="952500" fontAlgn="base">
                <a:spcBef>
                  <a:spcPct val="0"/>
                </a:spcBef>
                <a:spcAft>
                  <a:spcPct val="0"/>
                </a:spcAft>
                <a:defRPr>
                  <a:solidFill>
                    <a:schemeClr val="tx1"/>
                  </a:solidFill>
                  <a:latin typeface="Arial" charset="0"/>
                </a:defRPr>
              </a:lvl8pPr>
              <a:lvl9pPr marL="4000500" indent="-342900" defTabSz="952500" fontAlgn="base">
                <a:spcBef>
                  <a:spcPct val="0"/>
                </a:spcBef>
                <a:spcAft>
                  <a:spcPct val="0"/>
                </a:spcAft>
                <a:defRPr>
                  <a:solidFill>
                    <a:schemeClr val="tx1"/>
                  </a:solidFill>
                  <a:latin typeface="Arial" charset="0"/>
                </a:defRPr>
              </a:lvl9pPr>
            </a:lstStyle>
            <a:p>
              <a:pPr algn="just" eaLnBrk="0" hangingPunct="0">
                <a:lnSpc>
                  <a:spcPct val="30000"/>
                </a:lnSpc>
                <a:buFont typeface="Wingdings" panose="05000000000000000000" pitchFamily="2" charset="2"/>
                <a:buChar char="ü"/>
              </a:pPr>
              <a:endParaRPr lang="it-IT" altLang="it-IT" sz="2200" i="1" dirty="0">
                <a:solidFill>
                  <a:prstClr val="black"/>
                </a:solidFill>
                <a:latin typeface="Calibri" panose="020F0502020204030204" pitchFamily="34" charset="0"/>
              </a:endParaRPr>
            </a:p>
          </p:txBody>
        </p:sp>
        <p:sp>
          <p:nvSpPr>
            <p:cNvPr id="10" name="CasellaDiTesto 9"/>
            <p:cNvSpPr txBox="1"/>
            <p:nvPr/>
          </p:nvSpPr>
          <p:spPr>
            <a:xfrm>
              <a:off x="875028" y="1763524"/>
              <a:ext cx="716512" cy="492443"/>
            </a:xfrm>
            <a:prstGeom prst="rect">
              <a:avLst/>
            </a:prstGeom>
            <a:solidFill>
              <a:schemeClr val="accent3">
                <a:lumMod val="20000"/>
                <a:lumOff val="80000"/>
              </a:schemeClr>
            </a:solidFill>
            <a:ln w="19050">
              <a:solidFill>
                <a:schemeClr val="accent1"/>
              </a:solidFill>
              <a:prstDash val="dash"/>
            </a:ln>
            <a:effectLst>
              <a:outerShdw blurRad="50800" dist="38100" dir="2700000" algn="tl" rotWithShape="0">
                <a:prstClr val="black">
                  <a:alpha val="40000"/>
                </a:prstClr>
              </a:outerShdw>
            </a:effectLst>
          </p:spPr>
          <p:txBody>
            <a:bodyPr wrap="square" rtlCol="0">
              <a:spAutoFit/>
            </a:bodyPr>
            <a:lstStyle/>
            <a:p>
              <a:r>
                <a:rPr lang="it-IT" b="1" dirty="0" smtClean="0">
                  <a:solidFill>
                    <a:srgbClr val="0070C0"/>
                  </a:solidFill>
                  <a:latin typeface="Calibri" panose="020F0502020204030204" pitchFamily="34" charset="0"/>
                </a:rPr>
                <a:t>BCC</a:t>
              </a:r>
              <a:endParaRPr lang="it-IT" b="1" dirty="0">
                <a:solidFill>
                  <a:srgbClr val="0070C0"/>
                </a:solidFill>
                <a:latin typeface="Calibri" panose="020F0502020204030204" pitchFamily="34" charset="0"/>
              </a:endParaRPr>
            </a:p>
          </p:txBody>
        </p:sp>
      </p:gr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65781" y="1691975"/>
            <a:ext cx="6252790" cy="2664296"/>
          </a:xfrm>
          <a:prstGeom prst="rect">
            <a:avLst/>
          </a:prstGeom>
          <a:ln/>
          <a:extLst/>
        </p:spPr>
        <p:style>
          <a:lnRef idx="1">
            <a:schemeClr val="accent5"/>
          </a:lnRef>
          <a:fillRef idx="2">
            <a:schemeClr val="accent5"/>
          </a:fillRef>
          <a:effectRef idx="1">
            <a:schemeClr val="accent5"/>
          </a:effectRef>
          <a:fontRef idx="minor">
            <a:schemeClr val="dk1"/>
          </a:fontRef>
        </p:style>
      </p:pic>
    </p:spTree>
    <p:extLst>
      <p:ext uri="{BB962C8B-B14F-4D97-AF65-F5344CB8AC3E}">
        <p14:creationId xmlns:p14="http://schemas.microsoft.com/office/powerpoint/2010/main" val="1042157124"/>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2"/>
          <p:cNvSpPr txBox="1">
            <a:spLocks/>
          </p:cNvSpPr>
          <p:nvPr/>
        </p:nvSpPr>
        <p:spPr>
          <a:xfrm>
            <a:off x="1238959" y="519522"/>
            <a:ext cx="7698009"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16</a:t>
            </a:fld>
            <a:endParaRPr lang="en-US" dirty="0">
              <a:solidFill>
                <a:srgbClr val="04617B">
                  <a:shade val="90000"/>
                </a:srgbClr>
              </a:solidFill>
            </a:endParaRPr>
          </a:p>
        </p:txBody>
      </p:sp>
      <p:grpSp>
        <p:nvGrpSpPr>
          <p:cNvPr id="3" name="Gruppo 2"/>
          <p:cNvGrpSpPr/>
          <p:nvPr/>
        </p:nvGrpSpPr>
        <p:grpSpPr>
          <a:xfrm>
            <a:off x="855716" y="1322643"/>
            <a:ext cx="7920880" cy="520014"/>
            <a:chOff x="827584" y="1763524"/>
            <a:chExt cx="7920880" cy="693352"/>
          </a:xfrm>
        </p:grpSpPr>
        <p:sp>
          <p:nvSpPr>
            <p:cNvPr id="9" name="Text Box 5"/>
            <p:cNvSpPr txBox="1">
              <a:spLocks noChangeArrowheads="1"/>
            </p:cNvSpPr>
            <p:nvPr/>
          </p:nvSpPr>
          <p:spPr bwMode="auto">
            <a:xfrm>
              <a:off x="827584" y="2132856"/>
              <a:ext cx="7920880" cy="32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38150" indent="-342900" algn="l" defTabSz="952500">
                <a:defRPr>
                  <a:solidFill>
                    <a:schemeClr val="tx1"/>
                  </a:solidFill>
                  <a:latin typeface="Arial" charset="0"/>
                </a:defRPr>
              </a:lvl1pPr>
              <a:lvl2pPr marL="800100" indent="-342900" algn="l" defTabSz="952500">
                <a:defRPr>
                  <a:solidFill>
                    <a:schemeClr val="tx1"/>
                  </a:solidFill>
                  <a:latin typeface="Arial" charset="0"/>
                </a:defRPr>
              </a:lvl2pPr>
              <a:lvl3pPr marL="1104900" indent="-342900" algn="l" defTabSz="952500">
                <a:defRPr>
                  <a:solidFill>
                    <a:schemeClr val="tx1"/>
                  </a:solidFill>
                  <a:latin typeface="Arial" charset="0"/>
                </a:defRPr>
              </a:lvl3pPr>
              <a:lvl4pPr marL="1714500" indent="-342900" algn="l" defTabSz="952500">
                <a:defRPr>
                  <a:solidFill>
                    <a:schemeClr val="tx1"/>
                  </a:solidFill>
                  <a:latin typeface="Arial" charset="0"/>
                </a:defRPr>
              </a:lvl4pPr>
              <a:lvl5pPr marL="2171700" indent="-342900" algn="l" defTabSz="952500">
                <a:defRPr>
                  <a:solidFill>
                    <a:schemeClr val="tx1"/>
                  </a:solidFill>
                  <a:latin typeface="Arial" charset="0"/>
                </a:defRPr>
              </a:lvl5pPr>
              <a:lvl6pPr marL="2628900" indent="-342900" defTabSz="952500" fontAlgn="base">
                <a:spcBef>
                  <a:spcPct val="0"/>
                </a:spcBef>
                <a:spcAft>
                  <a:spcPct val="0"/>
                </a:spcAft>
                <a:defRPr>
                  <a:solidFill>
                    <a:schemeClr val="tx1"/>
                  </a:solidFill>
                  <a:latin typeface="Arial" charset="0"/>
                </a:defRPr>
              </a:lvl6pPr>
              <a:lvl7pPr marL="3086100" indent="-342900" defTabSz="952500" fontAlgn="base">
                <a:spcBef>
                  <a:spcPct val="0"/>
                </a:spcBef>
                <a:spcAft>
                  <a:spcPct val="0"/>
                </a:spcAft>
                <a:defRPr>
                  <a:solidFill>
                    <a:schemeClr val="tx1"/>
                  </a:solidFill>
                  <a:latin typeface="Arial" charset="0"/>
                </a:defRPr>
              </a:lvl7pPr>
              <a:lvl8pPr marL="3543300" indent="-342900" defTabSz="952500" fontAlgn="base">
                <a:spcBef>
                  <a:spcPct val="0"/>
                </a:spcBef>
                <a:spcAft>
                  <a:spcPct val="0"/>
                </a:spcAft>
                <a:defRPr>
                  <a:solidFill>
                    <a:schemeClr val="tx1"/>
                  </a:solidFill>
                  <a:latin typeface="Arial" charset="0"/>
                </a:defRPr>
              </a:lvl8pPr>
              <a:lvl9pPr marL="4000500" indent="-342900" defTabSz="952500" fontAlgn="base">
                <a:spcBef>
                  <a:spcPct val="0"/>
                </a:spcBef>
                <a:spcAft>
                  <a:spcPct val="0"/>
                </a:spcAft>
                <a:defRPr>
                  <a:solidFill>
                    <a:schemeClr val="tx1"/>
                  </a:solidFill>
                  <a:latin typeface="Arial" charset="0"/>
                </a:defRPr>
              </a:lvl9pPr>
            </a:lstStyle>
            <a:p>
              <a:pPr algn="just" eaLnBrk="0" hangingPunct="0">
                <a:lnSpc>
                  <a:spcPct val="30000"/>
                </a:lnSpc>
                <a:buFont typeface="Wingdings" panose="05000000000000000000" pitchFamily="2" charset="2"/>
                <a:buChar char="ü"/>
              </a:pPr>
              <a:endParaRPr lang="it-IT" altLang="it-IT" sz="2200" i="1" dirty="0">
                <a:solidFill>
                  <a:prstClr val="black"/>
                </a:solidFill>
                <a:latin typeface="Calibri" panose="020F0502020204030204" pitchFamily="34" charset="0"/>
              </a:endParaRPr>
            </a:p>
          </p:txBody>
        </p:sp>
        <p:sp>
          <p:nvSpPr>
            <p:cNvPr id="10" name="CasellaDiTesto 9"/>
            <p:cNvSpPr txBox="1"/>
            <p:nvPr/>
          </p:nvSpPr>
          <p:spPr>
            <a:xfrm>
              <a:off x="1087484" y="1763524"/>
              <a:ext cx="7344816" cy="492443"/>
            </a:xfrm>
            <a:prstGeom prst="rect">
              <a:avLst/>
            </a:prstGeom>
            <a:solidFill>
              <a:schemeClr val="accent3">
                <a:lumMod val="20000"/>
                <a:lumOff val="80000"/>
              </a:schemeClr>
            </a:solidFill>
            <a:ln w="19050">
              <a:solidFill>
                <a:schemeClr val="accent1"/>
              </a:solidFill>
              <a:prstDash val="dash"/>
            </a:ln>
            <a:effectLst>
              <a:outerShdw blurRad="50800" dist="38100" dir="2700000" algn="tl" rotWithShape="0">
                <a:prstClr val="black">
                  <a:alpha val="40000"/>
                </a:prstClr>
              </a:outerShdw>
            </a:effectLst>
          </p:spPr>
          <p:txBody>
            <a:bodyPr wrap="square" rtlCol="0">
              <a:spAutoFit/>
            </a:bodyPr>
            <a:lstStyle/>
            <a:p>
              <a:r>
                <a:rPr lang="it-IT" b="1" dirty="0" smtClean="0">
                  <a:solidFill>
                    <a:srgbClr val="0070C0"/>
                  </a:solidFill>
                  <a:latin typeface="Calibri" panose="020F0502020204030204" pitchFamily="34" charset="0"/>
                </a:rPr>
                <a:t>4. L’autodisciplina del sistema bancario</a:t>
              </a:r>
              <a:endParaRPr lang="it-IT" b="1" dirty="0">
                <a:solidFill>
                  <a:srgbClr val="0070C0"/>
                </a:solidFill>
                <a:latin typeface="Calibri" panose="020F0502020204030204" pitchFamily="34" charset="0"/>
              </a:endParaRPr>
            </a:p>
          </p:txBody>
        </p:sp>
      </p:gr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003825"/>
            <a:ext cx="7128792" cy="216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720423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17</a:t>
            </a:fld>
            <a:endParaRPr lang="en-US" dirty="0">
              <a:solidFill>
                <a:srgbClr val="04617B">
                  <a:shade val="90000"/>
                </a:srgbClr>
              </a:solidFill>
            </a:endParaRPr>
          </a:p>
        </p:txBody>
      </p:sp>
      <p:sp>
        <p:nvSpPr>
          <p:cNvPr id="3" name="Titolo 2"/>
          <p:cNvSpPr>
            <a:spLocks noGrp="1"/>
          </p:cNvSpPr>
          <p:nvPr>
            <p:ph type="title" idx="4294967295"/>
          </p:nvPr>
        </p:nvSpPr>
        <p:spPr>
          <a:xfrm>
            <a:off x="1769927" y="771550"/>
            <a:ext cx="6191295" cy="432048"/>
          </a:xfrm>
        </p:spPr>
        <p:style>
          <a:lnRef idx="1">
            <a:schemeClr val="accent4"/>
          </a:lnRef>
          <a:fillRef idx="2">
            <a:schemeClr val="accent4"/>
          </a:fillRef>
          <a:effectRef idx="1">
            <a:schemeClr val="accent4"/>
          </a:effectRef>
          <a:fontRef idx="minor">
            <a:schemeClr val="dk1"/>
          </a:fontRef>
        </p:style>
        <p:txBody>
          <a:bodyPr>
            <a:normAutofit/>
          </a:bodyPr>
          <a:lstStyle/>
          <a:p>
            <a:r>
              <a:rPr lang="it-IT" sz="1600" b="1" dirty="0">
                <a:solidFill>
                  <a:srgbClr val="0070C0"/>
                </a:solidFill>
              </a:rPr>
              <a:t>Esempi di autodisciplina bancaria sono:</a:t>
            </a:r>
          </a:p>
        </p:txBody>
      </p:sp>
      <p:grpSp>
        <p:nvGrpSpPr>
          <p:cNvPr id="12" name="Gruppo 11"/>
          <p:cNvGrpSpPr/>
          <p:nvPr/>
        </p:nvGrpSpPr>
        <p:grpSpPr>
          <a:xfrm>
            <a:off x="1259632" y="1540718"/>
            <a:ext cx="7128792" cy="3407297"/>
            <a:chOff x="1259632" y="2054288"/>
            <a:chExt cx="7128792" cy="4543063"/>
          </a:xfrm>
        </p:grpSpPr>
        <p:grpSp>
          <p:nvGrpSpPr>
            <p:cNvPr id="5" name="Gruppo 4"/>
            <p:cNvGrpSpPr/>
            <p:nvPr/>
          </p:nvGrpSpPr>
          <p:grpSpPr>
            <a:xfrm>
              <a:off x="1259632" y="2054288"/>
              <a:ext cx="7128792" cy="4543063"/>
              <a:chOff x="899592" y="2240867"/>
              <a:chExt cx="7128792" cy="4543063"/>
            </a:xfrm>
          </p:grpSpPr>
          <p:sp>
            <p:nvSpPr>
              <p:cNvPr id="7" name="Rettangolo arrotondato 6"/>
              <p:cNvSpPr/>
              <p:nvPr/>
            </p:nvSpPr>
            <p:spPr>
              <a:xfrm>
                <a:off x="1408494" y="2559460"/>
                <a:ext cx="6192688" cy="1056116"/>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2000" dirty="0">
                    <a:solidFill>
                      <a:srgbClr val="04617B"/>
                    </a:solidFill>
                    <a:latin typeface="Calibri" panose="020F0502020204030204" pitchFamily="34" charset="0"/>
                  </a:rPr>
                  <a:t>p</a:t>
                </a:r>
                <a:r>
                  <a:rPr lang="it-IT" altLang="it-IT" sz="2000" dirty="0" smtClean="0">
                    <a:solidFill>
                      <a:srgbClr val="04617B"/>
                    </a:solidFill>
                    <a:latin typeface="Calibri" panose="020F0502020204030204" pitchFamily="34" charset="0"/>
                  </a:rPr>
                  <a:t>rocedura di reclamo</a:t>
                </a:r>
                <a:endParaRPr lang="it-IT" sz="2000" dirty="0">
                  <a:solidFill>
                    <a:srgbClr val="04617B"/>
                  </a:solidFill>
                  <a:latin typeface="Calibri" panose="020F0502020204030204" pitchFamily="34" charset="0"/>
                </a:endParaRPr>
              </a:p>
            </p:txBody>
          </p:sp>
          <p:sp>
            <p:nvSpPr>
              <p:cNvPr id="8" name="Rettangolo arrotondato 7"/>
              <p:cNvSpPr/>
              <p:nvPr/>
            </p:nvSpPr>
            <p:spPr>
              <a:xfrm>
                <a:off x="1408494" y="3786050"/>
                <a:ext cx="6192688" cy="885644"/>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2000" dirty="0" smtClean="0">
                    <a:solidFill>
                      <a:srgbClr val="04617B"/>
                    </a:solidFill>
                    <a:latin typeface="Calibri" panose="020F0502020204030204" pitchFamily="34" charset="0"/>
                  </a:rPr>
                  <a:t>Ombudsman o giurì bancario</a:t>
                </a:r>
                <a:endParaRPr lang="it-IT" sz="2000" dirty="0">
                  <a:solidFill>
                    <a:srgbClr val="04617B"/>
                  </a:solidFill>
                  <a:latin typeface="Calibri" panose="020F0502020204030204" pitchFamily="34" charset="0"/>
                </a:endParaRPr>
              </a:p>
            </p:txBody>
          </p:sp>
          <p:sp>
            <p:nvSpPr>
              <p:cNvPr id="9" name="Rettangolo arrotondato 8"/>
              <p:cNvSpPr/>
              <p:nvPr/>
            </p:nvSpPr>
            <p:spPr>
              <a:xfrm>
                <a:off x="1367644" y="4810917"/>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endParaRPr lang="it-IT" dirty="0" smtClean="0">
                  <a:solidFill>
                    <a:srgbClr val="04617B"/>
                  </a:solidFill>
                  <a:latin typeface="Calibri" panose="020F0502020204030204" pitchFamily="34" charset="0"/>
                </a:endParaRPr>
              </a:p>
              <a:p>
                <a:pPr marL="0" lvl="2" algn="ctr"/>
                <a:r>
                  <a:rPr lang="it-IT" dirty="0" smtClean="0">
                    <a:solidFill>
                      <a:srgbClr val="04617B"/>
                    </a:solidFill>
                    <a:latin typeface="Calibri" panose="020F0502020204030204" pitchFamily="34" charset="0"/>
                  </a:rPr>
                  <a:t>ABF</a:t>
                </a:r>
                <a:endParaRPr lang="it-IT" dirty="0">
                  <a:solidFill>
                    <a:srgbClr val="04617B"/>
                  </a:solidFill>
                  <a:latin typeface="Calibri" panose="020F0502020204030204" pitchFamily="34" charset="0"/>
                </a:endParaRPr>
              </a:p>
              <a:p>
                <a:pPr marL="0" lvl="2" algn="ctr"/>
                <a:endParaRPr lang="it-IT" dirty="0">
                  <a:solidFill>
                    <a:srgbClr val="04617B"/>
                  </a:solidFill>
                  <a:latin typeface="Calibri" panose="020F0502020204030204" pitchFamily="34" charset="0"/>
                </a:endParaRPr>
              </a:p>
            </p:txBody>
          </p:sp>
          <p:sp>
            <p:nvSpPr>
              <p:cNvPr id="10" name="Ovale 9"/>
              <p:cNvSpPr/>
              <p:nvPr/>
            </p:nvSpPr>
            <p:spPr>
              <a:xfrm>
                <a:off x="899592" y="2240867"/>
                <a:ext cx="7128792" cy="4543063"/>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11" name="Rettangolo arrotondato 10"/>
            <p:cNvSpPr/>
            <p:nvPr/>
          </p:nvSpPr>
          <p:spPr>
            <a:xfrm>
              <a:off x="1768534" y="5425583"/>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endParaRPr lang="it-IT" dirty="0" smtClean="0">
                <a:solidFill>
                  <a:srgbClr val="04617B"/>
                </a:solidFill>
                <a:latin typeface="Calibri" panose="020F0502020204030204" pitchFamily="34" charset="0"/>
              </a:endParaRPr>
            </a:p>
            <a:p>
              <a:pPr marL="0" lvl="2" algn="ctr"/>
              <a:r>
                <a:rPr lang="it-IT" dirty="0" smtClean="0">
                  <a:solidFill>
                    <a:srgbClr val="04617B"/>
                  </a:solidFill>
                  <a:latin typeface="Calibri" panose="020F0502020204030204" pitchFamily="34" charset="0"/>
                </a:rPr>
                <a:t>Consorzio </a:t>
              </a:r>
              <a:r>
                <a:rPr lang="it-IT" dirty="0">
                  <a:solidFill>
                    <a:srgbClr val="04617B"/>
                  </a:solidFill>
                  <a:latin typeface="Calibri" panose="020F0502020204030204" pitchFamily="34" charset="0"/>
                </a:rPr>
                <a:t>Patti Chiari</a:t>
              </a:r>
            </a:p>
            <a:p>
              <a:pPr marL="0" lvl="2" algn="ctr"/>
              <a:endParaRPr lang="it-IT" dirty="0">
                <a:solidFill>
                  <a:srgbClr val="04617B"/>
                </a:solidFill>
                <a:latin typeface="Calibri" panose="020F0502020204030204" pitchFamily="34" charset="0"/>
              </a:endParaRPr>
            </a:p>
          </p:txBody>
        </p:sp>
      </p:grpSp>
    </p:spTree>
    <p:extLst>
      <p:ext uri="{BB962C8B-B14F-4D97-AF65-F5344CB8AC3E}">
        <p14:creationId xmlns:p14="http://schemas.microsoft.com/office/powerpoint/2010/main" val="569928004"/>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0011" y="1059581"/>
            <a:ext cx="7920880" cy="34624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t-IT" sz="1600" b="1" dirty="0" smtClean="0">
                <a:solidFill>
                  <a:srgbClr val="009DD9">
                    <a:lumMod val="60000"/>
                    <a:lumOff val="40000"/>
                  </a:srgbClr>
                </a:solidFill>
                <a:latin typeface="Verdana"/>
              </a:rPr>
              <a:t>Procedura di reclamo </a:t>
            </a: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just"/>
            <a:r>
              <a:rPr lang="it-IT" sz="1200" dirty="0" smtClean="0">
                <a:solidFill>
                  <a:srgbClr val="48626F"/>
                </a:solidFill>
                <a:latin typeface="Open Sans"/>
              </a:rPr>
              <a:t>Ogni </a:t>
            </a:r>
            <a:r>
              <a:rPr lang="it-IT" sz="1200" dirty="0">
                <a:solidFill>
                  <a:srgbClr val="48626F"/>
                </a:solidFill>
                <a:latin typeface="Open Sans"/>
              </a:rPr>
              <a:t>intermediario è tenuto ad avere un Ufficio Reclami che deve rispondere al cliente entro 30 giorni dalla ricezione del reclamo. Le modalità per presentare un reclamo e i recapiti degli Uffici sono, di norma, disponibili sul sito internet dell'intermediario.</a:t>
            </a:r>
            <a:br>
              <a:rPr lang="it-IT" sz="1200" dirty="0">
                <a:solidFill>
                  <a:srgbClr val="48626F"/>
                </a:solidFill>
                <a:latin typeface="Open Sans"/>
              </a:rPr>
            </a:br>
            <a:r>
              <a:rPr lang="it-IT" sz="1200" dirty="0">
                <a:solidFill>
                  <a:srgbClr val="48626F"/>
                </a:solidFill>
                <a:latin typeface="Open Sans"/>
              </a:rPr>
              <a:t/>
            </a:r>
            <a:br>
              <a:rPr lang="it-IT" sz="1200" dirty="0">
                <a:solidFill>
                  <a:srgbClr val="48626F"/>
                </a:solidFill>
                <a:latin typeface="Open Sans"/>
              </a:rPr>
            </a:br>
            <a:r>
              <a:rPr lang="it-IT" sz="1200" dirty="0">
                <a:solidFill>
                  <a:srgbClr val="48626F"/>
                </a:solidFill>
                <a:latin typeface="Open Sans"/>
              </a:rPr>
              <a:t>Se non riceve risposta entro 30 giorni o non è soddisfatto, il cliente può scegliere di rivolgersi:</a:t>
            </a:r>
          </a:p>
          <a:p>
            <a:pPr algn="just">
              <a:buFont typeface="Arial"/>
              <a:buChar char="•"/>
            </a:pPr>
            <a:r>
              <a:rPr lang="it-IT" sz="1200" dirty="0" smtClean="0">
                <a:solidFill>
                  <a:srgbClr val="48626F"/>
                </a:solidFill>
                <a:latin typeface="Open Sans"/>
              </a:rPr>
              <a:t> a </a:t>
            </a:r>
            <a:r>
              <a:rPr lang="it-IT" sz="1200" dirty="0">
                <a:solidFill>
                  <a:srgbClr val="48626F"/>
                </a:solidFill>
                <a:latin typeface="Open Sans"/>
              </a:rPr>
              <a:t>uno dei sistemi di risoluzione stragiudiziale delle controversie previsti dalla legge;</a:t>
            </a:r>
          </a:p>
          <a:p>
            <a:pPr>
              <a:buFont typeface="Arial"/>
              <a:buChar char="•"/>
            </a:pPr>
            <a:r>
              <a:rPr lang="it-IT" sz="1200" dirty="0" smtClean="0">
                <a:solidFill>
                  <a:srgbClr val="48626F"/>
                </a:solidFill>
                <a:latin typeface="Open Sans"/>
              </a:rPr>
              <a:t> all'Autorità </a:t>
            </a:r>
            <a:r>
              <a:rPr lang="it-IT" sz="1200" dirty="0">
                <a:solidFill>
                  <a:srgbClr val="48626F"/>
                </a:solidFill>
                <a:latin typeface="Open Sans"/>
              </a:rPr>
              <a:t>giudiziaria.</a:t>
            </a:r>
          </a:p>
          <a:p>
            <a:r>
              <a:rPr lang="it-IT" sz="1200" dirty="0">
                <a:solidFill>
                  <a:prstClr val="black"/>
                </a:solidFill>
              </a:rPr>
              <a:t/>
            </a:r>
            <a:br>
              <a:rPr lang="it-IT" sz="1200" dirty="0">
                <a:solidFill>
                  <a:prstClr val="black"/>
                </a:solidFill>
              </a:rPr>
            </a:b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71550"/>
            <a:ext cx="1728192" cy="1338828"/>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b="1" dirty="0">
                <a:solidFill>
                  <a:srgbClr val="48626F"/>
                </a:solidFill>
                <a:latin typeface="Open Sans"/>
              </a:rPr>
              <a:t>Il cliente può attivare diversi strumenti:</a:t>
            </a:r>
          </a:p>
          <a:p>
            <a:pPr>
              <a:buFont typeface="Arial"/>
              <a:buChar char="•"/>
            </a:pPr>
            <a:r>
              <a:rPr lang="it-IT" sz="900" dirty="0">
                <a:solidFill>
                  <a:srgbClr val="48626F"/>
                </a:solidFill>
                <a:latin typeface="Open Sans"/>
              </a:rPr>
              <a:t>Presentare un reclamo direttamente all'intermediario;</a:t>
            </a:r>
          </a:p>
          <a:p>
            <a:pPr>
              <a:buFont typeface="Arial"/>
              <a:buChar char="•"/>
            </a:pPr>
            <a:r>
              <a:rPr lang="it-IT" sz="900" dirty="0">
                <a:solidFill>
                  <a:srgbClr val="48626F"/>
                </a:solidFill>
                <a:latin typeface="Open Sans"/>
              </a:rPr>
              <a:t>Ricorrere ad un sistema di risoluzione stragiudiziale delle controversie;</a:t>
            </a:r>
          </a:p>
          <a:p>
            <a:pPr>
              <a:buFont typeface="Arial"/>
              <a:buChar char="•"/>
            </a:pPr>
            <a:r>
              <a:rPr lang="it-IT" sz="900" dirty="0">
                <a:solidFill>
                  <a:srgbClr val="48626F"/>
                </a:solidFill>
                <a:latin typeface="Open Sans"/>
              </a:rPr>
              <a:t>Rivolgersi al giudice </a:t>
            </a:r>
            <a:r>
              <a:rPr lang="it-IT" sz="900" dirty="0" smtClean="0">
                <a:solidFill>
                  <a:srgbClr val="48626F"/>
                </a:solidFill>
                <a:latin typeface="Open Sans"/>
              </a:rPr>
              <a:t>ordinario.</a:t>
            </a:r>
            <a:endParaRPr lang="it-IT" sz="900" dirty="0">
              <a:solidFill>
                <a:prstClr val="white"/>
              </a:solidFill>
            </a:endParaRPr>
          </a:p>
        </p:txBody>
      </p:sp>
      <p:sp>
        <p:nvSpPr>
          <p:cNvPr id="3" name="CasellaDiTesto 2"/>
          <p:cNvSpPr txBox="1"/>
          <p:nvPr/>
        </p:nvSpPr>
        <p:spPr>
          <a:xfrm>
            <a:off x="6012160" y="843558"/>
            <a:ext cx="2160240" cy="1892826"/>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just"/>
            <a:r>
              <a:rPr lang="it-IT" sz="900" b="1" dirty="0" smtClean="0">
                <a:solidFill>
                  <a:prstClr val="black"/>
                </a:solidFill>
              </a:rPr>
              <a:t>Ulteriore opzione è un ESPOSTO A BANCA D’ITALIA. </a:t>
            </a:r>
            <a:r>
              <a:rPr lang="it-IT" sz="900" dirty="0" smtClean="0">
                <a:solidFill>
                  <a:prstClr val="black"/>
                </a:solidFill>
              </a:rPr>
              <a:t>La </a:t>
            </a:r>
            <a:r>
              <a:rPr lang="it-IT" sz="900" dirty="0">
                <a:solidFill>
                  <a:prstClr val="black"/>
                </a:solidFill>
              </a:rPr>
              <a:t>presentazione di un esposto alla Banca d’Italia consente al cliente di segnalare comportamenti che ritiene irregolari o scorretti da parte delle banche e degli intermediari finanziari. Per la Banca d'Italia gli esposti rappresentano una fonte di informazioni per l'esercizio della attività di vigilanza. La presentazione di un esposto non avvia un procedimento amministrativo disciplinato dalle legge n. 241 del 1990.</a:t>
            </a:r>
          </a:p>
        </p:txBody>
      </p:sp>
    </p:spTree>
    <p:extLst>
      <p:ext uri="{BB962C8B-B14F-4D97-AF65-F5344CB8AC3E}">
        <p14:creationId xmlns:p14="http://schemas.microsoft.com/office/powerpoint/2010/main" val="659018176"/>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98570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rgbClr val="009DD9">
                  <a:lumMod val="60000"/>
                  <a:lumOff val="40000"/>
                </a:srgbClr>
              </a:solidFill>
              <a:latin typeface="Verdana"/>
            </a:endParaRPr>
          </a:p>
          <a:p>
            <a:pPr algn="ctr"/>
            <a:r>
              <a:rPr lang="it-IT" sz="1200" b="1" dirty="0" smtClean="0">
                <a:solidFill>
                  <a:srgbClr val="009DD9">
                    <a:lumMod val="60000"/>
                    <a:lumOff val="40000"/>
                  </a:srgbClr>
                </a:solidFill>
                <a:latin typeface="Verdana"/>
              </a:rPr>
              <a:t>L’Ombudsman </a:t>
            </a:r>
            <a:r>
              <a:rPr lang="it-IT" sz="1200" b="1" dirty="0">
                <a:solidFill>
                  <a:srgbClr val="009DD9">
                    <a:lumMod val="60000"/>
                    <a:lumOff val="40000"/>
                  </a:srgbClr>
                </a:solidFill>
                <a:latin typeface="Verdana"/>
              </a:rPr>
              <a:t>- Giurì Bancario </a:t>
            </a:r>
            <a:endParaRPr lang="it-IT" sz="12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endParaRPr lang="it-IT" sz="1200" dirty="0" smtClean="0">
              <a:solidFill>
                <a:srgbClr val="009DD9">
                  <a:lumMod val="60000"/>
                  <a:lumOff val="40000"/>
                </a:srgbClr>
              </a:solidFill>
              <a:latin typeface="Verdana"/>
            </a:endParaRPr>
          </a:p>
          <a:p>
            <a:pPr algn="just"/>
            <a:r>
              <a:rPr lang="it-IT" sz="1200" dirty="0" smtClean="0">
                <a:solidFill>
                  <a:prstClr val="black"/>
                </a:solidFill>
                <a:latin typeface="Verdana"/>
              </a:rPr>
              <a:t>è </a:t>
            </a:r>
            <a:r>
              <a:rPr lang="it-IT" sz="1200" dirty="0">
                <a:solidFill>
                  <a:prstClr val="black"/>
                </a:solidFill>
                <a:latin typeface="Verdana"/>
              </a:rPr>
              <a:t>un organismo collegiale di giudizio alternativo alla Magistratura Ordinaria, cui possono rivolgersi i clienti per risolvere gratuitamente le controversie con le banche e gli intermediari finanziari in materia di servizi di investimento ( compravendita di azioni, obbligazioni</a:t>
            </a:r>
            <a:r>
              <a:rPr lang="it-IT" sz="1200" dirty="0" smtClean="0">
                <a:solidFill>
                  <a:prstClr val="black"/>
                </a:solidFill>
                <a:latin typeface="Verdana"/>
              </a:rPr>
              <a:t>, titoli </a:t>
            </a:r>
            <a:r>
              <a:rPr lang="it-IT" sz="1200" dirty="0">
                <a:solidFill>
                  <a:prstClr val="black"/>
                </a:solidFill>
                <a:latin typeface="Verdana"/>
              </a:rPr>
              <a:t>di stato, fondi comuni, polizze finanziarie</a:t>
            </a:r>
            <a:r>
              <a:rPr lang="it-IT" sz="1200" dirty="0" smtClean="0">
                <a:solidFill>
                  <a:prstClr val="black"/>
                </a:solidFill>
                <a:latin typeface="Verdana"/>
              </a:rPr>
              <a:t>, gestioni </a:t>
            </a:r>
            <a:r>
              <a:rPr lang="it-IT" sz="1200" dirty="0">
                <a:solidFill>
                  <a:prstClr val="black"/>
                </a:solidFill>
                <a:latin typeface="Verdana"/>
              </a:rPr>
              <a:t>patrimoniali, etc.).</a:t>
            </a:r>
          </a:p>
          <a:p>
            <a:r>
              <a:rPr lang="it-IT" sz="1200" dirty="0">
                <a:solidFill>
                  <a:prstClr val="black"/>
                </a:solidFill>
                <a:latin typeface="Verdana"/>
              </a:rPr>
              <a:t>Rientra nella competenza dell’Ombudsman la richiesta di “risarcimento danni” per importi non superiori a € 100.000; l’operazione da cui scaturisce il “risarcimento danni”, però, può avere valore superiore ad €. 100.000</a:t>
            </a:r>
            <a:r>
              <a:rPr lang="it-IT" sz="1200" dirty="0" smtClean="0">
                <a:solidFill>
                  <a:prstClr val="black"/>
                </a:solidFill>
                <a:latin typeface="Verdana"/>
              </a:rPr>
              <a:t>.</a:t>
            </a:r>
            <a:r>
              <a:rPr lang="it-IT" sz="1200" b="1" dirty="0">
                <a:solidFill>
                  <a:prstClr val="black"/>
                </a:solidFill>
                <a:latin typeface="Verdana"/>
              </a:rPr>
              <a:t> </a:t>
            </a:r>
            <a:endParaRPr lang="it-IT" sz="1200" b="1" dirty="0" smtClean="0">
              <a:solidFill>
                <a:prstClr val="black"/>
              </a:solidFill>
              <a:latin typeface="Verdana"/>
            </a:endParaRPr>
          </a:p>
          <a:p>
            <a:pPr algn="just"/>
            <a:r>
              <a:rPr lang="it-IT" sz="1000" b="1" dirty="0" smtClean="0">
                <a:solidFill>
                  <a:prstClr val="black"/>
                </a:solidFill>
                <a:latin typeface="Verdana"/>
              </a:rPr>
              <a:t>- La </a:t>
            </a:r>
            <a:r>
              <a:rPr lang="it-IT" sz="1000" b="1" dirty="0">
                <a:solidFill>
                  <a:prstClr val="black"/>
                </a:solidFill>
                <a:latin typeface="Verdana"/>
              </a:rPr>
              <a:t>procedura per chiedere l'intervento dell'Ombudsman-Giurì </a:t>
            </a:r>
            <a:r>
              <a:rPr lang="it-IT" sz="1000" b="1" dirty="0" smtClean="0">
                <a:solidFill>
                  <a:prstClr val="black"/>
                </a:solidFill>
                <a:latin typeface="Verdana"/>
              </a:rPr>
              <a:t>Bancario:</a:t>
            </a:r>
            <a:endParaRPr lang="it-IT" sz="1000" dirty="0">
              <a:solidFill>
                <a:prstClr val="black"/>
              </a:solidFill>
              <a:latin typeface="Verdana"/>
            </a:endParaRPr>
          </a:p>
          <a:p>
            <a:pPr algn="just"/>
            <a:r>
              <a:rPr lang="it-IT" sz="1000" dirty="0">
                <a:solidFill>
                  <a:prstClr val="black"/>
                </a:solidFill>
                <a:latin typeface="Verdana"/>
              </a:rPr>
              <a:t>Il cliente – non oltre due anni dall’operazione contestata - deve </a:t>
            </a:r>
            <a:r>
              <a:rPr lang="it-IT" sz="1000" dirty="0" smtClean="0">
                <a:solidFill>
                  <a:prstClr val="black"/>
                </a:solidFill>
                <a:latin typeface="Verdana"/>
              </a:rPr>
              <a:t>presentare </a:t>
            </a:r>
            <a:r>
              <a:rPr lang="it-IT" sz="1000" dirty="0">
                <a:solidFill>
                  <a:prstClr val="black"/>
                </a:solidFill>
                <a:latin typeface="Verdana"/>
              </a:rPr>
              <a:t>un </a:t>
            </a:r>
            <a:r>
              <a:rPr lang="it-IT" sz="1000" dirty="0" smtClean="0">
                <a:solidFill>
                  <a:prstClr val="black"/>
                </a:solidFill>
                <a:latin typeface="Verdana"/>
              </a:rPr>
              <a:t>reclamo all’Ufficio </a:t>
            </a:r>
            <a:r>
              <a:rPr lang="it-IT" sz="1000" dirty="0">
                <a:solidFill>
                  <a:prstClr val="black"/>
                </a:solidFill>
                <a:latin typeface="Verdana"/>
              </a:rPr>
              <a:t>Reclami della banca o dell’intermediario finanziario, che nel termine previsto (dalla banca o dall’intermediario finanziario stesso) dovrà far sapere se accoglie o </a:t>
            </a:r>
            <a:r>
              <a:rPr lang="it-IT" sz="1000" dirty="0" smtClean="0">
                <a:solidFill>
                  <a:prstClr val="black"/>
                </a:solidFill>
                <a:latin typeface="Verdana"/>
              </a:rPr>
              <a:t>no </a:t>
            </a:r>
            <a:r>
              <a:rPr lang="it-IT" sz="1000" dirty="0">
                <a:solidFill>
                  <a:prstClr val="black"/>
                </a:solidFill>
                <a:latin typeface="Verdana"/>
              </a:rPr>
              <a:t>il reclamo. Qualora il cliente non sia soddisfatto della risposta dell’Ufficio Reclami, o non riceva risposta nei termini previsti, può ricorrere, entro un anno dal reclamo, </a:t>
            </a:r>
            <a:r>
              <a:rPr lang="it-IT" sz="1000" dirty="0" smtClean="0">
                <a:solidFill>
                  <a:prstClr val="black"/>
                </a:solidFill>
                <a:latin typeface="Verdana"/>
              </a:rPr>
              <a:t>all’Ombudsman, </a:t>
            </a:r>
            <a:r>
              <a:rPr lang="it-IT" sz="1000" dirty="0">
                <a:solidFill>
                  <a:prstClr val="black"/>
                </a:solidFill>
                <a:latin typeface="Verdana"/>
              </a:rPr>
              <a:t>che decide entro 90 giorni, termine che può essere prolungato per avere la documentazione necessaria alla decisione. </a:t>
            </a:r>
            <a:br>
              <a:rPr lang="it-IT" sz="1000" dirty="0">
                <a:solidFill>
                  <a:prstClr val="black"/>
                </a:solidFill>
                <a:latin typeface="Verdana"/>
              </a:rPr>
            </a:br>
            <a:r>
              <a:rPr lang="it-IT" sz="1000" dirty="0">
                <a:solidFill>
                  <a:prstClr val="black"/>
                </a:solidFill>
                <a:latin typeface="Verdana"/>
              </a:rPr>
              <a:t>Il ricorso all’Ombudsman –</a:t>
            </a:r>
            <a:r>
              <a:rPr lang="it-IT" sz="1000" b="1" dirty="0">
                <a:solidFill>
                  <a:prstClr val="black"/>
                </a:solidFill>
                <a:latin typeface="Verdana"/>
              </a:rPr>
              <a:t> </a:t>
            </a:r>
            <a:r>
              <a:rPr lang="it-IT" sz="1000" dirty="0">
                <a:solidFill>
                  <a:prstClr val="black"/>
                </a:solidFill>
                <a:latin typeface="Verdana"/>
              </a:rPr>
              <a:t>totalmente gratuito</a:t>
            </a:r>
            <a:r>
              <a:rPr lang="it-IT" sz="1000" b="1" dirty="0">
                <a:solidFill>
                  <a:prstClr val="black"/>
                </a:solidFill>
                <a:latin typeface="Verdana"/>
              </a:rPr>
              <a:t> </a:t>
            </a:r>
            <a:r>
              <a:rPr lang="it-IT" sz="1000" dirty="0">
                <a:solidFill>
                  <a:prstClr val="black"/>
                </a:solidFill>
                <a:latin typeface="Verdana"/>
              </a:rPr>
              <a:t>- non priva il cliente del diritto di rivolgersi in qualsiasi momento all’Autorità giudiziaria, oppure richiedere una mediazione ad un organismo conciliativo, o sottoporre la questione ad un collegio arbitrale. </a:t>
            </a:r>
            <a:r>
              <a:rPr lang="it-IT" sz="1000" dirty="0" smtClean="0">
                <a:solidFill>
                  <a:prstClr val="black"/>
                </a:solidFill>
                <a:latin typeface="Verdana"/>
              </a:rPr>
              <a:t>La </a:t>
            </a:r>
            <a:r>
              <a:rPr lang="it-IT" sz="1000" dirty="0">
                <a:solidFill>
                  <a:prstClr val="black"/>
                </a:solidFill>
                <a:latin typeface="Verdana"/>
              </a:rPr>
              <a:t>decisione dell’Ombudsman - Giurì Bancario, mentre non vincola il cliente, è vincolante per la banca e per l’intermediario finanziario</a:t>
            </a:r>
          </a:p>
          <a:p>
            <a:pPr algn="just"/>
            <a:r>
              <a:rPr lang="it-IT" sz="1000" dirty="0">
                <a:solidFill>
                  <a:prstClr val="black"/>
                </a:solidFill>
                <a:latin typeface="Verdana"/>
              </a:rPr>
              <a:t>L’attività dell’Ombudsman - Giurì Bancario è disciplinata </a:t>
            </a:r>
            <a:r>
              <a:rPr lang="it-IT" sz="1000" dirty="0" smtClean="0">
                <a:solidFill>
                  <a:prstClr val="black"/>
                </a:solidFill>
                <a:latin typeface="Verdana"/>
              </a:rPr>
              <a:t>da apposito regolamento.</a:t>
            </a:r>
            <a:endParaRPr lang="it-IT" sz="1000" dirty="0">
              <a:solidFill>
                <a:prstClr val="black"/>
              </a:solidFill>
              <a:latin typeface="Verdana"/>
            </a:endParaRPr>
          </a:p>
        </p:txBody>
      </p:sp>
      <p:sp>
        <p:nvSpPr>
          <p:cNvPr id="4" name="CasellaDiTesto 3"/>
          <p:cNvSpPr txBox="1"/>
          <p:nvPr/>
        </p:nvSpPr>
        <p:spPr>
          <a:xfrm>
            <a:off x="971600" y="771550"/>
            <a:ext cx="2016224" cy="1077218"/>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000" b="1" dirty="0" smtClean="0">
                <a:solidFill>
                  <a:prstClr val="black"/>
                </a:solidFill>
              </a:rPr>
              <a:t>Composizione:</a:t>
            </a:r>
          </a:p>
          <a:p>
            <a:pPr algn="just"/>
            <a:r>
              <a:rPr lang="it-IT" sz="900" dirty="0" smtClean="0">
                <a:solidFill>
                  <a:prstClr val="white"/>
                </a:solidFill>
              </a:rPr>
              <a:t>Presidente (nominato dal </a:t>
            </a:r>
            <a:r>
              <a:rPr lang="it-IT" sz="900" dirty="0" err="1" smtClean="0">
                <a:solidFill>
                  <a:prstClr val="white"/>
                </a:solidFill>
              </a:rPr>
              <a:t>pres</a:t>
            </a:r>
            <a:r>
              <a:rPr lang="it-IT" sz="900" dirty="0" smtClean="0">
                <a:solidFill>
                  <a:prstClr val="white"/>
                </a:solidFill>
              </a:rPr>
              <a:t>. Consiglio di Stato) + </a:t>
            </a:r>
          </a:p>
          <a:p>
            <a:pPr algn="just"/>
            <a:r>
              <a:rPr lang="it-IT" sz="900" dirty="0" smtClean="0">
                <a:solidFill>
                  <a:prstClr val="white"/>
                </a:solidFill>
              </a:rPr>
              <a:t>4 componenti designati da: </a:t>
            </a:r>
          </a:p>
          <a:p>
            <a:pPr algn="just"/>
            <a:r>
              <a:rPr lang="it-IT" sz="900" dirty="0" smtClean="0">
                <a:solidFill>
                  <a:prstClr val="white"/>
                </a:solidFill>
              </a:rPr>
              <a:t>- </a:t>
            </a:r>
            <a:r>
              <a:rPr lang="it-IT" sz="900" dirty="0" err="1" smtClean="0">
                <a:solidFill>
                  <a:prstClr val="white"/>
                </a:solidFill>
              </a:rPr>
              <a:t>cons</a:t>
            </a:r>
            <a:r>
              <a:rPr lang="it-IT" sz="900" dirty="0" smtClean="0">
                <a:solidFill>
                  <a:prstClr val="white"/>
                </a:solidFill>
              </a:rPr>
              <a:t>. </a:t>
            </a:r>
            <a:r>
              <a:rPr lang="it-IT" sz="900" dirty="0" err="1" smtClean="0">
                <a:solidFill>
                  <a:prstClr val="white"/>
                </a:solidFill>
              </a:rPr>
              <a:t>naz</a:t>
            </a:r>
            <a:r>
              <a:rPr lang="it-IT" sz="900" dirty="0" smtClean="0">
                <a:solidFill>
                  <a:prstClr val="white"/>
                </a:solidFill>
              </a:rPr>
              <a:t> consumatori e utenti; - un’</a:t>
            </a:r>
            <a:r>
              <a:rPr lang="it-IT" sz="900" dirty="0" err="1" smtClean="0">
                <a:solidFill>
                  <a:prstClr val="white"/>
                </a:solidFill>
              </a:rPr>
              <a:t>associaz</a:t>
            </a:r>
            <a:r>
              <a:rPr lang="it-IT" sz="900" dirty="0" smtClean="0">
                <a:solidFill>
                  <a:prstClr val="white"/>
                </a:solidFill>
              </a:rPr>
              <a:t> </a:t>
            </a:r>
            <a:r>
              <a:rPr lang="it-IT" sz="900" dirty="0" err="1" smtClean="0">
                <a:solidFill>
                  <a:prstClr val="white"/>
                </a:solidFill>
              </a:rPr>
              <a:t>rappr</a:t>
            </a:r>
            <a:r>
              <a:rPr lang="it-IT" sz="900" dirty="0" smtClean="0">
                <a:solidFill>
                  <a:prstClr val="white"/>
                </a:solidFill>
              </a:rPr>
              <a:t> di categoria; - 2 da ABI (un </a:t>
            </a:r>
            <a:r>
              <a:rPr lang="it-IT" sz="900" dirty="0" err="1" smtClean="0">
                <a:solidFill>
                  <a:prstClr val="white"/>
                </a:solidFill>
              </a:rPr>
              <a:t>avv</a:t>
            </a:r>
            <a:r>
              <a:rPr lang="it-IT" sz="900" dirty="0" smtClean="0">
                <a:solidFill>
                  <a:prstClr val="white"/>
                </a:solidFill>
              </a:rPr>
              <a:t> e un </a:t>
            </a:r>
            <a:r>
              <a:rPr lang="it-IT" sz="900" dirty="0" err="1" smtClean="0">
                <a:solidFill>
                  <a:prstClr val="white"/>
                </a:solidFill>
              </a:rPr>
              <a:t>dott</a:t>
            </a:r>
            <a:r>
              <a:rPr lang="it-IT" sz="900" dirty="0" smtClean="0">
                <a:solidFill>
                  <a:prstClr val="white"/>
                </a:solidFill>
              </a:rPr>
              <a:t> </a:t>
            </a:r>
            <a:r>
              <a:rPr lang="it-IT" sz="900" dirty="0" err="1" smtClean="0">
                <a:solidFill>
                  <a:prstClr val="white"/>
                </a:solidFill>
              </a:rPr>
              <a:t>comm</a:t>
            </a:r>
            <a:r>
              <a:rPr lang="it-IT" sz="900" dirty="0" smtClean="0">
                <a:solidFill>
                  <a:prstClr val="white"/>
                </a:solidFill>
              </a:rPr>
              <a:t>)</a:t>
            </a:r>
            <a:endParaRPr lang="it-IT" sz="900" dirty="0">
              <a:solidFill>
                <a:prstClr val="white"/>
              </a:solidFill>
            </a:endParaRPr>
          </a:p>
        </p:txBody>
      </p:sp>
      <p:sp>
        <p:nvSpPr>
          <p:cNvPr id="5" name="CasellaDiTesto 4"/>
          <p:cNvSpPr txBox="1"/>
          <p:nvPr/>
        </p:nvSpPr>
        <p:spPr>
          <a:xfrm>
            <a:off x="6300192" y="915566"/>
            <a:ext cx="2160240" cy="101566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just"/>
            <a:r>
              <a:rPr lang="it-IT" sz="1000" b="1" dirty="0" smtClean="0">
                <a:solidFill>
                  <a:srgbClr val="333333"/>
                </a:solidFill>
                <a:latin typeface="Verdana"/>
              </a:rPr>
              <a:t>Origine del termine: </a:t>
            </a:r>
          </a:p>
          <a:p>
            <a:r>
              <a:rPr lang="it-IT" sz="1000" dirty="0" smtClean="0">
                <a:solidFill>
                  <a:srgbClr val="333333"/>
                </a:solidFill>
                <a:latin typeface="Verdana"/>
              </a:rPr>
              <a:t>prende </a:t>
            </a:r>
            <a:r>
              <a:rPr lang="it-IT" sz="1000" dirty="0">
                <a:solidFill>
                  <a:srgbClr val="333333"/>
                </a:solidFill>
                <a:latin typeface="Verdana"/>
              </a:rPr>
              <a:t>il nome da un ufficio di garanzia </a:t>
            </a:r>
            <a:r>
              <a:rPr lang="it-IT" sz="1000" dirty="0" smtClean="0">
                <a:solidFill>
                  <a:srgbClr val="333333"/>
                </a:solidFill>
                <a:latin typeface="Verdana"/>
              </a:rPr>
              <a:t>costituzionale </a:t>
            </a:r>
            <a:r>
              <a:rPr lang="it-IT" sz="1000" dirty="0">
                <a:solidFill>
                  <a:srgbClr val="333333"/>
                </a:solidFill>
                <a:latin typeface="Verdana"/>
              </a:rPr>
              <a:t>istituito in Svezia nel 1809 e letteralmente significa </a:t>
            </a:r>
            <a:endParaRPr lang="it-IT" sz="1000" dirty="0" smtClean="0">
              <a:solidFill>
                <a:srgbClr val="333333"/>
              </a:solidFill>
              <a:latin typeface="Verdana"/>
            </a:endParaRPr>
          </a:p>
          <a:p>
            <a:r>
              <a:rPr lang="it-IT" sz="1000" dirty="0" smtClean="0">
                <a:solidFill>
                  <a:srgbClr val="333333"/>
                </a:solidFill>
                <a:latin typeface="Verdana"/>
              </a:rPr>
              <a:t>«</a:t>
            </a:r>
            <a:r>
              <a:rPr lang="it-IT" sz="1000" dirty="0">
                <a:solidFill>
                  <a:srgbClr val="333333"/>
                </a:solidFill>
                <a:latin typeface="Verdana"/>
              </a:rPr>
              <a:t>uomo che funge da tramite»</a:t>
            </a:r>
            <a:endParaRPr lang="it-IT" sz="1000" dirty="0">
              <a:solidFill>
                <a:prstClr val="white"/>
              </a:solidFill>
            </a:endParaRPr>
          </a:p>
        </p:txBody>
      </p:sp>
    </p:spTree>
    <p:extLst>
      <p:ext uri="{BB962C8B-B14F-4D97-AF65-F5344CB8AC3E}">
        <p14:creationId xmlns:p14="http://schemas.microsoft.com/office/powerpoint/2010/main" val="3860429083"/>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2195736" y="1539947"/>
            <a:ext cx="6120680" cy="1938992"/>
          </a:xfrm>
          <a:prstGeom prst="rect">
            <a:avLst/>
          </a:prstGeom>
          <a:ln/>
          <a:extLst/>
        </p:spPr>
        <p:style>
          <a:lnRef idx="1">
            <a:schemeClr val="accent5"/>
          </a:lnRef>
          <a:fillRef idx="2">
            <a:schemeClr val="accent5"/>
          </a:fillRef>
          <a:effectRef idx="1">
            <a:schemeClr val="accent5"/>
          </a:effectRef>
          <a:fontRef idx="minor">
            <a:schemeClr val="dk1"/>
          </a:fontRef>
        </p:style>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Tx/>
              <a:buChar char="-"/>
            </a:pPr>
            <a:r>
              <a:rPr lang="it-IT" altLang="it-IT" sz="1400" b="1" i="1" dirty="0" smtClean="0">
                <a:solidFill>
                  <a:srgbClr val="1C1C78"/>
                </a:solidFill>
                <a:latin typeface="Bookman Old Style" pitchFamily="18" charset="0"/>
              </a:rPr>
              <a:t>I modelli di Banca. Banca specializzata, Banca universale, Gruppo polifunzionale: cenni storici e panorama post-TUB;</a:t>
            </a:r>
          </a:p>
          <a:p>
            <a:pPr lvl="2" algn="just" eaLnBrk="0" hangingPunct="0">
              <a:buFontTx/>
              <a:buChar char="-"/>
            </a:pPr>
            <a:r>
              <a:rPr lang="it-IT" altLang="it-IT" sz="1400" b="1" i="1" dirty="0" smtClean="0">
                <a:solidFill>
                  <a:srgbClr val="1C1C78"/>
                </a:solidFill>
                <a:latin typeface="Bookman Old Style" pitchFamily="18" charset="0"/>
              </a:rPr>
              <a:t>L’autodisciplina del sistema bancario: procedura di reclamo, Ombudsman o giurì bancario, ABF, Consorzio Patti Chiari.</a:t>
            </a:r>
          </a:p>
          <a:p>
            <a:pPr lvl="2" algn="just" eaLnBrk="0" hangingPunct="0">
              <a:buFont typeface="Wingdings" pitchFamily="2" charset="2"/>
              <a:buNone/>
            </a:pPr>
            <a:endParaRPr lang="it-IT" altLang="it-IT" sz="1400" b="1" i="1" dirty="0" smtClean="0">
              <a:solidFill>
                <a:srgbClr val="1C1C78"/>
              </a:solidFill>
              <a:latin typeface="Bookman Old Style" pitchFamily="18" charset="0"/>
            </a:endParaRPr>
          </a:p>
          <a:p>
            <a:pPr lvl="2" algn="just" eaLnBrk="0" hangingPunct="0">
              <a:buFont typeface="Wingdings" pitchFamily="2" charset="2"/>
              <a:buNone/>
            </a:pPr>
            <a:endParaRPr lang="it-IT" altLang="it-IT" sz="2200"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b="1" dirty="0" smtClean="0">
              <a:effectLst/>
            </a:endParaRPr>
          </a:p>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a:t>
            </a:fld>
            <a:endParaRPr lang="en-US" dirty="0">
              <a:solidFill>
                <a:srgbClr val="04617B">
                  <a:shade val="90000"/>
                </a:srgbClr>
              </a:solidFill>
            </a:endParaRPr>
          </a:p>
        </p:txBody>
      </p:sp>
      <p:sp>
        <p:nvSpPr>
          <p:cNvPr id="3" name="Freccia a destra 2"/>
          <p:cNvSpPr/>
          <p:nvPr/>
        </p:nvSpPr>
        <p:spPr>
          <a:xfrm>
            <a:off x="971600" y="170765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p:cNvSpPr/>
          <p:nvPr/>
        </p:nvSpPr>
        <p:spPr>
          <a:xfrm>
            <a:off x="967446" y="1110959"/>
            <a:ext cx="1212191" cy="40011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lvl="0" algn="just">
              <a:spcAft>
                <a:spcPts val="1000"/>
              </a:spcAft>
            </a:pPr>
            <a:r>
              <a:rPr lang="it-IT" sz="2000" b="1" i="1" dirty="0">
                <a:solidFill>
                  <a:prstClr val="black"/>
                </a:solidFill>
              </a:rPr>
              <a:t>Agenda:</a:t>
            </a:r>
            <a:endParaRPr lang="it-IT" sz="2000" i="1" dirty="0">
              <a:solidFill>
                <a:prstClr val="black"/>
              </a:solidFill>
              <a:latin typeface="Times New Roman"/>
              <a:ea typeface="Calibri"/>
            </a:endParaRPr>
          </a:p>
        </p:txBody>
      </p:sp>
    </p:spTree>
    <p:extLst>
      <p:ext uri="{BB962C8B-B14F-4D97-AF65-F5344CB8AC3E}">
        <p14:creationId xmlns:p14="http://schemas.microsoft.com/office/powerpoint/2010/main" val="968889590"/>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87798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t-IT" sz="1200" b="1" dirty="0" smtClean="0">
                <a:solidFill>
                  <a:srgbClr val="009DD9">
                    <a:lumMod val="60000"/>
                    <a:lumOff val="40000"/>
                  </a:srgbClr>
                </a:solidFill>
                <a:latin typeface="Verdana"/>
              </a:rPr>
              <a:t>ABF - Arbitro Bancario Finanziario</a:t>
            </a:r>
          </a:p>
          <a:p>
            <a:pPr algn="ctr"/>
            <a:endParaRPr lang="it-IT" sz="12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endParaRPr lang="it-IT" sz="11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endParaRPr lang="it-IT" sz="11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endParaRPr lang="it-IT" sz="1100" b="1" dirty="0" smtClean="0">
              <a:solidFill>
                <a:srgbClr val="009DD9">
                  <a:lumMod val="60000"/>
                  <a:lumOff val="40000"/>
                </a:srgbClr>
              </a:solidFill>
              <a:latin typeface="Verdana"/>
            </a:endParaRPr>
          </a:p>
          <a:p>
            <a:pPr algn="just"/>
            <a:endParaRPr lang="it-IT" sz="1100" b="1" dirty="0" smtClean="0">
              <a:solidFill>
                <a:srgbClr val="009DD9">
                  <a:lumMod val="60000"/>
                  <a:lumOff val="40000"/>
                </a:srgbClr>
              </a:solidFill>
              <a:latin typeface="Verdana"/>
            </a:endParaRPr>
          </a:p>
          <a:p>
            <a:r>
              <a:rPr lang="it-IT" sz="1200" dirty="0">
                <a:solidFill>
                  <a:srgbClr val="000000"/>
                </a:solidFill>
                <a:latin typeface="Arial"/>
              </a:rPr>
              <a:t>L</a:t>
            </a:r>
            <a:r>
              <a:rPr lang="it-IT" sz="1200" dirty="0" smtClean="0">
                <a:solidFill>
                  <a:srgbClr val="000000"/>
                </a:solidFill>
                <a:latin typeface="Arial"/>
              </a:rPr>
              <a:t>'Arbitro </a:t>
            </a:r>
            <a:r>
              <a:rPr lang="it-IT" sz="1200" dirty="0">
                <a:solidFill>
                  <a:srgbClr val="000000"/>
                </a:solidFill>
                <a:latin typeface="Arial"/>
              </a:rPr>
              <a:t>Bancario Finanziario (ABF) è un sistema di risoluzione delle controversie che possono sorgere tra i clienti e le banche e gli altri intermediari in materia di operazioni e servizi bancari e finanziari.</a:t>
            </a:r>
          </a:p>
          <a:p>
            <a:r>
              <a:rPr lang="it-IT" sz="1200" dirty="0">
                <a:solidFill>
                  <a:srgbClr val="000000"/>
                </a:solidFill>
                <a:latin typeface="Arial"/>
              </a:rPr>
              <a:t>E' un sistema alternativo, più semplice, rapido ed economico rispetto al ricorso al giudice anche perché non prevede la necessità di assistenza legale da parte di un avvocato.</a:t>
            </a:r>
          </a:p>
          <a:p>
            <a:r>
              <a:rPr lang="it-IT" sz="1200" dirty="0">
                <a:solidFill>
                  <a:srgbClr val="000000"/>
                </a:solidFill>
                <a:latin typeface="Arial"/>
              </a:rPr>
              <a:t>E' un sistema "stragiudiziale" perché la risoluzione delle controversie avviene al di fuori del processo ordinario.</a:t>
            </a:r>
          </a:p>
          <a:p>
            <a:r>
              <a:rPr lang="it-IT" sz="1200" dirty="0">
                <a:solidFill>
                  <a:srgbClr val="000000"/>
                </a:solidFill>
                <a:latin typeface="Arial"/>
              </a:rPr>
              <a:t>L'ABF è un organismo indipendente e imparziale nei compiti e nelle decisioni, sostenuto nel suo funzionamento dalla Banca d'Italia</a:t>
            </a:r>
            <a:r>
              <a:rPr lang="it-IT" sz="1200" dirty="0" smtClean="0">
                <a:solidFill>
                  <a:srgbClr val="000000"/>
                </a:solidFill>
                <a:latin typeface="Arial"/>
              </a:rPr>
              <a:t>.</a:t>
            </a:r>
            <a:r>
              <a:rPr lang="it-IT" sz="1200" dirty="0">
                <a:solidFill>
                  <a:srgbClr val="000000"/>
                </a:solidFill>
                <a:latin typeface="Arial"/>
              </a:rPr>
              <a:t/>
            </a:r>
            <a:br>
              <a:rPr lang="it-IT" sz="1200" dirty="0">
                <a:solidFill>
                  <a:srgbClr val="000000"/>
                </a:solidFill>
                <a:latin typeface="Arial"/>
              </a:rPr>
            </a:br>
            <a:r>
              <a:rPr lang="it-IT" sz="1200" dirty="0">
                <a:solidFill>
                  <a:srgbClr val="000000"/>
                </a:solidFill>
                <a:latin typeface="Arial"/>
              </a:rPr>
              <a:t>Le decisioni non sono vincolanti come quelle del </a:t>
            </a:r>
            <a:r>
              <a:rPr lang="it-IT" sz="1200" dirty="0" smtClean="0">
                <a:solidFill>
                  <a:srgbClr val="000000"/>
                </a:solidFill>
                <a:latin typeface="Arial"/>
              </a:rPr>
              <a:t>giudice, </a:t>
            </a:r>
            <a:r>
              <a:rPr lang="it-IT" sz="1200" dirty="0">
                <a:solidFill>
                  <a:srgbClr val="000000"/>
                </a:solidFill>
                <a:latin typeface="Arial"/>
              </a:rPr>
              <a:t>ma se l'intermediario non le rispetta il suo inadempimento è reso pubblico</a:t>
            </a:r>
            <a:r>
              <a:rPr lang="it-IT" sz="1200" dirty="0" smtClean="0">
                <a:solidFill>
                  <a:srgbClr val="000000"/>
                </a:solidFill>
                <a:latin typeface="Arial"/>
              </a:rPr>
              <a:t>.</a:t>
            </a:r>
            <a:r>
              <a:rPr lang="it-IT" sz="1200" dirty="0">
                <a:solidFill>
                  <a:srgbClr val="000000"/>
                </a:solidFill>
                <a:latin typeface="Arial"/>
              </a:rPr>
              <a:t/>
            </a:r>
            <a:br>
              <a:rPr lang="it-IT" sz="1200" dirty="0">
                <a:solidFill>
                  <a:srgbClr val="000000"/>
                </a:solidFill>
                <a:latin typeface="Arial"/>
              </a:rPr>
            </a:br>
            <a:r>
              <a:rPr lang="it-IT" sz="1200" dirty="0">
                <a:solidFill>
                  <a:srgbClr val="000000"/>
                </a:solidFill>
                <a:latin typeface="Arial"/>
              </a:rPr>
              <a:t>Il cliente può ricorrere all'ABF solo dopo aver cercato di risolvere la controversia inviando un reclamo scritto all'intermediario. Se la decisione dell'ABF è ritenuta non soddisfacente, il cliente, l'intermediario o entrambi possono rivolgersi al giudice</a:t>
            </a:r>
            <a:r>
              <a:rPr lang="it-IT" sz="1200" dirty="0" smtClean="0">
                <a:solidFill>
                  <a:srgbClr val="000000"/>
                </a:solidFill>
                <a:latin typeface="Arial"/>
              </a:rPr>
              <a:t>.</a:t>
            </a: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800150"/>
            <a:ext cx="2016224" cy="1338828"/>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a:solidFill>
                  <a:srgbClr val="000000"/>
                </a:solidFill>
                <a:latin typeface="Arial"/>
              </a:rPr>
              <a:t>L'Arbitro Bancario Finanziario (ABF) si articola sul territorio nazionale in tre Collegi: uno a Milano, uno a Roma e uno a Napoli. </a:t>
            </a:r>
            <a:endParaRPr lang="it-IT" sz="900" dirty="0" smtClean="0">
              <a:solidFill>
                <a:srgbClr val="000000"/>
              </a:solidFill>
              <a:latin typeface="Arial"/>
            </a:endParaRPr>
          </a:p>
          <a:p>
            <a:r>
              <a:rPr lang="it-IT" sz="900" dirty="0" smtClean="0">
                <a:solidFill>
                  <a:srgbClr val="000000"/>
                </a:solidFill>
                <a:latin typeface="Arial"/>
              </a:rPr>
              <a:t>La </a:t>
            </a:r>
            <a:r>
              <a:rPr lang="it-IT" sz="900" dirty="0">
                <a:solidFill>
                  <a:srgbClr val="000000"/>
                </a:solidFill>
                <a:latin typeface="Arial"/>
              </a:rPr>
              <a:t>composizione di ciascun Collegio assicura che siano rappresentati gli interessi dei diversi soggetti coinvolti</a:t>
            </a:r>
            <a:r>
              <a:rPr lang="it-IT" sz="900" dirty="0" smtClean="0">
                <a:solidFill>
                  <a:srgbClr val="000000"/>
                </a:solidFill>
                <a:latin typeface="Arial"/>
              </a:rPr>
              <a:t>.</a:t>
            </a:r>
            <a:r>
              <a:rPr lang="it-IT" sz="900" dirty="0">
                <a:solidFill>
                  <a:srgbClr val="000000"/>
                </a:solidFill>
                <a:latin typeface="Arial"/>
              </a:rPr>
              <a:t/>
            </a:r>
            <a:br>
              <a:rPr lang="it-IT" sz="900" dirty="0">
                <a:solidFill>
                  <a:srgbClr val="000000"/>
                </a:solidFill>
                <a:latin typeface="Arial"/>
              </a:rPr>
            </a:br>
            <a:r>
              <a:rPr lang="it-IT" sz="900" dirty="0">
                <a:solidFill>
                  <a:srgbClr val="000000"/>
                </a:solidFill>
                <a:latin typeface="Arial"/>
              </a:rPr>
              <a:t> </a:t>
            </a:r>
          </a:p>
        </p:txBody>
      </p:sp>
      <p:sp>
        <p:nvSpPr>
          <p:cNvPr id="5" name="CasellaDiTesto 4"/>
          <p:cNvSpPr txBox="1"/>
          <p:nvPr/>
        </p:nvSpPr>
        <p:spPr>
          <a:xfrm>
            <a:off x="6300192" y="915566"/>
            <a:ext cx="2160240" cy="178510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000" dirty="0">
                <a:solidFill>
                  <a:srgbClr val="000000"/>
                </a:solidFill>
                <a:latin typeface="Arial"/>
              </a:rPr>
              <a:t>Se non riceve risposta entro 30 giorni oppure se non è soddisfatto della risposta, il cliente può presentare ricorso all'Arbitro, purché non siano trascorsi più di 12 mesi dalla presentazione del reclamo all'intermediario.</a:t>
            </a:r>
          </a:p>
          <a:p>
            <a:r>
              <a:rPr lang="it-IT" sz="1000" dirty="0">
                <a:solidFill>
                  <a:srgbClr val="000000"/>
                </a:solidFill>
                <a:latin typeface="Arial"/>
              </a:rPr>
              <a:t>Prima di presentare il ricorso è necessario versare </a:t>
            </a:r>
            <a:r>
              <a:rPr lang="it-IT" sz="1000" b="1" dirty="0">
                <a:solidFill>
                  <a:srgbClr val="000000"/>
                </a:solidFill>
                <a:latin typeface="Arial"/>
              </a:rPr>
              <a:t>20 euro</a:t>
            </a:r>
            <a:r>
              <a:rPr lang="it-IT" sz="1000" dirty="0">
                <a:solidFill>
                  <a:srgbClr val="000000"/>
                </a:solidFill>
                <a:latin typeface="Arial"/>
              </a:rPr>
              <a:t> come contributo per le spese della procedura.</a:t>
            </a:r>
          </a:p>
        </p:txBody>
      </p:sp>
      <p:sp>
        <p:nvSpPr>
          <p:cNvPr id="6" name="CasellaDiTesto 5"/>
          <p:cNvSpPr txBox="1"/>
          <p:nvPr/>
        </p:nvSpPr>
        <p:spPr>
          <a:xfrm>
            <a:off x="3131840" y="1275606"/>
            <a:ext cx="2736304" cy="132343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just"/>
            <a:r>
              <a:rPr lang="it-IT" sz="800" dirty="0">
                <a:solidFill>
                  <a:prstClr val="white"/>
                </a:solidFill>
              </a:rPr>
              <a:t>Ciascun Collegio l'Organo decidente è composto da cinque </a:t>
            </a:r>
            <a:r>
              <a:rPr lang="it-IT" sz="800" dirty="0" smtClean="0">
                <a:solidFill>
                  <a:prstClr val="white"/>
                </a:solidFill>
              </a:rPr>
              <a:t>membri: il </a:t>
            </a:r>
            <a:r>
              <a:rPr lang="it-IT" sz="800" dirty="0">
                <a:solidFill>
                  <a:prstClr val="white"/>
                </a:solidFill>
              </a:rPr>
              <a:t>Presidente e due membri sono scelti dalla Banca </a:t>
            </a:r>
            <a:r>
              <a:rPr lang="it-IT" sz="800" dirty="0" smtClean="0">
                <a:solidFill>
                  <a:prstClr val="white"/>
                </a:solidFill>
              </a:rPr>
              <a:t>d'Italia; un </a:t>
            </a:r>
            <a:r>
              <a:rPr lang="it-IT" sz="800" dirty="0">
                <a:solidFill>
                  <a:prstClr val="white"/>
                </a:solidFill>
              </a:rPr>
              <a:t>membro è designato dalle associazioni degli </a:t>
            </a:r>
            <a:r>
              <a:rPr lang="it-IT" sz="800" dirty="0" smtClean="0">
                <a:solidFill>
                  <a:prstClr val="white"/>
                </a:solidFill>
              </a:rPr>
              <a:t>intermediari; un </a:t>
            </a:r>
            <a:r>
              <a:rPr lang="it-IT" sz="800" dirty="0">
                <a:solidFill>
                  <a:prstClr val="white"/>
                </a:solidFill>
              </a:rPr>
              <a:t>membro è designato dalle associazioni che rappresentano i clienti (imprese e consumatori</a:t>
            </a:r>
            <a:r>
              <a:rPr lang="it-IT" sz="800" dirty="0" smtClean="0">
                <a:solidFill>
                  <a:prstClr val="white"/>
                </a:solidFill>
              </a:rPr>
              <a:t>). Il </a:t>
            </a:r>
            <a:r>
              <a:rPr lang="it-IT" sz="800" dirty="0">
                <a:solidFill>
                  <a:prstClr val="white"/>
                </a:solidFill>
              </a:rPr>
              <a:t>Presidente resta in carica per cinque anni e gli altri membri per tre anni; il mandato è rinnovabile una sola volta. </a:t>
            </a:r>
            <a:r>
              <a:rPr lang="it-IT" sz="800" dirty="0" smtClean="0">
                <a:solidFill>
                  <a:prstClr val="white"/>
                </a:solidFill>
              </a:rPr>
              <a:t>Tutti </a:t>
            </a:r>
            <a:r>
              <a:rPr lang="it-IT" sz="800" dirty="0">
                <a:solidFill>
                  <a:prstClr val="white"/>
                </a:solidFill>
              </a:rPr>
              <a:t>i componenti devono possedere requisiti di esperienza, professionalità, integrità e indipendenza. </a:t>
            </a:r>
          </a:p>
        </p:txBody>
      </p:sp>
    </p:spTree>
    <p:extLst>
      <p:ext uri="{BB962C8B-B14F-4D97-AF65-F5344CB8AC3E}">
        <p14:creationId xmlns:p14="http://schemas.microsoft.com/office/powerpoint/2010/main" val="697150551"/>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247760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rgbClr val="009DD9">
                  <a:lumMod val="60000"/>
                  <a:lumOff val="40000"/>
                </a:srgbClr>
              </a:solidFill>
              <a:latin typeface="Verdana"/>
            </a:endParaRPr>
          </a:p>
          <a:p>
            <a:pPr algn="ctr"/>
            <a:r>
              <a:rPr lang="it-IT" sz="1200" b="1" dirty="0" smtClean="0">
                <a:solidFill>
                  <a:srgbClr val="009DD9">
                    <a:lumMod val="60000"/>
                    <a:lumOff val="40000"/>
                  </a:srgbClr>
                </a:solidFill>
                <a:latin typeface="Verdana"/>
              </a:rPr>
              <a:t>CONSORZIO Patti Chiari</a:t>
            </a: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r>
              <a:rPr lang="it-IT" sz="1200" b="1" dirty="0">
                <a:solidFill>
                  <a:srgbClr val="009DD9">
                    <a:lumMod val="60000"/>
                    <a:lumOff val="40000"/>
                  </a:srgbClr>
                </a:solidFill>
                <a:latin typeface="Verdana"/>
              </a:rPr>
              <a:t>Il Consorzio ha per oggetto la gestione di un insieme di regole di chiarezza, semplicità, comparabilità e mobilità, “Impegni per la Qualità”, diretto a favorire la realizzazione di un mercato </a:t>
            </a:r>
            <a:r>
              <a:rPr lang="it-IT" sz="1200" b="1" dirty="0" err="1">
                <a:solidFill>
                  <a:srgbClr val="009DD9">
                    <a:lumMod val="60000"/>
                    <a:lumOff val="40000"/>
                  </a:srgbClr>
                </a:solidFill>
                <a:latin typeface="Verdana"/>
              </a:rPr>
              <a:t>retail</a:t>
            </a:r>
            <a:r>
              <a:rPr lang="it-IT" sz="1200" b="1" dirty="0">
                <a:solidFill>
                  <a:srgbClr val="009DD9">
                    <a:lumMod val="60000"/>
                    <a:lumOff val="40000"/>
                  </a:srgbClr>
                </a:solidFill>
                <a:latin typeface="Verdana"/>
              </a:rPr>
              <a:t> efficiente e competitivo, e la promozione di iniziative volte a sviluppare un positivo e moderno sistema di relazioni tra l’industria bancaria e le varie componenti della società.</a:t>
            </a:r>
          </a:p>
          <a:p>
            <a:pPr algn="ct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71550"/>
            <a:ext cx="2016224" cy="7848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a:solidFill>
                  <a:srgbClr val="494949"/>
                </a:solidFill>
                <a:latin typeface="arial"/>
              </a:rPr>
              <a:t> Consorzio </a:t>
            </a:r>
            <a:r>
              <a:rPr lang="it-IT" sz="900" dirty="0" err="1">
                <a:solidFill>
                  <a:srgbClr val="494949"/>
                </a:solidFill>
                <a:latin typeface="arial"/>
              </a:rPr>
              <a:t>PattiChiari</a:t>
            </a:r>
            <a:r>
              <a:rPr lang="it-IT" sz="900" dirty="0">
                <a:solidFill>
                  <a:srgbClr val="494949"/>
                </a:solidFill>
                <a:latin typeface="arial"/>
              </a:rPr>
              <a:t> ha per oggetto la gestione ad esaurimento delle attività nonché l'esercizio, per conto dei soggetti destinatari delle attività in precedenza esercitate.</a:t>
            </a:r>
            <a:endParaRPr lang="it-IT" sz="900" dirty="0">
              <a:solidFill>
                <a:prstClr val="white"/>
              </a:solidFill>
            </a:endParaRPr>
          </a:p>
        </p:txBody>
      </p:sp>
      <p:sp>
        <p:nvSpPr>
          <p:cNvPr id="5" name="CasellaDiTesto 4"/>
          <p:cNvSpPr txBox="1"/>
          <p:nvPr/>
        </p:nvSpPr>
        <p:spPr>
          <a:xfrm>
            <a:off x="6300192" y="915566"/>
            <a:ext cx="2160240" cy="70788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just"/>
            <a:r>
              <a:rPr lang="it-IT" sz="1000" dirty="0" smtClean="0">
                <a:solidFill>
                  <a:srgbClr val="494949"/>
                </a:solidFill>
                <a:latin typeface="arial"/>
              </a:rPr>
              <a:t>Sono</a:t>
            </a:r>
            <a:r>
              <a:rPr lang="it-IT" sz="1000" dirty="0">
                <a:solidFill>
                  <a:srgbClr val="494949"/>
                </a:solidFill>
                <a:latin typeface="arial"/>
              </a:rPr>
              <a:t> </a:t>
            </a:r>
            <a:r>
              <a:rPr lang="it-IT" sz="1000" b="1" dirty="0">
                <a:solidFill>
                  <a:srgbClr val="494949"/>
                </a:solidFill>
                <a:latin typeface="arial"/>
              </a:rPr>
              <a:t>40</a:t>
            </a:r>
            <a:r>
              <a:rPr lang="it-IT" sz="1000" dirty="0">
                <a:solidFill>
                  <a:srgbClr val="494949"/>
                </a:solidFill>
                <a:latin typeface="arial"/>
              </a:rPr>
              <a:t> le banche aderenti a </a:t>
            </a:r>
            <a:r>
              <a:rPr lang="it-IT" sz="1000" dirty="0" err="1" smtClean="0">
                <a:solidFill>
                  <a:srgbClr val="494949"/>
                </a:solidFill>
                <a:latin typeface="arial"/>
              </a:rPr>
              <a:t>PattiChiari</a:t>
            </a:r>
            <a:r>
              <a:rPr lang="it-IT" sz="1000" dirty="0" smtClean="0">
                <a:solidFill>
                  <a:srgbClr val="494949"/>
                </a:solidFill>
                <a:latin typeface="arial"/>
              </a:rPr>
              <a:t>, </a:t>
            </a:r>
            <a:r>
              <a:rPr lang="it-IT" sz="1000" dirty="0">
                <a:solidFill>
                  <a:srgbClr val="494949"/>
                </a:solidFill>
                <a:latin typeface="arial"/>
              </a:rPr>
              <a:t>pari a circa 17.000 sportelli ovvero il </a:t>
            </a:r>
            <a:r>
              <a:rPr lang="it-IT" sz="1000" b="1" dirty="0">
                <a:solidFill>
                  <a:srgbClr val="494949"/>
                </a:solidFill>
                <a:latin typeface="arial"/>
              </a:rPr>
              <a:t>57%</a:t>
            </a:r>
            <a:r>
              <a:rPr lang="it-IT" sz="1000" dirty="0">
                <a:solidFill>
                  <a:srgbClr val="494949"/>
                </a:solidFill>
                <a:latin typeface="arial"/>
              </a:rPr>
              <a:t> degli sportelli presenti in Italia. </a:t>
            </a:r>
            <a:endParaRPr lang="it-IT" sz="1000" dirty="0">
              <a:solidFill>
                <a:prstClr val="white"/>
              </a:solidFill>
            </a:endParaRPr>
          </a:p>
        </p:txBody>
      </p:sp>
    </p:spTree>
    <p:extLst>
      <p:ext uri="{BB962C8B-B14F-4D97-AF65-F5344CB8AC3E}">
        <p14:creationId xmlns:p14="http://schemas.microsoft.com/office/powerpoint/2010/main" val="3538588252"/>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187624" y="1347614"/>
            <a:ext cx="6840760" cy="2159079"/>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 typeface="Wingdings" pitchFamily="2" charset="2"/>
              <a:buNone/>
            </a:pPr>
            <a:endParaRPr lang="it-IT" altLang="it-IT" sz="2200"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r>
              <a:rPr lang="it-IT" altLang="it-IT" sz="2000" b="1" dirty="0" smtClean="0">
                <a:effectLst/>
              </a:rPr>
              <a:t>1. </a:t>
            </a:r>
            <a:r>
              <a:rPr lang="it-IT" sz="2000" b="1" dirty="0">
                <a:effectLst/>
                <a:latin typeface="Times New Roman"/>
                <a:ea typeface="Calibri"/>
              </a:rPr>
              <a:t>L’ordinamento ante TUB (la legge bancaria del 1936)</a:t>
            </a:r>
            <a:endParaRPr lang="it-IT" sz="2000" dirty="0">
              <a:effectLst/>
              <a:latin typeface="Times New Roman"/>
              <a:ea typeface="Calibri"/>
            </a:endParaRPr>
          </a:p>
          <a:p>
            <a:endParaRPr lang="en-GB"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3</a:t>
            </a:fld>
            <a:endParaRPr lang="en-US" dirty="0">
              <a:solidFill>
                <a:srgbClr val="04617B">
                  <a:shade val="90000"/>
                </a:srgbClr>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266161"/>
            <a:ext cx="7056784" cy="2321984"/>
          </a:xfrm>
          <a:prstGeom prst="rect">
            <a:avLst/>
          </a:prstGeom>
          <a:ln/>
          <a:extLst/>
        </p:spPr>
        <p:style>
          <a:lnRef idx="1">
            <a:schemeClr val="accent4"/>
          </a:lnRef>
          <a:fillRef idx="2">
            <a:schemeClr val="accent4"/>
          </a:fillRef>
          <a:effectRef idx="1">
            <a:schemeClr val="accent4"/>
          </a:effectRef>
          <a:fontRef idx="minor">
            <a:schemeClr val="dk1"/>
          </a:fontRef>
        </p:style>
      </p:pic>
    </p:spTree>
    <p:extLst>
      <p:ext uri="{BB962C8B-B14F-4D97-AF65-F5344CB8AC3E}">
        <p14:creationId xmlns:p14="http://schemas.microsoft.com/office/powerpoint/2010/main" val="2625841348"/>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z="1400" smtClean="0">
                <a:solidFill>
                  <a:srgbClr val="04617B">
                    <a:shade val="90000"/>
                  </a:srgbClr>
                </a:solidFill>
                <a:latin typeface="Constantia" pitchFamily="18" charset="0"/>
              </a:rPr>
              <a:pPr>
                <a:defRPr/>
              </a:pPr>
              <a:t>4</a:t>
            </a:fld>
            <a:endParaRPr lang="en-US" sz="1400" dirty="0">
              <a:solidFill>
                <a:srgbClr val="04617B">
                  <a:shade val="90000"/>
                </a:srgbClr>
              </a:solidFill>
              <a:latin typeface="Constantia" pitchFamily="18" charset="0"/>
            </a:endParaRPr>
          </a:p>
        </p:txBody>
      </p:sp>
      <p:sp>
        <p:nvSpPr>
          <p:cNvPr id="8" name="Rectangle 3"/>
          <p:cNvSpPr txBox="1">
            <a:spLocks noChangeArrowheads="1"/>
          </p:cNvSpPr>
          <p:nvPr/>
        </p:nvSpPr>
        <p:spPr>
          <a:xfrm>
            <a:off x="539552" y="1329612"/>
            <a:ext cx="8424936" cy="3349228"/>
          </a:xfrm>
          <a:prstGeom prst="rect">
            <a:avLst/>
          </a:prstGeom>
        </p:spPr>
        <p:txBody>
          <a:bodyPr/>
          <a:lstStyle/>
          <a:p>
            <a:pPr marL="365125" indent="-282575">
              <a:lnSpc>
                <a:spcPct val="110000"/>
              </a:lnSpc>
              <a:spcBef>
                <a:spcPts val="600"/>
              </a:spcBef>
              <a:buClr>
                <a:srgbClr val="0F6FC6"/>
              </a:buClr>
              <a:buSzPct val="80000"/>
              <a:buFont typeface="Monotype Sorts" pitchFamily="2" charset="2"/>
              <a:buNone/>
              <a:defRPr/>
            </a:pPr>
            <a:endParaRPr lang="en-US" sz="4000" i="1" dirty="0" smtClean="0">
              <a:solidFill>
                <a:prstClr val="black"/>
              </a:solidFill>
              <a:latin typeface="Constantia" pitchFamily="18" charset="0"/>
            </a:endParaRPr>
          </a:p>
          <a:p>
            <a:pPr marL="723900" lvl="1" indent="-273050">
              <a:lnSpc>
                <a:spcPct val="90000"/>
              </a:lnSpc>
              <a:spcBef>
                <a:spcPts val="1800"/>
              </a:spcBef>
              <a:buClr>
                <a:srgbClr val="009DD9"/>
              </a:buClr>
              <a:buFont typeface="Wingdings" pitchFamily="2" charset="2"/>
              <a:buChar char="ü"/>
              <a:defRPr/>
            </a:pPr>
            <a:endParaRPr lang="en-US" sz="2200" i="1" dirty="0" smtClean="0">
              <a:solidFill>
                <a:prstClr val="black"/>
              </a:solidFill>
              <a:latin typeface="Constantia" pitchFamily="18" charset="0"/>
            </a:endParaRPr>
          </a:p>
          <a:p>
            <a:endParaRPr lang="en-US" dirty="0" smtClean="0">
              <a:solidFill>
                <a:prstClr val="black"/>
              </a:solidFill>
            </a:endParaRPr>
          </a:p>
          <a:p>
            <a:endParaRPr lang="en-US" sz="4000" i="1" dirty="0" smtClean="0">
              <a:solidFill>
                <a:prstClr val="black"/>
              </a:solidFill>
              <a:latin typeface="Constantia" pitchFamily="18" charset="0"/>
            </a:endParaRPr>
          </a:p>
          <a:p>
            <a:pPr marL="723900" lvl="1" indent="-273050">
              <a:lnSpc>
                <a:spcPct val="90000"/>
              </a:lnSpc>
              <a:spcBef>
                <a:spcPts val="1800"/>
              </a:spcBef>
              <a:buClr>
                <a:srgbClr val="009DD9"/>
              </a:buClr>
              <a:buFont typeface="Wingdings" pitchFamily="2" charset="2"/>
              <a:buChar char="ü"/>
              <a:defRPr/>
            </a:pPr>
            <a:endParaRPr lang="en-US" sz="2200" i="1" dirty="0" smtClean="0">
              <a:solidFill>
                <a:prstClr val="black"/>
              </a:solidFill>
              <a:latin typeface="Constantia" pitchFamily="18" charset="0"/>
            </a:endParaRPr>
          </a:p>
          <a:p>
            <a:pPr marL="723900" lvl="1" indent="-273050">
              <a:lnSpc>
                <a:spcPct val="90000"/>
              </a:lnSpc>
              <a:spcBef>
                <a:spcPts val="1800"/>
              </a:spcBef>
              <a:buClr>
                <a:srgbClr val="009DD9"/>
              </a:buClr>
              <a:buFont typeface="Wingdings" pitchFamily="2" charset="2"/>
              <a:buChar char="ü"/>
              <a:defRPr/>
            </a:pPr>
            <a:endParaRPr lang="en-US" sz="2200" i="1" dirty="0" smtClean="0">
              <a:solidFill>
                <a:prstClr val="black"/>
              </a:solidFill>
              <a:latin typeface="Constantia" pitchFamily="18" charset="0"/>
            </a:endParaRPr>
          </a:p>
          <a:p>
            <a:pPr marL="1160463" indent="-355600">
              <a:spcBef>
                <a:spcPts val="600"/>
              </a:spcBef>
            </a:pPr>
            <a:endParaRPr lang="en-IE" sz="2400" i="1" dirty="0" smtClean="0">
              <a:solidFill>
                <a:prstClr val="black"/>
              </a:solidFill>
              <a:latin typeface="Constantia" pitchFamily="18" charset="0"/>
            </a:endParaRPr>
          </a:p>
          <a:p>
            <a:pPr marL="531813" indent="-449263">
              <a:lnSpc>
                <a:spcPct val="90000"/>
              </a:lnSpc>
              <a:spcBef>
                <a:spcPct val="50000"/>
              </a:spcBef>
              <a:buClr>
                <a:srgbClr val="0F6FC6"/>
              </a:buClr>
              <a:buSzPct val="80000"/>
              <a:buFont typeface="Monotype Sorts" pitchFamily="2" charset="2"/>
              <a:buNone/>
              <a:defRPr/>
            </a:pPr>
            <a:endParaRPr lang="en-IE" sz="2600" dirty="0" smtClean="0">
              <a:solidFill>
                <a:prstClr val="black"/>
              </a:solidFill>
              <a:latin typeface="Constantia" pitchFamily="18" charset="0"/>
            </a:endParaRPr>
          </a:p>
        </p:txBody>
      </p:sp>
      <p:sp>
        <p:nvSpPr>
          <p:cNvPr id="30" name="Titolo 2"/>
          <p:cNvSpPr txBox="1">
            <a:spLocks/>
          </p:cNvSpPr>
          <p:nvPr/>
        </p:nvSpPr>
        <p:spPr>
          <a:xfrm>
            <a:off x="1456048" y="357504"/>
            <a:ext cx="7499350" cy="342038"/>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en-GB" altLang="it-IT" sz="2000" b="1" i="1" dirty="0">
              <a:effectLst/>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426010"/>
            <a:ext cx="7740860" cy="2250250"/>
          </a:xfrm>
          <a:prstGeom prst="rect">
            <a:avLst/>
          </a:prstGeom>
          <a:ln/>
          <a:extLst/>
        </p:spPr>
        <p:style>
          <a:lnRef idx="1">
            <a:schemeClr val="accent4"/>
          </a:lnRef>
          <a:fillRef idx="2">
            <a:schemeClr val="accent4"/>
          </a:fillRef>
          <a:effectRef idx="1">
            <a:schemeClr val="accent4"/>
          </a:effectRef>
          <a:fontRef idx="minor">
            <a:schemeClr val="dk1"/>
          </a:fontRef>
        </p:style>
      </p:pic>
    </p:spTree>
    <p:extLst>
      <p:ext uri="{BB962C8B-B14F-4D97-AF65-F5344CB8AC3E}">
        <p14:creationId xmlns:p14="http://schemas.microsoft.com/office/powerpoint/2010/main" val="3418542987"/>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1" name="Text Box 11"/>
          <p:cNvSpPr txBox="1">
            <a:spLocks noChangeArrowheads="1"/>
          </p:cNvSpPr>
          <p:nvPr/>
        </p:nvSpPr>
        <p:spPr bwMode="auto">
          <a:xfrm>
            <a:off x="3733803" y="4335722"/>
            <a:ext cx="2265363" cy="430887"/>
          </a:xfrm>
          <a:prstGeom prst="rect">
            <a:avLst/>
          </a:prstGeom>
          <a:solidFill>
            <a:schemeClr val="tx2">
              <a:lumMod val="20000"/>
              <a:lumOff val="80000"/>
            </a:schemeClr>
          </a:solidFill>
          <a:ln w="9525">
            <a:solidFill>
              <a:schemeClr val="accent1"/>
            </a:solidFill>
            <a:miter lim="800000"/>
            <a:headEnd/>
            <a:tailEnd/>
          </a:ln>
          <a:effectLst>
            <a:outerShdw blurRad="50800" dist="38100" dir="2700000" algn="tl" rotWithShape="0">
              <a:prstClr val="black">
                <a:alpha val="40000"/>
              </a:prstClr>
            </a:outerShdw>
          </a:effectLst>
        </p:spPr>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srgbClr val="04617B"/>
                </a:solidFill>
                <a:latin typeface="Calibri" panose="020F0502020204030204" pitchFamily="34" charset="0"/>
              </a:rPr>
              <a:t>Banche popolari</a:t>
            </a:r>
            <a:endParaRPr lang="it-IT" altLang="it-IT" sz="2200" b="1" dirty="0">
              <a:solidFill>
                <a:srgbClr val="04617B"/>
              </a:solidFill>
              <a:latin typeface="Calibri" panose="020F0502020204030204" pitchFamily="34" charset="0"/>
            </a:endParaRPr>
          </a:p>
        </p:txBody>
      </p:sp>
      <p:sp>
        <p:nvSpPr>
          <p:cNvPr id="41" name="Titolo 2"/>
          <p:cNvSpPr txBox="1">
            <a:spLocks/>
          </p:cNvSpPr>
          <p:nvPr/>
        </p:nvSpPr>
        <p:spPr>
          <a:xfrm>
            <a:off x="1480894" y="310646"/>
            <a:ext cx="3385590" cy="732226"/>
          </a:xfrm>
          <a:prstGeom prst="rect">
            <a:avLst/>
          </a:prstGeom>
        </p:spPr>
        <p:style>
          <a:lnRef idx="1">
            <a:schemeClr val="accent4"/>
          </a:lnRef>
          <a:fillRef idx="2">
            <a:schemeClr val="accent4"/>
          </a:fillRef>
          <a:effectRef idx="1">
            <a:schemeClr val="accent4"/>
          </a:effectRef>
          <a:fontRef idx="minor">
            <a:schemeClr val="dk1"/>
          </a:fontRef>
        </p:style>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r>
              <a:rPr lang="it-IT" altLang="it-IT" sz="2000" b="1" dirty="0" smtClean="0">
                <a:effectLst/>
              </a:rPr>
              <a:t>Mappa dei soggetti bancari</a:t>
            </a:r>
            <a:endParaRPr lang="en-GB" altLang="it-IT" sz="2000" b="1" i="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5</a:t>
            </a:fld>
            <a:endParaRPr lang="en-US" dirty="0">
              <a:solidFill>
                <a:srgbClr val="04617B">
                  <a:shade val="90000"/>
                </a:srgbClr>
              </a:solidFill>
            </a:endParaRPr>
          </a:p>
        </p:txBody>
      </p:sp>
      <p:grpSp>
        <p:nvGrpSpPr>
          <p:cNvPr id="21" name="Gruppo 20"/>
          <p:cNvGrpSpPr/>
          <p:nvPr/>
        </p:nvGrpSpPr>
        <p:grpSpPr>
          <a:xfrm>
            <a:off x="523863" y="1042872"/>
            <a:ext cx="8518051" cy="3595046"/>
            <a:chOff x="523671" y="1659530"/>
            <a:chExt cx="8518051" cy="4793397"/>
          </a:xfrm>
        </p:grpSpPr>
        <p:grpSp>
          <p:nvGrpSpPr>
            <p:cNvPr id="3" name="Gruppo 2"/>
            <p:cNvGrpSpPr/>
            <p:nvPr/>
          </p:nvGrpSpPr>
          <p:grpSpPr>
            <a:xfrm>
              <a:off x="523671" y="1659530"/>
              <a:ext cx="8518051" cy="4793397"/>
              <a:chOff x="304800" y="1609995"/>
              <a:chExt cx="8853751" cy="4821827"/>
            </a:xfrm>
          </p:grpSpPr>
          <p:sp>
            <p:nvSpPr>
              <p:cNvPr id="430085" name="Text Box 5"/>
              <p:cNvSpPr txBox="1">
                <a:spLocks noChangeArrowheads="1"/>
              </p:cNvSpPr>
              <p:nvPr/>
            </p:nvSpPr>
            <p:spPr bwMode="auto">
              <a:xfrm>
                <a:off x="6109182" y="1609995"/>
                <a:ext cx="2819400" cy="142417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lnSpc>
                    <a:spcPct val="90000"/>
                  </a:lnSpc>
                </a:pPr>
                <a:r>
                  <a:rPr lang="it-IT" sz="2400" b="1" dirty="0" smtClean="0">
                    <a:solidFill>
                      <a:prstClr val="black"/>
                    </a:solidFill>
                    <a:latin typeface="Times New Roman"/>
                    <a:ea typeface="Calibri"/>
                  </a:rPr>
                  <a:t>Istituti </a:t>
                </a:r>
                <a:r>
                  <a:rPr lang="it-IT" sz="2400" b="1" dirty="0">
                    <a:solidFill>
                      <a:prstClr val="black"/>
                    </a:solidFill>
                    <a:latin typeface="Times New Roman"/>
                    <a:ea typeface="Calibri"/>
                  </a:rPr>
                  <a:t>di diritto pubblico</a:t>
                </a:r>
              </a:p>
              <a:p>
                <a:pPr algn="ctr" eaLnBrk="0" hangingPunct="0">
                  <a:lnSpc>
                    <a:spcPct val="90000"/>
                  </a:lnSpc>
                  <a:buFont typeface="Webdings" pitchFamily="18" charset="2"/>
                  <a:buNone/>
                </a:pPr>
                <a:endParaRPr lang="it-IT" altLang="it-IT" sz="2200" b="1" dirty="0">
                  <a:solidFill>
                    <a:prstClr val="black"/>
                  </a:solidFill>
                  <a:latin typeface="Calibri" panose="020F0502020204030204" pitchFamily="34" charset="0"/>
                </a:endParaRPr>
              </a:p>
            </p:txBody>
          </p:sp>
          <p:sp>
            <p:nvSpPr>
              <p:cNvPr id="430082" name="Text Box 2"/>
              <p:cNvSpPr txBox="1">
                <a:spLocks noChangeArrowheads="1"/>
              </p:cNvSpPr>
              <p:nvPr/>
            </p:nvSpPr>
            <p:spPr bwMode="auto">
              <a:xfrm>
                <a:off x="3419475" y="3617038"/>
                <a:ext cx="2295526" cy="619205"/>
              </a:xfrm>
              <a:prstGeom prst="rect">
                <a:avLst/>
              </a:prstGeom>
              <a:ln>
                <a:headEnd/>
                <a:tailEnd/>
              </a:ln>
              <a:extLst/>
            </p:spPr>
            <p:style>
              <a:lnRef idx="1">
                <a:schemeClr val="accent6"/>
              </a:lnRef>
              <a:fillRef idx="2">
                <a:schemeClr val="accent6"/>
              </a:fillRef>
              <a:effectRef idx="1">
                <a:schemeClr val="accent6"/>
              </a:effectRef>
              <a:fontRef idx="minor">
                <a:schemeClr val="dk1"/>
              </a:fontRef>
            </p:style>
            <p:txBody>
              <a:bodyPr wrap="square" lIns="0" anchor="ctr">
                <a:spAutoFit/>
              </a:bodyPr>
              <a:lstStyle>
                <a:lvl1pPr marL="95250" indent="-95250"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400" b="1" dirty="0" smtClean="0">
                    <a:solidFill>
                      <a:srgbClr val="009DD9"/>
                    </a:solidFill>
                    <a:latin typeface="Calibri" panose="020F0502020204030204" pitchFamily="34" charset="0"/>
                  </a:rPr>
                  <a:t>Banche </a:t>
                </a:r>
                <a:endParaRPr lang="it-IT" altLang="it-IT" sz="2400" b="1" dirty="0">
                  <a:solidFill>
                    <a:prstClr val="black"/>
                  </a:solidFill>
                  <a:latin typeface="Calibri" panose="020F0502020204030204" pitchFamily="34" charset="0"/>
                </a:endParaRPr>
              </a:p>
            </p:txBody>
          </p:sp>
          <p:sp>
            <p:nvSpPr>
              <p:cNvPr id="430083" name="Text Box 3"/>
              <p:cNvSpPr txBox="1">
                <a:spLocks noChangeArrowheads="1"/>
              </p:cNvSpPr>
              <p:nvPr/>
            </p:nvSpPr>
            <p:spPr bwMode="auto">
              <a:xfrm>
                <a:off x="695536" y="2162136"/>
                <a:ext cx="1828800" cy="103200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prstClr val="black"/>
                    </a:solidFill>
                    <a:latin typeface="Calibri" panose="020F0502020204030204" pitchFamily="34" charset="0"/>
                  </a:rPr>
                  <a:t>Casse artigiane</a:t>
                </a:r>
                <a:endParaRPr lang="it-IT" altLang="it-IT" sz="2200" b="1" dirty="0">
                  <a:solidFill>
                    <a:prstClr val="black"/>
                  </a:solidFill>
                  <a:latin typeface="Calibri" panose="020F0502020204030204" pitchFamily="34" charset="0"/>
                </a:endParaRPr>
              </a:p>
            </p:txBody>
          </p:sp>
          <p:sp>
            <p:nvSpPr>
              <p:cNvPr id="430084" name="Text Box 4"/>
              <p:cNvSpPr txBox="1">
                <a:spLocks noChangeArrowheads="1"/>
              </p:cNvSpPr>
              <p:nvPr/>
            </p:nvSpPr>
            <p:spPr bwMode="auto">
              <a:xfrm>
                <a:off x="2289323" y="1816396"/>
                <a:ext cx="3165475" cy="577924"/>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prstClr val="black"/>
                    </a:solidFill>
                    <a:latin typeface="Calibri" panose="020F0502020204030204" pitchFamily="34" charset="0"/>
                  </a:rPr>
                  <a:t>Casse rurali</a:t>
                </a:r>
                <a:endParaRPr lang="it-IT" altLang="it-IT" sz="2200" b="1" dirty="0">
                  <a:solidFill>
                    <a:prstClr val="black"/>
                  </a:solidFill>
                  <a:latin typeface="Calibri" panose="020F0502020204030204" pitchFamily="34" charset="0"/>
                </a:endParaRPr>
              </a:p>
            </p:txBody>
          </p:sp>
          <p:sp>
            <p:nvSpPr>
              <p:cNvPr id="430086" name="Text Box 6"/>
              <p:cNvSpPr txBox="1">
                <a:spLocks noChangeArrowheads="1"/>
              </p:cNvSpPr>
              <p:nvPr/>
            </p:nvSpPr>
            <p:spPr bwMode="auto">
              <a:xfrm>
                <a:off x="565179" y="3720240"/>
                <a:ext cx="2362199" cy="103200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prstClr val="black"/>
                    </a:solidFill>
                    <a:latin typeface="Calibri" panose="020F0502020204030204" pitchFamily="34" charset="0"/>
                  </a:rPr>
                  <a:t>Istituti di credito speciale</a:t>
                </a:r>
                <a:endParaRPr lang="it-IT" altLang="it-IT" sz="2200" b="1" dirty="0">
                  <a:solidFill>
                    <a:prstClr val="black"/>
                  </a:solidFill>
                  <a:latin typeface="Calibri" panose="020F0502020204030204" pitchFamily="34" charset="0"/>
                </a:endParaRPr>
              </a:p>
            </p:txBody>
          </p:sp>
          <p:sp>
            <p:nvSpPr>
              <p:cNvPr id="430089" name="Text Box 9"/>
              <p:cNvSpPr txBox="1">
                <a:spLocks noChangeArrowheads="1"/>
              </p:cNvSpPr>
              <p:nvPr/>
            </p:nvSpPr>
            <p:spPr bwMode="auto">
              <a:xfrm>
                <a:off x="7024951" y="3947281"/>
                <a:ext cx="2133600" cy="103200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prstClr val="black"/>
                    </a:solidFill>
                    <a:latin typeface="Calibri" panose="020F0502020204030204" pitchFamily="34" charset="0"/>
                  </a:rPr>
                  <a:t>Casse di risparmio</a:t>
                </a:r>
                <a:endParaRPr lang="it-IT" altLang="it-IT" sz="2200" b="1" dirty="0">
                  <a:solidFill>
                    <a:prstClr val="black"/>
                  </a:solidFill>
                  <a:latin typeface="Calibri" panose="020F0502020204030204" pitchFamily="34" charset="0"/>
                </a:endParaRPr>
              </a:p>
            </p:txBody>
          </p:sp>
          <p:sp>
            <p:nvSpPr>
              <p:cNvPr id="430090" name="Text Box 10"/>
              <p:cNvSpPr txBox="1">
                <a:spLocks noChangeArrowheads="1"/>
              </p:cNvSpPr>
              <p:nvPr/>
            </p:nvSpPr>
            <p:spPr bwMode="auto">
              <a:xfrm>
                <a:off x="304800" y="5399815"/>
                <a:ext cx="3114674" cy="103200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Font typeface="Webdings" pitchFamily="18" charset="2"/>
                  <a:buNone/>
                </a:pPr>
                <a:r>
                  <a:rPr lang="it-IT" altLang="it-IT" sz="2200" b="1" dirty="0" smtClean="0">
                    <a:solidFill>
                      <a:srgbClr val="04617B"/>
                    </a:solidFill>
                    <a:latin typeface="Calibri" panose="020F0502020204030204" pitchFamily="34" charset="0"/>
                  </a:rPr>
                  <a:t>Monti di credito su pegno</a:t>
                </a:r>
                <a:endParaRPr lang="it-IT" altLang="it-IT" sz="2200" b="1" dirty="0">
                  <a:solidFill>
                    <a:srgbClr val="04617B"/>
                  </a:solidFill>
                  <a:latin typeface="Calibri" panose="020F0502020204030204" pitchFamily="34" charset="0"/>
                </a:endParaRPr>
              </a:p>
            </p:txBody>
          </p:sp>
          <p:sp>
            <p:nvSpPr>
              <p:cNvPr id="430092" name="Text Box 12"/>
              <p:cNvSpPr txBox="1">
                <a:spLocks noChangeArrowheads="1"/>
              </p:cNvSpPr>
              <p:nvPr/>
            </p:nvSpPr>
            <p:spPr bwMode="auto">
              <a:xfrm>
                <a:off x="6436313" y="5122169"/>
                <a:ext cx="2667000" cy="111456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pPr>
                <a:r>
                  <a:rPr lang="it-IT" sz="2400" b="1" dirty="0">
                    <a:solidFill>
                      <a:prstClr val="black"/>
                    </a:solidFill>
                    <a:latin typeface="Times New Roman"/>
                    <a:ea typeface="Calibri"/>
                  </a:rPr>
                  <a:t>Aziende di credito </a:t>
                </a:r>
                <a:r>
                  <a:rPr lang="it-IT" sz="2400" b="1" dirty="0" smtClean="0">
                    <a:solidFill>
                      <a:prstClr val="black"/>
                    </a:solidFill>
                    <a:latin typeface="Times New Roman"/>
                    <a:ea typeface="Calibri"/>
                  </a:rPr>
                  <a:t>ordinarie</a:t>
                </a:r>
                <a:endParaRPr lang="it-IT" sz="2400" b="1" dirty="0">
                  <a:solidFill>
                    <a:prstClr val="black"/>
                  </a:solidFill>
                  <a:latin typeface="Times New Roman"/>
                  <a:ea typeface="Calibri"/>
                </a:endParaRPr>
              </a:p>
            </p:txBody>
          </p:sp>
          <p:cxnSp>
            <p:nvCxnSpPr>
              <p:cNvPr id="430093" name="AutoShape 13"/>
              <p:cNvCxnSpPr>
                <a:cxnSpLocks noChangeShapeType="1"/>
                <a:stCxn id="430082" idx="0"/>
                <a:endCxn id="430083" idx="3"/>
              </p:cNvCxnSpPr>
              <p:nvPr/>
            </p:nvCxnSpPr>
            <p:spPr bwMode="auto">
              <a:xfrm flipH="1" flipV="1">
                <a:off x="2524336" y="2678140"/>
                <a:ext cx="2042903" cy="938898"/>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094" name="AutoShape 14"/>
              <p:cNvCxnSpPr>
                <a:cxnSpLocks noChangeShapeType="1"/>
                <a:stCxn id="430082" idx="0"/>
                <a:endCxn id="430085" idx="1"/>
              </p:cNvCxnSpPr>
              <p:nvPr/>
            </p:nvCxnSpPr>
            <p:spPr bwMode="auto">
              <a:xfrm flipV="1">
                <a:off x="4567239" y="2322081"/>
                <a:ext cx="1541942" cy="1294957"/>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095" name="AutoShape 15"/>
              <p:cNvCxnSpPr>
                <a:cxnSpLocks noChangeShapeType="1"/>
                <a:stCxn id="430082" idx="0"/>
                <a:endCxn id="430084" idx="2"/>
              </p:cNvCxnSpPr>
              <p:nvPr/>
            </p:nvCxnSpPr>
            <p:spPr bwMode="auto">
              <a:xfrm flipH="1" flipV="1">
                <a:off x="3872061" y="2394320"/>
                <a:ext cx="695178" cy="1222718"/>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097" name="AutoShape 17"/>
              <p:cNvCxnSpPr>
                <a:cxnSpLocks noChangeShapeType="1"/>
                <a:stCxn id="430082" idx="1"/>
                <a:endCxn id="430086" idx="3"/>
              </p:cNvCxnSpPr>
              <p:nvPr/>
            </p:nvCxnSpPr>
            <p:spPr bwMode="auto">
              <a:xfrm flipH="1">
                <a:off x="2927378" y="3926641"/>
                <a:ext cx="492097" cy="309603"/>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098" name="AutoShape 18"/>
              <p:cNvCxnSpPr>
                <a:cxnSpLocks noChangeShapeType="1"/>
                <a:stCxn id="430082" idx="3"/>
                <a:endCxn id="430089" idx="1"/>
              </p:cNvCxnSpPr>
              <p:nvPr/>
            </p:nvCxnSpPr>
            <p:spPr bwMode="auto">
              <a:xfrm>
                <a:off x="5715002" y="3926641"/>
                <a:ext cx="1309949" cy="536644"/>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100" name="AutoShape 20"/>
              <p:cNvCxnSpPr>
                <a:cxnSpLocks noChangeShapeType="1"/>
                <a:stCxn id="430082" idx="2"/>
                <a:endCxn id="430090" idx="0"/>
              </p:cNvCxnSpPr>
              <p:nvPr/>
            </p:nvCxnSpPr>
            <p:spPr bwMode="auto">
              <a:xfrm flipH="1">
                <a:off x="1862137" y="4236242"/>
                <a:ext cx="2705102" cy="1163573"/>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101" name="AutoShape 21"/>
              <p:cNvCxnSpPr>
                <a:cxnSpLocks noChangeShapeType="1"/>
                <a:stCxn id="430082" idx="2"/>
                <a:endCxn id="430092" idx="0"/>
              </p:cNvCxnSpPr>
              <p:nvPr/>
            </p:nvCxnSpPr>
            <p:spPr bwMode="auto">
              <a:xfrm>
                <a:off x="4567239" y="4236242"/>
                <a:ext cx="3202574" cy="885927"/>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cxnSp>
            <p:nvCxnSpPr>
              <p:cNvPr id="430102" name="AutoShape 22"/>
              <p:cNvCxnSpPr>
                <a:cxnSpLocks noChangeShapeType="1"/>
                <a:stCxn id="430082" idx="2"/>
                <a:endCxn id="430091" idx="0"/>
              </p:cNvCxnSpPr>
              <p:nvPr/>
            </p:nvCxnSpPr>
            <p:spPr bwMode="auto">
              <a:xfrm>
                <a:off x="4567239" y="4236242"/>
                <a:ext cx="251327" cy="1790262"/>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grpSp>
        <p:sp>
          <p:nvSpPr>
            <p:cNvPr id="24" name="Text Box 5"/>
            <p:cNvSpPr txBox="1">
              <a:spLocks noChangeArrowheads="1"/>
            </p:cNvSpPr>
            <p:nvPr/>
          </p:nvSpPr>
          <p:spPr bwMode="auto">
            <a:xfrm>
              <a:off x="6716103" y="2623833"/>
              <a:ext cx="2104369" cy="145270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lnSpc>
                  <a:spcPct val="90000"/>
                </a:lnSpc>
              </a:pPr>
              <a:r>
                <a:rPr lang="it-IT" sz="2400" b="1" dirty="0">
                  <a:solidFill>
                    <a:prstClr val="black"/>
                  </a:solidFill>
                  <a:latin typeface="Times New Roman"/>
                  <a:ea typeface="Calibri"/>
                </a:rPr>
                <a:t>Banche di interesse </a:t>
              </a:r>
              <a:r>
                <a:rPr lang="it-IT" sz="2400" b="1" dirty="0" smtClean="0">
                  <a:solidFill>
                    <a:prstClr val="black"/>
                  </a:solidFill>
                  <a:latin typeface="Times New Roman"/>
                  <a:ea typeface="Calibri"/>
                </a:rPr>
                <a:t>nazionale</a:t>
              </a:r>
              <a:endParaRPr lang="it-IT" sz="2400" b="1" dirty="0">
                <a:solidFill>
                  <a:prstClr val="black"/>
                </a:solidFill>
                <a:latin typeface="Times New Roman"/>
                <a:ea typeface="Calibri"/>
              </a:endParaRPr>
            </a:p>
          </p:txBody>
        </p:sp>
        <p:cxnSp>
          <p:nvCxnSpPr>
            <p:cNvPr id="25" name="AutoShape 14"/>
            <p:cNvCxnSpPr>
              <a:cxnSpLocks noChangeShapeType="1"/>
              <a:endCxn id="24" idx="1"/>
            </p:cNvCxnSpPr>
            <p:nvPr/>
          </p:nvCxnSpPr>
          <p:spPr bwMode="auto">
            <a:xfrm flipV="1">
              <a:off x="5728369" y="3350187"/>
              <a:ext cx="987734" cy="306243"/>
            </a:xfrm>
            <a:prstGeom prst="straightConnector1">
              <a:avLst/>
            </a:prstGeom>
            <a:ln>
              <a:headEnd/>
              <a:tailEnd type="triangle" w="med" len="med"/>
            </a:ln>
            <a:extLst/>
          </p:spPr>
          <p:style>
            <a:lnRef idx="1">
              <a:schemeClr val="accent6"/>
            </a:lnRef>
            <a:fillRef idx="2">
              <a:schemeClr val="accent6"/>
            </a:fillRef>
            <a:effectRef idx="1">
              <a:schemeClr val="accent6"/>
            </a:effectRef>
            <a:fontRef idx="minor">
              <a:schemeClr val="dk1"/>
            </a:fontRef>
          </p:style>
        </p:cxnSp>
      </p:grpSp>
    </p:spTree>
    <p:extLst>
      <p:ext uri="{BB962C8B-B14F-4D97-AF65-F5344CB8AC3E}">
        <p14:creationId xmlns:p14="http://schemas.microsoft.com/office/powerpoint/2010/main" val="2853663862"/>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03" name="Rectangle 11"/>
          <p:cNvSpPr>
            <a:spLocks noChangeArrowheads="1"/>
          </p:cNvSpPr>
          <p:nvPr/>
        </p:nvSpPr>
        <p:spPr bwMode="auto">
          <a:xfrm>
            <a:off x="2050019" y="1923678"/>
            <a:ext cx="5774085" cy="2304256"/>
          </a:xfrm>
          <a:prstGeom prst="rect">
            <a:avLst/>
          </a:prstGeom>
          <a:solidFill>
            <a:schemeClr val="accent5">
              <a:lumMod val="20000"/>
              <a:lumOff val="80000"/>
            </a:schemeClr>
          </a:solidFill>
          <a:ln w="9525">
            <a:solidFill>
              <a:schemeClr val="tx1"/>
            </a:solidFill>
            <a:miter lim="800000"/>
            <a:headEnd/>
            <a:tailEnd/>
          </a:ln>
          <a:effectLst>
            <a:outerShdw blurRad="50800" dist="38100" dir="2700000" algn="tl" rotWithShape="0">
              <a:prstClr val="black">
                <a:alpha val="40000"/>
              </a:prstClr>
            </a:outerShdw>
          </a:effectLst>
        </p:spPr>
        <p:txBody>
          <a:bodyPr wrap="none" anchor="ct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lnSpc>
                <a:spcPct val="130000"/>
              </a:lnSpc>
            </a:pPr>
            <a:endParaRPr lang="it-IT" altLang="it-IT" sz="2400" dirty="0">
              <a:solidFill>
                <a:prstClr val="black"/>
              </a:solidFill>
              <a:latin typeface="Times New Roman" pitchFamily="18" charset="0"/>
            </a:endParaRPr>
          </a:p>
        </p:txBody>
      </p:sp>
      <p:sp>
        <p:nvSpPr>
          <p:cNvPr id="110607" name="Text Box 15"/>
          <p:cNvSpPr txBox="1">
            <a:spLocks noChangeArrowheads="1"/>
          </p:cNvSpPr>
          <p:nvPr/>
        </p:nvSpPr>
        <p:spPr bwMode="auto">
          <a:xfrm>
            <a:off x="3873344" y="3026719"/>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buFont typeface="Webdings" pitchFamily="18" charset="2"/>
              <a:buChar char="4"/>
            </a:pPr>
            <a:endParaRPr lang="en-GB" altLang="it-IT" sz="2400" b="1">
              <a:solidFill>
                <a:prstClr val="black"/>
              </a:solidFill>
              <a:latin typeface="Times New Roman" pitchFamily="18" charset="0"/>
            </a:endParaRPr>
          </a:p>
        </p:txBody>
      </p:sp>
      <p:sp>
        <p:nvSpPr>
          <p:cNvPr id="110608" name="AutoShape 16"/>
          <p:cNvSpPr>
            <a:spLocks noChangeArrowheads="1"/>
          </p:cNvSpPr>
          <p:nvPr/>
        </p:nvSpPr>
        <p:spPr bwMode="auto">
          <a:xfrm>
            <a:off x="4365787" y="1576613"/>
            <a:ext cx="485775" cy="285750"/>
          </a:xfrm>
          <a:prstGeom prst="downArrow">
            <a:avLst>
              <a:gd name="adj1" fmla="val 50000"/>
              <a:gd name="adj2" fmla="val 25000"/>
            </a:avLst>
          </a:prstGeom>
          <a:solidFill>
            <a:schemeClr val="tx2">
              <a:lumMod val="60000"/>
              <a:lumOff val="40000"/>
            </a:schemeClr>
          </a:solidFill>
          <a:ln w="9525">
            <a:solidFill>
              <a:schemeClr val="tx1"/>
            </a:solidFill>
            <a:miter lim="800000"/>
            <a:headEnd/>
            <a:tailEnd/>
          </a:ln>
        </p:spPr>
        <p:txBody>
          <a:bodyPr wrap="none" anchor="ct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buFont typeface="Webdings" pitchFamily="18" charset="2"/>
              <a:buChar char="4"/>
            </a:pPr>
            <a:endParaRPr lang="it-IT" altLang="it-IT" sz="2400">
              <a:solidFill>
                <a:prstClr val="black"/>
              </a:solidFill>
              <a:latin typeface="Times New Roman" pitchFamily="18" charset="0"/>
            </a:endParaRPr>
          </a:p>
        </p:txBody>
      </p:sp>
      <p:sp>
        <p:nvSpPr>
          <p:cNvPr id="11" name="Titolo 2"/>
          <p:cNvSpPr txBox="1">
            <a:spLocks/>
          </p:cNvSpPr>
          <p:nvPr/>
        </p:nvSpPr>
        <p:spPr>
          <a:xfrm>
            <a:off x="1341962" y="648264"/>
            <a:ext cx="7499350" cy="857250"/>
          </a:xfrm>
          <a:prstGeom prst="rect">
            <a:avLst/>
          </a:prstGeom>
        </p:spPr>
        <p:txBody>
          <a:bodyP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endParaRPr lang="it-IT" altLang="it-IT" sz="2000" b="1" dirty="0">
              <a:effectLst/>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6</a:t>
            </a:fld>
            <a:endParaRPr lang="en-US" dirty="0">
              <a:solidFill>
                <a:srgbClr val="04617B">
                  <a:shade val="90000"/>
                </a:srgbClr>
              </a:solidFill>
            </a:endParaRPr>
          </a:p>
        </p:txBody>
      </p:sp>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8080" y="555527"/>
            <a:ext cx="6105525" cy="1008111"/>
          </a:xfrm>
          <a:prstGeom prst="rect">
            <a:avLst/>
          </a:prstGeom>
          <a:ln/>
          <a:extLst/>
        </p:spPr>
        <p:style>
          <a:lnRef idx="1">
            <a:schemeClr val="accent6"/>
          </a:lnRef>
          <a:fillRef idx="2">
            <a:schemeClr val="accent6"/>
          </a:fillRef>
          <a:effectRef idx="1">
            <a:schemeClr val="accent6"/>
          </a:effectRef>
          <a:fontRef idx="minor">
            <a:schemeClr val="dk1"/>
          </a:fontRef>
        </p:style>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1760" y="1979786"/>
            <a:ext cx="5022573" cy="210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225208"/>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tangolo arrotondato 16"/>
          <p:cNvSpPr/>
          <p:nvPr/>
        </p:nvSpPr>
        <p:spPr>
          <a:xfrm>
            <a:off x="1043608" y="1347615"/>
            <a:ext cx="7283329" cy="296484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spcAft>
                <a:spcPts val="1000"/>
              </a:spcAft>
            </a:pPr>
            <a:r>
              <a:rPr lang="it-IT" dirty="0">
                <a:solidFill>
                  <a:prstClr val="white"/>
                </a:solidFill>
                <a:latin typeface="Times New Roman"/>
                <a:ea typeface="Calibri"/>
              </a:rPr>
              <a:t>Il panorama sopra descritto è stato integralmente modificato con la riforma del 1993, operata con il TUB (d.lgs. n. 385 del 1° settembre 1993) e tutt’ora in vigore. Oggi le banche possono tranquillamente svolgere la loro attività sia nel breve, sia nel medio-lungo termine, superando così la precedente distinzione tra aziende ed istituti di credito.</a:t>
            </a:r>
          </a:p>
        </p:txBody>
      </p:sp>
      <p:sp>
        <p:nvSpPr>
          <p:cNvPr id="15" name="Titolo 2"/>
          <p:cNvSpPr txBox="1">
            <a:spLocks/>
          </p:cNvSpPr>
          <p:nvPr/>
        </p:nvSpPr>
        <p:spPr>
          <a:xfrm>
            <a:off x="1088527" y="555524"/>
            <a:ext cx="7211318" cy="720079"/>
          </a:xfrm>
          <a:prstGeom prst="rect">
            <a:avLst/>
          </a:prstGeom>
        </p:spPr>
        <p:style>
          <a:lnRef idx="3">
            <a:schemeClr val="lt1"/>
          </a:lnRef>
          <a:fillRef idx="1">
            <a:schemeClr val="accent5"/>
          </a:fillRef>
          <a:effectRef idx="1">
            <a:schemeClr val="accent5"/>
          </a:effectRef>
          <a:fontRef idx="minor">
            <a:schemeClr val="lt1"/>
          </a:fontRef>
        </p:style>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r>
              <a:rPr lang="it-IT" altLang="it-IT" sz="2000" b="1" dirty="0" smtClean="0">
                <a:effectLst/>
              </a:rPr>
              <a:t>2. </a:t>
            </a:r>
            <a:r>
              <a:rPr lang="it-IT" sz="2000" b="1" dirty="0">
                <a:effectLst/>
                <a:latin typeface="Times New Roman"/>
                <a:ea typeface="Calibri"/>
              </a:rPr>
              <a:t>Il sistema creditizio con il TUB del </a:t>
            </a:r>
            <a:r>
              <a:rPr lang="it-IT" sz="2000" b="1" dirty="0" smtClean="0">
                <a:effectLst/>
                <a:latin typeface="Times New Roman"/>
                <a:ea typeface="Calibri"/>
              </a:rPr>
              <a:t>1993</a:t>
            </a:r>
            <a:endParaRPr lang="en-GB" altLang="it-IT" sz="2000" b="1" dirty="0">
              <a:effectLst/>
            </a:endParaRPr>
          </a:p>
        </p:txBody>
      </p:sp>
      <p:sp>
        <p:nvSpPr>
          <p:cNvPr id="4" name="Segnaposto numero diapositiva 3"/>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7</a:t>
            </a:fld>
            <a:endParaRPr lang="en-US" dirty="0">
              <a:solidFill>
                <a:srgbClr val="04617B">
                  <a:shade val="90000"/>
                </a:srgbClr>
              </a:solidFill>
            </a:endParaRPr>
          </a:p>
        </p:txBody>
      </p:sp>
    </p:spTree>
    <p:extLst>
      <p:ext uri="{BB962C8B-B14F-4D97-AF65-F5344CB8AC3E}">
        <p14:creationId xmlns:p14="http://schemas.microsoft.com/office/powerpoint/2010/main" val="3590037503"/>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8</a:t>
            </a:fld>
            <a:endParaRPr lang="en-US" dirty="0">
              <a:solidFill>
                <a:srgbClr val="04617B">
                  <a:shade val="90000"/>
                </a:srgbClr>
              </a:solidFill>
            </a:endParaRPr>
          </a:p>
        </p:txBody>
      </p:sp>
      <p:sp>
        <p:nvSpPr>
          <p:cNvPr id="4" name="Titolo 2"/>
          <p:cNvSpPr txBox="1">
            <a:spLocks noGrp="1"/>
          </p:cNvSpPr>
          <p:nvPr>
            <p:ph type="title" idx="4294967295"/>
          </p:nvPr>
        </p:nvSpPr>
        <p:spPr>
          <a:xfrm>
            <a:off x="1644650" y="392906"/>
            <a:ext cx="7499350" cy="45719"/>
          </a:xfrm>
          <a:prstGeom prst="rect">
            <a:avLst/>
          </a:prstGeom>
        </p:spPr>
        <p:txBody>
          <a:bodyPr anchor="ctr">
            <a:normAutofit fontScale="9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r>
              <a:rPr lang="en-GB" altLang="it-IT" sz="2000" b="1" i="1" dirty="0" smtClean="0">
                <a:effectLst/>
                <a:latin typeface="Calibri" pitchFamily="34" charset="0"/>
              </a:rPr>
              <a:t>In </a:t>
            </a:r>
            <a:r>
              <a:rPr lang="en-GB" altLang="it-IT" sz="2000" b="1" i="1" dirty="0" err="1" smtClean="0">
                <a:effectLst/>
                <a:latin typeface="Calibri" pitchFamily="34" charset="0"/>
              </a:rPr>
              <a:t>breve</a:t>
            </a:r>
            <a:r>
              <a:rPr lang="en-GB" altLang="it-IT" sz="2000" b="1" i="1" dirty="0" smtClean="0">
                <a:effectLst/>
                <a:latin typeface="Calibri" pitchFamily="34" charset="0"/>
              </a:rPr>
              <a:t>: </a:t>
            </a:r>
            <a:endParaRPr lang="en-GB" altLang="it-IT" sz="2000" b="1" i="1" dirty="0">
              <a:effectLst/>
              <a:latin typeface="Calibri"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059582"/>
            <a:ext cx="5486400" cy="3705225"/>
          </a:xfrm>
          <a:prstGeom prst="rect">
            <a:avLst/>
          </a:prstGeom>
          <a:extLst/>
        </p:spPr>
        <p:style>
          <a:lnRef idx="1">
            <a:schemeClr val="accent5"/>
          </a:lnRef>
          <a:fillRef idx="3">
            <a:schemeClr val="accent5"/>
          </a:fillRef>
          <a:effectRef idx="2">
            <a:schemeClr val="accent5"/>
          </a:effectRef>
          <a:fontRef idx="minor">
            <a:schemeClr val="lt1"/>
          </a:fontRef>
        </p:style>
      </p:pic>
    </p:spTree>
    <p:extLst>
      <p:ext uri="{BB962C8B-B14F-4D97-AF65-F5344CB8AC3E}">
        <p14:creationId xmlns:p14="http://schemas.microsoft.com/office/powerpoint/2010/main" val="303630604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9</a:t>
            </a:fld>
            <a:endParaRPr lang="en-US" dirty="0">
              <a:solidFill>
                <a:srgbClr val="04617B">
                  <a:shade val="90000"/>
                </a:srgbClr>
              </a:solidFill>
            </a:endParaRPr>
          </a:p>
        </p:txBody>
      </p:sp>
      <p:sp>
        <p:nvSpPr>
          <p:cNvPr id="11" name="Titolo 2"/>
          <p:cNvSpPr txBox="1">
            <a:spLocks noGrp="1"/>
          </p:cNvSpPr>
          <p:nvPr>
            <p:ph type="title" idx="4294967295"/>
          </p:nvPr>
        </p:nvSpPr>
        <p:spPr>
          <a:xfrm>
            <a:off x="1439867" y="465535"/>
            <a:ext cx="6516510" cy="6660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r>
              <a:rPr lang="it-IT" sz="2000" dirty="0">
                <a:effectLst/>
              </a:rPr>
              <a:t>Altri principi sanciti dal TUB sono:</a:t>
            </a:r>
          </a:p>
        </p:txBody>
      </p:sp>
      <p:graphicFrame>
        <p:nvGraphicFramePr>
          <p:cNvPr id="17" name="Diagramma 16"/>
          <p:cNvGraphicFramePr/>
          <p:nvPr>
            <p:extLst>
              <p:ext uri="{D42A27DB-BD31-4B8C-83A1-F6EECF244321}">
                <p14:modId xmlns:p14="http://schemas.microsoft.com/office/powerpoint/2010/main" val="2283017963"/>
              </p:ext>
            </p:extLst>
          </p:nvPr>
        </p:nvGraphicFramePr>
        <p:xfrm>
          <a:off x="827584" y="2517744"/>
          <a:ext cx="8153406"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8" name="Gruppo 17"/>
          <p:cNvGrpSpPr/>
          <p:nvPr/>
        </p:nvGrpSpPr>
        <p:grpSpPr>
          <a:xfrm>
            <a:off x="1800393" y="1131590"/>
            <a:ext cx="5872757" cy="1152128"/>
            <a:chOff x="1547664" y="2416545"/>
            <a:chExt cx="6439377" cy="1350608"/>
          </a:xfrm>
        </p:grpSpPr>
        <p:sp>
          <p:nvSpPr>
            <p:cNvPr id="19" name="Rettangolo arrotondato 18"/>
            <p:cNvSpPr/>
            <p:nvPr/>
          </p:nvSpPr>
          <p:spPr>
            <a:xfrm>
              <a:off x="1547664" y="2416545"/>
              <a:ext cx="2867683" cy="1350608"/>
            </a:xfrm>
            <a:prstGeom prst="round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fontAlgn="auto">
                <a:spcBef>
                  <a:spcPts val="0"/>
                </a:spcBef>
                <a:spcAft>
                  <a:spcPts val="0"/>
                </a:spcAft>
                <a:defRPr/>
              </a:pPr>
              <a:r>
                <a:rPr lang="it-IT" altLang="it-IT" sz="1400" b="1" i="1" kern="0" dirty="0" smtClean="0">
                  <a:solidFill>
                    <a:srgbClr val="464653"/>
                  </a:solidFill>
                  <a:latin typeface="Calibri" panose="020F0502020204030204" pitchFamily="34" charset="0"/>
                </a:rPr>
                <a:t>1. La banca è un’impresa (soggetta ad autorizzazione per la sua costituzione) </a:t>
              </a:r>
              <a:endParaRPr lang="it-IT" sz="1400" kern="0" dirty="0" smtClean="0">
                <a:solidFill>
                  <a:prstClr val="white"/>
                </a:solidFill>
                <a:latin typeface="Gill Sans MT"/>
              </a:endParaRPr>
            </a:p>
          </p:txBody>
        </p:sp>
        <p:sp>
          <p:nvSpPr>
            <p:cNvPr id="20" name="Rettangolo arrotondato 19"/>
            <p:cNvSpPr/>
            <p:nvPr/>
          </p:nvSpPr>
          <p:spPr>
            <a:xfrm>
              <a:off x="5119358" y="2416545"/>
              <a:ext cx="2867683" cy="1350608"/>
            </a:xfrm>
            <a:prstGeom prst="round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eaLnBrk="0" fontAlgn="auto" hangingPunct="0">
                <a:spcBef>
                  <a:spcPts val="0"/>
                </a:spcBef>
                <a:spcAft>
                  <a:spcPts val="0"/>
                </a:spcAft>
                <a:defRPr/>
              </a:pPr>
              <a:endParaRPr lang="it-IT" altLang="it-IT" sz="1200" b="1" i="1" kern="0" dirty="0">
                <a:solidFill>
                  <a:srgbClr val="464653"/>
                </a:solidFill>
                <a:latin typeface="Calibri" panose="020F0502020204030204" pitchFamily="34" charset="0"/>
              </a:endParaRPr>
            </a:p>
            <a:p>
              <a:pPr algn="ctr" eaLnBrk="0" fontAlgn="auto" hangingPunct="0">
                <a:spcBef>
                  <a:spcPts val="0"/>
                </a:spcBef>
                <a:spcAft>
                  <a:spcPts val="0"/>
                </a:spcAft>
                <a:defRPr/>
              </a:pPr>
              <a:r>
                <a:rPr lang="it-IT" altLang="it-IT" sz="1200" b="1" i="1" kern="0" dirty="0" smtClean="0">
                  <a:solidFill>
                    <a:srgbClr val="464653"/>
                  </a:solidFill>
                  <a:latin typeface="Calibri" panose="020F0502020204030204" pitchFamily="34" charset="0"/>
                </a:rPr>
                <a:t>2. come </a:t>
              </a:r>
              <a:r>
                <a:rPr lang="it-IT" altLang="it-IT" sz="1200" b="1" i="1" kern="0" dirty="0">
                  <a:solidFill>
                    <a:srgbClr val="464653"/>
                  </a:solidFill>
                  <a:latin typeface="Calibri" panose="020F0502020204030204" pitchFamily="34" charset="0"/>
                </a:rPr>
                <a:t>tale la banca può costituirsi solamente nella forma di </a:t>
              </a:r>
              <a:r>
                <a:rPr lang="it-IT" altLang="it-IT" sz="1200" b="1" i="1" kern="0" dirty="0" err="1">
                  <a:solidFill>
                    <a:srgbClr val="464653"/>
                  </a:solidFill>
                  <a:latin typeface="Calibri" panose="020F0502020204030204" pitchFamily="34" charset="0"/>
                </a:rPr>
                <a:t>SpA</a:t>
              </a:r>
              <a:r>
                <a:rPr lang="it-IT" altLang="it-IT" sz="1200" b="1" i="1" kern="0" dirty="0">
                  <a:solidFill>
                    <a:srgbClr val="464653"/>
                  </a:solidFill>
                  <a:latin typeface="Calibri" panose="020F0502020204030204" pitchFamily="34" charset="0"/>
                </a:rPr>
                <a:t> o di Società Cooperativa a responsabilità limitata (non esistono più le banche </a:t>
              </a:r>
              <a:r>
                <a:rPr lang="it-IT" altLang="it-IT" sz="1200" b="1" i="1" kern="0" dirty="0" smtClean="0">
                  <a:solidFill>
                    <a:srgbClr val="464653"/>
                  </a:solidFill>
                  <a:latin typeface="Calibri" panose="020F0502020204030204" pitchFamily="34" charset="0"/>
                </a:rPr>
                <a:t>pubbliche)</a:t>
              </a:r>
              <a:endParaRPr lang="it-IT" altLang="it-IT" sz="2400" b="1" i="1" kern="0" dirty="0" smtClean="0">
                <a:solidFill>
                  <a:srgbClr val="464653"/>
                </a:solidFill>
                <a:latin typeface="Calibri" panose="020F0502020204030204" pitchFamily="34" charset="0"/>
              </a:endParaRPr>
            </a:p>
          </p:txBody>
        </p:sp>
      </p:grpSp>
    </p:spTree>
    <p:extLst>
      <p:ext uri="{BB962C8B-B14F-4D97-AF65-F5344CB8AC3E}">
        <p14:creationId xmlns:p14="http://schemas.microsoft.com/office/powerpoint/2010/main" val="3893422489"/>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3273</TotalTime>
  <Words>1149</Words>
  <Application>Microsoft Office PowerPoint</Application>
  <PresentationFormat>Presentazione su schermo (16:9)</PresentationFormat>
  <Paragraphs>148</Paragraphs>
  <Slides>21</Slides>
  <Notes>4</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Equinozio</vt:lpstr>
      <vt:lpstr>Contratti bancari e assicurativi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breve: </vt:lpstr>
      <vt:lpstr>Altri principi sanciti dal TUB sono:</vt:lpstr>
      <vt:lpstr>      I modelli di banca Da quanto detto emerge che i modelli organizzativi in base ai quali può essere sviluppata l’attività bancaria sono sostanzialmente 3: </vt:lpstr>
      <vt:lpstr>Presentazione standard di PowerPoint</vt:lpstr>
      <vt:lpstr>Presentazione standard di PowerPoint</vt:lpstr>
      <vt:lpstr>        3. Le banche sotto forma di cooperativa: Banche popolari e Banche di credito cooperativo (BCC)</vt:lpstr>
      <vt:lpstr>Presentazione standard di PowerPoint</vt:lpstr>
      <vt:lpstr>Presentazione standard di PowerPoint</vt:lpstr>
      <vt:lpstr>Presentazione standard di PowerPoint</vt:lpstr>
      <vt:lpstr>Esempi di autodisciplina bancaria sono:</vt:lpstr>
      <vt:lpstr>Presentazione standard di PowerPoint</vt:lpstr>
      <vt:lpstr>Presentazione standard di PowerPoint</vt:lpstr>
      <vt:lpstr>Presentazione standard di PowerPoint</vt:lpstr>
      <vt:lpstr>Presentazione standard di PowerPoint</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479</cp:revision>
  <cp:lastPrinted>2016-02-26T06:45:32Z</cp:lastPrinted>
  <dcterms:created xsi:type="dcterms:W3CDTF">2010-05-20T13:46:08Z</dcterms:created>
  <dcterms:modified xsi:type="dcterms:W3CDTF">2016-10-15T08:26:10Z</dcterms:modified>
</cp:coreProperties>
</file>