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8" r:id="rId1"/>
  </p:sldMasterIdLst>
  <p:sldIdLst>
    <p:sldId id="318" r:id="rId2"/>
    <p:sldId id="364" r:id="rId3"/>
    <p:sldId id="367" r:id="rId4"/>
    <p:sldId id="370" r:id="rId5"/>
    <p:sldId id="371" r:id="rId6"/>
    <p:sldId id="369" r:id="rId7"/>
    <p:sldId id="372" r:id="rId8"/>
    <p:sldId id="373" r:id="rId9"/>
    <p:sldId id="368" r:id="rId10"/>
    <p:sldId id="374" r:id="rId11"/>
    <p:sldId id="366" r:id="rId12"/>
    <p:sldId id="375" r:id="rId13"/>
    <p:sldId id="376" r:id="rId14"/>
    <p:sldId id="377" r:id="rId15"/>
    <p:sldId id="378" r:id="rId16"/>
    <p:sldId id="379" r:id="rId17"/>
    <p:sldId id="365" r:id="rId18"/>
    <p:sldId id="332" r:id="rId19"/>
  </p:sldIdLst>
  <p:sldSz cx="9144000" cy="5143500" type="screen16x9"/>
  <p:notesSz cx="6797675" cy="9926638"/>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0066F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91" autoAdjust="0"/>
    <p:restoredTop sz="94660"/>
  </p:normalViewPr>
  <p:slideViewPr>
    <p:cSldViewPr>
      <p:cViewPr>
        <p:scale>
          <a:sx n="161" d="100"/>
          <a:sy n="161" d="100"/>
        </p:scale>
        <p:origin x="-360" y="-6"/>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ubtitle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Date Placeholder 29"/>
          <p:cNvSpPr>
            <a:spLocks noGrp="1"/>
          </p:cNvSpPr>
          <p:nvPr>
            <p:ph type="dt" sz="half" idx="10"/>
          </p:nvPr>
        </p:nvSpPr>
        <p:spPr/>
        <p:txBody>
          <a:bodyPr/>
          <a:lstStyle/>
          <a:p>
            <a:pPr>
              <a:defRPr/>
            </a:pPr>
            <a:endParaRPr lang="it-IT"/>
          </a:p>
        </p:txBody>
      </p:sp>
      <p:sp>
        <p:nvSpPr>
          <p:cNvPr id="19" name="Footer Placeholder 18"/>
          <p:cNvSpPr>
            <a:spLocks noGrp="1"/>
          </p:cNvSpPr>
          <p:nvPr>
            <p:ph type="ftr" sz="quarter" idx="11"/>
          </p:nvPr>
        </p:nvSpPr>
        <p:spPr/>
        <p:txBody>
          <a:bodyPr/>
          <a:lstStyle/>
          <a:p>
            <a:pPr>
              <a:defRPr/>
            </a:pPr>
            <a:endParaRPr lang="it-IT"/>
          </a:p>
        </p:txBody>
      </p:sp>
      <p:sp>
        <p:nvSpPr>
          <p:cNvPr id="27" name="Slide Number Placeholder 26"/>
          <p:cNvSpPr>
            <a:spLocks noGrp="1"/>
          </p:cNvSpPr>
          <p:nvPr>
            <p:ph type="sldNum" sz="quarter" idx="12"/>
          </p:nvPr>
        </p:nvSpPr>
        <p:spPr/>
        <p:txBody>
          <a:bodyPr/>
          <a:lstStyle/>
          <a:p>
            <a:pPr>
              <a:defRPr/>
            </a:pPr>
            <a:fld id="{7D1747A9-BAE3-4E20-B4C7-4CD852620B84}" type="slidenum">
              <a:rPr lang="it-IT" smtClean="0"/>
              <a:pPr>
                <a:defRPr/>
              </a:pPr>
              <a:t>‹N›</a:t>
            </a:fld>
            <a:endParaRPr lang="it-IT"/>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Fare clic per modificare lo stile del titolo</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E86AAE7B-407C-4F15-BD4A-E6062FCB187F}"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1"/>
            <a:ext cx="2057400" cy="3908822"/>
          </a:xfrm>
        </p:spPr>
        <p:txBody>
          <a:bodyPr vert="eaVert"/>
          <a:lstStyle/>
          <a:p>
            <a:r>
              <a:rPr kumimoji="0" lang="it-IT" smtClean="0"/>
              <a:t>Fare clic per modificare lo stile del titolo</a:t>
            </a:r>
            <a:endParaRPr kumimoji="0" lang="en-US"/>
          </a:p>
        </p:txBody>
      </p:sp>
      <p:sp>
        <p:nvSpPr>
          <p:cNvPr id="3" name="Vertical Text Placeholder 2"/>
          <p:cNvSpPr>
            <a:spLocks noGrp="1"/>
          </p:cNvSpPr>
          <p:nvPr>
            <p:ph type="body" orient="vert" idx="1"/>
          </p:nvPr>
        </p:nvSpPr>
        <p:spPr>
          <a:xfrm>
            <a:off x="457200" y="685801"/>
            <a:ext cx="6019800" cy="3908822"/>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06B8AB9C-980C-4E8F-9562-76D7D40C0980}"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olo e testo sopra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34554"/>
            <a:ext cx="8229600" cy="800100"/>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457200" y="1200150"/>
            <a:ext cx="8229600" cy="972741"/>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57200" y="2287192"/>
            <a:ext cx="8229600" cy="973931"/>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p:txBody>
          <a:bodyPr/>
          <a:lstStyle>
            <a:lvl1pPr>
              <a:defRPr/>
            </a:lvl1pPr>
          </a:lstStyle>
          <a:p>
            <a:pPr>
              <a:defRPr/>
            </a:pPr>
            <a:endParaRPr lang="it-IT"/>
          </a:p>
        </p:txBody>
      </p:sp>
      <p:sp>
        <p:nvSpPr>
          <p:cNvPr id="6" name="Rectangle 5"/>
          <p:cNvSpPr>
            <a:spLocks noGrp="1" noChangeArrowheads="1"/>
          </p:cNvSpPr>
          <p:nvPr>
            <p:ph type="ftr" sz="quarter" idx="11"/>
          </p:nvPr>
        </p:nvSpPr>
        <p:spPr/>
        <p:txBody>
          <a:bodyPr/>
          <a:lstStyle>
            <a:lvl1pPr>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vl1pPr>
          </a:lstStyle>
          <a:p>
            <a:pPr>
              <a:defRPr/>
            </a:pPr>
            <a:fld id="{2CCFC623-80F2-440C-9F36-986631CF30AD}" type="slidenum">
              <a:rPr lang="it-IT"/>
              <a:pPr>
                <a:defRPr/>
              </a:pPr>
              <a:t>‹N›</a:t>
            </a:fld>
            <a:endParaRPr lang="it-IT"/>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Fare clic per modificare lo stile del titolo</a:t>
            </a:r>
            <a:endParaRPr kumimoji="0" lang="en-US"/>
          </a:p>
        </p:txBody>
      </p:sp>
      <p:sp>
        <p:nvSpPr>
          <p:cNvPr id="3" name="Content Placeholder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BEF5A8DE-92B6-408B-BCB9-B0270A422986}"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Text Placeholder 2"/>
          <p:cNvSpPr>
            <a:spLocks noGrp="1"/>
          </p:cNvSpPr>
          <p:nvPr>
            <p:ph type="body" idx="1"/>
          </p:nvPr>
        </p:nvSpPr>
        <p:spPr>
          <a:xfrm>
            <a:off x="530352" y="2028498"/>
            <a:ext cx="7772400" cy="1132284"/>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FCCE3581-E251-45C6-8D15-3EB3B123AEB8}" type="slidenum">
              <a:rPr lang="it-IT" smtClean="0"/>
              <a:pPr>
                <a:defRPr/>
              </a:pPr>
              <a:t>‹N›</a:t>
            </a:fld>
            <a:endParaRPr lang="it-IT"/>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it-IT" smtClean="0"/>
              <a:t>Fare clic per modificare lo stile del titolo</a:t>
            </a:r>
            <a:endParaRPr kumimoji="0" lang="en-US"/>
          </a:p>
        </p:txBody>
      </p:sp>
      <p:sp>
        <p:nvSpPr>
          <p:cNvPr id="3" name="Content Placeholder 2"/>
          <p:cNvSpPr>
            <a:spLocks noGrp="1"/>
          </p:cNvSpPr>
          <p:nvPr>
            <p:ph sz="half" idx="1"/>
          </p:nvPr>
        </p:nvSpPr>
        <p:spPr>
          <a:xfrm>
            <a:off x="457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18208610-E892-428D-984F-4579E373395C}"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45720" anchor="b"/>
          <a:lstStyle>
            <a:lvl1pPr>
              <a:defRPr/>
            </a:lvl1pPr>
          </a:lstStyle>
          <a:p>
            <a:r>
              <a:rPr kumimoji="0" lang="it-IT" smtClean="0"/>
              <a:t>Fare clic per modificare lo stile del titolo</a:t>
            </a:r>
            <a:endParaRPr kumimoji="0" lang="en-US"/>
          </a:p>
        </p:txBody>
      </p:sp>
      <p:sp>
        <p:nvSpPr>
          <p:cNvPr id="3" name="Text Placeholder 2"/>
          <p:cNvSpPr>
            <a:spLocks noGrp="1"/>
          </p:cNvSpPr>
          <p:nvPr>
            <p:ph type="body" idx="1"/>
          </p:nvPr>
        </p:nvSpPr>
        <p:spPr>
          <a:xfrm>
            <a:off x="457200" y="1391436"/>
            <a:ext cx="4040188" cy="494514"/>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Text Placeholder 3"/>
          <p:cNvSpPr>
            <a:spLocks noGrp="1"/>
          </p:cNvSpPr>
          <p:nvPr>
            <p:ph type="body" sz="half" idx="3"/>
          </p:nvPr>
        </p:nvSpPr>
        <p:spPr>
          <a:xfrm>
            <a:off x="4645026" y="1394818"/>
            <a:ext cx="4041775" cy="491132"/>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Content Placeholder 4"/>
          <p:cNvSpPr>
            <a:spLocks noGrp="1"/>
          </p:cNvSpPr>
          <p:nvPr>
            <p:ph sz="quarter" idx="2"/>
          </p:nvPr>
        </p:nvSpPr>
        <p:spPr>
          <a:xfrm>
            <a:off x="457200" y="1885950"/>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Content Placeholder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Date Placeholder 6"/>
          <p:cNvSpPr>
            <a:spLocks noGrp="1"/>
          </p:cNvSpPr>
          <p:nvPr>
            <p:ph type="dt" sz="half" idx="10"/>
          </p:nvPr>
        </p:nvSpPr>
        <p:spPr/>
        <p:txBody>
          <a:bodyPr/>
          <a:lstStyle/>
          <a:p>
            <a:pPr>
              <a:defRPr/>
            </a:pPr>
            <a:endParaRPr lang="it-IT"/>
          </a:p>
        </p:txBody>
      </p:sp>
      <p:sp>
        <p:nvSpPr>
          <p:cNvPr id="8" name="Footer Placeholder 7"/>
          <p:cNvSpPr>
            <a:spLocks noGrp="1"/>
          </p:cNvSpPr>
          <p:nvPr>
            <p:ph type="ftr" sz="quarter" idx="11"/>
          </p:nvPr>
        </p:nvSpPr>
        <p:spPr/>
        <p:txBody>
          <a:bodyPr/>
          <a:lstStyle/>
          <a:p>
            <a:pPr>
              <a:defRPr/>
            </a:pPr>
            <a:endParaRPr lang="it-IT"/>
          </a:p>
        </p:txBody>
      </p:sp>
      <p:sp>
        <p:nvSpPr>
          <p:cNvPr id="9" name="Slide Number Placeholder 8"/>
          <p:cNvSpPr>
            <a:spLocks noGrp="1"/>
          </p:cNvSpPr>
          <p:nvPr>
            <p:ph type="sldNum" sz="quarter" idx="12"/>
          </p:nvPr>
        </p:nvSpPr>
        <p:spPr/>
        <p:txBody>
          <a:bodyPr/>
          <a:lstStyle/>
          <a:p>
            <a:pPr>
              <a:defRPr/>
            </a:pPr>
            <a:fld id="{22E08E29-88BD-4A40-85CC-E319C3438C45}"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Date Placeholder 2"/>
          <p:cNvSpPr>
            <a:spLocks noGrp="1"/>
          </p:cNvSpPr>
          <p:nvPr>
            <p:ph type="dt" sz="half" idx="10"/>
          </p:nvPr>
        </p:nvSpPr>
        <p:spPr/>
        <p:txBody>
          <a:bodyPr/>
          <a:lstStyle/>
          <a:p>
            <a:pPr>
              <a:defRPr/>
            </a:pPr>
            <a:endParaRPr lang="it-IT"/>
          </a:p>
        </p:txBody>
      </p:sp>
      <p:sp>
        <p:nvSpPr>
          <p:cNvPr id="4" name="Footer Placeholder 3"/>
          <p:cNvSpPr>
            <a:spLocks noGrp="1"/>
          </p:cNvSpPr>
          <p:nvPr>
            <p:ph type="ftr" sz="quarter" idx="11"/>
          </p:nvPr>
        </p:nvSpPr>
        <p:spPr/>
        <p:txBody>
          <a:bodyPr/>
          <a:lstStyle/>
          <a:p>
            <a:pPr>
              <a:defRPr/>
            </a:pPr>
            <a:endParaRPr lang="it-IT"/>
          </a:p>
        </p:txBody>
      </p:sp>
      <p:sp>
        <p:nvSpPr>
          <p:cNvPr id="5" name="Slide Number Placeholder 4"/>
          <p:cNvSpPr>
            <a:spLocks noGrp="1"/>
          </p:cNvSpPr>
          <p:nvPr>
            <p:ph type="sldNum" sz="quarter" idx="12"/>
          </p:nvPr>
        </p:nvSpPr>
        <p:spPr/>
        <p:txBody>
          <a:bodyPr/>
          <a:lstStyle/>
          <a:p>
            <a:pPr>
              <a:defRPr/>
            </a:pPr>
            <a:fld id="{AB651F51-974A-4514-9DBC-BF559B774E0C}"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it-IT"/>
          </a:p>
        </p:txBody>
      </p:sp>
      <p:sp>
        <p:nvSpPr>
          <p:cNvPr id="3" name="Footer Placeholder 2"/>
          <p:cNvSpPr>
            <a:spLocks noGrp="1"/>
          </p:cNvSpPr>
          <p:nvPr>
            <p:ph type="ftr" sz="quarter" idx="11"/>
          </p:nvPr>
        </p:nvSpPr>
        <p:spPr/>
        <p:txBody>
          <a:bodyPr/>
          <a:lstStyle/>
          <a:p>
            <a:pPr>
              <a:defRPr/>
            </a:pPr>
            <a:endParaRPr lang="it-IT"/>
          </a:p>
        </p:txBody>
      </p:sp>
      <p:sp>
        <p:nvSpPr>
          <p:cNvPr id="4" name="Slide Number Placeholder 3"/>
          <p:cNvSpPr>
            <a:spLocks noGrp="1"/>
          </p:cNvSpPr>
          <p:nvPr>
            <p:ph type="sldNum" sz="quarter" idx="12"/>
          </p:nvPr>
        </p:nvSpPr>
        <p:spPr/>
        <p:txBody>
          <a:bodyPr/>
          <a:lstStyle/>
          <a:p>
            <a:pPr>
              <a:defRPr/>
            </a:pPr>
            <a:fld id="{158EC3A7-1C65-4028-A752-A88BBB7D4568}"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4"/>
            <a:ext cx="2743200" cy="871538"/>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Text Placeholder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Content Placeholder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03096797-0DDE-41FF-BC4A-3B9A49E1E869}"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882747"/>
            <a:ext cx="2212848" cy="1186966"/>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Text Placeholder 3"/>
          <p:cNvSpPr>
            <a:spLocks noGrp="1"/>
          </p:cNvSpPr>
          <p:nvPr>
            <p:ph type="body" sz="half" idx="2"/>
          </p:nvPr>
        </p:nvSpPr>
        <p:spPr>
          <a:xfrm>
            <a:off x="609600" y="2121589"/>
            <a:ext cx="2209800" cy="163449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a:xfrm>
            <a:off x="8077200" y="4767263"/>
            <a:ext cx="609600" cy="273844"/>
          </a:xfrm>
        </p:spPr>
        <p:txBody>
          <a:bodyPr/>
          <a:lstStyle/>
          <a:p>
            <a:pPr>
              <a:defRPr/>
            </a:pPr>
            <a:fld id="{0FD367DA-04F2-4F2B-A934-A9F6A2ADFFBE}" type="slidenum">
              <a:rPr lang="it-IT" smtClean="0"/>
              <a:pPr>
                <a:defRPr/>
              </a:pPr>
              <a:t>‹N›</a:t>
            </a:fld>
            <a:endParaRPr lang="it-IT"/>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4664869"/>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5358"/>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528066"/>
            <a:ext cx="8229600" cy="85725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Text Placeholder 29"/>
          <p:cNvSpPr>
            <a:spLocks noGrp="1"/>
          </p:cNvSpPr>
          <p:nvPr>
            <p:ph type="body" idx="1"/>
          </p:nvPr>
        </p:nvSpPr>
        <p:spPr>
          <a:xfrm>
            <a:off x="457200" y="1451610"/>
            <a:ext cx="8229600" cy="329184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Date Placeholder 9"/>
          <p:cNvSpPr>
            <a:spLocks noGrp="1"/>
          </p:cNvSpPr>
          <p:nvPr>
            <p:ph type="dt" sz="half" idx="2"/>
          </p:nvPr>
        </p:nvSpPr>
        <p:spPr>
          <a:xfrm>
            <a:off x="457200" y="4767263"/>
            <a:ext cx="21336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it-IT"/>
          </a:p>
        </p:txBody>
      </p:sp>
      <p:sp>
        <p:nvSpPr>
          <p:cNvPr id="22" name="Footer Placeholder 21"/>
          <p:cNvSpPr>
            <a:spLocks noGrp="1"/>
          </p:cNvSpPr>
          <p:nvPr>
            <p:ph type="ftr" sz="quarter" idx="3"/>
          </p:nvPr>
        </p:nvSpPr>
        <p:spPr>
          <a:xfrm>
            <a:off x="2667000" y="4767263"/>
            <a:ext cx="33528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it-IT"/>
          </a:p>
        </p:txBody>
      </p:sp>
      <p:sp>
        <p:nvSpPr>
          <p:cNvPr id="18" name="Slide Number Placeholder 17"/>
          <p:cNvSpPr>
            <a:spLocks noGrp="1"/>
          </p:cNvSpPr>
          <p:nvPr>
            <p:ph type="sldNum" sz="quarter" idx="4"/>
          </p:nvPr>
        </p:nvSpPr>
        <p:spPr>
          <a:xfrm>
            <a:off x="7924800" y="4767263"/>
            <a:ext cx="762000" cy="273844"/>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2AF9A9B2-8DAC-4901-99CC-2B4B22403904}" type="slidenum">
              <a:rPr lang="it-IT" smtClean="0"/>
              <a:pPr>
                <a:defRPr/>
              </a:pPr>
              <a:t>‹N›</a:t>
            </a:fld>
            <a:endParaRPr lang="it-IT"/>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89" r:id="rId1"/>
    <p:sldLayoutId id="2147484090" r:id="rId2"/>
    <p:sldLayoutId id="2147484091" r:id="rId3"/>
    <p:sldLayoutId id="2147484092" r:id="rId4"/>
    <p:sldLayoutId id="2147484093" r:id="rId5"/>
    <p:sldLayoutId id="2147484094" r:id="rId6"/>
    <p:sldLayoutId id="2147484095" r:id="rId7"/>
    <p:sldLayoutId id="2147484096" r:id="rId8"/>
    <p:sldLayoutId id="2147484097" r:id="rId9"/>
    <p:sldLayoutId id="2147484098" r:id="rId10"/>
    <p:sldLayoutId id="2147484099" r:id="rId11"/>
    <p:sldLayoutId id="2147484100" r:id="rId12"/>
  </p:sldLayoutIdLst>
  <p:transition>
    <p:dissolve/>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297152" y="411510"/>
            <a:ext cx="7772400" cy="1735509"/>
          </a:xfrm>
        </p:spPr>
        <p:txBody>
          <a:bodyPr>
            <a:normAutofit/>
          </a:bodyPr>
          <a:lstStyle/>
          <a:p>
            <a:pPr fontAlgn="auto">
              <a:spcAft>
                <a:spcPts val="0"/>
              </a:spcAft>
              <a:defRPr/>
            </a:pPr>
            <a:r>
              <a:rPr lang="it-IT" sz="4900" i="1" dirty="0" smtClean="0">
                <a:solidFill>
                  <a:schemeClr val="tx1"/>
                </a:solidFill>
              </a:rPr>
              <a:t>Contratti bancari e</a:t>
            </a:r>
            <a:br>
              <a:rPr lang="it-IT" sz="4900" i="1" dirty="0" smtClean="0">
                <a:solidFill>
                  <a:schemeClr val="tx1"/>
                </a:solidFill>
              </a:rPr>
            </a:br>
            <a:r>
              <a:rPr lang="it-IT" sz="4900" i="1" dirty="0" smtClean="0">
                <a:solidFill>
                  <a:schemeClr val="tx1"/>
                </a:solidFill>
              </a:rPr>
              <a:t>assicurativi</a:t>
            </a:r>
            <a:endParaRPr lang="it-IT" sz="4900" i="1" dirty="0" smtClean="0">
              <a:solidFill>
                <a:schemeClr val="tx1"/>
              </a:solidFill>
            </a:endParaRPr>
          </a:p>
        </p:txBody>
      </p:sp>
      <p:sp>
        <p:nvSpPr>
          <p:cNvPr id="2" name="Sottotitolo 1"/>
          <p:cNvSpPr>
            <a:spLocks noGrp="1"/>
          </p:cNvSpPr>
          <p:nvPr>
            <p:ph type="subTitle" idx="1"/>
          </p:nvPr>
        </p:nvSpPr>
        <p:spPr>
          <a:xfrm>
            <a:off x="1283023" y="2571750"/>
            <a:ext cx="7772400" cy="899778"/>
          </a:xfrm>
        </p:spPr>
        <p:txBody>
          <a:bodyPr>
            <a:normAutofit lnSpcReduction="10000"/>
          </a:bodyPr>
          <a:lstStyle/>
          <a:p>
            <a:r>
              <a:rPr lang="it-IT" dirty="0" smtClean="0"/>
              <a:t>DOCENTE: Tania Tomasi</a:t>
            </a:r>
          </a:p>
          <a:p>
            <a:r>
              <a:rPr lang="it-IT" i="1" dirty="0" smtClean="0">
                <a:latin typeface="Times New Roman" pitchFamily="18" charset="0"/>
                <a:cs typeface="Times New Roman" pitchFamily="18" charset="0"/>
              </a:rPr>
              <a:t>Università </a:t>
            </a:r>
            <a:r>
              <a:rPr lang="it-IT" i="1" dirty="0" smtClean="0">
                <a:latin typeface="Times New Roman" pitchFamily="18" charset="0"/>
                <a:cs typeface="Times New Roman" pitchFamily="18" charset="0"/>
              </a:rPr>
              <a:t>degli Studi di Ferrara</a:t>
            </a:r>
            <a:endParaRPr lang="it-IT" i="1"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971600" y="771550"/>
            <a:ext cx="4392488" cy="432048"/>
          </a:xfrm>
        </p:spPr>
        <p:style>
          <a:lnRef idx="1">
            <a:schemeClr val="accent4"/>
          </a:lnRef>
          <a:fillRef idx="2">
            <a:schemeClr val="accent4"/>
          </a:fillRef>
          <a:effectRef idx="1">
            <a:schemeClr val="accent4"/>
          </a:effectRef>
          <a:fontRef idx="minor">
            <a:schemeClr val="dk1"/>
          </a:fontRef>
        </p:style>
        <p:txBody>
          <a:bodyPr>
            <a:normAutofit/>
          </a:bodyPr>
          <a:lstStyle/>
          <a:p>
            <a:r>
              <a:rPr lang="it-IT" sz="1400" dirty="0" smtClean="0"/>
              <a:t>(continuo) fonti del sistema bancario: leggi</a:t>
            </a:r>
            <a:endParaRPr lang="it-IT" sz="1400" dirty="0" smtClean="0"/>
          </a:p>
        </p:txBody>
      </p:sp>
      <p:sp>
        <p:nvSpPr>
          <p:cNvPr id="5123" name="Rectangle 3"/>
          <p:cNvSpPr>
            <a:spLocks noGrp="1" noChangeArrowheads="1"/>
          </p:cNvSpPr>
          <p:nvPr>
            <p:ph idx="1"/>
          </p:nvPr>
        </p:nvSpPr>
        <p:spPr>
          <a:xfrm>
            <a:off x="971600" y="1347614"/>
            <a:ext cx="7715200" cy="3395836"/>
          </a:xfrm>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pPr lvl="1"/>
            <a:r>
              <a:rPr lang="it-IT" dirty="0" smtClean="0">
                <a:solidFill>
                  <a:schemeClr val="accent1">
                    <a:lumMod val="60000"/>
                    <a:lumOff val="40000"/>
                  </a:schemeClr>
                </a:solidFill>
              </a:rPr>
              <a:t>Leggi ordinarie: </a:t>
            </a:r>
          </a:p>
          <a:p>
            <a:pPr lvl="1"/>
            <a:r>
              <a:rPr lang="it-IT" dirty="0" smtClean="0">
                <a:solidFill>
                  <a:schemeClr val="accent1">
                    <a:lumMod val="60000"/>
                    <a:lumOff val="40000"/>
                  </a:schemeClr>
                </a:solidFill>
              </a:rPr>
              <a:t>Storicamente si ricorda la L. bancaria del ‘36-’38, che si fondava sul carattere pubblicistico dell’attività bancaria; il DPR 350/85, che recepiva la I Dir CE; L. Amato 218/1990 e privatizzazione mediante società di capitali; è con il recepimento della II Dir CE  che il Governo viene delegato ad emanare il D. </a:t>
            </a:r>
            <a:r>
              <a:rPr lang="it-IT" dirty="0" err="1" smtClean="0">
                <a:solidFill>
                  <a:schemeClr val="accent1">
                    <a:lumMod val="60000"/>
                    <a:lumOff val="40000"/>
                  </a:schemeClr>
                </a:solidFill>
              </a:rPr>
              <a:t>Lgs</a:t>
            </a:r>
            <a:r>
              <a:rPr lang="it-IT" dirty="0" smtClean="0">
                <a:solidFill>
                  <a:schemeClr val="accent1">
                    <a:lumMod val="60000"/>
                    <a:lumOff val="40000"/>
                  </a:schemeClr>
                </a:solidFill>
              </a:rPr>
              <a:t>. 1 settembre 1993 n 358 - Testo unico delle leggi in materia bancaria e creditizia- TUB.</a:t>
            </a:r>
          </a:p>
          <a:p>
            <a:pPr lvl="1"/>
            <a:r>
              <a:rPr lang="it-IT" dirty="0" smtClean="0">
                <a:solidFill>
                  <a:schemeClr val="accent1">
                    <a:lumMod val="60000"/>
                    <a:lumOff val="40000"/>
                  </a:schemeClr>
                </a:solidFill>
              </a:rPr>
              <a:t>TUB: riordina l’intera materia bancaria, con la sola esclusione: </a:t>
            </a:r>
          </a:p>
          <a:p>
            <a:pPr lvl="1"/>
            <a:r>
              <a:rPr lang="it-IT" dirty="0" smtClean="0">
                <a:solidFill>
                  <a:schemeClr val="accent1">
                    <a:lumMod val="60000"/>
                    <a:lumOff val="40000"/>
                  </a:schemeClr>
                </a:solidFill>
              </a:rPr>
              <a:t>	- dei bilanci delle aziende di credito (disciplinati da D. </a:t>
            </a:r>
            <a:r>
              <a:rPr lang="it-IT" dirty="0" err="1" smtClean="0">
                <a:solidFill>
                  <a:schemeClr val="accent1">
                    <a:lumMod val="60000"/>
                    <a:lumOff val="40000"/>
                  </a:schemeClr>
                </a:solidFill>
              </a:rPr>
              <a:t>Lgs</a:t>
            </a:r>
            <a:r>
              <a:rPr lang="it-IT" dirty="0" smtClean="0">
                <a:solidFill>
                  <a:schemeClr val="accent1">
                    <a:lumMod val="60000"/>
                    <a:lumOff val="40000"/>
                  </a:schemeClr>
                </a:solidFill>
              </a:rPr>
              <a:t>. 87/1992); </a:t>
            </a:r>
          </a:p>
          <a:p>
            <a:pPr lvl="1"/>
            <a:r>
              <a:rPr lang="it-IT" dirty="0" smtClean="0">
                <a:solidFill>
                  <a:schemeClr val="accent1">
                    <a:lumMod val="60000"/>
                    <a:lumOff val="40000"/>
                  </a:schemeClr>
                </a:solidFill>
              </a:rPr>
              <a:t>	- dei mercati finanziari (D. </a:t>
            </a:r>
            <a:r>
              <a:rPr lang="it-IT" dirty="0" err="1" smtClean="0">
                <a:solidFill>
                  <a:schemeClr val="accent1">
                    <a:lumMod val="60000"/>
                    <a:lumOff val="40000"/>
                  </a:schemeClr>
                </a:solidFill>
              </a:rPr>
              <a:t>Lgs</a:t>
            </a:r>
            <a:r>
              <a:rPr lang="it-IT" dirty="0" smtClean="0">
                <a:solidFill>
                  <a:schemeClr val="accent1">
                    <a:lumMod val="60000"/>
                    <a:lumOff val="40000"/>
                  </a:schemeClr>
                </a:solidFill>
              </a:rPr>
              <a:t>. 58/1998); </a:t>
            </a:r>
          </a:p>
          <a:p>
            <a:pPr lvl="1"/>
            <a:r>
              <a:rPr lang="it-IT" dirty="0" smtClean="0">
                <a:solidFill>
                  <a:schemeClr val="accent1">
                    <a:lumMod val="60000"/>
                    <a:lumOff val="40000"/>
                  </a:schemeClr>
                </a:solidFill>
              </a:rPr>
              <a:t>	- della tutela della concorrenza e del mercato (L. 287/1990).</a:t>
            </a:r>
          </a:p>
          <a:p>
            <a:pPr lvl="1"/>
            <a:r>
              <a:rPr lang="it-IT" dirty="0" smtClean="0">
                <a:solidFill>
                  <a:schemeClr val="accent1">
                    <a:lumMod val="60000"/>
                    <a:lumOff val="40000"/>
                  </a:schemeClr>
                </a:solidFill>
              </a:rPr>
              <a:t>Leggi regionali: occorre distinguere tra:</a:t>
            </a:r>
          </a:p>
          <a:p>
            <a:pPr lvl="1"/>
            <a:r>
              <a:rPr lang="it-IT" dirty="0" smtClean="0">
                <a:solidFill>
                  <a:schemeClr val="accent1">
                    <a:lumMod val="60000"/>
                    <a:lumOff val="40000"/>
                  </a:schemeClr>
                </a:solidFill>
              </a:rPr>
              <a:t>- Regioni a statuto ordinario: art. 117, c. 2, </a:t>
            </a:r>
            <a:r>
              <a:rPr lang="it-IT" dirty="0" err="1" smtClean="0">
                <a:solidFill>
                  <a:schemeClr val="accent1">
                    <a:lumMod val="60000"/>
                    <a:lumOff val="40000"/>
                  </a:schemeClr>
                </a:solidFill>
              </a:rPr>
              <a:t>lett</a:t>
            </a:r>
            <a:r>
              <a:rPr lang="it-IT" dirty="0" smtClean="0">
                <a:solidFill>
                  <a:schemeClr val="accent1">
                    <a:lumMod val="60000"/>
                    <a:lumOff val="40000"/>
                  </a:schemeClr>
                </a:solidFill>
              </a:rPr>
              <a:t> e), </a:t>
            </a:r>
            <a:r>
              <a:rPr lang="it-IT" dirty="0" err="1" smtClean="0">
                <a:solidFill>
                  <a:schemeClr val="accent1">
                    <a:lumMod val="60000"/>
                    <a:lumOff val="40000"/>
                  </a:schemeClr>
                </a:solidFill>
              </a:rPr>
              <a:t>Cost</a:t>
            </a:r>
            <a:r>
              <a:rPr lang="it-IT" dirty="0" smtClean="0">
                <a:solidFill>
                  <a:schemeClr val="accent1">
                    <a:lumMod val="60000"/>
                    <a:lumOff val="40000"/>
                  </a:schemeClr>
                </a:solidFill>
              </a:rPr>
              <a:t> – riserva esclusiva dello Stato (potestà legislativa esclusiva in materia di «moneta, tutela risparmio e mercati  finanziari»; art. 117, c. 3, </a:t>
            </a:r>
            <a:r>
              <a:rPr lang="it-IT" dirty="0" err="1" smtClean="0">
                <a:solidFill>
                  <a:schemeClr val="accent1">
                    <a:lumMod val="60000"/>
                    <a:lumOff val="40000"/>
                  </a:schemeClr>
                </a:solidFill>
              </a:rPr>
              <a:t>Cost</a:t>
            </a:r>
            <a:r>
              <a:rPr lang="it-IT" dirty="0" smtClean="0">
                <a:solidFill>
                  <a:schemeClr val="accent1">
                    <a:lumMod val="60000"/>
                    <a:lumOff val="40000"/>
                  </a:schemeClr>
                </a:solidFill>
              </a:rPr>
              <a:t> – potestà concorrente delle Regioni  limitatamente alle banche a carattere regionale, nel rispetto dei principi fondamentali dello Stato (quindi alla regione spetta la legislazione di dettaglio);</a:t>
            </a:r>
          </a:p>
          <a:p>
            <a:pPr lvl="1"/>
            <a:endParaRPr lang="it-IT" dirty="0" smtClean="0">
              <a:solidFill>
                <a:schemeClr val="accent1">
                  <a:lumMod val="60000"/>
                  <a:lumOff val="40000"/>
                </a:schemeClr>
              </a:solidFill>
            </a:endParaRPr>
          </a:p>
          <a:p>
            <a:pPr lvl="1"/>
            <a:endParaRPr lang="it-IT" dirty="0" smtClean="0"/>
          </a:p>
          <a:p>
            <a:pPr lvl="1"/>
            <a:endParaRPr lang="it-IT" dirty="0" smtClean="0"/>
          </a:p>
          <a:p>
            <a:pPr lvl="1"/>
            <a:endParaRPr lang="it-IT" dirty="0" smtClean="0"/>
          </a:p>
          <a:p>
            <a:pPr lvl="1"/>
            <a:endParaRPr lang="it-IT" dirty="0" smtClean="0"/>
          </a:p>
          <a:p>
            <a:pPr lvl="1"/>
            <a:endParaRPr lang="it-IT" dirty="0" smtClean="0"/>
          </a:p>
          <a:p>
            <a:endParaRPr lang="it-IT" dirty="0" smtClean="0"/>
          </a:p>
          <a:p>
            <a:endParaRPr lang="it-IT" dirty="0" smtClean="0"/>
          </a:p>
          <a:p>
            <a:endParaRPr lang="it-IT" dirty="0" smtClean="0"/>
          </a:p>
          <a:p>
            <a:endParaRPr lang="it-IT" dirty="0" smtClean="0"/>
          </a:p>
          <a:p>
            <a:endParaRPr lang="it-IT" dirty="0" smtClean="0"/>
          </a:p>
        </p:txBody>
      </p:sp>
    </p:spTree>
    <p:extLst>
      <p:ext uri="{BB962C8B-B14F-4D97-AF65-F5344CB8AC3E}">
        <p14:creationId xmlns:p14="http://schemas.microsoft.com/office/powerpoint/2010/main" val="76978531"/>
      </p:ext>
    </p:extLst>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899592" y="483518"/>
            <a:ext cx="7560840" cy="929258"/>
          </a:xfrm>
        </p:spPr>
        <p:style>
          <a:lnRef idx="1">
            <a:schemeClr val="accent5"/>
          </a:lnRef>
          <a:fillRef idx="2">
            <a:schemeClr val="accent5"/>
          </a:fillRef>
          <a:effectRef idx="1">
            <a:schemeClr val="accent5"/>
          </a:effectRef>
          <a:fontRef idx="minor">
            <a:schemeClr val="dk1"/>
          </a:fontRef>
        </p:style>
        <p:txBody>
          <a:bodyPr>
            <a:noAutofit/>
          </a:bodyPr>
          <a:lstStyle/>
          <a:p>
            <a:r>
              <a:rPr lang="it-IT" sz="2400" dirty="0" smtClean="0"/>
              <a:t>(continuo) </a:t>
            </a:r>
            <a:r>
              <a:rPr lang="it-IT" sz="3200" dirty="0" smtClean="0"/>
              <a:t>fonti del sistema bancario: leggi regionali</a:t>
            </a:r>
            <a:endParaRPr lang="it-IT" sz="3200" dirty="0"/>
          </a:p>
        </p:txBody>
      </p:sp>
      <p:sp>
        <p:nvSpPr>
          <p:cNvPr id="2" name="Segnaposto contenuto 1"/>
          <p:cNvSpPr>
            <a:spLocks noGrp="1"/>
          </p:cNvSpPr>
          <p:nvPr>
            <p:ph idx="1"/>
          </p:nvPr>
        </p:nvSpPr>
        <p:spPr>
          <a:xfrm>
            <a:off x="899592" y="1491630"/>
            <a:ext cx="7571184" cy="3251820"/>
          </a:xfrm>
        </p:spPr>
        <p:style>
          <a:lnRef idx="1">
            <a:schemeClr val="accent3"/>
          </a:lnRef>
          <a:fillRef idx="2">
            <a:schemeClr val="accent3"/>
          </a:fillRef>
          <a:effectRef idx="1">
            <a:schemeClr val="accent3"/>
          </a:effectRef>
          <a:fontRef idx="minor">
            <a:schemeClr val="dk1"/>
          </a:fontRef>
        </p:style>
        <p:txBody>
          <a:bodyPr>
            <a:normAutofit fontScale="47500" lnSpcReduction="20000"/>
          </a:bodyPr>
          <a:lstStyle/>
          <a:p>
            <a:pPr lvl="1"/>
            <a:r>
              <a:rPr lang="it-IT" dirty="0" smtClean="0">
                <a:solidFill>
                  <a:schemeClr val="accent1">
                    <a:lumMod val="60000"/>
                    <a:lumOff val="40000"/>
                  </a:schemeClr>
                </a:solidFill>
              </a:rPr>
              <a:t>-Regioni a statuto speciale: </a:t>
            </a:r>
          </a:p>
          <a:p>
            <a:pPr lvl="1"/>
            <a:endParaRPr lang="it-IT" dirty="0" smtClean="0">
              <a:solidFill>
                <a:schemeClr val="accent1">
                  <a:lumMod val="60000"/>
                  <a:lumOff val="40000"/>
                </a:schemeClr>
              </a:solidFill>
            </a:endParaRPr>
          </a:p>
          <a:p>
            <a:pPr lvl="1"/>
            <a:r>
              <a:rPr lang="it-IT" dirty="0" smtClean="0">
                <a:solidFill>
                  <a:schemeClr val="accent1">
                    <a:lumMod val="60000"/>
                    <a:lumOff val="40000"/>
                  </a:schemeClr>
                </a:solidFill>
              </a:rPr>
              <a:t>art. 117, c. 5, </a:t>
            </a:r>
            <a:r>
              <a:rPr lang="it-IT" dirty="0" err="1" smtClean="0">
                <a:solidFill>
                  <a:schemeClr val="accent1">
                    <a:lumMod val="60000"/>
                    <a:lumOff val="40000"/>
                  </a:schemeClr>
                </a:solidFill>
              </a:rPr>
              <a:t>Cost</a:t>
            </a:r>
            <a:r>
              <a:rPr lang="it-IT" dirty="0" smtClean="0">
                <a:solidFill>
                  <a:schemeClr val="accent1">
                    <a:lumMod val="60000"/>
                    <a:lumOff val="40000"/>
                  </a:schemeClr>
                </a:solidFill>
              </a:rPr>
              <a:t> : possibile potestà legislativa (in base alle norme di attuazione dei rispettivi statuti) nel rispetto dei vincoli CE e principi fondamentali. </a:t>
            </a:r>
          </a:p>
          <a:p>
            <a:pPr lvl="1"/>
            <a:endParaRPr lang="it-IT" dirty="0" smtClean="0">
              <a:solidFill>
                <a:schemeClr val="accent1">
                  <a:lumMod val="60000"/>
                  <a:lumOff val="40000"/>
                </a:schemeClr>
              </a:solidFill>
            </a:endParaRPr>
          </a:p>
          <a:p>
            <a:pPr lvl="1"/>
            <a:r>
              <a:rPr lang="it-IT" dirty="0" smtClean="0">
                <a:solidFill>
                  <a:schemeClr val="accent1">
                    <a:lumMod val="60000"/>
                    <a:lumOff val="40000"/>
                  </a:schemeClr>
                </a:solidFill>
              </a:rPr>
              <a:t>E’ sempre necessario il PARERE VINCOLANTE di Banca Italia qualora siano attribuite competenze in materia di autorizzazioni all’esercizio dell’attività bancaria, operazioni straordinarie (trasformazioni, fusioni, scissioni), altre modifiche statutarie, accertamento delle modifiche degli statuti delle banche (ex art. 159, c. 2, TUB, norma inderogabile, che prevale sulle contrarie disposizioni già emanate, come indicato al successivo comma 3).</a:t>
            </a:r>
          </a:p>
          <a:p>
            <a:pPr lvl="1"/>
            <a:endParaRPr lang="it-IT" dirty="0" smtClean="0">
              <a:solidFill>
                <a:schemeClr val="accent1">
                  <a:lumMod val="60000"/>
                  <a:lumOff val="40000"/>
                </a:schemeClr>
              </a:solidFill>
            </a:endParaRPr>
          </a:p>
          <a:p>
            <a:pPr lvl="1"/>
            <a:r>
              <a:rPr lang="it-IT" dirty="0" smtClean="0">
                <a:solidFill>
                  <a:schemeClr val="accent1">
                    <a:lumMod val="60000"/>
                    <a:lumOff val="40000"/>
                  </a:schemeClr>
                </a:solidFill>
              </a:rPr>
              <a:t>In ogni caso, le valutazioni di vigilanza sono riservate alla Banca d'Italia (ex art. 159, c. 1, TUB, norma inderogabile, che prevale sulle contrarie disposizioni già emanate come indicato al successivo comma 3).</a:t>
            </a:r>
          </a:p>
          <a:p>
            <a:pPr lvl="1"/>
            <a:endParaRPr lang="it-IT" dirty="0" smtClean="0">
              <a:solidFill>
                <a:schemeClr val="accent1">
                  <a:lumMod val="60000"/>
                  <a:lumOff val="40000"/>
                </a:schemeClr>
              </a:solidFill>
            </a:endParaRPr>
          </a:p>
          <a:p>
            <a:pPr lvl="1"/>
            <a:r>
              <a:rPr lang="it-IT" dirty="0" smtClean="0">
                <a:solidFill>
                  <a:schemeClr val="accent1">
                    <a:lumMod val="60000"/>
                    <a:lumOff val="40000"/>
                  </a:schemeClr>
                </a:solidFill>
              </a:rPr>
              <a:t>Le regioni a statuto speciale, alle quali sono riconosciuti, in base alle norme di attuazione dei rispettivi statuti, poteri nelle materie disciplinate dalla direttiva  2013/36/UE (sull’accesso all'attività degli enti creditizi e sulla vigilanza prudenziale sugli enti creditizi e sulle imprese di investimento), provvedono a emanare norme di recepimento della direttiva stessa nel rispetto delle disposizioni di principio non derogabili contenute all’art. 159 TUB.</a:t>
            </a:r>
          </a:p>
          <a:p>
            <a:endParaRPr lang="it-IT" dirty="0"/>
          </a:p>
        </p:txBody>
      </p:sp>
    </p:spTree>
    <p:extLst>
      <p:ext uri="{BB962C8B-B14F-4D97-AF65-F5344CB8AC3E}">
        <p14:creationId xmlns:p14="http://schemas.microsoft.com/office/powerpoint/2010/main" val="4232615312"/>
      </p:ext>
    </p:extLst>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971600" y="483518"/>
            <a:ext cx="7632848" cy="857250"/>
          </a:xfrm>
        </p:spPr>
        <p:style>
          <a:lnRef idx="1">
            <a:schemeClr val="accent4"/>
          </a:lnRef>
          <a:fillRef idx="2">
            <a:schemeClr val="accent4"/>
          </a:fillRef>
          <a:effectRef idx="1">
            <a:schemeClr val="accent4"/>
          </a:effectRef>
          <a:fontRef idx="minor">
            <a:schemeClr val="dk1"/>
          </a:fontRef>
        </p:style>
        <p:txBody>
          <a:bodyPr>
            <a:noAutofit/>
          </a:bodyPr>
          <a:lstStyle/>
          <a:p>
            <a:r>
              <a:rPr lang="it-IT" sz="2000" dirty="0" smtClean="0"/>
              <a:t>(continuo) </a:t>
            </a:r>
            <a:r>
              <a:rPr lang="it-IT" sz="2800" dirty="0" smtClean="0"/>
              <a:t>fonti del sistema bancario: </a:t>
            </a:r>
            <a:br>
              <a:rPr lang="it-IT" sz="2800" dirty="0" smtClean="0"/>
            </a:br>
            <a:r>
              <a:rPr lang="it-IT" sz="2800" dirty="0" smtClean="0"/>
              <a:t>normativa secondaria</a:t>
            </a:r>
            <a:endParaRPr lang="it-IT" sz="2800" dirty="0"/>
          </a:p>
        </p:txBody>
      </p:sp>
      <p:sp>
        <p:nvSpPr>
          <p:cNvPr id="2" name="Segnaposto contenuto 1"/>
          <p:cNvSpPr>
            <a:spLocks noGrp="1"/>
          </p:cNvSpPr>
          <p:nvPr>
            <p:ph idx="1"/>
          </p:nvPr>
        </p:nvSpPr>
        <p:spPr>
          <a:xfrm>
            <a:off x="971600" y="1419622"/>
            <a:ext cx="7704856" cy="3219832"/>
          </a:xfrm>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pPr lvl="1"/>
            <a:r>
              <a:rPr lang="it-IT" dirty="0" smtClean="0">
                <a:solidFill>
                  <a:schemeClr val="accent1">
                    <a:lumMod val="60000"/>
                    <a:lumOff val="40000"/>
                  </a:schemeClr>
                </a:solidFill>
              </a:rPr>
              <a:t>Regolamenti in materia bancaria: </a:t>
            </a:r>
          </a:p>
          <a:p>
            <a:pPr lvl="1"/>
            <a:r>
              <a:rPr lang="it-IT" dirty="0" smtClean="0">
                <a:solidFill>
                  <a:schemeClr val="accent1">
                    <a:lumMod val="60000"/>
                    <a:lumOff val="40000"/>
                  </a:schemeClr>
                </a:solidFill>
              </a:rPr>
              <a:t>Rappresentano una delle principali fonti, soprattutto a seguito della delegificazione operata dal TUB. Quindi, il TUB ha introdotto con legge le norme fondamentali, demandando alle Autorità creditizie (MEF, CICR e Banca Italia) il compito di integrare e specificare le norme di legge attraverso provvedimenti regolamentari di portata generale.</a:t>
            </a:r>
          </a:p>
          <a:p>
            <a:pPr lvl="1"/>
            <a:r>
              <a:rPr lang="it-IT" dirty="0" smtClean="0">
                <a:solidFill>
                  <a:schemeClr val="accent1">
                    <a:lumMod val="60000"/>
                    <a:lumOff val="40000"/>
                  </a:schemeClr>
                </a:solidFill>
              </a:rPr>
              <a:t>Cosi:</a:t>
            </a:r>
          </a:p>
          <a:p>
            <a:pPr lvl="1"/>
            <a:r>
              <a:rPr lang="it-IT" dirty="0" smtClean="0">
                <a:solidFill>
                  <a:schemeClr val="accent1">
                    <a:lumMod val="60000"/>
                    <a:lumOff val="40000"/>
                  </a:schemeClr>
                </a:solidFill>
              </a:rPr>
              <a:t>- Il MEF ha potestà regolamentare che esercita attraverso emanazione di decreti (nelle materie indicate dal TUB, es. requisiti professionalità e onorabilità degli esponenti aziendali);</a:t>
            </a:r>
          </a:p>
          <a:p>
            <a:pPr lvl="1"/>
            <a:r>
              <a:rPr lang="it-IT" dirty="0" smtClean="0">
                <a:solidFill>
                  <a:schemeClr val="accent1">
                    <a:lumMod val="60000"/>
                    <a:lumOff val="40000"/>
                  </a:schemeClr>
                </a:solidFill>
              </a:rPr>
              <a:t>- Il CICR ha potestà regolamentare nelle materie indicate dal TUB e in particolare ex art. 53 TUB. Tali delibere (linee generali) devono poi sempre essere attuate dalla Banca d’Italia, alla quale sono attribuiti anche compiti propulsivi e propositivi delle delibere del CICR;</a:t>
            </a:r>
          </a:p>
          <a:p>
            <a:pPr lvl="1"/>
            <a:r>
              <a:rPr lang="it-IT" dirty="0" smtClean="0">
                <a:solidFill>
                  <a:schemeClr val="accent1">
                    <a:lumMod val="60000"/>
                    <a:lumOff val="40000"/>
                  </a:schemeClr>
                </a:solidFill>
              </a:rPr>
              <a:t>- La Banca d’Italia ha potere regolamentare ex art. 4 TUB mediante l’emanazione di istruzioni (atti amministrativi generali di per sé inidonei ad incidere sulla sfera dei diritti soggettivi dei privati, a meno che non vengano trasfuse in norme contrattuali)e veri e propri regolamenti(se emanati in forza di legge, sono norme generali e astratte in grado di abrogare norme vigenti).</a:t>
            </a:r>
            <a:endParaRPr lang="it-IT" dirty="0" smtClean="0">
              <a:solidFill>
                <a:schemeClr val="accent1">
                  <a:lumMod val="60000"/>
                  <a:lumOff val="40000"/>
                </a:schemeClr>
              </a:solidFill>
            </a:endParaRPr>
          </a:p>
        </p:txBody>
      </p:sp>
    </p:spTree>
    <p:extLst>
      <p:ext uri="{BB962C8B-B14F-4D97-AF65-F5344CB8AC3E}">
        <p14:creationId xmlns:p14="http://schemas.microsoft.com/office/powerpoint/2010/main" val="1043881223"/>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971600" y="699542"/>
            <a:ext cx="6984776" cy="685774"/>
          </a:xfrm>
        </p:spPr>
        <p:style>
          <a:lnRef idx="1">
            <a:schemeClr val="accent4"/>
          </a:lnRef>
          <a:fillRef idx="2">
            <a:schemeClr val="accent4"/>
          </a:fillRef>
          <a:effectRef idx="1">
            <a:schemeClr val="accent4"/>
          </a:effectRef>
          <a:fontRef idx="minor">
            <a:schemeClr val="dk1"/>
          </a:fontRef>
        </p:style>
        <p:txBody>
          <a:bodyPr>
            <a:normAutofit/>
          </a:bodyPr>
          <a:lstStyle/>
          <a:p>
            <a:r>
              <a:rPr lang="it-IT" sz="2800" dirty="0" smtClean="0"/>
              <a:t>(continuo) fonti del sistema bancario: gli usi</a:t>
            </a:r>
            <a:endParaRPr lang="it-IT" sz="2800" dirty="0"/>
          </a:p>
        </p:txBody>
      </p:sp>
      <p:sp>
        <p:nvSpPr>
          <p:cNvPr id="2" name="Segnaposto contenuto 1"/>
          <p:cNvSpPr>
            <a:spLocks noGrp="1"/>
          </p:cNvSpPr>
          <p:nvPr>
            <p:ph idx="1"/>
          </p:nvPr>
        </p:nvSpPr>
        <p:spPr>
          <a:xfrm>
            <a:off x="539552" y="1491630"/>
            <a:ext cx="8229600" cy="3219832"/>
          </a:xfrm>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pPr lvl="1"/>
            <a:r>
              <a:rPr lang="it-IT" dirty="0" smtClean="0">
                <a:solidFill>
                  <a:schemeClr val="accent1">
                    <a:lumMod val="60000"/>
                    <a:lumOff val="40000"/>
                  </a:schemeClr>
                </a:solidFill>
              </a:rPr>
              <a:t>Gli usi vendono distinti in diverse tipologie:</a:t>
            </a:r>
          </a:p>
          <a:p>
            <a:pPr marL="393192" lvl="1" indent="0">
              <a:buNone/>
            </a:pPr>
            <a:endParaRPr lang="it-IT" dirty="0" smtClean="0">
              <a:solidFill>
                <a:schemeClr val="accent1">
                  <a:lumMod val="60000"/>
                  <a:lumOff val="40000"/>
                </a:schemeClr>
              </a:solidFill>
            </a:endParaRPr>
          </a:p>
          <a:p>
            <a:pPr lvl="1"/>
            <a:r>
              <a:rPr lang="it-IT" dirty="0" smtClean="0">
                <a:solidFill>
                  <a:schemeClr val="accent1">
                    <a:lumMod val="60000"/>
                    <a:lumOff val="40000"/>
                  </a:schemeClr>
                </a:solidFill>
              </a:rPr>
              <a:t>usi normativi (efficacia generale e astratta) di cui agli articoli 1 e 8 </a:t>
            </a:r>
            <a:r>
              <a:rPr lang="it-IT" dirty="0" err="1" smtClean="0">
                <a:solidFill>
                  <a:schemeClr val="accent1">
                    <a:lumMod val="60000"/>
                    <a:lumOff val="40000"/>
                  </a:schemeClr>
                </a:solidFill>
              </a:rPr>
              <a:t>disp</a:t>
            </a:r>
            <a:r>
              <a:rPr lang="it-IT" dirty="0" smtClean="0">
                <a:solidFill>
                  <a:schemeClr val="accent1">
                    <a:lumMod val="60000"/>
                    <a:lumOff val="40000"/>
                  </a:schemeClr>
                </a:solidFill>
              </a:rPr>
              <a:t>. </a:t>
            </a:r>
            <a:r>
              <a:rPr lang="it-IT" dirty="0" err="1" smtClean="0">
                <a:solidFill>
                  <a:schemeClr val="accent1">
                    <a:lumMod val="60000"/>
                    <a:lumOff val="40000"/>
                  </a:schemeClr>
                </a:solidFill>
              </a:rPr>
              <a:t>prel</a:t>
            </a:r>
            <a:r>
              <a:rPr lang="it-IT" dirty="0" smtClean="0">
                <a:solidFill>
                  <a:schemeClr val="accent1">
                    <a:lumMod val="60000"/>
                    <a:lumOff val="40000"/>
                  </a:schemeClr>
                </a:solidFill>
              </a:rPr>
              <a:t>. cc, consistono nella ripetizione generale, uniforme, costante e pubblica di un determinato comportamento (</a:t>
            </a:r>
            <a:r>
              <a:rPr lang="it-IT" dirty="0" err="1" smtClean="0">
                <a:solidFill>
                  <a:schemeClr val="accent1">
                    <a:lumMod val="60000"/>
                    <a:lumOff val="40000"/>
                  </a:schemeClr>
                </a:solidFill>
              </a:rPr>
              <a:t>usus</a:t>
            </a:r>
            <a:r>
              <a:rPr lang="it-IT" dirty="0" smtClean="0">
                <a:solidFill>
                  <a:schemeClr val="accent1">
                    <a:lumMod val="60000"/>
                    <a:lumOff val="40000"/>
                  </a:schemeClr>
                </a:solidFill>
              </a:rPr>
              <a:t>), accompagnato dalla convinzione che si tratta di comportamento (non dipendente da un mero arbitro soggettivo ma) giuridicamente obbligatorio, in quanto conforme a una norma che già esiste o che si ritiene debba far parte dell’ordinamento giuridico (</a:t>
            </a:r>
            <a:r>
              <a:rPr lang="it-IT" dirty="0" err="1" smtClean="0">
                <a:solidFill>
                  <a:schemeClr val="accent1">
                    <a:lumMod val="60000"/>
                    <a:lumOff val="40000"/>
                  </a:schemeClr>
                </a:solidFill>
              </a:rPr>
              <a:t>opinio</a:t>
            </a:r>
            <a:r>
              <a:rPr lang="it-IT" dirty="0" smtClean="0">
                <a:solidFill>
                  <a:schemeClr val="accent1">
                    <a:lumMod val="60000"/>
                    <a:lumOff val="40000"/>
                  </a:schemeClr>
                </a:solidFill>
              </a:rPr>
              <a:t> </a:t>
            </a:r>
            <a:r>
              <a:rPr lang="it-IT" dirty="0" err="1" smtClean="0">
                <a:solidFill>
                  <a:schemeClr val="accent1">
                    <a:lumMod val="60000"/>
                    <a:lumOff val="40000"/>
                  </a:schemeClr>
                </a:solidFill>
              </a:rPr>
              <a:t>juris</a:t>
            </a:r>
            <a:r>
              <a:rPr lang="it-IT" dirty="0" smtClean="0">
                <a:solidFill>
                  <a:schemeClr val="accent1">
                    <a:lumMod val="60000"/>
                    <a:lumOff val="40000"/>
                  </a:schemeClr>
                </a:solidFill>
              </a:rPr>
              <a:t> </a:t>
            </a:r>
            <a:r>
              <a:rPr lang="it-IT" dirty="0" err="1" smtClean="0">
                <a:solidFill>
                  <a:schemeClr val="accent1">
                    <a:lumMod val="60000"/>
                    <a:lumOff val="40000"/>
                  </a:schemeClr>
                </a:solidFill>
              </a:rPr>
              <a:t>ac</a:t>
            </a:r>
            <a:r>
              <a:rPr lang="it-IT" dirty="0" smtClean="0">
                <a:solidFill>
                  <a:schemeClr val="accent1">
                    <a:lumMod val="60000"/>
                    <a:lumOff val="40000"/>
                  </a:schemeClr>
                </a:solidFill>
              </a:rPr>
              <a:t> </a:t>
            </a:r>
            <a:r>
              <a:rPr lang="it-IT" dirty="0" err="1" smtClean="0">
                <a:solidFill>
                  <a:schemeClr val="accent1">
                    <a:lumMod val="60000"/>
                    <a:lumOff val="40000"/>
                  </a:schemeClr>
                </a:solidFill>
              </a:rPr>
              <a:t>necessitatis</a:t>
            </a:r>
            <a:r>
              <a:rPr lang="it-IT" dirty="0" smtClean="0">
                <a:solidFill>
                  <a:schemeClr val="accent1">
                    <a:lumMod val="60000"/>
                    <a:lumOff val="40000"/>
                  </a:schemeClr>
                </a:solidFill>
              </a:rPr>
              <a:t>).</a:t>
            </a:r>
          </a:p>
          <a:p>
            <a:pPr lvl="1"/>
            <a:r>
              <a:rPr lang="it-IT" dirty="0" smtClean="0">
                <a:solidFill>
                  <a:schemeClr val="accent1">
                    <a:lumMod val="60000"/>
                    <a:lumOff val="40000"/>
                  </a:schemeClr>
                </a:solidFill>
              </a:rPr>
              <a:t>     Si distinguono a loro volta in:</a:t>
            </a:r>
          </a:p>
          <a:p>
            <a:pPr lvl="1"/>
            <a:r>
              <a:rPr lang="it-IT" dirty="0" smtClean="0">
                <a:solidFill>
                  <a:schemeClr val="accent1">
                    <a:lumMod val="60000"/>
                    <a:lumOff val="40000"/>
                  </a:schemeClr>
                </a:solidFill>
              </a:rPr>
              <a:t>     – usi </a:t>
            </a:r>
            <a:r>
              <a:rPr lang="it-IT" dirty="0" err="1" smtClean="0">
                <a:solidFill>
                  <a:schemeClr val="accent1">
                    <a:lumMod val="60000"/>
                    <a:lumOff val="40000"/>
                  </a:schemeClr>
                </a:solidFill>
              </a:rPr>
              <a:t>secundum</a:t>
            </a:r>
            <a:r>
              <a:rPr lang="it-IT" dirty="0" smtClean="0">
                <a:solidFill>
                  <a:schemeClr val="accent1">
                    <a:lumMod val="60000"/>
                    <a:lumOff val="40000"/>
                  </a:schemeClr>
                </a:solidFill>
              </a:rPr>
              <a:t> </a:t>
            </a:r>
            <a:r>
              <a:rPr lang="it-IT" dirty="0" err="1" smtClean="0">
                <a:solidFill>
                  <a:schemeClr val="accent1">
                    <a:lumMod val="60000"/>
                    <a:lumOff val="40000"/>
                  </a:schemeClr>
                </a:solidFill>
              </a:rPr>
              <a:t>legem</a:t>
            </a:r>
            <a:r>
              <a:rPr lang="it-IT" dirty="0" smtClean="0">
                <a:solidFill>
                  <a:schemeClr val="accent1">
                    <a:lumMod val="60000"/>
                    <a:lumOff val="40000"/>
                  </a:schemeClr>
                </a:solidFill>
              </a:rPr>
              <a:t> (richiamati espressamente dalla legge) e </a:t>
            </a:r>
          </a:p>
          <a:p>
            <a:pPr lvl="1"/>
            <a:r>
              <a:rPr lang="it-IT" dirty="0" smtClean="0">
                <a:solidFill>
                  <a:schemeClr val="accent1">
                    <a:lumMod val="60000"/>
                    <a:lumOff val="40000"/>
                  </a:schemeClr>
                </a:solidFill>
              </a:rPr>
              <a:t>     – usi </a:t>
            </a:r>
            <a:r>
              <a:rPr lang="it-IT" dirty="0" err="1" smtClean="0">
                <a:solidFill>
                  <a:schemeClr val="accent1">
                    <a:lumMod val="60000"/>
                    <a:lumOff val="40000"/>
                  </a:schemeClr>
                </a:solidFill>
              </a:rPr>
              <a:t>praeter</a:t>
            </a:r>
            <a:r>
              <a:rPr lang="it-IT" dirty="0" smtClean="0">
                <a:solidFill>
                  <a:schemeClr val="accent1">
                    <a:lumMod val="60000"/>
                    <a:lumOff val="40000"/>
                  </a:schemeClr>
                </a:solidFill>
              </a:rPr>
              <a:t> </a:t>
            </a:r>
            <a:r>
              <a:rPr lang="it-IT" dirty="0" err="1" smtClean="0">
                <a:solidFill>
                  <a:schemeClr val="accent1">
                    <a:lumMod val="60000"/>
                    <a:lumOff val="40000"/>
                  </a:schemeClr>
                </a:solidFill>
              </a:rPr>
              <a:t>legem</a:t>
            </a:r>
            <a:r>
              <a:rPr lang="it-IT" dirty="0" smtClean="0">
                <a:solidFill>
                  <a:schemeClr val="accent1">
                    <a:lumMod val="60000"/>
                    <a:lumOff val="40000"/>
                  </a:schemeClr>
                </a:solidFill>
              </a:rPr>
              <a:t> (destinati a disciplinare materie non regolate da altre fonti del diritto scritto);</a:t>
            </a:r>
          </a:p>
          <a:p>
            <a:pPr lvl="1"/>
            <a:r>
              <a:rPr lang="it-IT" dirty="0" smtClean="0">
                <a:solidFill>
                  <a:schemeClr val="accent1">
                    <a:lumMod val="60000"/>
                    <a:lumOff val="40000"/>
                  </a:schemeClr>
                </a:solidFill>
              </a:rPr>
              <a:t>usi contrattuali (efficacia relativa al singolo rapporto contrattuale) di cui all’art. 1340 c.c., sono pratiche contrattuali diffuse in un determinato ambiente, la cui esistenza comporta l’inserimento automatico di clausole corrispondenti alla predetta pratica a meno che non risulti che le parti non le abbiano volute;</a:t>
            </a:r>
          </a:p>
          <a:p>
            <a:pPr lvl="1"/>
            <a:r>
              <a:rPr lang="it-IT" dirty="0" smtClean="0">
                <a:solidFill>
                  <a:schemeClr val="accent1">
                    <a:lumMod val="60000"/>
                    <a:lumOff val="40000"/>
                  </a:schemeClr>
                </a:solidFill>
              </a:rPr>
              <a:t>usi interpretativi (non riguardano il profilo di efficacia normativa, ma di interpretazione) di cui all’art. 1368 c.c., sono pratiche generali alle quali fare riferimento per l’interpretazione di clausole ambigue contenute in singoli contratti.</a:t>
            </a:r>
          </a:p>
          <a:p>
            <a:pPr lvl="1"/>
            <a:endParaRPr lang="it-IT" dirty="0" smtClean="0">
              <a:solidFill>
                <a:schemeClr val="accent1">
                  <a:lumMod val="60000"/>
                  <a:lumOff val="40000"/>
                </a:schemeClr>
              </a:solidFill>
            </a:endParaRPr>
          </a:p>
        </p:txBody>
      </p:sp>
    </p:spTree>
    <p:extLst>
      <p:ext uri="{BB962C8B-B14F-4D97-AF65-F5344CB8AC3E}">
        <p14:creationId xmlns:p14="http://schemas.microsoft.com/office/powerpoint/2010/main" val="1225396176"/>
      </p:ext>
    </p:extLst>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683568" y="699542"/>
            <a:ext cx="8013576" cy="504056"/>
          </a:xfrm>
        </p:spPr>
        <p:style>
          <a:lnRef idx="1">
            <a:schemeClr val="accent4"/>
          </a:lnRef>
          <a:fillRef idx="2">
            <a:schemeClr val="accent4"/>
          </a:fillRef>
          <a:effectRef idx="1">
            <a:schemeClr val="accent4"/>
          </a:effectRef>
          <a:fontRef idx="minor">
            <a:schemeClr val="dk1"/>
          </a:fontRef>
        </p:style>
        <p:txBody>
          <a:bodyPr>
            <a:normAutofit/>
          </a:bodyPr>
          <a:lstStyle/>
          <a:p>
            <a:r>
              <a:rPr lang="it-IT" sz="1600" dirty="0" smtClean="0"/>
              <a:t>(continuo) fonti del sistema bancario: gli usi</a:t>
            </a:r>
            <a:endParaRPr lang="it-IT" sz="1600" dirty="0"/>
          </a:p>
        </p:txBody>
      </p:sp>
      <p:sp>
        <p:nvSpPr>
          <p:cNvPr id="2" name="Segnaposto contenuto 1"/>
          <p:cNvSpPr>
            <a:spLocks noGrp="1"/>
          </p:cNvSpPr>
          <p:nvPr>
            <p:ph idx="1"/>
          </p:nvPr>
        </p:nvSpPr>
        <p:spPr>
          <a:xfrm>
            <a:off x="683568" y="1347614"/>
            <a:ext cx="8229600" cy="3291840"/>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lvl="1"/>
            <a:r>
              <a:rPr lang="it-IT" dirty="0" smtClean="0">
                <a:solidFill>
                  <a:schemeClr val="accent1">
                    <a:lumMod val="60000"/>
                    <a:lumOff val="40000"/>
                  </a:schemeClr>
                </a:solidFill>
              </a:rPr>
              <a:t>LIMITE AGLI USI: </a:t>
            </a:r>
          </a:p>
          <a:p>
            <a:pPr lvl="1"/>
            <a:r>
              <a:rPr lang="it-IT" dirty="0" smtClean="0">
                <a:solidFill>
                  <a:schemeClr val="accent1">
                    <a:lumMod val="60000"/>
                    <a:lumOff val="40000"/>
                  </a:schemeClr>
                </a:solidFill>
              </a:rPr>
              <a:t>ex art. 117, c. 6, TUB, che riguarda le norma in materia di trasparenza delle operazioni bancarie, sono nulle le clausole di rinvio agli usi per quanto concerne la determinazione dei tassi di interesse e di ogni altro prezzo o condizione economica praticata.</a:t>
            </a:r>
          </a:p>
          <a:p>
            <a:pPr lvl="1"/>
            <a:endParaRPr lang="it-IT" dirty="0" smtClean="0">
              <a:solidFill>
                <a:schemeClr val="accent1">
                  <a:lumMod val="60000"/>
                  <a:lumOff val="40000"/>
                </a:schemeClr>
              </a:solidFill>
            </a:endParaRPr>
          </a:p>
          <a:p>
            <a:pPr lvl="1"/>
            <a:r>
              <a:rPr lang="it-IT" dirty="0" smtClean="0">
                <a:solidFill>
                  <a:schemeClr val="accent1">
                    <a:lumMod val="60000"/>
                    <a:lumOff val="40000"/>
                  </a:schemeClr>
                </a:solidFill>
              </a:rPr>
              <a:t>Esempio di uso normativo:</a:t>
            </a:r>
          </a:p>
          <a:p>
            <a:pPr lvl="1"/>
            <a:r>
              <a:rPr lang="it-IT" dirty="0" smtClean="0">
                <a:solidFill>
                  <a:schemeClr val="accent1">
                    <a:lumMod val="60000"/>
                    <a:lumOff val="40000"/>
                  </a:schemeClr>
                </a:solidFill>
              </a:rPr>
              <a:t>a) Segreto bancario  - eccezione: non è opponibile all’Autorità giudiziaria, al Fisco (anche nei rapporti tra Paesi membri)</a:t>
            </a:r>
          </a:p>
          <a:p>
            <a:pPr lvl="1"/>
            <a:endParaRPr lang="it-IT" dirty="0" smtClean="0">
              <a:solidFill>
                <a:schemeClr val="accent1">
                  <a:lumMod val="60000"/>
                  <a:lumOff val="40000"/>
                </a:schemeClr>
              </a:solidFill>
            </a:endParaRPr>
          </a:p>
          <a:p>
            <a:pPr lvl="1"/>
            <a:r>
              <a:rPr lang="it-IT" dirty="0" smtClean="0">
                <a:solidFill>
                  <a:schemeClr val="accent1">
                    <a:lumMod val="60000"/>
                    <a:lumOff val="40000"/>
                  </a:schemeClr>
                </a:solidFill>
              </a:rPr>
              <a:t>b) </a:t>
            </a:r>
            <a:r>
              <a:rPr lang="it-IT" dirty="0" err="1" smtClean="0">
                <a:solidFill>
                  <a:schemeClr val="accent1">
                    <a:lumMod val="60000"/>
                    <a:lumOff val="40000"/>
                  </a:schemeClr>
                </a:solidFill>
              </a:rPr>
              <a:t>Anatocimo</a:t>
            </a:r>
            <a:r>
              <a:rPr lang="it-IT" dirty="0" smtClean="0">
                <a:solidFill>
                  <a:schemeClr val="accent1">
                    <a:lumMod val="60000"/>
                    <a:lumOff val="40000"/>
                  </a:schemeClr>
                </a:solidFill>
              </a:rPr>
              <a:t> bancario sino al 1999 (dal 1999 la Cassazione lo ha ritenuto mero uso contrattuale)</a:t>
            </a:r>
            <a:endParaRPr lang="it-IT" dirty="0" smtClean="0">
              <a:solidFill>
                <a:schemeClr val="accent1">
                  <a:lumMod val="60000"/>
                  <a:lumOff val="40000"/>
                </a:schemeClr>
              </a:solidFill>
            </a:endParaRPr>
          </a:p>
        </p:txBody>
      </p:sp>
    </p:spTree>
    <p:extLst>
      <p:ext uri="{BB962C8B-B14F-4D97-AF65-F5344CB8AC3E}">
        <p14:creationId xmlns:p14="http://schemas.microsoft.com/office/powerpoint/2010/main" val="1276049158"/>
      </p:ext>
    </p:extLst>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1115616" y="627534"/>
            <a:ext cx="7272808" cy="648072"/>
          </a:xfrm>
        </p:spPr>
        <p:style>
          <a:lnRef idx="1">
            <a:schemeClr val="accent5"/>
          </a:lnRef>
          <a:fillRef idx="2">
            <a:schemeClr val="accent5"/>
          </a:fillRef>
          <a:effectRef idx="1">
            <a:schemeClr val="accent5"/>
          </a:effectRef>
          <a:fontRef idx="minor">
            <a:schemeClr val="dk1"/>
          </a:fontRef>
        </p:style>
        <p:txBody>
          <a:bodyPr>
            <a:normAutofit/>
          </a:bodyPr>
          <a:lstStyle/>
          <a:p>
            <a:r>
              <a:rPr lang="it-IT" sz="2400" i="1" dirty="0" smtClean="0"/>
              <a:t>(continuo) </a:t>
            </a:r>
            <a:r>
              <a:rPr lang="it-IT" sz="2400" dirty="0" smtClean="0"/>
              <a:t>fonti del sistema bancario: N.U.B.</a:t>
            </a:r>
            <a:endParaRPr lang="it-IT" sz="2400" dirty="0"/>
          </a:p>
        </p:txBody>
      </p:sp>
      <p:sp>
        <p:nvSpPr>
          <p:cNvPr id="2" name="Segnaposto contenuto 1"/>
          <p:cNvSpPr>
            <a:spLocks noGrp="1"/>
          </p:cNvSpPr>
          <p:nvPr>
            <p:ph idx="1"/>
          </p:nvPr>
        </p:nvSpPr>
        <p:spPr>
          <a:xfrm>
            <a:off x="971600" y="1419622"/>
            <a:ext cx="7715200" cy="2952328"/>
          </a:xfrm>
        </p:spPr>
        <p:style>
          <a:lnRef idx="1">
            <a:schemeClr val="accent3"/>
          </a:lnRef>
          <a:fillRef idx="2">
            <a:schemeClr val="accent3"/>
          </a:fillRef>
          <a:effectRef idx="1">
            <a:schemeClr val="accent3"/>
          </a:effectRef>
          <a:fontRef idx="minor">
            <a:schemeClr val="dk1"/>
          </a:fontRef>
        </p:style>
        <p:txBody>
          <a:bodyPr>
            <a:normAutofit fontScale="32500" lnSpcReduction="20000"/>
          </a:bodyPr>
          <a:lstStyle/>
          <a:p>
            <a:pPr lvl="1"/>
            <a:r>
              <a:rPr lang="it-IT" dirty="0" smtClean="0">
                <a:solidFill>
                  <a:schemeClr val="accent1">
                    <a:lumMod val="60000"/>
                    <a:lumOff val="40000"/>
                  </a:schemeClr>
                </a:solidFill>
              </a:rPr>
              <a:t>N.U.B. - norme uniformi bancarie (no fonti del diritto, clausole contrattuali aventi forza di legge ex 1372 cc)</a:t>
            </a:r>
          </a:p>
          <a:p>
            <a:pPr lvl="1"/>
            <a:r>
              <a:rPr lang="it-IT" dirty="0" smtClean="0">
                <a:solidFill>
                  <a:schemeClr val="accent1">
                    <a:lumMod val="60000"/>
                    <a:lumOff val="40000"/>
                  </a:schemeClr>
                </a:solidFill>
              </a:rPr>
              <a:t>complesso di condizioni contrattuali predisposte in maniera uniforme dall’ABI (Associazione Bancaria Italiana): un’associazione di imprese, senza scopo di lucro, alla quale aderiscono quasi tutte le banche italiane operanti sul mercato italiano e che tutela gli interessi della categoria. Queste regole hanno lo scopo di integrare, modificare o sostituire la disciplina dispositiva dei singoli contratti bancari, quale risulta dalla legge, con l’obiettivo di predeterminare e rendere uniforme la disciplina delle operazioni che le banche compiono con la propria clientela. </a:t>
            </a:r>
          </a:p>
          <a:p>
            <a:pPr lvl="1"/>
            <a:r>
              <a:rPr lang="it-IT" dirty="0" smtClean="0">
                <a:solidFill>
                  <a:schemeClr val="accent1">
                    <a:lumMod val="60000"/>
                    <a:lumOff val="40000"/>
                  </a:schemeClr>
                </a:solidFill>
              </a:rPr>
              <a:t>L’ABI è priva di qualunque potere di normazione e supremazia, sicché l’obbligatorietà, per le banche, dell’inserimento delle N.U.B. nei contratti che pongono in essere, deriva solo dal vincolo associativo. </a:t>
            </a:r>
          </a:p>
          <a:p>
            <a:pPr lvl="1"/>
            <a:r>
              <a:rPr lang="it-IT" dirty="0" smtClean="0">
                <a:solidFill>
                  <a:schemeClr val="accent1">
                    <a:lumMod val="60000"/>
                    <a:lumOff val="40000"/>
                  </a:schemeClr>
                </a:solidFill>
              </a:rPr>
              <a:t>Benché originariamente non siano mancate voci orientate a definire le N.U.B. come usi normativi, ossia come norme vincolanti e di generale applicazione a tutti i consociati, l’opinione oggi affermatasi è nel senso di ritenerle semplici condizioni generali di contratto e quindi clausole inserite nei contratti in serie predisposti dalle singole banche (sempre che ricorrano le condizioni previste dall’art. 1341 c.c.). Infatti l’uso bancario si distingue dalle N.U.B. in quanto il primo si è creato spontaneamente in un determinato ambiente ove i consociati si limitano ad osservarlo ritenendolo giuridicamente vincolante; le N.U.B. sono invece il frutto di una predisposizione unilaterale ad opera della sola banca e consistono in clausole contrattuali cui i clienti si sentono costretti ad aderire non perché corrispondono a norme giuridiche, ma semplicemente perché costituiscono la condizione per poter accedere al servizio bancario. Peraltro la validità delle N.U.B. è stata posta in dubbio a seguito dell’entrata in vigore della legge anti-trust (l 10 ottobre 1990, n. 287  tutela della concorrenza e del mercato), la quale, all’art. 2, ha espressamente vietato qualsiasi intesa od accordo tra imprese, consorzi o associazioni di imprese (qual è anche l’ABI) che possa in qualche modo impedire, restringere o falsare il libero gioco della concorrenza, in particolare fissando prezzi o altre condizioni economiche. Il problema assume una rilevanza che non si riduce a quello della validità delle singole N.U.B., posto che l’eventuale invalidità di queste per contrasto con la normativa antitrust può generare una responsabilità della banca che le abbia inserite nei propri contratti. La Banca d’Italia, con provvedimento n. 12 del 3 dicembre1994,  ha precisato che le N.U.B. non integrano le predette intese vietate qualora sussistano due presupposti: 1. il carattere non vincolante delle condizioni contrattuali predisposte dall’ABI che quindi deve limitarsi a suggerirle alle banche associate; 2.  il contenuto non economico delle condizioni contrattuali predisposte. L’ABI ha raggiunto un protocollo di intesa con le maggiori associazioni dei consumatori che ha portato all’elaborazione di uno schema di condizioni generali relative ai rapporti banca-cliente consumatore, composto di una parte contenente le regole generali e di 5 sezioni specifiche dedicate al conto corrente bancario, agli affidamenti in conto corrente, al servizio di incasso ed accettazione di effetti, documenti ed assegni, al servizio Bancomat/</a:t>
            </a:r>
            <a:r>
              <a:rPr lang="it-IT" dirty="0" err="1" smtClean="0">
                <a:solidFill>
                  <a:schemeClr val="accent1">
                    <a:lumMod val="60000"/>
                    <a:lumOff val="40000"/>
                  </a:schemeClr>
                </a:solidFill>
              </a:rPr>
              <a:t>PagoBancomat</a:t>
            </a:r>
            <a:r>
              <a:rPr lang="it-IT" dirty="0" smtClean="0">
                <a:solidFill>
                  <a:schemeClr val="accent1">
                    <a:lumMod val="60000"/>
                    <a:lumOff val="40000"/>
                  </a:schemeClr>
                </a:solidFill>
              </a:rPr>
              <a:t> ed al servizio di deposito a custodia e/o amministrazione di titoli e strumenti finanziari. Tale accordo è sfociato nella circolare ABI n. 21 del 26 giugno 2000 e </a:t>
            </a:r>
            <a:r>
              <a:rPr lang="it-IT" dirty="0" err="1" smtClean="0">
                <a:solidFill>
                  <a:schemeClr val="accent1">
                    <a:lumMod val="60000"/>
                    <a:lumOff val="40000"/>
                  </a:schemeClr>
                </a:solidFill>
              </a:rPr>
              <a:t>succ</a:t>
            </a:r>
            <a:r>
              <a:rPr lang="it-IT" dirty="0" smtClean="0">
                <a:solidFill>
                  <a:schemeClr val="accent1">
                    <a:lumMod val="60000"/>
                    <a:lumOff val="40000"/>
                  </a:schemeClr>
                </a:solidFill>
              </a:rPr>
              <a:t>. modificazioni.</a:t>
            </a:r>
            <a:endParaRPr lang="it-IT" dirty="0" smtClean="0">
              <a:solidFill>
                <a:schemeClr val="accent1">
                  <a:lumMod val="60000"/>
                  <a:lumOff val="40000"/>
                </a:schemeClr>
              </a:solidFill>
            </a:endParaRPr>
          </a:p>
        </p:txBody>
      </p:sp>
    </p:spTree>
    <p:extLst>
      <p:ext uri="{BB962C8B-B14F-4D97-AF65-F5344CB8AC3E}">
        <p14:creationId xmlns:p14="http://schemas.microsoft.com/office/powerpoint/2010/main" val="1692164543"/>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539552" y="555526"/>
            <a:ext cx="8229600" cy="857250"/>
          </a:xfrm>
        </p:spPr>
        <p:style>
          <a:lnRef idx="1">
            <a:schemeClr val="accent4"/>
          </a:lnRef>
          <a:fillRef idx="2">
            <a:schemeClr val="accent4"/>
          </a:fillRef>
          <a:effectRef idx="1">
            <a:schemeClr val="accent4"/>
          </a:effectRef>
          <a:fontRef idx="minor">
            <a:schemeClr val="dk1"/>
          </a:fontRef>
        </p:style>
        <p:txBody>
          <a:bodyPr>
            <a:noAutofit/>
          </a:bodyPr>
          <a:lstStyle/>
          <a:p>
            <a:r>
              <a:rPr lang="it-IT" sz="2800" i="1" dirty="0" smtClean="0"/>
              <a:t>(continuo) </a:t>
            </a:r>
            <a:r>
              <a:rPr lang="it-IT" sz="2800" dirty="0" smtClean="0"/>
              <a:t>fonti del sistema bancario: statuti delle banche</a:t>
            </a:r>
            <a:endParaRPr lang="it-IT" sz="2800" dirty="0"/>
          </a:p>
        </p:txBody>
      </p:sp>
      <p:sp>
        <p:nvSpPr>
          <p:cNvPr id="2" name="Segnaposto contenuto 1"/>
          <p:cNvSpPr>
            <a:spLocks noGrp="1"/>
          </p:cNvSpPr>
          <p:nvPr>
            <p:ph idx="1"/>
          </p:nvPr>
        </p:nvSpPr>
        <p:spPr>
          <a:xfrm>
            <a:off x="570444" y="1497530"/>
            <a:ext cx="8178020" cy="3251820"/>
          </a:xfrm>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pPr lvl="1"/>
            <a:endParaRPr lang="it-IT" dirty="0" smtClean="0"/>
          </a:p>
          <a:p>
            <a:pPr lvl="1"/>
            <a:r>
              <a:rPr lang="it-IT" dirty="0" smtClean="0">
                <a:solidFill>
                  <a:schemeClr val="accent1">
                    <a:lumMod val="60000"/>
                    <a:lumOff val="40000"/>
                  </a:schemeClr>
                </a:solidFill>
              </a:rPr>
              <a:t>Statuti delle banche: </a:t>
            </a:r>
          </a:p>
          <a:p>
            <a:pPr lvl="1"/>
            <a:endParaRPr lang="it-IT" dirty="0" smtClean="0">
              <a:solidFill>
                <a:schemeClr val="accent1">
                  <a:lumMod val="60000"/>
                  <a:lumOff val="40000"/>
                </a:schemeClr>
              </a:solidFill>
            </a:endParaRPr>
          </a:p>
          <a:p>
            <a:pPr lvl="1"/>
            <a:r>
              <a:rPr lang="it-IT" dirty="0" smtClean="0">
                <a:solidFill>
                  <a:schemeClr val="accent1">
                    <a:lumMod val="60000"/>
                    <a:lumOff val="40000"/>
                  </a:schemeClr>
                </a:solidFill>
              </a:rPr>
              <a:t>no fonti del diritto, al pari delle NUB: clausole contrattuali aventi forza di legge ex 1372 c.c., quindi solamente per i soci della banca; mentre nei confronti dei terzi che entrano in rapporto con la banca sono</a:t>
            </a:r>
          </a:p>
          <a:p>
            <a:pPr lvl="1"/>
            <a:r>
              <a:rPr lang="it-IT" dirty="0" smtClean="0">
                <a:solidFill>
                  <a:schemeClr val="accent1">
                    <a:lumMod val="60000"/>
                    <a:lumOff val="40000"/>
                  </a:schemeClr>
                </a:solidFill>
              </a:rPr>
              <a:t>semplici condizioni generali di contratto sempre che ricorrano le condizioni previste dall’art. 1341 c.c. secondo cui: </a:t>
            </a:r>
          </a:p>
          <a:p>
            <a:pPr lvl="1"/>
            <a:r>
              <a:rPr lang="it-IT" dirty="0" smtClean="0">
                <a:solidFill>
                  <a:schemeClr val="accent1">
                    <a:lumMod val="60000"/>
                    <a:lumOff val="40000"/>
                  </a:schemeClr>
                </a:solidFill>
              </a:rPr>
              <a:t>I. Le condizioni generali di contratto predisposte da uno dei contraenti sono efficaci nei confronti dell'altro, se al momento della conclusione del contratto questi le ha conosciute o avrebbe dovuto conoscerle usando l'ordinaria diligenza. </a:t>
            </a:r>
          </a:p>
          <a:p>
            <a:pPr lvl="1"/>
            <a:r>
              <a:rPr lang="it-IT" dirty="0" smtClean="0">
                <a:solidFill>
                  <a:schemeClr val="accent1">
                    <a:lumMod val="60000"/>
                    <a:lumOff val="40000"/>
                  </a:schemeClr>
                </a:solidFill>
              </a:rPr>
              <a:t>II. In ogni caso non hanno effetto, se non sono specificamente approvate per iscritto, le condizioni che stabiliscono, a favore di colui che le ha predisposte, limitazioni di responsabilità, facoltà di recedere dal contratto o di sospenderne l'esecuzione, ovvero sanciscono a carico dell'altro contraente decadenze, limitazioni alla facoltà di opporre eccezioni, restrizioni alla libertà contrattuale nei rapporti coi terzi, tacita proroga o rinnovazione del contratto, clausole compromissorie o deroghe alla competenza dell'autorità giudiziaria. </a:t>
            </a:r>
            <a:endParaRPr lang="it-IT" dirty="0" smtClean="0">
              <a:solidFill>
                <a:schemeClr val="accent1">
                  <a:lumMod val="60000"/>
                  <a:lumOff val="40000"/>
                </a:schemeClr>
              </a:solidFill>
            </a:endParaRPr>
          </a:p>
        </p:txBody>
      </p:sp>
    </p:spTree>
    <p:extLst>
      <p:ext uri="{BB962C8B-B14F-4D97-AF65-F5344CB8AC3E}">
        <p14:creationId xmlns:p14="http://schemas.microsoft.com/office/powerpoint/2010/main" val="1386109530"/>
      </p:ext>
    </p:extLst>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331640" y="699542"/>
            <a:ext cx="4176464" cy="440060"/>
          </a:xfrm>
        </p:spPr>
        <p:style>
          <a:lnRef idx="1">
            <a:schemeClr val="accent4"/>
          </a:lnRef>
          <a:fillRef idx="2">
            <a:schemeClr val="accent4"/>
          </a:fillRef>
          <a:effectRef idx="1">
            <a:schemeClr val="accent4"/>
          </a:effectRef>
          <a:fontRef idx="minor">
            <a:schemeClr val="dk1"/>
          </a:fontRef>
        </p:style>
        <p:txBody>
          <a:bodyPr>
            <a:normAutofit/>
          </a:bodyPr>
          <a:lstStyle/>
          <a:p>
            <a:r>
              <a:rPr lang="it-IT" sz="1200" dirty="0" smtClean="0"/>
              <a:t>Esercitazione: caso in tema di anatocismo</a:t>
            </a:r>
            <a:endParaRPr lang="it-IT" sz="1200" dirty="0" smtClean="0"/>
          </a:p>
        </p:txBody>
      </p:sp>
      <p:sp>
        <p:nvSpPr>
          <p:cNvPr id="4099" name="Rectangle 3"/>
          <p:cNvSpPr>
            <a:spLocks noGrp="1" noChangeArrowheads="1"/>
          </p:cNvSpPr>
          <p:nvPr>
            <p:ph type="body" sz="half" idx="1"/>
          </p:nvPr>
        </p:nvSpPr>
        <p:spPr/>
        <p:txBody>
          <a:bodyPr>
            <a:normAutofit fontScale="25000" lnSpcReduction="20000"/>
          </a:bodyPr>
          <a:lstStyle/>
          <a:p>
            <a:r>
              <a:rPr lang="it-IT" dirty="0" smtClean="0">
                <a:solidFill>
                  <a:schemeClr val="accent1">
                    <a:lumMod val="60000"/>
                    <a:lumOff val="40000"/>
                  </a:schemeClr>
                </a:solidFill>
              </a:rPr>
              <a:t>CASO:</a:t>
            </a:r>
          </a:p>
          <a:p>
            <a:r>
              <a:rPr lang="it-IT" dirty="0" smtClean="0">
                <a:solidFill>
                  <a:schemeClr val="accent1">
                    <a:lumMod val="60000"/>
                    <a:lumOff val="40000"/>
                  </a:schemeClr>
                </a:solidFill>
              </a:rPr>
              <a:t>In un rapporto di apertura di credito con affidamento mediante scoperto su c/c, la clausola 5 stabilisce l’addebito di interessi composti o </a:t>
            </a:r>
            <a:r>
              <a:rPr lang="it-IT" dirty="0" err="1" smtClean="0">
                <a:solidFill>
                  <a:schemeClr val="accent1">
                    <a:lumMod val="60000"/>
                    <a:lumOff val="40000"/>
                  </a:schemeClr>
                </a:solidFill>
              </a:rPr>
              <a:t>anatocistici</a:t>
            </a:r>
            <a:r>
              <a:rPr lang="it-IT" dirty="0" smtClean="0">
                <a:solidFill>
                  <a:schemeClr val="accent1">
                    <a:lumMod val="60000"/>
                    <a:lumOff val="40000"/>
                  </a:schemeClr>
                </a:solidFill>
              </a:rPr>
              <a:t> sugli interessi primari (art. 5:” Gli interessi dovuti dal correntista…producono a loro volta interessi nella stessa misura”), capitalizzati ogni 12 mesi (art. 6:” i conti che risultano, anche saltuariamente, debitori vengono chiusi contabilmente, in via normale, al 31/12 di ogni anno”).</a:t>
            </a:r>
          </a:p>
          <a:p>
            <a:r>
              <a:rPr lang="it-IT" dirty="0" smtClean="0">
                <a:solidFill>
                  <a:schemeClr val="accent1">
                    <a:lumMod val="60000"/>
                    <a:lumOff val="40000"/>
                  </a:schemeClr>
                </a:solidFill>
              </a:rPr>
              <a:t>Dopo avere brevemente inquadrato il fenomeno dell’anatocismo, esprimere un parere sulla legittimità della clausola richiamata e sulla legittimità dell’anatocismo nel nostro ordinamento.</a:t>
            </a:r>
          </a:p>
          <a:p>
            <a:r>
              <a:rPr lang="it-IT" dirty="0" smtClean="0">
                <a:solidFill>
                  <a:schemeClr val="accent1">
                    <a:lumMod val="60000"/>
                    <a:lumOff val="40000"/>
                  </a:schemeClr>
                </a:solidFill>
              </a:rPr>
              <a:t> </a:t>
            </a:r>
          </a:p>
          <a:p>
            <a:r>
              <a:rPr lang="it-IT" dirty="0" smtClean="0">
                <a:solidFill>
                  <a:schemeClr val="accent1">
                    <a:lumMod val="60000"/>
                    <a:lumOff val="40000"/>
                  </a:schemeClr>
                </a:solidFill>
              </a:rPr>
              <a:t>GIURISPRUDENZA:</a:t>
            </a:r>
          </a:p>
          <a:p>
            <a:r>
              <a:rPr lang="it-IT" dirty="0" smtClean="0">
                <a:solidFill>
                  <a:schemeClr val="accent1">
                    <a:lumMod val="60000"/>
                    <a:lumOff val="40000"/>
                  </a:schemeClr>
                </a:solidFill>
              </a:rPr>
              <a:t>1. </a:t>
            </a:r>
            <a:r>
              <a:rPr lang="it-IT" dirty="0" err="1" smtClean="0">
                <a:solidFill>
                  <a:schemeClr val="accent1">
                    <a:lumMod val="60000"/>
                    <a:lumOff val="40000"/>
                  </a:schemeClr>
                </a:solidFill>
              </a:rPr>
              <a:t>Cass</a:t>
            </a:r>
            <a:r>
              <a:rPr lang="it-IT" dirty="0" smtClean="0">
                <a:solidFill>
                  <a:schemeClr val="accent1">
                    <a:lumMod val="60000"/>
                    <a:lumOff val="40000"/>
                  </a:schemeClr>
                </a:solidFill>
              </a:rPr>
              <a:t> SSUU 21095/2004: “La clausola di capitalizzazione trimestrale degli interessi dovuti dal cliente di una banca è nulla in quanto essa risponde ad un uso negoziale (e non normativo)”, ancorché la clausola stessa sia nello specifico contratto, dichiarata conforme alle “norme bancarie uniformi” (giacché anche queste costituiscono usi negoziali).” E ancora:” Tale pattuizione è nulla e improduttiva di ogni effetto per violazione del disposto di cui agli artt. 1283 c.c., e 14182 c.c.”</a:t>
            </a:r>
          </a:p>
          <a:p>
            <a:r>
              <a:rPr lang="it-IT" dirty="0" smtClean="0">
                <a:solidFill>
                  <a:schemeClr val="accent1">
                    <a:lumMod val="60000"/>
                    <a:lumOff val="40000"/>
                  </a:schemeClr>
                </a:solidFill>
              </a:rPr>
              <a:t>Gli “usi contrari”, suscettibili di derogare al precetto dell’articolo 1283 cc, sono non i meri usi negoziali di cui all’articolo 1340 cc ma esclusivamente i veri e propri “usi normativi”, di cui agli articoli 1 e 8 </a:t>
            </a:r>
            <a:r>
              <a:rPr lang="it-IT" dirty="0" err="1" smtClean="0">
                <a:solidFill>
                  <a:schemeClr val="accent1">
                    <a:lumMod val="60000"/>
                    <a:lumOff val="40000"/>
                  </a:schemeClr>
                </a:solidFill>
              </a:rPr>
              <a:t>disp</a:t>
            </a:r>
            <a:r>
              <a:rPr lang="it-IT" dirty="0" smtClean="0">
                <a:solidFill>
                  <a:schemeClr val="accent1">
                    <a:lumMod val="60000"/>
                    <a:lumOff val="40000"/>
                  </a:schemeClr>
                </a:solidFill>
              </a:rPr>
              <a:t>. </a:t>
            </a:r>
            <a:r>
              <a:rPr lang="it-IT" dirty="0" err="1" smtClean="0">
                <a:solidFill>
                  <a:schemeClr val="accent1">
                    <a:lumMod val="60000"/>
                    <a:lumOff val="40000"/>
                  </a:schemeClr>
                </a:solidFill>
              </a:rPr>
              <a:t>prel</a:t>
            </a:r>
            <a:r>
              <a:rPr lang="it-IT" dirty="0" smtClean="0">
                <a:solidFill>
                  <a:schemeClr val="accent1">
                    <a:lumMod val="60000"/>
                    <a:lumOff val="40000"/>
                  </a:schemeClr>
                </a:solidFill>
              </a:rPr>
              <a:t>. cc, consistenti nella ripetizione generale, uniforme, costante e pubblica di un determinato comportamento (</a:t>
            </a:r>
            <a:r>
              <a:rPr lang="it-IT" dirty="0" err="1" smtClean="0">
                <a:solidFill>
                  <a:schemeClr val="accent1">
                    <a:lumMod val="60000"/>
                    <a:lumOff val="40000"/>
                  </a:schemeClr>
                </a:solidFill>
              </a:rPr>
              <a:t>usus</a:t>
            </a:r>
            <a:r>
              <a:rPr lang="it-IT" dirty="0" smtClean="0">
                <a:solidFill>
                  <a:schemeClr val="accent1">
                    <a:lumMod val="60000"/>
                    <a:lumOff val="40000"/>
                  </a:schemeClr>
                </a:solidFill>
              </a:rPr>
              <a:t>), accompagnato dalla convinzione che si tratta di comportamento (non dipendente da un mero arbitro soggettivo ma) giuridicamente obbligatorio, in quanto conforme a una norma che già esiste o che si ritiene debba far parte dell’ordinamento giuridico (</a:t>
            </a:r>
            <a:r>
              <a:rPr lang="it-IT" dirty="0" err="1" smtClean="0">
                <a:solidFill>
                  <a:schemeClr val="accent1">
                    <a:lumMod val="60000"/>
                    <a:lumOff val="40000"/>
                  </a:schemeClr>
                </a:solidFill>
              </a:rPr>
              <a:t>opinio</a:t>
            </a:r>
            <a:r>
              <a:rPr lang="it-IT" dirty="0" smtClean="0">
                <a:solidFill>
                  <a:schemeClr val="accent1">
                    <a:lumMod val="60000"/>
                    <a:lumOff val="40000"/>
                  </a:schemeClr>
                </a:solidFill>
              </a:rPr>
              <a:t> </a:t>
            </a:r>
            <a:r>
              <a:rPr lang="it-IT" dirty="0" err="1" smtClean="0">
                <a:solidFill>
                  <a:schemeClr val="accent1">
                    <a:lumMod val="60000"/>
                    <a:lumOff val="40000"/>
                  </a:schemeClr>
                </a:solidFill>
              </a:rPr>
              <a:t>juris</a:t>
            </a:r>
            <a:r>
              <a:rPr lang="it-IT" dirty="0" smtClean="0">
                <a:solidFill>
                  <a:schemeClr val="accent1">
                    <a:lumMod val="60000"/>
                    <a:lumOff val="40000"/>
                  </a:schemeClr>
                </a:solidFill>
              </a:rPr>
              <a:t> </a:t>
            </a:r>
            <a:r>
              <a:rPr lang="it-IT" dirty="0" err="1" smtClean="0">
                <a:solidFill>
                  <a:schemeClr val="accent1">
                    <a:lumMod val="60000"/>
                    <a:lumOff val="40000"/>
                  </a:schemeClr>
                </a:solidFill>
              </a:rPr>
              <a:t>ac</a:t>
            </a:r>
            <a:r>
              <a:rPr lang="it-IT" dirty="0" smtClean="0">
                <a:solidFill>
                  <a:schemeClr val="accent1">
                    <a:lumMod val="60000"/>
                    <a:lumOff val="40000"/>
                  </a:schemeClr>
                </a:solidFill>
              </a:rPr>
              <a:t> </a:t>
            </a:r>
            <a:r>
              <a:rPr lang="it-IT" dirty="0" err="1" smtClean="0">
                <a:solidFill>
                  <a:schemeClr val="accent1">
                    <a:lumMod val="60000"/>
                    <a:lumOff val="40000"/>
                  </a:schemeClr>
                </a:solidFill>
              </a:rPr>
              <a:t>necessitatis</a:t>
            </a:r>
            <a:r>
              <a:rPr lang="it-IT" dirty="0" smtClean="0">
                <a:solidFill>
                  <a:schemeClr val="accent1">
                    <a:lumMod val="60000"/>
                    <a:lumOff val="40000"/>
                  </a:schemeClr>
                </a:solidFill>
              </a:rPr>
              <a:t>).</a:t>
            </a:r>
          </a:p>
          <a:p>
            <a:r>
              <a:rPr lang="it-IT" dirty="0" smtClean="0">
                <a:solidFill>
                  <a:schemeClr val="accent1">
                    <a:lumMod val="60000"/>
                    <a:lumOff val="40000"/>
                  </a:schemeClr>
                </a:solidFill>
              </a:rPr>
              <a:t>Emerge che i clienti si sono nel tempo adeguati all’inserimento della clausola </a:t>
            </a:r>
            <a:r>
              <a:rPr lang="it-IT" dirty="0" err="1" smtClean="0">
                <a:solidFill>
                  <a:schemeClr val="accent1">
                    <a:lumMod val="60000"/>
                    <a:lumOff val="40000"/>
                  </a:schemeClr>
                </a:solidFill>
              </a:rPr>
              <a:t>anatocistica</a:t>
            </a:r>
            <a:r>
              <a:rPr lang="it-IT" dirty="0" smtClean="0">
                <a:solidFill>
                  <a:schemeClr val="accent1">
                    <a:lumMod val="60000"/>
                    <a:lumOff val="40000"/>
                  </a:schemeClr>
                </a:solidFill>
              </a:rPr>
              <a:t> non in quanto ritenuta conforme a norme di diritto oggettivo già esistenti o che sarebbe auspicabile fossero esistenti nell’ordinamento, ma in quanto comprese nei moduli predisposti dagli istituti di credito, in conformità con le direttive dell’associazione di categoria, insuscettibili di negoziazione individuale e la cui sottoscrizione costituiva al tempo stesso presupposto indefettibile per accedere ai servizi bancari. Atteggiamento psicologico ben lontano da quella spontanea adesione a un precetto giuridico in cui, sostanzialmente, consiste l’</a:t>
            </a:r>
            <a:r>
              <a:rPr lang="it-IT" dirty="0" err="1" smtClean="0">
                <a:solidFill>
                  <a:schemeClr val="accent1">
                    <a:lumMod val="60000"/>
                    <a:lumOff val="40000"/>
                  </a:schemeClr>
                </a:solidFill>
              </a:rPr>
              <a:t>opinio</a:t>
            </a:r>
            <a:r>
              <a:rPr lang="it-IT" dirty="0" smtClean="0">
                <a:solidFill>
                  <a:schemeClr val="accent1">
                    <a:lumMod val="60000"/>
                    <a:lumOff val="40000"/>
                  </a:schemeClr>
                </a:solidFill>
              </a:rPr>
              <a:t> </a:t>
            </a:r>
            <a:r>
              <a:rPr lang="it-IT" dirty="0" err="1" smtClean="0">
                <a:solidFill>
                  <a:schemeClr val="accent1">
                    <a:lumMod val="60000"/>
                    <a:lumOff val="40000"/>
                  </a:schemeClr>
                </a:solidFill>
              </a:rPr>
              <a:t>juris</a:t>
            </a:r>
            <a:r>
              <a:rPr lang="it-IT" dirty="0" smtClean="0">
                <a:solidFill>
                  <a:schemeClr val="accent1">
                    <a:lumMod val="60000"/>
                    <a:lumOff val="40000"/>
                  </a:schemeClr>
                </a:solidFill>
              </a:rPr>
              <a:t> </a:t>
            </a:r>
            <a:r>
              <a:rPr lang="it-IT" dirty="0" err="1" smtClean="0">
                <a:solidFill>
                  <a:schemeClr val="accent1">
                    <a:lumMod val="60000"/>
                    <a:lumOff val="40000"/>
                  </a:schemeClr>
                </a:solidFill>
              </a:rPr>
              <a:t>ac</a:t>
            </a:r>
            <a:r>
              <a:rPr lang="it-IT" dirty="0" smtClean="0">
                <a:solidFill>
                  <a:schemeClr val="accent1">
                    <a:lumMod val="60000"/>
                    <a:lumOff val="40000"/>
                  </a:schemeClr>
                </a:solidFill>
              </a:rPr>
              <a:t> </a:t>
            </a:r>
            <a:r>
              <a:rPr lang="it-IT" dirty="0" err="1" smtClean="0">
                <a:solidFill>
                  <a:schemeClr val="accent1">
                    <a:lumMod val="60000"/>
                    <a:lumOff val="40000"/>
                  </a:schemeClr>
                </a:solidFill>
              </a:rPr>
              <a:t>necessitatis</a:t>
            </a:r>
            <a:r>
              <a:rPr lang="it-IT" dirty="0" smtClean="0">
                <a:solidFill>
                  <a:schemeClr val="accent1">
                    <a:lumMod val="60000"/>
                    <a:lumOff val="40000"/>
                  </a:schemeClr>
                </a:solidFill>
              </a:rPr>
              <a:t>, se non altro per l’evidente disparità di trattamento che la clausola stessa introduce tra interessi dovuti dalla banca e interessi dovuti dal cliente.</a:t>
            </a:r>
          </a:p>
          <a:p>
            <a:endParaRPr lang="it-IT" dirty="0" smtClean="0">
              <a:solidFill>
                <a:schemeClr val="accent1">
                  <a:lumMod val="60000"/>
                  <a:lumOff val="40000"/>
                </a:schemeClr>
              </a:solidFill>
            </a:endParaRPr>
          </a:p>
          <a:p>
            <a:r>
              <a:rPr lang="it-IT" dirty="0" smtClean="0">
                <a:solidFill>
                  <a:schemeClr val="accent1">
                    <a:lumMod val="60000"/>
                    <a:lumOff val="40000"/>
                  </a:schemeClr>
                </a:solidFill>
              </a:rPr>
              <a:t>2. </a:t>
            </a:r>
            <a:r>
              <a:rPr lang="it-IT" dirty="0" err="1" smtClean="0">
                <a:solidFill>
                  <a:schemeClr val="accent1">
                    <a:lumMod val="60000"/>
                    <a:lumOff val="40000"/>
                  </a:schemeClr>
                </a:solidFill>
              </a:rPr>
              <a:t>Cass</a:t>
            </a:r>
            <a:r>
              <a:rPr lang="it-IT" dirty="0" smtClean="0">
                <a:solidFill>
                  <a:schemeClr val="accent1">
                    <a:lumMod val="60000"/>
                    <a:lumOff val="40000"/>
                  </a:schemeClr>
                </a:solidFill>
              </a:rPr>
              <a:t>. n. 9127/2015: “la capitalizzazione annuale degli interessi debitori è pressi illegittima alla stregua della capitalizzazione trimestrale”. Infatti “è assolutamente arbitrario trarre la conseguenza che, nel negare l’esistenza di usi normativi di capitalizzazione trimestrale degli interessi debitori, quella medesima giurisprudenza avrebbe riconosciuto la presenza di usi normativi di capitalizzazione annuale”.</a:t>
            </a:r>
          </a:p>
          <a:p>
            <a:r>
              <a:rPr lang="it-IT" dirty="0" smtClean="0">
                <a:solidFill>
                  <a:schemeClr val="accent1">
                    <a:lumMod val="60000"/>
                    <a:lumOff val="40000"/>
                  </a:schemeClr>
                </a:solidFill>
              </a:rPr>
              <a:t> </a:t>
            </a:r>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p:txBody>
          <a:bodyPr>
            <a:normAutofit/>
          </a:bodyPr>
          <a:lstStyle/>
          <a:p>
            <a:r>
              <a:rPr lang="it-IT" sz="1200" dirty="0" smtClean="0"/>
              <a:t>(continuo) Esercitazione: caso in tema di anatocismo</a:t>
            </a:r>
            <a:endParaRPr lang="it-IT" sz="1200" dirty="0" smtClean="0"/>
          </a:p>
        </p:txBody>
      </p:sp>
      <p:sp>
        <p:nvSpPr>
          <p:cNvPr id="5123" name="Rectangle 3"/>
          <p:cNvSpPr>
            <a:spLocks noGrp="1" noChangeArrowheads="1"/>
          </p:cNvSpPr>
          <p:nvPr>
            <p:ph idx="1"/>
          </p:nvPr>
        </p:nvSpPr>
        <p:spPr/>
        <p:txBody>
          <a:bodyPr>
            <a:normAutofit fontScale="32500" lnSpcReduction="20000"/>
          </a:bodyPr>
          <a:lstStyle/>
          <a:p>
            <a:pPr lvl="0"/>
            <a:r>
              <a:rPr lang="it-IT" dirty="0" smtClean="0"/>
              <a:t>MASCHERA ESEMPLIFICATIVA DI UN METODO</a:t>
            </a:r>
          </a:p>
          <a:p>
            <a:pPr marL="0" lvl="0" indent="0">
              <a:buNone/>
            </a:pPr>
            <a:r>
              <a:rPr lang="it-IT" dirty="0" smtClean="0"/>
              <a:t> </a:t>
            </a:r>
          </a:p>
          <a:p>
            <a:pPr lvl="0"/>
            <a:r>
              <a:rPr lang="it-IT" dirty="0" smtClean="0"/>
              <a:t>1.) Inquadramento normativo: indicare le norme che consentono di contestualizzare e comprender giuridicamente il caso prospettato.</a:t>
            </a:r>
          </a:p>
          <a:p>
            <a:pPr lvl="0"/>
            <a:r>
              <a:rPr lang="it-IT" dirty="0" smtClean="0"/>
              <a:t>Artt. 1842ss cc apertura di credito </a:t>
            </a:r>
          </a:p>
          <a:p>
            <a:pPr lvl="0"/>
            <a:r>
              <a:rPr lang="it-IT" dirty="0" smtClean="0"/>
              <a:t>Artt. 1282ss interessi</a:t>
            </a:r>
          </a:p>
          <a:p>
            <a:pPr lvl="0"/>
            <a:r>
              <a:rPr lang="it-IT" dirty="0" smtClean="0"/>
              <a:t>Art. 1283 cc anatocismo</a:t>
            </a:r>
          </a:p>
          <a:p>
            <a:pPr lvl="0"/>
            <a:r>
              <a:rPr lang="it-IT" dirty="0" smtClean="0"/>
              <a:t>Descrivere la disciplina richiamata, evidenziando gli aspetti della disciplina utili per il caso specifico (per esempio, non ha senso parlare del diritto di recesso previsto tra gli </a:t>
            </a:r>
            <a:r>
              <a:rPr lang="it-IT" dirty="0" err="1" smtClean="0"/>
              <a:t>artt</a:t>
            </a:r>
            <a:r>
              <a:rPr lang="it-IT" dirty="0" smtClean="0"/>
              <a:t> dell’apertura di credito, </a:t>
            </a:r>
            <a:r>
              <a:rPr lang="it-IT" dirty="0" err="1" smtClean="0"/>
              <a:t>etc</a:t>
            </a:r>
            <a:r>
              <a:rPr lang="it-IT" dirty="0" smtClean="0"/>
              <a:t>…).</a:t>
            </a:r>
          </a:p>
          <a:p>
            <a:pPr lvl="0"/>
            <a:endParaRPr lang="it-IT" dirty="0" smtClean="0"/>
          </a:p>
          <a:p>
            <a:pPr lvl="0"/>
            <a:r>
              <a:rPr lang="it-IT" dirty="0" smtClean="0"/>
              <a:t>2.) Analisi degli articoli nei codici commentati. Ricerca nei codici commentati della sentenza che può risolvere il caso. Può essere unna tesi della giurisprudenza o più tesi contrapposte, addirittura con pronuncia delle SSUU che supera il contrasto. A questo punto, cogliere il principio di diritto della massima.</a:t>
            </a:r>
          </a:p>
          <a:p>
            <a:pPr lvl="0"/>
            <a:endParaRPr lang="it-IT" dirty="0" smtClean="0"/>
          </a:p>
          <a:p>
            <a:pPr lvl="0"/>
            <a:r>
              <a:rPr lang="it-IT" dirty="0" smtClean="0"/>
              <a:t>3.) Approfondimento: una volta inquadrata la disciplina normativa e trovata la sentenza, tornare sul parere e approfondire giuridicamente il tema o i temi che vengono richiesti dalla traccia. Quindi, in questo caso, approfondimento sull’anatocismo: è lecito o no? A quali condizioni </a:t>
            </a:r>
            <a:r>
              <a:rPr lang="it-IT" dirty="0" err="1" smtClean="0"/>
              <a:t>etc</a:t>
            </a:r>
            <a:r>
              <a:rPr lang="it-IT" dirty="0" smtClean="0"/>
              <a:t>…  QUESITO O QUESITI DI DIRITTO: spiegare aiutandosi con dottrina e giurisprudenza. </a:t>
            </a:r>
          </a:p>
          <a:p>
            <a:pPr lvl="0"/>
            <a:r>
              <a:rPr lang="it-IT" dirty="0" smtClean="0"/>
              <a:t>Regola: divieto di anatocismo</a:t>
            </a:r>
          </a:p>
          <a:p>
            <a:pPr lvl="0"/>
            <a:r>
              <a:rPr lang="it-IT" dirty="0" smtClean="0"/>
              <a:t>Eccezione: legittimità se previsto come uso “In mancanza di usi contrari” dice l’art. 1283. Si tratta di definire il termine “USO”. La giurisprudenza ritiene che debba trattarsi di USO NORMATIVO.</a:t>
            </a:r>
          </a:p>
          <a:p>
            <a:pPr lvl="0"/>
            <a:r>
              <a:rPr lang="it-IT" dirty="0" smtClean="0"/>
              <a:t>La clausola di ricapitalizzazione trimestrale o annuale è un mero uso negoziale (no normativo).</a:t>
            </a:r>
          </a:p>
          <a:p>
            <a:pPr lvl="0"/>
            <a:r>
              <a:rPr lang="it-IT" dirty="0" smtClean="0"/>
              <a:t>Quindi, tale clausola non rientra tra gli “usi contrari” di cui all’art. 1283. Quindi clausola illegittima.</a:t>
            </a:r>
          </a:p>
          <a:p>
            <a:pPr lvl="0"/>
            <a:endParaRPr lang="it-IT" dirty="0" smtClean="0"/>
          </a:p>
          <a:p>
            <a:pPr lvl="0"/>
            <a:r>
              <a:rPr lang="it-IT" dirty="0" smtClean="0"/>
              <a:t>Infine, confortare quanto scritto con la massima trovata nel codice.-</a:t>
            </a:r>
            <a:r>
              <a:rPr lang="it-IT" dirty="0" smtClean="0">
                <a:sym typeface="Wingdings"/>
              </a:rPr>
              <a:t></a:t>
            </a:r>
            <a:r>
              <a:rPr lang="it-IT" dirty="0" smtClean="0"/>
              <a:t> MASSIMA DELLA SENTENZA RIPORTATA  PER INTERO</a:t>
            </a:r>
          </a:p>
          <a:p>
            <a:pPr lvl="0"/>
            <a:endParaRPr lang="it-IT" dirty="0" smtClean="0"/>
          </a:p>
          <a:p>
            <a:pPr lvl="0"/>
            <a:r>
              <a:rPr lang="it-IT" dirty="0" smtClean="0"/>
              <a:t>4.) Conclusioni. Applicazione del principio di diritto al caso specifico.</a:t>
            </a:r>
          </a:p>
          <a:p>
            <a:pPr lvl="0"/>
            <a:r>
              <a:rPr lang="it-IT" dirty="0" smtClean="0"/>
              <a:t> </a:t>
            </a:r>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p:txBody>
      </p:sp>
      <p:sp>
        <p:nvSpPr>
          <p:cNvPr id="13318" name="Rectangle 18"/>
          <p:cNvSpPr>
            <a:spLocks noChangeArrowheads="1"/>
          </p:cNvSpPr>
          <p:nvPr/>
        </p:nvSpPr>
        <p:spPr bwMode="auto">
          <a:xfrm>
            <a:off x="2916238" y="4659443"/>
            <a:ext cx="3815515" cy="261227"/>
          </a:xfrm>
          <a:prstGeom prst="rect">
            <a:avLst/>
          </a:prstGeom>
          <a:noFill/>
          <a:ln w="9525">
            <a:noFill/>
            <a:miter lim="800000"/>
            <a:headEnd/>
            <a:tailEnd/>
          </a:ln>
        </p:spPr>
        <p:txBody>
          <a:bodyPr anchor="ctr">
            <a:spAutoFit/>
          </a:bodyPr>
          <a:lstStyle/>
          <a:p>
            <a:pPr algn="r"/>
            <a:endParaRPr lang="it-IT" sz="1100" b="1" dirty="0">
              <a:latin typeface="Century Gothic" pitchFamily="34" charset="0"/>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endParaRPr lang="it-IT" dirty="0" smtClean="0"/>
          </a:p>
          <a:p>
            <a:pPr lvl="1"/>
            <a:r>
              <a:rPr lang="it-IT" dirty="0" smtClean="0">
                <a:solidFill>
                  <a:schemeClr val="accent1">
                    <a:lumMod val="60000"/>
                    <a:lumOff val="40000"/>
                  </a:schemeClr>
                </a:solidFill>
              </a:rPr>
              <a:t>Il mercato finanziario si può suddividere in 3 macro-mercati collegati tra loro e che si influenzano reciprocamente:</a:t>
            </a:r>
          </a:p>
          <a:p>
            <a:pPr lvl="1"/>
            <a:endParaRPr lang="it-IT" dirty="0" smtClean="0">
              <a:solidFill>
                <a:schemeClr val="accent1">
                  <a:lumMod val="60000"/>
                  <a:lumOff val="40000"/>
                </a:schemeClr>
              </a:solidFill>
            </a:endParaRPr>
          </a:p>
          <a:p>
            <a:pPr lvl="1"/>
            <a:r>
              <a:rPr lang="it-IT" dirty="0" smtClean="0">
                <a:solidFill>
                  <a:schemeClr val="accent1">
                    <a:lumMod val="60000"/>
                    <a:lumOff val="40000"/>
                  </a:schemeClr>
                </a:solidFill>
              </a:rPr>
              <a:t>1. MERCATO BANCARIO </a:t>
            </a:r>
          </a:p>
          <a:p>
            <a:pPr lvl="1"/>
            <a:r>
              <a:rPr lang="it-IT" dirty="0" smtClean="0">
                <a:solidFill>
                  <a:schemeClr val="accent1">
                    <a:lumMod val="60000"/>
                    <a:lumOff val="40000"/>
                  </a:schemeClr>
                </a:solidFill>
              </a:rPr>
              <a:t>2. MERCATO MOBILIARE</a:t>
            </a:r>
          </a:p>
          <a:p>
            <a:pPr lvl="1"/>
            <a:r>
              <a:rPr lang="it-IT" dirty="0" smtClean="0">
                <a:solidFill>
                  <a:schemeClr val="accent1">
                    <a:lumMod val="60000"/>
                    <a:lumOff val="40000"/>
                  </a:schemeClr>
                </a:solidFill>
              </a:rPr>
              <a:t>3. MERCATO ASSICURATIVO</a:t>
            </a:r>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p:txBody>
      </p:sp>
      <p:sp>
        <p:nvSpPr>
          <p:cNvPr id="14" name="Rectangle 2"/>
          <p:cNvSpPr>
            <a:spLocks noGrp="1" noChangeArrowheads="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sz="3100" dirty="0" smtClean="0"/>
              <a:t>L’assetto istituzionale</a:t>
            </a:r>
            <a:br>
              <a:rPr lang="it-IT" sz="3100" dirty="0" smtClean="0"/>
            </a:br>
            <a:r>
              <a:rPr lang="it-IT" sz="3100" dirty="0" smtClean="0"/>
              <a:t>Premessa: LE ATTIVITA’ RISERVATE</a:t>
            </a:r>
            <a:endParaRPr lang="it-IT" sz="3100" dirty="0" smtClean="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p:style>
          <a:lnRef idx="1">
            <a:schemeClr val="accent4"/>
          </a:lnRef>
          <a:fillRef idx="2">
            <a:schemeClr val="accent4"/>
          </a:fillRef>
          <a:effectRef idx="1">
            <a:schemeClr val="accent4"/>
          </a:effectRef>
          <a:fontRef idx="minor">
            <a:schemeClr val="dk1"/>
          </a:fontRef>
        </p:style>
        <p:txBody>
          <a:bodyPr>
            <a:normAutofit/>
          </a:bodyPr>
          <a:lstStyle/>
          <a:p>
            <a:r>
              <a:rPr lang="it-IT" sz="4000" dirty="0" smtClean="0"/>
              <a:t>MERCATO FINANZIARIO</a:t>
            </a:r>
            <a:endParaRPr lang="it-IT" sz="4000" dirty="0" smtClean="0"/>
          </a:p>
        </p:txBody>
      </p:sp>
      <p:sp>
        <p:nvSpPr>
          <p:cNvPr id="5123" name="Rectangle 3"/>
          <p:cNvSpPr>
            <a:spLocks noGrp="1" noChangeArrowheads="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endParaRPr lang="it-IT" dirty="0" smtClean="0"/>
          </a:p>
          <a:p>
            <a:pPr lvl="1"/>
            <a:r>
              <a:rPr lang="it-IT" dirty="0" smtClean="0">
                <a:solidFill>
                  <a:schemeClr val="accent1">
                    <a:lumMod val="60000"/>
                    <a:lumOff val="40000"/>
                  </a:schemeClr>
                </a:solidFill>
              </a:rPr>
              <a:t>SOGGETTI: gli operatori sono le imprese che svolgono attività di intermediazione nella circolazione di prodotti finanziari</a:t>
            </a:r>
          </a:p>
          <a:p>
            <a:pPr lvl="1"/>
            <a:endParaRPr lang="it-IT" dirty="0" smtClean="0">
              <a:solidFill>
                <a:schemeClr val="accent1">
                  <a:lumMod val="60000"/>
                  <a:lumOff val="40000"/>
                </a:schemeClr>
              </a:solidFill>
            </a:endParaRPr>
          </a:p>
          <a:p>
            <a:pPr lvl="1"/>
            <a:r>
              <a:rPr lang="it-IT" dirty="0" smtClean="0">
                <a:solidFill>
                  <a:schemeClr val="accent1">
                    <a:lumMod val="60000"/>
                    <a:lumOff val="40000"/>
                  </a:schemeClr>
                </a:solidFill>
              </a:rPr>
              <a:t>FONTI: </a:t>
            </a:r>
            <a:r>
              <a:rPr lang="it-IT" dirty="0" err="1" smtClean="0">
                <a:solidFill>
                  <a:schemeClr val="accent1">
                    <a:lumMod val="60000"/>
                    <a:lumOff val="40000"/>
                  </a:schemeClr>
                </a:solidFill>
              </a:rPr>
              <a:t>Cost</a:t>
            </a:r>
            <a:r>
              <a:rPr lang="it-IT" dirty="0" smtClean="0">
                <a:solidFill>
                  <a:schemeClr val="accent1">
                    <a:lumMod val="60000"/>
                    <a:lumOff val="40000"/>
                  </a:schemeClr>
                </a:solidFill>
              </a:rPr>
              <a:t>. (art. 117, c. 2, </a:t>
            </a:r>
            <a:r>
              <a:rPr lang="it-IT" dirty="0" err="1" smtClean="0">
                <a:solidFill>
                  <a:schemeClr val="accent1">
                    <a:lumMod val="60000"/>
                    <a:lumOff val="40000"/>
                  </a:schemeClr>
                </a:solidFill>
              </a:rPr>
              <a:t>lett</a:t>
            </a:r>
            <a:r>
              <a:rPr lang="it-IT" dirty="0" smtClean="0">
                <a:solidFill>
                  <a:schemeClr val="accent1">
                    <a:lumMod val="60000"/>
                    <a:lumOff val="40000"/>
                  </a:schemeClr>
                </a:solidFill>
              </a:rPr>
              <a:t>. e: tutela mercati fin. riserva esclusiva Stato), Normativa CE, TUF (Testo Unico Finanziario – D. </a:t>
            </a:r>
            <a:r>
              <a:rPr lang="it-IT" dirty="0" err="1" smtClean="0">
                <a:solidFill>
                  <a:schemeClr val="accent1">
                    <a:lumMod val="60000"/>
                    <a:lumOff val="40000"/>
                  </a:schemeClr>
                </a:solidFill>
              </a:rPr>
              <a:t>Lgs</a:t>
            </a:r>
            <a:r>
              <a:rPr lang="it-IT" dirty="0" smtClean="0">
                <a:solidFill>
                  <a:schemeClr val="accent1">
                    <a:lumMod val="60000"/>
                    <a:lumOff val="40000"/>
                  </a:schemeClr>
                </a:solidFill>
              </a:rPr>
              <a:t>. 24/2/1998 n. 58) e normativa secondaria (es. regolamenti)</a:t>
            </a:r>
          </a:p>
          <a:p>
            <a:pPr lvl="1"/>
            <a:endParaRPr lang="it-IT" dirty="0" smtClean="0">
              <a:solidFill>
                <a:schemeClr val="accent1">
                  <a:lumMod val="60000"/>
                  <a:lumOff val="40000"/>
                </a:schemeClr>
              </a:solidFill>
            </a:endParaRPr>
          </a:p>
          <a:p>
            <a:pPr lvl="1"/>
            <a:r>
              <a:rPr lang="it-IT" dirty="0" smtClean="0">
                <a:solidFill>
                  <a:schemeClr val="accent1">
                    <a:lumMod val="60000"/>
                    <a:lumOff val="40000"/>
                  </a:schemeClr>
                </a:solidFill>
              </a:rPr>
              <a:t>VIGILANZA: Banca Italia, </a:t>
            </a:r>
            <a:r>
              <a:rPr lang="it-IT" dirty="0" err="1" smtClean="0">
                <a:solidFill>
                  <a:schemeClr val="accent1">
                    <a:lumMod val="60000"/>
                    <a:lumOff val="40000"/>
                  </a:schemeClr>
                </a:solidFill>
              </a:rPr>
              <a:t>Consob</a:t>
            </a:r>
            <a:r>
              <a:rPr lang="it-IT" dirty="0" smtClean="0">
                <a:solidFill>
                  <a:schemeClr val="accent1">
                    <a:lumMod val="60000"/>
                    <a:lumOff val="40000"/>
                  </a:schemeClr>
                </a:solidFill>
              </a:rPr>
              <a:t> e Stato, vincoli CE</a:t>
            </a:r>
          </a:p>
          <a:p>
            <a:pPr lvl="1"/>
            <a:endParaRPr lang="it-IT" dirty="0" smtClean="0">
              <a:solidFill>
                <a:schemeClr val="accent1">
                  <a:lumMod val="60000"/>
                  <a:lumOff val="40000"/>
                </a:schemeClr>
              </a:solidFill>
            </a:endParaRPr>
          </a:p>
          <a:p>
            <a:pPr lvl="1"/>
            <a:r>
              <a:rPr lang="it-IT" dirty="0" smtClean="0">
                <a:solidFill>
                  <a:schemeClr val="accent1">
                    <a:lumMod val="60000"/>
                    <a:lumOff val="40000"/>
                  </a:schemeClr>
                </a:solidFill>
              </a:rPr>
              <a:t>ATTIVITA’: tutela investitori, salvaguardia e fiducia nel sistema finanziario, competitività, stabilità e buon funzionamento del sistema finanziario</a:t>
            </a:r>
          </a:p>
          <a:p>
            <a:pPr lvl="1"/>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p:txBody>
      </p:sp>
    </p:spTree>
    <p:extLst>
      <p:ext uri="{BB962C8B-B14F-4D97-AF65-F5344CB8AC3E}">
        <p14:creationId xmlns:p14="http://schemas.microsoft.com/office/powerpoint/2010/main" val="192229719"/>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p:style>
          <a:lnRef idx="1">
            <a:schemeClr val="accent4"/>
          </a:lnRef>
          <a:fillRef idx="2">
            <a:schemeClr val="accent4"/>
          </a:fillRef>
          <a:effectRef idx="1">
            <a:schemeClr val="accent4"/>
          </a:effectRef>
          <a:fontRef idx="minor">
            <a:schemeClr val="dk1"/>
          </a:fontRef>
        </p:style>
        <p:txBody>
          <a:bodyPr>
            <a:normAutofit/>
          </a:bodyPr>
          <a:lstStyle/>
          <a:p>
            <a:r>
              <a:rPr lang="it-IT" sz="4000" dirty="0" smtClean="0"/>
              <a:t>MERCATO BANCARIO</a:t>
            </a:r>
            <a:endParaRPr lang="it-IT" sz="4000" dirty="0" smtClean="0"/>
          </a:p>
        </p:txBody>
      </p:sp>
      <p:sp>
        <p:nvSpPr>
          <p:cNvPr id="5123" name="Rectangle 3"/>
          <p:cNvSpPr>
            <a:spLocks noGrp="1" noChangeArrowheads="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lvl="1"/>
            <a:r>
              <a:rPr lang="it-IT" dirty="0" smtClean="0">
                <a:solidFill>
                  <a:schemeClr val="accent1">
                    <a:lumMod val="60000"/>
                    <a:lumOff val="40000"/>
                  </a:schemeClr>
                </a:solidFill>
              </a:rPr>
              <a:t>SOGGETTI: gli operatori sono le imprese che svolgono attività di intermediazione nella circolazione del denaro</a:t>
            </a:r>
          </a:p>
          <a:p>
            <a:pPr lvl="1"/>
            <a:endParaRPr lang="it-IT" dirty="0" smtClean="0">
              <a:solidFill>
                <a:schemeClr val="accent1">
                  <a:lumMod val="60000"/>
                  <a:lumOff val="40000"/>
                </a:schemeClr>
              </a:solidFill>
            </a:endParaRPr>
          </a:p>
          <a:p>
            <a:pPr lvl="1"/>
            <a:r>
              <a:rPr lang="it-IT" dirty="0" smtClean="0">
                <a:solidFill>
                  <a:schemeClr val="accent1">
                    <a:lumMod val="60000"/>
                    <a:lumOff val="40000"/>
                  </a:schemeClr>
                </a:solidFill>
              </a:rPr>
              <a:t>FONTI: </a:t>
            </a:r>
            <a:r>
              <a:rPr lang="it-IT" dirty="0" err="1" smtClean="0">
                <a:solidFill>
                  <a:schemeClr val="accent1">
                    <a:lumMod val="60000"/>
                    <a:lumOff val="40000"/>
                  </a:schemeClr>
                </a:solidFill>
              </a:rPr>
              <a:t>Cost</a:t>
            </a:r>
            <a:r>
              <a:rPr lang="it-IT" dirty="0" smtClean="0">
                <a:solidFill>
                  <a:schemeClr val="accent1">
                    <a:lumMod val="60000"/>
                    <a:lumOff val="40000"/>
                  </a:schemeClr>
                </a:solidFill>
              </a:rPr>
              <a:t>, Normativa CE; TUB (Testo Unico delle leggi in materia bancaria e creditizia – D. </a:t>
            </a:r>
            <a:r>
              <a:rPr lang="it-IT" dirty="0" err="1" smtClean="0">
                <a:solidFill>
                  <a:schemeClr val="accent1">
                    <a:lumMod val="60000"/>
                    <a:lumOff val="40000"/>
                  </a:schemeClr>
                </a:solidFill>
              </a:rPr>
              <a:t>Lgs</a:t>
            </a:r>
            <a:r>
              <a:rPr lang="it-IT" dirty="0" smtClean="0">
                <a:solidFill>
                  <a:schemeClr val="accent1">
                    <a:lumMod val="60000"/>
                    <a:lumOff val="40000"/>
                  </a:schemeClr>
                </a:solidFill>
              </a:rPr>
              <a:t>. 1/09/1993 n. 385 e </a:t>
            </a:r>
            <a:r>
              <a:rPr lang="it-IT" dirty="0" err="1" smtClean="0">
                <a:solidFill>
                  <a:schemeClr val="accent1">
                    <a:lumMod val="60000"/>
                    <a:lumOff val="40000"/>
                  </a:schemeClr>
                </a:solidFill>
              </a:rPr>
              <a:t>succ</a:t>
            </a:r>
            <a:r>
              <a:rPr lang="it-IT" dirty="0" smtClean="0">
                <a:solidFill>
                  <a:schemeClr val="accent1">
                    <a:lumMod val="60000"/>
                    <a:lumOff val="40000"/>
                  </a:schemeClr>
                </a:solidFill>
              </a:rPr>
              <a:t>. </a:t>
            </a:r>
            <a:r>
              <a:rPr lang="it-IT" dirty="0" err="1" smtClean="0">
                <a:solidFill>
                  <a:schemeClr val="accent1">
                    <a:lumMod val="60000"/>
                    <a:lumOff val="40000"/>
                  </a:schemeClr>
                </a:solidFill>
              </a:rPr>
              <a:t>modif</a:t>
            </a:r>
            <a:r>
              <a:rPr lang="it-IT" dirty="0" smtClean="0">
                <a:solidFill>
                  <a:schemeClr val="accent1">
                    <a:lumMod val="60000"/>
                    <a:lumOff val="40000"/>
                  </a:schemeClr>
                </a:solidFill>
              </a:rPr>
              <a:t>. e </a:t>
            </a:r>
            <a:r>
              <a:rPr lang="it-IT" dirty="0" err="1" smtClean="0">
                <a:solidFill>
                  <a:schemeClr val="accent1">
                    <a:lumMod val="60000"/>
                    <a:lumOff val="40000"/>
                  </a:schemeClr>
                </a:solidFill>
              </a:rPr>
              <a:t>integr</a:t>
            </a:r>
            <a:r>
              <a:rPr lang="it-IT" dirty="0" smtClean="0">
                <a:solidFill>
                  <a:schemeClr val="accent1">
                    <a:lumMod val="60000"/>
                    <a:lumOff val="40000"/>
                  </a:schemeClr>
                </a:solidFill>
              </a:rPr>
              <a:t>.; normativa secondaria (es. regolamenti, per la disciplina pubblicistica e privatistica sulla trasparenza); c.c. (disciplina privatistica, es. singoli contratti); prassi e NUB dell’ABI</a:t>
            </a:r>
          </a:p>
          <a:p>
            <a:pPr lvl="1"/>
            <a:endParaRPr lang="it-IT" dirty="0" smtClean="0">
              <a:solidFill>
                <a:schemeClr val="accent1">
                  <a:lumMod val="60000"/>
                  <a:lumOff val="40000"/>
                </a:schemeClr>
              </a:solidFill>
            </a:endParaRPr>
          </a:p>
          <a:p>
            <a:pPr lvl="1"/>
            <a:r>
              <a:rPr lang="it-IT" dirty="0" smtClean="0">
                <a:solidFill>
                  <a:schemeClr val="accent1">
                    <a:lumMod val="60000"/>
                    <a:lumOff val="40000"/>
                  </a:schemeClr>
                </a:solidFill>
              </a:rPr>
              <a:t>VIGILANZA: Banca Italia, </a:t>
            </a:r>
            <a:r>
              <a:rPr lang="it-IT" dirty="0" err="1" smtClean="0">
                <a:solidFill>
                  <a:schemeClr val="accent1">
                    <a:lumMod val="60000"/>
                    <a:lumOff val="40000"/>
                  </a:schemeClr>
                </a:solidFill>
              </a:rPr>
              <a:t>Consob</a:t>
            </a:r>
            <a:r>
              <a:rPr lang="it-IT" dirty="0" smtClean="0">
                <a:solidFill>
                  <a:schemeClr val="accent1">
                    <a:lumMod val="60000"/>
                    <a:lumOff val="40000"/>
                  </a:schemeClr>
                </a:solidFill>
              </a:rPr>
              <a:t> e Stato (MEF), CICR, vincoli CE</a:t>
            </a:r>
          </a:p>
          <a:p>
            <a:pPr lvl="1"/>
            <a:endParaRPr lang="it-IT" dirty="0" smtClean="0">
              <a:solidFill>
                <a:schemeClr val="accent1">
                  <a:lumMod val="60000"/>
                  <a:lumOff val="40000"/>
                </a:schemeClr>
              </a:solidFill>
            </a:endParaRPr>
          </a:p>
          <a:p>
            <a:pPr lvl="1"/>
            <a:r>
              <a:rPr lang="it-IT" dirty="0" smtClean="0">
                <a:solidFill>
                  <a:schemeClr val="accent1">
                    <a:lumMod val="60000"/>
                    <a:lumOff val="40000"/>
                  </a:schemeClr>
                </a:solidFill>
              </a:rPr>
              <a:t>ATTIVITA’: fondamentali (raccolta del risparmio tra il pubblico ed erogazione del credito) e parabancarie (servizi di natura finanziaria)</a:t>
            </a:r>
          </a:p>
          <a:p>
            <a:pPr lvl="1"/>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p:txBody>
      </p:sp>
    </p:spTree>
    <p:extLst>
      <p:ext uri="{BB962C8B-B14F-4D97-AF65-F5344CB8AC3E}">
        <p14:creationId xmlns:p14="http://schemas.microsoft.com/office/powerpoint/2010/main" val="877178712"/>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p:style>
          <a:lnRef idx="1">
            <a:schemeClr val="accent4"/>
          </a:lnRef>
          <a:fillRef idx="2">
            <a:schemeClr val="accent4"/>
          </a:fillRef>
          <a:effectRef idx="1">
            <a:schemeClr val="accent4"/>
          </a:effectRef>
          <a:fontRef idx="minor">
            <a:schemeClr val="dk1"/>
          </a:fontRef>
        </p:style>
        <p:txBody>
          <a:bodyPr>
            <a:normAutofit/>
          </a:bodyPr>
          <a:lstStyle/>
          <a:p>
            <a:r>
              <a:rPr lang="it-IT" sz="4000" dirty="0" smtClean="0"/>
              <a:t>MERCATO ASSICURATIVO</a:t>
            </a:r>
            <a:endParaRPr lang="it-IT" sz="4000" dirty="0" smtClean="0"/>
          </a:p>
        </p:txBody>
      </p:sp>
      <p:sp>
        <p:nvSpPr>
          <p:cNvPr id="5123" name="Rectangle 3"/>
          <p:cNvSpPr>
            <a:spLocks noGrp="1" noChangeArrowheads="1"/>
          </p:cNvSpPr>
          <p:nvPr>
            <p:ph idx="1"/>
          </p:nvPr>
        </p:nvSpPr>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pPr lvl="1"/>
            <a:r>
              <a:rPr lang="it-IT" dirty="0" smtClean="0">
                <a:solidFill>
                  <a:schemeClr val="accent1">
                    <a:lumMod val="60000"/>
                    <a:lumOff val="40000"/>
                  </a:schemeClr>
                </a:solidFill>
              </a:rPr>
              <a:t>SOGGETTI: gli operatori sono le imprese che svolgono attività di copertura di rischi</a:t>
            </a:r>
          </a:p>
          <a:p>
            <a:pPr marL="393192" lvl="1" indent="0">
              <a:buNone/>
            </a:pPr>
            <a:endParaRPr lang="it-IT" dirty="0" smtClean="0">
              <a:solidFill>
                <a:schemeClr val="accent1">
                  <a:lumMod val="60000"/>
                  <a:lumOff val="40000"/>
                </a:schemeClr>
              </a:solidFill>
            </a:endParaRPr>
          </a:p>
          <a:p>
            <a:pPr lvl="1"/>
            <a:r>
              <a:rPr lang="it-IT" dirty="0" smtClean="0">
                <a:solidFill>
                  <a:schemeClr val="accent1">
                    <a:lumMod val="60000"/>
                    <a:lumOff val="40000"/>
                  </a:schemeClr>
                </a:solidFill>
              </a:rPr>
              <a:t>FONTI: </a:t>
            </a:r>
            <a:r>
              <a:rPr lang="it-IT" dirty="0" err="1" smtClean="0">
                <a:solidFill>
                  <a:schemeClr val="accent1">
                    <a:lumMod val="60000"/>
                    <a:lumOff val="40000"/>
                  </a:schemeClr>
                </a:solidFill>
              </a:rPr>
              <a:t>Cost</a:t>
            </a:r>
            <a:r>
              <a:rPr lang="it-IT" dirty="0" smtClean="0">
                <a:solidFill>
                  <a:schemeClr val="accent1">
                    <a:lumMod val="60000"/>
                    <a:lumOff val="40000"/>
                  </a:schemeClr>
                </a:solidFill>
              </a:rPr>
              <a:t>., Codice delle assicurazioni private (D. </a:t>
            </a:r>
            <a:r>
              <a:rPr lang="it-IT" dirty="0" err="1" smtClean="0">
                <a:solidFill>
                  <a:schemeClr val="accent1">
                    <a:lumMod val="60000"/>
                    <a:lumOff val="40000"/>
                  </a:schemeClr>
                </a:solidFill>
              </a:rPr>
              <a:t>Lgs</a:t>
            </a:r>
            <a:r>
              <a:rPr lang="it-IT" dirty="0" smtClean="0">
                <a:solidFill>
                  <a:schemeClr val="accent1">
                    <a:lumMod val="60000"/>
                    <a:lumOff val="40000"/>
                  </a:schemeClr>
                </a:solidFill>
              </a:rPr>
              <a:t>. 7/09/2005 n. 209, modificato da D. </a:t>
            </a:r>
            <a:r>
              <a:rPr lang="it-IT" dirty="0" err="1" smtClean="0">
                <a:solidFill>
                  <a:schemeClr val="accent1">
                    <a:lumMod val="60000"/>
                    <a:lumOff val="40000"/>
                  </a:schemeClr>
                </a:solidFill>
              </a:rPr>
              <a:t>Lgs</a:t>
            </a:r>
            <a:r>
              <a:rPr lang="it-IT" dirty="0" smtClean="0">
                <a:solidFill>
                  <a:schemeClr val="accent1">
                    <a:lumMod val="60000"/>
                    <a:lumOff val="40000"/>
                  </a:schemeClr>
                </a:solidFill>
              </a:rPr>
              <a:t>. n. 74/2015, attuazione della Dir. 2009/138/CE in materia di accesso ed esercizio delle attività di assicurazione e riassicurazione), c.c. (Capo XX del Libro IV sulle obbligazioni: artt. 1882-1903 </a:t>
            </a:r>
            <a:r>
              <a:rPr lang="it-IT" dirty="0" err="1" smtClean="0">
                <a:solidFill>
                  <a:schemeClr val="accent1">
                    <a:lumMod val="60000"/>
                    <a:lumOff val="40000"/>
                  </a:schemeClr>
                </a:solidFill>
              </a:rPr>
              <a:t>disp</a:t>
            </a:r>
            <a:r>
              <a:rPr lang="it-IT" dirty="0" smtClean="0">
                <a:solidFill>
                  <a:schemeClr val="accent1">
                    <a:lumMod val="60000"/>
                    <a:lumOff val="40000"/>
                  </a:schemeClr>
                </a:solidFill>
              </a:rPr>
              <a:t>. comuni, artt. 1904-1918 assicurazioni contro danni, artt. 1919-1927 assicurazione sulla vita, artt. 1928-1932 riassicurazione)</a:t>
            </a:r>
          </a:p>
          <a:p>
            <a:pPr lvl="1"/>
            <a:endParaRPr lang="it-IT" dirty="0" smtClean="0">
              <a:solidFill>
                <a:schemeClr val="accent1">
                  <a:lumMod val="60000"/>
                  <a:lumOff val="40000"/>
                </a:schemeClr>
              </a:solidFill>
            </a:endParaRPr>
          </a:p>
          <a:p>
            <a:pPr lvl="1"/>
            <a:r>
              <a:rPr lang="it-IT" dirty="0" smtClean="0">
                <a:solidFill>
                  <a:schemeClr val="accent1">
                    <a:lumMod val="60000"/>
                    <a:lumOff val="40000"/>
                  </a:schemeClr>
                </a:solidFill>
              </a:rPr>
              <a:t>VIGILANZA: IVASS (Istituto per la vigilanza sulle assicurazioni),</a:t>
            </a:r>
            <a:r>
              <a:rPr lang="it-IT" dirty="0" err="1" smtClean="0">
                <a:solidFill>
                  <a:schemeClr val="accent1">
                    <a:lumMod val="60000"/>
                    <a:lumOff val="40000"/>
                  </a:schemeClr>
                </a:solidFill>
              </a:rPr>
              <a:t>Stato,vincoli</a:t>
            </a:r>
            <a:r>
              <a:rPr lang="it-IT" dirty="0" smtClean="0">
                <a:solidFill>
                  <a:schemeClr val="accent1">
                    <a:lumMod val="60000"/>
                    <a:lumOff val="40000"/>
                  </a:schemeClr>
                </a:solidFill>
              </a:rPr>
              <a:t> CE</a:t>
            </a:r>
          </a:p>
          <a:p>
            <a:pPr lvl="1"/>
            <a:endParaRPr lang="it-IT" dirty="0" smtClean="0">
              <a:solidFill>
                <a:schemeClr val="accent1">
                  <a:lumMod val="60000"/>
                  <a:lumOff val="40000"/>
                </a:schemeClr>
              </a:solidFill>
            </a:endParaRPr>
          </a:p>
          <a:p>
            <a:pPr lvl="1"/>
            <a:r>
              <a:rPr lang="it-IT" dirty="0" smtClean="0">
                <a:solidFill>
                  <a:schemeClr val="accent1">
                    <a:lumMod val="60000"/>
                    <a:lumOff val="40000"/>
                  </a:schemeClr>
                </a:solidFill>
              </a:rPr>
              <a:t>ATTIVITA’: v. definizione di contratto di assicurazione ex art. 1882 cc e bipartizione tradizionale circa le prestazioni dell’assicuratore a fronte dell’obbligo dell’assicurato di pagare il premio (ramo danni/ramo vita)</a:t>
            </a:r>
          </a:p>
          <a:p>
            <a:pPr lvl="1"/>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p:txBody>
      </p:sp>
    </p:spTree>
    <p:extLst>
      <p:ext uri="{BB962C8B-B14F-4D97-AF65-F5344CB8AC3E}">
        <p14:creationId xmlns:p14="http://schemas.microsoft.com/office/powerpoint/2010/main" val="2051048663"/>
      </p:ext>
    </p:extLst>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pPr marL="0" indent="0">
              <a:buNone/>
            </a:pPr>
            <a:endParaRPr lang="it-IT" dirty="0" smtClean="0"/>
          </a:p>
          <a:p>
            <a:r>
              <a:rPr lang="it-IT" dirty="0" smtClean="0">
                <a:solidFill>
                  <a:schemeClr val="accent1">
                    <a:lumMod val="60000"/>
                    <a:lumOff val="40000"/>
                  </a:schemeClr>
                </a:solidFill>
              </a:rPr>
              <a:t>La gerarchia è ex art. 1 preleggi c.c. e integrazioni UE</a:t>
            </a:r>
          </a:p>
          <a:p>
            <a:endParaRPr lang="it-IT" dirty="0" smtClean="0">
              <a:solidFill>
                <a:schemeClr val="accent1">
                  <a:lumMod val="60000"/>
                  <a:lumOff val="40000"/>
                </a:schemeClr>
              </a:solidFill>
            </a:endParaRPr>
          </a:p>
          <a:p>
            <a:r>
              <a:rPr lang="it-IT" dirty="0" smtClean="0">
                <a:solidFill>
                  <a:schemeClr val="accent1">
                    <a:lumMod val="60000"/>
                    <a:lumOff val="40000"/>
                  </a:schemeClr>
                </a:solidFill>
              </a:rPr>
              <a:t>Costituzione e leggi costituzionali</a:t>
            </a:r>
          </a:p>
          <a:p>
            <a:r>
              <a:rPr lang="it-IT" dirty="0" smtClean="0">
                <a:solidFill>
                  <a:schemeClr val="accent1">
                    <a:lumMod val="60000"/>
                    <a:lumOff val="40000"/>
                  </a:schemeClr>
                </a:solidFill>
              </a:rPr>
              <a:t>Trattati CE - in particolare Trattato sul funzionamento UE (Trattato di Roma 1957) ed il Trattato sull’UE (Trattato di Maastricht 1992), Regolamenti CE, Direttive CE</a:t>
            </a:r>
          </a:p>
          <a:p>
            <a:r>
              <a:rPr lang="it-IT" dirty="0" smtClean="0">
                <a:solidFill>
                  <a:schemeClr val="accent1">
                    <a:lumMod val="60000"/>
                    <a:lumOff val="40000"/>
                  </a:schemeClr>
                </a:solidFill>
              </a:rPr>
              <a:t>Leggi nazionali</a:t>
            </a:r>
          </a:p>
          <a:p>
            <a:r>
              <a:rPr lang="it-IT" dirty="0" smtClean="0">
                <a:solidFill>
                  <a:schemeClr val="accent1">
                    <a:lumMod val="60000"/>
                    <a:lumOff val="40000"/>
                  </a:schemeClr>
                </a:solidFill>
              </a:rPr>
              <a:t>Leggi regionali</a:t>
            </a:r>
          </a:p>
          <a:p>
            <a:r>
              <a:rPr lang="it-IT" dirty="0" smtClean="0">
                <a:solidFill>
                  <a:schemeClr val="accent1">
                    <a:lumMod val="60000"/>
                    <a:lumOff val="40000"/>
                  </a:schemeClr>
                </a:solidFill>
              </a:rPr>
              <a:t>Regolamenti – normativa secondaria</a:t>
            </a:r>
          </a:p>
          <a:p>
            <a:r>
              <a:rPr lang="it-IT" dirty="0" smtClean="0">
                <a:solidFill>
                  <a:schemeClr val="accent1">
                    <a:lumMod val="60000"/>
                    <a:lumOff val="40000"/>
                  </a:schemeClr>
                </a:solidFill>
              </a:rPr>
              <a:t>Consuetudine («</a:t>
            </a:r>
            <a:r>
              <a:rPr lang="it-IT" dirty="0" err="1" smtClean="0">
                <a:solidFill>
                  <a:schemeClr val="accent1">
                    <a:lumMod val="60000"/>
                    <a:lumOff val="40000"/>
                  </a:schemeClr>
                </a:solidFill>
              </a:rPr>
              <a:t>praeter</a:t>
            </a:r>
            <a:r>
              <a:rPr lang="it-IT" dirty="0" smtClean="0">
                <a:solidFill>
                  <a:schemeClr val="accent1">
                    <a:lumMod val="60000"/>
                    <a:lumOff val="40000"/>
                  </a:schemeClr>
                </a:solidFill>
              </a:rPr>
              <a:t> </a:t>
            </a:r>
            <a:r>
              <a:rPr lang="it-IT" dirty="0" err="1" smtClean="0">
                <a:solidFill>
                  <a:schemeClr val="accent1">
                    <a:lumMod val="60000"/>
                    <a:lumOff val="40000"/>
                  </a:schemeClr>
                </a:solidFill>
              </a:rPr>
              <a:t>legem</a:t>
            </a:r>
            <a:r>
              <a:rPr lang="it-IT" dirty="0" smtClean="0">
                <a:solidFill>
                  <a:schemeClr val="accent1">
                    <a:lumMod val="60000"/>
                    <a:lumOff val="40000"/>
                  </a:schemeClr>
                </a:solidFill>
              </a:rPr>
              <a:t>» nelle materie non regolate da legge o regolamenti; «</a:t>
            </a:r>
            <a:r>
              <a:rPr lang="it-IT" dirty="0" err="1" smtClean="0">
                <a:solidFill>
                  <a:schemeClr val="accent1">
                    <a:lumMod val="60000"/>
                    <a:lumOff val="40000"/>
                  </a:schemeClr>
                </a:solidFill>
              </a:rPr>
              <a:t>secundum</a:t>
            </a:r>
            <a:r>
              <a:rPr lang="it-IT" dirty="0" smtClean="0">
                <a:solidFill>
                  <a:schemeClr val="accent1">
                    <a:lumMod val="60000"/>
                    <a:lumOff val="40000"/>
                  </a:schemeClr>
                </a:solidFill>
              </a:rPr>
              <a:t> </a:t>
            </a:r>
            <a:r>
              <a:rPr lang="it-IT" dirty="0" err="1" smtClean="0">
                <a:solidFill>
                  <a:schemeClr val="accent1">
                    <a:lumMod val="60000"/>
                    <a:lumOff val="40000"/>
                  </a:schemeClr>
                </a:solidFill>
              </a:rPr>
              <a:t>legem</a:t>
            </a:r>
            <a:r>
              <a:rPr lang="it-IT" dirty="0" smtClean="0">
                <a:solidFill>
                  <a:schemeClr val="accent1">
                    <a:lumMod val="60000"/>
                    <a:lumOff val="40000"/>
                  </a:schemeClr>
                </a:solidFill>
              </a:rPr>
              <a:t>» efficace se espressamente richiamata dalla l. regolatrice della materia)</a:t>
            </a:r>
          </a:p>
          <a:p>
            <a:endParaRPr lang="it-IT" dirty="0" smtClean="0"/>
          </a:p>
          <a:p>
            <a:endParaRPr lang="it-IT" dirty="0" smtClean="0"/>
          </a:p>
          <a:p>
            <a:endParaRPr lang="it-IT" dirty="0" smtClean="0"/>
          </a:p>
          <a:p>
            <a:endParaRPr lang="it-IT" dirty="0" smtClean="0"/>
          </a:p>
          <a:p>
            <a:endParaRPr lang="it-IT" dirty="0" smtClean="0"/>
          </a:p>
        </p:txBody>
      </p:sp>
      <p:sp>
        <p:nvSpPr>
          <p:cNvPr id="14" name="Rectangle 2"/>
          <p:cNvSpPr>
            <a:spLocks noGrp="1" noChangeArrowheads="1"/>
          </p:cNvSpPr>
          <p:nvPr>
            <p:ph type="title"/>
          </p:nvPr>
        </p:nvSpPr>
        <p:spPr>
          <a:xfrm>
            <a:off x="539552" y="483518"/>
            <a:ext cx="8208912" cy="720080"/>
          </a:xfrm>
        </p:spPr>
        <p:style>
          <a:lnRef idx="1">
            <a:schemeClr val="accent5"/>
          </a:lnRef>
          <a:fillRef idx="2">
            <a:schemeClr val="accent5"/>
          </a:fillRef>
          <a:effectRef idx="1">
            <a:schemeClr val="accent5"/>
          </a:effectRef>
          <a:fontRef idx="minor">
            <a:schemeClr val="dk1"/>
          </a:fontRef>
        </p:style>
        <p:txBody>
          <a:bodyPr>
            <a:normAutofit/>
          </a:bodyPr>
          <a:lstStyle/>
          <a:p>
            <a:r>
              <a:rPr lang="it-IT" sz="3200" dirty="0" smtClean="0"/>
              <a:t>FONTI DEL MERCATO BANCARIO</a:t>
            </a:r>
            <a:endParaRPr lang="it-IT" sz="3200" dirty="0" smtClean="0"/>
          </a:p>
        </p:txBody>
      </p:sp>
    </p:spTree>
    <p:extLst>
      <p:ext uri="{BB962C8B-B14F-4D97-AF65-F5344CB8AC3E}">
        <p14:creationId xmlns:p14="http://schemas.microsoft.com/office/powerpoint/2010/main" val="790054482"/>
      </p:ext>
    </p:extLst>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457200" y="528066"/>
            <a:ext cx="6059016" cy="603524"/>
          </a:xfrm>
        </p:spPr>
        <p:style>
          <a:lnRef idx="1">
            <a:schemeClr val="accent5"/>
          </a:lnRef>
          <a:fillRef idx="2">
            <a:schemeClr val="accent5"/>
          </a:fillRef>
          <a:effectRef idx="1">
            <a:schemeClr val="accent5"/>
          </a:effectRef>
          <a:fontRef idx="minor">
            <a:schemeClr val="dk1"/>
          </a:fontRef>
        </p:style>
        <p:txBody>
          <a:bodyPr>
            <a:normAutofit/>
          </a:bodyPr>
          <a:lstStyle/>
          <a:p>
            <a:r>
              <a:rPr lang="it-IT" sz="2400" dirty="0" smtClean="0"/>
              <a:t>(continuo) fonti del sistema bancario</a:t>
            </a:r>
            <a:endParaRPr lang="it-IT" sz="2400" dirty="0" smtClean="0"/>
          </a:p>
        </p:txBody>
      </p:sp>
      <p:sp>
        <p:nvSpPr>
          <p:cNvPr id="5123" name="Rectangle 3"/>
          <p:cNvSpPr>
            <a:spLocks noGrp="1" noChangeArrowheads="1"/>
          </p:cNvSpPr>
          <p:nvPr>
            <p:ph idx="1"/>
          </p:nvPr>
        </p:nvSpPr>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endParaRPr lang="it-IT" dirty="0" smtClean="0"/>
          </a:p>
          <a:p>
            <a:r>
              <a:rPr lang="it-IT" dirty="0" smtClean="0">
                <a:solidFill>
                  <a:schemeClr val="accent1">
                    <a:lumMod val="60000"/>
                    <a:lumOff val="40000"/>
                  </a:schemeClr>
                </a:solidFill>
              </a:rPr>
              <a:t>Costituzione:</a:t>
            </a:r>
          </a:p>
          <a:p>
            <a:r>
              <a:rPr lang="it-IT" dirty="0" smtClean="0">
                <a:solidFill>
                  <a:schemeClr val="accent1">
                    <a:lumMod val="60000"/>
                    <a:lumOff val="40000"/>
                  </a:schemeClr>
                </a:solidFill>
              </a:rPr>
              <a:t>art. 47 promozione e tutela risparmio; disciplina, coordinamento e controllo dell’esercizio del credito; </a:t>
            </a:r>
          </a:p>
          <a:p>
            <a:r>
              <a:rPr lang="it-IT" dirty="0" smtClean="0">
                <a:solidFill>
                  <a:schemeClr val="accent1">
                    <a:lumMod val="60000"/>
                    <a:lumOff val="40000"/>
                  </a:schemeClr>
                </a:solidFill>
              </a:rPr>
              <a:t>117, c. 2, </a:t>
            </a:r>
            <a:r>
              <a:rPr lang="it-IT" dirty="0" err="1" smtClean="0">
                <a:solidFill>
                  <a:schemeClr val="accent1">
                    <a:lumMod val="60000"/>
                    <a:lumOff val="40000"/>
                  </a:schemeClr>
                </a:solidFill>
              </a:rPr>
              <a:t>lett</a:t>
            </a:r>
            <a:r>
              <a:rPr lang="it-IT" dirty="0" smtClean="0">
                <a:solidFill>
                  <a:schemeClr val="accent1">
                    <a:lumMod val="60000"/>
                    <a:lumOff val="40000"/>
                  </a:schemeClr>
                </a:solidFill>
              </a:rPr>
              <a:t>. e: riserva esclusiva Stato (potestà legislativa in materia di moneta, tutela del risparmio e mercati finanziari);</a:t>
            </a:r>
          </a:p>
          <a:p>
            <a:r>
              <a:rPr lang="it-IT" dirty="0" smtClean="0">
                <a:solidFill>
                  <a:schemeClr val="accent1">
                    <a:lumMod val="60000"/>
                    <a:lumOff val="40000"/>
                  </a:schemeClr>
                </a:solidFill>
              </a:rPr>
              <a:t>117, c. 3, potestà legislativa regionale concorrente: spetta alle regioni la potestà legislativa, nel rispetto dei principi fondamentali stabiliti con legge dello Stato) limitatamente alle banche a carattere regionale, casse di risparmio, casse rurali regionali (quindi la potestà legislativa regionale investe solamente i soggetti, non l’attività)</a:t>
            </a:r>
          </a:p>
          <a:p>
            <a:endParaRPr lang="it-IT" dirty="0" smtClean="0"/>
          </a:p>
          <a:p>
            <a:endParaRPr lang="it-IT" dirty="0" smtClean="0"/>
          </a:p>
          <a:p>
            <a:endParaRPr lang="it-IT" dirty="0" smtClean="0"/>
          </a:p>
        </p:txBody>
      </p:sp>
    </p:spTree>
    <p:extLst>
      <p:ext uri="{BB962C8B-B14F-4D97-AF65-F5344CB8AC3E}">
        <p14:creationId xmlns:p14="http://schemas.microsoft.com/office/powerpoint/2010/main" val="1362410941"/>
      </p:ext>
    </p:extLst>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457200" y="528066"/>
            <a:ext cx="4186808" cy="387500"/>
          </a:xfrm>
        </p:spPr>
        <p:style>
          <a:lnRef idx="1">
            <a:schemeClr val="accent4"/>
          </a:lnRef>
          <a:fillRef idx="2">
            <a:schemeClr val="accent4"/>
          </a:fillRef>
          <a:effectRef idx="1">
            <a:schemeClr val="accent4"/>
          </a:effectRef>
          <a:fontRef idx="minor">
            <a:schemeClr val="dk1"/>
          </a:fontRef>
        </p:style>
        <p:txBody>
          <a:bodyPr>
            <a:normAutofit/>
          </a:bodyPr>
          <a:lstStyle/>
          <a:p>
            <a:r>
              <a:rPr lang="it-IT" sz="1600" dirty="0" smtClean="0"/>
              <a:t>(continuo) fonti del sistema bancario</a:t>
            </a:r>
            <a:endParaRPr lang="it-IT" sz="1600" dirty="0" smtClean="0"/>
          </a:p>
        </p:txBody>
      </p:sp>
      <p:sp>
        <p:nvSpPr>
          <p:cNvPr id="5123" name="Rectangle 3"/>
          <p:cNvSpPr>
            <a:spLocks noGrp="1" noChangeArrowheads="1"/>
          </p:cNvSpPr>
          <p:nvPr>
            <p:ph idx="1"/>
          </p:nvPr>
        </p:nvSpPr>
        <p:spPr>
          <a:xfrm>
            <a:off x="457200" y="1059582"/>
            <a:ext cx="8075240" cy="3888432"/>
          </a:xfrm>
        </p:spPr>
        <p:style>
          <a:lnRef idx="1">
            <a:schemeClr val="accent3"/>
          </a:lnRef>
          <a:fillRef idx="2">
            <a:schemeClr val="accent3"/>
          </a:fillRef>
          <a:effectRef idx="1">
            <a:schemeClr val="accent3"/>
          </a:effectRef>
          <a:fontRef idx="minor">
            <a:schemeClr val="dk1"/>
          </a:fontRef>
        </p:style>
        <p:txBody>
          <a:bodyPr>
            <a:normAutofit fontScale="25000" lnSpcReduction="20000"/>
          </a:bodyPr>
          <a:lstStyle/>
          <a:p>
            <a:r>
              <a:rPr lang="it-IT" sz="4000" dirty="0" smtClean="0">
                <a:solidFill>
                  <a:schemeClr val="accent1">
                    <a:lumMod val="60000"/>
                    <a:lumOff val="40000"/>
                  </a:schemeClr>
                </a:solidFill>
              </a:rPr>
              <a:t>Diritto comunitario:</a:t>
            </a:r>
          </a:p>
          <a:p>
            <a:endParaRPr lang="it-IT" sz="4000" dirty="0" smtClean="0">
              <a:solidFill>
                <a:schemeClr val="accent1">
                  <a:lumMod val="60000"/>
                  <a:lumOff val="40000"/>
                </a:schemeClr>
              </a:solidFill>
            </a:endParaRPr>
          </a:p>
          <a:p>
            <a:r>
              <a:rPr lang="it-IT" sz="4000" dirty="0" smtClean="0">
                <a:solidFill>
                  <a:schemeClr val="accent1">
                    <a:lumMod val="60000"/>
                    <a:lumOff val="40000"/>
                  </a:schemeClr>
                </a:solidFill>
              </a:rPr>
              <a:t>Art 6 TUB: obbligo da parte dell’Autorità di vigilanza di rispettare gli atti normativi comunitari emanati dalle Istituzioni dell’UE, salvo principi fondamentali, ex art. 11 </a:t>
            </a:r>
            <a:r>
              <a:rPr lang="it-IT" sz="4000" dirty="0" err="1" smtClean="0">
                <a:solidFill>
                  <a:schemeClr val="accent1">
                    <a:lumMod val="60000"/>
                    <a:lumOff val="40000"/>
                  </a:schemeClr>
                </a:solidFill>
              </a:rPr>
              <a:t>Cost</a:t>
            </a:r>
            <a:r>
              <a:rPr lang="it-IT" sz="4000" dirty="0" smtClean="0">
                <a:solidFill>
                  <a:schemeClr val="accent1">
                    <a:lumMod val="60000"/>
                    <a:lumOff val="40000"/>
                  </a:schemeClr>
                </a:solidFill>
              </a:rPr>
              <a:t> (art. in virtù del quale l’Italia ha aderito al </a:t>
            </a:r>
            <a:r>
              <a:rPr lang="it-IT" sz="4000" dirty="0" err="1" smtClean="0">
                <a:solidFill>
                  <a:schemeClr val="accent1">
                    <a:lumMod val="60000"/>
                    <a:lumOff val="40000"/>
                  </a:schemeClr>
                </a:solidFill>
              </a:rPr>
              <a:t>Tratt</a:t>
            </a:r>
            <a:r>
              <a:rPr lang="it-IT" sz="4000" dirty="0" smtClean="0">
                <a:solidFill>
                  <a:schemeClr val="accent1">
                    <a:lumMod val="60000"/>
                    <a:lumOff val="40000"/>
                  </a:schemeClr>
                </a:solidFill>
              </a:rPr>
              <a:t>. Istitutivo della CEE di Roma 1957, ratificato e </a:t>
            </a:r>
            <a:r>
              <a:rPr lang="it-IT" sz="4000" dirty="0" err="1" smtClean="0">
                <a:solidFill>
                  <a:schemeClr val="accent1">
                    <a:lumMod val="60000"/>
                    <a:lumOff val="40000"/>
                  </a:schemeClr>
                </a:solidFill>
              </a:rPr>
              <a:t>succ</a:t>
            </a:r>
            <a:r>
              <a:rPr lang="it-IT" sz="4000" dirty="0" smtClean="0">
                <a:solidFill>
                  <a:schemeClr val="accent1">
                    <a:lumMod val="60000"/>
                    <a:lumOff val="40000"/>
                  </a:schemeClr>
                </a:solidFill>
              </a:rPr>
              <a:t> modificato con </a:t>
            </a:r>
            <a:r>
              <a:rPr lang="it-IT" sz="4000" dirty="0" err="1" smtClean="0">
                <a:solidFill>
                  <a:schemeClr val="accent1">
                    <a:lumMod val="60000"/>
                    <a:lumOff val="40000"/>
                  </a:schemeClr>
                </a:solidFill>
              </a:rPr>
              <a:t>Tratt</a:t>
            </a:r>
            <a:r>
              <a:rPr lang="it-IT" sz="4000" dirty="0" smtClean="0">
                <a:solidFill>
                  <a:schemeClr val="accent1">
                    <a:lumMod val="60000"/>
                    <a:lumOff val="40000"/>
                  </a:schemeClr>
                </a:solidFill>
              </a:rPr>
              <a:t>. Sull’UE di Maastricht 1992, che ha istituito l’Unione economica e monetaria e riunito in UE le 3 comunità (CEE, EURATOM, CECA) e ha introdotto l’affidamento della politica monetaria europea al SEBC (Sistema Europeo delle Banche Centrali) ed alla BCE (Banca centrale Europea), poi con </a:t>
            </a:r>
            <a:r>
              <a:rPr lang="it-IT" sz="4000" dirty="0" err="1" smtClean="0">
                <a:solidFill>
                  <a:schemeClr val="accent1">
                    <a:lumMod val="60000"/>
                    <a:lumOff val="40000"/>
                  </a:schemeClr>
                </a:solidFill>
              </a:rPr>
              <a:t>Tratt</a:t>
            </a:r>
            <a:r>
              <a:rPr lang="it-IT" sz="4000" dirty="0" smtClean="0">
                <a:solidFill>
                  <a:schemeClr val="accent1">
                    <a:lumMod val="60000"/>
                    <a:lumOff val="40000"/>
                  </a:schemeClr>
                </a:solidFill>
              </a:rPr>
              <a:t>. Lisbona 2007-2009 (adesione a CEDU);</a:t>
            </a:r>
          </a:p>
          <a:p>
            <a:r>
              <a:rPr lang="it-IT" sz="4000" dirty="0" smtClean="0">
                <a:solidFill>
                  <a:schemeClr val="accent1">
                    <a:lumMod val="60000"/>
                    <a:lumOff val="40000"/>
                  </a:schemeClr>
                </a:solidFill>
              </a:rPr>
              <a:t>In caso di difformità </a:t>
            </a:r>
            <a:r>
              <a:rPr lang="it-IT" sz="4000" dirty="0" err="1" smtClean="0">
                <a:solidFill>
                  <a:schemeClr val="accent1">
                    <a:lumMod val="60000"/>
                    <a:lumOff val="40000"/>
                  </a:schemeClr>
                </a:solidFill>
              </a:rPr>
              <a:t>n.CE</a:t>
            </a:r>
            <a:r>
              <a:rPr lang="it-IT" sz="4000" dirty="0" smtClean="0">
                <a:solidFill>
                  <a:schemeClr val="accent1">
                    <a:lumMod val="60000"/>
                    <a:lumOff val="40000"/>
                  </a:schemeClr>
                </a:solidFill>
              </a:rPr>
              <a:t>/ n. di diritto interno: disapplicazione della n. statale da parte del G nazionale e sostituzione con n. CE (efficacia diretta verticale: ciò vale nei </a:t>
            </a:r>
            <a:r>
              <a:rPr lang="it-IT" sz="4000" dirty="0" err="1" smtClean="0">
                <a:solidFill>
                  <a:schemeClr val="accent1">
                    <a:lumMod val="60000"/>
                    <a:lumOff val="40000"/>
                  </a:schemeClr>
                </a:solidFill>
              </a:rPr>
              <a:t>rapp</a:t>
            </a:r>
            <a:r>
              <a:rPr lang="it-IT" sz="4000" dirty="0" smtClean="0">
                <a:solidFill>
                  <a:schemeClr val="accent1">
                    <a:lumMod val="60000"/>
                    <a:lumOff val="40000"/>
                  </a:schemeClr>
                </a:solidFill>
              </a:rPr>
              <a:t>. Stato/cittadino; e efficacia diretta orizzontale: </a:t>
            </a:r>
            <a:r>
              <a:rPr lang="it-IT" sz="4000" dirty="0" err="1" smtClean="0">
                <a:solidFill>
                  <a:schemeClr val="accent1">
                    <a:lumMod val="60000"/>
                    <a:lumOff val="40000"/>
                  </a:schemeClr>
                </a:solidFill>
              </a:rPr>
              <a:t>rapp</a:t>
            </a:r>
            <a:r>
              <a:rPr lang="it-IT" sz="4000" dirty="0" smtClean="0">
                <a:solidFill>
                  <a:schemeClr val="accent1">
                    <a:lumMod val="60000"/>
                    <a:lumOff val="40000"/>
                  </a:schemeClr>
                </a:solidFill>
              </a:rPr>
              <a:t>. cittadino/cittadino) </a:t>
            </a:r>
          </a:p>
          <a:p>
            <a:endParaRPr lang="it-IT" sz="4000" dirty="0" smtClean="0">
              <a:solidFill>
                <a:schemeClr val="accent1">
                  <a:lumMod val="60000"/>
                  <a:lumOff val="40000"/>
                </a:schemeClr>
              </a:solidFill>
            </a:endParaRPr>
          </a:p>
          <a:p>
            <a:r>
              <a:rPr lang="it-IT" sz="4000" dirty="0" smtClean="0">
                <a:solidFill>
                  <a:schemeClr val="accent1">
                    <a:lumMod val="60000"/>
                    <a:lumOff val="40000"/>
                  </a:schemeClr>
                </a:solidFill>
              </a:rPr>
              <a:t>Si tratta di: Trattati; Regolamenti; Pronunce interpretative Corte Giustizia CE; Direttive self </a:t>
            </a:r>
            <a:r>
              <a:rPr lang="it-IT" sz="4000" dirty="0" err="1" smtClean="0">
                <a:solidFill>
                  <a:schemeClr val="accent1">
                    <a:lumMod val="60000"/>
                    <a:lumOff val="40000"/>
                  </a:schemeClr>
                </a:solidFill>
              </a:rPr>
              <a:t>executing</a:t>
            </a:r>
            <a:r>
              <a:rPr lang="it-IT" sz="4000" dirty="0" smtClean="0">
                <a:solidFill>
                  <a:schemeClr val="accent1">
                    <a:lumMod val="60000"/>
                    <a:lumOff val="40000"/>
                  </a:schemeClr>
                </a:solidFill>
              </a:rPr>
              <a:t> (solo efficacia verticale) . Storicamente Due Direttive fondamentali, poi sostituite dalle successive Direttive del 2006, nelle quali sono confluite, a loro volta sostituite dalla Direttiva 2013/36/UE che contiene la disciplina uniforme sull’accesso all’attività degli enti creditizi e sulla vigilanza prudenziale di enti creditizi ed imprese di investimento, unitamente al regolamento UE n. 575/2013 sui requisiti prudenziali per gli enti creditizi e le imprese di investimento:</a:t>
            </a:r>
          </a:p>
          <a:p>
            <a:r>
              <a:rPr lang="it-IT" sz="4000" dirty="0" smtClean="0">
                <a:solidFill>
                  <a:schemeClr val="accent1">
                    <a:lumMod val="60000"/>
                    <a:lumOff val="40000"/>
                  </a:schemeClr>
                </a:solidFill>
              </a:rPr>
              <a:t>I Direttiva n. 77/780 (coordinamento lgs.ni nazionali in materia di accesso all’attività bancaria. In sintesi:</a:t>
            </a:r>
          </a:p>
          <a:p>
            <a:r>
              <a:rPr lang="it-IT" sz="4000" dirty="0" smtClean="0">
                <a:solidFill>
                  <a:schemeClr val="accent1">
                    <a:lumMod val="60000"/>
                    <a:lumOff val="40000"/>
                  </a:schemeClr>
                </a:solidFill>
              </a:rPr>
              <a:t>Ente creditizio come impresa; collegamento tra le 2 attività fondamentali; possesso requisiti minimi per autorizzazione all’esercizio dell’attività bancaria; autorizzazione come atto dovuto; definizione di succursale).</a:t>
            </a:r>
          </a:p>
          <a:p>
            <a:r>
              <a:rPr lang="it-IT" sz="4000" dirty="0" smtClean="0">
                <a:solidFill>
                  <a:schemeClr val="accent1">
                    <a:lumMod val="60000"/>
                    <a:lumOff val="40000"/>
                  </a:schemeClr>
                </a:solidFill>
              </a:rPr>
              <a:t>II Direttiva n. 89/646 (principi fondamentali per un diritto bancario europeo: «home country control», secondo cui la vigilanza su ciascuna banca spetta all’Autorità di controllo del pase di origine; «mutuo riconoscimento», secondo cui l’autorizzazione rilasciata dall’Autorità competente dello Stato membro di origine costituisce una sorta di autorizzazione comunitaria che legittima la banca ad esercitare tutte le attività indicate nell’allegato alla direttiva in qualsiasi altro Stato membro; «libertà di stabilimento», secondo cui ql.si banca comunitaria autorizzata dall’Autorità di vigilanza del Paese di origine ha diritto di aprire succursali in un altro paese membro; «libera prestazione dei servizi», secondo cui ciascuna banca comunitaria autorizzata nel Paese di origine ha diritto di svolgere direttamente la propria attività sul territorio di altro paese membro senza doversi stabilire).</a:t>
            </a:r>
          </a:p>
          <a:p>
            <a:endParaRPr lang="it-IT" sz="4000" dirty="0" smtClean="0"/>
          </a:p>
          <a:p>
            <a:endParaRPr lang="it-IT" dirty="0" smtClean="0"/>
          </a:p>
        </p:txBody>
      </p:sp>
    </p:spTree>
    <p:extLst>
      <p:ext uri="{BB962C8B-B14F-4D97-AF65-F5344CB8AC3E}">
        <p14:creationId xmlns:p14="http://schemas.microsoft.com/office/powerpoint/2010/main" val="2726045527"/>
      </p:ext>
    </p:extLst>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755576" y="771550"/>
            <a:ext cx="4248472" cy="497210"/>
          </a:xfrm>
        </p:spPr>
        <p:style>
          <a:lnRef idx="1">
            <a:schemeClr val="accent5"/>
          </a:lnRef>
          <a:fillRef idx="2">
            <a:schemeClr val="accent5"/>
          </a:fillRef>
          <a:effectRef idx="1">
            <a:schemeClr val="accent5"/>
          </a:effectRef>
          <a:fontRef idx="minor">
            <a:schemeClr val="dk1"/>
          </a:fontRef>
        </p:style>
        <p:txBody>
          <a:bodyPr>
            <a:normAutofit/>
          </a:bodyPr>
          <a:lstStyle/>
          <a:p>
            <a:r>
              <a:rPr lang="it-IT" sz="1800" dirty="0" smtClean="0"/>
              <a:t>(continuo) fonti del sistema bancario</a:t>
            </a:r>
            <a:endParaRPr lang="it-IT" sz="1800" dirty="0" smtClean="0"/>
          </a:p>
        </p:txBody>
      </p:sp>
      <p:sp>
        <p:nvSpPr>
          <p:cNvPr id="5123" name="Rectangle 3"/>
          <p:cNvSpPr>
            <a:spLocks noGrp="1" noChangeArrowheads="1"/>
          </p:cNvSpPr>
          <p:nvPr>
            <p:ph idx="1"/>
          </p:nvPr>
        </p:nvSpPr>
        <p:spPr>
          <a:xfrm>
            <a:off x="755576" y="1491630"/>
            <a:ext cx="7776864" cy="2736304"/>
          </a:xfrm>
        </p:spPr>
        <p:style>
          <a:lnRef idx="1">
            <a:schemeClr val="accent3"/>
          </a:lnRef>
          <a:fillRef idx="2">
            <a:schemeClr val="accent3"/>
          </a:fillRef>
          <a:effectRef idx="1">
            <a:schemeClr val="accent3"/>
          </a:effectRef>
          <a:fontRef idx="minor">
            <a:schemeClr val="dk1"/>
          </a:fontRef>
        </p:style>
        <p:txBody>
          <a:bodyPr>
            <a:normAutofit fontScale="47500" lnSpcReduction="20000"/>
          </a:bodyPr>
          <a:lstStyle/>
          <a:p>
            <a:pPr lvl="1"/>
            <a:r>
              <a:rPr lang="it-IT" dirty="0" smtClean="0">
                <a:solidFill>
                  <a:schemeClr val="accent1">
                    <a:lumMod val="60000"/>
                    <a:lumOff val="40000"/>
                  </a:schemeClr>
                </a:solidFill>
              </a:rPr>
              <a:t>Tra le altre Direttive (recepite da legge dello Stato):</a:t>
            </a:r>
          </a:p>
          <a:p>
            <a:pPr lvl="1"/>
            <a:r>
              <a:rPr lang="it-IT" dirty="0" smtClean="0">
                <a:solidFill>
                  <a:schemeClr val="accent1">
                    <a:lumMod val="60000"/>
                    <a:lumOff val="40000"/>
                  </a:schemeClr>
                </a:solidFill>
              </a:rPr>
              <a:t>-     Dir. 2001/24/CE risanamento e liquidazione enti creditizi</a:t>
            </a:r>
          </a:p>
          <a:p>
            <a:pPr lvl="1"/>
            <a:r>
              <a:rPr lang="it-IT" dirty="0" smtClean="0">
                <a:solidFill>
                  <a:schemeClr val="accent1">
                    <a:lumMod val="60000"/>
                    <a:lumOff val="40000"/>
                  </a:schemeClr>
                </a:solidFill>
              </a:rPr>
              <a:t>Dir. 2001/46/CE istituti di moneta elettronica</a:t>
            </a:r>
          </a:p>
          <a:p>
            <a:pPr lvl="1"/>
            <a:r>
              <a:rPr lang="it-IT" dirty="0" smtClean="0">
                <a:solidFill>
                  <a:schemeClr val="accent1">
                    <a:lumMod val="60000"/>
                    <a:lumOff val="40000"/>
                  </a:schemeClr>
                </a:solidFill>
              </a:rPr>
              <a:t>Dir. 2002/47/CE contratti di garanzia finanziaria</a:t>
            </a:r>
          </a:p>
          <a:p>
            <a:pPr lvl="1"/>
            <a:r>
              <a:rPr lang="it-IT" dirty="0" smtClean="0">
                <a:solidFill>
                  <a:schemeClr val="accent1">
                    <a:lumMod val="60000"/>
                    <a:lumOff val="40000"/>
                  </a:schemeClr>
                </a:solidFill>
              </a:rPr>
              <a:t>Dir. 2002/65/CE commercializzazione a distanza di servizi finanziari, bancari, assicurativi o d’investimento prestati a favore di un consumatore</a:t>
            </a:r>
          </a:p>
          <a:p>
            <a:pPr lvl="1"/>
            <a:r>
              <a:rPr lang="it-IT" dirty="0" smtClean="0">
                <a:solidFill>
                  <a:schemeClr val="accent1">
                    <a:lumMod val="60000"/>
                    <a:lumOff val="40000"/>
                  </a:schemeClr>
                </a:solidFill>
              </a:rPr>
              <a:t>Dir. 2002/87 vigilanza supplementare conglomerati finanziari</a:t>
            </a:r>
          </a:p>
          <a:p>
            <a:pPr lvl="1"/>
            <a:r>
              <a:rPr lang="it-IT" dirty="0" smtClean="0">
                <a:solidFill>
                  <a:schemeClr val="accent1">
                    <a:lumMod val="60000"/>
                    <a:lumOff val="40000"/>
                  </a:schemeClr>
                </a:solidFill>
              </a:rPr>
              <a:t>Dir. 2003/6/ce abuso informazioni privilegiate e manipolazioni del mercato (tutela trasparenza mercati finanziari)</a:t>
            </a:r>
          </a:p>
          <a:p>
            <a:pPr lvl="1"/>
            <a:r>
              <a:rPr lang="it-IT" dirty="0" smtClean="0">
                <a:solidFill>
                  <a:schemeClr val="accent1">
                    <a:lumMod val="60000"/>
                    <a:lumOff val="40000"/>
                  </a:schemeClr>
                </a:solidFill>
              </a:rPr>
              <a:t>Dir. MIFID 2004/39/CE mercati finanziari</a:t>
            </a:r>
          </a:p>
          <a:p>
            <a:pPr lvl="1"/>
            <a:r>
              <a:rPr lang="it-IT" dirty="0" smtClean="0">
                <a:solidFill>
                  <a:schemeClr val="accent1">
                    <a:lumMod val="60000"/>
                    <a:lumOff val="40000"/>
                  </a:schemeClr>
                </a:solidFill>
              </a:rPr>
              <a:t>Dir. 2007/44/CE valutazioni prudenziali di acquisizioni di partecipazioni in settore finanziario e bancario</a:t>
            </a:r>
          </a:p>
          <a:p>
            <a:pPr lvl="1"/>
            <a:r>
              <a:rPr lang="it-IT" dirty="0" smtClean="0">
                <a:solidFill>
                  <a:schemeClr val="accent1">
                    <a:lumMod val="60000"/>
                    <a:lumOff val="40000"/>
                  </a:schemeClr>
                </a:solidFill>
              </a:rPr>
              <a:t>Dir. 2007/64/CE servizi di pagamento nel mercato interno (</a:t>
            </a:r>
            <a:r>
              <a:rPr lang="it-IT" dirty="0" err="1" smtClean="0">
                <a:solidFill>
                  <a:schemeClr val="accent1">
                    <a:lumMod val="60000"/>
                    <a:lumOff val="40000"/>
                  </a:schemeClr>
                </a:solidFill>
              </a:rPr>
              <a:t>Payment</a:t>
            </a:r>
            <a:r>
              <a:rPr lang="it-IT" dirty="0" smtClean="0">
                <a:solidFill>
                  <a:schemeClr val="accent1">
                    <a:lumMod val="60000"/>
                    <a:lumOff val="40000"/>
                  </a:schemeClr>
                </a:solidFill>
              </a:rPr>
              <a:t> Services Directive – PSD) recepita nel 2010 in Italia</a:t>
            </a:r>
          </a:p>
          <a:p>
            <a:pPr lvl="1"/>
            <a:r>
              <a:rPr lang="it-IT" dirty="0" smtClean="0">
                <a:solidFill>
                  <a:schemeClr val="accent1">
                    <a:lumMod val="60000"/>
                    <a:lumOff val="40000"/>
                  </a:schemeClr>
                </a:solidFill>
              </a:rPr>
              <a:t>Dir. 2008/48/CE contratti di credito ai consumatori recepita nel 2010</a:t>
            </a:r>
          </a:p>
          <a:p>
            <a:pPr lvl="1"/>
            <a:r>
              <a:rPr lang="it-IT" dirty="0" smtClean="0">
                <a:solidFill>
                  <a:schemeClr val="accent1">
                    <a:lumMod val="60000"/>
                    <a:lumOff val="40000"/>
                  </a:schemeClr>
                </a:solidFill>
              </a:rPr>
              <a:t>Dir. 2013/36/UE accesso attività enti creditizi e vigilanza prudenziale</a:t>
            </a:r>
          </a:p>
          <a:p>
            <a:pPr lvl="1"/>
            <a:r>
              <a:rPr lang="it-IT" dirty="0" smtClean="0">
                <a:solidFill>
                  <a:schemeClr val="accent1">
                    <a:lumMod val="60000"/>
                    <a:lumOff val="40000"/>
                  </a:schemeClr>
                </a:solidFill>
              </a:rPr>
              <a:t>Dir. 2014  che recepisce i principi di Basilea III, cd Dir sui requisiti patrimoniale prudenziali </a:t>
            </a:r>
          </a:p>
          <a:p>
            <a:pPr lvl="1"/>
            <a:r>
              <a:rPr lang="it-IT" dirty="0" smtClean="0">
                <a:solidFill>
                  <a:schemeClr val="accent1">
                    <a:lumMod val="60000"/>
                    <a:lumOff val="40000"/>
                  </a:schemeClr>
                </a:solidFill>
              </a:rPr>
              <a:t>Dir. 2014/59/UE risanamento e risoluzione delle banche - BRRD</a:t>
            </a:r>
          </a:p>
          <a:p>
            <a:pPr lvl="1"/>
            <a:endParaRPr lang="it-IT" dirty="0" smtClean="0">
              <a:solidFill>
                <a:schemeClr val="accent1">
                  <a:lumMod val="60000"/>
                  <a:lumOff val="40000"/>
                </a:schemeClr>
              </a:solidFill>
            </a:endParaRPr>
          </a:p>
          <a:p>
            <a:pPr lvl="1"/>
            <a:endParaRPr lang="it-IT" dirty="0" smtClean="0">
              <a:solidFill>
                <a:schemeClr val="accent1">
                  <a:lumMod val="60000"/>
                  <a:lumOff val="40000"/>
                </a:schemeClr>
              </a:solidFill>
            </a:endParaRPr>
          </a:p>
          <a:p>
            <a:pPr lvl="1"/>
            <a:endParaRPr lang="it-IT" dirty="0" smtClean="0">
              <a:solidFill>
                <a:schemeClr val="accent1">
                  <a:lumMod val="60000"/>
                  <a:lumOff val="40000"/>
                </a:schemeClr>
              </a:solidFill>
            </a:endParaRPr>
          </a:p>
          <a:p>
            <a:pPr lvl="1"/>
            <a:endParaRPr lang="it-IT" dirty="0" smtClean="0">
              <a:solidFill>
                <a:schemeClr val="accent1">
                  <a:lumMod val="60000"/>
                  <a:lumOff val="40000"/>
                </a:schemeClr>
              </a:solidFill>
            </a:endParaRPr>
          </a:p>
          <a:p>
            <a:pPr lvl="1"/>
            <a:endParaRPr lang="it-IT" dirty="0" smtClean="0">
              <a:solidFill>
                <a:schemeClr val="accent1">
                  <a:lumMod val="60000"/>
                  <a:lumOff val="40000"/>
                </a:schemeClr>
              </a:solidFill>
            </a:endParaRPr>
          </a:p>
          <a:p>
            <a:pPr lvl="1"/>
            <a:endParaRPr lang="it-IT" dirty="0" smtClean="0">
              <a:solidFill>
                <a:schemeClr val="accent1">
                  <a:lumMod val="60000"/>
                  <a:lumOff val="40000"/>
                </a:schemeClr>
              </a:solidFill>
            </a:endParaRPr>
          </a:p>
          <a:p>
            <a:endParaRPr lang="it-IT" dirty="0" smtClean="0">
              <a:solidFill>
                <a:schemeClr val="accent1">
                  <a:lumMod val="60000"/>
                  <a:lumOff val="40000"/>
                </a:schemeClr>
              </a:solidFill>
            </a:endParaRPr>
          </a:p>
          <a:p>
            <a:endParaRPr lang="it-IT" dirty="0" smtClean="0">
              <a:solidFill>
                <a:schemeClr val="accent1">
                  <a:lumMod val="60000"/>
                  <a:lumOff val="40000"/>
                </a:schemeClr>
              </a:solidFill>
            </a:endParaRPr>
          </a:p>
          <a:p>
            <a:endParaRPr lang="it-IT" dirty="0" smtClean="0">
              <a:solidFill>
                <a:schemeClr val="accent1">
                  <a:lumMod val="60000"/>
                  <a:lumOff val="40000"/>
                </a:schemeClr>
              </a:solidFill>
            </a:endParaRPr>
          </a:p>
          <a:p>
            <a:endParaRPr lang="it-IT" dirty="0" smtClean="0">
              <a:solidFill>
                <a:schemeClr val="accent1">
                  <a:lumMod val="60000"/>
                  <a:lumOff val="40000"/>
                </a:schemeClr>
              </a:solidFill>
            </a:endParaRPr>
          </a:p>
          <a:p>
            <a:endParaRPr lang="it-IT" dirty="0" smtClean="0">
              <a:solidFill>
                <a:schemeClr val="accent1">
                  <a:lumMod val="60000"/>
                  <a:lumOff val="40000"/>
                </a:schemeClr>
              </a:solidFill>
            </a:endParaRPr>
          </a:p>
          <a:p>
            <a:endParaRPr lang="it-IT" dirty="0" smtClean="0">
              <a:solidFill>
                <a:schemeClr val="accent1">
                  <a:lumMod val="60000"/>
                  <a:lumOff val="40000"/>
                </a:schemeClr>
              </a:solidFill>
            </a:endParaRPr>
          </a:p>
        </p:txBody>
      </p:sp>
    </p:spTree>
    <p:extLst>
      <p:ext uri="{BB962C8B-B14F-4D97-AF65-F5344CB8AC3E}">
        <p14:creationId xmlns:p14="http://schemas.microsoft.com/office/powerpoint/2010/main" val="3893196314"/>
      </p:ext>
    </p:extLst>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Personalizzato 1">
      <a:dk1>
        <a:srgbClr val="00B050"/>
      </a:dk1>
      <a:lt1>
        <a:sysClr val="window" lastClr="FFFFFF"/>
      </a:lt1>
      <a:dk2>
        <a:srgbClr val="07674D"/>
      </a:dk2>
      <a:lt2>
        <a:srgbClr val="DBF5F9"/>
      </a:lt2>
      <a:accent1>
        <a:srgbClr val="0F6FC6"/>
      </a:accent1>
      <a:accent2>
        <a:srgbClr val="009DD9"/>
      </a:accent2>
      <a:accent3>
        <a:srgbClr val="0BD0D9"/>
      </a:accent3>
      <a:accent4>
        <a:srgbClr val="10CF9B"/>
      </a:accent4>
      <a:accent5>
        <a:srgbClr val="7CCA62"/>
      </a:accent5>
      <a:accent6>
        <a:srgbClr val="A5C249"/>
      </a:accent6>
      <a:hlink>
        <a:srgbClr val="0B9B74"/>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3191</TotalTime>
  <Words>3050</Words>
  <Application>Microsoft Office PowerPoint</Application>
  <PresentationFormat>Presentazione su schermo (16:9)</PresentationFormat>
  <Paragraphs>229</Paragraphs>
  <Slides>18</Slides>
  <Notes>0</Notes>
  <HiddenSlides>0</HiddenSlides>
  <MMClips>0</MMClips>
  <ScaleCrop>false</ScaleCrop>
  <HeadingPairs>
    <vt:vector size="4" baseType="variant">
      <vt:variant>
        <vt:lpstr>Tema</vt:lpstr>
      </vt:variant>
      <vt:variant>
        <vt:i4>1</vt:i4>
      </vt:variant>
      <vt:variant>
        <vt:lpstr>Titoli diapositive</vt:lpstr>
      </vt:variant>
      <vt:variant>
        <vt:i4>18</vt:i4>
      </vt:variant>
    </vt:vector>
  </HeadingPairs>
  <TitlesOfParts>
    <vt:vector size="19" baseType="lpstr">
      <vt:lpstr>Equinozio</vt:lpstr>
      <vt:lpstr>Contratti bancari e assicurativi</vt:lpstr>
      <vt:lpstr>    L’assetto istituzionale Premessa: LE ATTIVITA’ RISERVATE</vt:lpstr>
      <vt:lpstr>MERCATO FINANZIARIO</vt:lpstr>
      <vt:lpstr>MERCATO BANCARIO</vt:lpstr>
      <vt:lpstr>MERCATO ASSICURATIVO</vt:lpstr>
      <vt:lpstr>FONTI DEL MERCATO BANCARIO</vt:lpstr>
      <vt:lpstr>(continuo) fonti del sistema bancario</vt:lpstr>
      <vt:lpstr>(continuo) fonti del sistema bancario</vt:lpstr>
      <vt:lpstr>(continuo) fonti del sistema bancario</vt:lpstr>
      <vt:lpstr>(continuo) fonti del sistema bancario: leggi</vt:lpstr>
      <vt:lpstr>(continuo) fonti del sistema bancario: leggi regionali</vt:lpstr>
      <vt:lpstr>(continuo) fonti del sistema bancario:  normativa secondaria</vt:lpstr>
      <vt:lpstr>(continuo) fonti del sistema bancario: gli usi</vt:lpstr>
      <vt:lpstr>(continuo) fonti del sistema bancario: gli usi</vt:lpstr>
      <vt:lpstr>(continuo) fonti del sistema bancario: N.U.B.</vt:lpstr>
      <vt:lpstr>(continuo) fonti del sistema bancario: statuti delle banche</vt:lpstr>
      <vt:lpstr>Esercitazione: caso in tema di anatocismo</vt:lpstr>
      <vt:lpstr>(continuo) Esercitazione: caso in tema di anatocismo</vt:lpstr>
    </vt:vector>
  </TitlesOfParts>
  <Company>WORK PRESS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CONCORSI COMUNE DI ROMA</dc:title>
  <dc:creator>Dott. Marco Cappellari</dc:creator>
  <cp:lastModifiedBy>Win7</cp:lastModifiedBy>
  <cp:revision>463</cp:revision>
  <cp:lastPrinted>2016-02-26T06:45:32Z</cp:lastPrinted>
  <dcterms:created xsi:type="dcterms:W3CDTF">2010-05-20T13:46:08Z</dcterms:created>
  <dcterms:modified xsi:type="dcterms:W3CDTF">2016-10-02T14:10:31Z</dcterms:modified>
</cp:coreProperties>
</file>