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charts/chart7.xml" ContentType="application/vnd.openxmlformats-officedocument.drawingml.chart+xml"/>
  <Override PartName="/ppt/theme/themeOverride5.xml" ContentType="application/vnd.openxmlformats-officedocument.themeOverr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8.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121"/>
  </p:notesMasterIdLst>
  <p:sldIdLst>
    <p:sldId id="256" r:id="rId2"/>
    <p:sldId id="432" r:id="rId3"/>
    <p:sldId id="452" r:id="rId4"/>
    <p:sldId id="451" r:id="rId5"/>
    <p:sldId id="453" r:id="rId6"/>
    <p:sldId id="455" r:id="rId7"/>
    <p:sldId id="428" r:id="rId8"/>
    <p:sldId id="454" r:id="rId9"/>
    <p:sldId id="456" r:id="rId10"/>
    <p:sldId id="457" r:id="rId11"/>
    <p:sldId id="429" r:id="rId12"/>
    <p:sldId id="430" r:id="rId13"/>
    <p:sldId id="444" r:id="rId14"/>
    <p:sldId id="363" r:id="rId15"/>
    <p:sldId id="374" r:id="rId16"/>
    <p:sldId id="364" r:id="rId17"/>
    <p:sldId id="443" r:id="rId18"/>
    <p:sldId id="386" r:id="rId19"/>
    <p:sldId id="434" r:id="rId20"/>
    <p:sldId id="267" r:id="rId21"/>
    <p:sldId id="264" r:id="rId22"/>
    <p:sldId id="266" r:id="rId23"/>
    <p:sldId id="371" r:id="rId24"/>
    <p:sldId id="372" r:id="rId25"/>
    <p:sldId id="259" r:id="rId26"/>
    <p:sldId id="260" r:id="rId27"/>
    <p:sldId id="272" r:id="rId28"/>
    <p:sldId id="435" r:id="rId29"/>
    <p:sldId id="304" r:id="rId30"/>
    <p:sldId id="274" r:id="rId31"/>
    <p:sldId id="303"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449" r:id="rId46"/>
    <p:sldId id="275" r:id="rId47"/>
    <p:sldId id="289" r:id="rId48"/>
    <p:sldId id="276" r:id="rId49"/>
    <p:sldId id="436" r:id="rId50"/>
    <p:sldId id="423" r:id="rId51"/>
    <p:sldId id="307" r:id="rId52"/>
    <p:sldId id="308" r:id="rId53"/>
    <p:sldId id="309" r:id="rId54"/>
    <p:sldId id="310" r:id="rId55"/>
    <p:sldId id="311" r:id="rId56"/>
    <p:sldId id="312" r:id="rId57"/>
    <p:sldId id="313" r:id="rId58"/>
    <p:sldId id="314" r:id="rId59"/>
    <p:sldId id="437" r:id="rId60"/>
    <p:sldId id="375" r:id="rId61"/>
    <p:sldId id="370" r:id="rId62"/>
    <p:sldId id="376" r:id="rId63"/>
    <p:sldId id="377" r:id="rId64"/>
    <p:sldId id="379" r:id="rId65"/>
    <p:sldId id="378" r:id="rId66"/>
    <p:sldId id="380" r:id="rId67"/>
    <p:sldId id="381" r:id="rId68"/>
    <p:sldId id="450" r:id="rId69"/>
    <p:sldId id="382" r:id="rId70"/>
    <p:sldId id="383" r:id="rId71"/>
    <p:sldId id="384" r:id="rId72"/>
    <p:sldId id="385" r:id="rId73"/>
    <p:sldId id="445" r:id="rId74"/>
    <p:sldId id="439" r:id="rId75"/>
    <p:sldId id="356" r:id="rId76"/>
    <p:sldId id="357" r:id="rId77"/>
    <p:sldId id="358" r:id="rId78"/>
    <p:sldId id="359" r:id="rId79"/>
    <p:sldId id="360" r:id="rId80"/>
    <p:sldId id="361" r:id="rId81"/>
    <p:sldId id="440" r:id="rId82"/>
    <p:sldId id="316" r:id="rId83"/>
    <p:sldId id="317" r:id="rId84"/>
    <p:sldId id="318" r:id="rId85"/>
    <p:sldId id="319" r:id="rId86"/>
    <p:sldId id="320" r:id="rId87"/>
    <p:sldId id="321" r:id="rId88"/>
    <p:sldId id="322" r:id="rId89"/>
    <p:sldId id="324" r:id="rId90"/>
    <p:sldId id="325" r:id="rId91"/>
    <p:sldId id="339" r:id="rId92"/>
    <p:sldId id="441"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448" r:id="rId107"/>
    <p:sldId id="442" r:id="rId108"/>
    <p:sldId id="388" r:id="rId109"/>
    <p:sldId id="395" r:id="rId110"/>
    <p:sldId id="389" r:id="rId111"/>
    <p:sldId id="396" r:id="rId112"/>
    <p:sldId id="413" r:id="rId113"/>
    <p:sldId id="414" r:id="rId114"/>
    <p:sldId id="415" r:id="rId115"/>
    <p:sldId id="416" r:id="rId116"/>
    <p:sldId id="417" r:id="rId117"/>
    <p:sldId id="418" r:id="rId118"/>
    <p:sldId id="419" r:id="rId119"/>
    <p:sldId id="420" r:id="rId120"/>
  </p:sldIdLst>
  <p:sldSz cx="9144000" cy="6858000" type="screen4x3"/>
  <p:notesSz cx="6805613" cy="9939338"/>
  <p:defaultTextStyle>
    <a:defPPr>
      <a:defRPr lang="it-IT"/>
    </a:defPPr>
    <a:lvl1pPr algn="l" rtl="0" fontAlgn="base">
      <a:spcBef>
        <a:spcPct val="0"/>
      </a:spcBef>
      <a:spcAft>
        <a:spcPct val="0"/>
      </a:spcAft>
      <a:defRPr sz="1200" b="1" i="1" kern="1200">
        <a:solidFill>
          <a:schemeClr val="bg1"/>
        </a:solidFill>
        <a:latin typeface="Verdana" pitchFamily="34" charset="0"/>
        <a:ea typeface="+mn-ea"/>
        <a:cs typeface="Times New Roman" pitchFamily="18" charset="0"/>
      </a:defRPr>
    </a:lvl1pPr>
    <a:lvl2pPr marL="457200" algn="l" rtl="0" fontAlgn="base">
      <a:spcBef>
        <a:spcPct val="0"/>
      </a:spcBef>
      <a:spcAft>
        <a:spcPct val="0"/>
      </a:spcAft>
      <a:defRPr sz="1200" b="1" i="1" kern="1200">
        <a:solidFill>
          <a:schemeClr val="bg1"/>
        </a:solidFill>
        <a:latin typeface="Verdana" pitchFamily="34" charset="0"/>
        <a:ea typeface="+mn-ea"/>
        <a:cs typeface="Times New Roman" pitchFamily="18" charset="0"/>
      </a:defRPr>
    </a:lvl2pPr>
    <a:lvl3pPr marL="914400" algn="l" rtl="0" fontAlgn="base">
      <a:spcBef>
        <a:spcPct val="0"/>
      </a:spcBef>
      <a:spcAft>
        <a:spcPct val="0"/>
      </a:spcAft>
      <a:defRPr sz="1200" b="1" i="1" kern="1200">
        <a:solidFill>
          <a:schemeClr val="bg1"/>
        </a:solidFill>
        <a:latin typeface="Verdana" pitchFamily="34" charset="0"/>
        <a:ea typeface="+mn-ea"/>
        <a:cs typeface="Times New Roman" pitchFamily="18" charset="0"/>
      </a:defRPr>
    </a:lvl3pPr>
    <a:lvl4pPr marL="1371600" algn="l" rtl="0" fontAlgn="base">
      <a:spcBef>
        <a:spcPct val="0"/>
      </a:spcBef>
      <a:spcAft>
        <a:spcPct val="0"/>
      </a:spcAft>
      <a:defRPr sz="1200" b="1" i="1" kern="1200">
        <a:solidFill>
          <a:schemeClr val="bg1"/>
        </a:solidFill>
        <a:latin typeface="Verdana" pitchFamily="34" charset="0"/>
        <a:ea typeface="+mn-ea"/>
        <a:cs typeface="Times New Roman" pitchFamily="18" charset="0"/>
      </a:defRPr>
    </a:lvl4pPr>
    <a:lvl5pPr marL="1828800" algn="l" rtl="0" fontAlgn="base">
      <a:spcBef>
        <a:spcPct val="0"/>
      </a:spcBef>
      <a:spcAft>
        <a:spcPct val="0"/>
      </a:spcAft>
      <a:defRPr sz="1200" b="1" i="1" kern="1200">
        <a:solidFill>
          <a:schemeClr val="bg1"/>
        </a:solidFill>
        <a:latin typeface="Verdana" pitchFamily="34" charset="0"/>
        <a:ea typeface="+mn-ea"/>
        <a:cs typeface="Times New Roman" pitchFamily="18" charset="0"/>
      </a:defRPr>
    </a:lvl5pPr>
    <a:lvl6pPr marL="2286000" algn="l" defTabSz="914400" rtl="0" eaLnBrk="1" latinLnBrk="0" hangingPunct="1">
      <a:defRPr sz="1200" b="1" i="1" kern="1200">
        <a:solidFill>
          <a:schemeClr val="bg1"/>
        </a:solidFill>
        <a:latin typeface="Verdana" pitchFamily="34" charset="0"/>
        <a:ea typeface="+mn-ea"/>
        <a:cs typeface="Times New Roman" pitchFamily="18" charset="0"/>
      </a:defRPr>
    </a:lvl6pPr>
    <a:lvl7pPr marL="2743200" algn="l" defTabSz="914400" rtl="0" eaLnBrk="1" latinLnBrk="0" hangingPunct="1">
      <a:defRPr sz="1200" b="1" i="1" kern="1200">
        <a:solidFill>
          <a:schemeClr val="bg1"/>
        </a:solidFill>
        <a:latin typeface="Verdana" pitchFamily="34" charset="0"/>
        <a:ea typeface="+mn-ea"/>
        <a:cs typeface="Times New Roman" pitchFamily="18" charset="0"/>
      </a:defRPr>
    </a:lvl7pPr>
    <a:lvl8pPr marL="3200400" algn="l" defTabSz="914400" rtl="0" eaLnBrk="1" latinLnBrk="0" hangingPunct="1">
      <a:defRPr sz="1200" b="1" i="1" kern="1200">
        <a:solidFill>
          <a:schemeClr val="bg1"/>
        </a:solidFill>
        <a:latin typeface="Verdana" pitchFamily="34" charset="0"/>
        <a:ea typeface="+mn-ea"/>
        <a:cs typeface="Times New Roman" pitchFamily="18" charset="0"/>
      </a:defRPr>
    </a:lvl8pPr>
    <a:lvl9pPr marL="3657600" algn="l" defTabSz="914400" rtl="0" eaLnBrk="1" latinLnBrk="0" hangingPunct="1">
      <a:defRPr sz="1200" b="1" i="1" kern="1200">
        <a:solidFill>
          <a:schemeClr val="bg1"/>
        </a:solidFill>
        <a:latin typeface="Verdana" pitchFamily="34"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9B9EB"/>
    <a:srgbClr val="ECFB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590" autoAdjust="0"/>
  </p:normalViewPr>
  <p:slideViewPr>
    <p:cSldViewPr>
      <p:cViewPr varScale="1">
        <p:scale>
          <a:sx n="81" d="100"/>
          <a:sy n="81" d="100"/>
        </p:scale>
        <p:origin x="111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pie3DChart>
        <c:varyColors val="1"/>
        <c:ser>
          <c:idx val="0"/>
          <c:order val="0"/>
          <c:explosion val="25"/>
          <c:dLbls>
            <c:dLbl>
              <c:idx val="0"/>
              <c:layout>
                <c:manualLayout>
                  <c:x val="6.022281765108882E-2"/>
                  <c:y val="0"/>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ext>
              </c:extLst>
            </c:dLbl>
            <c:dLbl>
              <c:idx val="1"/>
              <c:layout>
                <c:manualLayout>
                  <c:x val="-0.10147133434804667"/>
                  <c:y val="8.5769980506822607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ext>
              </c:extLst>
            </c:dLbl>
            <c:dLbl>
              <c:idx val="2"/>
              <c:layout>
                <c:manualLayout>
                  <c:x val="-2.5367833587011668E-3"/>
                  <c:y val="-2.7290448343079921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ext>
              </c:extLst>
            </c:dLbl>
            <c:dLbl>
              <c:idx val="3"/>
              <c:layout>
                <c:manualLayout>
                  <c:x val="2.5367833587011668E-3"/>
                  <c:y val="-3.1189083820662766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15:layout/>
                </c:ext>
              </c:extLst>
            </c:dLbl>
            <c:dLbl>
              <c:idx val="4"/>
              <c:layout>
                <c:manualLayout>
                  <c:x val="2.8449349181935081E-3"/>
                  <c:y val="0"/>
                </c:manualLayout>
              </c:layout>
              <c:tx>
                <c:rich>
                  <a:bodyPr/>
                  <a:lstStyle/>
                  <a:p>
                    <a:r>
                      <a:rPr lang="en-US" dirty="0" smtClean="0"/>
                      <a:t> Oceania</a:t>
                    </a:r>
                    <a:r>
                      <a:rPr lang="en-US" dirty="0"/>
                      <a:t>
 62.312 
</a:t>
                    </a:r>
                    <a:r>
                      <a:rPr lang="en-US" dirty="0" smtClean="0"/>
                      <a:t>3%</a:t>
                    </a:r>
                    <a:endParaRPr lang="en-US" dirty="0"/>
                  </a:p>
                </c:rich>
              </c:tx>
              <c:dLblPos val="bestFit"/>
              <c:showLegendKey val="0"/>
              <c:showVal val="1"/>
              <c:showCatName val="1"/>
              <c:showSerName val="0"/>
              <c:showPercent val="1"/>
              <c:showBubbleSize val="0"/>
              <c:separator>
</c:separator>
              <c:extLst>
                <c:ext xmlns:c15="http://schemas.microsoft.com/office/drawing/2012/chart" uri="{CE6537A1-D6FC-4f65-9D91-7224C49458BB}">
                  <c15:layout/>
                </c:ext>
              </c:extLst>
            </c:dLbl>
            <c:spPr>
              <a:noFill/>
              <a:ln>
                <a:noFill/>
              </a:ln>
              <a:effectLst/>
            </c:spPr>
            <c:txPr>
              <a:bodyPr/>
              <a:lstStyle/>
              <a:p>
                <a:pPr>
                  <a:defRPr sz="1100">
                    <a:latin typeface="Arial" pitchFamily="34" charset="0"/>
                    <a:cs typeface="Arial" pitchFamily="34" charset="0"/>
                  </a:defRPr>
                </a:pPr>
                <a:endParaRPr lang="it-IT"/>
              </a:p>
            </c:txPr>
            <c:dLblPos val="outEnd"/>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Foglio3!$A$92:$A$96</c:f>
              <c:strCache>
                <c:ptCount val="5"/>
                <c:pt idx="0">
                  <c:v>Americas</c:v>
                </c:pt>
                <c:pt idx="1">
                  <c:v>Europe</c:v>
                </c:pt>
                <c:pt idx="2">
                  <c:v>Africa</c:v>
                </c:pt>
                <c:pt idx="3">
                  <c:v>Asia</c:v>
                </c:pt>
                <c:pt idx="4">
                  <c:v>Oceania</c:v>
                </c:pt>
              </c:strCache>
            </c:strRef>
          </c:cat>
          <c:val>
            <c:numRef>
              <c:f>Foglio3!$B$92:$B$96</c:f>
              <c:numCache>
                <c:formatCode>_-* #,##0_-;\-* #,##0_-;_-* "-"??_-;_-@_-</c:formatCode>
                <c:ptCount val="5"/>
                <c:pt idx="0">
                  <c:v>191555</c:v>
                </c:pt>
                <c:pt idx="1">
                  <c:v>1354192</c:v>
                </c:pt>
                <c:pt idx="2">
                  <c:v>23123</c:v>
                </c:pt>
                <c:pt idx="3">
                  <c:v>599297</c:v>
                </c:pt>
                <c:pt idx="4">
                  <c:v>62312</c:v>
                </c:pt>
              </c:numCache>
            </c:numRef>
          </c:val>
        </c:ser>
        <c:ser>
          <c:idx val="1"/>
          <c:order val="1"/>
          <c:explosion val="25"/>
          <c:cat>
            <c:strRef>
              <c:f>Foglio3!$A$92:$A$96</c:f>
              <c:strCache>
                <c:ptCount val="5"/>
                <c:pt idx="0">
                  <c:v>Americas</c:v>
                </c:pt>
                <c:pt idx="1">
                  <c:v>Europe</c:v>
                </c:pt>
                <c:pt idx="2">
                  <c:v>Africa</c:v>
                </c:pt>
                <c:pt idx="3">
                  <c:v>Asia</c:v>
                </c:pt>
                <c:pt idx="4">
                  <c:v>Oceania</c:v>
                </c:pt>
              </c:strCache>
            </c:strRef>
          </c:cat>
          <c:val>
            <c:numRef>
              <c:f>Foglio3!$C$92:$C$96</c:f>
              <c:numCache>
                <c:formatCode>0.00%</c:formatCode>
                <c:ptCount val="5"/>
                <c:pt idx="0">
                  <c:v>8.5880656128123151E-2</c:v>
                </c:pt>
                <c:pt idx="1">
                  <c:v>0.60713057598838638</c:v>
                </c:pt>
                <c:pt idx="2">
                  <c:v>1.0366831519149026E-2</c:v>
                </c:pt>
                <c:pt idx="3">
                  <c:v>0.26868533619908547</c:v>
                </c:pt>
                <c:pt idx="4">
                  <c:v>2.7936600165255981E-2</c:v>
                </c:pt>
              </c:numCache>
            </c:numRef>
          </c:val>
        </c:ser>
        <c:dLbls>
          <c:showLegendKey val="0"/>
          <c:showVal val="0"/>
          <c:showCatName val="0"/>
          <c:showSerName val="0"/>
          <c:showPercent val="0"/>
          <c:showBubbleSize val="0"/>
          <c:showLeaderLines val="0"/>
        </c:dLbls>
      </c:pie3D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pie3DChart>
        <c:varyColors val="1"/>
        <c:ser>
          <c:idx val="0"/>
          <c:order val="0"/>
          <c:explosion val="25"/>
          <c:dLbls>
            <c:dLbl>
              <c:idx val="0"/>
              <c:layout>
                <c:manualLayout>
                  <c:x val="-6.3888888888888884E-2"/>
                  <c:y val="0"/>
                </c:manualLayout>
              </c:layout>
              <c:tx>
                <c:rich>
                  <a:bodyPr/>
                  <a:lstStyle/>
                  <a:p>
                    <a:r>
                      <a:rPr lang="en-US" dirty="0" smtClean="0">
                        <a:solidFill>
                          <a:srgbClr val="003399"/>
                        </a:solidFill>
                      </a:rPr>
                      <a:t> </a:t>
                    </a:r>
                    <a:r>
                      <a:rPr lang="en-US" dirty="0" err="1" smtClean="0">
                        <a:solidFill>
                          <a:srgbClr val="003399"/>
                        </a:solidFill>
                      </a:rPr>
                      <a:t>Altri</a:t>
                    </a:r>
                    <a:r>
                      <a:rPr lang="en-US" dirty="0" smtClean="0">
                        <a:solidFill>
                          <a:srgbClr val="003399"/>
                        </a:solidFill>
                      </a:rPr>
                      <a:t> </a:t>
                    </a:r>
                    <a:r>
                      <a:rPr lang="en-US" dirty="0" err="1">
                        <a:solidFill>
                          <a:srgbClr val="003399"/>
                        </a:solidFill>
                      </a:rPr>
                      <a:t>Paesi</a:t>
                    </a:r>
                    <a:r>
                      <a:rPr lang="en-US" dirty="0">
                        <a:solidFill>
                          <a:srgbClr val="003399"/>
                        </a:solidFill>
                      </a:rPr>
                      <a:t> </a:t>
                    </a:r>
                    <a:r>
                      <a:rPr lang="en-US" dirty="0" smtClean="0">
                        <a:solidFill>
                          <a:srgbClr val="003399"/>
                        </a:solidFill>
                      </a:rPr>
                      <a:t>EU 10,6%</a:t>
                    </a:r>
                    <a:endParaRPr lang="en-US" dirty="0"/>
                  </a:p>
                </c:rich>
              </c:tx>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tx>
                <c:rich>
                  <a:bodyPr/>
                  <a:lstStyle/>
                  <a:p>
                    <a:r>
                      <a:rPr lang="en-US">
                        <a:solidFill>
                          <a:srgbClr val="003399"/>
                        </a:solidFill>
                      </a:rPr>
                      <a:t>Belgium
</a:t>
                    </a:r>
                    <a:r>
                      <a:rPr lang="en-US" smtClean="0">
                        <a:solidFill>
                          <a:srgbClr val="003399"/>
                        </a:solidFill>
                      </a:rPr>
                      <a:t>3,5%</a:t>
                    </a:r>
                    <a:endParaRPr lang="en-US"/>
                  </a:p>
                </c:rich>
              </c:tx>
              <c:dLblPos val="outEnd"/>
              <c:showLegendKey val="0"/>
              <c:showVal val="0"/>
              <c:showCatName val="1"/>
              <c:showSerName val="0"/>
              <c:showPercent val="1"/>
              <c:showBubbleSize val="0"/>
              <c:extLst>
                <c:ext xmlns:c15="http://schemas.microsoft.com/office/drawing/2012/chart" uri="{CE6537A1-D6FC-4f65-9D91-7224C49458BB}">
                  <c15:layout/>
                </c:ext>
              </c:extLst>
            </c:dLbl>
            <c:dLbl>
              <c:idx val="2"/>
              <c:layout/>
              <c:tx>
                <c:rich>
                  <a:bodyPr/>
                  <a:lstStyle/>
                  <a:p>
                    <a:r>
                      <a:rPr lang="en-US" dirty="0">
                        <a:solidFill>
                          <a:srgbClr val="003399"/>
                        </a:solidFill>
                      </a:rPr>
                      <a:t>France</a:t>
                    </a:r>
                    <a:r>
                      <a:rPr lang="en-US">
                        <a:solidFill>
                          <a:srgbClr val="003399"/>
                        </a:solidFill>
                      </a:rPr>
                      <a:t>
</a:t>
                    </a:r>
                    <a:r>
                      <a:rPr lang="en-US" smtClean="0">
                        <a:solidFill>
                          <a:srgbClr val="003399"/>
                        </a:solidFill>
                      </a:rPr>
                      <a:t>14,8%</a:t>
                    </a:r>
                    <a:endParaRPr lang="en-US" dirty="0"/>
                  </a:p>
                </c:rich>
              </c:tx>
              <c:dLblPos val="outEnd"/>
              <c:showLegendKey val="0"/>
              <c:showVal val="0"/>
              <c:showCatName val="1"/>
              <c:showSerName val="0"/>
              <c:showPercent val="1"/>
              <c:showBubbleSize val="0"/>
              <c:extLst>
                <c:ext xmlns:c15="http://schemas.microsoft.com/office/drawing/2012/chart" uri="{CE6537A1-D6FC-4f65-9D91-7224C49458BB}">
                  <c15:layout/>
                </c:ext>
              </c:extLst>
            </c:dLbl>
            <c:dLbl>
              <c:idx val="3"/>
              <c:layout/>
              <c:tx>
                <c:rich>
                  <a:bodyPr/>
                  <a:lstStyle/>
                  <a:p>
                    <a:r>
                      <a:rPr lang="en-US">
                        <a:solidFill>
                          <a:srgbClr val="003399"/>
                        </a:solidFill>
                      </a:rPr>
                      <a:t>Germany
</a:t>
                    </a:r>
                    <a:r>
                      <a:rPr lang="en-US" smtClean="0">
                        <a:solidFill>
                          <a:srgbClr val="003399"/>
                        </a:solidFill>
                      </a:rPr>
                      <a:t>12,6%</a:t>
                    </a:r>
                    <a:endParaRPr lang="en-US"/>
                  </a:p>
                </c:rich>
              </c:tx>
              <c:dLblPos val="outEnd"/>
              <c:showLegendKey val="0"/>
              <c:showVal val="0"/>
              <c:showCatName val="1"/>
              <c:showSerName val="0"/>
              <c:showPercent val="1"/>
              <c:showBubbleSize val="0"/>
              <c:extLst>
                <c:ext xmlns:c15="http://schemas.microsoft.com/office/drawing/2012/chart" uri="{CE6537A1-D6FC-4f65-9D91-7224C49458BB}">
                  <c15:layout/>
                </c:ext>
              </c:extLst>
            </c:dLbl>
            <c:dLbl>
              <c:idx val="4"/>
              <c:layout/>
              <c:tx>
                <c:rich>
                  <a:bodyPr/>
                  <a:lstStyle/>
                  <a:p>
                    <a:r>
                      <a:rPr lang="en-US">
                        <a:solidFill>
                          <a:srgbClr val="003399"/>
                        </a:solidFill>
                      </a:rPr>
                      <a:t>Italy
</a:t>
                    </a:r>
                    <a:r>
                      <a:rPr lang="en-US" smtClean="0">
                        <a:solidFill>
                          <a:srgbClr val="003399"/>
                        </a:solidFill>
                      </a:rPr>
                      <a:t>13,1%</a:t>
                    </a:r>
                    <a:endParaRPr lang="en-US"/>
                  </a:p>
                </c:rich>
              </c:tx>
              <c:dLblPos val="outEnd"/>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8.611111111111111E-2"/>
                  <c:y val="2.3148252600230127E-2"/>
                </c:manualLayout>
              </c:layout>
              <c:tx>
                <c:rich>
                  <a:bodyPr/>
                  <a:lstStyle/>
                  <a:p>
                    <a:r>
                      <a:rPr lang="en-US" dirty="0">
                        <a:solidFill>
                          <a:srgbClr val="003399"/>
                        </a:solidFill>
                      </a:rPr>
                      <a:t>Netherlands
</a:t>
                    </a:r>
                    <a:r>
                      <a:rPr lang="en-US" dirty="0" smtClean="0">
                        <a:solidFill>
                          <a:srgbClr val="003399"/>
                        </a:solidFill>
                      </a:rPr>
                      <a:t>3,8%</a:t>
                    </a:r>
                    <a:endParaRPr lang="en-US" dirty="0"/>
                  </a:p>
                </c:rich>
              </c:tx>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1.6666666666666666E-2"/>
                  <c:y val="6.0330979401213819E-2"/>
                </c:manualLayout>
              </c:layout>
              <c:tx>
                <c:rich>
                  <a:bodyPr/>
                  <a:lstStyle/>
                  <a:p>
                    <a:r>
                      <a:rPr lang="en-US" dirty="0" smtClean="0">
                        <a:solidFill>
                          <a:srgbClr val="003399"/>
                        </a:solidFill>
                      </a:rPr>
                      <a:t>Poland</a:t>
                    </a:r>
                    <a:r>
                      <a:rPr lang="en-US" dirty="0">
                        <a:solidFill>
                          <a:srgbClr val="003399"/>
                        </a:solidFill>
                      </a:rPr>
                      <a:t>
</a:t>
                    </a:r>
                    <a:r>
                      <a:rPr lang="en-US" dirty="0" smtClean="0">
                        <a:solidFill>
                          <a:srgbClr val="003399"/>
                        </a:solidFill>
                      </a:rPr>
                      <a:t>2,3%</a:t>
                    </a:r>
                    <a:endParaRPr lang="en-US" dirty="0"/>
                  </a:p>
                </c:rich>
              </c:tx>
              <c:dLblPos val="bestFit"/>
              <c:showLegendKey val="0"/>
              <c:showVal val="0"/>
              <c:showCatName val="1"/>
              <c:showSerName val="0"/>
              <c:showPercent val="1"/>
              <c:showBubbleSize val="0"/>
              <c:extLst>
                <c:ext xmlns:c15="http://schemas.microsoft.com/office/drawing/2012/chart" uri="{CE6537A1-D6FC-4f65-9D91-7224C49458BB}">
                  <c15:layout/>
                </c:ext>
              </c:extLst>
            </c:dLbl>
            <c:dLbl>
              <c:idx val="7"/>
              <c:layout>
                <c:manualLayout>
                  <c:x val="-6.6666666666666666E-2"/>
                  <c:y val="2.2856455264008903E-2"/>
                </c:manualLayout>
              </c:layout>
              <c:tx>
                <c:rich>
                  <a:bodyPr/>
                  <a:lstStyle/>
                  <a:p>
                    <a:r>
                      <a:rPr lang="en-US" dirty="0" smtClean="0">
                        <a:solidFill>
                          <a:srgbClr val="003399"/>
                        </a:solidFill>
                      </a:rPr>
                      <a:t>Russia</a:t>
                    </a:r>
                    <a:r>
                      <a:rPr lang="en-US" dirty="0">
                        <a:solidFill>
                          <a:srgbClr val="003399"/>
                        </a:solidFill>
                      </a:rPr>
                      <a:t>
</a:t>
                    </a:r>
                    <a:r>
                      <a:rPr lang="en-US" dirty="0" smtClean="0">
                        <a:solidFill>
                          <a:srgbClr val="003399"/>
                        </a:solidFill>
                      </a:rPr>
                      <a:t>3,1%</a:t>
                    </a:r>
                    <a:endParaRPr lang="en-US" dirty="0"/>
                  </a:p>
                </c:rich>
              </c:tx>
              <c:dLblPos val="bestFit"/>
              <c:showLegendKey val="0"/>
              <c:showVal val="0"/>
              <c:showCatName val="1"/>
              <c:showSerName val="0"/>
              <c:showPercent val="1"/>
              <c:showBubbleSize val="0"/>
              <c:extLst>
                <c:ext xmlns:c15="http://schemas.microsoft.com/office/drawing/2012/chart" uri="{CE6537A1-D6FC-4f65-9D91-7224C49458BB}">
                  <c15:layout/>
                </c:ext>
              </c:extLst>
            </c:dLbl>
            <c:dLbl>
              <c:idx val="8"/>
              <c:layout/>
              <c:tx>
                <c:rich>
                  <a:bodyPr/>
                  <a:lstStyle/>
                  <a:p>
                    <a:r>
                      <a:rPr lang="en-US">
                        <a:solidFill>
                          <a:srgbClr val="003399"/>
                        </a:solidFill>
                      </a:rPr>
                      <a:t>Spain
</a:t>
                    </a:r>
                    <a:r>
                      <a:rPr lang="en-US" smtClean="0">
                        <a:solidFill>
                          <a:srgbClr val="003399"/>
                        </a:solidFill>
                      </a:rPr>
                      <a:t>8,6%</a:t>
                    </a:r>
                    <a:endParaRPr lang="en-US"/>
                  </a:p>
                </c:rich>
              </c:tx>
              <c:dLblPos val="outEnd"/>
              <c:showLegendKey val="0"/>
              <c:showVal val="0"/>
              <c:showCatName val="1"/>
              <c:showSerName val="0"/>
              <c:showPercent val="1"/>
              <c:showBubbleSize val="0"/>
              <c:extLst>
                <c:ext xmlns:c15="http://schemas.microsoft.com/office/drawing/2012/chart" uri="{CE6537A1-D6FC-4f65-9D91-7224C49458BB}">
                  <c15:layout/>
                </c:ext>
              </c:extLst>
            </c:dLbl>
            <c:dLbl>
              <c:idx val="9"/>
              <c:layout>
                <c:manualLayout>
                  <c:x val="0"/>
                  <c:y val="-9.2592592592592587E-2"/>
                </c:manualLayout>
              </c:layout>
              <c:tx>
                <c:rich>
                  <a:bodyPr/>
                  <a:lstStyle/>
                  <a:p>
                    <a:r>
                      <a:rPr lang="en-US" dirty="0" smtClean="0">
                        <a:solidFill>
                          <a:srgbClr val="003399"/>
                        </a:solidFill>
                      </a:rPr>
                      <a:t>Sweden</a:t>
                    </a:r>
                    <a:r>
                      <a:rPr lang="en-US" dirty="0">
                        <a:solidFill>
                          <a:srgbClr val="003399"/>
                        </a:solidFill>
                      </a:rPr>
                      <a:t>
</a:t>
                    </a:r>
                    <a:r>
                      <a:rPr lang="en-US" dirty="0" smtClean="0">
                        <a:solidFill>
                          <a:srgbClr val="003399"/>
                        </a:solidFill>
                      </a:rPr>
                      <a:t>2,3%</a:t>
                    </a:r>
                    <a:endParaRPr lang="en-US" dirty="0"/>
                  </a:p>
                </c:rich>
              </c:tx>
              <c:dLblPos val="bestFit"/>
              <c:showLegendKey val="0"/>
              <c:showVal val="0"/>
              <c:showCatName val="1"/>
              <c:showSerName val="0"/>
              <c:showPercent val="1"/>
              <c:showBubbleSize val="0"/>
              <c:extLst>
                <c:ext xmlns:c15="http://schemas.microsoft.com/office/drawing/2012/chart" uri="{CE6537A1-D6FC-4f65-9D91-7224C49458BB}">
                  <c15:layout/>
                </c:ext>
              </c:extLst>
            </c:dLbl>
            <c:dLbl>
              <c:idx val="10"/>
              <c:layout>
                <c:manualLayout>
                  <c:x val="-1.5914168010024991E-18"/>
                  <c:y val="-9.2592592592592587E-2"/>
                </c:manualLayout>
              </c:layout>
              <c:tx>
                <c:rich>
                  <a:bodyPr/>
                  <a:lstStyle/>
                  <a:p>
                    <a:r>
                      <a:rPr lang="en-US" dirty="0" smtClean="0">
                        <a:solidFill>
                          <a:srgbClr val="003399"/>
                        </a:solidFill>
                      </a:rPr>
                      <a:t>Turkey</a:t>
                    </a:r>
                    <a:r>
                      <a:rPr lang="en-US" dirty="0">
                        <a:solidFill>
                          <a:srgbClr val="003399"/>
                        </a:solidFill>
                      </a:rPr>
                      <a:t>
</a:t>
                    </a:r>
                    <a:r>
                      <a:rPr lang="en-US" dirty="0" smtClean="0">
                        <a:solidFill>
                          <a:srgbClr val="003399"/>
                        </a:solidFill>
                      </a:rPr>
                      <a:t>2,4%</a:t>
                    </a:r>
                    <a:endParaRPr lang="en-US" dirty="0"/>
                  </a:p>
                </c:rich>
              </c:tx>
              <c:dLblPos val="bestFit"/>
              <c:showLegendKey val="0"/>
              <c:showVal val="0"/>
              <c:showCatName val="1"/>
              <c:showSerName val="0"/>
              <c:showPercent val="1"/>
              <c:showBubbleSize val="0"/>
              <c:extLst>
                <c:ext xmlns:c15="http://schemas.microsoft.com/office/drawing/2012/chart" uri="{CE6537A1-D6FC-4f65-9D91-7224C49458BB}">
                  <c15:layout/>
                </c:ext>
              </c:extLst>
            </c:dLbl>
            <c:dLbl>
              <c:idx val="11"/>
              <c:layout/>
              <c:tx>
                <c:rich>
                  <a:bodyPr/>
                  <a:lstStyle/>
                  <a:p>
                    <a:r>
                      <a:rPr lang="en-US">
                        <a:solidFill>
                          <a:srgbClr val="003399"/>
                        </a:solidFill>
                      </a:rPr>
                      <a:t>United Kingdom
</a:t>
                    </a:r>
                    <a:r>
                      <a:rPr lang="en-US" smtClean="0">
                        <a:solidFill>
                          <a:srgbClr val="003399"/>
                        </a:solidFill>
                      </a:rPr>
                      <a:t>22,8%</a:t>
                    </a:r>
                    <a:endParaRPr lang="en-US"/>
                  </a:p>
                </c:rich>
              </c:tx>
              <c:dLblPos val="outEnd"/>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a:lstStyle/>
              <a:p>
                <a:pPr>
                  <a:defRPr sz="1100">
                    <a:solidFill>
                      <a:srgbClr val="003399"/>
                    </a:solidFill>
                    <a:latin typeface="Arial" pitchFamily="34" charset="0"/>
                    <a:cs typeface="Arial" pitchFamily="34" charset="0"/>
                  </a:defRPr>
                </a:pPr>
                <a:endParaRPr lang="it-IT"/>
              </a:p>
            </c:txPr>
            <c:dLblPos val="outEnd"/>
            <c:showLegendKey val="0"/>
            <c:showVal val="0"/>
            <c:showCatName val="1"/>
            <c:showSerName val="0"/>
            <c:showPercent val="1"/>
            <c:showBubbleSize val="0"/>
            <c:showLeaderLines val="1"/>
            <c:extLst>
              <c:ext xmlns:c15="http://schemas.microsoft.com/office/drawing/2012/chart" uri="{CE6537A1-D6FC-4f65-9D91-7224C49458BB}"/>
            </c:extLst>
          </c:dLbls>
          <c:cat>
            <c:strRef>
              <c:f>Foglio4!$A$38:$A$49</c:f>
              <c:strCache>
                <c:ptCount val="12"/>
                <c:pt idx="0">
                  <c:v>Altri Paesi EU</c:v>
                </c:pt>
                <c:pt idx="1">
                  <c:v>Belgium</c:v>
                </c:pt>
                <c:pt idx="2">
                  <c:v>France</c:v>
                </c:pt>
                <c:pt idx="3">
                  <c:v>Germany</c:v>
                </c:pt>
                <c:pt idx="4">
                  <c:v>Italy</c:v>
                </c:pt>
                <c:pt idx="5">
                  <c:v>Netherlands</c:v>
                </c:pt>
                <c:pt idx="6">
                  <c:v>Poland</c:v>
                </c:pt>
                <c:pt idx="7">
                  <c:v>Russia</c:v>
                </c:pt>
                <c:pt idx="8">
                  <c:v>Spain</c:v>
                </c:pt>
                <c:pt idx="9">
                  <c:v>Sweden</c:v>
                </c:pt>
                <c:pt idx="10">
                  <c:v>Turkey</c:v>
                </c:pt>
                <c:pt idx="11">
                  <c:v>United Kingdom</c:v>
                </c:pt>
              </c:strCache>
            </c:strRef>
          </c:cat>
          <c:val>
            <c:numRef>
              <c:f>Foglio4!$B$38:$B$49</c:f>
              <c:numCache>
                <c:formatCode>_-* #,##0_-;\-* #,##0_-;_-* "-"??_-;_-@_-</c:formatCode>
                <c:ptCount val="12"/>
                <c:pt idx="0">
                  <c:v>143987</c:v>
                </c:pt>
                <c:pt idx="1">
                  <c:v>47684</c:v>
                </c:pt>
                <c:pt idx="2">
                  <c:v>200459</c:v>
                </c:pt>
                <c:pt idx="3">
                  <c:v>171290</c:v>
                </c:pt>
                <c:pt idx="4">
                  <c:v>178002</c:v>
                </c:pt>
                <c:pt idx="5">
                  <c:v>52000</c:v>
                </c:pt>
                <c:pt idx="6">
                  <c:v>31588</c:v>
                </c:pt>
                <c:pt idx="7">
                  <c:v>41960</c:v>
                </c:pt>
                <c:pt idx="8">
                  <c:v>116546</c:v>
                </c:pt>
                <c:pt idx="9">
                  <c:v>30544</c:v>
                </c:pt>
                <c:pt idx="10">
                  <c:v>32036</c:v>
                </c:pt>
                <c:pt idx="11">
                  <c:v>308096</c:v>
                </c:pt>
              </c:numCache>
            </c:numRef>
          </c:val>
        </c:ser>
        <c:ser>
          <c:idx val="1"/>
          <c:order val="1"/>
          <c:explosion val="25"/>
          <c:cat>
            <c:strRef>
              <c:f>Foglio4!$A$38:$A$49</c:f>
              <c:strCache>
                <c:ptCount val="12"/>
                <c:pt idx="0">
                  <c:v>Altri Paesi EU</c:v>
                </c:pt>
                <c:pt idx="1">
                  <c:v>Belgium</c:v>
                </c:pt>
                <c:pt idx="2">
                  <c:v>France</c:v>
                </c:pt>
                <c:pt idx="3">
                  <c:v>Germany</c:v>
                </c:pt>
                <c:pt idx="4">
                  <c:v>Italy</c:v>
                </c:pt>
                <c:pt idx="5">
                  <c:v>Netherlands</c:v>
                </c:pt>
                <c:pt idx="6">
                  <c:v>Poland</c:v>
                </c:pt>
                <c:pt idx="7">
                  <c:v>Russia</c:v>
                </c:pt>
                <c:pt idx="8">
                  <c:v>Spain</c:v>
                </c:pt>
                <c:pt idx="9">
                  <c:v>Sweden</c:v>
                </c:pt>
                <c:pt idx="10">
                  <c:v>Turkey</c:v>
                </c:pt>
                <c:pt idx="11">
                  <c:v>United Kingdom</c:v>
                </c:pt>
              </c:strCache>
            </c:strRef>
          </c:cat>
          <c:val>
            <c:numRef>
              <c:f>Foglio4!$C$38:$C$49</c:f>
              <c:numCache>
                <c:formatCode>0.0%</c:formatCode>
                <c:ptCount val="12"/>
                <c:pt idx="0">
                  <c:v>0.10632687240804849</c:v>
                </c:pt>
                <c:pt idx="1">
                  <c:v>3.5212141262095771E-2</c:v>
                </c:pt>
                <c:pt idx="2">
                  <c:v>0.14802849226697543</c:v>
                </c:pt>
                <c:pt idx="3">
                  <c:v>0.1264887106111984</c:v>
                </c:pt>
                <c:pt idx="4">
                  <c:v>0.13144517173340264</c:v>
                </c:pt>
                <c:pt idx="5">
                  <c:v>3.8399281638054276E-2</c:v>
                </c:pt>
                <c:pt idx="6">
                  <c:v>2.3326086699670356E-2</c:v>
                </c:pt>
                <c:pt idx="7">
                  <c:v>3.0985266491014567E-2</c:v>
                </c:pt>
                <c:pt idx="8">
                  <c:v>8.6063128419012966E-2</c:v>
                </c:pt>
                <c:pt idx="9">
                  <c:v>2.2555147276014036E-2</c:v>
                </c:pt>
                <c:pt idx="10">
                  <c:v>2.365691127993667E-2</c:v>
                </c:pt>
                <c:pt idx="11">
                  <c:v>0.22751278991457638</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i="0" u="none" strike="noStrike" baseline="0">
                <a:solidFill>
                  <a:schemeClr val="bg2">
                    <a:lumMod val="75000"/>
                  </a:schemeClr>
                </a:solidFill>
                <a:latin typeface="Arial" pitchFamily="34" charset="0"/>
                <a:ea typeface="Trebuchet MS"/>
                <a:cs typeface="Arial" pitchFamily="34" charset="0"/>
              </a:defRPr>
            </a:pPr>
            <a:r>
              <a:rPr lang="it-IT" sz="900" dirty="0">
                <a:solidFill>
                  <a:schemeClr val="bg2">
                    <a:lumMod val="75000"/>
                  </a:schemeClr>
                </a:solidFill>
                <a:latin typeface="Arial" pitchFamily="34" charset="0"/>
                <a:cs typeface="Arial" pitchFamily="34" charset="0"/>
              </a:rPr>
              <a:t>TURNOVER</a:t>
            </a:r>
          </a:p>
        </c:rich>
      </c:tx>
      <c:layout>
        <c:manualLayout>
          <c:xMode val="edge"/>
          <c:yMode val="edge"/>
          <c:x val="0.45121977893007281"/>
          <c:y val="3.7408149632598531E-2"/>
        </c:manualLayout>
      </c:layout>
      <c:overlay val="0"/>
      <c:spPr>
        <a:noFill/>
        <a:ln w="25400">
          <a:noFill/>
        </a:ln>
      </c:spPr>
    </c:title>
    <c:autoTitleDeleted val="0"/>
    <c:plotArea>
      <c:layout>
        <c:manualLayout>
          <c:layoutTarget val="inner"/>
          <c:xMode val="edge"/>
          <c:yMode val="edge"/>
          <c:x val="9.0447154471544694E-2"/>
          <c:y val="2.6052367201594793E-2"/>
          <c:w val="0.89939077737234052"/>
          <c:h val="0.9138294962628668"/>
        </c:manualLayout>
      </c:layout>
      <c:lineChart>
        <c:grouping val="stacked"/>
        <c:varyColors val="0"/>
        <c:ser>
          <c:idx val="0"/>
          <c:order val="0"/>
          <c:spPr>
            <a:ln w="28575">
              <a:solidFill>
                <a:srgbClr val="000000"/>
              </a:solidFill>
              <a:prstDash val="solid"/>
            </a:ln>
          </c:spPr>
          <c:marker>
            <c:spPr>
              <a:solidFill>
                <a:schemeClr val="accent2"/>
              </a:solidFill>
              <a:ln w="28575">
                <a:solidFill>
                  <a:srgbClr val="C00000"/>
                </a:solidFill>
              </a:ln>
              <a:scene3d>
                <a:camera prst="orthographicFront"/>
                <a:lightRig rig="threePt" dir="t"/>
              </a:scene3d>
              <a:sp3d>
                <a:bevelT/>
              </a:sp3d>
            </c:spPr>
          </c:marker>
          <c:cat>
            <c:strRef>
              <c:f>Foglio1!$A$4:$A$18</c:f>
              <c:strCache>
                <c:ptCount val="1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strCache>
            </c:strRef>
          </c:cat>
          <c:val>
            <c:numRef>
              <c:f>Foglio1!$B$4:$B$18</c:f>
              <c:numCache>
                <c:formatCode>_-* #,##0_-;\-* #,##0_-;_-* "-"??_-;_-@_-</c:formatCode>
                <c:ptCount val="15"/>
                <c:pt idx="0">
                  <c:v>81160.311320218767</c:v>
                </c:pt>
                <c:pt idx="1">
                  <c:v>100929.22164780738</c:v>
                </c:pt>
                <c:pt idx="2">
                  <c:v>105946</c:v>
                </c:pt>
                <c:pt idx="3">
                  <c:v>119197</c:v>
                </c:pt>
                <c:pt idx="4">
                  <c:v>118704</c:v>
                </c:pt>
                <c:pt idx="5">
                  <c:v>101957</c:v>
                </c:pt>
                <c:pt idx="6">
                  <c:v>101067</c:v>
                </c:pt>
                <c:pt idx="7">
                  <c:v>108805</c:v>
                </c:pt>
                <c:pt idx="8">
                  <c:v>114684</c:v>
                </c:pt>
                <c:pt idx="9">
                  <c:v>128200</c:v>
                </c:pt>
                <c:pt idx="10">
                  <c:v>124250</c:v>
                </c:pt>
                <c:pt idx="11">
                  <c:v>143743</c:v>
                </c:pt>
                <c:pt idx="12">
                  <c:v>168860</c:v>
                </c:pt>
                <c:pt idx="13">
                  <c:v>175314</c:v>
                </c:pt>
                <c:pt idx="14">
                  <c:v>171579</c:v>
                </c:pt>
              </c:numCache>
            </c:numRef>
          </c:val>
          <c:smooth val="0"/>
        </c:ser>
        <c:dLbls>
          <c:showLegendKey val="0"/>
          <c:showVal val="0"/>
          <c:showCatName val="0"/>
          <c:showSerName val="0"/>
          <c:showPercent val="0"/>
          <c:showBubbleSize val="0"/>
        </c:dLbls>
        <c:marker val="1"/>
        <c:smooth val="0"/>
        <c:axId val="327995496"/>
        <c:axId val="327993928"/>
      </c:lineChart>
      <c:catAx>
        <c:axId val="327995496"/>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00" b="0" i="0" u="none" strike="noStrike" baseline="0">
                <a:solidFill>
                  <a:schemeClr val="bg2">
                    <a:lumMod val="75000"/>
                  </a:schemeClr>
                </a:solidFill>
                <a:latin typeface="Arial" pitchFamily="34" charset="0"/>
                <a:ea typeface="Trebuchet MS"/>
                <a:cs typeface="Arial" pitchFamily="34" charset="0"/>
              </a:defRPr>
            </a:pPr>
            <a:endParaRPr lang="it-IT"/>
          </a:p>
        </c:txPr>
        <c:crossAx val="327993928"/>
        <c:crosses val="autoZero"/>
        <c:auto val="1"/>
        <c:lblAlgn val="ctr"/>
        <c:lblOffset val="100"/>
        <c:noMultiLvlLbl val="0"/>
      </c:catAx>
      <c:valAx>
        <c:axId val="327993928"/>
        <c:scaling>
          <c:orientation val="minMax"/>
          <c:min val="60000"/>
        </c:scaling>
        <c:delete val="0"/>
        <c:axPos val="l"/>
        <c:majorGridlines/>
        <c:numFmt formatCode="_-* #,##0_-;\-* #,##0_-;_-* &quot;-&quot;??_-;_-@_-" sourceLinked="1"/>
        <c:majorTickMark val="out"/>
        <c:minorTickMark val="none"/>
        <c:tickLblPos val="nextTo"/>
        <c:spPr>
          <a:ln w="3175">
            <a:solidFill>
              <a:srgbClr val="000000"/>
            </a:solidFill>
            <a:prstDash val="solid"/>
          </a:ln>
        </c:spPr>
        <c:txPr>
          <a:bodyPr rot="0" vert="horz"/>
          <a:lstStyle/>
          <a:p>
            <a:pPr>
              <a:defRPr sz="800" b="0" i="0" u="none" strike="noStrike" baseline="0">
                <a:solidFill>
                  <a:schemeClr val="bg2">
                    <a:lumMod val="75000"/>
                  </a:schemeClr>
                </a:solidFill>
                <a:latin typeface="Arial" pitchFamily="34" charset="0"/>
                <a:ea typeface="Trebuchet MS"/>
                <a:cs typeface="Arial" pitchFamily="34" charset="0"/>
              </a:defRPr>
            </a:pPr>
            <a:endParaRPr lang="it-IT"/>
          </a:p>
        </c:txPr>
        <c:crossAx val="327995496"/>
        <c:crosses val="autoZero"/>
        <c:crossBetween val="between"/>
        <c:majorUnit val="10000"/>
      </c:valAx>
      <c:spPr>
        <a:solidFill>
          <a:srgbClr val="FFFFFF"/>
        </a:solidFill>
        <a:ln w="3175">
          <a:solidFill>
            <a:srgbClr val="00000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575" b="0" i="0" u="none" strike="noStrike" baseline="0">
          <a:solidFill>
            <a:srgbClr val="000000"/>
          </a:solidFill>
          <a:latin typeface="Arial"/>
          <a:ea typeface="Arial"/>
          <a:cs typeface="Arial"/>
        </a:defRPr>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0194685039370079"/>
          <c:y val="0.12503138942494574"/>
          <c:w val="0.86708092738407694"/>
          <c:h val="0.75898872732651534"/>
        </c:manualLayout>
      </c:layout>
      <c:lineChart>
        <c:grouping val="standard"/>
        <c:varyColors val="0"/>
        <c:ser>
          <c:idx val="0"/>
          <c:order val="0"/>
          <c:tx>
            <c:strRef>
              <c:f>factorPIL!$A$35</c:f>
              <c:strCache>
                <c:ptCount val="1"/>
                <c:pt idx="0">
                  <c:v>%</c:v>
                </c:pt>
              </c:strCache>
            </c:strRef>
          </c:tx>
          <c:marker>
            <c:symbol val="diamond"/>
            <c:size val="10"/>
            <c:spPr>
              <a:solidFill>
                <a:schemeClr val="accent2">
                  <a:lumMod val="60000"/>
                  <a:lumOff val="40000"/>
                </a:schemeClr>
              </a:solidFill>
            </c:spPr>
          </c:marker>
          <c:dLbls>
            <c:dLbl>
              <c:idx val="0"/>
              <c:layout>
                <c:manualLayout>
                  <c:x val="-3.5165225670667953E-2"/>
                  <c:y val="-3.929354224161936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8553608269901472E-2"/>
                  <c:y val="-3.816537132868861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0201919412900126E-2"/>
                  <c:y val="-3.842618503436620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2979648159550292E-2"/>
                  <c:y val="-6.429305976383402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6294643274319471E-2"/>
                  <c:y val="-6.40319703565648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8553608269901472E-2"/>
                  <c:y val="-7.89322628759535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1941990869134999E-2"/>
                  <c:y val="-7.745863786871641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5.3663689496597992E-2"/>
                  <c:y val="-5.329918309618401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4.7497578150714301E-2"/>
                  <c:y val="-3.116282660299797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3.9224224307371873E-2"/>
                  <c:y val="-3.101367204192869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200">
                    <a:latin typeface="Arial" pitchFamily="34" charset="0"/>
                    <a:cs typeface="Arial" pitchFamily="34" charset="0"/>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factorPIL!$B$34:$K$34</c:f>
              <c:strCache>
                <c:ptCount val="10"/>
                <c:pt idx="0">
                  <c:v>2004</c:v>
                </c:pt>
                <c:pt idx="1">
                  <c:v>2005</c:v>
                </c:pt>
                <c:pt idx="2">
                  <c:v>2006</c:v>
                </c:pt>
                <c:pt idx="3">
                  <c:v>2007</c:v>
                </c:pt>
                <c:pt idx="4">
                  <c:v>2008</c:v>
                </c:pt>
                <c:pt idx="5">
                  <c:v>2009</c:v>
                </c:pt>
                <c:pt idx="6">
                  <c:v>2010</c:v>
                </c:pt>
                <c:pt idx="7">
                  <c:v>2011</c:v>
                </c:pt>
                <c:pt idx="8">
                  <c:v>2012</c:v>
                </c:pt>
                <c:pt idx="9">
                  <c:v>2013</c:v>
                </c:pt>
              </c:strCache>
            </c:strRef>
          </c:cat>
          <c:val>
            <c:numRef>
              <c:f>factorPIL!$B$35:$K$35</c:f>
              <c:numCache>
                <c:formatCode>0.00%</c:formatCode>
                <c:ptCount val="10"/>
                <c:pt idx="0">
                  <c:v>7.9799999999999996E-2</c:v>
                </c:pt>
                <c:pt idx="1">
                  <c:v>7.1300000000000002E-2</c:v>
                </c:pt>
                <c:pt idx="2">
                  <c:v>7.3700000000000002E-2</c:v>
                </c:pt>
                <c:pt idx="3">
                  <c:v>7.4700000000000003E-2</c:v>
                </c:pt>
                <c:pt idx="4">
                  <c:v>7.7100000000000002E-2</c:v>
                </c:pt>
                <c:pt idx="5">
                  <c:v>7.7600000000000002E-2</c:v>
                </c:pt>
                <c:pt idx="6">
                  <c:v>8.8400000000000006E-2</c:v>
                </c:pt>
                <c:pt idx="7">
                  <c:v>0.107</c:v>
                </c:pt>
                <c:pt idx="8">
                  <c:v>0.112</c:v>
                </c:pt>
                <c:pt idx="9">
                  <c:v>0.114</c:v>
                </c:pt>
              </c:numCache>
            </c:numRef>
          </c:val>
          <c:smooth val="0"/>
        </c:ser>
        <c:dLbls>
          <c:showLegendKey val="0"/>
          <c:showVal val="0"/>
          <c:showCatName val="0"/>
          <c:showSerName val="0"/>
          <c:showPercent val="0"/>
          <c:showBubbleSize val="0"/>
        </c:dLbls>
        <c:marker val="1"/>
        <c:smooth val="0"/>
        <c:axId val="327991968"/>
        <c:axId val="327995888"/>
      </c:lineChart>
      <c:catAx>
        <c:axId val="327991968"/>
        <c:scaling>
          <c:orientation val="minMax"/>
        </c:scaling>
        <c:delete val="0"/>
        <c:axPos val="b"/>
        <c:numFmt formatCode="General" sourceLinked="0"/>
        <c:majorTickMark val="out"/>
        <c:minorTickMark val="none"/>
        <c:tickLblPos val="nextTo"/>
        <c:txPr>
          <a:bodyPr/>
          <a:lstStyle/>
          <a:p>
            <a:pPr>
              <a:defRPr sz="1200">
                <a:latin typeface="Trebuchet MS" pitchFamily="34" charset="0"/>
              </a:defRPr>
            </a:pPr>
            <a:endParaRPr lang="it-IT"/>
          </a:p>
        </c:txPr>
        <c:crossAx val="327995888"/>
        <c:crosses val="autoZero"/>
        <c:auto val="1"/>
        <c:lblAlgn val="ctr"/>
        <c:lblOffset val="100"/>
        <c:noMultiLvlLbl val="0"/>
      </c:catAx>
      <c:valAx>
        <c:axId val="327995888"/>
        <c:scaling>
          <c:orientation val="minMax"/>
          <c:max val="0.12000000000000001"/>
          <c:min val="4.0000000000000008E-2"/>
        </c:scaling>
        <c:delete val="0"/>
        <c:axPos val="l"/>
        <c:majorGridlines/>
        <c:numFmt formatCode="0%" sourceLinked="0"/>
        <c:majorTickMark val="out"/>
        <c:minorTickMark val="none"/>
        <c:tickLblPos val="nextTo"/>
        <c:txPr>
          <a:bodyPr/>
          <a:lstStyle/>
          <a:p>
            <a:pPr>
              <a:defRPr sz="1200">
                <a:latin typeface="Arial" pitchFamily="34" charset="0"/>
                <a:cs typeface="Arial" pitchFamily="34" charset="0"/>
              </a:defRPr>
            </a:pPr>
            <a:endParaRPr lang="it-IT"/>
          </a:p>
        </c:txPr>
        <c:crossAx val="327991968"/>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pie3DChart>
        <c:varyColors val="1"/>
        <c:ser>
          <c:idx val="0"/>
          <c:order val="0"/>
          <c:explosion val="25"/>
          <c:dPt>
            <c:idx val="3"/>
            <c:bubble3D val="0"/>
            <c:spPr>
              <a:solidFill>
                <a:schemeClr val="accent6">
                  <a:lumMod val="75000"/>
                </a:schemeClr>
              </a:solidFill>
            </c:spPr>
          </c:dPt>
          <c:dPt>
            <c:idx val="4"/>
            <c:bubble3D val="0"/>
            <c:explosion val="23"/>
          </c:dPt>
          <c:dPt>
            <c:idx val="5"/>
            <c:bubble3D val="0"/>
            <c:spPr>
              <a:solidFill>
                <a:srgbClr val="7030A0"/>
              </a:solidFill>
            </c:spPr>
          </c:dPt>
          <c:dPt>
            <c:idx val="7"/>
            <c:bubble3D val="0"/>
            <c:spPr>
              <a:solidFill>
                <a:srgbClr val="FFFF99"/>
              </a:solidFill>
            </c:spPr>
          </c:dPt>
          <c:dLbls>
            <c:dLbl>
              <c:idx val="0"/>
              <c:layout>
                <c:manualLayout>
                  <c:x val="-6.3238766471855168E-2"/>
                  <c:y val="-3.6165426063770698E-2"/>
                </c:manualLayout>
              </c:layout>
              <c:showLegendKey val="0"/>
              <c:showVal val="1"/>
              <c:showCatName val="1"/>
              <c:showSerName val="0"/>
              <c:showPercent val="0"/>
              <c:showBubbleSize val="0"/>
              <c:extLst>
                <c:ext xmlns:c15="http://schemas.microsoft.com/office/drawing/2012/chart" uri="{CE6537A1-D6FC-4f65-9D91-7224C49458BB}">
                  <c15:layout/>
                </c:ext>
              </c:extLst>
            </c:dLbl>
            <c:dLbl>
              <c:idx val="1"/>
              <c:layout>
                <c:manualLayout>
                  <c:x val="-2.6847884349768762E-2"/>
                  <c:y val="1.3870253732491261E-2"/>
                </c:manualLayout>
              </c:layout>
              <c:showLegendKey val="0"/>
              <c:showVal val="1"/>
              <c:showCatName val="1"/>
              <c:showSerName val="0"/>
              <c:showPercent val="0"/>
              <c:showBubbleSize val="0"/>
              <c:extLst>
                <c:ext xmlns:c15="http://schemas.microsoft.com/office/drawing/2012/chart" uri="{CE6537A1-D6FC-4f65-9D91-7224C49458BB}">
                  <c15:layout/>
                </c:ext>
              </c:extLst>
            </c:dLbl>
            <c:dLbl>
              <c:idx val="2"/>
              <c:layout>
                <c:manualLayout>
                  <c:x val="-1.3980376690287318E-2"/>
                  <c:y val="-7.8196867014776142E-2"/>
                </c:manualLayout>
              </c:layout>
              <c:showLegendKey val="0"/>
              <c:showVal val="1"/>
              <c:showCatName val="1"/>
              <c:showSerName val="0"/>
              <c:showPercent val="0"/>
              <c:showBubbleSize val="0"/>
              <c:extLst>
                <c:ext xmlns:c15="http://schemas.microsoft.com/office/drawing/2012/chart" uri="{CE6537A1-D6FC-4f65-9D91-7224C49458BB}">
                  <c15:layout/>
                </c:ext>
              </c:extLst>
            </c:dLbl>
            <c:dLbl>
              <c:idx val="3"/>
              <c:layout>
                <c:manualLayout>
                  <c:x val="4.6501202974628168E-2"/>
                  <c:y val="2.7902814231554388E-2"/>
                </c:manualLayout>
              </c:layout>
              <c:showLegendKey val="0"/>
              <c:showVal val="1"/>
              <c:showCatName val="1"/>
              <c:showSerName val="0"/>
              <c:showPercent val="0"/>
              <c:showBubbleSize val="0"/>
              <c:extLst>
                <c:ext xmlns:c15="http://schemas.microsoft.com/office/drawing/2012/chart" uri="{CE6537A1-D6FC-4f65-9D91-7224C49458BB}">
                  <c15:layout/>
                </c:ext>
              </c:extLst>
            </c:dLbl>
            <c:dLbl>
              <c:idx val="4"/>
              <c:layout>
                <c:manualLayout>
                  <c:x val="0"/>
                  <c:y val="7.4577824686145988E-2"/>
                </c:manualLayout>
              </c:layout>
              <c:tx>
                <c:rich>
                  <a:bodyPr/>
                  <a:lstStyle/>
                  <a:p>
                    <a:r>
                      <a:rPr lang="en-US" sz="1400">
                        <a:latin typeface="Arial" pitchFamily="34" charset="0"/>
                        <a:cs typeface="Arial" pitchFamily="34" charset="0"/>
                      </a:rPr>
                      <a:t>TOSCANA;</a:t>
                    </a:r>
                    <a:endParaRPr lang="en-US" sz="1400" baseline="0">
                      <a:latin typeface="Arial" pitchFamily="34" charset="0"/>
                      <a:cs typeface="Arial" pitchFamily="34" charset="0"/>
                    </a:endParaRPr>
                  </a:p>
                  <a:p>
                    <a:r>
                      <a:rPr lang="en-US" sz="1400" baseline="0">
                        <a:latin typeface="Arial" pitchFamily="34" charset="0"/>
                        <a:cs typeface="Arial" pitchFamily="34" charset="0"/>
                      </a:rPr>
                      <a:t> 3,75%</a:t>
                    </a:r>
                    <a:endParaRPr lang="en-US" sz="950" baseline="0"/>
                  </a:p>
                </c:rich>
              </c:tx>
              <c:showLegendKey val="0"/>
              <c:showVal val="1"/>
              <c:showCatName val="1"/>
              <c:showSerName val="0"/>
              <c:showPercent val="0"/>
              <c:showBubbleSize val="0"/>
              <c:extLst>
                <c:ext xmlns:c15="http://schemas.microsoft.com/office/drawing/2012/chart" uri="{CE6537A1-D6FC-4f65-9D91-7224C49458BB}">
                  <c15:layout/>
                </c:ext>
              </c:extLst>
            </c:dLbl>
            <c:dLbl>
              <c:idx val="5"/>
              <c:layout>
                <c:manualLayout>
                  <c:x val="0"/>
                  <c:y val="-5.2580909813439533E-2"/>
                </c:manualLayout>
              </c:layout>
              <c:showLegendKey val="0"/>
              <c:showVal val="1"/>
              <c:showCatName val="1"/>
              <c:showSerName val="0"/>
              <c:showPercent val="0"/>
              <c:showBubbleSize val="0"/>
              <c:extLst>
                <c:ext xmlns:c15="http://schemas.microsoft.com/office/drawing/2012/chart" uri="{CE6537A1-D6FC-4f65-9D91-7224C49458BB}">
                  <c15:layout/>
                </c:ext>
              </c:extLst>
            </c:dLbl>
            <c:dLbl>
              <c:idx val="6"/>
              <c:layout>
                <c:manualLayout>
                  <c:x val="3.095098126270774E-2"/>
                  <c:y val="-5.8498201054583678E-2"/>
                </c:manualLayout>
              </c:layout>
              <c:showLegendKey val="0"/>
              <c:showVal val="1"/>
              <c:showCatName val="1"/>
              <c:showSerName val="0"/>
              <c:showPercent val="0"/>
              <c:showBubbleSize val="0"/>
              <c:extLst>
                <c:ext xmlns:c15="http://schemas.microsoft.com/office/drawing/2012/chart" uri="{CE6537A1-D6FC-4f65-9D91-7224C49458BB}">
                  <c15:layout/>
                </c:ext>
              </c:extLst>
            </c:dLbl>
            <c:dLbl>
              <c:idx val="7"/>
              <c:layout>
                <c:manualLayout>
                  <c:x val="8.201754016407202E-2"/>
                  <c:y val="-1.0349491082187436E-2"/>
                </c:manualLayout>
              </c:layout>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a:latin typeface="Arial" pitchFamily="34" charset="0"/>
                    <a:cs typeface="Arial" pitchFamily="34" charset="0"/>
                  </a:defRPr>
                </a:pPr>
                <a:endParaRPr lang="it-IT"/>
              </a:p>
            </c:txPr>
            <c:showLegendKey val="0"/>
            <c:showVal val="1"/>
            <c:showCatName val="1"/>
            <c:showSerName val="0"/>
            <c:showPercent val="0"/>
            <c:showBubbleSize val="0"/>
            <c:showLeaderLines val="0"/>
            <c:extLst>
              <c:ext xmlns:c15="http://schemas.microsoft.com/office/drawing/2012/chart" uri="{CE6537A1-D6FC-4f65-9D91-7224C49458BB}"/>
            </c:extLst>
          </c:dLbls>
          <c:cat>
            <c:strRef>
              <c:f>Foglio1!$A$34:$A$41</c:f>
              <c:strCache>
                <c:ptCount val="8"/>
                <c:pt idx="0">
                  <c:v> CAMPANIA</c:v>
                </c:pt>
                <c:pt idx="1">
                  <c:v> EMILIA ROMAGNA</c:v>
                </c:pt>
                <c:pt idx="2">
                  <c:v> LAZIO</c:v>
                </c:pt>
                <c:pt idx="3">
                  <c:v> LOMBARDIA</c:v>
                </c:pt>
                <c:pt idx="4">
                  <c:v> TOSCANA</c:v>
                </c:pt>
                <c:pt idx="5">
                  <c:v> PIEMONTE</c:v>
                </c:pt>
                <c:pt idx="6">
                  <c:v> VENETO</c:v>
                </c:pt>
                <c:pt idx="7">
                  <c:v>Altre Regioni</c:v>
                </c:pt>
              </c:strCache>
            </c:strRef>
          </c:cat>
          <c:val>
            <c:numRef>
              <c:f>Foglio1!$B$34:$B$41</c:f>
              <c:numCache>
                <c:formatCode>0.00%</c:formatCode>
                <c:ptCount val="8"/>
                <c:pt idx="0">
                  <c:v>3.7400000000000003E-2</c:v>
                </c:pt>
                <c:pt idx="1">
                  <c:v>6.8900000000000003E-2</c:v>
                </c:pt>
                <c:pt idx="2">
                  <c:v>0.23330000000000001</c:v>
                </c:pt>
                <c:pt idx="3">
                  <c:v>0.35899999999999999</c:v>
                </c:pt>
                <c:pt idx="4">
                  <c:v>3.7499999999999999E-2</c:v>
                </c:pt>
                <c:pt idx="5">
                  <c:v>7.8200000000000006E-2</c:v>
                </c:pt>
                <c:pt idx="6">
                  <c:v>5.0099999999999999E-2</c:v>
                </c:pt>
                <c:pt idx="7">
                  <c:v>0.1356</c:v>
                </c:pt>
              </c:numCache>
            </c:numRef>
          </c:val>
        </c:ser>
        <c:dLbls>
          <c:showLegendKey val="0"/>
          <c:showVal val="0"/>
          <c:showCatName val="0"/>
          <c:showSerName val="0"/>
          <c:showPercent val="0"/>
          <c:showBubbleSize val="0"/>
          <c:showLeaderLines val="0"/>
        </c:dLbls>
      </c:pie3DChart>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a:solidFill>
                  <a:schemeClr val="bg1">
                    <a:lumMod val="50000"/>
                  </a:schemeClr>
                </a:solidFill>
                <a:latin typeface="Arial" pitchFamily="34" charset="0"/>
                <a:cs typeface="Arial" pitchFamily="34" charset="0"/>
              </a:defRPr>
            </a:pPr>
            <a:r>
              <a:rPr lang="en-US" sz="1400" dirty="0" err="1">
                <a:solidFill>
                  <a:schemeClr val="bg1">
                    <a:lumMod val="50000"/>
                  </a:schemeClr>
                </a:solidFill>
                <a:latin typeface="Arial" pitchFamily="34" charset="0"/>
                <a:cs typeface="Arial" pitchFamily="34" charset="0"/>
              </a:rPr>
              <a:t>Distribuzione</a:t>
            </a:r>
            <a:r>
              <a:rPr lang="en-US" sz="1400" dirty="0">
                <a:solidFill>
                  <a:schemeClr val="bg1">
                    <a:lumMod val="50000"/>
                  </a:schemeClr>
                </a:solidFill>
                <a:latin typeface="Arial" pitchFamily="34" charset="0"/>
                <a:cs typeface="Arial" pitchFamily="34" charset="0"/>
              </a:rPr>
              <a:t> </a:t>
            </a:r>
            <a:r>
              <a:rPr lang="en-US" sz="1400" dirty="0" err="1">
                <a:solidFill>
                  <a:schemeClr val="bg1">
                    <a:lumMod val="50000"/>
                  </a:schemeClr>
                </a:solidFill>
                <a:latin typeface="Arial" pitchFamily="34" charset="0"/>
                <a:cs typeface="Arial" pitchFamily="34" charset="0"/>
              </a:rPr>
              <a:t>impieghi</a:t>
            </a:r>
            <a:r>
              <a:rPr lang="en-US" sz="1400" dirty="0">
                <a:solidFill>
                  <a:schemeClr val="bg1">
                    <a:lumMod val="50000"/>
                  </a:schemeClr>
                </a:solidFill>
                <a:latin typeface="Arial" pitchFamily="34" charset="0"/>
                <a:cs typeface="Arial" pitchFamily="34" charset="0"/>
              </a:rPr>
              <a:t> </a:t>
            </a:r>
            <a:r>
              <a:rPr lang="en-US" sz="1400" dirty="0" err="1" smtClean="0">
                <a:solidFill>
                  <a:schemeClr val="bg1">
                    <a:lumMod val="50000"/>
                  </a:schemeClr>
                </a:solidFill>
                <a:latin typeface="Arial" pitchFamily="34" charset="0"/>
                <a:cs typeface="Arial" pitchFamily="34" charset="0"/>
              </a:rPr>
              <a:t>autoliquidanti</a:t>
            </a:r>
            <a:r>
              <a:rPr lang="en-US" sz="1400" dirty="0" smtClean="0">
                <a:solidFill>
                  <a:schemeClr val="bg1">
                    <a:lumMod val="50000"/>
                  </a:schemeClr>
                </a:solidFill>
                <a:latin typeface="Arial" pitchFamily="34" charset="0"/>
                <a:cs typeface="Arial" pitchFamily="34" charset="0"/>
              </a:rPr>
              <a:t> </a:t>
            </a:r>
            <a:r>
              <a:rPr lang="en-US" sz="1400" dirty="0">
                <a:solidFill>
                  <a:schemeClr val="bg1">
                    <a:lumMod val="50000"/>
                  </a:schemeClr>
                </a:solidFill>
                <a:latin typeface="Arial" pitchFamily="34" charset="0"/>
                <a:cs typeface="Arial" pitchFamily="34" charset="0"/>
              </a:rPr>
              <a:t>al </a:t>
            </a:r>
            <a:r>
              <a:rPr lang="en-US" sz="1400" dirty="0" smtClean="0">
                <a:solidFill>
                  <a:schemeClr val="bg1">
                    <a:lumMod val="50000"/>
                  </a:schemeClr>
                </a:solidFill>
                <a:latin typeface="Arial" pitchFamily="34" charset="0"/>
                <a:cs typeface="Arial" pitchFamily="34" charset="0"/>
              </a:rPr>
              <a:t>30/06/2013</a:t>
            </a:r>
            <a:endParaRPr lang="en-US" sz="1400" dirty="0">
              <a:solidFill>
                <a:schemeClr val="bg1">
                  <a:lumMod val="50000"/>
                </a:schemeClr>
              </a:solidFill>
              <a:latin typeface="Arial" pitchFamily="34" charset="0"/>
              <a:cs typeface="Arial" pitchFamily="34" charset="0"/>
            </a:endParaRPr>
          </a:p>
        </c:rich>
      </c:tx>
      <c:layout>
        <c:manualLayout>
          <c:xMode val="edge"/>
          <c:yMode val="edge"/>
          <c:x val="0.18721861495844874"/>
          <c:y val="0"/>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2.3651634349030472E-2"/>
          <c:y val="5.420562340508276E-2"/>
          <c:w val="0.97634835646995077"/>
          <c:h val="0.85906738426896345"/>
        </c:manualLayout>
      </c:layout>
      <c:pie3DChart>
        <c:varyColors val="1"/>
        <c:ser>
          <c:idx val="0"/>
          <c:order val="0"/>
          <c:explosion val="24"/>
          <c:dPt>
            <c:idx val="0"/>
            <c:bubble3D val="0"/>
            <c:explosion val="32"/>
          </c:dPt>
          <c:dPt>
            <c:idx val="1"/>
            <c:bubble3D val="0"/>
            <c:explosion val="44"/>
          </c:dPt>
          <c:dLbls>
            <c:dLbl>
              <c:idx val="0"/>
              <c:layout>
                <c:manualLayout>
                  <c:x val="-0.22717436928050208"/>
                  <c:y val="-0.14440027496747543"/>
                </c:manualLayout>
              </c:layout>
              <c:spPr/>
              <c:txPr>
                <a:bodyPr/>
                <a:lstStyle/>
                <a:p>
                  <a:pPr>
                    <a:defRPr sz="1200" b="1">
                      <a:solidFill>
                        <a:schemeClr val="bg1"/>
                      </a:solidFill>
                    </a:defRPr>
                  </a:pPr>
                  <a:endParaRPr lang="it-IT"/>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4144586016685799E-2"/>
                  <c:y val="4.4813397588818263E-2"/>
                </c:manualLayout>
              </c:layout>
              <c:spPr/>
              <c:txPr>
                <a:bodyPr/>
                <a:lstStyle/>
                <a:p>
                  <a:pPr>
                    <a:defRPr b="1">
                      <a:solidFill>
                        <a:schemeClr val="bg1"/>
                      </a:solidFill>
                    </a:defRPr>
                  </a:pPr>
                  <a:endParaRPr lang="it-IT"/>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13900698647060375"/>
                  <c:y val="6.4096498916192249E-2"/>
                </c:manualLayout>
              </c:layout>
              <c:spPr/>
              <c:txPr>
                <a:bodyPr/>
                <a:lstStyle/>
                <a:p>
                  <a:pPr>
                    <a:defRPr b="1">
                      <a:solidFill>
                        <a:schemeClr val="bg1"/>
                      </a:solidFill>
                    </a:defRPr>
                  </a:pPr>
                  <a:endParaRPr lang="it-IT"/>
                </a:p>
              </c:txPr>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inEnd"/>
            <c:showLegendKey val="0"/>
            <c:showVal val="1"/>
            <c:showCatName val="0"/>
            <c:showSerName val="0"/>
            <c:showPercent val="0"/>
            <c:showBubbleSize val="0"/>
            <c:showLeaderLines val="1"/>
            <c:extLst>
              <c:ext xmlns:c15="http://schemas.microsoft.com/office/drawing/2012/chart" uri="{CE6537A1-D6FC-4f65-9D91-7224C49458BB}"/>
            </c:extLst>
          </c:dLbls>
          <c:cat>
            <c:strRef>
              <c:f>Foglio1!$A$1:$A$3</c:f>
              <c:strCache>
                <c:ptCount val="3"/>
                <c:pt idx="0">
                  <c:v>Smobilizzi banche</c:v>
                </c:pt>
                <c:pt idx="1">
                  <c:v>Factoring banche</c:v>
                </c:pt>
                <c:pt idx="2">
                  <c:v>Factoring intermediari</c:v>
                </c:pt>
              </c:strCache>
            </c:strRef>
          </c:cat>
          <c:val>
            <c:numRef>
              <c:f>Foglio1!$B$1:$B$3</c:f>
              <c:numCache>
                <c:formatCode>_-* #,##0_-;\-* #,##0_-;_-* "-"??_-;_-@_-</c:formatCode>
                <c:ptCount val="3"/>
                <c:pt idx="0">
                  <c:v>123734</c:v>
                </c:pt>
                <c:pt idx="1">
                  <c:v>5112</c:v>
                </c:pt>
                <c:pt idx="2">
                  <c:v>29125</c:v>
                </c:pt>
              </c:numCache>
            </c:numRef>
          </c:val>
        </c:ser>
        <c:dLbls>
          <c:dLblPos val="inEnd"/>
          <c:showLegendKey val="0"/>
          <c:showVal val="1"/>
          <c:showCatName val="0"/>
          <c:showSerName val="0"/>
          <c:showPercent val="0"/>
          <c:showBubbleSize val="0"/>
          <c:showLeaderLines val="1"/>
        </c:dLbls>
      </c:pie3DChart>
    </c:plotArea>
    <c:legend>
      <c:legendPos val="b"/>
      <c:layout>
        <c:manualLayout>
          <c:xMode val="edge"/>
          <c:yMode val="edge"/>
          <c:x val="0"/>
          <c:y val="0.73193033523061723"/>
          <c:w val="1"/>
          <c:h val="0.19567830044896548"/>
        </c:manualLayout>
      </c:layout>
      <c:overlay val="0"/>
      <c:txPr>
        <a:bodyPr/>
        <a:lstStyle/>
        <a:p>
          <a:pPr>
            <a:defRPr sz="1400">
              <a:solidFill>
                <a:schemeClr val="bg1">
                  <a:lumMod val="50000"/>
                </a:schemeClr>
              </a:solidFill>
              <a:latin typeface="Arial" pitchFamily="34" charset="0"/>
              <a:cs typeface="Arial" pitchFamily="34" charset="0"/>
            </a:defRPr>
          </a:pPr>
          <a:endParaRPr lang="it-IT"/>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lumMod val="50000"/>
                  </a:schemeClr>
                </a:solidFill>
                <a:latin typeface="Arial" pitchFamily="34" charset="0"/>
                <a:cs typeface="Arial" pitchFamily="34" charset="0"/>
              </a:defRPr>
            </a:pPr>
            <a:r>
              <a:rPr lang="en-US">
                <a:solidFill>
                  <a:schemeClr val="bg1">
                    <a:lumMod val="50000"/>
                  </a:schemeClr>
                </a:solidFill>
                <a:latin typeface="Arial" pitchFamily="34" charset="0"/>
                <a:cs typeface="Arial" pitchFamily="34" charset="0"/>
              </a:rPr>
              <a:t>Trend 2010-2013</a:t>
            </a:r>
          </a:p>
        </c:rich>
      </c:tx>
      <c:layout>
        <c:manualLayout>
          <c:xMode val="edge"/>
          <c:yMode val="edge"/>
          <c:x val="0.34115184184825736"/>
          <c:y val="6.7136623027861698E-3"/>
        </c:manualLayout>
      </c:layout>
      <c:overlay val="0"/>
    </c:title>
    <c:autoTitleDeleted val="0"/>
    <c:plotArea>
      <c:layout>
        <c:manualLayout>
          <c:layoutTarget val="inner"/>
          <c:xMode val="edge"/>
          <c:yMode val="edge"/>
          <c:x val="9.2383301287920411E-2"/>
          <c:y val="0.10432211834547872"/>
          <c:w val="0.88096941189037414"/>
          <c:h val="0.68187522632178532"/>
        </c:manualLayout>
      </c:layout>
      <c:barChart>
        <c:barDir val="col"/>
        <c:grouping val="percentStacked"/>
        <c:varyColors val="0"/>
        <c:ser>
          <c:idx val="2"/>
          <c:order val="0"/>
          <c:tx>
            <c:strRef>
              <c:f>Foglio2!$D$1</c:f>
              <c:strCache>
                <c:ptCount val="1"/>
                <c:pt idx="0">
                  <c:v>Impieghi factoring intermediari</c:v>
                </c:pt>
              </c:strCache>
            </c:strRef>
          </c:tx>
          <c:invertIfNegative val="0"/>
          <c:cat>
            <c:numRef>
              <c:f>Foglio2!$A$2:$A$14</c:f>
              <c:numCache>
                <c:formatCode>[$-410]mmm\-yy;@</c:formatCode>
                <c:ptCount val="13"/>
                <c:pt idx="0">
                  <c:v>41455</c:v>
                </c:pt>
                <c:pt idx="1">
                  <c:v>41364</c:v>
                </c:pt>
                <c:pt idx="2">
                  <c:v>41274</c:v>
                </c:pt>
                <c:pt idx="3">
                  <c:v>41182</c:v>
                </c:pt>
                <c:pt idx="4">
                  <c:v>41090</c:v>
                </c:pt>
                <c:pt idx="5">
                  <c:v>40999</c:v>
                </c:pt>
                <c:pt idx="6">
                  <c:v>40908</c:v>
                </c:pt>
                <c:pt idx="7">
                  <c:v>40816</c:v>
                </c:pt>
                <c:pt idx="8">
                  <c:v>40724</c:v>
                </c:pt>
                <c:pt idx="9">
                  <c:v>40633</c:v>
                </c:pt>
                <c:pt idx="10">
                  <c:v>40543</c:v>
                </c:pt>
                <c:pt idx="11">
                  <c:v>40451</c:v>
                </c:pt>
                <c:pt idx="12">
                  <c:v>40359</c:v>
                </c:pt>
              </c:numCache>
            </c:numRef>
          </c:cat>
          <c:val>
            <c:numRef>
              <c:f>Foglio2!$D$2:$D$14</c:f>
              <c:numCache>
                <c:formatCode>_-* #,##0_-;\-* #,##0_-;_-* "-"??_-;_-@_-</c:formatCode>
                <c:ptCount val="13"/>
                <c:pt idx="0">
                  <c:v>29125</c:v>
                </c:pt>
                <c:pt idx="1">
                  <c:v>29993</c:v>
                </c:pt>
                <c:pt idx="2">
                  <c:v>33095</c:v>
                </c:pt>
                <c:pt idx="3">
                  <c:v>29528</c:v>
                </c:pt>
                <c:pt idx="4">
                  <c:v>30134</c:v>
                </c:pt>
                <c:pt idx="5">
                  <c:v>28957</c:v>
                </c:pt>
                <c:pt idx="6">
                  <c:v>31212</c:v>
                </c:pt>
                <c:pt idx="7">
                  <c:v>26194</c:v>
                </c:pt>
                <c:pt idx="8">
                  <c:v>26176</c:v>
                </c:pt>
                <c:pt idx="9">
                  <c:v>25159</c:v>
                </c:pt>
                <c:pt idx="10">
                  <c:v>27258</c:v>
                </c:pt>
                <c:pt idx="11">
                  <c:v>21318</c:v>
                </c:pt>
                <c:pt idx="12">
                  <c:v>23460</c:v>
                </c:pt>
              </c:numCache>
            </c:numRef>
          </c:val>
        </c:ser>
        <c:ser>
          <c:idx val="1"/>
          <c:order val="1"/>
          <c:tx>
            <c:strRef>
              <c:f>Foglio2!$C$1</c:f>
              <c:strCache>
                <c:ptCount val="1"/>
                <c:pt idx="0">
                  <c:v>Impieghi factoring banche</c:v>
                </c:pt>
              </c:strCache>
            </c:strRef>
          </c:tx>
          <c:invertIfNegative val="0"/>
          <c:cat>
            <c:numRef>
              <c:f>Foglio2!$A$2:$A$14</c:f>
              <c:numCache>
                <c:formatCode>[$-410]mmm\-yy;@</c:formatCode>
                <c:ptCount val="13"/>
                <c:pt idx="0">
                  <c:v>41455</c:v>
                </c:pt>
                <c:pt idx="1">
                  <c:v>41364</c:v>
                </c:pt>
                <c:pt idx="2">
                  <c:v>41274</c:v>
                </c:pt>
                <c:pt idx="3">
                  <c:v>41182</c:v>
                </c:pt>
                <c:pt idx="4">
                  <c:v>41090</c:v>
                </c:pt>
                <c:pt idx="5">
                  <c:v>40999</c:v>
                </c:pt>
                <c:pt idx="6">
                  <c:v>40908</c:v>
                </c:pt>
                <c:pt idx="7">
                  <c:v>40816</c:v>
                </c:pt>
                <c:pt idx="8">
                  <c:v>40724</c:v>
                </c:pt>
                <c:pt idx="9">
                  <c:v>40633</c:v>
                </c:pt>
                <c:pt idx="10">
                  <c:v>40543</c:v>
                </c:pt>
                <c:pt idx="11">
                  <c:v>40451</c:v>
                </c:pt>
                <c:pt idx="12">
                  <c:v>40359</c:v>
                </c:pt>
              </c:numCache>
            </c:numRef>
          </c:cat>
          <c:val>
            <c:numRef>
              <c:f>Foglio2!$C$2:$C$14</c:f>
              <c:numCache>
                <c:formatCode>_-* #,##0_-;\-* #,##0_-;_-* "-"??_-;_-@_-</c:formatCode>
                <c:ptCount val="13"/>
                <c:pt idx="0">
                  <c:v>5112</c:v>
                </c:pt>
                <c:pt idx="1">
                  <c:v>4823</c:v>
                </c:pt>
                <c:pt idx="2">
                  <c:v>5275</c:v>
                </c:pt>
                <c:pt idx="3">
                  <c:v>4746</c:v>
                </c:pt>
                <c:pt idx="4">
                  <c:v>5028</c:v>
                </c:pt>
                <c:pt idx="5">
                  <c:v>5053</c:v>
                </c:pt>
                <c:pt idx="6">
                  <c:v>5472</c:v>
                </c:pt>
                <c:pt idx="7">
                  <c:v>5106</c:v>
                </c:pt>
                <c:pt idx="8">
                  <c:v>5127</c:v>
                </c:pt>
                <c:pt idx="9">
                  <c:v>5104</c:v>
                </c:pt>
                <c:pt idx="10">
                  <c:v>4923</c:v>
                </c:pt>
                <c:pt idx="11">
                  <c:v>4190</c:v>
                </c:pt>
                <c:pt idx="12">
                  <c:v>4348</c:v>
                </c:pt>
              </c:numCache>
            </c:numRef>
          </c:val>
        </c:ser>
        <c:ser>
          <c:idx val="0"/>
          <c:order val="2"/>
          <c:tx>
            <c:strRef>
              <c:f>Foglio2!$B$1</c:f>
              <c:strCache>
                <c:ptCount val="1"/>
                <c:pt idx="0">
                  <c:v>Smobilizzi banche </c:v>
                </c:pt>
              </c:strCache>
            </c:strRef>
          </c:tx>
          <c:invertIfNegative val="0"/>
          <c:cat>
            <c:numRef>
              <c:f>Foglio2!$A$2:$A$14</c:f>
              <c:numCache>
                <c:formatCode>[$-410]mmm\-yy;@</c:formatCode>
                <c:ptCount val="13"/>
                <c:pt idx="0">
                  <c:v>41455</c:v>
                </c:pt>
                <c:pt idx="1">
                  <c:v>41364</c:v>
                </c:pt>
                <c:pt idx="2">
                  <c:v>41274</c:v>
                </c:pt>
                <c:pt idx="3">
                  <c:v>41182</c:v>
                </c:pt>
                <c:pt idx="4">
                  <c:v>41090</c:v>
                </c:pt>
                <c:pt idx="5">
                  <c:v>40999</c:v>
                </c:pt>
                <c:pt idx="6">
                  <c:v>40908</c:v>
                </c:pt>
                <c:pt idx="7">
                  <c:v>40816</c:v>
                </c:pt>
                <c:pt idx="8">
                  <c:v>40724</c:v>
                </c:pt>
                <c:pt idx="9">
                  <c:v>40633</c:v>
                </c:pt>
                <c:pt idx="10">
                  <c:v>40543</c:v>
                </c:pt>
                <c:pt idx="11">
                  <c:v>40451</c:v>
                </c:pt>
                <c:pt idx="12">
                  <c:v>40359</c:v>
                </c:pt>
              </c:numCache>
            </c:numRef>
          </c:cat>
          <c:val>
            <c:numRef>
              <c:f>Foglio2!$B$2:$B$14</c:f>
              <c:numCache>
                <c:formatCode>_-* #,##0_-;\-* #,##0_-;_-* "-"??_-;_-@_-</c:formatCode>
                <c:ptCount val="13"/>
                <c:pt idx="0">
                  <c:v>128846</c:v>
                </c:pt>
                <c:pt idx="1">
                  <c:v>132259</c:v>
                </c:pt>
                <c:pt idx="2">
                  <c:v>139164</c:v>
                </c:pt>
                <c:pt idx="3">
                  <c:v>138686</c:v>
                </c:pt>
                <c:pt idx="4">
                  <c:v>146166</c:v>
                </c:pt>
                <c:pt idx="5">
                  <c:v>147253</c:v>
                </c:pt>
                <c:pt idx="6">
                  <c:v>151994</c:v>
                </c:pt>
                <c:pt idx="7">
                  <c:v>153506</c:v>
                </c:pt>
                <c:pt idx="8">
                  <c:v>157234</c:v>
                </c:pt>
                <c:pt idx="9">
                  <c:v>150780</c:v>
                </c:pt>
                <c:pt idx="10">
                  <c:v>148904</c:v>
                </c:pt>
                <c:pt idx="11">
                  <c:v>144733</c:v>
                </c:pt>
                <c:pt idx="12">
                  <c:v>145253</c:v>
                </c:pt>
              </c:numCache>
            </c:numRef>
          </c:val>
        </c:ser>
        <c:dLbls>
          <c:showLegendKey val="0"/>
          <c:showVal val="0"/>
          <c:showCatName val="0"/>
          <c:showSerName val="0"/>
          <c:showPercent val="0"/>
          <c:showBubbleSize val="0"/>
        </c:dLbls>
        <c:gapWidth val="150"/>
        <c:overlap val="100"/>
        <c:axId val="327996280"/>
        <c:axId val="327992360"/>
      </c:barChart>
      <c:dateAx>
        <c:axId val="327996280"/>
        <c:scaling>
          <c:orientation val="minMax"/>
        </c:scaling>
        <c:delete val="0"/>
        <c:axPos val="b"/>
        <c:numFmt formatCode="[$-410]mmm\-yy;@" sourceLinked="1"/>
        <c:majorTickMark val="out"/>
        <c:minorTickMark val="none"/>
        <c:tickLblPos val="nextTo"/>
        <c:txPr>
          <a:bodyPr/>
          <a:lstStyle/>
          <a:p>
            <a:pPr>
              <a:defRPr>
                <a:latin typeface="Arial" pitchFamily="34" charset="0"/>
                <a:cs typeface="Arial" pitchFamily="34" charset="0"/>
              </a:defRPr>
            </a:pPr>
            <a:endParaRPr lang="it-IT"/>
          </a:p>
        </c:txPr>
        <c:crossAx val="327992360"/>
        <c:crosses val="autoZero"/>
        <c:auto val="1"/>
        <c:lblOffset val="100"/>
        <c:baseTimeUnit val="months"/>
      </c:dateAx>
      <c:valAx>
        <c:axId val="327992360"/>
        <c:scaling>
          <c:orientation val="minMax"/>
        </c:scaling>
        <c:delete val="0"/>
        <c:axPos val="l"/>
        <c:majorGridlines/>
        <c:numFmt formatCode="0%" sourceLinked="1"/>
        <c:majorTickMark val="out"/>
        <c:minorTickMark val="none"/>
        <c:tickLblPos val="nextTo"/>
        <c:txPr>
          <a:bodyPr/>
          <a:lstStyle/>
          <a:p>
            <a:pPr>
              <a:defRPr>
                <a:latin typeface="Arial" pitchFamily="34" charset="0"/>
                <a:cs typeface="Arial" pitchFamily="34" charset="0"/>
              </a:defRPr>
            </a:pPr>
            <a:endParaRPr lang="it-IT"/>
          </a:p>
        </c:txPr>
        <c:crossAx val="327996280"/>
        <c:crosses val="autoZero"/>
        <c:crossBetween val="between"/>
      </c:valAx>
    </c:plotArea>
    <c:legend>
      <c:legendPos val="b"/>
      <c:layout>
        <c:manualLayout>
          <c:xMode val="edge"/>
          <c:yMode val="edge"/>
          <c:x val="1.2013123359580054E-2"/>
          <c:y val="0.92667483962623798"/>
          <c:w val="0.97875153105861767"/>
          <c:h val="4.5547519726178431E-2"/>
        </c:manualLayout>
      </c:layout>
      <c:overlay val="0"/>
      <c:txPr>
        <a:bodyPr/>
        <a:lstStyle/>
        <a:p>
          <a:pPr>
            <a:defRPr sz="1100">
              <a:solidFill>
                <a:schemeClr val="bg1">
                  <a:lumMod val="50000"/>
                </a:schemeClr>
              </a:solidFill>
              <a:latin typeface="Arial" pitchFamily="34" charset="0"/>
              <a:cs typeface="Arial" pitchFamily="34" charset="0"/>
            </a:defRPr>
          </a:pPr>
          <a:endParaRPr lang="it-IT"/>
        </a:p>
      </c:txPr>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i="0" u="none" strike="noStrike" baseline="0">
                <a:solidFill>
                  <a:schemeClr val="bg2">
                    <a:lumMod val="75000"/>
                  </a:schemeClr>
                </a:solidFill>
                <a:latin typeface="Arial" pitchFamily="34" charset="0"/>
                <a:ea typeface="Trebuchet MS"/>
                <a:cs typeface="Arial" pitchFamily="34" charset="0"/>
              </a:defRPr>
            </a:pPr>
            <a:r>
              <a:rPr lang="it-IT" sz="900" dirty="0">
                <a:solidFill>
                  <a:schemeClr val="bg2">
                    <a:lumMod val="75000"/>
                  </a:schemeClr>
                </a:solidFill>
                <a:latin typeface="Arial" pitchFamily="34" charset="0"/>
                <a:cs typeface="Arial" pitchFamily="34" charset="0"/>
              </a:rPr>
              <a:t>TURNOVER</a:t>
            </a:r>
          </a:p>
        </c:rich>
      </c:tx>
      <c:layout>
        <c:manualLayout>
          <c:xMode val="edge"/>
          <c:yMode val="edge"/>
          <c:x val="0.45121977893007281"/>
          <c:y val="3.7408149632598531E-2"/>
        </c:manualLayout>
      </c:layout>
      <c:overlay val="0"/>
      <c:spPr>
        <a:noFill/>
        <a:ln w="25400">
          <a:noFill/>
        </a:ln>
      </c:spPr>
    </c:title>
    <c:autoTitleDeleted val="0"/>
    <c:plotArea>
      <c:layout>
        <c:manualLayout>
          <c:layoutTarget val="inner"/>
          <c:xMode val="edge"/>
          <c:yMode val="edge"/>
          <c:x val="9.0447154471544694E-2"/>
          <c:y val="2.6052367201594793E-2"/>
          <c:w val="0.89939077737234052"/>
          <c:h val="0.9138294962628668"/>
        </c:manualLayout>
      </c:layout>
      <c:lineChart>
        <c:grouping val="stacked"/>
        <c:varyColors val="0"/>
        <c:ser>
          <c:idx val="0"/>
          <c:order val="0"/>
          <c:spPr>
            <a:ln w="28575">
              <a:solidFill>
                <a:srgbClr val="000000"/>
              </a:solidFill>
              <a:prstDash val="solid"/>
            </a:ln>
          </c:spPr>
          <c:marker>
            <c:spPr>
              <a:solidFill>
                <a:schemeClr val="accent2"/>
              </a:solidFill>
              <a:ln w="28575">
                <a:solidFill>
                  <a:srgbClr val="C00000"/>
                </a:solidFill>
              </a:ln>
              <a:scene3d>
                <a:camera prst="orthographicFront"/>
                <a:lightRig rig="threePt" dir="t"/>
              </a:scene3d>
              <a:sp3d>
                <a:bevelT/>
              </a:sp3d>
            </c:spPr>
          </c:marker>
          <c:cat>
            <c:strRef>
              <c:f>Foglio1!$A$4:$A$18</c:f>
              <c:strCache>
                <c:ptCount val="1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strCache>
            </c:strRef>
          </c:cat>
          <c:val>
            <c:numRef>
              <c:f>Foglio1!$B$4:$B$18</c:f>
              <c:numCache>
                <c:formatCode>_-* #,##0_-;\-* #,##0_-;_-* "-"??_-;_-@_-</c:formatCode>
                <c:ptCount val="15"/>
                <c:pt idx="0">
                  <c:v>81160.311320218767</c:v>
                </c:pt>
                <c:pt idx="1">
                  <c:v>100929.22164780738</c:v>
                </c:pt>
                <c:pt idx="2">
                  <c:v>105946</c:v>
                </c:pt>
                <c:pt idx="3">
                  <c:v>119197</c:v>
                </c:pt>
                <c:pt idx="4">
                  <c:v>118704</c:v>
                </c:pt>
                <c:pt idx="5">
                  <c:v>101957</c:v>
                </c:pt>
                <c:pt idx="6">
                  <c:v>101067</c:v>
                </c:pt>
                <c:pt idx="7">
                  <c:v>108805</c:v>
                </c:pt>
                <c:pt idx="8">
                  <c:v>114684</c:v>
                </c:pt>
                <c:pt idx="9">
                  <c:v>128200</c:v>
                </c:pt>
                <c:pt idx="10">
                  <c:v>124250</c:v>
                </c:pt>
                <c:pt idx="11">
                  <c:v>143743</c:v>
                </c:pt>
                <c:pt idx="12">
                  <c:v>168860</c:v>
                </c:pt>
                <c:pt idx="13">
                  <c:v>175314</c:v>
                </c:pt>
                <c:pt idx="14">
                  <c:v>171579</c:v>
                </c:pt>
              </c:numCache>
            </c:numRef>
          </c:val>
          <c:smooth val="0"/>
        </c:ser>
        <c:dLbls>
          <c:showLegendKey val="0"/>
          <c:showVal val="0"/>
          <c:showCatName val="0"/>
          <c:showSerName val="0"/>
          <c:showPercent val="0"/>
          <c:showBubbleSize val="0"/>
        </c:dLbls>
        <c:marker val="1"/>
        <c:smooth val="0"/>
        <c:axId val="333072816"/>
        <c:axId val="333076736"/>
      </c:lineChart>
      <c:catAx>
        <c:axId val="333072816"/>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00" b="0" i="0" u="none" strike="noStrike" baseline="0">
                <a:solidFill>
                  <a:schemeClr val="bg2">
                    <a:lumMod val="75000"/>
                  </a:schemeClr>
                </a:solidFill>
                <a:latin typeface="Arial" pitchFamily="34" charset="0"/>
                <a:ea typeface="Trebuchet MS"/>
                <a:cs typeface="Arial" pitchFamily="34" charset="0"/>
              </a:defRPr>
            </a:pPr>
            <a:endParaRPr lang="it-IT"/>
          </a:p>
        </c:txPr>
        <c:crossAx val="333076736"/>
        <c:crosses val="autoZero"/>
        <c:auto val="1"/>
        <c:lblAlgn val="ctr"/>
        <c:lblOffset val="100"/>
        <c:noMultiLvlLbl val="0"/>
      </c:catAx>
      <c:valAx>
        <c:axId val="333076736"/>
        <c:scaling>
          <c:orientation val="minMax"/>
          <c:min val="60000"/>
        </c:scaling>
        <c:delete val="0"/>
        <c:axPos val="l"/>
        <c:majorGridlines/>
        <c:numFmt formatCode="_-* #,##0_-;\-* #,##0_-;_-* &quot;-&quot;??_-;_-@_-" sourceLinked="1"/>
        <c:majorTickMark val="out"/>
        <c:minorTickMark val="none"/>
        <c:tickLblPos val="nextTo"/>
        <c:spPr>
          <a:ln w="3175">
            <a:solidFill>
              <a:srgbClr val="000000"/>
            </a:solidFill>
            <a:prstDash val="solid"/>
          </a:ln>
        </c:spPr>
        <c:txPr>
          <a:bodyPr rot="0" vert="horz"/>
          <a:lstStyle/>
          <a:p>
            <a:pPr>
              <a:defRPr sz="800" b="0" i="0" u="none" strike="noStrike" baseline="0">
                <a:solidFill>
                  <a:schemeClr val="bg2">
                    <a:lumMod val="75000"/>
                  </a:schemeClr>
                </a:solidFill>
                <a:latin typeface="Arial" pitchFamily="34" charset="0"/>
                <a:ea typeface="Trebuchet MS"/>
                <a:cs typeface="Arial" pitchFamily="34" charset="0"/>
              </a:defRPr>
            </a:pPr>
            <a:endParaRPr lang="it-IT"/>
          </a:p>
        </c:txPr>
        <c:crossAx val="333072816"/>
        <c:crosses val="autoZero"/>
        <c:crossBetween val="between"/>
        <c:majorUnit val="10000"/>
      </c:valAx>
      <c:spPr>
        <a:solidFill>
          <a:srgbClr val="FFFFFF"/>
        </a:solidFill>
        <a:ln w="3175">
          <a:solidFill>
            <a:srgbClr val="00000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575" b="0" i="0" u="none" strike="noStrike" baseline="0">
          <a:solidFill>
            <a:srgbClr val="000000"/>
          </a:solidFill>
          <a:latin typeface="Arial"/>
          <a:ea typeface="Arial"/>
          <a:cs typeface="Arial"/>
        </a:defRPr>
      </a:pPr>
      <a:endParaRPr lang="it-IT"/>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F8C6F0-C0FF-4C45-B2EC-4C0BAD86F77A}" type="doc">
      <dgm:prSet loTypeId="urn:microsoft.com/office/officeart/2005/8/layout/cycle3" loCatId="cycle" qsTypeId="urn:microsoft.com/office/officeart/2005/8/quickstyle/3d3" qsCatId="3D" csTypeId="urn:microsoft.com/office/officeart/2005/8/colors/accent1_2" csCatId="accent1" phldr="1"/>
      <dgm:spPr/>
      <dgm:t>
        <a:bodyPr/>
        <a:lstStyle/>
        <a:p>
          <a:endParaRPr lang="it-IT"/>
        </a:p>
      </dgm:t>
    </dgm:pt>
    <dgm:pt modelId="{2D372BEE-92B8-411E-B2C5-FAE7939D5024}">
      <dgm:prSet phldrT="[Testo]" custT="1"/>
      <dgm:spPr>
        <a:solidFill>
          <a:schemeClr val="accent2">
            <a:lumMod val="60000"/>
            <a:lumOff val="40000"/>
          </a:schemeClr>
        </a:solidFill>
      </dgm:spPr>
      <dgm:t>
        <a:bodyPr/>
        <a:lstStyle/>
        <a:p>
          <a:r>
            <a:rPr lang="it-IT" sz="1600" b="1" dirty="0" smtClean="0">
              <a:latin typeface="Arial" pitchFamily="34" charset="0"/>
              <a:cs typeface="Arial" pitchFamily="34" charset="0"/>
            </a:rPr>
            <a:t>Protezione da insolvenze</a:t>
          </a:r>
          <a:endParaRPr lang="it-IT" sz="1600" b="1" dirty="0">
            <a:latin typeface="Arial" pitchFamily="34" charset="0"/>
            <a:cs typeface="Arial" pitchFamily="34" charset="0"/>
          </a:endParaRPr>
        </a:p>
      </dgm:t>
    </dgm:pt>
    <dgm:pt modelId="{D5D3A4B2-E12A-46D4-9012-53805B86431C}" type="parTrans" cxnId="{D058637B-0DC1-44AA-9BDA-F935B2057F4D}">
      <dgm:prSet/>
      <dgm:spPr/>
      <dgm:t>
        <a:bodyPr/>
        <a:lstStyle/>
        <a:p>
          <a:endParaRPr lang="it-IT" sz="1800" b="1">
            <a:latin typeface="Arial" pitchFamily="34" charset="0"/>
            <a:cs typeface="Arial" pitchFamily="34" charset="0"/>
          </a:endParaRPr>
        </a:p>
      </dgm:t>
    </dgm:pt>
    <dgm:pt modelId="{B966005A-A5B4-45A7-AF73-9606E366BF53}" type="sibTrans" cxnId="{D058637B-0DC1-44AA-9BDA-F935B2057F4D}">
      <dgm:prSet/>
      <dgm:spPr/>
      <dgm:t>
        <a:bodyPr/>
        <a:lstStyle/>
        <a:p>
          <a:endParaRPr lang="it-IT" sz="1800" b="1">
            <a:latin typeface="Arial" pitchFamily="34" charset="0"/>
            <a:cs typeface="Arial" pitchFamily="34" charset="0"/>
          </a:endParaRPr>
        </a:p>
      </dgm:t>
    </dgm:pt>
    <dgm:pt modelId="{679CFC30-A947-49EE-A361-23F87A3F6947}">
      <dgm:prSet phldrT="[Testo]" custT="1"/>
      <dgm:spPr>
        <a:solidFill>
          <a:schemeClr val="accent2">
            <a:lumMod val="60000"/>
            <a:lumOff val="40000"/>
          </a:schemeClr>
        </a:solidFill>
      </dgm:spPr>
      <dgm:t>
        <a:bodyPr/>
        <a:lstStyle/>
        <a:p>
          <a:r>
            <a:rPr lang="it-IT" sz="1600" b="1" dirty="0" smtClean="0">
              <a:latin typeface="Arial" pitchFamily="34" charset="0"/>
              <a:cs typeface="Arial" pitchFamily="34" charset="0"/>
            </a:rPr>
            <a:t>Certezza dei flussi finanziari</a:t>
          </a:r>
          <a:endParaRPr lang="it-IT" sz="1600" b="1" dirty="0">
            <a:latin typeface="Arial" pitchFamily="34" charset="0"/>
            <a:cs typeface="Arial" pitchFamily="34" charset="0"/>
          </a:endParaRPr>
        </a:p>
      </dgm:t>
    </dgm:pt>
    <dgm:pt modelId="{701C2A84-C472-4A72-8F67-0E2F0D059901}" type="parTrans" cxnId="{ECB1FDF3-2E0A-4673-8F9E-691401E098B6}">
      <dgm:prSet/>
      <dgm:spPr/>
      <dgm:t>
        <a:bodyPr/>
        <a:lstStyle/>
        <a:p>
          <a:endParaRPr lang="it-IT" sz="1800" b="1">
            <a:latin typeface="Arial" pitchFamily="34" charset="0"/>
            <a:cs typeface="Arial" pitchFamily="34" charset="0"/>
          </a:endParaRPr>
        </a:p>
      </dgm:t>
    </dgm:pt>
    <dgm:pt modelId="{3B9FD095-39DA-4A65-AACC-964E0762C50C}" type="sibTrans" cxnId="{ECB1FDF3-2E0A-4673-8F9E-691401E098B6}">
      <dgm:prSet/>
      <dgm:spPr/>
      <dgm:t>
        <a:bodyPr/>
        <a:lstStyle/>
        <a:p>
          <a:endParaRPr lang="it-IT" sz="1800" b="1">
            <a:latin typeface="Arial" pitchFamily="34" charset="0"/>
            <a:cs typeface="Arial" pitchFamily="34" charset="0"/>
          </a:endParaRPr>
        </a:p>
      </dgm:t>
    </dgm:pt>
    <dgm:pt modelId="{1E1672A7-C8B2-4003-9C03-945FDD20E8D3}">
      <dgm:prSet phldrT="[Testo]" custT="1"/>
      <dgm:spPr>
        <a:solidFill>
          <a:schemeClr val="accent2">
            <a:lumMod val="60000"/>
            <a:lumOff val="40000"/>
          </a:schemeClr>
        </a:solidFill>
      </dgm:spPr>
      <dgm:t>
        <a:bodyPr/>
        <a:lstStyle/>
        <a:p>
          <a:r>
            <a:rPr lang="it-IT" sz="1600" b="1" dirty="0" smtClean="0">
              <a:latin typeface="Arial" pitchFamily="34" charset="0"/>
              <a:cs typeface="Arial" pitchFamily="34" charset="0"/>
            </a:rPr>
            <a:t>Pianificazione dei pagamenti</a:t>
          </a:r>
          <a:endParaRPr lang="it-IT" sz="1600" b="1" dirty="0">
            <a:latin typeface="Arial" pitchFamily="34" charset="0"/>
            <a:cs typeface="Arial" pitchFamily="34" charset="0"/>
          </a:endParaRPr>
        </a:p>
      </dgm:t>
    </dgm:pt>
    <dgm:pt modelId="{F356EFB1-4621-4F68-9516-636A4F13C4CC}" type="parTrans" cxnId="{661D3AD8-BEF4-45B9-A6E4-F036FCF813A1}">
      <dgm:prSet/>
      <dgm:spPr/>
      <dgm:t>
        <a:bodyPr/>
        <a:lstStyle/>
        <a:p>
          <a:endParaRPr lang="it-IT" sz="1800" b="1">
            <a:latin typeface="Arial" pitchFamily="34" charset="0"/>
            <a:cs typeface="Arial" pitchFamily="34" charset="0"/>
          </a:endParaRPr>
        </a:p>
      </dgm:t>
    </dgm:pt>
    <dgm:pt modelId="{B6BE4DE0-712E-47E6-BD26-A8EAA16BA5F6}" type="sibTrans" cxnId="{661D3AD8-BEF4-45B9-A6E4-F036FCF813A1}">
      <dgm:prSet/>
      <dgm:spPr/>
      <dgm:t>
        <a:bodyPr/>
        <a:lstStyle/>
        <a:p>
          <a:endParaRPr lang="it-IT" sz="1800" b="1">
            <a:latin typeface="Arial" pitchFamily="34" charset="0"/>
            <a:cs typeface="Arial" pitchFamily="34" charset="0"/>
          </a:endParaRPr>
        </a:p>
      </dgm:t>
    </dgm:pt>
    <dgm:pt modelId="{E8C961C9-13FF-49CD-A6AA-CE259388A88C}">
      <dgm:prSet phldrT="[Testo]" custT="1"/>
      <dgm:spPr>
        <a:solidFill>
          <a:schemeClr val="accent2">
            <a:lumMod val="60000"/>
            <a:lumOff val="40000"/>
          </a:schemeClr>
        </a:solidFill>
      </dgm:spPr>
      <dgm:t>
        <a:bodyPr/>
        <a:lstStyle/>
        <a:p>
          <a:r>
            <a:rPr lang="it-IT" sz="1600" b="1" dirty="0" smtClean="0">
              <a:latin typeface="Arial" pitchFamily="34" charset="0"/>
              <a:cs typeface="Arial" pitchFamily="34" charset="0"/>
            </a:rPr>
            <a:t>Miglioramento </a:t>
          </a:r>
          <a:r>
            <a:rPr lang="it-IT" sz="1600" b="1" dirty="0" err="1" smtClean="0">
              <a:latin typeface="Arial" pitchFamily="34" charset="0"/>
              <a:cs typeface="Arial" pitchFamily="34" charset="0"/>
            </a:rPr>
            <a:t>ratios</a:t>
          </a:r>
          <a:r>
            <a:rPr lang="it-IT" sz="1600" b="1" dirty="0" smtClean="0">
              <a:latin typeface="Arial" pitchFamily="34" charset="0"/>
              <a:cs typeface="Arial" pitchFamily="34" charset="0"/>
            </a:rPr>
            <a:t> bilancio</a:t>
          </a:r>
          <a:endParaRPr lang="it-IT" sz="1600" b="1" dirty="0">
            <a:latin typeface="Arial" pitchFamily="34" charset="0"/>
            <a:cs typeface="Arial" pitchFamily="34" charset="0"/>
          </a:endParaRPr>
        </a:p>
      </dgm:t>
    </dgm:pt>
    <dgm:pt modelId="{1251F8B5-B01F-4A72-8D63-228508B27706}" type="parTrans" cxnId="{D57E4BEB-D577-4142-B33A-1D8CF54608E5}">
      <dgm:prSet/>
      <dgm:spPr/>
      <dgm:t>
        <a:bodyPr/>
        <a:lstStyle/>
        <a:p>
          <a:endParaRPr lang="it-IT" sz="1800" b="1">
            <a:latin typeface="Arial" pitchFamily="34" charset="0"/>
            <a:cs typeface="Arial" pitchFamily="34" charset="0"/>
          </a:endParaRPr>
        </a:p>
      </dgm:t>
    </dgm:pt>
    <dgm:pt modelId="{7B77DF74-2396-4745-BAED-D11FEB5FC26C}" type="sibTrans" cxnId="{D57E4BEB-D577-4142-B33A-1D8CF54608E5}">
      <dgm:prSet/>
      <dgm:spPr/>
      <dgm:t>
        <a:bodyPr/>
        <a:lstStyle/>
        <a:p>
          <a:endParaRPr lang="it-IT" sz="1800" b="1">
            <a:latin typeface="Arial" pitchFamily="34" charset="0"/>
            <a:cs typeface="Arial" pitchFamily="34" charset="0"/>
          </a:endParaRPr>
        </a:p>
      </dgm:t>
    </dgm:pt>
    <dgm:pt modelId="{03C15345-CA58-4D04-9011-A5D3799D3B14}">
      <dgm:prSet phldrT="[Testo]" custT="1"/>
      <dgm:spPr>
        <a:solidFill>
          <a:schemeClr val="accent2">
            <a:lumMod val="60000"/>
            <a:lumOff val="40000"/>
          </a:schemeClr>
        </a:solidFill>
      </dgm:spPr>
      <dgm:t>
        <a:bodyPr/>
        <a:lstStyle/>
        <a:p>
          <a:r>
            <a:rPr lang="it-IT" sz="1600" b="1" dirty="0" smtClean="0">
              <a:latin typeface="Arial" pitchFamily="34" charset="0"/>
              <a:cs typeface="Arial" pitchFamily="34" charset="0"/>
            </a:rPr>
            <a:t>Sostegno alla crescita</a:t>
          </a:r>
          <a:endParaRPr lang="it-IT" sz="1600" b="1" dirty="0">
            <a:latin typeface="Arial" pitchFamily="34" charset="0"/>
            <a:cs typeface="Arial" pitchFamily="34" charset="0"/>
          </a:endParaRPr>
        </a:p>
      </dgm:t>
    </dgm:pt>
    <dgm:pt modelId="{93E27328-D894-4859-863E-1A9CDFDFD769}" type="parTrans" cxnId="{E89439BC-7E58-477A-8206-4813ACBB1393}">
      <dgm:prSet/>
      <dgm:spPr/>
      <dgm:t>
        <a:bodyPr/>
        <a:lstStyle/>
        <a:p>
          <a:endParaRPr lang="it-IT" sz="1800" b="1">
            <a:latin typeface="Arial" pitchFamily="34" charset="0"/>
            <a:cs typeface="Arial" pitchFamily="34" charset="0"/>
          </a:endParaRPr>
        </a:p>
      </dgm:t>
    </dgm:pt>
    <dgm:pt modelId="{20806AA2-9D4B-444C-8D69-FD34627A50D9}" type="sibTrans" cxnId="{E89439BC-7E58-477A-8206-4813ACBB1393}">
      <dgm:prSet/>
      <dgm:spPr/>
      <dgm:t>
        <a:bodyPr/>
        <a:lstStyle/>
        <a:p>
          <a:endParaRPr lang="it-IT" sz="1800" b="1">
            <a:latin typeface="Arial" pitchFamily="34" charset="0"/>
            <a:cs typeface="Arial" pitchFamily="34" charset="0"/>
          </a:endParaRPr>
        </a:p>
      </dgm:t>
    </dgm:pt>
    <dgm:pt modelId="{4CFAC7D3-3CF5-42C1-9D9E-9511EBB89FF1}">
      <dgm:prSet phldrT="[Testo]" custT="1"/>
      <dgm:spPr>
        <a:solidFill>
          <a:schemeClr val="accent2">
            <a:lumMod val="60000"/>
            <a:lumOff val="40000"/>
          </a:schemeClr>
        </a:solidFill>
      </dgm:spPr>
      <dgm:t>
        <a:bodyPr/>
        <a:lstStyle/>
        <a:p>
          <a:r>
            <a:rPr lang="it-IT" sz="1600" b="1" dirty="0" smtClean="0">
              <a:latin typeface="Arial" pitchFamily="34" charset="0"/>
              <a:cs typeface="Arial" pitchFamily="34" charset="0"/>
            </a:rPr>
            <a:t>Estero</a:t>
          </a:r>
          <a:endParaRPr lang="it-IT" sz="1600" b="1" dirty="0">
            <a:latin typeface="Arial" pitchFamily="34" charset="0"/>
            <a:cs typeface="Arial" pitchFamily="34" charset="0"/>
          </a:endParaRPr>
        </a:p>
      </dgm:t>
    </dgm:pt>
    <dgm:pt modelId="{F256EA29-0A41-4273-BC7F-91F6C566291D}" type="parTrans" cxnId="{6848D97B-E22F-44AF-9962-6FA69000B42F}">
      <dgm:prSet/>
      <dgm:spPr/>
      <dgm:t>
        <a:bodyPr/>
        <a:lstStyle/>
        <a:p>
          <a:endParaRPr lang="it-IT">
            <a:latin typeface="Arial" pitchFamily="34" charset="0"/>
            <a:cs typeface="Arial" pitchFamily="34" charset="0"/>
          </a:endParaRPr>
        </a:p>
      </dgm:t>
    </dgm:pt>
    <dgm:pt modelId="{A6BE1467-48B6-41F1-BE35-B0EC03D3BF78}" type="sibTrans" cxnId="{6848D97B-E22F-44AF-9962-6FA69000B42F}">
      <dgm:prSet/>
      <dgm:spPr/>
      <dgm:t>
        <a:bodyPr/>
        <a:lstStyle/>
        <a:p>
          <a:endParaRPr lang="it-IT">
            <a:latin typeface="Arial" pitchFamily="34" charset="0"/>
            <a:cs typeface="Arial" pitchFamily="34" charset="0"/>
          </a:endParaRPr>
        </a:p>
      </dgm:t>
    </dgm:pt>
    <dgm:pt modelId="{4A18E1E8-5E7A-4BD1-9C98-9D15AC26CBFB}" type="pres">
      <dgm:prSet presAssocID="{04F8C6F0-C0FF-4C45-B2EC-4C0BAD86F77A}" presName="Name0" presStyleCnt="0">
        <dgm:presLayoutVars>
          <dgm:dir/>
          <dgm:resizeHandles val="exact"/>
        </dgm:presLayoutVars>
      </dgm:prSet>
      <dgm:spPr/>
      <dgm:t>
        <a:bodyPr/>
        <a:lstStyle/>
        <a:p>
          <a:endParaRPr lang="it-IT"/>
        </a:p>
      </dgm:t>
    </dgm:pt>
    <dgm:pt modelId="{C72FD018-0766-421D-A947-40283581870F}" type="pres">
      <dgm:prSet presAssocID="{04F8C6F0-C0FF-4C45-B2EC-4C0BAD86F77A}" presName="cycle" presStyleCnt="0"/>
      <dgm:spPr/>
      <dgm:t>
        <a:bodyPr/>
        <a:lstStyle/>
        <a:p>
          <a:endParaRPr lang="it-IT"/>
        </a:p>
      </dgm:t>
    </dgm:pt>
    <dgm:pt modelId="{0183FA54-6608-4A5B-9311-A1171FEF42B0}" type="pres">
      <dgm:prSet presAssocID="{2D372BEE-92B8-411E-B2C5-FAE7939D5024}" presName="nodeFirstNode" presStyleLbl="node1" presStyleIdx="0" presStyleCnt="6">
        <dgm:presLayoutVars>
          <dgm:bulletEnabled val="1"/>
        </dgm:presLayoutVars>
      </dgm:prSet>
      <dgm:spPr/>
      <dgm:t>
        <a:bodyPr/>
        <a:lstStyle/>
        <a:p>
          <a:endParaRPr lang="it-IT"/>
        </a:p>
      </dgm:t>
    </dgm:pt>
    <dgm:pt modelId="{0FF0D85E-DE1F-4B2E-BE25-414C6ED75B11}" type="pres">
      <dgm:prSet presAssocID="{B966005A-A5B4-45A7-AF73-9606E366BF53}" presName="sibTransFirstNode" presStyleLbl="bgShp" presStyleIdx="0" presStyleCnt="1"/>
      <dgm:spPr/>
      <dgm:t>
        <a:bodyPr/>
        <a:lstStyle/>
        <a:p>
          <a:endParaRPr lang="it-IT"/>
        </a:p>
      </dgm:t>
    </dgm:pt>
    <dgm:pt modelId="{0ED86279-E77F-4B84-A197-4654083A613F}" type="pres">
      <dgm:prSet presAssocID="{679CFC30-A947-49EE-A361-23F87A3F6947}" presName="nodeFollowingNodes" presStyleLbl="node1" presStyleIdx="1" presStyleCnt="6">
        <dgm:presLayoutVars>
          <dgm:bulletEnabled val="1"/>
        </dgm:presLayoutVars>
      </dgm:prSet>
      <dgm:spPr/>
      <dgm:t>
        <a:bodyPr/>
        <a:lstStyle/>
        <a:p>
          <a:endParaRPr lang="it-IT"/>
        </a:p>
      </dgm:t>
    </dgm:pt>
    <dgm:pt modelId="{06B5CB21-7CDE-457C-A418-7D0DBBEB130C}" type="pres">
      <dgm:prSet presAssocID="{1E1672A7-C8B2-4003-9C03-945FDD20E8D3}" presName="nodeFollowingNodes" presStyleLbl="node1" presStyleIdx="2" presStyleCnt="6" custScaleX="120664">
        <dgm:presLayoutVars>
          <dgm:bulletEnabled val="1"/>
        </dgm:presLayoutVars>
      </dgm:prSet>
      <dgm:spPr/>
      <dgm:t>
        <a:bodyPr/>
        <a:lstStyle/>
        <a:p>
          <a:endParaRPr lang="it-IT"/>
        </a:p>
      </dgm:t>
    </dgm:pt>
    <dgm:pt modelId="{52D6C748-FB86-4E71-B702-997F9E19E9B7}" type="pres">
      <dgm:prSet presAssocID="{E8C961C9-13FF-49CD-A6AA-CE259388A88C}" presName="nodeFollowingNodes" presStyleLbl="node1" presStyleIdx="3" presStyleCnt="6" custScaleX="115099" custScaleY="94056" custRadScaleRad="103777" custRadScaleInc="-14">
        <dgm:presLayoutVars>
          <dgm:bulletEnabled val="1"/>
        </dgm:presLayoutVars>
      </dgm:prSet>
      <dgm:spPr/>
      <dgm:t>
        <a:bodyPr/>
        <a:lstStyle/>
        <a:p>
          <a:endParaRPr lang="it-IT"/>
        </a:p>
      </dgm:t>
    </dgm:pt>
    <dgm:pt modelId="{E7FC3F34-B91F-45C2-9BA4-72CA4C4BB7B9}" type="pres">
      <dgm:prSet presAssocID="{03C15345-CA58-4D04-9011-A5D3799D3B14}" presName="nodeFollowingNodes" presStyleLbl="node1" presStyleIdx="4" presStyleCnt="6">
        <dgm:presLayoutVars>
          <dgm:bulletEnabled val="1"/>
        </dgm:presLayoutVars>
      </dgm:prSet>
      <dgm:spPr/>
      <dgm:t>
        <a:bodyPr/>
        <a:lstStyle/>
        <a:p>
          <a:endParaRPr lang="it-IT"/>
        </a:p>
      </dgm:t>
    </dgm:pt>
    <dgm:pt modelId="{525ED73F-61EF-4DEA-A392-C6F71136080A}" type="pres">
      <dgm:prSet presAssocID="{4CFAC7D3-3CF5-42C1-9D9E-9511EBB89FF1}" presName="nodeFollowingNodes" presStyleLbl="node1" presStyleIdx="5" presStyleCnt="6">
        <dgm:presLayoutVars>
          <dgm:bulletEnabled val="1"/>
        </dgm:presLayoutVars>
      </dgm:prSet>
      <dgm:spPr/>
      <dgm:t>
        <a:bodyPr/>
        <a:lstStyle/>
        <a:p>
          <a:endParaRPr lang="it-IT"/>
        </a:p>
      </dgm:t>
    </dgm:pt>
  </dgm:ptLst>
  <dgm:cxnLst>
    <dgm:cxn modelId="{64F26EB6-F01A-4B8F-8370-BD3E4537EDB4}" type="presOf" srcId="{04F8C6F0-C0FF-4C45-B2EC-4C0BAD86F77A}" destId="{4A18E1E8-5E7A-4BD1-9C98-9D15AC26CBFB}" srcOrd="0" destOrd="0" presId="urn:microsoft.com/office/officeart/2005/8/layout/cycle3"/>
    <dgm:cxn modelId="{661D3AD8-BEF4-45B9-A6E4-F036FCF813A1}" srcId="{04F8C6F0-C0FF-4C45-B2EC-4C0BAD86F77A}" destId="{1E1672A7-C8B2-4003-9C03-945FDD20E8D3}" srcOrd="2" destOrd="0" parTransId="{F356EFB1-4621-4F68-9516-636A4F13C4CC}" sibTransId="{B6BE4DE0-712E-47E6-BD26-A8EAA16BA5F6}"/>
    <dgm:cxn modelId="{D57E4BEB-D577-4142-B33A-1D8CF54608E5}" srcId="{04F8C6F0-C0FF-4C45-B2EC-4C0BAD86F77A}" destId="{E8C961C9-13FF-49CD-A6AA-CE259388A88C}" srcOrd="3" destOrd="0" parTransId="{1251F8B5-B01F-4A72-8D63-228508B27706}" sibTransId="{7B77DF74-2396-4745-BAED-D11FEB5FC26C}"/>
    <dgm:cxn modelId="{6848D97B-E22F-44AF-9962-6FA69000B42F}" srcId="{04F8C6F0-C0FF-4C45-B2EC-4C0BAD86F77A}" destId="{4CFAC7D3-3CF5-42C1-9D9E-9511EBB89FF1}" srcOrd="5" destOrd="0" parTransId="{F256EA29-0A41-4273-BC7F-91F6C566291D}" sibTransId="{A6BE1467-48B6-41F1-BE35-B0EC03D3BF78}"/>
    <dgm:cxn modelId="{34EB23C8-A26D-46C0-9959-10EF8B4C6977}" type="presOf" srcId="{03C15345-CA58-4D04-9011-A5D3799D3B14}" destId="{E7FC3F34-B91F-45C2-9BA4-72CA4C4BB7B9}" srcOrd="0" destOrd="0" presId="urn:microsoft.com/office/officeart/2005/8/layout/cycle3"/>
    <dgm:cxn modelId="{0CB99054-8523-46E7-81CE-3D9430D258A5}" type="presOf" srcId="{1E1672A7-C8B2-4003-9C03-945FDD20E8D3}" destId="{06B5CB21-7CDE-457C-A418-7D0DBBEB130C}" srcOrd="0" destOrd="0" presId="urn:microsoft.com/office/officeart/2005/8/layout/cycle3"/>
    <dgm:cxn modelId="{E89439BC-7E58-477A-8206-4813ACBB1393}" srcId="{04F8C6F0-C0FF-4C45-B2EC-4C0BAD86F77A}" destId="{03C15345-CA58-4D04-9011-A5D3799D3B14}" srcOrd="4" destOrd="0" parTransId="{93E27328-D894-4859-863E-1A9CDFDFD769}" sibTransId="{20806AA2-9D4B-444C-8D69-FD34627A50D9}"/>
    <dgm:cxn modelId="{CDB23363-BB99-4FEE-95E5-B34F876BD1D1}" type="presOf" srcId="{B966005A-A5B4-45A7-AF73-9606E366BF53}" destId="{0FF0D85E-DE1F-4B2E-BE25-414C6ED75B11}" srcOrd="0" destOrd="0" presId="urn:microsoft.com/office/officeart/2005/8/layout/cycle3"/>
    <dgm:cxn modelId="{ECB1FDF3-2E0A-4673-8F9E-691401E098B6}" srcId="{04F8C6F0-C0FF-4C45-B2EC-4C0BAD86F77A}" destId="{679CFC30-A947-49EE-A361-23F87A3F6947}" srcOrd="1" destOrd="0" parTransId="{701C2A84-C472-4A72-8F67-0E2F0D059901}" sibTransId="{3B9FD095-39DA-4A65-AACC-964E0762C50C}"/>
    <dgm:cxn modelId="{FA9CE708-7F79-4DCE-977C-89757C6E2946}" type="presOf" srcId="{E8C961C9-13FF-49CD-A6AA-CE259388A88C}" destId="{52D6C748-FB86-4E71-B702-997F9E19E9B7}" srcOrd="0" destOrd="0" presId="urn:microsoft.com/office/officeart/2005/8/layout/cycle3"/>
    <dgm:cxn modelId="{202D7551-E728-4514-848D-D41F60502058}" type="presOf" srcId="{679CFC30-A947-49EE-A361-23F87A3F6947}" destId="{0ED86279-E77F-4B84-A197-4654083A613F}" srcOrd="0" destOrd="0" presId="urn:microsoft.com/office/officeart/2005/8/layout/cycle3"/>
    <dgm:cxn modelId="{2728247D-1019-4688-8006-B4C69D12887C}" type="presOf" srcId="{2D372BEE-92B8-411E-B2C5-FAE7939D5024}" destId="{0183FA54-6608-4A5B-9311-A1171FEF42B0}" srcOrd="0" destOrd="0" presId="urn:microsoft.com/office/officeart/2005/8/layout/cycle3"/>
    <dgm:cxn modelId="{12CCC02C-6B1B-4627-B5F7-8743A3E2DC8D}" type="presOf" srcId="{4CFAC7D3-3CF5-42C1-9D9E-9511EBB89FF1}" destId="{525ED73F-61EF-4DEA-A392-C6F71136080A}" srcOrd="0" destOrd="0" presId="urn:microsoft.com/office/officeart/2005/8/layout/cycle3"/>
    <dgm:cxn modelId="{D058637B-0DC1-44AA-9BDA-F935B2057F4D}" srcId="{04F8C6F0-C0FF-4C45-B2EC-4C0BAD86F77A}" destId="{2D372BEE-92B8-411E-B2C5-FAE7939D5024}" srcOrd="0" destOrd="0" parTransId="{D5D3A4B2-E12A-46D4-9012-53805B86431C}" sibTransId="{B966005A-A5B4-45A7-AF73-9606E366BF53}"/>
    <dgm:cxn modelId="{1EAC4BEC-F551-42FF-A288-C531BF7D444E}" type="presParOf" srcId="{4A18E1E8-5E7A-4BD1-9C98-9D15AC26CBFB}" destId="{C72FD018-0766-421D-A947-40283581870F}" srcOrd="0" destOrd="0" presId="urn:microsoft.com/office/officeart/2005/8/layout/cycle3"/>
    <dgm:cxn modelId="{8D033A8E-EEF6-4179-98A8-C0B883D70660}" type="presParOf" srcId="{C72FD018-0766-421D-A947-40283581870F}" destId="{0183FA54-6608-4A5B-9311-A1171FEF42B0}" srcOrd="0" destOrd="0" presId="urn:microsoft.com/office/officeart/2005/8/layout/cycle3"/>
    <dgm:cxn modelId="{468428A3-CAD9-4880-B707-6AA1FB63F534}" type="presParOf" srcId="{C72FD018-0766-421D-A947-40283581870F}" destId="{0FF0D85E-DE1F-4B2E-BE25-414C6ED75B11}" srcOrd="1" destOrd="0" presId="urn:microsoft.com/office/officeart/2005/8/layout/cycle3"/>
    <dgm:cxn modelId="{D73348FC-EB22-499F-A328-90C13BA08330}" type="presParOf" srcId="{C72FD018-0766-421D-A947-40283581870F}" destId="{0ED86279-E77F-4B84-A197-4654083A613F}" srcOrd="2" destOrd="0" presId="urn:microsoft.com/office/officeart/2005/8/layout/cycle3"/>
    <dgm:cxn modelId="{C9ECA31B-846C-4AE3-B0B0-7E89BA42613C}" type="presParOf" srcId="{C72FD018-0766-421D-A947-40283581870F}" destId="{06B5CB21-7CDE-457C-A418-7D0DBBEB130C}" srcOrd="3" destOrd="0" presId="urn:microsoft.com/office/officeart/2005/8/layout/cycle3"/>
    <dgm:cxn modelId="{78D01BC9-629F-4DD3-A249-A2648E516186}" type="presParOf" srcId="{C72FD018-0766-421D-A947-40283581870F}" destId="{52D6C748-FB86-4E71-B702-997F9E19E9B7}" srcOrd="4" destOrd="0" presId="urn:microsoft.com/office/officeart/2005/8/layout/cycle3"/>
    <dgm:cxn modelId="{1DDE8BBA-ADE3-434D-9752-A628E118DF4E}" type="presParOf" srcId="{C72FD018-0766-421D-A947-40283581870F}" destId="{E7FC3F34-B91F-45C2-9BA4-72CA4C4BB7B9}" srcOrd="5" destOrd="0" presId="urn:microsoft.com/office/officeart/2005/8/layout/cycle3"/>
    <dgm:cxn modelId="{3A0AA2FD-E890-47FA-892A-0E5F95F96B0B}" type="presParOf" srcId="{C72FD018-0766-421D-A947-40283581870F}" destId="{525ED73F-61EF-4DEA-A392-C6F71136080A}"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DA8010-10CF-4AEF-85FA-142E38812338}" type="doc">
      <dgm:prSet loTypeId="urn:microsoft.com/office/officeart/2005/8/layout/gear1" loCatId="process" qsTypeId="urn:microsoft.com/office/officeart/2005/8/quickstyle/3d3" qsCatId="3D" csTypeId="urn:microsoft.com/office/officeart/2005/8/colors/accent2_4" csCatId="accent2" phldr="1"/>
      <dgm:spPr/>
    </dgm:pt>
    <dgm:pt modelId="{C18915D0-3487-486C-9230-CFB697842FB9}">
      <dgm:prSet phldrT="[Testo]"/>
      <dgm:spPr/>
      <dgm:t>
        <a:bodyPr/>
        <a:lstStyle/>
        <a:p>
          <a:r>
            <a:rPr lang="it-IT" b="1" dirty="0" smtClean="0">
              <a:latin typeface="Arial" pitchFamily="34" charset="0"/>
              <a:cs typeface="Arial" pitchFamily="34" charset="0"/>
            </a:rPr>
            <a:t>Corretta Pianificazione dei fabbisogni aziendali</a:t>
          </a:r>
          <a:endParaRPr lang="it-IT" b="1" dirty="0">
            <a:latin typeface="Arial" pitchFamily="34" charset="0"/>
            <a:cs typeface="Arial" pitchFamily="34" charset="0"/>
          </a:endParaRPr>
        </a:p>
      </dgm:t>
    </dgm:pt>
    <dgm:pt modelId="{83D86FC2-6D53-492C-95CC-EEEEF272D151}" type="parTrans" cxnId="{26377D32-48E1-4689-B7F1-41FA168B0B71}">
      <dgm:prSet/>
      <dgm:spPr/>
      <dgm:t>
        <a:bodyPr/>
        <a:lstStyle/>
        <a:p>
          <a:endParaRPr lang="it-IT">
            <a:latin typeface="Arial" pitchFamily="34" charset="0"/>
            <a:cs typeface="Arial" pitchFamily="34" charset="0"/>
          </a:endParaRPr>
        </a:p>
      </dgm:t>
    </dgm:pt>
    <dgm:pt modelId="{44267A6A-6FFF-4B57-A849-49F1A99BC234}" type="sibTrans" cxnId="{26377D32-48E1-4689-B7F1-41FA168B0B71}">
      <dgm:prSet/>
      <dgm:spPr/>
      <dgm:t>
        <a:bodyPr/>
        <a:lstStyle/>
        <a:p>
          <a:endParaRPr lang="it-IT">
            <a:latin typeface="Arial" pitchFamily="34" charset="0"/>
            <a:cs typeface="Arial" pitchFamily="34" charset="0"/>
          </a:endParaRPr>
        </a:p>
      </dgm:t>
    </dgm:pt>
    <dgm:pt modelId="{B5A4F4A5-3403-439B-9A5B-50E46D3A569D}">
      <dgm:prSet phldrT="[Testo]"/>
      <dgm:spPr/>
      <dgm:t>
        <a:bodyPr/>
        <a:lstStyle/>
        <a:p>
          <a:r>
            <a:rPr lang="it-IT" b="1" dirty="0" smtClean="0">
              <a:latin typeface="Arial" pitchFamily="34" charset="0"/>
              <a:cs typeface="Arial" pitchFamily="34" charset="0"/>
            </a:rPr>
            <a:t>Ciclo Passivo</a:t>
          </a:r>
          <a:endParaRPr lang="it-IT" b="1" dirty="0">
            <a:latin typeface="Arial" pitchFamily="34" charset="0"/>
            <a:cs typeface="Arial" pitchFamily="34" charset="0"/>
          </a:endParaRPr>
        </a:p>
      </dgm:t>
    </dgm:pt>
    <dgm:pt modelId="{92D42240-C6DC-4278-BFE2-392519AC6742}" type="parTrans" cxnId="{BFCE0B8C-C50C-4508-B302-C16AC99E1B36}">
      <dgm:prSet/>
      <dgm:spPr/>
      <dgm:t>
        <a:bodyPr/>
        <a:lstStyle/>
        <a:p>
          <a:endParaRPr lang="it-IT">
            <a:latin typeface="Arial" pitchFamily="34" charset="0"/>
            <a:cs typeface="Arial" pitchFamily="34" charset="0"/>
          </a:endParaRPr>
        </a:p>
      </dgm:t>
    </dgm:pt>
    <dgm:pt modelId="{F7E46B20-AB03-4002-9582-FFEFD7592F49}" type="sibTrans" cxnId="{BFCE0B8C-C50C-4508-B302-C16AC99E1B36}">
      <dgm:prSet/>
      <dgm:spPr/>
      <dgm:t>
        <a:bodyPr/>
        <a:lstStyle/>
        <a:p>
          <a:endParaRPr lang="it-IT">
            <a:latin typeface="Arial" pitchFamily="34" charset="0"/>
            <a:cs typeface="Arial" pitchFamily="34" charset="0"/>
          </a:endParaRPr>
        </a:p>
      </dgm:t>
    </dgm:pt>
    <dgm:pt modelId="{EB541B1B-3548-4529-9D95-7C47BAD70674}">
      <dgm:prSet phldrT="[Testo]"/>
      <dgm:spPr/>
      <dgm:t>
        <a:bodyPr/>
        <a:lstStyle/>
        <a:p>
          <a:r>
            <a:rPr lang="it-IT" b="1" dirty="0" smtClean="0">
              <a:latin typeface="Arial" pitchFamily="34" charset="0"/>
              <a:cs typeface="Arial" pitchFamily="34" charset="0"/>
            </a:rPr>
            <a:t>Ciclo Attivo</a:t>
          </a:r>
          <a:endParaRPr lang="it-IT" b="1" dirty="0">
            <a:latin typeface="Arial" pitchFamily="34" charset="0"/>
            <a:cs typeface="Arial" pitchFamily="34" charset="0"/>
          </a:endParaRPr>
        </a:p>
      </dgm:t>
    </dgm:pt>
    <dgm:pt modelId="{6B1783A4-6301-4D1D-BFA9-CE6DC634BB8E}" type="parTrans" cxnId="{F3A5B8A9-7AED-41DD-9293-FF24D801ED1D}">
      <dgm:prSet/>
      <dgm:spPr/>
      <dgm:t>
        <a:bodyPr/>
        <a:lstStyle/>
        <a:p>
          <a:endParaRPr lang="it-IT">
            <a:latin typeface="Arial" pitchFamily="34" charset="0"/>
            <a:cs typeface="Arial" pitchFamily="34" charset="0"/>
          </a:endParaRPr>
        </a:p>
      </dgm:t>
    </dgm:pt>
    <dgm:pt modelId="{0FE464AF-1456-45A4-8BE1-5A911136A716}" type="sibTrans" cxnId="{F3A5B8A9-7AED-41DD-9293-FF24D801ED1D}">
      <dgm:prSet/>
      <dgm:spPr/>
      <dgm:t>
        <a:bodyPr/>
        <a:lstStyle/>
        <a:p>
          <a:endParaRPr lang="it-IT">
            <a:latin typeface="Arial" pitchFamily="34" charset="0"/>
            <a:cs typeface="Arial" pitchFamily="34" charset="0"/>
          </a:endParaRPr>
        </a:p>
      </dgm:t>
    </dgm:pt>
    <dgm:pt modelId="{1EFBA12E-9BA9-4695-B3D5-92920E377E47}" type="pres">
      <dgm:prSet presAssocID="{80DA8010-10CF-4AEF-85FA-142E38812338}" presName="composite" presStyleCnt="0">
        <dgm:presLayoutVars>
          <dgm:chMax val="3"/>
          <dgm:animLvl val="lvl"/>
          <dgm:resizeHandles val="exact"/>
        </dgm:presLayoutVars>
      </dgm:prSet>
      <dgm:spPr/>
    </dgm:pt>
    <dgm:pt modelId="{A9F79304-5998-4F04-AD43-BAF9406B1A36}" type="pres">
      <dgm:prSet presAssocID="{C18915D0-3487-486C-9230-CFB697842FB9}" presName="gear1" presStyleLbl="node1" presStyleIdx="0" presStyleCnt="3" custLinFactNeighborX="-26345" custLinFactNeighborY="16446">
        <dgm:presLayoutVars>
          <dgm:chMax val="1"/>
          <dgm:bulletEnabled val="1"/>
        </dgm:presLayoutVars>
      </dgm:prSet>
      <dgm:spPr/>
      <dgm:t>
        <a:bodyPr/>
        <a:lstStyle/>
        <a:p>
          <a:endParaRPr lang="it-IT"/>
        </a:p>
      </dgm:t>
    </dgm:pt>
    <dgm:pt modelId="{2680FD8F-9F0B-487B-BAE0-02A74925BFB2}" type="pres">
      <dgm:prSet presAssocID="{C18915D0-3487-486C-9230-CFB697842FB9}" presName="gear1srcNode" presStyleLbl="node1" presStyleIdx="0" presStyleCnt="3"/>
      <dgm:spPr/>
      <dgm:t>
        <a:bodyPr/>
        <a:lstStyle/>
        <a:p>
          <a:endParaRPr lang="it-IT"/>
        </a:p>
      </dgm:t>
    </dgm:pt>
    <dgm:pt modelId="{C885ADB1-F214-4182-9904-FBCBFDC07D75}" type="pres">
      <dgm:prSet presAssocID="{C18915D0-3487-486C-9230-CFB697842FB9}" presName="gear1dstNode" presStyleLbl="node1" presStyleIdx="0" presStyleCnt="3"/>
      <dgm:spPr/>
      <dgm:t>
        <a:bodyPr/>
        <a:lstStyle/>
        <a:p>
          <a:endParaRPr lang="it-IT"/>
        </a:p>
      </dgm:t>
    </dgm:pt>
    <dgm:pt modelId="{02DB9F01-D924-4498-8AD4-58C4D7E5D074}" type="pres">
      <dgm:prSet presAssocID="{B5A4F4A5-3403-439B-9A5B-50E46D3A569D}" presName="gear2" presStyleLbl="node1" presStyleIdx="1" presStyleCnt="3" custLinFactNeighborX="-32500" custLinFactNeighborY="-9395">
        <dgm:presLayoutVars>
          <dgm:chMax val="1"/>
          <dgm:bulletEnabled val="1"/>
        </dgm:presLayoutVars>
      </dgm:prSet>
      <dgm:spPr/>
      <dgm:t>
        <a:bodyPr/>
        <a:lstStyle/>
        <a:p>
          <a:endParaRPr lang="it-IT"/>
        </a:p>
      </dgm:t>
    </dgm:pt>
    <dgm:pt modelId="{6917433A-0205-44D1-99B4-7AEF79957EED}" type="pres">
      <dgm:prSet presAssocID="{B5A4F4A5-3403-439B-9A5B-50E46D3A569D}" presName="gear2srcNode" presStyleLbl="node1" presStyleIdx="1" presStyleCnt="3"/>
      <dgm:spPr/>
      <dgm:t>
        <a:bodyPr/>
        <a:lstStyle/>
        <a:p>
          <a:endParaRPr lang="it-IT"/>
        </a:p>
      </dgm:t>
    </dgm:pt>
    <dgm:pt modelId="{2A763456-4703-4A68-8BEA-3A93BC9B525A}" type="pres">
      <dgm:prSet presAssocID="{B5A4F4A5-3403-439B-9A5B-50E46D3A569D}" presName="gear2dstNode" presStyleLbl="node1" presStyleIdx="1" presStyleCnt="3"/>
      <dgm:spPr/>
      <dgm:t>
        <a:bodyPr/>
        <a:lstStyle/>
        <a:p>
          <a:endParaRPr lang="it-IT"/>
        </a:p>
      </dgm:t>
    </dgm:pt>
    <dgm:pt modelId="{0BA064E5-9485-418E-8D41-561452C2CA1B}" type="pres">
      <dgm:prSet presAssocID="{EB541B1B-3548-4529-9D95-7C47BAD70674}" presName="gear3" presStyleLbl="node1" presStyleIdx="2" presStyleCnt="3" custAng="21583239" custLinFactNeighborX="-1020" custLinFactNeighborY="16466"/>
      <dgm:spPr/>
      <dgm:t>
        <a:bodyPr/>
        <a:lstStyle/>
        <a:p>
          <a:endParaRPr lang="it-IT"/>
        </a:p>
      </dgm:t>
    </dgm:pt>
    <dgm:pt modelId="{02D96160-C17C-4812-B28B-6678D886D631}" type="pres">
      <dgm:prSet presAssocID="{EB541B1B-3548-4529-9D95-7C47BAD70674}" presName="gear3tx" presStyleLbl="node1" presStyleIdx="2" presStyleCnt="3">
        <dgm:presLayoutVars>
          <dgm:chMax val="1"/>
          <dgm:bulletEnabled val="1"/>
        </dgm:presLayoutVars>
      </dgm:prSet>
      <dgm:spPr/>
      <dgm:t>
        <a:bodyPr/>
        <a:lstStyle/>
        <a:p>
          <a:endParaRPr lang="it-IT"/>
        </a:p>
      </dgm:t>
    </dgm:pt>
    <dgm:pt modelId="{B0AF0C27-0EDE-4C66-BF8C-F03BAEC5B23B}" type="pres">
      <dgm:prSet presAssocID="{EB541B1B-3548-4529-9D95-7C47BAD70674}" presName="gear3srcNode" presStyleLbl="node1" presStyleIdx="2" presStyleCnt="3"/>
      <dgm:spPr/>
      <dgm:t>
        <a:bodyPr/>
        <a:lstStyle/>
        <a:p>
          <a:endParaRPr lang="it-IT"/>
        </a:p>
      </dgm:t>
    </dgm:pt>
    <dgm:pt modelId="{E9ED9777-B65B-4B81-92E5-D48084B04EF1}" type="pres">
      <dgm:prSet presAssocID="{EB541B1B-3548-4529-9D95-7C47BAD70674}" presName="gear3dstNode" presStyleLbl="node1" presStyleIdx="2" presStyleCnt="3"/>
      <dgm:spPr/>
      <dgm:t>
        <a:bodyPr/>
        <a:lstStyle/>
        <a:p>
          <a:endParaRPr lang="it-IT"/>
        </a:p>
      </dgm:t>
    </dgm:pt>
    <dgm:pt modelId="{C11D4337-B600-4742-AF10-3A3390C4EE81}" type="pres">
      <dgm:prSet presAssocID="{44267A6A-6FFF-4B57-A849-49F1A99BC234}" presName="connector1" presStyleLbl="sibTrans2D1" presStyleIdx="0" presStyleCnt="3" custLinFactNeighborX="-12187" custLinFactNeighborY="9821"/>
      <dgm:spPr/>
      <dgm:t>
        <a:bodyPr/>
        <a:lstStyle/>
        <a:p>
          <a:endParaRPr lang="it-IT"/>
        </a:p>
      </dgm:t>
    </dgm:pt>
    <dgm:pt modelId="{1C07137B-F4BE-460E-8491-B11D4682909E}" type="pres">
      <dgm:prSet presAssocID="{F7E46B20-AB03-4002-9582-FFEFD7592F49}" presName="connector2" presStyleLbl="sibTrans2D1" presStyleIdx="1" presStyleCnt="3" custAng="2447489" custLinFactNeighborX="-14235" custLinFactNeighborY="-12589"/>
      <dgm:spPr/>
      <dgm:t>
        <a:bodyPr/>
        <a:lstStyle/>
        <a:p>
          <a:endParaRPr lang="it-IT"/>
        </a:p>
      </dgm:t>
    </dgm:pt>
    <dgm:pt modelId="{467B9815-B486-4171-989A-8124CE32B81E}" type="pres">
      <dgm:prSet presAssocID="{0FE464AF-1456-45A4-8BE1-5A911136A716}" presName="connector3" presStyleLbl="sibTrans2D1" presStyleIdx="2" presStyleCnt="3" custAng="3146883" custLinFactNeighborX="3093" custLinFactNeighborY="11303"/>
      <dgm:spPr/>
      <dgm:t>
        <a:bodyPr/>
        <a:lstStyle/>
        <a:p>
          <a:endParaRPr lang="it-IT"/>
        </a:p>
      </dgm:t>
    </dgm:pt>
  </dgm:ptLst>
  <dgm:cxnLst>
    <dgm:cxn modelId="{5BA0D47D-C56A-428C-BDF8-A4C8DAABE9ED}" type="presOf" srcId="{44267A6A-6FFF-4B57-A849-49F1A99BC234}" destId="{C11D4337-B600-4742-AF10-3A3390C4EE81}" srcOrd="0" destOrd="0" presId="urn:microsoft.com/office/officeart/2005/8/layout/gear1"/>
    <dgm:cxn modelId="{3E5F93C4-FDC6-4C54-90E9-1C0451A3AD44}" type="presOf" srcId="{EB541B1B-3548-4529-9D95-7C47BAD70674}" destId="{E9ED9777-B65B-4B81-92E5-D48084B04EF1}" srcOrd="3" destOrd="0" presId="urn:microsoft.com/office/officeart/2005/8/layout/gear1"/>
    <dgm:cxn modelId="{1122AC83-5CC2-4C93-BA14-5229C20A2B1E}" type="presOf" srcId="{EB541B1B-3548-4529-9D95-7C47BAD70674}" destId="{0BA064E5-9485-418E-8D41-561452C2CA1B}" srcOrd="0" destOrd="0" presId="urn:microsoft.com/office/officeart/2005/8/layout/gear1"/>
    <dgm:cxn modelId="{E50DBCB4-2BEF-4EFB-AF94-BC4DFBE4B8B2}" type="presOf" srcId="{EB541B1B-3548-4529-9D95-7C47BAD70674}" destId="{02D96160-C17C-4812-B28B-6678D886D631}" srcOrd="1" destOrd="0" presId="urn:microsoft.com/office/officeart/2005/8/layout/gear1"/>
    <dgm:cxn modelId="{9D1E270E-4FAB-43E1-8EAC-7F47CAF34975}" type="presOf" srcId="{0FE464AF-1456-45A4-8BE1-5A911136A716}" destId="{467B9815-B486-4171-989A-8124CE32B81E}" srcOrd="0" destOrd="0" presId="urn:microsoft.com/office/officeart/2005/8/layout/gear1"/>
    <dgm:cxn modelId="{EEA516DB-1762-4AB0-953C-CFDB31CAF543}" type="presOf" srcId="{80DA8010-10CF-4AEF-85FA-142E38812338}" destId="{1EFBA12E-9BA9-4695-B3D5-92920E377E47}" srcOrd="0" destOrd="0" presId="urn:microsoft.com/office/officeart/2005/8/layout/gear1"/>
    <dgm:cxn modelId="{F871F70C-A487-4BED-AD93-05F45B7D355A}" type="presOf" srcId="{B5A4F4A5-3403-439B-9A5B-50E46D3A569D}" destId="{6917433A-0205-44D1-99B4-7AEF79957EED}" srcOrd="1" destOrd="0" presId="urn:microsoft.com/office/officeart/2005/8/layout/gear1"/>
    <dgm:cxn modelId="{AD521AD5-4CC5-406A-B2B6-7A31FC9EE7D5}" type="presOf" srcId="{C18915D0-3487-486C-9230-CFB697842FB9}" destId="{2680FD8F-9F0B-487B-BAE0-02A74925BFB2}" srcOrd="1" destOrd="0" presId="urn:microsoft.com/office/officeart/2005/8/layout/gear1"/>
    <dgm:cxn modelId="{BFCE0B8C-C50C-4508-B302-C16AC99E1B36}" srcId="{80DA8010-10CF-4AEF-85FA-142E38812338}" destId="{B5A4F4A5-3403-439B-9A5B-50E46D3A569D}" srcOrd="1" destOrd="0" parTransId="{92D42240-C6DC-4278-BFE2-392519AC6742}" sibTransId="{F7E46B20-AB03-4002-9582-FFEFD7592F49}"/>
    <dgm:cxn modelId="{26377D32-48E1-4689-B7F1-41FA168B0B71}" srcId="{80DA8010-10CF-4AEF-85FA-142E38812338}" destId="{C18915D0-3487-486C-9230-CFB697842FB9}" srcOrd="0" destOrd="0" parTransId="{83D86FC2-6D53-492C-95CC-EEEEF272D151}" sibTransId="{44267A6A-6FFF-4B57-A849-49F1A99BC234}"/>
    <dgm:cxn modelId="{F3A5B8A9-7AED-41DD-9293-FF24D801ED1D}" srcId="{80DA8010-10CF-4AEF-85FA-142E38812338}" destId="{EB541B1B-3548-4529-9D95-7C47BAD70674}" srcOrd="2" destOrd="0" parTransId="{6B1783A4-6301-4D1D-BFA9-CE6DC634BB8E}" sibTransId="{0FE464AF-1456-45A4-8BE1-5A911136A716}"/>
    <dgm:cxn modelId="{4B5231DE-2B90-414A-9F69-1CE4A850F4B3}" type="presOf" srcId="{B5A4F4A5-3403-439B-9A5B-50E46D3A569D}" destId="{2A763456-4703-4A68-8BEA-3A93BC9B525A}" srcOrd="2" destOrd="0" presId="urn:microsoft.com/office/officeart/2005/8/layout/gear1"/>
    <dgm:cxn modelId="{87C9A26D-7165-46C4-B563-15FC79866D26}" type="presOf" srcId="{C18915D0-3487-486C-9230-CFB697842FB9}" destId="{C885ADB1-F214-4182-9904-FBCBFDC07D75}" srcOrd="2" destOrd="0" presId="urn:microsoft.com/office/officeart/2005/8/layout/gear1"/>
    <dgm:cxn modelId="{D59C3F1C-031C-44DE-B99A-EDD347E285AF}" type="presOf" srcId="{C18915D0-3487-486C-9230-CFB697842FB9}" destId="{A9F79304-5998-4F04-AD43-BAF9406B1A36}" srcOrd="0" destOrd="0" presId="urn:microsoft.com/office/officeart/2005/8/layout/gear1"/>
    <dgm:cxn modelId="{D78CCF93-ACA2-4201-B249-7F664FBD79D6}" type="presOf" srcId="{B5A4F4A5-3403-439B-9A5B-50E46D3A569D}" destId="{02DB9F01-D924-4498-8AD4-58C4D7E5D074}" srcOrd="0" destOrd="0" presId="urn:microsoft.com/office/officeart/2005/8/layout/gear1"/>
    <dgm:cxn modelId="{E80B9251-8C4B-4A51-AFD6-E43DC1B85FF0}" type="presOf" srcId="{EB541B1B-3548-4529-9D95-7C47BAD70674}" destId="{B0AF0C27-0EDE-4C66-BF8C-F03BAEC5B23B}" srcOrd="2" destOrd="0" presId="urn:microsoft.com/office/officeart/2005/8/layout/gear1"/>
    <dgm:cxn modelId="{D10B129E-1732-4D75-81CB-AF197DA0A4B5}" type="presOf" srcId="{F7E46B20-AB03-4002-9582-FFEFD7592F49}" destId="{1C07137B-F4BE-460E-8491-B11D4682909E}" srcOrd="0" destOrd="0" presId="urn:microsoft.com/office/officeart/2005/8/layout/gear1"/>
    <dgm:cxn modelId="{05A8839D-6C40-4CCD-ACAC-0ACB9D77C057}" type="presParOf" srcId="{1EFBA12E-9BA9-4695-B3D5-92920E377E47}" destId="{A9F79304-5998-4F04-AD43-BAF9406B1A36}" srcOrd="0" destOrd="0" presId="urn:microsoft.com/office/officeart/2005/8/layout/gear1"/>
    <dgm:cxn modelId="{BD0A30F6-C587-49D2-B154-6C0047C857D9}" type="presParOf" srcId="{1EFBA12E-9BA9-4695-B3D5-92920E377E47}" destId="{2680FD8F-9F0B-487B-BAE0-02A74925BFB2}" srcOrd="1" destOrd="0" presId="urn:microsoft.com/office/officeart/2005/8/layout/gear1"/>
    <dgm:cxn modelId="{01CD9400-EA37-428F-ACA0-6D8905F7E785}" type="presParOf" srcId="{1EFBA12E-9BA9-4695-B3D5-92920E377E47}" destId="{C885ADB1-F214-4182-9904-FBCBFDC07D75}" srcOrd="2" destOrd="0" presId="urn:microsoft.com/office/officeart/2005/8/layout/gear1"/>
    <dgm:cxn modelId="{4572EC89-D53F-4069-B8AA-AD3554236339}" type="presParOf" srcId="{1EFBA12E-9BA9-4695-B3D5-92920E377E47}" destId="{02DB9F01-D924-4498-8AD4-58C4D7E5D074}" srcOrd="3" destOrd="0" presId="urn:microsoft.com/office/officeart/2005/8/layout/gear1"/>
    <dgm:cxn modelId="{3754409A-3845-45F9-9CFE-8F9EA5D66F6B}" type="presParOf" srcId="{1EFBA12E-9BA9-4695-B3D5-92920E377E47}" destId="{6917433A-0205-44D1-99B4-7AEF79957EED}" srcOrd="4" destOrd="0" presId="urn:microsoft.com/office/officeart/2005/8/layout/gear1"/>
    <dgm:cxn modelId="{6F033100-AA0F-424B-97BC-A972AC643466}" type="presParOf" srcId="{1EFBA12E-9BA9-4695-B3D5-92920E377E47}" destId="{2A763456-4703-4A68-8BEA-3A93BC9B525A}" srcOrd="5" destOrd="0" presId="urn:microsoft.com/office/officeart/2005/8/layout/gear1"/>
    <dgm:cxn modelId="{EDD839C9-1D95-48C5-9BF8-46C750663DD9}" type="presParOf" srcId="{1EFBA12E-9BA9-4695-B3D5-92920E377E47}" destId="{0BA064E5-9485-418E-8D41-561452C2CA1B}" srcOrd="6" destOrd="0" presId="urn:microsoft.com/office/officeart/2005/8/layout/gear1"/>
    <dgm:cxn modelId="{3F0153F2-D5B8-46E5-A539-230060248CF6}" type="presParOf" srcId="{1EFBA12E-9BA9-4695-B3D5-92920E377E47}" destId="{02D96160-C17C-4812-B28B-6678D886D631}" srcOrd="7" destOrd="0" presId="urn:microsoft.com/office/officeart/2005/8/layout/gear1"/>
    <dgm:cxn modelId="{AAE78604-2F22-41EA-8471-3D7A1F07611A}" type="presParOf" srcId="{1EFBA12E-9BA9-4695-B3D5-92920E377E47}" destId="{B0AF0C27-0EDE-4C66-BF8C-F03BAEC5B23B}" srcOrd="8" destOrd="0" presId="urn:microsoft.com/office/officeart/2005/8/layout/gear1"/>
    <dgm:cxn modelId="{D7938921-EDBC-43B6-A059-46BC0ABA88EB}" type="presParOf" srcId="{1EFBA12E-9BA9-4695-B3D5-92920E377E47}" destId="{E9ED9777-B65B-4B81-92E5-D48084B04EF1}" srcOrd="9" destOrd="0" presId="urn:microsoft.com/office/officeart/2005/8/layout/gear1"/>
    <dgm:cxn modelId="{FC9EF413-757E-4F22-8820-5A6AE8FCAADA}" type="presParOf" srcId="{1EFBA12E-9BA9-4695-B3D5-92920E377E47}" destId="{C11D4337-B600-4742-AF10-3A3390C4EE81}" srcOrd="10" destOrd="0" presId="urn:microsoft.com/office/officeart/2005/8/layout/gear1"/>
    <dgm:cxn modelId="{7E7A9261-E6A0-4F5E-933C-9258B489A6FA}" type="presParOf" srcId="{1EFBA12E-9BA9-4695-B3D5-92920E377E47}" destId="{1C07137B-F4BE-460E-8491-B11D4682909E}" srcOrd="11" destOrd="0" presId="urn:microsoft.com/office/officeart/2005/8/layout/gear1"/>
    <dgm:cxn modelId="{296EFD51-ECB8-4758-8B57-E8AB9235E2C5}" type="presParOf" srcId="{1EFBA12E-9BA9-4695-B3D5-92920E377E47}" destId="{467B9815-B486-4171-989A-8124CE32B81E}"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8A4ACB-6BFE-4904-835F-FCF113CD5763}"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it-IT"/>
        </a:p>
      </dgm:t>
    </dgm:pt>
    <dgm:pt modelId="{C960FBE9-1B9F-4B6C-B6C5-76AF1A533645}">
      <dgm:prSet phldrT="[Testo]" custT="1"/>
      <dgm:spPr>
        <a:solidFill>
          <a:srgbClr val="00B050"/>
        </a:solidFill>
        <a:ln>
          <a:solidFill>
            <a:schemeClr val="accent1"/>
          </a:solidFill>
        </a:ln>
      </dgm:spPr>
      <dgm:t>
        <a:bodyPr/>
        <a:lstStyle/>
        <a:p>
          <a:r>
            <a:rPr lang="it-IT" sz="1200" b="1" i="0" u="none" strike="noStrike" cap="none" baseline="0" dirty="0" smtClean="0">
              <a:solidFill>
                <a:schemeClr val="bg1"/>
              </a:solidFill>
              <a:effectLst/>
              <a:latin typeface="Arial" pitchFamily="34" charset="0"/>
              <a:ea typeface="+mn-ea"/>
              <a:cs typeface="Arial" pitchFamily="34" charset="0"/>
            </a:rPr>
            <a:t>Assicurazione credito</a:t>
          </a:r>
          <a:endParaRPr lang="it-IT" sz="1200" b="1" dirty="0">
            <a:solidFill>
              <a:schemeClr val="bg1"/>
            </a:solidFill>
            <a:latin typeface="Arial" pitchFamily="34" charset="0"/>
            <a:cs typeface="Arial" pitchFamily="34" charset="0"/>
          </a:endParaRPr>
        </a:p>
      </dgm:t>
    </dgm:pt>
    <dgm:pt modelId="{40EB802D-1693-44CA-B2AD-CC24D53A31B7}" type="parTrans" cxnId="{C7B9B0F4-38F2-4566-8BC1-8D4F36A42054}">
      <dgm:prSet/>
      <dgm:spPr/>
      <dgm:t>
        <a:bodyPr/>
        <a:lstStyle/>
        <a:p>
          <a:endParaRPr lang="it-IT"/>
        </a:p>
      </dgm:t>
    </dgm:pt>
    <dgm:pt modelId="{D6E543A8-6539-4CC5-BE12-F3F6537E4478}" type="sibTrans" cxnId="{C7B9B0F4-38F2-4566-8BC1-8D4F36A42054}">
      <dgm:prSet/>
      <dgm:spPr/>
      <dgm:t>
        <a:bodyPr/>
        <a:lstStyle/>
        <a:p>
          <a:endParaRPr lang="it-IT"/>
        </a:p>
      </dgm:t>
    </dgm:pt>
    <dgm:pt modelId="{77EB3F41-661B-438D-A03B-C5CEBED0E01D}">
      <dgm:prSet custT="1"/>
      <dgm:spPr>
        <a:solidFill>
          <a:srgbClr val="00B050"/>
        </a:solidFill>
        <a:ln>
          <a:solidFill>
            <a:schemeClr val="accent1">
              <a:lumMod val="50000"/>
            </a:schemeClr>
          </a:solidFill>
        </a:ln>
      </dgm:spPr>
      <dgm:t>
        <a:bodyPr/>
        <a:lstStyle/>
        <a:p>
          <a:pPr rtl="0"/>
          <a:r>
            <a:rPr lang="it-IT" sz="1200" b="1" i="0" u="none" strike="noStrike" cap="none" baseline="0" dirty="0" smtClean="0">
              <a:solidFill>
                <a:schemeClr val="bg1"/>
              </a:solidFill>
              <a:effectLst/>
              <a:latin typeface="Arial" pitchFamily="34" charset="0"/>
              <a:ea typeface="+mn-ea"/>
              <a:cs typeface="Arial" pitchFamily="34" charset="0"/>
            </a:rPr>
            <a:t>Miglioramento dei </a:t>
          </a:r>
          <a:r>
            <a:rPr lang="it-IT" sz="1200" b="1" i="0" u="none" strike="noStrike" cap="none" baseline="0" dirty="0" err="1" smtClean="0">
              <a:solidFill>
                <a:schemeClr val="bg1"/>
              </a:solidFill>
              <a:effectLst/>
              <a:latin typeface="Arial" pitchFamily="34" charset="0"/>
              <a:ea typeface="+mn-ea"/>
              <a:cs typeface="Arial" pitchFamily="34" charset="0"/>
            </a:rPr>
            <a:t>ratios</a:t>
          </a:r>
          <a:r>
            <a:rPr lang="it-IT" sz="1200" b="1" i="0" u="none" strike="noStrike" cap="none" baseline="0" dirty="0" smtClean="0">
              <a:solidFill>
                <a:schemeClr val="bg1"/>
              </a:solidFill>
              <a:effectLst/>
              <a:latin typeface="Arial" pitchFamily="34" charset="0"/>
              <a:ea typeface="+mn-ea"/>
              <a:cs typeface="Arial" pitchFamily="34" charset="0"/>
            </a:rPr>
            <a:t> di bilancio in conformità ai principi internazionali IAS</a:t>
          </a:r>
          <a:endParaRPr lang="it-IT" sz="1200" b="1" dirty="0">
            <a:solidFill>
              <a:schemeClr val="bg1"/>
            </a:solidFill>
            <a:latin typeface="Arial" pitchFamily="34" charset="0"/>
            <a:cs typeface="Arial" pitchFamily="34" charset="0"/>
          </a:endParaRPr>
        </a:p>
      </dgm:t>
    </dgm:pt>
    <dgm:pt modelId="{ED89AB82-274E-4C82-9525-0528EA3C2B38}" type="parTrans" cxnId="{6BA5EAEE-A437-4155-8330-ABF241A70108}">
      <dgm:prSet/>
      <dgm:spPr/>
      <dgm:t>
        <a:bodyPr/>
        <a:lstStyle/>
        <a:p>
          <a:endParaRPr lang="it-IT"/>
        </a:p>
      </dgm:t>
    </dgm:pt>
    <dgm:pt modelId="{92544738-B728-479C-965D-CB7645869FBC}" type="sibTrans" cxnId="{6BA5EAEE-A437-4155-8330-ABF241A70108}">
      <dgm:prSet/>
      <dgm:spPr/>
      <dgm:t>
        <a:bodyPr/>
        <a:lstStyle/>
        <a:p>
          <a:endParaRPr lang="it-IT"/>
        </a:p>
      </dgm:t>
    </dgm:pt>
    <dgm:pt modelId="{6D343511-9F5F-42A8-A9E4-9B45F17A84FC}">
      <dgm:prSet custT="1"/>
      <dgm:spPr>
        <a:solidFill>
          <a:srgbClr val="00B050"/>
        </a:solidFill>
      </dgm:spPr>
      <dgm:t>
        <a:bodyPr/>
        <a:lstStyle/>
        <a:p>
          <a:r>
            <a:rPr lang="it-IT" sz="1200" b="1" i="0" u="none" strike="noStrike" cap="none" baseline="0" dirty="0" smtClean="0">
              <a:solidFill>
                <a:schemeClr val="bg1"/>
              </a:solidFill>
              <a:effectLst/>
              <a:latin typeface="Arial" pitchFamily="34" charset="0"/>
              <a:ea typeface="+mn-ea"/>
              <a:cs typeface="Arial" pitchFamily="34" charset="0"/>
            </a:rPr>
            <a:t>Pianificazione finanziaria del circolante per crescita o cambio scenari</a:t>
          </a:r>
          <a:endParaRPr lang="it-IT" sz="1200" b="1" dirty="0">
            <a:solidFill>
              <a:schemeClr val="bg1"/>
            </a:solidFill>
            <a:latin typeface="Arial" pitchFamily="34" charset="0"/>
            <a:cs typeface="Arial" pitchFamily="34" charset="0"/>
          </a:endParaRPr>
        </a:p>
      </dgm:t>
    </dgm:pt>
    <dgm:pt modelId="{773787D9-CFA8-4F35-A870-23C7C719C8C3}" type="parTrans" cxnId="{94435E1E-BB79-42E5-B81F-8EF5CF0CE9BF}">
      <dgm:prSet/>
      <dgm:spPr/>
      <dgm:t>
        <a:bodyPr/>
        <a:lstStyle/>
        <a:p>
          <a:endParaRPr lang="it-IT"/>
        </a:p>
      </dgm:t>
    </dgm:pt>
    <dgm:pt modelId="{EA0AE20F-98BB-4196-B851-CC8EAE868082}" type="sibTrans" cxnId="{94435E1E-BB79-42E5-B81F-8EF5CF0CE9BF}">
      <dgm:prSet/>
      <dgm:spPr/>
      <dgm:t>
        <a:bodyPr/>
        <a:lstStyle/>
        <a:p>
          <a:endParaRPr lang="it-IT"/>
        </a:p>
      </dgm:t>
    </dgm:pt>
    <dgm:pt modelId="{ED703A70-2EE3-42C5-AA18-462F94DF2BAA}">
      <dgm:prSet phldrT="[Testo]" custT="1"/>
      <dgm:spPr>
        <a:solidFill>
          <a:srgbClr val="00B050"/>
        </a:solidFill>
      </dgm:spPr>
      <dgm:t>
        <a:bodyPr/>
        <a:lstStyle/>
        <a:p>
          <a:pPr rtl="0"/>
          <a:r>
            <a:rPr lang="it-IT" sz="1200" b="1" i="0" u="none" strike="noStrike" cap="none" baseline="0" dirty="0" smtClean="0">
              <a:solidFill>
                <a:schemeClr val="bg1"/>
              </a:solidFill>
              <a:effectLst/>
              <a:latin typeface="Arial" pitchFamily="34" charset="0"/>
              <a:ea typeface="+mn-ea"/>
              <a:cs typeface="Arial" pitchFamily="34" charset="0"/>
            </a:rPr>
            <a:t>Crediti esteri (anticipazione, gestione, assicurazione)</a:t>
          </a:r>
          <a:endParaRPr lang="it-IT" sz="1200" b="1" dirty="0">
            <a:solidFill>
              <a:schemeClr val="bg1"/>
            </a:solidFill>
            <a:latin typeface="Arial" pitchFamily="34" charset="0"/>
            <a:cs typeface="Arial" pitchFamily="34" charset="0"/>
          </a:endParaRPr>
        </a:p>
      </dgm:t>
    </dgm:pt>
    <dgm:pt modelId="{BE7CA9E2-9D99-4A8E-BACA-E382C6ED4BA0}" type="parTrans" cxnId="{065E6BB4-2630-462C-9777-3848F009B401}">
      <dgm:prSet/>
      <dgm:spPr/>
      <dgm:t>
        <a:bodyPr/>
        <a:lstStyle/>
        <a:p>
          <a:endParaRPr lang="it-IT"/>
        </a:p>
      </dgm:t>
    </dgm:pt>
    <dgm:pt modelId="{87FFCF1A-446A-418D-8B57-0EE579A8CF70}" type="sibTrans" cxnId="{065E6BB4-2630-462C-9777-3848F009B401}">
      <dgm:prSet/>
      <dgm:spPr/>
      <dgm:t>
        <a:bodyPr/>
        <a:lstStyle/>
        <a:p>
          <a:endParaRPr lang="it-IT"/>
        </a:p>
      </dgm:t>
    </dgm:pt>
    <dgm:pt modelId="{30EA4201-782A-4B95-ADA9-843F4CF1D634}">
      <dgm:prSet phldrT="[Testo]" custT="1"/>
      <dgm:spPr>
        <a:solidFill>
          <a:srgbClr val="00B050"/>
        </a:solidFill>
      </dgm:spPr>
      <dgm:t>
        <a:bodyPr/>
        <a:lstStyle/>
        <a:p>
          <a:pPr rtl="0"/>
          <a:r>
            <a:rPr lang="it-IT" sz="1200" b="1" dirty="0" smtClean="0">
              <a:solidFill>
                <a:schemeClr val="bg1"/>
              </a:solidFill>
              <a:latin typeface="Arial" pitchFamily="34" charset="0"/>
              <a:cs typeface="Arial" pitchFamily="34" charset="0"/>
            </a:rPr>
            <a:t>Certezza flussi di cassa</a:t>
          </a:r>
          <a:endParaRPr lang="it-IT" sz="1200" b="1" dirty="0">
            <a:solidFill>
              <a:schemeClr val="bg1"/>
            </a:solidFill>
            <a:latin typeface="Arial" pitchFamily="34" charset="0"/>
            <a:cs typeface="Arial" pitchFamily="34" charset="0"/>
          </a:endParaRPr>
        </a:p>
      </dgm:t>
    </dgm:pt>
    <dgm:pt modelId="{B8522CCE-2C12-499C-8C92-CFE94C559E4C}" type="parTrans" cxnId="{1A5FAE20-45F3-477C-86D0-B77A888BEA9C}">
      <dgm:prSet/>
      <dgm:spPr/>
      <dgm:t>
        <a:bodyPr/>
        <a:lstStyle/>
        <a:p>
          <a:endParaRPr lang="it-IT"/>
        </a:p>
      </dgm:t>
    </dgm:pt>
    <dgm:pt modelId="{87D9DD0C-4F36-4F66-A9A1-7760E78A9C57}" type="sibTrans" cxnId="{1A5FAE20-45F3-477C-86D0-B77A888BEA9C}">
      <dgm:prSet/>
      <dgm:spPr/>
      <dgm:t>
        <a:bodyPr/>
        <a:lstStyle/>
        <a:p>
          <a:endParaRPr lang="it-IT"/>
        </a:p>
      </dgm:t>
    </dgm:pt>
    <dgm:pt modelId="{01EFDB3C-5B76-407C-9510-F4127ECC3663}">
      <dgm:prSet phldrT="[Testo]" custT="1"/>
      <dgm:spPr>
        <a:solidFill>
          <a:srgbClr val="C00000"/>
        </a:solidFill>
      </dgm:spPr>
      <dgm:t>
        <a:bodyPr/>
        <a:lstStyle/>
        <a:p>
          <a:pPr rtl="0"/>
          <a:r>
            <a:rPr lang="it-IT" sz="1200" b="1" dirty="0" smtClean="0">
              <a:solidFill>
                <a:schemeClr val="bg1"/>
              </a:solidFill>
              <a:latin typeface="Arial" pitchFamily="34" charset="0"/>
              <a:cs typeface="Arial" pitchFamily="34" charset="0"/>
            </a:rPr>
            <a:t>Dilazioni ulteriori di pagamento</a:t>
          </a:r>
          <a:endParaRPr lang="it-IT" sz="1200" b="1" dirty="0">
            <a:solidFill>
              <a:schemeClr val="bg1"/>
            </a:solidFill>
            <a:latin typeface="Arial" pitchFamily="34" charset="0"/>
            <a:cs typeface="Arial" pitchFamily="34" charset="0"/>
          </a:endParaRPr>
        </a:p>
      </dgm:t>
    </dgm:pt>
    <dgm:pt modelId="{66DBE091-E1C6-4FEC-8CA4-9A39E2DD94CB}" type="parTrans" cxnId="{F3CFA841-9507-4233-A868-21A5271699A5}">
      <dgm:prSet/>
      <dgm:spPr/>
      <dgm:t>
        <a:bodyPr/>
        <a:lstStyle/>
        <a:p>
          <a:endParaRPr lang="it-IT"/>
        </a:p>
      </dgm:t>
    </dgm:pt>
    <dgm:pt modelId="{F9ACA6B9-8FB9-4400-83FA-985FFCC61F37}" type="sibTrans" cxnId="{F3CFA841-9507-4233-A868-21A5271699A5}">
      <dgm:prSet/>
      <dgm:spPr/>
      <dgm:t>
        <a:bodyPr/>
        <a:lstStyle/>
        <a:p>
          <a:endParaRPr lang="it-IT"/>
        </a:p>
      </dgm:t>
    </dgm:pt>
    <dgm:pt modelId="{48438A12-5143-44B6-8176-AA125168C686}">
      <dgm:prSet phldrT="[Testo]" custT="1"/>
      <dgm:spPr>
        <a:solidFill>
          <a:srgbClr val="C00000"/>
        </a:solidFill>
      </dgm:spPr>
      <dgm:t>
        <a:bodyPr/>
        <a:lstStyle/>
        <a:p>
          <a:pPr rtl="0"/>
          <a:r>
            <a:rPr lang="it-IT" sz="1200" b="1" dirty="0" smtClean="0">
              <a:solidFill>
                <a:schemeClr val="bg1"/>
              </a:solidFill>
              <a:latin typeface="Arial" pitchFamily="34" charset="0"/>
              <a:cs typeface="Arial" pitchFamily="34" charset="0"/>
            </a:rPr>
            <a:t>Pagamenti puntuali</a:t>
          </a:r>
          <a:endParaRPr lang="it-IT" sz="1200" b="1" dirty="0">
            <a:solidFill>
              <a:schemeClr val="bg1"/>
            </a:solidFill>
            <a:latin typeface="Arial" pitchFamily="34" charset="0"/>
            <a:cs typeface="Arial" pitchFamily="34" charset="0"/>
          </a:endParaRPr>
        </a:p>
      </dgm:t>
    </dgm:pt>
    <dgm:pt modelId="{1575EAE7-E0B7-45C6-A9E2-A3EECFA4C35E}" type="parTrans" cxnId="{8FF10533-DAE5-4D95-983F-EA15DEB5EA9F}">
      <dgm:prSet/>
      <dgm:spPr/>
      <dgm:t>
        <a:bodyPr/>
        <a:lstStyle/>
        <a:p>
          <a:endParaRPr lang="it-IT"/>
        </a:p>
      </dgm:t>
    </dgm:pt>
    <dgm:pt modelId="{343F2512-3E81-482B-86BD-C0BE0C92F094}" type="sibTrans" cxnId="{8FF10533-DAE5-4D95-983F-EA15DEB5EA9F}">
      <dgm:prSet/>
      <dgm:spPr/>
      <dgm:t>
        <a:bodyPr/>
        <a:lstStyle/>
        <a:p>
          <a:endParaRPr lang="it-IT"/>
        </a:p>
      </dgm:t>
    </dgm:pt>
    <dgm:pt modelId="{35726F64-8BD2-434A-96AC-5E58CE951FBA}">
      <dgm:prSet phldrT="[Testo]" custT="1"/>
      <dgm:spPr>
        <a:solidFill>
          <a:srgbClr val="C00000"/>
        </a:solidFill>
      </dgm:spPr>
      <dgm:t>
        <a:bodyPr/>
        <a:lstStyle/>
        <a:p>
          <a:pPr rtl="0"/>
          <a:r>
            <a:rPr lang="it-IT" sz="1200" b="1" i="0" u="none" baseline="0" dirty="0" smtClean="0">
              <a:solidFill>
                <a:schemeClr val="bg1"/>
              </a:solidFill>
              <a:latin typeface="Arial" pitchFamily="34" charset="0"/>
              <a:cs typeface="Arial" pitchFamily="34" charset="0"/>
            </a:rPr>
            <a:t>Bilanciamento  incassi /  pagamenti </a:t>
          </a:r>
          <a:endParaRPr lang="it-IT" sz="1200" b="1" dirty="0">
            <a:solidFill>
              <a:schemeClr val="bg1"/>
            </a:solidFill>
            <a:latin typeface="Arial" pitchFamily="34" charset="0"/>
            <a:cs typeface="Arial" pitchFamily="34" charset="0"/>
          </a:endParaRPr>
        </a:p>
      </dgm:t>
    </dgm:pt>
    <dgm:pt modelId="{FD48779F-FA6F-4007-B94C-224AB21BFDDA}" type="parTrans" cxnId="{A8997004-3FCA-471F-A869-B5DCB0F6805B}">
      <dgm:prSet/>
      <dgm:spPr/>
      <dgm:t>
        <a:bodyPr/>
        <a:lstStyle/>
        <a:p>
          <a:endParaRPr lang="it-IT"/>
        </a:p>
      </dgm:t>
    </dgm:pt>
    <dgm:pt modelId="{B153DA1C-209A-4EF3-9979-9FFE7D4CE31B}" type="sibTrans" cxnId="{A8997004-3FCA-471F-A869-B5DCB0F6805B}">
      <dgm:prSet/>
      <dgm:spPr/>
      <dgm:t>
        <a:bodyPr/>
        <a:lstStyle/>
        <a:p>
          <a:endParaRPr lang="it-IT"/>
        </a:p>
      </dgm:t>
    </dgm:pt>
    <dgm:pt modelId="{E8ECC3D5-A047-4C91-ACAF-376C52550774}">
      <dgm:prSet custT="1"/>
      <dgm:spPr>
        <a:solidFill>
          <a:srgbClr val="C00000"/>
        </a:solidFill>
      </dgm:spPr>
      <dgm:t>
        <a:bodyPr/>
        <a:lstStyle/>
        <a:p>
          <a:pPr rtl="0"/>
          <a:r>
            <a:rPr lang="it-IT" sz="1200" b="1" i="0" u="none" baseline="0" dirty="0" smtClean="0">
              <a:solidFill>
                <a:schemeClr val="bg1"/>
              </a:solidFill>
              <a:latin typeface="Arial" pitchFamily="34" charset="0"/>
              <a:cs typeface="Arial" pitchFamily="34" charset="0"/>
            </a:rPr>
            <a:t>Semplificazione rapporti di tesoreria (unicità interlocutori)</a:t>
          </a:r>
          <a:endParaRPr lang="it-IT" sz="1200" b="1" i="0" u="none" dirty="0">
            <a:solidFill>
              <a:schemeClr val="bg1"/>
            </a:solidFill>
            <a:latin typeface="Arial" pitchFamily="34" charset="0"/>
            <a:cs typeface="Arial" pitchFamily="34" charset="0"/>
          </a:endParaRPr>
        </a:p>
      </dgm:t>
    </dgm:pt>
    <dgm:pt modelId="{E411F62A-26BE-4B34-A197-2B80E0FC94BA}" type="parTrans" cxnId="{264F86F0-C0A1-47B5-B122-7DF717D7ACDE}">
      <dgm:prSet/>
      <dgm:spPr/>
      <dgm:t>
        <a:bodyPr/>
        <a:lstStyle/>
        <a:p>
          <a:endParaRPr lang="it-IT"/>
        </a:p>
      </dgm:t>
    </dgm:pt>
    <dgm:pt modelId="{8B7A091C-15DA-49D0-972C-4965600F566D}" type="sibTrans" cxnId="{264F86F0-C0A1-47B5-B122-7DF717D7ACDE}">
      <dgm:prSet/>
      <dgm:spPr/>
      <dgm:t>
        <a:bodyPr/>
        <a:lstStyle/>
        <a:p>
          <a:endParaRPr lang="it-IT"/>
        </a:p>
      </dgm:t>
    </dgm:pt>
    <dgm:pt modelId="{56A9F5FC-D989-4A7F-B6A0-548CD3B19811}">
      <dgm:prSet custT="1"/>
      <dgm:spPr>
        <a:solidFill>
          <a:srgbClr val="C00000"/>
        </a:solidFill>
      </dgm:spPr>
      <dgm:t>
        <a:bodyPr/>
        <a:lstStyle/>
        <a:p>
          <a:pPr rtl="0"/>
          <a:r>
            <a:rPr lang="it-IT" sz="1200" b="1" i="0" u="none" baseline="0" dirty="0" smtClean="0">
              <a:solidFill>
                <a:schemeClr val="bg1"/>
              </a:solidFill>
              <a:latin typeface="Arial" pitchFamily="34" charset="0"/>
              <a:cs typeface="Arial" pitchFamily="34" charset="0"/>
            </a:rPr>
            <a:t>Generazione cassa con migliore gestione delle uscite</a:t>
          </a:r>
          <a:endParaRPr lang="it-IT" sz="1200" b="1" i="0" u="none" dirty="0">
            <a:solidFill>
              <a:schemeClr val="bg1"/>
            </a:solidFill>
            <a:latin typeface="Arial" pitchFamily="34" charset="0"/>
            <a:cs typeface="Arial" pitchFamily="34" charset="0"/>
          </a:endParaRPr>
        </a:p>
      </dgm:t>
    </dgm:pt>
    <dgm:pt modelId="{DFB8A9BD-86C5-4EFB-854D-33B37C094F48}" type="parTrans" cxnId="{5820917F-FF6D-4A49-897C-FA8A7208F48A}">
      <dgm:prSet/>
      <dgm:spPr/>
      <dgm:t>
        <a:bodyPr/>
        <a:lstStyle/>
        <a:p>
          <a:endParaRPr lang="it-IT"/>
        </a:p>
      </dgm:t>
    </dgm:pt>
    <dgm:pt modelId="{DE5E7466-6F81-4E82-84D7-20E51537667F}" type="sibTrans" cxnId="{5820917F-FF6D-4A49-897C-FA8A7208F48A}">
      <dgm:prSet/>
      <dgm:spPr/>
      <dgm:t>
        <a:bodyPr/>
        <a:lstStyle/>
        <a:p>
          <a:endParaRPr lang="it-IT"/>
        </a:p>
      </dgm:t>
    </dgm:pt>
    <dgm:pt modelId="{2370F3BA-53D0-40DF-94DE-E88F7AA56B98}" type="pres">
      <dgm:prSet presAssocID="{E38A4ACB-6BFE-4904-835F-FCF113CD5763}" presName="linear" presStyleCnt="0">
        <dgm:presLayoutVars>
          <dgm:animLvl val="lvl"/>
          <dgm:resizeHandles val="exact"/>
        </dgm:presLayoutVars>
      </dgm:prSet>
      <dgm:spPr/>
      <dgm:t>
        <a:bodyPr/>
        <a:lstStyle/>
        <a:p>
          <a:endParaRPr lang="it-IT"/>
        </a:p>
      </dgm:t>
    </dgm:pt>
    <dgm:pt modelId="{F1221658-44E3-42D4-9359-C77E727CF3BA}" type="pres">
      <dgm:prSet presAssocID="{6D343511-9F5F-42A8-A9E4-9B45F17A84FC}" presName="parentText" presStyleLbl="node1" presStyleIdx="0" presStyleCnt="10">
        <dgm:presLayoutVars>
          <dgm:chMax val="0"/>
          <dgm:bulletEnabled val="1"/>
        </dgm:presLayoutVars>
      </dgm:prSet>
      <dgm:spPr/>
      <dgm:t>
        <a:bodyPr/>
        <a:lstStyle/>
        <a:p>
          <a:endParaRPr lang="it-IT"/>
        </a:p>
      </dgm:t>
    </dgm:pt>
    <dgm:pt modelId="{15BC4C27-4359-402D-B302-14085BB76DB1}" type="pres">
      <dgm:prSet presAssocID="{EA0AE20F-98BB-4196-B851-CC8EAE868082}" presName="spacer" presStyleCnt="0"/>
      <dgm:spPr/>
    </dgm:pt>
    <dgm:pt modelId="{CF9EC8E5-F385-4A8D-8956-453C35298AA2}" type="pres">
      <dgm:prSet presAssocID="{C960FBE9-1B9F-4B6C-B6C5-76AF1A533645}" presName="parentText" presStyleLbl="node1" presStyleIdx="1" presStyleCnt="10">
        <dgm:presLayoutVars>
          <dgm:chMax val="0"/>
          <dgm:bulletEnabled val="1"/>
        </dgm:presLayoutVars>
      </dgm:prSet>
      <dgm:spPr/>
      <dgm:t>
        <a:bodyPr/>
        <a:lstStyle/>
        <a:p>
          <a:endParaRPr lang="it-IT"/>
        </a:p>
      </dgm:t>
    </dgm:pt>
    <dgm:pt modelId="{114B4F2F-467F-4ACA-9E85-2546A4657E22}" type="pres">
      <dgm:prSet presAssocID="{D6E543A8-6539-4CC5-BE12-F3F6537E4478}" presName="spacer" presStyleCnt="0"/>
      <dgm:spPr/>
    </dgm:pt>
    <dgm:pt modelId="{FC71453E-A438-49CD-B284-B50E80073C72}" type="pres">
      <dgm:prSet presAssocID="{77EB3F41-661B-438D-A03B-C5CEBED0E01D}" presName="parentText" presStyleLbl="node1" presStyleIdx="2" presStyleCnt="10">
        <dgm:presLayoutVars>
          <dgm:chMax val="0"/>
          <dgm:bulletEnabled val="1"/>
        </dgm:presLayoutVars>
      </dgm:prSet>
      <dgm:spPr/>
      <dgm:t>
        <a:bodyPr/>
        <a:lstStyle/>
        <a:p>
          <a:endParaRPr lang="it-IT"/>
        </a:p>
      </dgm:t>
    </dgm:pt>
    <dgm:pt modelId="{A7306CA2-FE11-4B76-9E0F-2FB933F39691}" type="pres">
      <dgm:prSet presAssocID="{92544738-B728-479C-965D-CB7645869FBC}" presName="spacer" presStyleCnt="0"/>
      <dgm:spPr/>
    </dgm:pt>
    <dgm:pt modelId="{AE00BA8C-ECCD-4B00-8411-1FAB48827EAC}" type="pres">
      <dgm:prSet presAssocID="{ED703A70-2EE3-42C5-AA18-462F94DF2BAA}" presName="parentText" presStyleLbl="node1" presStyleIdx="3" presStyleCnt="10">
        <dgm:presLayoutVars>
          <dgm:chMax val="0"/>
          <dgm:bulletEnabled val="1"/>
        </dgm:presLayoutVars>
      </dgm:prSet>
      <dgm:spPr/>
      <dgm:t>
        <a:bodyPr/>
        <a:lstStyle/>
        <a:p>
          <a:endParaRPr lang="it-IT"/>
        </a:p>
      </dgm:t>
    </dgm:pt>
    <dgm:pt modelId="{D596536F-1446-413B-92B9-5D74910B13EF}" type="pres">
      <dgm:prSet presAssocID="{87FFCF1A-446A-418D-8B57-0EE579A8CF70}" presName="spacer" presStyleCnt="0"/>
      <dgm:spPr/>
    </dgm:pt>
    <dgm:pt modelId="{958D4560-4E27-4517-B1DE-53BFF988D261}" type="pres">
      <dgm:prSet presAssocID="{30EA4201-782A-4B95-ADA9-843F4CF1D634}" presName="parentText" presStyleLbl="node1" presStyleIdx="4" presStyleCnt="10">
        <dgm:presLayoutVars>
          <dgm:chMax val="0"/>
          <dgm:bulletEnabled val="1"/>
        </dgm:presLayoutVars>
      </dgm:prSet>
      <dgm:spPr/>
      <dgm:t>
        <a:bodyPr/>
        <a:lstStyle/>
        <a:p>
          <a:endParaRPr lang="it-IT"/>
        </a:p>
      </dgm:t>
    </dgm:pt>
    <dgm:pt modelId="{7C5D52B3-D9E9-42FB-94CD-B6B91D1B3EAF}" type="pres">
      <dgm:prSet presAssocID="{87D9DD0C-4F36-4F66-A9A1-7760E78A9C57}" presName="spacer" presStyleCnt="0"/>
      <dgm:spPr/>
    </dgm:pt>
    <dgm:pt modelId="{11E6CD63-380F-4639-8465-3B34A7D0FB4B}" type="pres">
      <dgm:prSet presAssocID="{01EFDB3C-5B76-407C-9510-F4127ECC3663}" presName="parentText" presStyleLbl="node1" presStyleIdx="5" presStyleCnt="10">
        <dgm:presLayoutVars>
          <dgm:chMax val="0"/>
          <dgm:bulletEnabled val="1"/>
        </dgm:presLayoutVars>
      </dgm:prSet>
      <dgm:spPr/>
      <dgm:t>
        <a:bodyPr/>
        <a:lstStyle/>
        <a:p>
          <a:endParaRPr lang="it-IT"/>
        </a:p>
      </dgm:t>
    </dgm:pt>
    <dgm:pt modelId="{62421CBA-5774-4EE6-BB7F-7737F4482386}" type="pres">
      <dgm:prSet presAssocID="{F9ACA6B9-8FB9-4400-83FA-985FFCC61F37}" presName="spacer" presStyleCnt="0"/>
      <dgm:spPr/>
    </dgm:pt>
    <dgm:pt modelId="{04EC5470-5A42-4507-AD7C-05C7ED55F98E}" type="pres">
      <dgm:prSet presAssocID="{48438A12-5143-44B6-8176-AA125168C686}" presName="parentText" presStyleLbl="node1" presStyleIdx="6" presStyleCnt="10">
        <dgm:presLayoutVars>
          <dgm:chMax val="0"/>
          <dgm:bulletEnabled val="1"/>
        </dgm:presLayoutVars>
      </dgm:prSet>
      <dgm:spPr/>
      <dgm:t>
        <a:bodyPr/>
        <a:lstStyle/>
        <a:p>
          <a:endParaRPr lang="it-IT"/>
        </a:p>
      </dgm:t>
    </dgm:pt>
    <dgm:pt modelId="{79B23BB5-CB8A-4C78-84EF-CD674F6CEFA1}" type="pres">
      <dgm:prSet presAssocID="{343F2512-3E81-482B-86BD-C0BE0C92F094}" presName="spacer" presStyleCnt="0"/>
      <dgm:spPr/>
    </dgm:pt>
    <dgm:pt modelId="{C97C29BD-4F9D-4625-8697-E078B514CB1C}" type="pres">
      <dgm:prSet presAssocID="{35726F64-8BD2-434A-96AC-5E58CE951FBA}" presName="parentText" presStyleLbl="node1" presStyleIdx="7" presStyleCnt="10">
        <dgm:presLayoutVars>
          <dgm:chMax val="0"/>
          <dgm:bulletEnabled val="1"/>
        </dgm:presLayoutVars>
      </dgm:prSet>
      <dgm:spPr/>
      <dgm:t>
        <a:bodyPr/>
        <a:lstStyle/>
        <a:p>
          <a:endParaRPr lang="it-IT"/>
        </a:p>
      </dgm:t>
    </dgm:pt>
    <dgm:pt modelId="{B48B863C-3C83-4F79-BBDA-14F181A5FE36}" type="pres">
      <dgm:prSet presAssocID="{B153DA1C-209A-4EF3-9979-9FFE7D4CE31B}" presName="spacer" presStyleCnt="0"/>
      <dgm:spPr/>
    </dgm:pt>
    <dgm:pt modelId="{4DCD9D7C-7F08-453C-8D08-628DF6AF4A46}" type="pres">
      <dgm:prSet presAssocID="{E8ECC3D5-A047-4C91-ACAF-376C52550774}" presName="parentText" presStyleLbl="node1" presStyleIdx="8" presStyleCnt="10">
        <dgm:presLayoutVars>
          <dgm:chMax val="0"/>
          <dgm:bulletEnabled val="1"/>
        </dgm:presLayoutVars>
      </dgm:prSet>
      <dgm:spPr/>
      <dgm:t>
        <a:bodyPr/>
        <a:lstStyle/>
        <a:p>
          <a:endParaRPr lang="it-IT"/>
        </a:p>
      </dgm:t>
    </dgm:pt>
    <dgm:pt modelId="{14DE87F1-5BC2-475C-8973-635A4817B9EA}" type="pres">
      <dgm:prSet presAssocID="{8B7A091C-15DA-49D0-972C-4965600F566D}" presName="spacer" presStyleCnt="0"/>
      <dgm:spPr/>
    </dgm:pt>
    <dgm:pt modelId="{1EECB2C5-D635-4945-9AAB-5BBA75EDB437}" type="pres">
      <dgm:prSet presAssocID="{56A9F5FC-D989-4A7F-B6A0-548CD3B19811}" presName="parentText" presStyleLbl="node1" presStyleIdx="9" presStyleCnt="10">
        <dgm:presLayoutVars>
          <dgm:chMax val="0"/>
          <dgm:bulletEnabled val="1"/>
        </dgm:presLayoutVars>
      </dgm:prSet>
      <dgm:spPr/>
      <dgm:t>
        <a:bodyPr/>
        <a:lstStyle/>
        <a:p>
          <a:endParaRPr lang="it-IT"/>
        </a:p>
      </dgm:t>
    </dgm:pt>
  </dgm:ptLst>
  <dgm:cxnLst>
    <dgm:cxn modelId="{C39259A5-8D56-450A-BC24-1B2E0A7028E5}" type="presOf" srcId="{6D343511-9F5F-42A8-A9E4-9B45F17A84FC}" destId="{F1221658-44E3-42D4-9359-C77E727CF3BA}" srcOrd="0" destOrd="0" presId="urn:microsoft.com/office/officeart/2005/8/layout/vList2"/>
    <dgm:cxn modelId="{EF2A543F-B099-4852-8990-362B791F4A7C}" type="presOf" srcId="{01EFDB3C-5B76-407C-9510-F4127ECC3663}" destId="{11E6CD63-380F-4639-8465-3B34A7D0FB4B}" srcOrd="0" destOrd="0" presId="urn:microsoft.com/office/officeart/2005/8/layout/vList2"/>
    <dgm:cxn modelId="{94435E1E-BB79-42E5-B81F-8EF5CF0CE9BF}" srcId="{E38A4ACB-6BFE-4904-835F-FCF113CD5763}" destId="{6D343511-9F5F-42A8-A9E4-9B45F17A84FC}" srcOrd="0" destOrd="0" parTransId="{773787D9-CFA8-4F35-A870-23C7C719C8C3}" sibTransId="{EA0AE20F-98BB-4196-B851-CC8EAE868082}"/>
    <dgm:cxn modelId="{6BA5EAEE-A437-4155-8330-ABF241A70108}" srcId="{E38A4ACB-6BFE-4904-835F-FCF113CD5763}" destId="{77EB3F41-661B-438D-A03B-C5CEBED0E01D}" srcOrd="2" destOrd="0" parTransId="{ED89AB82-274E-4C82-9525-0528EA3C2B38}" sibTransId="{92544738-B728-479C-965D-CB7645869FBC}"/>
    <dgm:cxn modelId="{4C65DBB1-9F5D-4087-8FAB-45172047FD12}" type="presOf" srcId="{56A9F5FC-D989-4A7F-B6A0-548CD3B19811}" destId="{1EECB2C5-D635-4945-9AAB-5BBA75EDB437}" srcOrd="0" destOrd="0" presId="urn:microsoft.com/office/officeart/2005/8/layout/vList2"/>
    <dgm:cxn modelId="{7B586043-8714-402E-950E-566AB84F8370}" type="presOf" srcId="{ED703A70-2EE3-42C5-AA18-462F94DF2BAA}" destId="{AE00BA8C-ECCD-4B00-8411-1FAB48827EAC}" srcOrd="0" destOrd="0" presId="urn:microsoft.com/office/officeart/2005/8/layout/vList2"/>
    <dgm:cxn modelId="{544ADABE-8578-4556-9289-C37602FC3245}" type="presOf" srcId="{48438A12-5143-44B6-8176-AA125168C686}" destId="{04EC5470-5A42-4507-AD7C-05C7ED55F98E}" srcOrd="0" destOrd="0" presId="urn:microsoft.com/office/officeart/2005/8/layout/vList2"/>
    <dgm:cxn modelId="{1CAF13E7-0EB6-4F51-AB12-5A020DF5D380}" type="presOf" srcId="{77EB3F41-661B-438D-A03B-C5CEBED0E01D}" destId="{FC71453E-A438-49CD-B284-B50E80073C72}" srcOrd="0" destOrd="0" presId="urn:microsoft.com/office/officeart/2005/8/layout/vList2"/>
    <dgm:cxn modelId="{264F86F0-C0A1-47B5-B122-7DF717D7ACDE}" srcId="{E38A4ACB-6BFE-4904-835F-FCF113CD5763}" destId="{E8ECC3D5-A047-4C91-ACAF-376C52550774}" srcOrd="8" destOrd="0" parTransId="{E411F62A-26BE-4B34-A197-2B80E0FC94BA}" sibTransId="{8B7A091C-15DA-49D0-972C-4965600F566D}"/>
    <dgm:cxn modelId="{1A5FAE20-45F3-477C-86D0-B77A888BEA9C}" srcId="{E38A4ACB-6BFE-4904-835F-FCF113CD5763}" destId="{30EA4201-782A-4B95-ADA9-843F4CF1D634}" srcOrd="4" destOrd="0" parTransId="{B8522CCE-2C12-499C-8C92-CFE94C559E4C}" sibTransId="{87D9DD0C-4F36-4F66-A9A1-7760E78A9C57}"/>
    <dgm:cxn modelId="{C7B9B0F4-38F2-4566-8BC1-8D4F36A42054}" srcId="{E38A4ACB-6BFE-4904-835F-FCF113CD5763}" destId="{C960FBE9-1B9F-4B6C-B6C5-76AF1A533645}" srcOrd="1" destOrd="0" parTransId="{40EB802D-1693-44CA-B2AD-CC24D53A31B7}" sibTransId="{D6E543A8-6539-4CC5-BE12-F3F6537E4478}"/>
    <dgm:cxn modelId="{0C87E8DF-3348-476B-AD2C-D64C46E60AEB}" type="presOf" srcId="{E8ECC3D5-A047-4C91-ACAF-376C52550774}" destId="{4DCD9D7C-7F08-453C-8D08-628DF6AF4A46}" srcOrd="0" destOrd="0" presId="urn:microsoft.com/office/officeart/2005/8/layout/vList2"/>
    <dgm:cxn modelId="{F3CFA841-9507-4233-A868-21A5271699A5}" srcId="{E38A4ACB-6BFE-4904-835F-FCF113CD5763}" destId="{01EFDB3C-5B76-407C-9510-F4127ECC3663}" srcOrd="5" destOrd="0" parTransId="{66DBE091-E1C6-4FEC-8CA4-9A39E2DD94CB}" sibTransId="{F9ACA6B9-8FB9-4400-83FA-985FFCC61F37}"/>
    <dgm:cxn modelId="{82A7D63A-E739-4C42-BA4B-466878D6D803}" type="presOf" srcId="{C960FBE9-1B9F-4B6C-B6C5-76AF1A533645}" destId="{CF9EC8E5-F385-4A8D-8956-453C35298AA2}" srcOrd="0" destOrd="0" presId="urn:microsoft.com/office/officeart/2005/8/layout/vList2"/>
    <dgm:cxn modelId="{8FF10533-DAE5-4D95-983F-EA15DEB5EA9F}" srcId="{E38A4ACB-6BFE-4904-835F-FCF113CD5763}" destId="{48438A12-5143-44B6-8176-AA125168C686}" srcOrd="6" destOrd="0" parTransId="{1575EAE7-E0B7-45C6-A9E2-A3EECFA4C35E}" sibTransId="{343F2512-3E81-482B-86BD-C0BE0C92F094}"/>
    <dgm:cxn modelId="{5820917F-FF6D-4A49-897C-FA8A7208F48A}" srcId="{E38A4ACB-6BFE-4904-835F-FCF113CD5763}" destId="{56A9F5FC-D989-4A7F-B6A0-548CD3B19811}" srcOrd="9" destOrd="0" parTransId="{DFB8A9BD-86C5-4EFB-854D-33B37C094F48}" sibTransId="{DE5E7466-6F81-4E82-84D7-20E51537667F}"/>
    <dgm:cxn modelId="{54286A1D-CE82-4739-9392-07085A37558C}" type="presOf" srcId="{E38A4ACB-6BFE-4904-835F-FCF113CD5763}" destId="{2370F3BA-53D0-40DF-94DE-E88F7AA56B98}" srcOrd="0" destOrd="0" presId="urn:microsoft.com/office/officeart/2005/8/layout/vList2"/>
    <dgm:cxn modelId="{065E6BB4-2630-462C-9777-3848F009B401}" srcId="{E38A4ACB-6BFE-4904-835F-FCF113CD5763}" destId="{ED703A70-2EE3-42C5-AA18-462F94DF2BAA}" srcOrd="3" destOrd="0" parTransId="{BE7CA9E2-9D99-4A8E-BACA-E382C6ED4BA0}" sibTransId="{87FFCF1A-446A-418D-8B57-0EE579A8CF70}"/>
    <dgm:cxn modelId="{48BD83A1-9609-4D6D-93AE-938F5390B0E8}" type="presOf" srcId="{35726F64-8BD2-434A-96AC-5E58CE951FBA}" destId="{C97C29BD-4F9D-4625-8697-E078B514CB1C}" srcOrd="0" destOrd="0" presId="urn:microsoft.com/office/officeart/2005/8/layout/vList2"/>
    <dgm:cxn modelId="{A8997004-3FCA-471F-A869-B5DCB0F6805B}" srcId="{E38A4ACB-6BFE-4904-835F-FCF113CD5763}" destId="{35726F64-8BD2-434A-96AC-5E58CE951FBA}" srcOrd="7" destOrd="0" parTransId="{FD48779F-FA6F-4007-B94C-224AB21BFDDA}" sibTransId="{B153DA1C-209A-4EF3-9979-9FFE7D4CE31B}"/>
    <dgm:cxn modelId="{35EF5ED5-EB2F-4F8F-AF06-FFED41163D0D}" type="presOf" srcId="{30EA4201-782A-4B95-ADA9-843F4CF1D634}" destId="{958D4560-4E27-4517-B1DE-53BFF988D261}" srcOrd="0" destOrd="0" presId="urn:microsoft.com/office/officeart/2005/8/layout/vList2"/>
    <dgm:cxn modelId="{5590CAA3-0A00-4AFE-B17D-723AE39598ED}" type="presParOf" srcId="{2370F3BA-53D0-40DF-94DE-E88F7AA56B98}" destId="{F1221658-44E3-42D4-9359-C77E727CF3BA}" srcOrd="0" destOrd="0" presId="urn:microsoft.com/office/officeart/2005/8/layout/vList2"/>
    <dgm:cxn modelId="{B95EE3B8-4499-4CF3-AA6E-EDE5D5F5B95F}" type="presParOf" srcId="{2370F3BA-53D0-40DF-94DE-E88F7AA56B98}" destId="{15BC4C27-4359-402D-B302-14085BB76DB1}" srcOrd="1" destOrd="0" presId="urn:microsoft.com/office/officeart/2005/8/layout/vList2"/>
    <dgm:cxn modelId="{AB949A2D-13EE-4C86-BE8C-B683D9F0F765}" type="presParOf" srcId="{2370F3BA-53D0-40DF-94DE-E88F7AA56B98}" destId="{CF9EC8E5-F385-4A8D-8956-453C35298AA2}" srcOrd="2" destOrd="0" presId="urn:microsoft.com/office/officeart/2005/8/layout/vList2"/>
    <dgm:cxn modelId="{4F24A114-6E66-4EEF-B698-7ED124128DF1}" type="presParOf" srcId="{2370F3BA-53D0-40DF-94DE-E88F7AA56B98}" destId="{114B4F2F-467F-4ACA-9E85-2546A4657E22}" srcOrd="3" destOrd="0" presId="urn:microsoft.com/office/officeart/2005/8/layout/vList2"/>
    <dgm:cxn modelId="{7BA8CAC9-1C7A-4CFB-B02E-A14579E1F329}" type="presParOf" srcId="{2370F3BA-53D0-40DF-94DE-E88F7AA56B98}" destId="{FC71453E-A438-49CD-B284-B50E80073C72}" srcOrd="4" destOrd="0" presId="urn:microsoft.com/office/officeart/2005/8/layout/vList2"/>
    <dgm:cxn modelId="{363014E0-5BC0-41FC-B894-DA19D501E037}" type="presParOf" srcId="{2370F3BA-53D0-40DF-94DE-E88F7AA56B98}" destId="{A7306CA2-FE11-4B76-9E0F-2FB933F39691}" srcOrd="5" destOrd="0" presId="urn:microsoft.com/office/officeart/2005/8/layout/vList2"/>
    <dgm:cxn modelId="{D339EFE1-8758-468B-8750-9EF9F8F32B11}" type="presParOf" srcId="{2370F3BA-53D0-40DF-94DE-E88F7AA56B98}" destId="{AE00BA8C-ECCD-4B00-8411-1FAB48827EAC}" srcOrd="6" destOrd="0" presId="urn:microsoft.com/office/officeart/2005/8/layout/vList2"/>
    <dgm:cxn modelId="{D92E1414-9F7C-414B-91F4-8E0E94DFD61F}" type="presParOf" srcId="{2370F3BA-53D0-40DF-94DE-E88F7AA56B98}" destId="{D596536F-1446-413B-92B9-5D74910B13EF}" srcOrd="7" destOrd="0" presId="urn:microsoft.com/office/officeart/2005/8/layout/vList2"/>
    <dgm:cxn modelId="{DD22E4DF-4599-48D2-946A-A052CA52DD00}" type="presParOf" srcId="{2370F3BA-53D0-40DF-94DE-E88F7AA56B98}" destId="{958D4560-4E27-4517-B1DE-53BFF988D261}" srcOrd="8" destOrd="0" presId="urn:microsoft.com/office/officeart/2005/8/layout/vList2"/>
    <dgm:cxn modelId="{7B8C5473-891D-4B05-8A38-A1FBAEF37217}" type="presParOf" srcId="{2370F3BA-53D0-40DF-94DE-E88F7AA56B98}" destId="{7C5D52B3-D9E9-42FB-94CD-B6B91D1B3EAF}" srcOrd="9" destOrd="0" presId="urn:microsoft.com/office/officeart/2005/8/layout/vList2"/>
    <dgm:cxn modelId="{A80864F4-1B70-4452-8782-96A7D57717C8}" type="presParOf" srcId="{2370F3BA-53D0-40DF-94DE-E88F7AA56B98}" destId="{11E6CD63-380F-4639-8465-3B34A7D0FB4B}" srcOrd="10" destOrd="0" presId="urn:microsoft.com/office/officeart/2005/8/layout/vList2"/>
    <dgm:cxn modelId="{1DB8D72C-7FA1-473F-B76F-826169CBCE99}" type="presParOf" srcId="{2370F3BA-53D0-40DF-94DE-E88F7AA56B98}" destId="{62421CBA-5774-4EE6-BB7F-7737F4482386}" srcOrd="11" destOrd="0" presId="urn:microsoft.com/office/officeart/2005/8/layout/vList2"/>
    <dgm:cxn modelId="{1CB2BFA2-2CCE-4543-9C5A-0A6BB40B2258}" type="presParOf" srcId="{2370F3BA-53D0-40DF-94DE-E88F7AA56B98}" destId="{04EC5470-5A42-4507-AD7C-05C7ED55F98E}" srcOrd="12" destOrd="0" presId="urn:microsoft.com/office/officeart/2005/8/layout/vList2"/>
    <dgm:cxn modelId="{02820BC3-901A-4AB6-A53E-96F7DB35F267}" type="presParOf" srcId="{2370F3BA-53D0-40DF-94DE-E88F7AA56B98}" destId="{79B23BB5-CB8A-4C78-84EF-CD674F6CEFA1}" srcOrd="13" destOrd="0" presId="urn:microsoft.com/office/officeart/2005/8/layout/vList2"/>
    <dgm:cxn modelId="{A0462303-6EDA-4AAA-B5AD-E84EF63A50C8}" type="presParOf" srcId="{2370F3BA-53D0-40DF-94DE-E88F7AA56B98}" destId="{C97C29BD-4F9D-4625-8697-E078B514CB1C}" srcOrd="14" destOrd="0" presId="urn:microsoft.com/office/officeart/2005/8/layout/vList2"/>
    <dgm:cxn modelId="{B9F6FD82-2B18-4A08-8694-1F9B3D97FD8C}" type="presParOf" srcId="{2370F3BA-53D0-40DF-94DE-E88F7AA56B98}" destId="{B48B863C-3C83-4F79-BBDA-14F181A5FE36}" srcOrd="15" destOrd="0" presId="urn:microsoft.com/office/officeart/2005/8/layout/vList2"/>
    <dgm:cxn modelId="{AED895D3-99B6-45E1-9074-9E328E547097}" type="presParOf" srcId="{2370F3BA-53D0-40DF-94DE-E88F7AA56B98}" destId="{4DCD9D7C-7F08-453C-8D08-628DF6AF4A46}" srcOrd="16" destOrd="0" presId="urn:microsoft.com/office/officeart/2005/8/layout/vList2"/>
    <dgm:cxn modelId="{9D73A5B2-1963-4EBB-9931-E4EE5CAA8488}" type="presParOf" srcId="{2370F3BA-53D0-40DF-94DE-E88F7AA56B98}" destId="{14DE87F1-5BC2-475C-8973-635A4817B9EA}" srcOrd="17" destOrd="0" presId="urn:microsoft.com/office/officeart/2005/8/layout/vList2"/>
    <dgm:cxn modelId="{ED20117A-92DB-4F75-BE49-0CD6B753BEC5}" type="presParOf" srcId="{2370F3BA-53D0-40DF-94DE-E88F7AA56B98}" destId="{1EECB2C5-D635-4945-9AAB-5BBA75EDB437}"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9C33A8-907D-4DDF-988D-7C0DCD7B0EE7}" type="doc">
      <dgm:prSet loTypeId="urn:microsoft.com/office/officeart/2005/8/layout/radial1" loCatId="cycle" qsTypeId="urn:microsoft.com/office/officeart/2005/8/quickstyle/simple2" qsCatId="simple" csTypeId="urn:microsoft.com/office/officeart/2005/8/colors/accent1_2" csCatId="accent1" phldr="1"/>
      <dgm:spPr/>
      <dgm:t>
        <a:bodyPr/>
        <a:lstStyle/>
        <a:p>
          <a:endParaRPr lang="it-IT"/>
        </a:p>
      </dgm:t>
    </dgm:pt>
    <dgm:pt modelId="{9643DBB0-70E2-4B18-B4E9-4224A9F8A47E}">
      <dgm:prSet phldrT="[Testo]" custT="1"/>
      <dgm:spPr>
        <a:solidFill>
          <a:schemeClr val="accent2">
            <a:lumMod val="60000"/>
            <a:lumOff val="40000"/>
          </a:schemeClr>
        </a:solidFill>
      </dgm:spPr>
      <dgm:t>
        <a:bodyPr/>
        <a:lstStyle/>
        <a:p>
          <a:r>
            <a:rPr lang="it-IT" sz="1800" dirty="0" smtClean="0">
              <a:latin typeface="Arial" pitchFamily="34" charset="0"/>
              <a:cs typeface="Arial" pitchFamily="34" charset="0"/>
            </a:rPr>
            <a:t>Pro Solvendo Pro Soluto</a:t>
          </a:r>
          <a:endParaRPr lang="it-IT" sz="1800" dirty="0">
            <a:latin typeface="Arial" pitchFamily="34" charset="0"/>
            <a:cs typeface="Arial" pitchFamily="34" charset="0"/>
          </a:endParaRPr>
        </a:p>
      </dgm:t>
    </dgm:pt>
    <dgm:pt modelId="{1EB47AA0-CAB3-4806-9266-AFD3CC3C3042}" type="parTrans" cxnId="{8E66D84F-F422-4426-AFBB-3B401622054A}">
      <dgm:prSet/>
      <dgm:spPr/>
      <dgm:t>
        <a:bodyPr/>
        <a:lstStyle/>
        <a:p>
          <a:endParaRPr lang="it-IT">
            <a:latin typeface="Arial" pitchFamily="34" charset="0"/>
            <a:cs typeface="Arial" pitchFamily="34" charset="0"/>
          </a:endParaRPr>
        </a:p>
      </dgm:t>
    </dgm:pt>
    <dgm:pt modelId="{6045F943-852C-4F86-93CF-A1DB194B2D72}" type="sibTrans" cxnId="{8E66D84F-F422-4426-AFBB-3B401622054A}">
      <dgm:prSet/>
      <dgm:spPr/>
      <dgm:t>
        <a:bodyPr/>
        <a:lstStyle/>
        <a:p>
          <a:endParaRPr lang="it-IT">
            <a:latin typeface="Arial" pitchFamily="34" charset="0"/>
            <a:cs typeface="Arial" pitchFamily="34" charset="0"/>
          </a:endParaRPr>
        </a:p>
      </dgm:t>
    </dgm:pt>
    <dgm:pt modelId="{83B22E41-A514-4F93-B95B-3D27641F767B}">
      <dgm:prSet phldrT="[Testo]" custT="1"/>
      <dgm:spPr>
        <a:solidFill>
          <a:schemeClr val="bg1">
            <a:lumMod val="65000"/>
          </a:schemeClr>
        </a:solidFill>
      </dgm:spPr>
      <dgm:t>
        <a:bodyPr/>
        <a:lstStyle/>
        <a:p>
          <a:r>
            <a:rPr lang="it-IT" sz="1600" dirty="0" smtClean="0">
              <a:latin typeface="Arial" pitchFamily="34" charset="0"/>
              <a:cs typeface="Arial" pitchFamily="34" charset="0"/>
            </a:rPr>
            <a:t>MATURITY</a:t>
          </a:r>
          <a:endParaRPr lang="it-IT" sz="1600" dirty="0">
            <a:latin typeface="Arial" pitchFamily="34" charset="0"/>
            <a:cs typeface="Arial" pitchFamily="34" charset="0"/>
          </a:endParaRPr>
        </a:p>
      </dgm:t>
    </dgm:pt>
    <dgm:pt modelId="{48F11787-7194-4643-91FA-1ADA3EDC9E2A}" type="parTrans" cxnId="{0B685EE6-3575-436A-A8DA-EA1B0A8FD406}">
      <dgm:prSet/>
      <dgm:spPr/>
      <dgm:t>
        <a:bodyPr/>
        <a:lstStyle/>
        <a:p>
          <a:endParaRPr lang="it-IT">
            <a:latin typeface="Arial" pitchFamily="34" charset="0"/>
            <a:cs typeface="Arial" pitchFamily="34" charset="0"/>
          </a:endParaRPr>
        </a:p>
      </dgm:t>
    </dgm:pt>
    <dgm:pt modelId="{7FF3B0C1-B3DB-4E74-91F0-0E4504495A6D}" type="sibTrans" cxnId="{0B685EE6-3575-436A-A8DA-EA1B0A8FD406}">
      <dgm:prSet/>
      <dgm:spPr/>
      <dgm:t>
        <a:bodyPr/>
        <a:lstStyle/>
        <a:p>
          <a:endParaRPr lang="it-IT">
            <a:latin typeface="Arial" pitchFamily="34" charset="0"/>
            <a:cs typeface="Arial" pitchFamily="34" charset="0"/>
          </a:endParaRPr>
        </a:p>
      </dgm:t>
    </dgm:pt>
    <dgm:pt modelId="{911348BE-AE7E-4036-B83F-1F15EAD551A0}">
      <dgm:prSet phldrT="[Testo]" custT="1"/>
      <dgm:spPr>
        <a:solidFill>
          <a:schemeClr val="bg1">
            <a:lumMod val="65000"/>
          </a:schemeClr>
        </a:solidFill>
      </dgm:spPr>
      <dgm:t>
        <a:bodyPr/>
        <a:lstStyle/>
        <a:p>
          <a:r>
            <a:rPr lang="it-IT" sz="1600" dirty="0" smtClean="0">
              <a:latin typeface="Arial" pitchFamily="34" charset="0"/>
              <a:cs typeface="Arial" pitchFamily="34" charset="0"/>
            </a:rPr>
            <a:t>DIRETTO</a:t>
          </a:r>
          <a:endParaRPr lang="it-IT" sz="1600" i="1" dirty="0">
            <a:latin typeface="Arial" pitchFamily="34" charset="0"/>
            <a:cs typeface="Arial" pitchFamily="34" charset="0"/>
          </a:endParaRPr>
        </a:p>
      </dgm:t>
    </dgm:pt>
    <dgm:pt modelId="{7FE633DB-F693-4008-8959-460C2BBAA960}" type="parTrans" cxnId="{154E89DA-46AD-495F-BCFA-7F96122CA463}">
      <dgm:prSet/>
      <dgm:spPr/>
      <dgm:t>
        <a:bodyPr/>
        <a:lstStyle/>
        <a:p>
          <a:endParaRPr lang="it-IT">
            <a:latin typeface="Arial" pitchFamily="34" charset="0"/>
            <a:cs typeface="Arial" pitchFamily="34" charset="0"/>
          </a:endParaRPr>
        </a:p>
      </dgm:t>
    </dgm:pt>
    <dgm:pt modelId="{5E933E80-D4A7-496D-81E3-9FC4A499322D}" type="sibTrans" cxnId="{154E89DA-46AD-495F-BCFA-7F96122CA463}">
      <dgm:prSet/>
      <dgm:spPr/>
      <dgm:t>
        <a:bodyPr/>
        <a:lstStyle/>
        <a:p>
          <a:endParaRPr lang="it-IT">
            <a:latin typeface="Arial" pitchFamily="34" charset="0"/>
            <a:cs typeface="Arial" pitchFamily="34" charset="0"/>
          </a:endParaRPr>
        </a:p>
      </dgm:t>
    </dgm:pt>
    <dgm:pt modelId="{8E9DC2CA-2690-4444-8943-982B1EBCCD2D}">
      <dgm:prSet phldrT="[Testo]" custT="1"/>
      <dgm:spPr>
        <a:solidFill>
          <a:schemeClr val="bg1">
            <a:lumMod val="65000"/>
          </a:schemeClr>
        </a:solidFill>
      </dgm:spPr>
      <dgm:t>
        <a:bodyPr/>
        <a:lstStyle/>
        <a:p>
          <a:r>
            <a:rPr lang="it-IT" sz="1600" dirty="0" smtClean="0">
              <a:latin typeface="Arial" pitchFamily="34" charset="0"/>
              <a:cs typeface="Arial" pitchFamily="34" charset="0"/>
            </a:rPr>
            <a:t>POOL FACTOR</a:t>
          </a:r>
        </a:p>
        <a:p>
          <a:r>
            <a:rPr lang="it-IT" sz="1400" dirty="0" smtClean="0">
              <a:latin typeface="Arial" pitchFamily="34" charset="0"/>
              <a:cs typeface="Arial" pitchFamily="34" charset="0"/>
            </a:rPr>
            <a:t>(</a:t>
          </a:r>
          <a:r>
            <a:rPr lang="it-IT" sz="1400" dirty="0" err="1" smtClean="0">
              <a:latin typeface="Arial" pitchFamily="34" charset="0"/>
              <a:cs typeface="Arial" pitchFamily="34" charset="0"/>
            </a:rPr>
            <a:t>Factor</a:t>
          </a:r>
          <a:r>
            <a:rPr lang="it-IT" sz="1400" dirty="0" smtClean="0">
              <a:latin typeface="Arial" pitchFamily="34" charset="0"/>
              <a:cs typeface="Arial" pitchFamily="34" charset="0"/>
            </a:rPr>
            <a:t> Comune)</a:t>
          </a:r>
          <a:endParaRPr lang="it-IT" sz="1400" dirty="0">
            <a:latin typeface="Arial" pitchFamily="34" charset="0"/>
            <a:cs typeface="Arial" pitchFamily="34" charset="0"/>
          </a:endParaRPr>
        </a:p>
      </dgm:t>
    </dgm:pt>
    <dgm:pt modelId="{D1A065FB-113D-411B-8DAE-2A155762EFF5}" type="parTrans" cxnId="{2BC02255-517D-4FAE-BA50-36B9FAA7E29D}">
      <dgm:prSet/>
      <dgm:spPr>
        <a:ln>
          <a:solidFill>
            <a:schemeClr val="bg1">
              <a:lumMod val="65000"/>
            </a:schemeClr>
          </a:solidFill>
        </a:ln>
      </dgm:spPr>
      <dgm:t>
        <a:bodyPr/>
        <a:lstStyle/>
        <a:p>
          <a:endParaRPr lang="it-IT">
            <a:latin typeface="Arial" pitchFamily="34" charset="0"/>
            <a:cs typeface="Arial" pitchFamily="34" charset="0"/>
          </a:endParaRPr>
        </a:p>
      </dgm:t>
    </dgm:pt>
    <dgm:pt modelId="{1FD5D485-7652-4CF2-963F-0F4BF2660523}" type="sibTrans" cxnId="{2BC02255-517D-4FAE-BA50-36B9FAA7E29D}">
      <dgm:prSet/>
      <dgm:spPr/>
      <dgm:t>
        <a:bodyPr/>
        <a:lstStyle/>
        <a:p>
          <a:endParaRPr lang="it-IT">
            <a:latin typeface="Arial" pitchFamily="34" charset="0"/>
            <a:cs typeface="Arial" pitchFamily="34" charset="0"/>
          </a:endParaRPr>
        </a:p>
      </dgm:t>
    </dgm:pt>
    <dgm:pt modelId="{9CB4C3A1-55CA-4855-8AF4-79E05C07FE24}">
      <dgm:prSet phldrT="[Testo]" custT="1"/>
      <dgm:spPr>
        <a:solidFill>
          <a:schemeClr val="bg1">
            <a:lumMod val="65000"/>
          </a:schemeClr>
        </a:solidFill>
      </dgm:spPr>
      <dgm:t>
        <a:bodyPr/>
        <a:lstStyle/>
        <a:p>
          <a:r>
            <a:rPr lang="it-IT" sz="1400" dirty="0" smtClean="0">
              <a:latin typeface="Arial" pitchFamily="34" charset="0"/>
              <a:cs typeface="Arial" pitchFamily="34" charset="0"/>
            </a:rPr>
            <a:t>ASSICURAZIONE </a:t>
          </a:r>
        </a:p>
        <a:p>
          <a:r>
            <a:rPr lang="it-IT" sz="1400" dirty="0" smtClean="0">
              <a:latin typeface="Arial" pitchFamily="34" charset="0"/>
              <a:cs typeface="Arial" pitchFamily="34" charset="0"/>
            </a:rPr>
            <a:t>CREDITI</a:t>
          </a:r>
          <a:endParaRPr lang="it-IT" sz="1400" dirty="0">
            <a:latin typeface="Arial" pitchFamily="34" charset="0"/>
            <a:cs typeface="Arial" pitchFamily="34" charset="0"/>
          </a:endParaRPr>
        </a:p>
      </dgm:t>
    </dgm:pt>
    <dgm:pt modelId="{0B9AEDC2-E6B4-4AFF-AD48-07C2D2FFBFBA}" type="parTrans" cxnId="{8689D196-754E-4E1F-8CFA-17F810BC2F06}">
      <dgm:prSet/>
      <dgm:spPr>
        <a:ln>
          <a:solidFill>
            <a:srgbClr val="0070C0"/>
          </a:solidFill>
        </a:ln>
      </dgm:spPr>
      <dgm:t>
        <a:bodyPr/>
        <a:lstStyle/>
        <a:p>
          <a:endParaRPr lang="it-IT">
            <a:latin typeface="Arial" pitchFamily="34" charset="0"/>
            <a:cs typeface="Arial" pitchFamily="34" charset="0"/>
          </a:endParaRPr>
        </a:p>
      </dgm:t>
    </dgm:pt>
    <dgm:pt modelId="{527B8BEF-FDE6-42B6-8700-0F23A80F45D9}" type="sibTrans" cxnId="{8689D196-754E-4E1F-8CFA-17F810BC2F06}">
      <dgm:prSet/>
      <dgm:spPr/>
      <dgm:t>
        <a:bodyPr/>
        <a:lstStyle/>
        <a:p>
          <a:endParaRPr lang="it-IT">
            <a:latin typeface="Arial" pitchFamily="34" charset="0"/>
            <a:cs typeface="Arial" pitchFamily="34" charset="0"/>
          </a:endParaRPr>
        </a:p>
      </dgm:t>
    </dgm:pt>
    <dgm:pt modelId="{FD4F36B8-D2EB-46D8-8DFE-2E8A925FA132}">
      <dgm:prSet custT="1"/>
      <dgm:spPr>
        <a:solidFill>
          <a:schemeClr val="bg1">
            <a:lumMod val="65000"/>
          </a:schemeClr>
        </a:solidFill>
      </dgm:spPr>
      <dgm:t>
        <a:bodyPr/>
        <a:lstStyle/>
        <a:p>
          <a:r>
            <a:rPr lang="it-IT" sz="1600" dirty="0" smtClean="0">
              <a:latin typeface="Arial" pitchFamily="34" charset="0"/>
              <a:cs typeface="Arial" pitchFamily="34" charset="0"/>
            </a:rPr>
            <a:t>A.T.D.</a:t>
          </a:r>
          <a:endParaRPr lang="it-IT" sz="1600" dirty="0">
            <a:latin typeface="Arial" pitchFamily="34" charset="0"/>
            <a:cs typeface="Arial" pitchFamily="34" charset="0"/>
          </a:endParaRPr>
        </a:p>
      </dgm:t>
    </dgm:pt>
    <dgm:pt modelId="{3E376525-110E-4432-8718-57681844AA56}" type="parTrans" cxnId="{1FB603D9-30F3-4B0D-95E0-5820606174D9}">
      <dgm:prSet/>
      <dgm:spPr>
        <a:ln>
          <a:solidFill>
            <a:srgbClr val="0070C0"/>
          </a:solidFill>
        </a:ln>
      </dgm:spPr>
      <dgm:t>
        <a:bodyPr/>
        <a:lstStyle/>
        <a:p>
          <a:endParaRPr lang="it-IT">
            <a:latin typeface="Arial" pitchFamily="34" charset="0"/>
            <a:cs typeface="Arial" pitchFamily="34" charset="0"/>
          </a:endParaRPr>
        </a:p>
      </dgm:t>
    </dgm:pt>
    <dgm:pt modelId="{56FFE85E-A007-461A-9759-F7FEB7ED96F9}" type="sibTrans" cxnId="{1FB603D9-30F3-4B0D-95E0-5820606174D9}">
      <dgm:prSet/>
      <dgm:spPr/>
      <dgm:t>
        <a:bodyPr/>
        <a:lstStyle/>
        <a:p>
          <a:endParaRPr lang="it-IT">
            <a:latin typeface="Arial" pitchFamily="34" charset="0"/>
            <a:cs typeface="Arial" pitchFamily="34" charset="0"/>
          </a:endParaRPr>
        </a:p>
      </dgm:t>
    </dgm:pt>
    <dgm:pt modelId="{6649DA9B-7161-4108-9CB2-8B7299953912}">
      <dgm:prSet custT="1"/>
      <dgm:spPr>
        <a:solidFill>
          <a:schemeClr val="bg1">
            <a:lumMod val="65000"/>
          </a:schemeClr>
        </a:solidFill>
      </dgm:spPr>
      <dgm:t>
        <a:bodyPr/>
        <a:lstStyle/>
        <a:p>
          <a:r>
            <a:rPr lang="it-IT" sz="1600" dirty="0" smtClean="0">
              <a:latin typeface="Arial" pitchFamily="34" charset="0"/>
              <a:cs typeface="Arial" pitchFamily="34" charset="0"/>
            </a:rPr>
            <a:t>INDIRETTO</a:t>
          </a:r>
          <a:endParaRPr lang="it-IT" sz="1600" dirty="0">
            <a:latin typeface="Arial" pitchFamily="34" charset="0"/>
            <a:cs typeface="Arial" pitchFamily="34" charset="0"/>
          </a:endParaRPr>
        </a:p>
      </dgm:t>
    </dgm:pt>
    <dgm:pt modelId="{60011FCF-A167-41CF-B893-A3DA0E434E31}" type="parTrans" cxnId="{A39D0F54-7B3F-4971-A720-1D74F6BEFEC3}">
      <dgm:prSet/>
      <dgm:spPr/>
      <dgm:t>
        <a:bodyPr/>
        <a:lstStyle/>
        <a:p>
          <a:endParaRPr lang="it-IT">
            <a:latin typeface="Arial" pitchFamily="34" charset="0"/>
            <a:cs typeface="Arial" pitchFamily="34" charset="0"/>
          </a:endParaRPr>
        </a:p>
      </dgm:t>
    </dgm:pt>
    <dgm:pt modelId="{471832FD-F160-4B38-8E00-6D13A9E45762}" type="sibTrans" cxnId="{A39D0F54-7B3F-4971-A720-1D74F6BEFEC3}">
      <dgm:prSet/>
      <dgm:spPr/>
      <dgm:t>
        <a:bodyPr/>
        <a:lstStyle/>
        <a:p>
          <a:endParaRPr lang="it-IT">
            <a:latin typeface="Arial" pitchFamily="34" charset="0"/>
            <a:cs typeface="Arial" pitchFamily="34" charset="0"/>
          </a:endParaRPr>
        </a:p>
      </dgm:t>
    </dgm:pt>
    <dgm:pt modelId="{B6602AE0-EDEC-453C-863A-0F9242BD8D8C}">
      <dgm:prSet custT="1"/>
      <dgm:spPr>
        <a:solidFill>
          <a:schemeClr val="bg1">
            <a:lumMod val="65000"/>
          </a:schemeClr>
        </a:solidFill>
      </dgm:spPr>
      <dgm:t>
        <a:bodyPr/>
        <a:lstStyle/>
        <a:p>
          <a:r>
            <a:rPr lang="it-IT" sz="1600" dirty="0" smtClean="0">
              <a:latin typeface="Arial" pitchFamily="34" charset="0"/>
              <a:cs typeface="Arial" pitchFamily="34" charset="0"/>
            </a:rPr>
            <a:t>ESTERO</a:t>
          </a:r>
          <a:endParaRPr lang="it-IT" sz="1600" dirty="0">
            <a:latin typeface="Arial" pitchFamily="34" charset="0"/>
            <a:cs typeface="Arial" pitchFamily="34" charset="0"/>
          </a:endParaRPr>
        </a:p>
      </dgm:t>
    </dgm:pt>
    <dgm:pt modelId="{ED130620-4F9C-4348-86D1-C0CD37153AD1}" type="parTrans" cxnId="{79644A1B-7C7D-4632-A3C1-B00170C611C8}">
      <dgm:prSet/>
      <dgm:spPr/>
      <dgm:t>
        <a:bodyPr/>
        <a:lstStyle/>
        <a:p>
          <a:endParaRPr lang="it-IT">
            <a:latin typeface="Arial" pitchFamily="34" charset="0"/>
            <a:cs typeface="Arial" pitchFamily="34" charset="0"/>
          </a:endParaRPr>
        </a:p>
      </dgm:t>
    </dgm:pt>
    <dgm:pt modelId="{FBBB7312-10BA-4D75-B36B-E8B227C8379B}" type="sibTrans" cxnId="{79644A1B-7C7D-4632-A3C1-B00170C611C8}">
      <dgm:prSet/>
      <dgm:spPr/>
      <dgm:t>
        <a:bodyPr/>
        <a:lstStyle/>
        <a:p>
          <a:endParaRPr lang="it-IT">
            <a:latin typeface="Arial" pitchFamily="34" charset="0"/>
            <a:cs typeface="Arial" pitchFamily="34" charset="0"/>
          </a:endParaRPr>
        </a:p>
      </dgm:t>
    </dgm:pt>
    <dgm:pt modelId="{EBF8E672-2A77-4B50-8D3F-9B08DE834078}" type="pres">
      <dgm:prSet presAssocID="{689C33A8-907D-4DDF-988D-7C0DCD7B0EE7}" presName="cycle" presStyleCnt="0">
        <dgm:presLayoutVars>
          <dgm:chMax val="1"/>
          <dgm:dir/>
          <dgm:animLvl val="ctr"/>
          <dgm:resizeHandles val="exact"/>
        </dgm:presLayoutVars>
      </dgm:prSet>
      <dgm:spPr/>
      <dgm:t>
        <a:bodyPr/>
        <a:lstStyle/>
        <a:p>
          <a:endParaRPr lang="it-IT"/>
        </a:p>
      </dgm:t>
    </dgm:pt>
    <dgm:pt modelId="{AEE05EA5-5547-4AD5-A907-6360FC1240A8}" type="pres">
      <dgm:prSet presAssocID="{9643DBB0-70E2-4B18-B4E9-4224A9F8A47E}" presName="centerShape" presStyleLbl="node0" presStyleIdx="0" presStyleCnt="1" custScaleX="147248" custScaleY="129910" custLinFactNeighborX="2090" custLinFactNeighborY="640"/>
      <dgm:spPr/>
      <dgm:t>
        <a:bodyPr/>
        <a:lstStyle/>
        <a:p>
          <a:endParaRPr lang="it-IT"/>
        </a:p>
      </dgm:t>
    </dgm:pt>
    <dgm:pt modelId="{91C0E01F-C9B0-41D9-972B-E34B2AB20B05}" type="pres">
      <dgm:prSet presAssocID="{48F11787-7194-4643-91FA-1ADA3EDC9E2A}" presName="Name9" presStyleLbl="parChTrans1D2" presStyleIdx="0" presStyleCnt="7"/>
      <dgm:spPr/>
      <dgm:t>
        <a:bodyPr/>
        <a:lstStyle/>
        <a:p>
          <a:endParaRPr lang="it-IT"/>
        </a:p>
      </dgm:t>
    </dgm:pt>
    <dgm:pt modelId="{74DF60D3-83F2-43E0-AD5D-250EFE20A641}" type="pres">
      <dgm:prSet presAssocID="{48F11787-7194-4643-91FA-1ADA3EDC9E2A}" presName="connTx" presStyleLbl="parChTrans1D2" presStyleIdx="0" presStyleCnt="7"/>
      <dgm:spPr/>
      <dgm:t>
        <a:bodyPr/>
        <a:lstStyle/>
        <a:p>
          <a:endParaRPr lang="it-IT"/>
        </a:p>
      </dgm:t>
    </dgm:pt>
    <dgm:pt modelId="{A77ABDFF-9926-4A33-8A67-2F036A1C4BE5}" type="pres">
      <dgm:prSet presAssocID="{83B22E41-A514-4F93-B95B-3D27641F767B}" presName="node" presStyleLbl="node1" presStyleIdx="0" presStyleCnt="7" custScaleX="129910" custScaleY="75348">
        <dgm:presLayoutVars>
          <dgm:bulletEnabled val="1"/>
        </dgm:presLayoutVars>
      </dgm:prSet>
      <dgm:spPr/>
      <dgm:t>
        <a:bodyPr/>
        <a:lstStyle/>
        <a:p>
          <a:endParaRPr lang="it-IT"/>
        </a:p>
      </dgm:t>
    </dgm:pt>
    <dgm:pt modelId="{24AE0B9B-D9BD-4FA3-8DE2-DFDFE29D27A0}" type="pres">
      <dgm:prSet presAssocID="{7FE633DB-F693-4008-8959-460C2BBAA960}" presName="Name9" presStyleLbl="parChTrans1D2" presStyleIdx="1" presStyleCnt="7"/>
      <dgm:spPr/>
      <dgm:t>
        <a:bodyPr/>
        <a:lstStyle/>
        <a:p>
          <a:endParaRPr lang="it-IT"/>
        </a:p>
      </dgm:t>
    </dgm:pt>
    <dgm:pt modelId="{988FEA7E-A3BA-47BD-AD75-B51BE8D5248E}" type="pres">
      <dgm:prSet presAssocID="{7FE633DB-F693-4008-8959-460C2BBAA960}" presName="connTx" presStyleLbl="parChTrans1D2" presStyleIdx="1" presStyleCnt="7"/>
      <dgm:spPr/>
      <dgm:t>
        <a:bodyPr/>
        <a:lstStyle/>
        <a:p>
          <a:endParaRPr lang="it-IT"/>
        </a:p>
      </dgm:t>
    </dgm:pt>
    <dgm:pt modelId="{C916FE8F-4847-416B-9F79-CF8BE16E4F6E}" type="pres">
      <dgm:prSet presAssocID="{911348BE-AE7E-4036-B83F-1F15EAD551A0}" presName="node" presStyleLbl="node1" presStyleIdx="1" presStyleCnt="7" custScaleX="129910" custScaleY="75348" custRadScaleRad="138152" custRadScaleInc="20571">
        <dgm:presLayoutVars>
          <dgm:bulletEnabled val="1"/>
        </dgm:presLayoutVars>
      </dgm:prSet>
      <dgm:spPr/>
      <dgm:t>
        <a:bodyPr/>
        <a:lstStyle/>
        <a:p>
          <a:endParaRPr lang="it-IT"/>
        </a:p>
      </dgm:t>
    </dgm:pt>
    <dgm:pt modelId="{AA88C6FA-7D49-48A7-8BA1-9CA952DA7D0D}" type="pres">
      <dgm:prSet presAssocID="{D1A065FB-113D-411B-8DAE-2A155762EFF5}" presName="Name9" presStyleLbl="parChTrans1D2" presStyleIdx="2" presStyleCnt="7"/>
      <dgm:spPr/>
      <dgm:t>
        <a:bodyPr/>
        <a:lstStyle/>
        <a:p>
          <a:endParaRPr lang="it-IT"/>
        </a:p>
      </dgm:t>
    </dgm:pt>
    <dgm:pt modelId="{C030E0ED-D31A-470F-845D-77E3DA12192B}" type="pres">
      <dgm:prSet presAssocID="{D1A065FB-113D-411B-8DAE-2A155762EFF5}" presName="connTx" presStyleLbl="parChTrans1D2" presStyleIdx="2" presStyleCnt="7"/>
      <dgm:spPr/>
      <dgm:t>
        <a:bodyPr/>
        <a:lstStyle/>
        <a:p>
          <a:endParaRPr lang="it-IT"/>
        </a:p>
      </dgm:t>
    </dgm:pt>
    <dgm:pt modelId="{C33C813F-5FAF-498C-8444-B6660EF6B946}" type="pres">
      <dgm:prSet presAssocID="{8E9DC2CA-2690-4444-8943-982B1EBCCD2D}" presName="node" presStyleLbl="node1" presStyleIdx="2" presStyleCnt="7" custScaleX="149092" custScaleY="78602" custRadScaleRad="151470" custRadScaleInc="-43328">
        <dgm:presLayoutVars>
          <dgm:bulletEnabled val="1"/>
        </dgm:presLayoutVars>
      </dgm:prSet>
      <dgm:spPr/>
      <dgm:t>
        <a:bodyPr/>
        <a:lstStyle/>
        <a:p>
          <a:endParaRPr lang="it-IT"/>
        </a:p>
      </dgm:t>
    </dgm:pt>
    <dgm:pt modelId="{39912B8B-1BA7-4503-BAE2-CEF89C145C99}" type="pres">
      <dgm:prSet presAssocID="{0B9AEDC2-E6B4-4AFF-AD48-07C2D2FFBFBA}" presName="Name9" presStyleLbl="parChTrans1D2" presStyleIdx="3" presStyleCnt="7"/>
      <dgm:spPr/>
      <dgm:t>
        <a:bodyPr/>
        <a:lstStyle/>
        <a:p>
          <a:endParaRPr lang="it-IT"/>
        </a:p>
      </dgm:t>
    </dgm:pt>
    <dgm:pt modelId="{CA383E60-219A-4ED4-B9D2-2AB81F4C7D9B}" type="pres">
      <dgm:prSet presAssocID="{0B9AEDC2-E6B4-4AFF-AD48-07C2D2FFBFBA}" presName="connTx" presStyleLbl="parChTrans1D2" presStyleIdx="3" presStyleCnt="7"/>
      <dgm:spPr/>
      <dgm:t>
        <a:bodyPr/>
        <a:lstStyle/>
        <a:p>
          <a:endParaRPr lang="it-IT"/>
        </a:p>
      </dgm:t>
    </dgm:pt>
    <dgm:pt modelId="{71A3DFC3-6E06-4A22-8B9B-1982C57DB63F}" type="pres">
      <dgm:prSet presAssocID="{9CB4C3A1-55CA-4855-8AF4-79E05C07FE24}" presName="node" presStyleLbl="node1" presStyleIdx="3" presStyleCnt="7" custScaleX="150727" custScaleY="75348" custRadScaleRad="106740" custRadScaleInc="-24507">
        <dgm:presLayoutVars>
          <dgm:bulletEnabled val="1"/>
        </dgm:presLayoutVars>
      </dgm:prSet>
      <dgm:spPr/>
      <dgm:t>
        <a:bodyPr/>
        <a:lstStyle/>
        <a:p>
          <a:endParaRPr lang="it-IT"/>
        </a:p>
      </dgm:t>
    </dgm:pt>
    <dgm:pt modelId="{5C563815-4208-4FFC-A681-3B7C23C145A9}" type="pres">
      <dgm:prSet presAssocID="{3E376525-110E-4432-8718-57681844AA56}" presName="Name9" presStyleLbl="parChTrans1D2" presStyleIdx="4" presStyleCnt="7"/>
      <dgm:spPr/>
      <dgm:t>
        <a:bodyPr/>
        <a:lstStyle/>
        <a:p>
          <a:endParaRPr lang="it-IT"/>
        </a:p>
      </dgm:t>
    </dgm:pt>
    <dgm:pt modelId="{AEF3F4E2-A470-4E20-AB89-8D703E20A0CB}" type="pres">
      <dgm:prSet presAssocID="{3E376525-110E-4432-8718-57681844AA56}" presName="connTx" presStyleLbl="parChTrans1D2" presStyleIdx="4" presStyleCnt="7"/>
      <dgm:spPr/>
      <dgm:t>
        <a:bodyPr/>
        <a:lstStyle/>
        <a:p>
          <a:endParaRPr lang="it-IT"/>
        </a:p>
      </dgm:t>
    </dgm:pt>
    <dgm:pt modelId="{2D7AF8C3-930D-4BBC-9C76-0A79CDDF48C6}" type="pres">
      <dgm:prSet presAssocID="{FD4F36B8-D2EB-46D8-8DFE-2E8A925FA132}" presName="node" presStyleLbl="node1" presStyleIdx="4" presStyleCnt="7" custScaleX="129910" custScaleY="75348" custRadScaleRad="107748" custRadScaleInc="27803">
        <dgm:presLayoutVars>
          <dgm:bulletEnabled val="1"/>
        </dgm:presLayoutVars>
      </dgm:prSet>
      <dgm:spPr/>
      <dgm:t>
        <a:bodyPr/>
        <a:lstStyle/>
        <a:p>
          <a:endParaRPr lang="it-IT"/>
        </a:p>
      </dgm:t>
    </dgm:pt>
    <dgm:pt modelId="{93033D54-A13A-47B1-B909-E5B995B15BB0}" type="pres">
      <dgm:prSet presAssocID="{60011FCF-A167-41CF-B893-A3DA0E434E31}" presName="Name9" presStyleLbl="parChTrans1D2" presStyleIdx="5" presStyleCnt="7"/>
      <dgm:spPr/>
      <dgm:t>
        <a:bodyPr/>
        <a:lstStyle/>
        <a:p>
          <a:endParaRPr lang="it-IT"/>
        </a:p>
      </dgm:t>
    </dgm:pt>
    <dgm:pt modelId="{04E70E3F-E66A-46BB-9198-B69947E5E80F}" type="pres">
      <dgm:prSet presAssocID="{60011FCF-A167-41CF-B893-A3DA0E434E31}" presName="connTx" presStyleLbl="parChTrans1D2" presStyleIdx="5" presStyleCnt="7"/>
      <dgm:spPr/>
      <dgm:t>
        <a:bodyPr/>
        <a:lstStyle/>
        <a:p>
          <a:endParaRPr lang="it-IT"/>
        </a:p>
      </dgm:t>
    </dgm:pt>
    <dgm:pt modelId="{BDD56B15-3416-4EA3-9164-60BEF94F267C}" type="pres">
      <dgm:prSet presAssocID="{6649DA9B-7161-4108-9CB2-8B7299953912}" presName="node" presStyleLbl="node1" presStyleIdx="5" presStyleCnt="7" custScaleX="129910" custScaleY="75348" custRadScaleRad="125079" custRadScaleInc="24512">
        <dgm:presLayoutVars>
          <dgm:bulletEnabled val="1"/>
        </dgm:presLayoutVars>
      </dgm:prSet>
      <dgm:spPr/>
      <dgm:t>
        <a:bodyPr/>
        <a:lstStyle/>
        <a:p>
          <a:endParaRPr lang="it-IT"/>
        </a:p>
      </dgm:t>
    </dgm:pt>
    <dgm:pt modelId="{7480C448-4EC7-43F3-B7F1-FBD8352D428F}" type="pres">
      <dgm:prSet presAssocID="{ED130620-4F9C-4348-86D1-C0CD37153AD1}" presName="Name9" presStyleLbl="parChTrans1D2" presStyleIdx="6" presStyleCnt="7"/>
      <dgm:spPr/>
      <dgm:t>
        <a:bodyPr/>
        <a:lstStyle/>
        <a:p>
          <a:endParaRPr lang="it-IT"/>
        </a:p>
      </dgm:t>
    </dgm:pt>
    <dgm:pt modelId="{05BDC461-ABDE-4BA5-A0AF-131C1BC40955}" type="pres">
      <dgm:prSet presAssocID="{ED130620-4F9C-4348-86D1-C0CD37153AD1}" presName="connTx" presStyleLbl="parChTrans1D2" presStyleIdx="6" presStyleCnt="7"/>
      <dgm:spPr/>
      <dgm:t>
        <a:bodyPr/>
        <a:lstStyle/>
        <a:p>
          <a:endParaRPr lang="it-IT"/>
        </a:p>
      </dgm:t>
    </dgm:pt>
    <dgm:pt modelId="{7BE656FD-4149-4D30-9FCF-86E0E321CF52}" type="pres">
      <dgm:prSet presAssocID="{B6602AE0-EDEC-453C-863A-0F9242BD8D8C}" presName="node" presStyleLbl="node1" presStyleIdx="6" presStyleCnt="7" custScaleX="129910" custScaleY="75348" custRadScaleRad="124784" custRadScaleInc="-27045">
        <dgm:presLayoutVars>
          <dgm:bulletEnabled val="1"/>
        </dgm:presLayoutVars>
      </dgm:prSet>
      <dgm:spPr/>
      <dgm:t>
        <a:bodyPr/>
        <a:lstStyle/>
        <a:p>
          <a:endParaRPr lang="it-IT"/>
        </a:p>
      </dgm:t>
    </dgm:pt>
  </dgm:ptLst>
  <dgm:cxnLst>
    <dgm:cxn modelId="{2BC02255-517D-4FAE-BA50-36B9FAA7E29D}" srcId="{9643DBB0-70E2-4B18-B4E9-4224A9F8A47E}" destId="{8E9DC2CA-2690-4444-8943-982B1EBCCD2D}" srcOrd="2" destOrd="0" parTransId="{D1A065FB-113D-411B-8DAE-2A155762EFF5}" sibTransId="{1FD5D485-7652-4CF2-963F-0F4BF2660523}"/>
    <dgm:cxn modelId="{A39D0F54-7B3F-4971-A720-1D74F6BEFEC3}" srcId="{9643DBB0-70E2-4B18-B4E9-4224A9F8A47E}" destId="{6649DA9B-7161-4108-9CB2-8B7299953912}" srcOrd="5" destOrd="0" parTransId="{60011FCF-A167-41CF-B893-A3DA0E434E31}" sibTransId="{471832FD-F160-4B38-8E00-6D13A9E45762}"/>
    <dgm:cxn modelId="{D9532E66-98F1-4B2E-8836-5F3DCDB7C3CA}" type="presOf" srcId="{0B9AEDC2-E6B4-4AFF-AD48-07C2D2FFBFBA}" destId="{39912B8B-1BA7-4503-BAE2-CEF89C145C99}" srcOrd="0" destOrd="0" presId="urn:microsoft.com/office/officeart/2005/8/layout/radial1"/>
    <dgm:cxn modelId="{89D6EF62-C746-4F71-A5E0-D20931626008}" type="presOf" srcId="{0B9AEDC2-E6B4-4AFF-AD48-07C2D2FFBFBA}" destId="{CA383E60-219A-4ED4-B9D2-2AB81F4C7D9B}" srcOrd="1" destOrd="0" presId="urn:microsoft.com/office/officeart/2005/8/layout/radial1"/>
    <dgm:cxn modelId="{23D5BCBD-B776-42CF-BA5C-A0C31A823653}" type="presOf" srcId="{ED130620-4F9C-4348-86D1-C0CD37153AD1}" destId="{7480C448-4EC7-43F3-B7F1-FBD8352D428F}" srcOrd="0" destOrd="0" presId="urn:microsoft.com/office/officeart/2005/8/layout/radial1"/>
    <dgm:cxn modelId="{8E66D84F-F422-4426-AFBB-3B401622054A}" srcId="{689C33A8-907D-4DDF-988D-7C0DCD7B0EE7}" destId="{9643DBB0-70E2-4B18-B4E9-4224A9F8A47E}" srcOrd="0" destOrd="0" parTransId="{1EB47AA0-CAB3-4806-9266-AFD3CC3C3042}" sibTransId="{6045F943-852C-4F86-93CF-A1DB194B2D72}"/>
    <dgm:cxn modelId="{7A1C31C2-4C19-4425-B5D4-A57D08E9633F}" type="presOf" srcId="{83B22E41-A514-4F93-B95B-3D27641F767B}" destId="{A77ABDFF-9926-4A33-8A67-2F036A1C4BE5}" srcOrd="0" destOrd="0" presId="urn:microsoft.com/office/officeart/2005/8/layout/radial1"/>
    <dgm:cxn modelId="{E67A4B39-DE1E-4FBF-AD06-DD4FE82BE1A4}" type="presOf" srcId="{3E376525-110E-4432-8718-57681844AA56}" destId="{AEF3F4E2-A470-4E20-AB89-8D703E20A0CB}" srcOrd="1" destOrd="0" presId="urn:microsoft.com/office/officeart/2005/8/layout/radial1"/>
    <dgm:cxn modelId="{79644A1B-7C7D-4632-A3C1-B00170C611C8}" srcId="{9643DBB0-70E2-4B18-B4E9-4224A9F8A47E}" destId="{B6602AE0-EDEC-453C-863A-0F9242BD8D8C}" srcOrd="6" destOrd="0" parTransId="{ED130620-4F9C-4348-86D1-C0CD37153AD1}" sibTransId="{FBBB7312-10BA-4D75-B36B-E8B227C8379B}"/>
    <dgm:cxn modelId="{89A36488-6145-426F-92FC-F2FE244681AA}" type="presOf" srcId="{8E9DC2CA-2690-4444-8943-982B1EBCCD2D}" destId="{C33C813F-5FAF-498C-8444-B6660EF6B946}" srcOrd="0" destOrd="0" presId="urn:microsoft.com/office/officeart/2005/8/layout/radial1"/>
    <dgm:cxn modelId="{2688AA6D-B9D9-4949-A665-3817C048F013}" type="presOf" srcId="{689C33A8-907D-4DDF-988D-7C0DCD7B0EE7}" destId="{EBF8E672-2A77-4B50-8D3F-9B08DE834078}" srcOrd="0" destOrd="0" presId="urn:microsoft.com/office/officeart/2005/8/layout/radial1"/>
    <dgm:cxn modelId="{6A6E759D-467F-48F5-A93E-B064A5E4233B}" type="presOf" srcId="{7FE633DB-F693-4008-8959-460C2BBAA960}" destId="{988FEA7E-A3BA-47BD-AD75-B51BE8D5248E}" srcOrd="1" destOrd="0" presId="urn:microsoft.com/office/officeart/2005/8/layout/radial1"/>
    <dgm:cxn modelId="{D5F70ACB-0F10-41EB-A5FF-65B4A6B07A4E}" type="presOf" srcId="{D1A065FB-113D-411B-8DAE-2A155762EFF5}" destId="{C030E0ED-D31A-470F-845D-77E3DA12192B}" srcOrd="1" destOrd="0" presId="urn:microsoft.com/office/officeart/2005/8/layout/radial1"/>
    <dgm:cxn modelId="{86C0E8A8-17B1-4625-ADF9-44F7D2130AA5}" type="presOf" srcId="{6649DA9B-7161-4108-9CB2-8B7299953912}" destId="{BDD56B15-3416-4EA3-9164-60BEF94F267C}" srcOrd="0" destOrd="0" presId="urn:microsoft.com/office/officeart/2005/8/layout/radial1"/>
    <dgm:cxn modelId="{154E89DA-46AD-495F-BCFA-7F96122CA463}" srcId="{9643DBB0-70E2-4B18-B4E9-4224A9F8A47E}" destId="{911348BE-AE7E-4036-B83F-1F15EAD551A0}" srcOrd="1" destOrd="0" parTransId="{7FE633DB-F693-4008-8959-460C2BBAA960}" sibTransId="{5E933E80-D4A7-496D-81E3-9FC4A499322D}"/>
    <dgm:cxn modelId="{99A2C5EF-52B2-4090-B602-A3A8A74315E2}" type="presOf" srcId="{D1A065FB-113D-411B-8DAE-2A155762EFF5}" destId="{AA88C6FA-7D49-48A7-8BA1-9CA952DA7D0D}" srcOrd="0" destOrd="0" presId="urn:microsoft.com/office/officeart/2005/8/layout/radial1"/>
    <dgm:cxn modelId="{4CF18F74-23A9-48DA-9B03-E5E99DF8C5F6}" type="presOf" srcId="{7FE633DB-F693-4008-8959-460C2BBAA960}" destId="{24AE0B9B-D9BD-4FA3-8DE2-DFDFE29D27A0}" srcOrd="0" destOrd="0" presId="urn:microsoft.com/office/officeart/2005/8/layout/radial1"/>
    <dgm:cxn modelId="{0B685EE6-3575-436A-A8DA-EA1B0A8FD406}" srcId="{9643DBB0-70E2-4B18-B4E9-4224A9F8A47E}" destId="{83B22E41-A514-4F93-B95B-3D27641F767B}" srcOrd="0" destOrd="0" parTransId="{48F11787-7194-4643-91FA-1ADA3EDC9E2A}" sibTransId="{7FF3B0C1-B3DB-4E74-91F0-0E4504495A6D}"/>
    <dgm:cxn modelId="{E9CF79EA-6BCF-4DB7-AC2F-932AE3591A20}" type="presOf" srcId="{3E376525-110E-4432-8718-57681844AA56}" destId="{5C563815-4208-4FFC-A681-3B7C23C145A9}" srcOrd="0" destOrd="0" presId="urn:microsoft.com/office/officeart/2005/8/layout/radial1"/>
    <dgm:cxn modelId="{DA966EBD-3E10-4AA4-BEE8-C2F5B50751BF}" type="presOf" srcId="{911348BE-AE7E-4036-B83F-1F15EAD551A0}" destId="{C916FE8F-4847-416B-9F79-CF8BE16E4F6E}" srcOrd="0" destOrd="0" presId="urn:microsoft.com/office/officeart/2005/8/layout/radial1"/>
    <dgm:cxn modelId="{DB9E5845-1A49-4A77-B63C-DE26BE8DCF7E}" type="presOf" srcId="{60011FCF-A167-41CF-B893-A3DA0E434E31}" destId="{04E70E3F-E66A-46BB-9198-B69947E5E80F}" srcOrd="1" destOrd="0" presId="urn:microsoft.com/office/officeart/2005/8/layout/radial1"/>
    <dgm:cxn modelId="{3E82333A-EFBA-42EA-B7A0-7BAE90F642E6}" type="presOf" srcId="{FD4F36B8-D2EB-46D8-8DFE-2E8A925FA132}" destId="{2D7AF8C3-930D-4BBC-9C76-0A79CDDF48C6}" srcOrd="0" destOrd="0" presId="urn:microsoft.com/office/officeart/2005/8/layout/radial1"/>
    <dgm:cxn modelId="{FEF556D1-8E37-4DDC-983E-F56A77A82886}" type="presOf" srcId="{ED130620-4F9C-4348-86D1-C0CD37153AD1}" destId="{05BDC461-ABDE-4BA5-A0AF-131C1BC40955}" srcOrd="1" destOrd="0" presId="urn:microsoft.com/office/officeart/2005/8/layout/radial1"/>
    <dgm:cxn modelId="{1FB603D9-30F3-4B0D-95E0-5820606174D9}" srcId="{9643DBB0-70E2-4B18-B4E9-4224A9F8A47E}" destId="{FD4F36B8-D2EB-46D8-8DFE-2E8A925FA132}" srcOrd="4" destOrd="0" parTransId="{3E376525-110E-4432-8718-57681844AA56}" sibTransId="{56FFE85E-A007-461A-9759-F7FEB7ED96F9}"/>
    <dgm:cxn modelId="{772A2642-1AF5-4CFD-869B-1CA6723E10DD}" type="presOf" srcId="{48F11787-7194-4643-91FA-1ADA3EDC9E2A}" destId="{91C0E01F-C9B0-41D9-972B-E34B2AB20B05}" srcOrd="0" destOrd="0" presId="urn:microsoft.com/office/officeart/2005/8/layout/radial1"/>
    <dgm:cxn modelId="{F48E98FD-D73B-4622-9EDF-21CEA0C77657}" type="presOf" srcId="{48F11787-7194-4643-91FA-1ADA3EDC9E2A}" destId="{74DF60D3-83F2-43E0-AD5D-250EFE20A641}" srcOrd="1" destOrd="0" presId="urn:microsoft.com/office/officeart/2005/8/layout/radial1"/>
    <dgm:cxn modelId="{8689D196-754E-4E1F-8CFA-17F810BC2F06}" srcId="{9643DBB0-70E2-4B18-B4E9-4224A9F8A47E}" destId="{9CB4C3A1-55CA-4855-8AF4-79E05C07FE24}" srcOrd="3" destOrd="0" parTransId="{0B9AEDC2-E6B4-4AFF-AD48-07C2D2FFBFBA}" sibTransId="{527B8BEF-FDE6-42B6-8700-0F23A80F45D9}"/>
    <dgm:cxn modelId="{C6A94983-A019-445B-9A80-6EB1BA35E9B1}" type="presOf" srcId="{9CB4C3A1-55CA-4855-8AF4-79E05C07FE24}" destId="{71A3DFC3-6E06-4A22-8B9B-1982C57DB63F}" srcOrd="0" destOrd="0" presId="urn:microsoft.com/office/officeart/2005/8/layout/radial1"/>
    <dgm:cxn modelId="{372A2466-0E28-4D07-A064-665BE35C3C4D}" type="presOf" srcId="{9643DBB0-70E2-4B18-B4E9-4224A9F8A47E}" destId="{AEE05EA5-5547-4AD5-A907-6360FC1240A8}" srcOrd="0" destOrd="0" presId="urn:microsoft.com/office/officeart/2005/8/layout/radial1"/>
    <dgm:cxn modelId="{F6BB6DDB-688C-45F5-8EF5-1D356A4267FB}" type="presOf" srcId="{60011FCF-A167-41CF-B893-A3DA0E434E31}" destId="{93033D54-A13A-47B1-B909-E5B995B15BB0}" srcOrd="0" destOrd="0" presId="urn:microsoft.com/office/officeart/2005/8/layout/radial1"/>
    <dgm:cxn modelId="{CDDE7A59-A60F-41E9-AF59-CC5EFA23255A}" type="presOf" srcId="{B6602AE0-EDEC-453C-863A-0F9242BD8D8C}" destId="{7BE656FD-4149-4D30-9FCF-86E0E321CF52}" srcOrd="0" destOrd="0" presId="urn:microsoft.com/office/officeart/2005/8/layout/radial1"/>
    <dgm:cxn modelId="{05F38019-1DDB-47B5-B6E3-6BC4DFAC3EAB}" type="presParOf" srcId="{EBF8E672-2A77-4B50-8D3F-9B08DE834078}" destId="{AEE05EA5-5547-4AD5-A907-6360FC1240A8}" srcOrd="0" destOrd="0" presId="urn:microsoft.com/office/officeart/2005/8/layout/radial1"/>
    <dgm:cxn modelId="{A8D8CDC3-198D-4B49-9028-B6FE2FE0C774}" type="presParOf" srcId="{EBF8E672-2A77-4B50-8D3F-9B08DE834078}" destId="{91C0E01F-C9B0-41D9-972B-E34B2AB20B05}" srcOrd="1" destOrd="0" presId="urn:microsoft.com/office/officeart/2005/8/layout/radial1"/>
    <dgm:cxn modelId="{D49A8C21-F909-4720-A290-B2454B1058E8}" type="presParOf" srcId="{91C0E01F-C9B0-41D9-972B-E34B2AB20B05}" destId="{74DF60D3-83F2-43E0-AD5D-250EFE20A641}" srcOrd="0" destOrd="0" presId="urn:microsoft.com/office/officeart/2005/8/layout/radial1"/>
    <dgm:cxn modelId="{318E3F66-E78F-4216-85D6-AC40922BFDF2}" type="presParOf" srcId="{EBF8E672-2A77-4B50-8D3F-9B08DE834078}" destId="{A77ABDFF-9926-4A33-8A67-2F036A1C4BE5}" srcOrd="2" destOrd="0" presId="urn:microsoft.com/office/officeart/2005/8/layout/radial1"/>
    <dgm:cxn modelId="{B06AC45F-7201-45F1-83F2-ACEAD291EB27}" type="presParOf" srcId="{EBF8E672-2A77-4B50-8D3F-9B08DE834078}" destId="{24AE0B9B-D9BD-4FA3-8DE2-DFDFE29D27A0}" srcOrd="3" destOrd="0" presId="urn:microsoft.com/office/officeart/2005/8/layout/radial1"/>
    <dgm:cxn modelId="{7595D875-B66E-47F0-A815-02BB7A8B65B8}" type="presParOf" srcId="{24AE0B9B-D9BD-4FA3-8DE2-DFDFE29D27A0}" destId="{988FEA7E-A3BA-47BD-AD75-B51BE8D5248E}" srcOrd="0" destOrd="0" presId="urn:microsoft.com/office/officeart/2005/8/layout/radial1"/>
    <dgm:cxn modelId="{5A19F9A9-AD46-430E-B675-0CA1D9077449}" type="presParOf" srcId="{EBF8E672-2A77-4B50-8D3F-9B08DE834078}" destId="{C916FE8F-4847-416B-9F79-CF8BE16E4F6E}" srcOrd="4" destOrd="0" presId="urn:microsoft.com/office/officeart/2005/8/layout/radial1"/>
    <dgm:cxn modelId="{015E6C40-BE4C-42AD-AC3F-1894062025C4}" type="presParOf" srcId="{EBF8E672-2A77-4B50-8D3F-9B08DE834078}" destId="{AA88C6FA-7D49-48A7-8BA1-9CA952DA7D0D}" srcOrd="5" destOrd="0" presId="urn:microsoft.com/office/officeart/2005/8/layout/radial1"/>
    <dgm:cxn modelId="{F17DA85B-89E8-4612-B7B6-9F17F6C4A402}" type="presParOf" srcId="{AA88C6FA-7D49-48A7-8BA1-9CA952DA7D0D}" destId="{C030E0ED-D31A-470F-845D-77E3DA12192B}" srcOrd="0" destOrd="0" presId="urn:microsoft.com/office/officeart/2005/8/layout/radial1"/>
    <dgm:cxn modelId="{24AE16BE-03D6-46FC-8E91-385DB7006290}" type="presParOf" srcId="{EBF8E672-2A77-4B50-8D3F-9B08DE834078}" destId="{C33C813F-5FAF-498C-8444-B6660EF6B946}" srcOrd="6" destOrd="0" presId="urn:microsoft.com/office/officeart/2005/8/layout/radial1"/>
    <dgm:cxn modelId="{F7A3913E-2190-4CC5-92AA-56857CB415C2}" type="presParOf" srcId="{EBF8E672-2A77-4B50-8D3F-9B08DE834078}" destId="{39912B8B-1BA7-4503-BAE2-CEF89C145C99}" srcOrd="7" destOrd="0" presId="urn:microsoft.com/office/officeart/2005/8/layout/radial1"/>
    <dgm:cxn modelId="{7333D143-77EF-46BA-AD32-2D3C86103FDD}" type="presParOf" srcId="{39912B8B-1BA7-4503-BAE2-CEF89C145C99}" destId="{CA383E60-219A-4ED4-B9D2-2AB81F4C7D9B}" srcOrd="0" destOrd="0" presId="urn:microsoft.com/office/officeart/2005/8/layout/radial1"/>
    <dgm:cxn modelId="{18631586-541D-4F3E-815B-A0EDA559AC3C}" type="presParOf" srcId="{EBF8E672-2A77-4B50-8D3F-9B08DE834078}" destId="{71A3DFC3-6E06-4A22-8B9B-1982C57DB63F}" srcOrd="8" destOrd="0" presId="urn:microsoft.com/office/officeart/2005/8/layout/radial1"/>
    <dgm:cxn modelId="{D5F421D5-CE75-45A9-9586-E03F13A92F96}" type="presParOf" srcId="{EBF8E672-2A77-4B50-8D3F-9B08DE834078}" destId="{5C563815-4208-4FFC-A681-3B7C23C145A9}" srcOrd="9" destOrd="0" presId="urn:microsoft.com/office/officeart/2005/8/layout/radial1"/>
    <dgm:cxn modelId="{C7E5DE31-C688-4ABA-8AF9-3DCC039F7103}" type="presParOf" srcId="{5C563815-4208-4FFC-A681-3B7C23C145A9}" destId="{AEF3F4E2-A470-4E20-AB89-8D703E20A0CB}" srcOrd="0" destOrd="0" presId="urn:microsoft.com/office/officeart/2005/8/layout/radial1"/>
    <dgm:cxn modelId="{74E5F46A-29E7-4ED3-96DA-EBA8A0D32DF4}" type="presParOf" srcId="{EBF8E672-2A77-4B50-8D3F-9B08DE834078}" destId="{2D7AF8C3-930D-4BBC-9C76-0A79CDDF48C6}" srcOrd="10" destOrd="0" presId="urn:microsoft.com/office/officeart/2005/8/layout/radial1"/>
    <dgm:cxn modelId="{1171DBF4-2BD2-4E9D-8833-0F2E9089D36E}" type="presParOf" srcId="{EBF8E672-2A77-4B50-8D3F-9B08DE834078}" destId="{93033D54-A13A-47B1-B909-E5B995B15BB0}" srcOrd="11" destOrd="0" presId="urn:microsoft.com/office/officeart/2005/8/layout/radial1"/>
    <dgm:cxn modelId="{F727E1BA-8C7C-4927-8563-48E8538CAF69}" type="presParOf" srcId="{93033D54-A13A-47B1-B909-E5B995B15BB0}" destId="{04E70E3F-E66A-46BB-9198-B69947E5E80F}" srcOrd="0" destOrd="0" presId="urn:microsoft.com/office/officeart/2005/8/layout/radial1"/>
    <dgm:cxn modelId="{DF3F2F15-DA98-4AE4-BF88-1F45AF167498}" type="presParOf" srcId="{EBF8E672-2A77-4B50-8D3F-9B08DE834078}" destId="{BDD56B15-3416-4EA3-9164-60BEF94F267C}" srcOrd="12" destOrd="0" presId="urn:microsoft.com/office/officeart/2005/8/layout/radial1"/>
    <dgm:cxn modelId="{713DF18C-0CBD-4263-B622-579F4D4B7185}" type="presParOf" srcId="{EBF8E672-2A77-4B50-8D3F-9B08DE834078}" destId="{7480C448-4EC7-43F3-B7F1-FBD8352D428F}" srcOrd="13" destOrd="0" presId="urn:microsoft.com/office/officeart/2005/8/layout/radial1"/>
    <dgm:cxn modelId="{0F464AC4-B928-4EB1-8409-416912A64D3C}" type="presParOf" srcId="{7480C448-4EC7-43F3-B7F1-FBD8352D428F}" destId="{05BDC461-ABDE-4BA5-A0AF-131C1BC40955}" srcOrd="0" destOrd="0" presId="urn:microsoft.com/office/officeart/2005/8/layout/radial1"/>
    <dgm:cxn modelId="{AF4D5304-2074-485B-9AB0-D50B309D8058}" type="presParOf" srcId="{EBF8E672-2A77-4B50-8D3F-9B08DE834078}" destId="{7BE656FD-4149-4D30-9FCF-86E0E321CF52}"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0D85E-DE1F-4B2E-BE25-414C6ED75B11}">
      <dsp:nvSpPr>
        <dsp:cNvPr id="0" name=""/>
        <dsp:cNvSpPr/>
      </dsp:nvSpPr>
      <dsp:spPr>
        <a:xfrm>
          <a:off x="51058" y="479838"/>
          <a:ext cx="4002136" cy="4002136"/>
        </a:xfrm>
        <a:prstGeom prst="circularArrow">
          <a:avLst>
            <a:gd name="adj1" fmla="val 5274"/>
            <a:gd name="adj2" fmla="val 312630"/>
            <a:gd name="adj3" fmla="val 14323296"/>
            <a:gd name="adj4" fmla="val 17071544"/>
            <a:gd name="adj5" fmla="val 5477"/>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183FA54-6608-4A5B-9311-A1171FEF42B0}">
      <dsp:nvSpPr>
        <dsp:cNvPr id="0" name=""/>
        <dsp:cNvSpPr/>
      </dsp:nvSpPr>
      <dsp:spPr>
        <a:xfrm>
          <a:off x="1332573" y="486554"/>
          <a:ext cx="1439105" cy="719552"/>
        </a:xfrm>
        <a:prstGeom prst="round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b="1" kern="1200" dirty="0" smtClean="0">
              <a:latin typeface="Arial" pitchFamily="34" charset="0"/>
              <a:cs typeface="Arial" pitchFamily="34" charset="0"/>
            </a:rPr>
            <a:t>Protezione da insolvenze</a:t>
          </a:r>
          <a:endParaRPr lang="it-IT" sz="1600" b="1" kern="1200" dirty="0">
            <a:latin typeface="Arial" pitchFamily="34" charset="0"/>
            <a:cs typeface="Arial" pitchFamily="34" charset="0"/>
          </a:endParaRPr>
        </a:p>
      </dsp:txBody>
      <dsp:txXfrm>
        <a:off x="1367699" y="521680"/>
        <a:ext cx="1368853" cy="649300"/>
      </dsp:txXfrm>
    </dsp:sp>
    <dsp:sp modelId="{0ED86279-E77F-4B84-A197-4654083A613F}">
      <dsp:nvSpPr>
        <dsp:cNvPr id="0" name=""/>
        <dsp:cNvSpPr/>
      </dsp:nvSpPr>
      <dsp:spPr>
        <a:xfrm>
          <a:off x="2738639" y="1298347"/>
          <a:ext cx="1439105" cy="719552"/>
        </a:xfrm>
        <a:prstGeom prst="round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b="1" kern="1200" dirty="0" smtClean="0">
              <a:latin typeface="Arial" pitchFamily="34" charset="0"/>
              <a:cs typeface="Arial" pitchFamily="34" charset="0"/>
            </a:rPr>
            <a:t>Certezza dei flussi finanziari</a:t>
          </a:r>
          <a:endParaRPr lang="it-IT" sz="1600" b="1" kern="1200" dirty="0">
            <a:latin typeface="Arial" pitchFamily="34" charset="0"/>
            <a:cs typeface="Arial" pitchFamily="34" charset="0"/>
          </a:endParaRPr>
        </a:p>
      </dsp:txBody>
      <dsp:txXfrm>
        <a:off x="2773765" y="1333473"/>
        <a:ext cx="1368853" cy="649300"/>
      </dsp:txXfrm>
    </dsp:sp>
    <dsp:sp modelId="{06B5CB21-7CDE-457C-A418-7D0DBBEB130C}">
      <dsp:nvSpPr>
        <dsp:cNvPr id="0" name=""/>
        <dsp:cNvSpPr/>
      </dsp:nvSpPr>
      <dsp:spPr>
        <a:xfrm>
          <a:off x="2589951" y="2921932"/>
          <a:ext cx="1736482" cy="719552"/>
        </a:xfrm>
        <a:prstGeom prst="round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b="1" kern="1200" dirty="0" smtClean="0">
              <a:latin typeface="Arial" pitchFamily="34" charset="0"/>
              <a:cs typeface="Arial" pitchFamily="34" charset="0"/>
            </a:rPr>
            <a:t>Pianificazione dei pagamenti</a:t>
          </a:r>
          <a:endParaRPr lang="it-IT" sz="1600" b="1" kern="1200" dirty="0">
            <a:latin typeface="Arial" pitchFamily="34" charset="0"/>
            <a:cs typeface="Arial" pitchFamily="34" charset="0"/>
          </a:endParaRPr>
        </a:p>
      </dsp:txBody>
      <dsp:txXfrm>
        <a:off x="2625077" y="2957058"/>
        <a:ext cx="1666230" cy="649300"/>
      </dsp:txXfrm>
    </dsp:sp>
    <dsp:sp modelId="{52D6C748-FB86-4E71-B702-997F9E19E9B7}">
      <dsp:nvSpPr>
        <dsp:cNvPr id="0" name=""/>
        <dsp:cNvSpPr/>
      </dsp:nvSpPr>
      <dsp:spPr>
        <a:xfrm>
          <a:off x="1224140" y="3816432"/>
          <a:ext cx="1656396" cy="676782"/>
        </a:xfrm>
        <a:prstGeom prst="round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b="1" kern="1200" dirty="0" smtClean="0">
              <a:latin typeface="Arial" pitchFamily="34" charset="0"/>
              <a:cs typeface="Arial" pitchFamily="34" charset="0"/>
            </a:rPr>
            <a:t>Miglioramento </a:t>
          </a:r>
          <a:r>
            <a:rPr lang="it-IT" sz="1600" b="1" kern="1200" dirty="0" err="1" smtClean="0">
              <a:latin typeface="Arial" pitchFamily="34" charset="0"/>
              <a:cs typeface="Arial" pitchFamily="34" charset="0"/>
            </a:rPr>
            <a:t>ratios</a:t>
          </a:r>
          <a:r>
            <a:rPr lang="it-IT" sz="1600" b="1" kern="1200" dirty="0" smtClean="0">
              <a:latin typeface="Arial" pitchFamily="34" charset="0"/>
              <a:cs typeface="Arial" pitchFamily="34" charset="0"/>
            </a:rPr>
            <a:t> bilancio</a:t>
          </a:r>
          <a:endParaRPr lang="it-IT" sz="1600" b="1" kern="1200" dirty="0">
            <a:latin typeface="Arial" pitchFamily="34" charset="0"/>
            <a:cs typeface="Arial" pitchFamily="34" charset="0"/>
          </a:endParaRPr>
        </a:p>
      </dsp:txBody>
      <dsp:txXfrm>
        <a:off x="1257178" y="3849470"/>
        <a:ext cx="1590320" cy="610706"/>
      </dsp:txXfrm>
    </dsp:sp>
    <dsp:sp modelId="{E7FC3F34-B91F-45C2-9BA4-72CA4C4BB7B9}">
      <dsp:nvSpPr>
        <dsp:cNvPr id="0" name=""/>
        <dsp:cNvSpPr/>
      </dsp:nvSpPr>
      <dsp:spPr>
        <a:xfrm>
          <a:off x="-73491" y="2921932"/>
          <a:ext cx="1439105" cy="719552"/>
        </a:xfrm>
        <a:prstGeom prst="round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b="1" kern="1200" dirty="0" smtClean="0">
              <a:latin typeface="Arial" pitchFamily="34" charset="0"/>
              <a:cs typeface="Arial" pitchFamily="34" charset="0"/>
            </a:rPr>
            <a:t>Sostegno alla crescita</a:t>
          </a:r>
          <a:endParaRPr lang="it-IT" sz="1600" b="1" kern="1200" dirty="0">
            <a:latin typeface="Arial" pitchFamily="34" charset="0"/>
            <a:cs typeface="Arial" pitchFamily="34" charset="0"/>
          </a:endParaRPr>
        </a:p>
      </dsp:txBody>
      <dsp:txXfrm>
        <a:off x="-38365" y="2957058"/>
        <a:ext cx="1368853" cy="649300"/>
      </dsp:txXfrm>
    </dsp:sp>
    <dsp:sp modelId="{525ED73F-61EF-4DEA-A392-C6F71136080A}">
      <dsp:nvSpPr>
        <dsp:cNvPr id="0" name=""/>
        <dsp:cNvSpPr/>
      </dsp:nvSpPr>
      <dsp:spPr>
        <a:xfrm>
          <a:off x="-73491" y="1298347"/>
          <a:ext cx="1439105" cy="719552"/>
        </a:xfrm>
        <a:prstGeom prst="round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b="1" kern="1200" dirty="0" smtClean="0">
              <a:latin typeface="Arial" pitchFamily="34" charset="0"/>
              <a:cs typeface="Arial" pitchFamily="34" charset="0"/>
            </a:rPr>
            <a:t>Estero</a:t>
          </a:r>
          <a:endParaRPr lang="it-IT" sz="1600" b="1" kern="1200" dirty="0">
            <a:latin typeface="Arial" pitchFamily="34" charset="0"/>
            <a:cs typeface="Arial" pitchFamily="34" charset="0"/>
          </a:endParaRPr>
        </a:p>
      </dsp:txBody>
      <dsp:txXfrm>
        <a:off x="-38365" y="1333473"/>
        <a:ext cx="1368853" cy="6493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79304-5998-4F04-AD43-BAF9406B1A36}">
      <dsp:nvSpPr>
        <dsp:cNvPr id="0" name=""/>
        <dsp:cNvSpPr/>
      </dsp:nvSpPr>
      <dsp:spPr>
        <a:xfrm>
          <a:off x="1120498" y="2409893"/>
          <a:ext cx="2019892" cy="2019892"/>
        </a:xfrm>
        <a:prstGeom prst="gear9">
          <a:avLst/>
        </a:prstGeom>
        <a:solidFill>
          <a:schemeClr val="accent2">
            <a:shade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it-IT" sz="1300" b="1" kern="1200" dirty="0" smtClean="0">
              <a:latin typeface="Arial" pitchFamily="34" charset="0"/>
              <a:cs typeface="Arial" pitchFamily="34" charset="0"/>
            </a:rPr>
            <a:t>Corretta Pianificazione dei fabbisogni aziendali</a:t>
          </a:r>
          <a:endParaRPr lang="it-IT" sz="1300" b="1" kern="1200" dirty="0">
            <a:latin typeface="Arial" pitchFamily="34" charset="0"/>
            <a:cs typeface="Arial" pitchFamily="34" charset="0"/>
          </a:endParaRPr>
        </a:p>
      </dsp:txBody>
      <dsp:txXfrm>
        <a:off x="1526586" y="2883043"/>
        <a:ext cx="1207716" cy="1038266"/>
      </dsp:txXfrm>
    </dsp:sp>
    <dsp:sp modelId="{02DB9F01-D924-4498-8AD4-58C4D7E5D074}">
      <dsp:nvSpPr>
        <dsp:cNvPr id="0" name=""/>
        <dsp:cNvSpPr/>
      </dsp:nvSpPr>
      <dsp:spPr>
        <a:xfrm>
          <a:off x="0" y="1462259"/>
          <a:ext cx="1469012" cy="1469012"/>
        </a:xfrm>
        <a:prstGeom prst="gear6">
          <a:avLst/>
        </a:prstGeom>
        <a:solidFill>
          <a:schemeClr val="accent2">
            <a:shade val="50000"/>
            <a:hueOff val="560247"/>
            <a:satOff val="0"/>
            <a:lumOff val="3440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it-IT" sz="1300" b="1" kern="1200" dirty="0" smtClean="0">
              <a:latin typeface="Arial" pitchFamily="34" charset="0"/>
              <a:cs typeface="Arial" pitchFamily="34" charset="0"/>
            </a:rPr>
            <a:t>Ciclo Passivo</a:t>
          </a:r>
          <a:endParaRPr lang="it-IT" sz="1300" b="1" kern="1200" dirty="0">
            <a:latin typeface="Arial" pitchFamily="34" charset="0"/>
            <a:cs typeface="Arial" pitchFamily="34" charset="0"/>
          </a:endParaRPr>
        </a:p>
      </dsp:txBody>
      <dsp:txXfrm>
        <a:off x="369828" y="1834322"/>
        <a:ext cx="729356" cy="724886"/>
      </dsp:txXfrm>
    </dsp:sp>
    <dsp:sp modelId="{0BA064E5-9485-418E-8D41-561452C2CA1B}">
      <dsp:nvSpPr>
        <dsp:cNvPr id="0" name=""/>
        <dsp:cNvSpPr/>
      </dsp:nvSpPr>
      <dsp:spPr>
        <a:xfrm rot="20683239">
          <a:off x="1282245" y="877069"/>
          <a:ext cx="1439332" cy="1439332"/>
        </a:xfrm>
        <a:prstGeom prst="gear6">
          <a:avLst/>
        </a:prstGeom>
        <a:solidFill>
          <a:schemeClr val="accent2">
            <a:shade val="50000"/>
            <a:hueOff val="560247"/>
            <a:satOff val="0"/>
            <a:lumOff val="3440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it-IT" sz="1300" b="1" kern="1200" dirty="0" smtClean="0">
              <a:latin typeface="Arial" pitchFamily="34" charset="0"/>
              <a:cs typeface="Arial" pitchFamily="34" charset="0"/>
            </a:rPr>
            <a:t>Ciclo Attivo</a:t>
          </a:r>
          <a:endParaRPr lang="it-IT" sz="1300" b="1" kern="1200" dirty="0">
            <a:latin typeface="Arial" pitchFamily="34" charset="0"/>
            <a:cs typeface="Arial" pitchFamily="34" charset="0"/>
          </a:endParaRPr>
        </a:p>
      </dsp:txBody>
      <dsp:txXfrm rot="900000">
        <a:off x="1597933" y="1192757"/>
        <a:ext cx="807957" cy="807957"/>
      </dsp:txXfrm>
    </dsp:sp>
    <dsp:sp modelId="{C11D4337-B600-4742-AF10-3A3390C4EE81}">
      <dsp:nvSpPr>
        <dsp:cNvPr id="0" name=""/>
        <dsp:cNvSpPr/>
      </dsp:nvSpPr>
      <dsp:spPr>
        <a:xfrm>
          <a:off x="1176590" y="2030018"/>
          <a:ext cx="2585462" cy="2585462"/>
        </a:xfrm>
        <a:prstGeom prst="circularArrow">
          <a:avLst>
            <a:gd name="adj1" fmla="val 4687"/>
            <a:gd name="adj2" fmla="val 299029"/>
            <a:gd name="adj3" fmla="val 2502427"/>
            <a:gd name="adj4" fmla="val 15891196"/>
            <a:gd name="adj5" fmla="val 5469"/>
          </a:avLst>
        </a:prstGeom>
        <a:solidFill>
          <a:schemeClr val="accent2">
            <a:shade val="9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C07137B-F4BE-460E-8491-B11D4682909E}">
      <dsp:nvSpPr>
        <dsp:cNvPr id="0" name=""/>
        <dsp:cNvSpPr/>
      </dsp:nvSpPr>
      <dsp:spPr>
        <a:xfrm rot="2447489">
          <a:off x="-50134" y="1040991"/>
          <a:ext cx="1878500" cy="1878500"/>
        </a:xfrm>
        <a:prstGeom prst="leftCircularArrow">
          <a:avLst>
            <a:gd name="adj1" fmla="val 6452"/>
            <a:gd name="adj2" fmla="val 429999"/>
            <a:gd name="adj3" fmla="val 10489124"/>
            <a:gd name="adj4" fmla="val 14837806"/>
            <a:gd name="adj5" fmla="val 7527"/>
          </a:avLst>
        </a:prstGeom>
        <a:solidFill>
          <a:schemeClr val="accent2">
            <a:shade val="90000"/>
            <a:hueOff val="574026"/>
            <a:satOff val="0"/>
            <a:lumOff val="2602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67B9815-B486-4171-989A-8124CE32B81E}">
      <dsp:nvSpPr>
        <dsp:cNvPr id="0" name=""/>
        <dsp:cNvSpPr/>
      </dsp:nvSpPr>
      <dsp:spPr>
        <a:xfrm rot="3146883">
          <a:off x="1029939" y="502706"/>
          <a:ext cx="2025401" cy="2025401"/>
        </a:xfrm>
        <a:prstGeom prst="circularArrow">
          <a:avLst>
            <a:gd name="adj1" fmla="val 5984"/>
            <a:gd name="adj2" fmla="val 394124"/>
            <a:gd name="adj3" fmla="val 13313824"/>
            <a:gd name="adj4" fmla="val 10508221"/>
            <a:gd name="adj5" fmla="val 6981"/>
          </a:avLst>
        </a:prstGeom>
        <a:solidFill>
          <a:schemeClr val="accent2">
            <a:shade val="90000"/>
            <a:hueOff val="574026"/>
            <a:satOff val="0"/>
            <a:lumOff val="2602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21658-44E3-42D4-9359-C77E727CF3BA}">
      <dsp:nvSpPr>
        <dsp:cNvPr id="0" name=""/>
        <dsp:cNvSpPr/>
      </dsp:nvSpPr>
      <dsp:spPr>
        <a:xfrm>
          <a:off x="0" y="33497"/>
          <a:ext cx="4966244" cy="468000"/>
        </a:xfrm>
        <a:prstGeom prst="roundRect">
          <a:avLst/>
        </a:prstGeom>
        <a:solidFill>
          <a:srgbClr val="00B0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it-IT" sz="1200" b="1" i="0" u="none" strike="noStrike" kern="1200" cap="none" baseline="0" dirty="0" smtClean="0">
              <a:solidFill>
                <a:schemeClr val="bg1"/>
              </a:solidFill>
              <a:effectLst/>
              <a:latin typeface="Arial" pitchFamily="34" charset="0"/>
              <a:ea typeface="+mn-ea"/>
              <a:cs typeface="Arial" pitchFamily="34" charset="0"/>
            </a:rPr>
            <a:t>Pianificazione finanziaria del circolante per crescita o cambio scenari</a:t>
          </a:r>
          <a:endParaRPr lang="it-IT" sz="1200" b="1" kern="1200" dirty="0">
            <a:solidFill>
              <a:schemeClr val="bg1"/>
            </a:solidFill>
            <a:latin typeface="Arial" pitchFamily="34" charset="0"/>
            <a:cs typeface="Arial" pitchFamily="34" charset="0"/>
          </a:endParaRPr>
        </a:p>
      </dsp:txBody>
      <dsp:txXfrm>
        <a:off x="22846" y="56343"/>
        <a:ext cx="4920552" cy="422308"/>
      </dsp:txXfrm>
    </dsp:sp>
    <dsp:sp modelId="{CF9EC8E5-F385-4A8D-8956-453C35298AA2}">
      <dsp:nvSpPr>
        <dsp:cNvPr id="0" name=""/>
        <dsp:cNvSpPr/>
      </dsp:nvSpPr>
      <dsp:spPr>
        <a:xfrm>
          <a:off x="0" y="573497"/>
          <a:ext cx="4966244" cy="468000"/>
        </a:xfrm>
        <a:prstGeom prst="roundRect">
          <a:avLst/>
        </a:prstGeom>
        <a:solidFill>
          <a:srgbClr val="00B050"/>
        </a:solidFill>
        <a:ln>
          <a:solidFill>
            <a:schemeClr val="accent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it-IT" sz="1200" b="1" i="0" u="none" strike="noStrike" kern="1200" cap="none" baseline="0" dirty="0" smtClean="0">
              <a:solidFill>
                <a:schemeClr val="bg1"/>
              </a:solidFill>
              <a:effectLst/>
              <a:latin typeface="Arial" pitchFamily="34" charset="0"/>
              <a:ea typeface="+mn-ea"/>
              <a:cs typeface="Arial" pitchFamily="34" charset="0"/>
            </a:rPr>
            <a:t>Assicurazione credito</a:t>
          </a:r>
          <a:endParaRPr lang="it-IT" sz="1200" b="1" kern="1200" dirty="0">
            <a:solidFill>
              <a:schemeClr val="bg1"/>
            </a:solidFill>
            <a:latin typeface="Arial" pitchFamily="34" charset="0"/>
            <a:cs typeface="Arial" pitchFamily="34" charset="0"/>
          </a:endParaRPr>
        </a:p>
      </dsp:txBody>
      <dsp:txXfrm>
        <a:off x="22846" y="596343"/>
        <a:ext cx="4920552" cy="422308"/>
      </dsp:txXfrm>
    </dsp:sp>
    <dsp:sp modelId="{FC71453E-A438-49CD-B284-B50E80073C72}">
      <dsp:nvSpPr>
        <dsp:cNvPr id="0" name=""/>
        <dsp:cNvSpPr/>
      </dsp:nvSpPr>
      <dsp:spPr>
        <a:xfrm>
          <a:off x="0" y="1113497"/>
          <a:ext cx="4966244" cy="468000"/>
        </a:xfrm>
        <a:prstGeom prst="roundRect">
          <a:avLst/>
        </a:prstGeom>
        <a:solidFill>
          <a:srgbClr val="00B050"/>
        </a:solidFill>
        <a:ln>
          <a:solidFill>
            <a:schemeClr val="accent1">
              <a:lumMod val="50000"/>
            </a:schemeClr>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it-IT" sz="1200" b="1" i="0" u="none" strike="noStrike" kern="1200" cap="none" baseline="0" dirty="0" smtClean="0">
              <a:solidFill>
                <a:schemeClr val="bg1"/>
              </a:solidFill>
              <a:effectLst/>
              <a:latin typeface="Arial" pitchFamily="34" charset="0"/>
              <a:ea typeface="+mn-ea"/>
              <a:cs typeface="Arial" pitchFamily="34" charset="0"/>
            </a:rPr>
            <a:t>Miglioramento dei </a:t>
          </a:r>
          <a:r>
            <a:rPr lang="it-IT" sz="1200" b="1" i="0" u="none" strike="noStrike" kern="1200" cap="none" baseline="0" dirty="0" err="1" smtClean="0">
              <a:solidFill>
                <a:schemeClr val="bg1"/>
              </a:solidFill>
              <a:effectLst/>
              <a:latin typeface="Arial" pitchFamily="34" charset="0"/>
              <a:ea typeface="+mn-ea"/>
              <a:cs typeface="Arial" pitchFamily="34" charset="0"/>
            </a:rPr>
            <a:t>ratios</a:t>
          </a:r>
          <a:r>
            <a:rPr lang="it-IT" sz="1200" b="1" i="0" u="none" strike="noStrike" kern="1200" cap="none" baseline="0" dirty="0" smtClean="0">
              <a:solidFill>
                <a:schemeClr val="bg1"/>
              </a:solidFill>
              <a:effectLst/>
              <a:latin typeface="Arial" pitchFamily="34" charset="0"/>
              <a:ea typeface="+mn-ea"/>
              <a:cs typeface="Arial" pitchFamily="34" charset="0"/>
            </a:rPr>
            <a:t> di bilancio in conformità ai principi internazionali IAS</a:t>
          </a:r>
          <a:endParaRPr lang="it-IT" sz="1200" b="1" kern="1200" dirty="0">
            <a:solidFill>
              <a:schemeClr val="bg1"/>
            </a:solidFill>
            <a:latin typeface="Arial" pitchFamily="34" charset="0"/>
            <a:cs typeface="Arial" pitchFamily="34" charset="0"/>
          </a:endParaRPr>
        </a:p>
      </dsp:txBody>
      <dsp:txXfrm>
        <a:off x="22846" y="1136343"/>
        <a:ext cx="4920552" cy="422308"/>
      </dsp:txXfrm>
    </dsp:sp>
    <dsp:sp modelId="{AE00BA8C-ECCD-4B00-8411-1FAB48827EAC}">
      <dsp:nvSpPr>
        <dsp:cNvPr id="0" name=""/>
        <dsp:cNvSpPr/>
      </dsp:nvSpPr>
      <dsp:spPr>
        <a:xfrm>
          <a:off x="0" y="1653497"/>
          <a:ext cx="4966244" cy="468000"/>
        </a:xfrm>
        <a:prstGeom prst="roundRect">
          <a:avLst/>
        </a:prstGeom>
        <a:solidFill>
          <a:srgbClr val="00B0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it-IT" sz="1200" b="1" i="0" u="none" strike="noStrike" kern="1200" cap="none" baseline="0" dirty="0" smtClean="0">
              <a:solidFill>
                <a:schemeClr val="bg1"/>
              </a:solidFill>
              <a:effectLst/>
              <a:latin typeface="Arial" pitchFamily="34" charset="0"/>
              <a:ea typeface="+mn-ea"/>
              <a:cs typeface="Arial" pitchFamily="34" charset="0"/>
            </a:rPr>
            <a:t>Crediti esteri (anticipazione, gestione, assicurazione)</a:t>
          </a:r>
          <a:endParaRPr lang="it-IT" sz="1200" b="1" kern="1200" dirty="0">
            <a:solidFill>
              <a:schemeClr val="bg1"/>
            </a:solidFill>
            <a:latin typeface="Arial" pitchFamily="34" charset="0"/>
            <a:cs typeface="Arial" pitchFamily="34" charset="0"/>
          </a:endParaRPr>
        </a:p>
      </dsp:txBody>
      <dsp:txXfrm>
        <a:off x="22846" y="1676343"/>
        <a:ext cx="4920552" cy="422308"/>
      </dsp:txXfrm>
    </dsp:sp>
    <dsp:sp modelId="{958D4560-4E27-4517-B1DE-53BFF988D261}">
      <dsp:nvSpPr>
        <dsp:cNvPr id="0" name=""/>
        <dsp:cNvSpPr/>
      </dsp:nvSpPr>
      <dsp:spPr>
        <a:xfrm>
          <a:off x="0" y="2193497"/>
          <a:ext cx="4966244" cy="468000"/>
        </a:xfrm>
        <a:prstGeom prst="roundRect">
          <a:avLst/>
        </a:prstGeom>
        <a:solidFill>
          <a:srgbClr val="00B0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it-IT" sz="1200" b="1" kern="1200" dirty="0" smtClean="0">
              <a:solidFill>
                <a:schemeClr val="bg1"/>
              </a:solidFill>
              <a:latin typeface="Arial" pitchFamily="34" charset="0"/>
              <a:cs typeface="Arial" pitchFamily="34" charset="0"/>
            </a:rPr>
            <a:t>Certezza flussi di cassa</a:t>
          </a:r>
          <a:endParaRPr lang="it-IT" sz="1200" b="1" kern="1200" dirty="0">
            <a:solidFill>
              <a:schemeClr val="bg1"/>
            </a:solidFill>
            <a:latin typeface="Arial" pitchFamily="34" charset="0"/>
            <a:cs typeface="Arial" pitchFamily="34" charset="0"/>
          </a:endParaRPr>
        </a:p>
      </dsp:txBody>
      <dsp:txXfrm>
        <a:off x="22846" y="2216343"/>
        <a:ext cx="4920552" cy="422308"/>
      </dsp:txXfrm>
    </dsp:sp>
    <dsp:sp modelId="{11E6CD63-380F-4639-8465-3B34A7D0FB4B}">
      <dsp:nvSpPr>
        <dsp:cNvPr id="0" name=""/>
        <dsp:cNvSpPr/>
      </dsp:nvSpPr>
      <dsp:spPr>
        <a:xfrm>
          <a:off x="0" y="2733497"/>
          <a:ext cx="4966244" cy="468000"/>
        </a:xfrm>
        <a:prstGeom prst="roundRect">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it-IT" sz="1200" b="1" kern="1200" dirty="0" smtClean="0">
              <a:solidFill>
                <a:schemeClr val="bg1"/>
              </a:solidFill>
              <a:latin typeface="Arial" pitchFamily="34" charset="0"/>
              <a:cs typeface="Arial" pitchFamily="34" charset="0"/>
            </a:rPr>
            <a:t>Dilazioni ulteriori di pagamento</a:t>
          </a:r>
          <a:endParaRPr lang="it-IT" sz="1200" b="1" kern="1200" dirty="0">
            <a:solidFill>
              <a:schemeClr val="bg1"/>
            </a:solidFill>
            <a:latin typeface="Arial" pitchFamily="34" charset="0"/>
            <a:cs typeface="Arial" pitchFamily="34" charset="0"/>
          </a:endParaRPr>
        </a:p>
      </dsp:txBody>
      <dsp:txXfrm>
        <a:off x="22846" y="2756343"/>
        <a:ext cx="4920552" cy="422308"/>
      </dsp:txXfrm>
    </dsp:sp>
    <dsp:sp modelId="{04EC5470-5A42-4507-AD7C-05C7ED55F98E}">
      <dsp:nvSpPr>
        <dsp:cNvPr id="0" name=""/>
        <dsp:cNvSpPr/>
      </dsp:nvSpPr>
      <dsp:spPr>
        <a:xfrm>
          <a:off x="0" y="3273497"/>
          <a:ext cx="4966244" cy="468000"/>
        </a:xfrm>
        <a:prstGeom prst="roundRect">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it-IT" sz="1200" b="1" kern="1200" dirty="0" smtClean="0">
              <a:solidFill>
                <a:schemeClr val="bg1"/>
              </a:solidFill>
              <a:latin typeface="Arial" pitchFamily="34" charset="0"/>
              <a:cs typeface="Arial" pitchFamily="34" charset="0"/>
            </a:rPr>
            <a:t>Pagamenti puntuali</a:t>
          </a:r>
          <a:endParaRPr lang="it-IT" sz="1200" b="1" kern="1200" dirty="0">
            <a:solidFill>
              <a:schemeClr val="bg1"/>
            </a:solidFill>
            <a:latin typeface="Arial" pitchFamily="34" charset="0"/>
            <a:cs typeface="Arial" pitchFamily="34" charset="0"/>
          </a:endParaRPr>
        </a:p>
      </dsp:txBody>
      <dsp:txXfrm>
        <a:off x="22846" y="3296343"/>
        <a:ext cx="4920552" cy="422308"/>
      </dsp:txXfrm>
    </dsp:sp>
    <dsp:sp modelId="{C97C29BD-4F9D-4625-8697-E078B514CB1C}">
      <dsp:nvSpPr>
        <dsp:cNvPr id="0" name=""/>
        <dsp:cNvSpPr/>
      </dsp:nvSpPr>
      <dsp:spPr>
        <a:xfrm>
          <a:off x="0" y="3813497"/>
          <a:ext cx="4966244" cy="468000"/>
        </a:xfrm>
        <a:prstGeom prst="roundRect">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it-IT" sz="1200" b="1" i="0" u="none" kern="1200" baseline="0" dirty="0" smtClean="0">
              <a:solidFill>
                <a:schemeClr val="bg1"/>
              </a:solidFill>
              <a:latin typeface="Arial" pitchFamily="34" charset="0"/>
              <a:cs typeface="Arial" pitchFamily="34" charset="0"/>
            </a:rPr>
            <a:t>Bilanciamento  incassi /  pagamenti </a:t>
          </a:r>
          <a:endParaRPr lang="it-IT" sz="1200" b="1" kern="1200" dirty="0">
            <a:solidFill>
              <a:schemeClr val="bg1"/>
            </a:solidFill>
            <a:latin typeface="Arial" pitchFamily="34" charset="0"/>
            <a:cs typeface="Arial" pitchFamily="34" charset="0"/>
          </a:endParaRPr>
        </a:p>
      </dsp:txBody>
      <dsp:txXfrm>
        <a:off x="22846" y="3836343"/>
        <a:ext cx="4920552" cy="422308"/>
      </dsp:txXfrm>
    </dsp:sp>
    <dsp:sp modelId="{4DCD9D7C-7F08-453C-8D08-628DF6AF4A46}">
      <dsp:nvSpPr>
        <dsp:cNvPr id="0" name=""/>
        <dsp:cNvSpPr/>
      </dsp:nvSpPr>
      <dsp:spPr>
        <a:xfrm>
          <a:off x="0" y="4353497"/>
          <a:ext cx="4966244" cy="468000"/>
        </a:xfrm>
        <a:prstGeom prst="roundRect">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it-IT" sz="1200" b="1" i="0" u="none" kern="1200" baseline="0" dirty="0" smtClean="0">
              <a:solidFill>
                <a:schemeClr val="bg1"/>
              </a:solidFill>
              <a:latin typeface="Arial" pitchFamily="34" charset="0"/>
              <a:cs typeface="Arial" pitchFamily="34" charset="0"/>
            </a:rPr>
            <a:t>Semplificazione rapporti di tesoreria (unicità interlocutori)</a:t>
          </a:r>
          <a:endParaRPr lang="it-IT" sz="1200" b="1" i="0" u="none" kern="1200" dirty="0">
            <a:solidFill>
              <a:schemeClr val="bg1"/>
            </a:solidFill>
            <a:latin typeface="Arial" pitchFamily="34" charset="0"/>
            <a:cs typeface="Arial" pitchFamily="34" charset="0"/>
          </a:endParaRPr>
        </a:p>
      </dsp:txBody>
      <dsp:txXfrm>
        <a:off x="22846" y="4376343"/>
        <a:ext cx="4920552" cy="422308"/>
      </dsp:txXfrm>
    </dsp:sp>
    <dsp:sp modelId="{1EECB2C5-D635-4945-9AAB-5BBA75EDB437}">
      <dsp:nvSpPr>
        <dsp:cNvPr id="0" name=""/>
        <dsp:cNvSpPr/>
      </dsp:nvSpPr>
      <dsp:spPr>
        <a:xfrm>
          <a:off x="0" y="4893497"/>
          <a:ext cx="4966244" cy="468000"/>
        </a:xfrm>
        <a:prstGeom prst="roundRect">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rtl="0">
            <a:lnSpc>
              <a:spcPct val="90000"/>
            </a:lnSpc>
            <a:spcBef>
              <a:spcPct val="0"/>
            </a:spcBef>
            <a:spcAft>
              <a:spcPct val="35000"/>
            </a:spcAft>
          </a:pPr>
          <a:r>
            <a:rPr lang="it-IT" sz="1200" b="1" i="0" u="none" kern="1200" baseline="0" dirty="0" smtClean="0">
              <a:solidFill>
                <a:schemeClr val="bg1"/>
              </a:solidFill>
              <a:latin typeface="Arial" pitchFamily="34" charset="0"/>
              <a:cs typeface="Arial" pitchFamily="34" charset="0"/>
            </a:rPr>
            <a:t>Generazione cassa con migliore gestione delle uscite</a:t>
          </a:r>
          <a:endParaRPr lang="it-IT" sz="1200" b="1" i="0" u="none" kern="1200" dirty="0">
            <a:solidFill>
              <a:schemeClr val="bg1"/>
            </a:solidFill>
            <a:latin typeface="Arial" pitchFamily="34" charset="0"/>
            <a:cs typeface="Arial" pitchFamily="34" charset="0"/>
          </a:endParaRPr>
        </a:p>
      </dsp:txBody>
      <dsp:txXfrm>
        <a:off x="22846" y="4916343"/>
        <a:ext cx="4920552" cy="4223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defRPr sz="1200" b="0" i="0">
                <a:solidFill>
                  <a:schemeClr val="tx1"/>
                </a:solidFill>
                <a:latin typeface="Arial" charset="0"/>
                <a:cs typeface="+mn-cs"/>
              </a:defRPr>
            </a:lvl1pPr>
          </a:lstStyle>
          <a:p>
            <a:pPr>
              <a:defRPr/>
            </a:pPr>
            <a:endParaRPr lang="it-IT"/>
          </a:p>
        </p:txBody>
      </p:sp>
      <p:sp>
        <p:nvSpPr>
          <p:cNvPr id="3075" name="Rectangle 3"/>
          <p:cNvSpPr>
            <a:spLocks noGrp="1" noChangeArrowheads="1"/>
          </p:cNvSpPr>
          <p:nvPr>
            <p:ph type="dt" idx="1"/>
          </p:nvPr>
        </p:nvSpPr>
        <p:spPr bwMode="auto">
          <a:xfrm>
            <a:off x="385445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defRPr sz="1200" b="0" i="0">
                <a:solidFill>
                  <a:schemeClr val="tx1"/>
                </a:solidFill>
                <a:latin typeface="Arial" charset="0"/>
                <a:cs typeface="+mn-cs"/>
              </a:defRPr>
            </a:lvl1pPr>
          </a:lstStyle>
          <a:p>
            <a:pPr>
              <a:defRPr/>
            </a:pPr>
            <a:endParaRPr lang="it-IT"/>
          </a:p>
        </p:txBody>
      </p:sp>
      <p:sp>
        <p:nvSpPr>
          <p:cNvPr id="13316" name="Rectangle 4"/>
          <p:cNvSpPr>
            <a:spLocks noGrp="1" noRot="1" noChangeAspect="1" noChangeArrowheads="1" noTextEdit="1"/>
          </p:cNvSpPr>
          <p:nvPr>
            <p:ph type="sldImg" idx="2"/>
          </p:nvPr>
        </p:nvSpPr>
        <p:spPr bwMode="auto">
          <a:xfrm>
            <a:off x="920750" y="746125"/>
            <a:ext cx="4965700" cy="3725863"/>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1038" y="4721225"/>
            <a:ext cx="5443537" cy="4471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3078" name="Rectangle 6"/>
          <p:cNvSpPr>
            <a:spLocks noGrp="1" noChangeArrowheads="1"/>
          </p:cNvSpPr>
          <p:nvPr>
            <p:ph type="ftr" sz="quarter" idx="4"/>
          </p:nvPr>
        </p:nvSpPr>
        <p:spPr bwMode="auto">
          <a:xfrm>
            <a:off x="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lnSpc>
                <a:spcPct val="100000"/>
              </a:lnSpc>
              <a:defRPr sz="1200" b="0" i="0">
                <a:solidFill>
                  <a:schemeClr val="tx1"/>
                </a:solidFill>
                <a:latin typeface="Arial" charset="0"/>
                <a:cs typeface="+mn-cs"/>
              </a:defRPr>
            </a:lvl1pPr>
          </a:lstStyle>
          <a:p>
            <a:pPr>
              <a:defRPr/>
            </a:pPr>
            <a:endParaRPr lang="it-IT"/>
          </a:p>
        </p:txBody>
      </p:sp>
      <p:sp>
        <p:nvSpPr>
          <p:cNvPr id="3079" name="Rectangle 7"/>
          <p:cNvSpPr>
            <a:spLocks noGrp="1" noChangeArrowheads="1"/>
          </p:cNvSpPr>
          <p:nvPr>
            <p:ph type="sldNum" sz="quarter" idx="5"/>
          </p:nvPr>
        </p:nvSpPr>
        <p:spPr bwMode="auto">
          <a:xfrm>
            <a:off x="385445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lnSpc>
                <a:spcPct val="100000"/>
              </a:lnSpc>
              <a:defRPr sz="1200" b="0" i="0">
                <a:solidFill>
                  <a:schemeClr val="tx1"/>
                </a:solidFill>
                <a:latin typeface="Arial" charset="0"/>
                <a:cs typeface="+mn-cs"/>
              </a:defRPr>
            </a:lvl1pPr>
          </a:lstStyle>
          <a:p>
            <a:pPr>
              <a:defRPr/>
            </a:pPr>
            <a:fld id="{0E5F5659-3FB0-470E-9DB0-7B59C493DF60}" type="slidenum">
              <a:rPr lang="it-IT"/>
              <a:pPr>
                <a:defRPr/>
              </a:pPr>
              <a:t>‹N›</a:t>
            </a:fld>
            <a:endParaRPr lang="it-IT"/>
          </a:p>
        </p:txBody>
      </p:sp>
    </p:spTree>
    <p:extLst>
      <p:ext uri="{BB962C8B-B14F-4D97-AF65-F5344CB8AC3E}">
        <p14:creationId xmlns:p14="http://schemas.microsoft.com/office/powerpoint/2010/main" val="10652688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p:txBody>
          <a:bodyPr/>
          <a:lstStyle/>
          <a:p>
            <a:pPr>
              <a:defRPr/>
            </a:pPr>
            <a:fld id="{7D780731-9C8D-4C7B-B1ED-7212EE5236EA}" type="slidenum">
              <a:rPr lang="it-IT" smtClean="0"/>
              <a:pPr>
                <a:defRPr/>
              </a:pPr>
              <a:t>1</a:t>
            </a:fld>
            <a:endParaRPr lang="it-IT" dirty="0" smtClean="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76801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765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dirty="0" smtClean="0"/>
          </a:p>
        </p:txBody>
      </p:sp>
      <p:sp>
        <p:nvSpPr>
          <p:cNvPr id="2765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943D6D-38BF-4DD1-AB2D-A78B37EBE00C}" type="slidenum">
              <a:rPr lang="it-IT" smtClean="0">
                <a:ea typeface="ヒラギノ角ゴ ProN W3"/>
                <a:cs typeface="ヒラギノ角ゴ ProN W3"/>
              </a:rPr>
              <a:pPr/>
              <a:t>19</a:t>
            </a:fld>
            <a:endParaRPr lang="it-IT" smtClean="0">
              <a:ea typeface="ヒラギノ角ゴ ProN W3"/>
              <a:cs typeface="ヒラギノ角ゴ ProN W3"/>
            </a:endParaRPr>
          </a:p>
        </p:txBody>
      </p:sp>
    </p:spTree>
    <p:extLst>
      <p:ext uri="{BB962C8B-B14F-4D97-AF65-F5344CB8AC3E}">
        <p14:creationId xmlns:p14="http://schemas.microsoft.com/office/powerpoint/2010/main" val="3823535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a:ln/>
        </p:spPr>
      </p:sp>
      <p:sp>
        <p:nvSpPr>
          <p:cNvPr id="17410" name="Segnaposto note 2"/>
          <p:cNvSpPr>
            <a:spLocks noGrp="1"/>
          </p:cNvSpPr>
          <p:nvPr>
            <p:ph type="body" idx="1"/>
          </p:nvPr>
        </p:nvSpPr>
        <p:spPr>
          <a:noFill/>
          <a:ln/>
        </p:spPr>
        <p:txBody>
          <a:bodyPr/>
          <a:lstStyle/>
          <a:p>
            <a:endParaRPr lang="it-IT" smtClean="0"/>
          </a:p>
        </p:txBody>
      </p:sp>
      <p:sp>
        <p:nvSpPr>
          <p:cNvPr id="17411" name="Segnaposto numero diapositiva 3"/>
          <p:cNvSpPr>
            <a:spLocks noGrp="1"/>
          </p:cNvSpPr>
          <p:nvPr>
            <p:ph type="sldNum" sz="quarter" idx="5"/>
          </p:nvPr>
        </p:nvSpPr>
        <p:spPr/>
        <p:txBody>
          <a:bodyPr/>
          <a:lstStyle/>
          <a:p>
            <a:pPr>
              <a:defRPr/>
            </a:pPr>
            <a:fld id="{A3999595-1864-456F-BF77-B29603B5F888}" type="slidenum">
              <a:rPr lang="it-IT" smtClean="0"/>
              <a:pPr>
                <a:defRPr/>
              </a:pPr>
              <a:t>21</a:t>
            </a:fld>
            <a:endParaRPr lang="it-IT" smtClean="0"/>
          </a:p>
        </p:txBody>
      </p:sp>
    </p:spTree>
    <p:extLst>
      <p:ext uri="{BB962C8B-B14F-4D97-AF65-F5344CB8AC3E}">
        <p14:creationId xmlns:p14="http://schemas.microsoft.com/office/powerpoint/2010/main" val="2660903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a:ln/>
        </p:spPr>
      </p:sp>
      <p:sp>
        <p:nvSpPr>
          <p:cNvPr id="17410" name="Segnaposto note 2"/>
          <p:cNvSpPr>
            <a:spLocks noGrp="1"/>
          </p:cNvSpPr>
          <p:nvPr>
            <p:ph type="body" idx="1"/>
          </p:nvPr>
        </p:nvSpPr>
        <p:spPr>
          <a:noFill/>
          <a:ln/>
        </p:spPr>
        <p:txBody>
          <a:bodyPr/>
          <a:lstStyle/>
          <a:p>
            <a:endParaRPr lang="it-IT" smtClean="0"/>
          </a:p>
        </p:txBody>
      </p:sp>
      <p:sp>
        <p:nvSpPr>
          <p:cNvPr id="17411" name="Segnaposto numero diapositiva 3"/>
          <p:cNvSpPr>
            <a:spLocks noGrp="1"/>
          </p:cNvSpPr>
          <p:nvPr>
            <p:ph type="sldNum" sz="quarter" idx="5"/>
          </p:nvPr>
        </p:nvSpPr>
        <p:spPr/>
        <p:txBody>
          <a:bodyPr/>
          <a:lstStyle/>
          <a:p>
            <a:pPr>
              <a:defRPr/>
            </a:pPr>
            <a:fld id="{A3999595-1864-456F-BF77-B29603B5F888}" type="slidenum">
              <a:rPr lang="it-IT" smtClean="0"/>
              <a:pPr>
                <a:defRPr/>
              </a:pPr>
              <a:t>22</a:t>
            </a:fld>
            <a:endParaRPr lang="it-IT" smtClean="0"/>
          </a:p>
        </p:txBody>
      </p:sp>
    </p:spTree>
    <p:extLst>
      <p:ext uri="{BB962C8B-B14F-4D97-AF65-F5344CB8AC3E}">
        <p14:creationId xmlns:p14="http://schemas.microsoft.com/office/powerpoint/2010/main" val="3143278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45F8AA6-8897-E04F-BFFB-5BBFEB412242}" type="slidenum">
              <a:rPr lang="it-IT" smtClean="0"/>
              <a:pPr/>
              <a:t>24</a:t>
            </a:fld>
            <a:endParaRPr lang="it-IT"/>
          </a:p>
        </p:txBody>
      </p:sp>
    </p:spTree>
    <p:extLst>
      <p:ext uri="{BB962C8B-B14F-4D97-AF65-F5344CB8AC3E}">
        <p14:creationId xmlns:p14="http://schemas.microsoft.com/office/powerpoint/2010/main" val="706407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a:ln/>
        </p:spPr>
      </p:sp>
      <p:sp>
        <p:nvSpPr>
          <p:cNvPr id="17410" name="Segnaposto note 2"/>
          <p:cNvSpPr>
            <a:spLocks noGrp="1"/>
          </p:cNvSpPr>
          <p:nvPr>
            <p:ph type="body" idx="1"/>
          </p:nvPr>
        </p:nvSpPr>
        <p:spPr>
          <a:noFill/>
          <a:ln/>
        </p:spPr>
        <p:txBody>
          <a:bodyPr/>
          <a:lstStyle/>
          <a:p>
            <a:endParaRPr lang="it-IT" smtClean="0"/>
          </a:p>
        </p:txBody>
      </p:sp>
      <p:sp>
        <p:nvSpPr>
          <p:cNvPr id="17411" name="Segnaposto numero diapositiva 3"/>
          <p:cNvSpPr>
            <a:spLocks noGrp="1"/>
          </p:cNvSpPr>
          <p:nvPr>
            <p:ph type="sldNum" sz="quarter" idx="5"/>
          </p:nvPr>
        </p:nvSpPr>
        <p:spPr/>
        <p:txBody>
          <a:bodyPr/>
          <a:lstStyle/>
          <a:p>
            <a:pPr>
              <a:defRPr/>
            </a:pPr>
            <a:fld id="{A3999595-1864-456F-BF77-B29603B5F888}" type="slidenum">
              <a:rPr lang="it-IT" smtClean="0"/>
              <a:pPr>
                <a:defRPr/>
              </a:pPr>
              <a:t>25</a:t>
            </a:fld>
            <a:endParaRPr lang="it-IT" smtClean="0"/>
          </a:p>
        </p:txBody>
      </p:sp>
    </p:spTree>
    <p:extLst>
      <p:ext uri="{BB962C8B-B14F-4D97-AF65-F5344CB8AC3E}">
        <p14:creationId xmlns:p14="http://schemas.microsoft.com/office/powerpoint/2010/main" val="977971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a:ln/>
        </p:spPr>
      </p:sp>
      <p:sp>
        <p:nvSpPr>
          <p:cNvPr id="17410" name="Segnaposto note 2"/>
          <p:cNvSpPr>
            <a:spLocks noGrp="1"/>
          </p:cNvSpPr>
          <p:nvPr>
            <p:ph type="body" idx="1"/>
          </p:nvPr>
        </p:nvSpPr>
        <p:spPr>
          <a:noFill/>
          <a:ln/>
        </p:spPr>
        <p:txBody>
          <a:bodyPr/>
          <a:lstStyle/>
          <a:p>
            <a:endParaRPr lang="it-IT" smtClean="0"/>
          </a:p>
        </p:txBody>
      </p:sp>
      <p:sp>
        <p:nvSpPr>
          <p:cNvPr id="17411" name="Segnaposto numero diapositiva 3"/>
          <p:cNvSpPr>
            <a:spLocks noGrp="1"/>
          </p:cNvSpPr>
          <p:nvPr>
            <p:ph type="sldNum" sz="quarter" idx="5"/>
          </p:nvPr>
        </p:nvSpPr>
        <p:spPr/>
        <p:txBody>
          <a:bodyPr/>
          <a:lstStyle/>
          <a:p>
            <a:pPr>
              <a:defRPr/>
            </a:pPr>
            <a:fld id="{A3999595-1864-456F-BF77-B29603B5F888}" type="slidenum">
              <a:rPr lang="it-IT" smtClean="0"/>
              <a:pPr>
                <a:defRPr/>
              </a:pPr>
              <a:t>26</a:t>
            </a:fld>
            <a:endParaRPr lang="it-IT" smtClean="0"/>
          </a:p>
        </p:txBody>
      </p:sp>
    </p:spTree>
    <p:extLst>
      <p:ext uri="{BB962C8B-B14F-4D97-AF65-F5344CB8AC3E}">
        <p14:creationId xmlns:p14="http://schemas.microsoft.com/office/powerpoint/2010/main" val="3939030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765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dirty="0" smtClean="0"/>
          </a:p>
        </p:txBody>
      </p:sp>
      <p:sp>
        <p:nvSpPr>
          <p:cNvPr id="2765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943D6D-38BF-4DD1-AB2D-A78B37EBE00C}" type="slidenum">
              <a:rPr lang="it-IT" smtClean="0">
                <a:ea typeface="ヒラギノ角ゴ ProN W3"/>
                <a:cs typeface="ヒラギノ角ゴ ProN W3"/>
              </a:rPr>
              <a:pPr/>
              <a:t>28</a:t>
            </a:fld>
            <a:endParaRPr lang="it-IT" smtClean="0">
              <a:ea typeface="ヒラギノ角ゴ ProN W3"/>
              <a:cs typeface="ヒラギノ角ゴ ProN W3"/>
            </a:endParaRPr>
          </a:p>
        </p:txBody>
      </p:sp>
    </p:spTree>
    <p:extLst>
      <p:ext uri="{BB962C8B-B14F-4D97-AF65-F5344CB8AC3E}">
        <p14:creationId xmlns:p14="http://schemas.microsoft.com/office/powerpoint/2010/main" val="3492316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765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dirty="0" smtClean="0"/>
          </a:p>
        </p:txBody>
      </p:sp>
      <p:sp>
        <p:nvSpPr>
          <p:cNvPr id="2765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943D6D-38BF-4DD1-AB2D-A78B37EBE00C}" type="slidenum">
              <a:rPr lang="it-IT" smtClean="0">
                <a:ea typeface="ヒラギノ角ゴ ProN W3"/>
                <a:cs typeface="ヒラギノ角ゴ ProN W3"/>
              </a:rPr>
              <a:pPr/>
              <a:t>49</a:t>
            </a:fld>
            <a:endParaRPr lang="it-IT" smtClean="0">
              <a:ea typeface="ヒラギノ角ゴ ProN W3"/>
              <a:cs typeface="ヒラギノ角ゴ ProN W3"/>
            </a:endParaRPr>
          </a:p>
        </p:txBody>
      </p:sp>
    </p:spTree>
    <p:extLst>
      <p:ext uri="{BB962C8B-B14F-4D97-AF65-F5344CB8AC3E}">
        <p14:creationId xmlns:p14="http://schemas.microsoft.com/office/powerpoint/2010/main" val="554746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765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dirty="0" smtClean="0"/>
          </a:p>
        </p:txBody>
      </p:sp>
      <p:sp>
        <p:nvSpPr>
          <p:cNvPr id="2765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943D6D-38BF-4DD1-AB2D-A78B37EBE00C}" type="slidenum">
              <a:rPr lang="it-IT" smtClean="0">
                <a:ea typeface="ヒラギノ角ゴ ProN W3"/>
                <a:cs typeface="ヒラギノ角ゴ ProN W3"/>
              </a:rPr>
              <a:pPr/>
              <a:t>59</a:t>
            </a:fld>
            <a:endParaRPr lang="it-IT" smtClean="0">
              <a:ea typeface="ヒラギノ角ゴ ProN W3"/>
              <a:cs typeface="ヒラギノ角ゴ ProN W3"/>
            </a:endParaRPr>
          </a:p>
        </p:txBody>
      </p:sp>
    </p:spTree>
    <p:extLst>
      <p:ext uri="{BB962C8B-B14F-4D97-AF65-F5344CB8AC3E}">
        <p14:creationId xmlns:p14="http://schemas.microsoft.com/office/powerpoint/2010/main" val="263165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45F8AA6-8897-E04F-BFFB-5BBFEB412242}" type="slidenum">
              <a:rPr lang="it-IT" smtClean="0"/>
              <a:pPr/>
              <a:t>61</a:t>
            </a:fld>
            <a:endParaRPr lang="it-IT"/>
          </a:p>
        </p:txBody>
      </p:sp>
    </p:spTree>
    <p:extLst>
      <p:ext uri="{BB962C8B-B14F-4D97-AF65-F5344CB8AC3E}">
        <p14:creationId xmlns:p14="http://schemas.microsoft.com/office/powerpoint/2010/main" val="4022901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765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dirty="0" smtClean="0"/>
          </a:p>
        </p:txBody>
      </p:sp>
      <p:sp>
        <p:nvSpPr>
          <p:cNvPr id="2765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943D6D-38BF-4DD1-AB2D-A78B37EBE00C}" type="slidenum">
              <a:rPr lang="it-IT" smtClean="0">
                <a:ea typeface="ヒラギノ角ゴ ProN W3"/>
                <a:cs typeface="ヒラギノ角ゴ ProN W3"/>
              </a:rPr>
              <a:pPr/>
              <a:t>2</a:t>
            </a:fld>
            <a:endParaRPr lang="it-IT" dirty="0" smtClean="0">
              <a:ea typeface="ヒラギノ角ゴ ProN W3"/>
              <a:cs typeface="ヒラギノ角ゴ ProN W3"/>
            </a:endParaRPr>
          </a:p>
        </p:txBody>
      </p:sp>
    </p:spTree>
    <p:extLst>
      <p:ext uri="{BB962C8B-B14F-4D97-AF65-F5344CB8AC3E}">
        <p14:creationId xmlns:p14="http://schemas.microsoft.com/office/powerpoint/2010/main" val="238832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TextEdit="1"/>
          </p:cNvSpPr>
          <p:nvPr>
            <p:ph type="sldImg"/>
          </p:nvPr>
        </p:nvSpPr>
        <p:spPr bwMode="auto">
          <a:xfrm>
            <a:off x="920750" y="746125"/>
            <a:ext cx="4965700" cy="3725863"/>
          </a:xfrm>
          <a:noFill/>
          <a:ln>
            <a:solidFill>
              <a:srgbClr val="000000"/>
            </a:solidFill>
            <a:miter lim="800000"/>
            <a:headEnd/>
            <a:tailEnd/>
          </a:ln>
        </p:spPr>
      </p:sp>
      <p:sp>
        <p:nvSpPr>
          <p:cNvPr id="82946" name="Rectangle 3"/>
          <p:cNvSpPr>
            <a:spLocks noGrp="1"/>
          </p:cNvSpPr>
          <p:nvPr>
            <p:ph type="body" idx="1"/>
          </p:nvPr>
        </p:nvSpPr>
        <p:spPr bwMode="auto">
          <a:noFill/>
        </p:spPr>
        <p:txBody>
          <a:bodyPr wrap="square" numCol="1" anchor="t" anchorCtr="0" compatLnSpc="1">
            <a:prstTxWarp prst="textNoShape">
              <a:avLst/>
            </a:prstTxWarp>
          </a:bodyPr>
          <a:lstStyle/>
          <a:p>
            <a:endParaRPr lang="it-IT" sz="1600" smtClean="0">
              <a:latin typeface="Trebuchet MS" pitchFamily="34" charset="0"/>
            </a:endParaRPr>
          </a:p>
        </p:txBody>
      </p:sp>
    </p:spTree>
    <p:extLst>
      <p:ext uri="{BB962C8B-B14F-4D97-AF65-F5344CB8AC3E}">
        <p14:creationId xmlns:p14="http://schemas.microsoft.com/office/powerpoint/2010/main" val="402680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TextEdit="1"/>
          </p:cNvSpPr>
          <p:nvPr>
            <p:ph type="sldImg"/>
          </p:nvPr>
        </p:nvSpPr>
        <p:spPr bwMode="auto">
          <a:xfrm>
            <a:off x="922338" y="747713"/>
            <a:ext cx="4964112" cy="3724275"/>
          </a:xfrm>
          <a:noFill/>
          <a:ln>
            <a:solidFill>
              <a:srgbClr val="000000"/>
            </a:solidFill>
            <a:miter lim="800000"/>
            <a:headEnd/>
            <a:tailEnd/>
          </a:ln>
        </p:spPr>
      </p:sp>
      <p:sp>
        <p:nvSpPr>
          <p:cNvPr id="82946" name="Rectangle 3"/>
          <p:cNvSpPr>
            <a:spLocks noGrp="1"/>
          </p:cNvSpPr>
          <p:nvPr>
            <p:ph type="body" idx="1"/>
          </p:nvPr>
        </p:nvSpPr>
        <p:spPr bwMode="auto">
          <a:noFill/>
        </p:spPr>
        <p:txBody>
          <a:bodyPr wrap="square" numCol="1" anchor="t" anchorCtr="0" compatLnSpc="1">
            <a:prstTxWarp prst="textNoShape">
              <a:avLst/>
            </a:prstTxWarp>
          </a:bodyPr>
          <a:lstStyle/>
          <a:p>
            <a:endParaRPr lang="it-IT" sz="1600">
              <a:latin typeface="Trebuchet MS" pitchFamily="34" charset="0"/>
            </a:endParaRPr>
          </a:p>
        </p:txBody>
      </p:sp>
    </p:spTree>
    <p:extLst>
      <p:ext uri="{BB962C8B-B14F-4D97-AF65-F5344CB8AC3E}">
        <p14:creationId xmlns:p14="http://schemas.microsoft.com/office/powerpoint/2010/main" val="399607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a:ln/>
        </p:spPr>
      </p:sp>
      <p:sp>
        <p:nvSpPr>
          <p:cNvPr id="17410" name="Segnaposto note 2"/>
          <p:cNvSpPr>
            <a:spLocks noGrp="1"/>
          </p:cNvSpPr>
          <p:nvPr>
            <p:ph type="body" idx="1"/>
          </p:nvPr>
        </p:nvSpPr>
        <p:spPr>
          <a:noFill/>
          <a:ln/>
        </p:spPr>
        <p:txBody>
          <a:bodyPr/>
          <a:lstStyle/>
          <a:p>
            <a:endParaRPr lang="it-IT" smtClean="0"/>
          </a:p>
        </p:txBody>
      </p:sp>
      <p:sp>
        <p:nvSpPr>
          <p:cNvPr id="17411" name="Segnaposto numero diapositiva 3"/>
          <p:cNvSpPr>
            <a:spLocks noGrp="1"/>
          </p:cNvSpPr>
          <p:nvPr>
            <p:ph type="sldNum" sz="quarter" idx="5"/>
          </p:nvPr>
        </p:nvSpPr>
        <p:spPr/>
        <p:txBody>
          <a:bodyPr/>
          <a:lstStyle/>
          <a:p>
            <a:pPr>
              <a:defRPr/>
            </a:pPr>
            <a:fld id="{A3999595-1864-456F-BF77-B29603B5F888}" type="slidenum">
              <a:rPr lang="it-IT" smtClean="0">
                <a:solidFill>
                  <a:prstClr val="white"/>
                </a:solidFill>
              </a:rPr>
              <a:pPr>
                <a:defRPr/>
              </a:pPr>
              <a:t>68</a:t>
            </a:fld>
            <a:endParaRPr lang="it-IT" smtClean="0">
              <a:solidFill>
                <a:prstClr val="white"/>
              </a:solidFill>
            </a:endParaRPr>
          </a:p>
        </p:txBody>
      </p:sp>
    </p:spTree>
    <p:extLst>
      <p:ext uri="{BB962C8B-B14F-4D97-AF65-F5344CB8AC3E}">
        <p14:creationId xmlns:p14="http://schemas.microsoft.com/office/powerpoint/2010/main" val="1340325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TextEdit="1"/>
          </p:cNvSpPr>
          <p:nvPr>
            <p:ph type="sldImg"/>
          </p:nvPr>
        </p:nvSpPr>
        <p:spPr bwMode="auto">
          <a:xfrm>
            <a:off x="922338" y="747713"/>
            <a:ext cx="4964112" cy="3724275"/>
          </a:xfrm>
          <a:noFill/>
          <a:ln>
            <a:solidFill>
              <a:srgbClr val="000000"/>
            </a:solidFill>
            <a:miter lim="800000"/>
            <a:headEnd/>
            <a:tailEnd/>
          </a:ln>
        </p:spPr>
      </p:sp>
      <p:sp>
        <p:nvSpPr>
          <p:cNvPr id="82946" name="Rectangle 3"/>
          <p:cNvSpPr>
            <a:spLocks noGrp="1"/>
          </p:cNvSpPr>
          <p:nvPr>
            <p:ph type="body" idx="1"/>
          </p:nvPr>
        </p:nvSpPr>
        <p:spPr bwMode="auto">
          <a:noFill/>
        </p:spPr>
        <p:txBody>
          <a:bodyPr wrap="square" numCol="1" anchor="t" anchorCtr="0" compatLnSpc="1">
            <a:prstTxWarp prst="textNoShape">
              <a:avLst/>
            </a:prstTxWarp>
          </a:bodyPr>
          <a:lstStyle/>
          <a:p>
            <a:endParaRPr lang="it-IT" sz="1600">
              <a:latin typeface="Trebuchet MS" pitchFamily="34" charset="0"/>
            </a:endParaRPr>
          </a:p>
        </p:txBody>
      </p:sp>
    </p:spTree>
    <p:extLst>
      <p:ext uri="{BB962C8B-B14F-4D97-AF65-F5344CB8AC3E}">
        <p14:creationId xmlns:p14="http://schemas.microsoft.com/office/powerpoint/2010/main" val="543258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TextEdit="1"/>
          </p:cNvSpPr>
          <p:nvPr>
            <p:ph type="sldImg"/>
          </p:nvPr>
        </p:nvSpPr>
        <p:spPr bwMode="auto">
          <a:xfrm>
            <a:off x="922338" y="747713"/>
            <a:ext cx="4964112" cy="3724275"/>
          </a:xfrm>
          <a:noFill/>
          <a:ln>
            <a:solidFill>
              <a:srgbClr val="000000"/>
            </a:solidFill>
            <a:miter lim="800000"/>
            <a:headEnd/>
            <a:tailEnd/>
          </a:ln>
        </p:spPr>
      </p:sp>
      <p:sp>
        <p:nvSpPr>
          <p:cNvPr id="82946" name="Rectangle 3"/>
          <p:cNvSpPr>
            <a:spLocks noGrp="1"/>
          </p:cNvSpPr>
          <p:nvPr>
            <p:ph type="body" idx="1"/>
          </p:nvPr>
        </p:nvSpPr>
        <p:spPr bwMode="auto">
          <a:noFill/>
        </p:spPr>
        <p:txBody>
          <a:bodyPr wrap="square" numCol="1" anchor="t" anchorCtr="0" compatLnSpc="1">
            <a:prstTxWarp prst="textNoShape">
              <a:avLst/>
            </a:prstTxWarp>
          </a:bodyPr>
          <a:lstStyle/>
          <a:p>
            <a:endParaRPr lang="it-IT" sz="1600">
              <a:latin typeface="Trebuchet MS" pitchFamily="34" charset="0"/>
            </a:endParaRPr>
          </a:p>
        </p:txBody>
      </p:sp>
    </p:spTree>
    <p:extLst>
      <p:ext uri="{BB962C8B-B14F-4D97-AF65-F5344CB8AC3E}">
        <p14:creationId xmlns:p14="http://schemas.microsoft.com/office/powerpoint/2010/main" val="798731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TextEdit="1"/>
          </p:cNvSpPr>
          <p:nvPr>
            <p:ph type="sldImg"/>
          </p:nvPr>
        </p:nvSpPr>
        <p:spPr bwMode="auto">
          <a:xfrm>
            <a:off x="922338" y="747713"/>
            <a:ext cx="4964112" cy="3724275"/>
          </a:xfrm>
          <a:noFill/>
          <a:ln>
            <a:solidFill>
              <a:srgbClr val="000000"/>
            </a:solidFill>
            <a:miter lim="800000"/>
            <a:headEnd/>
            <a:tailEnd/>
          </a:ln>
        </p:spPr>
      </p:sp>
      <p:sp>
        <p:nvSpPr>
          <p:cNvPr id="82946" name="Rectangle 3"/>
          <p:cNvSpPr>
            <a:spLocks noGrp="1"/>
          </p:cNvSpPr>
          <p:nvPr>
            <p:ph type="body" idx="1"/>
          </p:nvPr>
        </p:nvSpPr>
        <p:spPr bwMode="auto">
          <a:noFill/>
        </p:spPr>
        <p:txBody>
          <a:bodyPr wrap="square" numCol="1" anchor="t" anchorCtr="0" compatLnSpc="1">
            <a:prstTxWarp prst="textNoShape">
              <a:avLst/>
            </a:prstTxWarp>
          </a:bodyPr>
          <a:lstStyle/>
          <a:p>
            <a:endParaRPr lang="it-IT" sz="1600">
              <a:latin typeface="Trebuchet MS" pitchFamily="34" charset="0"/>
            </a:endParaRPr>
          </a:p>
        </p:txBody>
      </p:sp>
    </p:spTree>
    <p:extLst>
      <p:ext uri="{BB962C8B-B14F-4D97-AF65-F5344CB8AC3E}">
        <p14:creationId xmlns:p14="http://schemas.microsoft.com/office/powerpoint/2010/main" val="2196847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765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dirty="0" smtClean="0"/>
          </a:p>
        </p:txBody>
      </p:sp>
      <p:sp>
        <p:nvSpPr>
          <p:cNvPr id="2765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943D6D-38BF-4DD1-AB2D-A78B37EBE00C}" type="slidenum">
              <a:rPr lang="it-IT" smtClean="0">
                <a:ea typeface="ヒラギノ角ゴ ProN W3"/>
                <a:cs typeface="ヒラギノ角ゴ ProN W3"/>
              </a:rPr>
              <a:pPr/>
              <a:t>74</a:t>
            </a:fld>
            <a:endParaRPr lang="it-IT" smtClean="0">
              <a:ea typeface="ヒラギノ角ゴ ProN W3"/>
              <a:cs typeface="ヒラギノ角ゴ ProN W3"/>
            </a:endParaRPr>
          </a:p>
        </p:txBody>
      </p:sp>
    </p:spTree>
    <p:extLst>
      <p:ext uri="{BB962C8B-B14F-4D97-AF65-F5344CB8AC3E}">
        <p14:creationId xmlns:p14="http://schemas.microsoft.com/office/powerpoint/2010/main" val="3247341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765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dirty="0" smtClean="0"/>
          </a:p>
        </p:txBody>
      </p:sp>
      <p:sp>
        <p:nvSpPr>
          <p:cNvPr id="2765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943D6D-38BF-4DD1-AB2D-A78B37EBE00C}" type="slidenum">
              <a:rPr lang="it-IT" smtClean="0">
                <a:ea typeface="ヒラギノ角ゴ ProN W3"/>
                <a:cs typeface="ヒラギノ角ゴ ProN W3"/>
              </a:rPr>
              <a:pPr/>
              <a:t>81</a:t>
            </a:fld>
            <a:endParaRPr lang="it-IT" smtClean="0">
              <a:ea typeface="ヒラギノ角ゴ ProN W3"/>
              <a:cs typeface="ヒラギノ角ゴ ProN W3"/>
            </a:endParaRPr>
          </a:p>
        </p:txBody>
      </p:sp>
    </p:spTree>
    <p:extLst>
      <p:ext uri="{BB962C8B-B14F-4D97-AF65-F5344CB8AC3E}">
        <p14:creationId xmlns:p14="http://schemas.microsoft.com/office/powerpoint/2010/main" val="3946760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765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dirty="0" smtClean="0"/>
          </a:p>
        </p:txBody>
      </p:sp>
      <p:sp>
        <p:nvSpPr>
          <p:cNvPr id="2765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943D6D-38BF-4DD1-AB2D-A78B37EBE00C}" type="slidenum">
              <a:rPr lang="it-IT" smtClean="0">
                <a:ea typeface="ヒラギノ角ゴ ProN W3"/>
                <a:cs typeface="ヒラギノ角ゴ ProN W3"/>
              </a:rPr>
              <a:pPr/>
              <a:t>92</a:t>
            </a:fld>
            <a:endParaRPr lang="it-IT" smtClean="0">
              <a:ea typeface="ヒラギノ角ゴ ProN W3"/>
              <a:cs typeface="ヒラギノ角ゴ ProN W3"/>
            </a:endParaRPr>
          </a:p>
        </p:txBody>
      </p:sp>
    </p:spTree>
    <p:extLst>
      <p:ext uri="{BB962C8B-B14F-4D97-AF65-F5344CB8AC3E}">
        <p14:creationId xmlns:p14="http://schemas.microsoft.com/office/powerpoint/2010/main" val="1278237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0E5F5659-3FB0-470E-9DB0-7B59C493DF60}" type="slidenum">
              <a:rPr lang="it-IT" smtClean="0"/>
              <a:pPr>
                <a:defRPr/>
              </a:pPr>
              <a:t>94</a:t>
            </a:fld>
            <a:endParaRPr lang="it-IT"/>
          </a:p>
        </p:txBody>
      </p:sp>
    </p:spTree>
    <p:extLst>
      <p:ext uri="{BB962C8B-B14F-4D97-AF65-F5344CB8AC3E}">
        <p14:creationId xmlns:p14="http://schemas.microsoft.com/office/powerpoint/2010/main" val="1388437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a:ln/>
        </p:spPr>
      </p:sp>
      <p:sp>
        <p:nvSpPr>
          <p:cNvPr id="17410" name="Segnaposto note 2"/>
          <p:cNvSpPr>
            <a:spLocks noGrp="1"/>
          </p:cNvSpPr>
          <p:nvPr>
            <p:ph type="body" idx="1"/>
          </p:nvPr>
        </p:nvSpPr>
        <p:spPr>
          <a:noFill/>
          <a:ln/>
        </p:spPr>
        <p:txBody>
          <a:bodyPr/>
          <a:lstStyle/>
          <a:p>
            <a:endParaRPr lang="it-IT" smtClean="0"/>
          </a:p>
        </p:txBody>
      </p:sp>
      <p:sp>
        <p:nvSpPr>
          <p:cNvPr id="17411" name="Segnaposto numero diapositiva 3"/>
          <p:cNvSpPr>
            <a:spLocks noGrp="1"/>
          </p:cNvSpPr>
          <p:nvPr>
            <p:ph type="sldNum" sz="quarter" idx="5"/>
          </p:nvPr>
        </p:nvSpPr>
        <p:spPr/>
        <p:txBody>
          <a:bodyPr/>
          <a:lstStyle/>
          <a:p>
            <a:pPr>
              <a:defRPr/>
            </a:pPr>
            <a:fld id="{A3999595-1864-456F-BF77-B29603B5F888}" type="slidenum">
              <a:rPr lang="it-IT" smtClean="0"/>
              <a:pPr>
                <a:defRPr/>
              </a:pPr>
              <a:t>3</a:t>
            </a:fld>
            <a:endParaRPr lang="it-IT" smtClean="0"/>
          </a:p>
        </p:txBody>
      </p:sp>
    </p:spTree>
    <p:extLst>
      <p:ext uri="{BB962C8B-B14F-4D97-AF65-F5344CB8AC3E}">
        <p14:creationId xmlns:p14="http://schemas.microsoft.com/office/powerpoint/2010/main" val="1210690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765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dirty="0" smtClean="0"/>
          </a:p>
        </p:txBody>
      </p:sp>
      <p:sp>
        <p:nvSpPr>
          <p:cNvPr id="2765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943D6D-38BF-4DD1-AB2D-A78B37EBE00C}" type="slidenum">
              <a:rPr lang="it-IT" smtClean="0">
                <a:ea typeface="ヒラギノ角ゴ ProN W3"/>
                <a:cs typeface="ヒラギノ角ゴ ProN W3"/>
              </a:rPr>
              <a:pPr/>
              <a:t>107</a:t>
            </a:fld>
            <a:endParaRPr lang="it-IT" smtClean="0">
              <a:ea typeface="ヒラギノ角ゴ ProN W3"/>
              <a:cs typeface="ヒラギノ角ゴ ProN W3"/>
            </a:endParaRPr>
          </a:p>
        </p:txBody>
      </p:sp>
    </p:spTree>
    <p:extLst>
      <p:ext uri="{BB962C8B-B14F-4D97-AF65-F5344CB8AC3E}">
        <p14:creationId xmlns:p14="http://schemas.microsoft.com/office/powerpoint/2010/main" val="293501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a:ln/>
        </p:spPr>
      </p:sp>
      <p:sp>
        <p:nvSpPr>
          <p:cNvPr id="17410" name="Segnaposto note 2"/>
          <p:cNvSpPr>
            <a:spLocks noGrp="1"/>
          </p:cNvSpPr>
          <p:nvPr>
            <p:ph type="body" idx="1"/>
          </p:nvPr>
        </p:nvSpPr>
        <p:spPr>
          <a:noFill/>
          <a:ln/>
        </p:spPr>
        <p:txBody>
          <a:bodyPr/>
          <a:lstStyle/>
          <a:p>
            <a:endParaRPr lang="it-IT" smtClean="0"/>
          </a:p>
        </p:txBody>
      </p:sp>
      <p:sp>
        <p:nvSpPr>
          <p:cNvPr id="17411" name="Segnaposto numero diapositiva 3"/>
          <p:cNvSpPr>
            <a:spLocks noGrp="1"/>
          </p:cNvSpPr>
          <p:nvPr>
            <p:ph type="sldNum" sz="quarter" idx="5"/>
          </p:nvPr>
        </p:nvSpPr>
        <p:spPr/>
        <p:txBody>
          <a:bodyPr/>
          <a:lstStyle/>
          <a:p>
            <a:pPr>
              <a:defRPr/>
            </a:pPr>
            <a:fld id="{A3999595-1864-456F-BF77-B29603B5F888}" type="slidenum">
              <a:rPr lang="it-IT" smtClean="0"/>
              <a:pPr>
                <a:defRPr/>
              </a:pPr>
              <a:t>6</a:t>
            </a:fld>
            <a:endParaRPr lang="it-IT" smtClean="0"/>
          </a:p>
        </p:txBody>
      </p:sp>
    </p:spTree>
    <p:extLst>
      <p:ext uri="{BB962C8B-B14F-4D97-AF65-F5344CB8AC3E}">
        <p14:creationId xmlns:p14="http://schemas.microsoft.com/office/powerpoint/2010/main" val="173775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a:ln/>
        </p:spPr>
      </p:sp>
      <p:sp>
        <p:nvSpPr>
          <p:cNvPr id="17410" name="Segnaposto note 2"/>
          <p:cNvSpPr>
            <a:spLocks noGrp="1"/>
          </p:cNvSpPr>
          <p:nvPr>
            <p:ph type="body" idx="1"/>
          </p:nvPr>
        </p:nvSpPr>
        <p:spPr>
          <a:noFill/>
          <a:ln/>
        </p:spPr>
        <p:txBody>
          <a:bodyPr/>
          <a:lstStyle/>
          <a:p>
            <a:endParaRPr lang="it-IT" smtClean="0"/>
          </a:p>
        </p:txBody>
      </p:sp>
      <p:sp>
        <p:nvSpPr>
          <p:cNvPr id="17411" name="Segnaposto numero diapositiva 3"/>
          <p:cNvSpPr>
            <a:spLocks noGrp="1"/>
          </p:cNvSpPr>
          <p:nvPr>
            <p:ph type="sldNum" sz="quarter" idx="5"/>
          </p:nvPr>
        </p:nvSpPr>
        <p:spPr/>
        <p:txBody>
          <a:bodyPr/>
          <a:lstStyle/>
          <a:p>
            <a:pPr>
              <a:defRPr/>
            </a:pPr>
            <a:fld id="{A3999595-1864-456F-BF77-B29603B5F888}" type="slidenum">
              <a:rPr lang="it-IT" smtClean="0"/>
              <a:pPr>
                <a:defRPr/>
              </a:pPr>
              <a:t>7</a:t>
            </a:fld>
            <a:endParaRPr lang="it-IT" smtClean="0"/>
          </a:p>
        </p:txBody>
      </p:sp>
    </p:spTree>
    <p:extLst>
      <p:ext uri="{BB962C8B-B14F-4D97-AF65-F5344CB8AC3E}">
        <p14:creationId xmlns:p14="http://schemas.microsoft.com/office/powerpoint/2010/main" val="1213924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a:ln/>
        </p:spPr>
      </p:sp>
      <p:sp>
        <p:nvSpPr>
          <p:cNvPr id="17410" name="Segnaposto note 2"/>
          <p:cNvSpPr>
            <a:spLocks noGrp="1"/>
          </p:cNvSpPr>
          <p:nvPr>
            <p:ph type="body" idx="1"/>
          </p:nvPr>
        </p:nvSpPr>
        <p:spPr>
          <a:noFill/>
          <a:ln/>
        </p:spPr>
        <p:txBody>
          <a:bodyPr/>
          <a:lstStyle/>
          <a:p>
            <a:endParaRPr lang="it-IT" smtClean="0"/>
          </a:p>
        </p:txBody>
      </p:sp>
      <p:sp>
        <p:nvSpPr>
          <p:cNvPr id="17411" name="Segnaposto numero diapositiva 3"/>
          <p:cNvSpPr>
            <a:spLocks noGrp="1"/>
          </p:cNvSpPr>
          <p:nvPr>
            <p:ph type="sldNum" sz="quarter" idx="5"/>
          </p:nvPr>
        </p:nvSpPr>
        <p:spPr/>
        <p:txBody>
          <a:bodyPr/>
          <a:lstStyle/>
          <a:p>
            <a:pPr>
              <a:defRPr/>
            </a:pPr>
            <a:fld id="{A3999595-1864-456F-BF77-B29603B5F888}" type="slidenum">
              <a:rPr lang="it-IT" smtClean="0"/>
              <a:pPr>
                <a:defRPr/>
              </a:pPr>
              <a:t>11</a:t>
            </a:fld>
            <a:endParaRPr lang="it-IT" smtClean="0"/>
          </a:p>
        </p:txBody>
      </p:sp>
    </p:spTree>
    <p:extLst>
      <p:ext uri="{BB962C8B-B14F-4D97-AF65-F5344CB8AC3E}">
        <p14:creationId xmlns:p14="http://schemas.microsoft.com/office/powerpoint/2010/main" val="1930996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a:ln/>
        </p:spPr>
      </p:sp>
      <p:sp>
        <p:nvSpPr>
          <p:cNvPr id="17410" name="Segnaposto note 2"/>
          <p:cNvSpPr>
            <a:spLocks noGrp="1"/>
          </p:cNvSpPr>
          <p:nvPr>
            <p:ph type="body" idx="1"/>
          </p:nvPr>
        </p:nvSpPr>
        <p:spPr>
          <a:noFill/>
          <a:ln/>
        </p:spPr>
        <p:txBody>
          <a:bodyPr/>
          <a:lstStyle/>
          <a:p>
            <a:endParaRPr lang="it-IT" smtClean="0"/>
          </a:p>
        </p:txBody>
      </p:sp>
      <p:sp>
        <p:nvSpPr>
          <p:cNvPr id="17411" name="Segnaposto numero diapositiva 3"/>
          <p:cNvSpPr>
            <a:spLocks noGrp="1"/>
          </p:cNvSpPr>
          <p:nvPr>
            <p:ph type="sldNum" sz="quarter" idx="5"/>
          </p:nvPr>
        </p:nvSpPr>
        <p:spPr/>
        <p:txBody>
          <a:bodyPr/>
          <a:lstStyle/>
          <a:p>
            <a:pPr>
              <a:defRPr/>
            </a:pPr>
            <a:fld id="{A3999595-1864-456F-BF77-B29603B5F888}" type="slidenum">
              <a:rPr lang="it-IT" smtClean="0"/>
              <a:pPr>
                <a:defRPr/>
              </a:pPr>
              <a:t>12</a:t>
            </a:fld>
            <a:endParaRPr lang="it-IT" smtClean="0"/>
          </a:p>
        </p:txBody>
      </p:sp>
    </p:spTree>
    <p:extLst>
      <p:ext uri="{BB962C8B-B14F-4D97-AF65-F5344CB8AC3E}">
        <p14:creationId xmlns:p14="http://schemas.microsoft.com/office/powerpoint/2010/main" val="3577295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solidFill>
                <a:schemeClr val="bg1">
                  <a:lumMod val="50000"/>
                </a:schemeClr>
              </a:solidFill>
            </a:endParaRPr>
          </a:p>
        </p:txBody>
      </p:sp>
      <p:sp>
        <p:nvSpPr>
          <p:cNvPr id="4" name="Segnaposto numero diapositiva 3"/>
          <p:cNvSpPr>
            <a:spLocks noGrp="1"/>
          </p:cNvSpPr>
          <p:nvPr>
            <p:ph type="sldNum" sz="quarter" idx="10"/>
          </p:nvPr>
        </p:nvSpPr>
        <p:spPr/>
        <p:txBody>
          <a:bodyPr/>
          <a:lstStyle/>
          <a:p>
            <a:pPr>
              <a:defRPr/>
            </a:pPr>
            <a:fld id="{808B8F4C-4768-401E-9ABA-FC48ECA9BA3D}" type="slidenum">
              <a:rPr lang="it-IT" smtClean="0"/>
              <a:pPr>
                <a:defRPr/>
              </a:pPr>
              <a:t>14</a:t>
            </a:fld>
            <a:endParaRPr lang="it-IT"/>
          </a:p>
        </p:txBody>
      </p:sp>
    </p:spTree>
    <p:extLst>
      <p:ext uri="{BB962C8B-B14F-4D97-AF65-F5344CB8AC3E}">
        <p14:creationId xmlns:p14="http://schemas.microsoft.com/office/powerpoint/2010/main" val="2396978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p:cNvSpPr>
            <a:spLocks noGrp="1" noRot="1" noChangeAspect="1"/>
          </p:cNvSpPr>
          <p:nvPr>
            <p:ph type="sldImg"/>
          </p:nvPr>
        </p:nvSpPr>
        <p:spPr bwMode="auto">
          <a:xfrm>
            <a:off x="920750" y="746125"/>
            <a:ext cx="4965700" cy="3725863"/>
          </a:xfrm>
          <a:noFill/>
          <a:ln>
            <a:solidFill>
              <a:srgbClr val="000000"/>
            </a:solidFill>
            <a:miter lim="800000"/>
            <a:headEnd/>
            <a:tailEnd/>
          </a:ln>
        </p:spPr>
      </p:sp>
      <p:sp>
        <p:nvSpPr>
          <p:cNvPr id="44034"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dirty="0" smtClean="0"/>
          </a:p>
        </p:txBody>
      </p:sp>
      <p:sp>
        <p:nvSpPr>
          <p:cNvPr id="4" name="Segnaposto numero diapositiva 3"/>
          <p:cNvSpPr>
            <a:spLocks noGrp="1"/>
          </p:cNvSpPr>
          <p:nvPr>
            <p:ph type="sldNum" sz="quarter" idx="5"/>
          </p:nvPr>
        </p:nvSpPr>
        <p:spPr/>
        <p:txBody>
          <a:bodyPr/>
          <a:lstStyle/>
          <a:p>
            <a:pPr>
              <a:defRPr/>
            </a:pPr>
            <a:fld id="{27E16F10-BAA7-4A3E-AC2E-56C104103AB5}" type="slidenum">
              <a:rPr lang="it-IT" smtClean="0">
                <a:solidFill>
                  <a:prstClr val="black"/>
                </a:solidFill>
              </a:rPr>
              <a:pPr>
                <a:defRPr/>
              </a:pPr>
              <a:t>15</a:t>
            </a:fld>
            <a:endParaRPr lang="it-IT">
              <a:solidFill>
                <a:prstClr val="black"/>
              </a:solidFill>
            </a:endParaRPr>
          </a:p>
        </p:txBody>
      </p:sp>
    </p:spTree>
    <p:extLst>
      <p:ext uri="{BB962C8B-B14F-4D97-AF65-F5344CB8AC3E}">
        <p14:creationId xmlns:p14="http://schemas.microsoft.com/office/powerpoint/2010/main" val="1011663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500188"/>
            <a:ext cx="9144000" cy="3124200"/>
          </a:xfrm>
          <a:prstGeom prst="rect">
            <a:avLst/>
          </a:prstGeom>
          <a:solidFill>
            <a:srgbClr val="E5F0FB"/>
          </a:solidFill>
          <a:ln w="9525">
            <a:solidFill>
              <a:srgbClr val="E5DEFE"/>
            </a:solidFill>
            <a:miter lim="800000"/>
            <a:headEnd/>
            <a:tailEnd/>
          </a:ln>
          <a:effectLst/>
        </p:spPr>
        <p:txBody>
          <a:bodyPr wrap="none" anchor="ctr"/>
          <a:lstStyle/>
          <a:p>
            <a:pPr algn="ctr">
              <a:defRPr/>
            </a:pPr>
            <a:endParaRPr lang="en-US" sz="2400" b="0" i="0">
              <a:solidFill>
                <a:srgbClr val="0070C0"/>
              </a:solidFill>
              <a:latin typeface="Times New Roman" pitchFamily="18" charset="0"/>
              <a:cs typeface="+mn-cs"/>
            </a:endParaRPr>
          </a:p>
        </p:txBody>
      </p:sp>
      <p:sp>
        <p:nvSpPr>
          <p:cNvPr id="5" name="Text Box 8"/>
          <p:cNvSpPr txBox="1">
            <a:spLocks noChangeArrowheads="1"/>
          </p:cNvSpPr>
          <p:nvPr/>
        </p:nvSpPr>
        <p:spPr bwMode="auto">
          <a:xfrm>
            <a:off x="3131840" y="5523155"/>
            <a:ext cx="6005995" cy="273921"/>
          </a:xfrm>
          <a:prstGeom prst="rect">
            <a:avLst/>
          </a:prstGeom>
          <a:gradFill flip="none" rotWithShape="1">
            <a:gsLst>
              <a:gs pos="100000">
                <a:schemeClr val="accent2">
                  <a:lumMod val="50000"/>
                </a:schemeClr>
              </a:gs>
              <a:gs pos="6000">
                <a:schemeClr val="accent6">
                  <a:alpha val="85000"/>
                  <a:lumMod val="0"/>
                  <a:lumOff val="100000"/>
                </a:schemeClr>
              </a:gs>
              <a:gs pos="39000">
                <a:srgbClr val="0047FF"/>
              </a:gs>
            </a:gsLst>
            <a:lin ang="0" scaled="1"/>
            <a:tileRect/>
          </a:gradFill>
          <a:ln w="9525">
            <a:noFill/>
            <a:miter lim="800000"/>
            <a:headEnd/>
            <a:tailEnd/>
          </a:ln>
          <a:effectLst/>
        </p:spPr>
        <p:txBody>
          <a:bodyPr wrap="square">
            <a:spAutoFit/>
          </a:bodyPr>
          <a:lstStyle/>
          <a:p>
            <a:pPr algn="r" eaLnBrk="0" hangingPunct="0">
              <a:lnSpc>
                <a:spcPct val="120000"/>
              </a:lnSpc>
              <a:defRPr/>
            </a:pPr>
            <a:r>
              <a:rPr lang="it-IT" sz="1050" dirty="0">
                <a:latin typeface="+mj-lt"/>
              </a:rPr>
              <a:t>Facoltà di Scienze Bancarie, Finanziarie e Assicurative </a:t>
            </a:r>
            <a:endParaRPr lang="it-IT" sz="1050" dirty="0">
              <a:latin typeface="+mj-lt"/>
              <a:cs typeface="+mn-cs"/>
            </a:endParaRPr>
          </a:p>
        </p:txBody>
      </p:sp>
      <p:sp>
        <p:nvSpPr>
          <p:cNvPr id="7171" name="Rectangle 3"/>
          <p:cNvSpPr>
            <a:spLocks noGrp="1" noChangeArrowheads="1"/>
          </p:cNvSpPr>
          <p:nvPr>
            <p:ph type="ctrTitle"/>
          </p:nvPr>
        </p:nvSpPr>
        <p:spPr>
          <a:xfrm>
            <a:off x="609600" y="1804974"/>
            <a:ext cx="7772400" cy="1143000"/>
          </a:xfrm>
        </p:spPr>
        <p:txBody>
          <a:bodyPr/>
          <a:lstStyle>
            <a:lvl1pPr>
              <a:defRPr>
                <a:solidFill>
                  <a:srgbClr val="0070C0"/>
                </a:solidFill>
              </a:defRPr>
            </a:lvl1pPr>
          </a:lstStyle>
          <a:p>
            <a:r>
              <a:rPr lang="it-IT" smtClean="0"/>
              <a:t>Fare clic per modificare lo stile del titolo</a:t>
            </a:r>
            <a:endParaRPr lang="it-IT" dirty="0"/>
          </a:p>
        </p:txBody>
      </p:sp>
      <p:sp>
        <p:nvSpPr>
          <p:cNvPr id="7172" name="Rectangle 4"/>
          <p:cNvSpPr>
            <a:spLocks noGrp="1" noChangeArrowheads="1"/>
          </p:cNvSpPr>
          <p:nvPr>
            <p:ph type="subTitle" idx="1"/>
          </p:nvPr>
        </p:nvSpPr>
        <p:spPr>
          <a:xfrm>
            <a:off x="1447800" y="3571876"/>
            <a:ext cx="6400800" cy="642942"/>
          </a:xfrm>
        </p:spPr>
        <p:txBody>
          <a:bodyPr/>
          <a:lstStyle>
            <a:lvl1pPr marL="0" indent="0" algn="ctr">
              <a:buFontTx/>
              <a:buNone/>
              <a:defRPr sz="1800">
                <a:solidFill>
                  <a:srgbClr val="0070C0"/>
                </a:solidFill>
              </a:defRPr>
            </a:lvl1pPr>
          </a:lstStyle>
          <a:p>
            <a:r>
              <a:rPr lang="it-IT" smtClean="0"/>
              <a:t>Fare clic per modificare lo stile del sottotitolo dello schema</a:t>
            </a:r>
            <a:endParaRPr lang="it-IT"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vert="horz" wrap="square" lIns="91440" tIns="45720" rIns="91440" bIns="4572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GB"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ftr" sz="quarter" idx="10"/>
          </p:nvPr>
        </p:nvSpPr>
        <p:spPr>
          <a:ln/>
        </p:spPr>
        <p:txBody>
          <a:bodyPr/>
          <a:lstStyle>
            <a:lvl1pPr>
              <a:defRPr/>
            </a:lvl1pPr>
          </a:lstStyle>
          <a:p>
            <a:pPr>
              <a:defRPr/>
            </a:pPr>
            <a:endParaRPr lang="it-IT"/>
          </a:p>
        </p:txBody>
      </p:sp>
      <p:sp>
        <p:nvSpPr>
          <p:cNvPr id="6" name="Rectangle 7"/>
          <p:cNvSpPr>
            <a:spLocks noGrp="1" noChangeArrowheads="1"/>
          </p:cNvSpPr>
          <p:nvPr>
            <p:ph type="sldNum" sz="quarter" idx="11"/>
          </p:nvPr>
        </p:nvSpPr>
        <p:spPr>
          <a:ln/>
        </p:spPr>
        <p:txBody>
          <a:bodyPr/>
          <a:lstStyle>
            <a:lvl1pPr>
              <a:defRPr/>
            </a:lvl1pPr>
          </a:lstStyle>
          <a:p>
            <a:pPr>
              <a:defRPr/>
            </a:pPr>
            <a:fld id="{9D365522-797C-4214-B19B-75E095D86E9A}" type="slidenum">
              <a:rPr lang="it-IT"/>
              <a:pPr>
                <a:defRPr/>
              </a:pPr>
              <a:t>‹N›</a:t>
            </a:fld>
            <a:endParaRPr lang="it-IT"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it-IT"/>
          </a:p>
        </p:txBody>
      </p:sp>
      <p:sp>
        <p:nvSpPr>
          <p:cNvPr id="5" name="Rectangle 7"/>
          <p:cNvSpPr>
            <a:spLocks noGrp="1" noChangeArrowheads="1"/>
          </p:cNvSpPr>
          <p:nvPr>
            <p:ph type="sldNum" sz="quarter" idx="11"/>
          </p:nvPr>
        </p:nvSpPr>
        <p:spPr>
          <a:ln/>
        </p:spPr>
        <p:txBody>
          <a:bodyPr/>
          <a:lstStyle>
            <a:lvl1pPr>
              <a:defRPr/>
            </a:lvl1pPr>
          </a:lstStyle>
          <a:p>
            <a:pPr>
              <a:defRPr/>
            </a:pPr>
            <a:fld id="{717F77AC-95DF-4D9E-AA01-EFA6F806BCA2}" type="slidenum">
              <a:rPr lang="it-IT"/>
              <a:pPr>
                <a:defRPr/>
              </a:pPr>
              <a:t>‹N›</a:t>
            </a:fld>
            <a:endParaRPr lang="it-IT"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152400"/>
            <a:ext cx="1943100" cy="5943600"/>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685800" y="152400"/>
            <a:ext cx="56769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it-IT"/>
          </a:p>
        </p:txBody>
      </p:sp>
      <p:sp>
        <p:nvSpPr>
          <p:cNvPr id="5" name="Rectangle 7"/>
          <p:cNvSpPr>
            <a:spLocks noGrp="1" noChangeArrowheads="1"/>
          </p:cNvSpPr>
          <p:nvPr>
            <p:ph type="sldNum" sz="quarter" idx="11"/>
          </p:nvPr>
        </p:nvSpPr>
        <p:spPr>
          <a:ln/>
        </p:spPr>
        <p:txBody>
          <a:bodyPr/>
          <a:lstStyle>
            <a:lvl1pPr>
              <a:defRPr/>
            </a:lvl1pPr>
          </a:lstStyle>
          <a:p>
            <a:pPr>
              <a:defRPr/>
            </a:pPr>
            <a:fld id="{31AEC30F-2BBC-4423-887B-A0508C0161E4}" type="slidenum">
              <a:rPr lang="it-IT"/>
              <a:pPr>
                <a:defRPr/>
              </a:pPr>
              <a:t>‹N›</a:t>
            </a:fld>
            <a:endParaRPr lang="it-IT"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Indice">
    <p:spTree>
      <p:nvGrpSpPr>
        <p:cNvPr id="1" name=""/>
        <p:cNvGrpSpPr/>
        <p:nvPr/>
      </p:nvGrpSpPr>
      <p:grpSpPr>
        <a:xfrm>
          <a:off x="0" y="0"/>
          <a:ext cx="0" cy="0"/>
          <a:chOff x="0" y="0"/>
          <a:chExt cx="0" cy="0"/>
        </a:xfrm>
      </p:grpSpPr>
      <p:sp>
        <p:nvSpPr>
          <p:cNvPr id="2" name="Titolo 1"/>
          <p:cNvSpPr>
            <a:spLocks noGrp="1"/>
          </p:cNvSpPr>
          <p:nvPr>
            <p:ph type="title"/>
          </p:nvPr>
        </p:nvSpPr>
        <p:spPr>
          <a:xfrm>
            <a:off x="3286116" y="120296"/>
            <a:ext cx="4143404" cy="1143000"/>
          </a:xfrm>
        </p:spPr>
        <p:txBody>
          <a:bodyPr/>
          <a:lstStyle/>
          <a:p>
            <a:r>
              <a:rPr lang="it-IT" smtClean="0"/>
              <a:t>Fare clic per modificare lo stile del titolo</a:t>
            </a:r>
            <a:endParaRPr lang="it-IT" dirty="0"/>
          </a:p>
        </p:txBody>
      </p:sp>
      <p:sp>
        <p:nvSpPr>
          <p:cNvPr id="11" name="Segnaposto testo 10"/>
          <p:cNvSpPr>
            <a:spLocks noGrp="1"/>
          </p:cNvSpPr>
          <p:nvPr>
            <p:ph type="body" sz="quarter" idx="13"/>
          </p:nvPr>
        </p:nvSpPr>
        <p:spPr>
          <a:xfrm>
            <a:off x="3286116" y="1828800"/>
            <a:ext cx="4474613" cy="4114800"/>
          </a:xfrm>
          <a:prstGeom prst="rect">
            <a:avLst/>
          </a:prstGeom>
        </p:spPr>
        <p:txBody>
          <a:bodyPr/>
          <a:lstStyle>
            <a:lvl1pPr>
              <a:buSzPct val="150000"/>
              <a:buFont typeface="+mj-lt"/>
              <a:buAutoNum type="arabicPeriod"/>
              <a:defRPr sz="1800" baseline="0">
                <a:solidFill>
                  <a:schemeClr val="bg2"/>
                </a:solidFill>
              </a:defRPr>
            </a:lvl1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data 3"/>
          <p:cNvSpPr>
            <a:spLocks noGrp="1"/>
          </p:cNvSpPr>
          <p:nvPr>
            <p:ph type="dt" sz="half" idx="14"/>
          </p:nvPr>
        </p:nvSpPr>
        <p:spPr>
          <a:xfrm>
            <a:off x="1803400" y="6356350"/>
            <a:ext cx="2133600" cy="365125"/>
          </a:xfrm>
          <a:prstGeom prst="rect">
            <a:avLst/>
          </a:prstGeom>
        </p:spPr>
        <p:txBody>
          <a:bodyPr/>
          <a:lstStyle>
            <a:lvl1pPr>
              <a:defRPr>
                <a:latin typeface="Arial" pitchFamily="34" charset="0"/>
                <a:cs typeface="Arial" pitchFamily="34" charset="0"/>
              </a:defRPr>
            </a:lvl1pPr>
          </a:lstStyle>
          <a:p>
            <a:pPr>
              <a:defRPr/>
            </a:pPr>
            <a:endParaRPr lang="it-IT"/>
          </a:p>
        </p:txBody>
      </p:sp>
      <p:sp>
        <p:nvSpPr>
          <p:cNvPr id="5" name="Segnaposto piè di pagina 4"/>
          <p:cNvSpPr>
            <a:spLocks noGrp="1"/>
          </p:cNvSpPr>
          <p:nvPr>
            <p:ph type="ftr" sz="quarter" idx="15"/>
          </p:nvPr>
        </p:nvSpPr>
        <p:spPr>
          <a:xfrm>
            <a:off x="3937000" y="6356350"/>
            <a:ext cx="2895600" cy="365125"/>
          </a:xfrm>
          <a:prstGeom prst="rect">
            <a:avLst/>
          </a:prstGeom>
        </p:spPr>
        <p:txBody>
          <a:bodyPr/>
          <a:lstStyle>
            <a:lvl1pPr>
              <a:defRPr>
                <a:latin typeface="Arial" pitchFamily="34" charset="0"/>
                <a:cs typeface="Arial" pitchFamily="34" charset="0"/>
              </a:defRPr>
            </a:lvl1pPr>
          </a:lstStyle>
          <a:p>
            <a:pPr>
              <a:defRPr/>
            </a:pPr>
            <a:endParaRPr lang="it-IT"/>
          </a:p>
        </p:txBody>
      </p:sp>
      <p:sp>
        <p:nvSpPr>
          <p:cNvPr id="6" name="Segnaposto numero diapositiva 5"/>
          <p:cNvSpPr>
            <a:spLocks noGrp="1"/>
          </p:cNvSpPr>
          <p:nvPr>
            <p:ph type="sldNum" sz="quarter" idx="16"/>
          </p:nvPr>
        </p:nvSpPr>
        <p:spPr/>
        <p:txBody>
          <a:bodyPr/>
          <a:lstStyle>
            <a:lvl1pPr>
              <a:defRPr/>
            </a:lvl1pPr>
          </a:lstStyle>
          <a:p>
            <a:pPr>
              <a:defRPr/>
            </a:pPr>
            <a:fld id="{A9EAFB28-87BF-4ABC-96D9-D5701A82AB51}" type="slidenum">
              <a:rPr lang="it-IT"/>
              <a:pPr>
                <a:defRPr/>
              </a:pPr>
              <a:t>‹N›</a:t>
            </a:fld>
            <a:endParaRPr lang="it-IT" dirty="0"/>
          </a:p>
        </p:txBody>
      </p:sp>
    </p:spTree>
    <p:extLst>
      <p:ext uri="{BB962C8B-B14F-4D97-AF65-F5344CB8AC3E}">
        <p14:creationId xmlns:p14="http://schemas.microsoft.com/office/powerpoint/2010/main" val="2133978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691680" y="188640"/>
            <a:ext cx="6072211" cy="914400"/>
          </a:xfrm>
        </p:spPr>
        <p:txBody>
          <a:bodyPr/>
          <a:lstStyle/>
          <a:p>
            <a:r>
              <a:rPr lang="it-IT" smtClean="0"/>
              <a:t>Fare clic per modificare lo stile del titolo</a:t>
            </a:r>
            <a:endParaRPr lang="en-GB" dirty="0"/>
          </a:p>
        </p:txBody>
      </p:sp>
      <p:sp>
        <p:nvSpPr>
          <p:cNvPr id="3" name="Segnaposto contenuto 2"/>
          <p:cNvSpPr>
            <a:spLocks noGrp="1"/>
          </p:cNvSpPr>
          <p:nvPr>
            <p:ph idx="1"/>
          </p:nvPr>
        </p:nvSpPr>
        <p:spPr/>
        <p:txBody>
          <a:bodyPr/>
          <a:lstStyle>
            <a:lvl1pPr marL="0" indent="0">
              <a:buNone/>
              <a:defRPr/>
            </a:lvl1pPr>
          </a:lstStyle>
          <a:p>
            <a:pPr lvl="0"/>
            <a:r>
              <a:rPr lang="it-IT" dirty="0" smtClean="0"/>
              <a:t>Fare clic per modificare stili del testo dello schema</a:t>
            </a:r>
          </a:p>
        </p:txBody>
      </p:sp>
      <p:sp>
        <p:nvSpPr>
          <p:cNvPr id="4" name="Rectangle 5"/>
          <p:cNvSpPr>
            <a:spLocks noGrp="1" noChangeArrowheads="1"/>
          </p:cNvSpPr>
          <p:nvPr>
            <p:ph type="ftr" sz="quarter" idx="10"/>
          </p:nvPr>
        </p:nvSpPr>
        <p:spPr>
          <a:ln/>
        </p:spPr>
        <p:txBody>
          <a:bodyPr/>
          <a:lstStyle>
            <a:lvl1pPr>
              <a:defRPr/>
            </a:lvl1pPr>
          </a:lstStyle>
          <a:p>
            <a:pPr>
              <a:defRPr/>
            </a:pPr>
            <a:endParaRPr lang="it-IT" dirty="0"/>
          </a:p>
        </p:txBody>
      </p:sp>
      <p:sp>
        <p:nvSpPr>
          <p:cNvPr id="5" name="Rectangle 7"/>
          <p:cNvSpPr>
            <a:spLocks noGrp="1" noChangeArrowheads="1"/>
          </p:cNvSpPr>
          <p:nvPr>
            <p:ph type="sldNum" sz="quarter" idx="11"/>
          </p:nvPr>
        </p:nvSpPr>
        <p:spPr>
          <a:ln/>
        </p:spPr>
        <p:txBody>
          <a:bodyPr/>
          <a:lstStyle>
            <a:lvl1pPr>
              <a:defRPr/>
            </a:lvl1pPr>
          </a:lstStyle>
          <a:p>
            <a:pPr>
              <a:defRPr/>
            </a:pPr>
            <a:fld id="{B57300DC-91DD-4DC8-AB27-F33C3DFFEFC7}" type="slidenum">
              <a:rPr lang="it-IT"/>
              <a:pPr>
                <a:defRPr/>
              </a:pPr>
              <a:t>‹N›</a:t>
            </a:fld>
            <a:endParaRPr lang="it-I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piè di pagina 2"/>
          <p:cNvSpPr>
            <a:spLocks noGrp="1"/>
          </p:cNvSpPr>
          <p:nvPr>
            <p:ph type="ftr" sz="quarter" idx="10"/>
          </p:nvPr>
        </p:nvSpPr>
        <p:spPr/>
        <p:txBody>
          <a:bodyPr/>
          <a:lstStyle/>
          <a:p>
            <a:pPr>
              <a:defRPr/>
            </a:pPr>
            <a:endParaRPr lang="it-IT"/>
          </a:p>
        </p:txBody>
      </p:sp>
      <p:sp>
        <p:nvSpPr>
          <p:cNvPr id="4" name="Segnaposto numero diapositiva 3"/>
          <p:cNvSpPr>
            <a:spLocks noGrp="1"/>
          </p:cNvSpPr>
          <p:nvPr>
            <p:ph type="sldNum" sz="quarter" idx="11"/>
          </p:nvPr>
        </p:nvSpPr>
        <p:spPr/>
        <p:txBody>
          <a:bodyPr/>
          <a:lstStyle/>
          <a:p>
            <a:pPr>
              <a:defRPr/>
            </a:pPr>
            <a:fld id="{219C6822-D657-4A3B-8433-9B55E7DB8924}" type="slidenum">
              <a:rPr lang="it-IT" smtClean="0"/>
              <a:pPr>
                <a:defRPr/>
              </a:pPr>
              <a:t>‹N›</a:t>
            </a:fld>
            <a:endParaRPr lang="it-IT" dirty="0"/>
          </a:p>
        </p:txBody>
      </p:sp>
    </p:spTree>
    <p:extLst>
      <p:ext uri="{BB962C8B-B14F-4D97-AF65-F5344CB8AC3E}">
        <p14:creationId xmlns:p14="http://schemas.microsoft.com/office/powerpoint/2010/main" val="3794817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5"/>
          <p:cNvSpPr>
            <a:spLocks noGrp="1" noChangeArrowheads="1"/>
          </p:cNvSpPr>
          <p:nvPr>
            <p:ph type="ftr" sz="quarter" idx="10"/>
          </p:nvPr>
        </p:nvSpPr>
        <p:spPr>
          <a:ln/>
        </p:spPr>
        <p:txBody>
          <a:bodyPr/>
          <a:lstStyle>
            <a:lvl1pPr>
              <a:defRPr/>
            </a:lvl1pPr>
          </a:lstStyle>
          <a:p>
            <a:pPr>
              <a:defRPr/>
            </a:pPr>
            <a:endParaRPr lang="it-IT"/>
          </a:p>
        </p:txBody>
      </p:sp>
      <p:sp>
        <p:nvSpPr>
          <p:cNvPr id="5" name="Rectangle 7"/>
          <p:cNvSpPr>
            <a:spLocks noGrp="1" noChangeArrowheads="1"/>
          </p:cNvSpPr>
          <p:nvPr>
            <p:ph type="sldNum" sz="quarter" idx="11"/>
          </p:nvPr>
        </p:nvSpPr>
        <p:spPr>
          <a:ln/>
        </p:spPr>
        <p:txBody>
          <a:bodyPr/>
          <a:lstStyle>
            <a:lvl1pPr>
              <a:defRPr/>
            </a:lvl1pPr>
          </a:lstStyle>
          <a:p>
            <a:pPr>
              <a:defRPr/>
            </a:pPr>
            <a:fld id="{AC18EA7B-5D6B-44F1-999B-D746B88914D8}" type="slidenum">
              <a:rPr lang="it-IT"/>
              <a:pPr>
                <a:defRPr/>
              </a:pPr>
              <a:t>‹N›</a:t>
            </a:fld>
            <a:endParaRPr lang="it-IT"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it-IT"/>
          </a:p>
        </p:txBody>
      </p:sp>
      <p:sp>
        <p:nvSpPr>
          <p:cNvPr id="6" name="Rectangle 7"/>
          <p:cNvSpPr>
            <a:spLocks noGrp="1" noChangeArrowheads="1"/>
          </p:cNvSpPr>
          <p:nvPr>
            <p:ph type="sldNum" sz="quarter" idx="11"/>
          </p:nvPr>
        </p:nvSpPr>
        <p:spPr>
          <a:ln/>
        </p:spPr>
        <p:txBody>
          <a:bodyPr/>
          <a:lstStyle>
            <a:lvl1pPr>
              <a:defRPr/>
            </a:lvl1pPr>
          </a:lstStyle>
          <a:p>
            <a:pPr>
              <a:defRPr/>
            </a:pPr>
            <a:fld id="{CBF42106-7991-4FE7-8413-86375F0B2095}" type="slidenum">
              <a:rPr lang="it-IT"/>
              <a:pPr>
                <a:defRPr/>
              </a:pPr>
              <a:t>‹N›</a:t>
            </a:fld>
            <a:endParaRPr lang="it-IT"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39552" y="260648"/>
            <a:ext cx="8229600" cy="1143000"/>
          </a:xfrm>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dirty="0"/>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it-IT"/>
          </a:p>
        </p:txBody>
      </p:sp>
      <p:sp>
        <p:nvSpPr>
          <p:cNvPr id="8" name="Rectangle 7"/>
          <p:cNvSpPr>
            <a:spLocks noGrp="1" noChangeArrowheads="1"/>
          </p:cNvSpPr>
          <p:nvPr>
            <p:ph type="sldNum" sz="quarter" idx="11"/>
          </p:nvPr>
        </p:nvSpPr>
        <p:spPr>
          <a:ln/>
        </p:spPr>
        <p:txBody>
          <a:bodyPr/>
          <a:lstStyle>
            <a:lvl1pPr>
              <a:defRPr/>
            </a:lvl1pPr>
          </a:lstStyle>
          <a:p>
            <a:pPr>
              <a:defRPr/>
            </a:pPr>
            <a:fld id="{D06414B4-9FB9-4F84-8BF9-C3F66B091598}" type="slidenum">
              <a:rPr lang="it-IT"/>
              <a:pPr>
                <a:defRPr/>
              </a:pPr>
              <a:t>‹N›</a:t>
            </a:fld>
            <a:endParaRPr lang="it-IT"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endParaRPr lang="it-IT"/>
          </a:p>
        </p:txBody>
      </p:sp>
      <p:sp>
        <p:nvSpPr>
          <p:cNvPr id="4" name="Rectangle 7"/>
          <p:cNvSpPr>
            <a:spLocks noGrp="1" noChangeArrowheads="1"/>
          </p:cNvSpPr>
          <p:nvPr>
            <p:ph type="sldNum" sz="quarter" idx="11"/>
          </p:nvPr>
        </p:nvSpPr>
        <p:spPr>
          <a:ln/>
        </p:spPr>
        <p:txBody>
          <a:bodyPr/>
          <a:lstStyle>
            <a:lvl1pPr>
              <a:defRPr/>
            </a:lvl1pPr>
          </a:lstStyle>
          <a:p>
            <a:pPr>
              <a:defRPr/>
            </a:pPr>
            <a:fld id="{E10ED1BB-9010-478A-91C9-1CC692F51605}" type="slidenum">
              <a:rPr lang="it-IT"/>
              <a:pPr>
                <a:defRPr/>
              </a:pPr>
              <a:t>‹N›</a:t>
            </a:fld>
            <a:endParaRPr lang="it-IT"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it-IT"/>
          </a:p>
        </p:txBody>
      </p:sp>
      <p:sp>
        <p:nvSpPr>
          <p:cNvPr id="3" name="Rectangle 7"/>
          <p:cNvSpPr>
            <a:spLocks noGrp="1" noChangeArrowheads="1"/>
          </p:cNvSpPr>
          <p:nvPr>
            <p:ph type="sldNum" sz="quarter" idx="11"/>
          </p:nvPr>
        </p:nvSpPr>
        <p:spPr>
          <a:ln/>
        </p:spPr>
        <p:txBody>
          <a:bodyPr/>
          <a:lstStyle>
            <a:lvl1pPr>
              <a:defRPr/>
            </a:lvl1pPr>
          </a:lstStyle>
          <a:p>
            <a:pPr>
              <a:defRPr/>
            </a:pPr>
            <a:fld id="{FBD9C610-744F-4B77-B76B-F7C5CE304D35}" type="slidenum">
              <a:rPr lang="it-IT"/>
              <a:pPr>
                <a:defRPr/>
              </a:pPr>
              <a:t>‹N›</a:t>
            </a:fld>
            <a:endParaRPr lang="it-IT"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uto con didascalia">
    <p:spTree>
      <p:nvGrpSpPr>
        <p:cNvPr id="1" name=""/>
        <p:cNvGrpSpPr/>
        <p:nvPr/>
      </p:nvGrpSpPr>
      <p:grpSpPr>
        <a:xfrm>
          <a:off x="0" y="0"/>
          <a:ext cx="0" cy="0"/>
          <a:chOff x="0" y="0"/>
          <a:chExt cx="0" cy="0"/>
        </a:xfrm>
      </p:grpSpPr>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GB" dirty="0"/>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stili del testo dello schema</a:t>
            </a:r>
          </a:p>
        </p:txBody>
      </p:sp>
      <p:sp>
        <p:nvSpPr>
          <p:cNvPr id="5" name="Rectangle 5"/>
          <p:cNvSpPr>
            <a:spLocks noGrp="1" noChangeArrowheads="1"/>
          </p:cNvSpPr>
          <p:nvPr>
            <p:ph type="ftr" sz="quarter" idx="10"/>
          </p:nvPr>
        </p:nvSpPr>
        <p:spPr>
          <a:ln/>
        </p:spPr>
        <p:txBody>
          <a:bodyPr/>
          <a:lstStyle>
            <a:lvl1pPr>
              <a:defRPr/>
            </a:lvl1pPr>
          </a:lstStyle>
          <a:p>
            <a:pPr>
              <a:defRPr/>
            </a:pPr>
            <a:endParaRPr lang="it-IT"/>
          </a:p>
        </p:txBody>
      </p:sp>
      <p:sp>
        <p:nvSpPr>
          <p:cNvPr id="6" name="Rectangle 7"/>
          <p:cNvSpPr>
            <a:spLocks noGrp="1" noChangeArrowheads="1"/>
          </p:cNvSpPr>
          <p:nvPr>
            <p:ph type="sldNum" sz="quarter" idx="11"/>
          </p:nvPr>
        </p:nvSpPr>
        <p:spPr>
          <a:ln/>
        </p:spPr>
        <p:txBody>
          <a:bodyPr/>
          <a:lstStyle>
            <a:lvl1pPr>
              <a:defRPr/>
            </a:lvl1pPr>
          </a:lstStyle>
          <a:p>
            <a:pPr>
              <a:defRPr/>
            </a:pPr>
            <a:fld id="{A07F1842-7DB8-4C86-A846-1510C65015B6}" type="slidenum">
              <a:rPr lang="it-IT"/>
              <a:pPr>
                <a:defRPr/>
              </a:pPr>
              <a:t>‹N›</a:t>
            </a:fld>
            <a:endParaRPr lang="it-IT" dirty="0"/>
          </a:p>
        </p:txBody>
      </p:sp>
      <p:sp>
        <p:nvSpPr>
          <p:cNvPr id="7" name="Titolo 6"/>
          <p:cNvSpPr>
            <a:spLocks noGrp="1"/>
          </p:cNvSpPr>
          <p:nvPr>
            <p:ph type="title"/>
          </p:nvPr>
        </p:nvSpPr>
        <p:spPr/>
        <p:txBody>
          <a:bodyPr/>
          <a:lstStyle/>
          <a:p>
            <a:r>
              <a:rPr lang="it-IT" smtClean="0"/>
              <a:t>Fare clic per modificare lo stile del titolo</a:t>
            </a:r>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9" name="Rectangle 5"/>
          <p:cNvSpPr>
            <a:spLocks noGrp="1" noChangeArrowheads="1"/>
          </p:cNvSpPr>
          <p:nvPr>
            <p:ph type="ftr" sz="quarter" idx="3"/>
          </p:nvPr>
        </p:nvSpPr>
        <p:spPr bwMode="auto">
          <a:xfrm>
            <a:off x="611188" y="6597650"/>
            <a:ext cx="648176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defRPr sz="1400" b="0" i="0">
                <a:solidFill>
                  <a:schemeClr val="tx1"/>
                </a:solidFill>
                <a:latin typeface="+mn-lt"/>
                <a:cs typeface="+mn-cs"/>
              </a:defRPr>
            </a:lvl1pPr>
          </a:lstStyle>
          <a:p>
            <a:pPr>
              <a:defRPr/>
            </a:pPr>
            <a:endParaRPr lang="it-IT"/>
          </a:p>
        </p:txBody>
      </p:sp>
      <p:sp>
        <p:nvSpPr>
          <p:cNvPr id="1027" name="Rectangle 6"/>
          <p:cNvSpPr>
            <a:spLocks noGrp="1" noChangeArrowheads="1"/>
          </p:cNvSpPr>
          <p:nvPr>
            <p:ph type="title"/>
          </p:nvPr>
        </p:nvSpPr>
        <p:spPr bwMode="auto">
          <a:xfrm>
            <a:off x="1357313" y="260350"/>
            <a:ext cx="6626225"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Spazio per il titolo diapositiva</a:t>
            </a:r>
          </a:p>
        </p:txBody>
      </p:sp>
      <p:sp>
        <p:nvSpPr>
          <p:cNvPr id="6151" name="Rectangle 7"/>
          <p:cNvSpPr>
            <a:spLocks noGrp="1" noChangeArrowheads="1"/>
          </p:cNvSpPr>
          <p:nvPr>
            <p:ph type="sldNum" sz="quarter" idx="4"/>
          </p:nvPr>
        </p:nvSpPr>
        <p:spPr bwMode="auto">
          <a:xfrm>
            <a:off x="7010400" y="6524625"/>
            <a:ext cx="1919288"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defRPr sz="1100" b="0" i="0">
                <a:solidFill>
                  <a:srgbClr val="003399"/>
                </a:solidFill>
                <a:latin typeface="+mn-lt"/>
                <a:cs typeface="+mn-cs"/>
              </a:defRPr>
            </a:lvl1pPr>
          </a:lstStyle>
          <a:p>
            <a:pPr>
              <a:defRPr/>
            </a:pPr>
            <a:fld id="{219C6822-D657-4A3B-8433-9B55E7DB8924}" type="slidenum">
              <a:rPr lang="it-IT"/>
              <a:pPr>
                <a:defRPr/>
              </a:pPr>
              <a:t>‹N›</a:t>
            </a:fld>
            <a:endParaRPr lang="it-IT" dirty="0"/>
          </a:p>
        </p:txBody>
      </p:sp>
      <p:sp>
        <p:nvSpPr>
          <p:cNvPr id="6152" name="Text Box 8"/>
          <p:cNvSpPr txBox="1">
            <a:spLocks noChangeArrowheads="1"/>
          </p:cNvSpPr>
          <p:nvPr/>
        </p:nvSpPr>
        <p:spPr bwMode="auto">
          <a:xfrm>
            <a:off x="0" y="1125538"/>
            <a:ext cx="9144000" cy="258532"/>
          </a:xfrm>
          <a:prstGeom prst="rect">
            <a:avLst/>
          </a:prstGeom>
          <a:solidFill>
            <a:srgbClr val="0070C0"/>
          </a:solidFill>
          <a:ln w="9525">
            <a:noFill/>
            <a:miter lim="800000"/>
            <a:headEnd/>
            <a:tailEnd/>
          </a:ln>
          <a:effectLst/>
        </p:spPr>
        <p:txBody>
          <a:bodyPr wrap="square" numCol="2">
            <a:spAutoFit/>
          </a:bodyPr>
          <a:lstStyle/>
          <a:p>
            <a:pPr marL="0" marR="0" indent="0" algn="l" defTabSz="914400" rtl="0" eaLnBrk="0" fontAlgn="base" latinLnBrk="0" hangingPunct="0">
              <a:lnSpc>
                <a:spcPct val="120000"/>
              </a:lnSpc>
              <a:spcBef>
                <a:spcPct val="0"/>
              </a:spcBef>
              <a:spcAft>
                <a:spcPct val="0"/>
              </a:spcAft>
              <a:buClrTx/>
              <a:buSzTx/>
              <a:buFontTx/>
              <a:buNone/>
              <a:tabLst/>
              <a:defRPr/>
            </a:pPr>
            <a:r>
              <a:rPr lang="it-IT" sz="900" i="0" dirty="0">
                <a:solidFill>
                  <a:schemeClr val="bg1"/>
                </a:solidFill>
                <a:latin typeface="+mn-lt"/>
              </a:rPr>
              <a:t>Facoltà di Scienze Bancarie, Finanziarie e </a:t>
            </a:r>
            <a:r>
              <a:rPr lang="it-IT" sz="900" i="0" dirty="0" smtClean="0">
                <a:solidFill>
                  <a:schemeClr val="bg1"/>
                </a:solidFill>
                <a:latin typeface="+mn-lt"/>
              </a:rPr>
              <a:t>Assicurative  	</a:t>
            </a:r>
            <a:r>
              <a:rPr lang="it-IT" sz="900" b="1" i="0" kern="1200" dirty="0" smtClean="0">
                <a:solidFill>
                  <a:schemeClr val="bg1"/>
                </a:solidFill>
                <a:latin typeface="Verdana" pitchFamily="34" charset="0"/>
                <a:ea typeface="+mn-ea"/>
                <a:cs typeface="Times New Roman" pitchFamily="18" charset="0"/>
              </a:rPr>
              <a:t> 		Università Cattolica del Sacro Cuore</a:t>
            </a:r>
          </a:p>
        </p:txBody>
      </p:sp>
      <p:sp>
        <p:nvSpPr>
          <p:cNvPr id="1039" name="Text Box 15"/>
          <p:cNvSpPr txBox="1">
            <a:spLocks noChangeArrowheads="1"/>
          </p:cNvSpPr>
          <p:nvPr/>
        </p:nvSpPr>
        <p:spPr bwMode="auto">
          <a:xfrm>
            <a:off x="1069975" y="-33338"/>
            <a:ext cx="5543550" cy="366713"/>
          </a:xfrm>
          <a:prstGeom prst="rect">
            <a:avLst/>
          </a:prstGeom>
          <a:noFill/>
          <a:ln>
            <a:noFill/>
          </a:ln>
          <a:effectLst/>
          <a:extLst/>
        </p:spPr>
        <p:txBody>
          <a:bodyPr>
            <a:spAutoFit/>
          </a:bodyPr>
          <a:lstStyle/>
          <a:p>
            <a:pPr eaLnBrk="0" hangingPunct="0">
              <a:spcBef>
                <a:spcPct val="50000"/>
              </a:spcBef>
              <a:defRPr/>
            </a:pPr>
            <a:r>
              <a:rPr lang="it-IT" sz="1800" b="0">
                <a:solidFill>
                  <a:schemeClr val="accent6">
                    <a:lumMod val="75000"/>
                  </a:schemeClr>
                </a:solidFill>
                <a:effectLst>
                  <a:outerShdw blurRad="38100" dist="38100" dir="2700000" algn="tl">
                    <a:srgbClr val="C0C0C0"/>
                  </a:outerShdw>
                </a:effectLst>
                <a:cs typeface="+mn-cs"/>
              </a:rPr>
              <a:t>MIBAMS</a:t>
            </a:r>
          </a:p>
        </p:txBody>
      </p:sp>
      <p:pic>
        <p:nvPicPr>
          <p:cNvPr id="1032" name="Picture 4"/>
          <p:cNvPicPr>
            <a:picLocks noChangeAspect="1" noChangeArrowheads="1"/>
          </p:cNvPicPr>
          <p:nvPr/>
        </p:nvPicPr>
        <p:blipFill>
          <a:blip r:embed="rId15"/>
          <a:srcRect/>
          <a:stretch>
            <a:fillRect/>
          </a:stretch>
        </p:blipFill>
        <p:spPr bwMode="auto">
          <a:xfrm>
            <a:off x="0" y="-19050"/>
            <a:ext cx="1160463" cy="1144588"/>
          </a:xfrm>
          <a:prstGeom prst="rect">
            <a:avLst/>
          </a:prstGeom>
          <a:noFill/>
          <a:ln w="9525">
            <a:noFill/>
            <a:miter lim="800000"/>
            <a:headEnd/>
            <a:tailEnd/>
          </a:ln>
        </p:spPr>
      </p:pic>
      <p:pic>
        <p:nvPicPr>
          <p:cNvPr id="1033" name="Picture 1034"/>
          <p:cNvPicPr>
            <a:picLocks noChangeAspect="1" noChangeArrowheads="1"/>
          </p:cNvPicPr>
          <p:nvPr/>
        </p:nvPicPr>
        <p:blipFill>
          <a:blip r:embed="rId16"/>
          <a:srcRect r="56332"/>
          <a:stretch>
            <a:fillRect/>
          </a:stretch>
        </p:blipFill>
        <p:spPr bwMode="auto">
          <a:xfrm>
            <a:off x="7983538" y="107950"/>
            <a:ext cx="1160462" cy="965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51" r:id="rId2"/>
    <p:sldLayoutId id="2147483663"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iming>
    <p:tnLst>
      <p:par>
        <p:cTn id="1" dur="indefinite" restart="never" nodeType="tmRoot"/>
      </p:par>
    </p:tnLst>
  </p:timing>
  <p:hf hdr="0" ftr="0" dt="0"/>
  <p:txStyles>
    <p:titleStyle>
      <a:lvl1pPr algn="ctr" rtl="0" eaLnBrk="1" fontAlgn="base" hangingPunct="1">
        <a:spcBef>
          <a:spcPct val="0"/>
        </a:spcBef>
        <a:spcAft>
          <a:spcPct val="0"/>
        </a:spcAft>
        <a:defRPr sz="3400">
          <a:solidFill>
            <a:schemeClr val="accent6">
              <a:lumMod val="75000"/>
            </a:schemeClr>
          </a:solidFill>
          <a:latin typeface="+mj-lt"/>
          <a:ea typeface="+mj-ea"/>
          <a:cs typeface="+mj-cs"/>
        </a:defRPr>
      </a:lvl1pPr>
      <a:lvl2pPr algn="ctr" rtl="0" eaLnBrk="1" fontAlgn="base" hangingPunct="1">
        <a:spcBef>
          <a:spcPct val="0"/>
        </a:spcBef>
        <a:spcAft>
          <a:spcPct val="0"/>
        </a:spcAft>
        <a:defRPr sz="3400">
          <a:solidFill>
            <a:srgbClr val="005CE7"/>
          </a:solidFill>
          <a:latin typeface="Verdana" pitchFamily="34" charset="0"/>
        </a:defRPr>
      </a:lvl2pPr>
      <a:lvl3pPr algn="ctr" rtl="0" eaLnBrk="1" fontAlgn="base" hangingPunct="1">
        <a:spcBef>
          <a:spcPct val="0"/>
        </a:spcBef>
        <a:spcAft>
          <a:spcPct val="0"/>
        </a:spcAft>
        <a:defRPr sz="3400">
          <a:solidFill>
            <a:srgbClr val="005CE7"/>
          </a:solidFill>
          <a:latin typeface="Verdana" pitchFamily="34" charset="0"/>
        </a:defRPr>
      </a:lvl3pPr>
      <a:lvl4pPr algn="ctr" rtl="0" eaLnBrk="1" fontAlgn="base" hangingPunct="1">
        <a:spcBef>
          <a:spcPct val="0"/>
        </a:spcBef>
        <a:spcAft>
          <a:spcPct val="0"/>
        </a:spcAft>
        <a:defRPr sz="3400">
          <a:solidFill>
            <a:srgbClr val="005CE7"/>
          </a:solidFill>
          <a:latin typeface="Verdana" pitchFamily="34" charset="0"/>
        </a:defRPr>
      </a:lvl4pPr>
      <a:lvl5pPr algn="ctr" rtl="0" eaLnBrk="1" fontAlgn="base" hangingPunct="1">
        <a:spcBef>
          <a:spcPct val="0"/>
        </a:spcBef>
        <a:spcAft>
          <a:spcPct val="0"/>
        </a:spcAft>
        <a:defRPr sz="3400">
          <a:solidFill>
            <a:srgbClr val="005CE7"/>
          </a:solidFill>
          <a:latin typeface="Verdana" pitchFamily="34" charset="0"/>
        </a:defRPr>
      </a:lvl5pPr>
      <a:lvl6pPr marL="457200" algn="ctr" rtl="0" eaLnBrk="1" fontAlgn="base" hangingPunct="1">
        <a:spcBef>
          <a:spcPct val="0"/>
        </a:spcBef>
        <a:spcAft>
          <a:spcPct val="0"/>
        </a:spcAft>
        <a:defRPr sz="3800">
          <a:solidFill>
            <a:srgbClr val="003399"/>
          </a:solidFill>
          <a:latin typeface="Verdana" pitchFamily="34" charset="0"/>
        </a:defRPr>
      </a:lvl6pPr>
      <a:lvl7pPr marL="914400" algn="ctr" rtl="0" eaLnBrk="1" fontAlgn="base" hangingPunct="1">
        <a:spcBef>
          <a:spcPct val="0"/>
        </a:spcBef>
        <a:spcAft>
          <a:spcPct val="0"/>
        </a:spcAft>
        <a:defRPr sz="3800">
          <a:solidFill>
            <a:srgbClr val="003399"/>
          </a:solidFill>
          <a:latin typeface="Verdana" pitchFamily="34" charset="0"/>
        </a:defRPr>
      </a:lvl7pPr>
      <a:lvl8pPr marL="1371600" algn="ctr" rtl="0" eaLnBrk="1" fontAlgn="base" hangingPunct="1">
        <a:spcBef>
          <a:spcPct val="0"/>
        </a:spcBef>
        <a:spcAft>
          <a:spcPct val="0"/>
        </a:spcAft>
        <a:defRPr sz="3800">
          <a:solidFill>
            <a:srgbClr val="003399"/>
          </a:solidFill>
          <a:latin typeface="Verdana" pitchFamily="34" charset="0"/>
        </a:defRPr>
      </a:lvl8pPr>
      <a:lvl9pPr marL="1828800" algn="ctr" rtl="0" eaLnBrk="1" fontAlgn="base" hangingPunct="1">
        <a:spcBef>
          <a:spcPct val="0"/>
        </a:spcBef>
        <a:spcAft>
          <a:spcPct val="0"/>
        </a:spcAft>
        <a:defRPr sz="3800">
          <a:solidFill>
            <a:srgbClr val="003399"/>
          </a:solidFill>
          <a:latin typeface="Verdana" pitchFamily="34" charset="0"/>
        </a:defRPr>
      </a:lvl9pPr>
    </p:titleStyle>
    <p:bodyStyle>
      <a:lvl1pPr marL="342900" indent="-342900" algn="l" rtl="0" eaLnBrk="1" fontAlgn="base" hangingPunct="1">
        <a:spcBef>
          <a:spcPct val="20000"/>
        </a:spcBef>
        <a:spcAft>
          <a:spcPct val="0"/>
        </a:spcAft>
        <a:buChar char="•"/>
        <a:defRPr sz="2800">
          <a:solidFill>
            <a:srgbClr val="003399"/>
          </a:solidFill>
          <a:latin typeface="+mn-lt"/>
          <a:ea typeface="+mn-ea"/>
          <a:cs typeface="+mn-cs"/>
        </a:defRPr>
      </a:lvl1pPr>
      <a:lvl2pPr marL="742950" indent="-285750" algn="l" rtl="0" eaLnBrk="1" fontAlgn="base" hangingPunct="1">
        <a:spcBef>
          <a:spcPct val="20000"/>
        </a:spcBef>
        <a:spcAft>
          <a:spcPct val="0"/>
        </a:spcAft>
        <a:buChar char="–"/>
        <a:defRPr sz="2400">
          <a:solidFill>
            <a:srgbClr val="003399"/>
          </a:solidFill>
          <a:latin typeface="+mn-lt"/>
        </a:defRPr>
      </a:lvl2pPr>
      <a:lvl3pPr marL="1143000" indent="-228600" algn="l" rtl="0" eaLnBrk="1" fontAlgn="base" hangingPunct="1">
        <a:spcBef>
          <a:spcPct val="20000"/>
        </a:spcBef>
        <a:spcAft>
          <a:spcPct val="0"/>
        </a:spcAft>
        <a:buFont typeface="Wingdings" pitchFamily="2" charset="2"/>
        <a:buChar char="ü"/>
        <a:defRPr sz="2200">
          <a:solidFill>
            <a:srgbClr val="003399"/>
          </a:solidFill>
          <a:latin typeface="+mn-lt"/>
        </a:defRPr>
      </a:lvl3pPr>
      <a:lvl4pPr marL="1600200" indent="-228600" algn="l" rtl="0" eaLnBrk="1" fontAlgn="base" hangingPunct="1">
        <a:spcBef>
          <a:spcPct val="20000"/>
        </a:spcBef>
        <a:spcAft>
          <a:spcPct val="0"/>
        </a:spcAft>
        <a:buFont typeface="Wingdings" pitchFamily="2" charset="2"/>
        <a:buChar char="§"/>
        <a:defRPr sz="2000">
          <a:solidFill>
            <a:srgbClr val="003399"/>
          </a:solidFill>
          <a:latin typeface="+mn-lt"/>
        </a:defRPr>
      </a:lvl4pPr>
      <a:lvl5pPr marL="2057400" indent="-228600" algn="l" rtl="0" eaLnBrk="1" fontAlgn="base" hangingPunct="1">
        <a:spcBef>
          <a:spcPct val="20000"/>
        </a:spcBef>
        <a:spcAft>
          <a:spcPct val="0"/>
        </a:spcAft>
        <a:buFont typeface="Wingdings" pitchFamily="2" charset="2"/>
        <a:buChar char="ü"/>
        <a:defRPr sz="2000">
          <a:solidFill>
            <a:srgbClr val="003399"/>
          </a:solidFill>
          <a:latin typeface="+mn-lt"/>
        </a:defRPr>
      </a:lvl5pPr>
      <a:lvl6pPr marL="2514600" indent="-228600" algn="l" rtl="0" eaLnBrk="1" fontAlgn="base" hangingPunct="1">
        <a:spcBef>
          <a:spcPct val="20000"/>
        </a:spcBef>
        <a:spcAft>
          <a:spcPct val="0"/>
        </a:spcAft>
        <a:buFont typeface="Wingdings" pitchFamily="2" charset="2"/>
        <a:buChar char="ü"/>
        <a:defRPr>
          <a:solidFill>
            <a:srgbClr val="003399"/>
          </a:solidFill>
          <a:latin typeface="+mn-lt"/>
        </a:defRPr>
      </a:lvl6pPr>
      <a:lvl7pPr marL="2971800" indent="-228600" algn="l" rtl="0" eaLnBrk="1" fontAlgn="base" hangingPunct="1">
        <a:spcBef>
          <a:spcPct val="20000"/>
        </a:spcBef>
        <a:spcAft>
          <a:spcPct val="0"/>
        </a:spcAft>
        <a:buFont typeface="Wingdings" pitchFamily="2" charset="2"/>
        <a:buChar char="ü"/>
        <a:defRPr>
          <a:solidFill>
            <a:srgbClr val="003399"/>
          </a:solidFill>
          <a:latin typeface="+mn-lt"/>
        </a:defRPr>
      </a:lvl7pPr>
      <a:lvl8pPr marL="3429000" indent="-228600" algn="l" rtl="0" eaLnBrk="1" fontAlgn="base" hangingPunct="1">
        <a:spcBef>
          <a:spcPct val="20000"/>
        </a:spcBef>
        <a:spcAft>
          <a:spcPct val="0"/>
        </a:spcAft>
        <a:buFont typeface="Wingdings" pitchFamily="2" charset="2"/>
        <a:buChar char="ü"/>
        <a:defRPr>
          <a:solidFill>
            <a:srgbClr val="003399"/>
          </a:solidFill>
          <a:latin typeface="+mn-lt"/>
        </a:defRPr>
      </a:lvl8pPr>
      <a:lvl9pPr marL="3886200" indent="-228600" algn="l" rtl="0" eaLnBrk="1" fontAlgn="base" hangingPunct="1">
        <a:spcBef>
          <a:spcPct val="20000"/>
        </a:spcBef>
        <a:spcAft>
          <a:spcPct val="0"/>
        </a:spcAft>
        <a:buFont typeface="Wingdings" pitchFamily="2" charset="2"/>
        <a:buChar char="ü"/>
        <a:defRPr>
          <a:solidFill>
            <a:srgbClr val="003399"/>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Titolo 3"/>
          <p:cNvSpPr>
            <a:spLocks noGrp="1"/>
          </p:cNvSpPr>
          <p:nvPr>
            <p:ph type="ctrTitle"/>
          </p:nvPr>
        </p:nvSpPr>
        <p:spPr>
          <a:xfrm>
            <a:off x="0" y="1804988"/>
            <a:ext cx="9144000" cy="1143000"/>
          </a:xfrm>
        </p:spPr>
        <p:txBody>
          <a:bodyPr/>
          <a:lstStyle/>
          <a:p>
            <a:r>
              <a:rPr lang="it-IT" sz="2800" dirty="0">
                <a:latin typeface="Arial" pitchFamily="34" charset="0"/>
                <a:cs typeface="Arial" pitchFamily="34" charset="0"/>
              </a:rPr>
              <a:t>Il Factoring: un servizio innovativo per le imprese</a:t>
            </a:r>
            <a:endParaRPr lang="it-IT" sz="2800" dirty="0" smtClean="0">
              <a:solidFill>
                <a:srgbClr val="005CE7"/>
              </a:solidFill>
              <a:latin typeface="Arial" pitchFamily="34" charset="0"/>
              <a:cs typeface="Arial" pitchFamily="34" charset="0"/>
            </a:endParaRPr>
          </a:p>
        </p:txBody>
      </p:sp>
      <p:sp>
        <p:nvSpPr>
          <p:cNvPr id="5" name="Sottotitolo 4"/>
          <p:cNvSpPr>
            <a:spLocks noGrp="1"/>
          </p:cNvSpPr>
          <p:nvPr>
            <p:ph type="subTitle" idx="1"/>
          </p:nvPr>
        </p:nvSpPr>
        <p:spPr>
          <a:xfrm>
            <a:off x="5508104" y="6453336"/>
            <a:ext cx="5292080" cy="642938"/>
          </a:xfrm>
        </p:spPr>
        <p:txBody>
          <a:bodyPr/>
          <a:lstStyle/>
          <a:p>
            <a:pPr eaLnBrk="1" hangingPunct="1">
              <a:defRPr/>
            </a:pPr>
            <a:r>
              <a:rPr lang="it-IT" dirty="0" smtClean="0">
                <a:latin typeface="Arial" pitchFamily="34" charset="0"/>
                <a:cs typeface="Arial" pitchFamily="34" charset="0"/>
              </a:rPr>
              <a:t>Augusto Bagnoli</a:t>
            </a:r>
          </a:p>
          <a:p>
            <a:pPr eaLnBrk="1" hangingPunct="1">
              <a:defRPr/>
            </a:pPr>
            <a:endParaRPr lang="it-IT"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Quadro Economico Nazionale Previsioni 2015</a:t>
            </a:r>
            <a:endParaRPr lang="it-IT" dirty="0"/>
          </a:p>
        </p:txBody>
      </p:sp>
      <p:sp>
        <p:nvSpPr>
          <p:cNvPr id="3" name="Segnaposto numero diapositiva 2"/>
          <p:cNvSpPr>
            <a:spLocks noGrp="1"/>
          </p:cNvSpPr>
          <p:nvPr>
            <p:ph type="sldNum" sz="quarter" idx="11"/>
          </p:nvPr>
        </p:nvSpPr>
        <p:spPr/>
        <p:txBody>
          <a:bodyPr/>
          <a:lstStyle/>
          <a:p>
            <a:pPr>
              <a:defRPr/>
            </a:pPr>
            <a:fld id="{E10ED1BB-9010-478A-91C9-1CC692F51605}" type="slidenum">
              <a:rPr lang="it-IT" smtClean="0"/>
              <a:pPr>
                <a:defRPr/>
              </a:pPr>
              <a:t>10</a:t>
            </a:fld>
            <a:endParaRPr lang="it-IT" dirty="0"/>
          </a:p>
        </p:txBody>
      </p:sp>
      <p:pic>
        <p:nvPicPr>
          <p:cNvPr id="9218" name="Picture 2" descr="C:\Users\sabatoo\Documents\previsioni 2015 cs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276872"/>
            <a:ext cx="86106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1104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a:p>
        </p:txBody>
      </p:sp>
      <p:pic>
        <p:nvPicPr>
          <p:cNvPr id="317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852613"/>
            <a:ext cx="6264695" cy="460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1259632" y="260648"/>
            <a:ext cx="6985000" cy="792088"/>
          </a:xfrm>
        </p:spPr>
        <p:txBody>
          <a:bodyPr/>
          <a:lstStyle/>
          <a:p>
            <a:r>
              <a:rPr lang="it-IT" sz="3200" dirty="0" smtClean="0"/>
              <a:t>Gli effetti del factoring sulla gestione dell’impresa</a:t>
            </a:r>
            <a:endParaRPr lang="it-IT" sz="3200" dirty="0"/>
          </a:p>
        </p:txBody>
      </p:sp>
    </p:spTree>
    <p:extLst>
      <p:ext uri="{BB962C8B-B14F-4D97-AF65-F5344CB8AC3E}">
        <p14:creationId xmlns:p14="http://schemas.microsoft.com/office/powerpoint/2010/main" val="122639404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a:p>
        </p:txBody>
      </p:sp>
      <p:pic>
        <p:nvPicPr>
          <p:cNvPr id="3277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38300"/>
            <a:ext cx="6840759" cy="467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1259632" y="260648"/>
            <a:ext cx="6985000" cy="792088"/>
          </a:xfrm>
        </p:spPr>
        <p:txBody>
          <a:bodyPr/>
          <a:lstStyle/>
          <a:p>
            <a:r>
              <a:rPr lang="it-IT" sz="3200" dirty="0" smtClean="0"/>
              <a:t>Gli effetti del factoring sulla gestione dell’impresa</a:t>
            </a:r>
            <a:endParaRPr lang="it-IT" sz="3200" dirty="0"/>
          </a:p>
        </p:txBody>
      </p:sp>
    </p:spTree>
    <p:extLst>
      <p:ext uri="{BB962C8B-B14F-4D97-AF65-F5344CB8AC3E}">
        <p14:creationId xmlns:p14="http://schemas.microsoft.com/office/powerpoint/2010/main" val="40598022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a:p>
        </p:txBody>
      </p:sp>
      <p:pic>
        <p:nvPicPr>
          <p:cNvPr id="338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62113"/>
            <a:ext cx="6768752" cy="4719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1259632" y="260648"/>
            <a:ext cx="6985000" cy="792088"/>
          </a:xfrm>
        </p:spPr>
        <p:txBody>
          <a:bodyPr/>
          <a:lstStyle/>
          <a:p>
            <a:r>
              <a:rPr lang="it-IT" sz="3200" dirty="0" smtClean="0"/>
              <a:t>Gli effetti del factoring sulla gestione dell’impresa</a:t>
            </a:r>
            <a:endParaRPr lang="it-IT" sz="3200" dirty="0"/>
          </a:p>
        </p:txBody>
      </p:sp>
    </p:spTree>
    <p:extLst>
      <p:ext uri="{BB962C8B-B14F-4D97-AF65-F5344CB8AC3E}">
        <p14:creationId xmlns:p14="http://schemas.microsoft.com/office/powerpoint/2010/main" val="26678662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a:p>
        </p:txBody>
      </p:sp>
      <p:pic>
        <p:nvPicPr>
          <p:cNvPr id="3482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00213"/>
            <a:ext cx="6336703" cy="453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1259632" y="260648"/>
            <a:ext cx="6985000" cy="792088"/>
          </a:xfrm>
        </p:spPr>
        <p:txBody>
          <a:bodyPr/>
          <a:lstStyle/>
          <a:p>
            <a:r>
              <a:rPr lang="it-IT" sz="3200" dirty="0" smtClean="0"/>
              <a:t>Gli effetti del factoring sulla gestione dell’impresa</a:t>
            </a:r>
            <a:endParaRPr lang="it-IT" sz="3200" dirty="0"/>
          </a:p>
        </p:txBody>
      </p:sp>
    </p:spTree>
    <p:extLst>
      <p:ext uri="{BB962C8B-B14F-4D97-AF65-F5344CB8AC3E}">
        <p14:creationId xmlns:p14="http://schemas.microsoft.com/office/powerpoint/2010/main" val="277796016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a:p>
        </p:txBody>
      </p:sp>
      <p:pic>
        <p:nvPicPr>
          <p:cNvPr id="358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704974"/>
            <a:ext cx="6696744" cy="453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1259632" y="260648"/>
            <a:ext cx="6985000" cy="792088"/>
          </a:xfrm>
        </p:spPr>
        <p:txBody>
          <a:bodyPr/>
          <a:lstStyle/>
          <a:p>
            <a:r>
              <a:rPr lang="it-IT" sz="3200" dirty="0" smtClean="0"/>
              <a:t>Gli effetti del factoring sulla gestione dell’impresa</a:t>
            </a:r>
            <a:endParaRPr lang="it-IT" sz="3200" dirty="0"/>
          </a:p>
        </p:txBody>
      </p:sp>
    </p:spTree>
    <p:extLst>
      <p:ext uri="{BB962C8B-B14F-4D97-AF65-F5344CB8AC3E}">
        <p14:creationId xmlns:p14="http://schemas.microsoft.com/office/powerpoint/2010/main" val="425697859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a:p>
        </p:txBody>
      </p:sp>
      <p:pic>
        <p:nvPicPr>
          <p:cNvPr id="3687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5" y="1662113"/>
            <a:ext cx="6768752" cy="4719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1259632" y="260648"/>
            <a:ext cx="6985000" cy="792088"/>
          </a:xfrm>
        </p:spPr>
        <p:txBody>
          <a:bodyPr/>
          <a:lstStyle/>
          <a:p>
            <a:r>
              <a:rPr lang="it-IT" sz="3200" dirty="0" smtClean="0"/>
              <a:t>Gli effetti del factoring sulla gestione dell’impresa</a:t>
            </a:r>
            <a:endParaRPr lang="it-IT" sz="3200" dirty="0"/>
          </a:p>
        </p:txBody>
      </p:sp>
    </p:spTree>
    <p:extLst>
      <p:ext uri="{BB962C8B-B14F-4D97-AF65-F5344CB8AC3E}">
        <p14:creationId xmlns:p14="http://schemas.microsoft.com/office/powerpoint/2010/main" val="361965357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6"/>
          </p:nvPr>
        </p:nvSpPr>
        <p:spPr/>
        <p:txBody>
          <a:bodyPr/>
          <a:lstStyle/>
          <a:p>
            <a:pPr>
              <a:defRPr/>
            </a:pPr>
            <a:fld id="{69B40FB2-5169-4B51-A408-4DD4335935F1}" type="slidenum">
              <a:rPr lang="it-IT" smtClean="0"/>
              <a:pPr>
                <a:defRPr/>
              </a:pPr>
              <a:t>106</a:t>
            </a:fld>
            <a:endParaRPr lang="it-IT" dirty="0"/>
          </a:p>
        </p:txBody>
      </p:sp>
      <p:sp>
        <p:nvSpPr>
          <p:cNvPr id="5" name="Freccia a destra 4"/>
          <p:cNvSpPr/>
          <p:nvPr/>
        </p:nvSpPr>
        <p:spPr bwMode="auto">
          <a:xfrm>
            <a:off x="352103" y="1592794"/>
            <a:ext cx="835521" cy="4932550"/>
          </a:xfrm>
          <a:prstGeom prst="rightArrow">
            <a:avLst>
              <a:gd name="adj1" fmla="val 100000"/>
              <a:gd name="adj2" fmla="val 0"/>
            </a:avLst>
          </a:prstGeom>
          <a:solidFill>
            <a:schemeClr val="accent2">
              <a:lumMod val="20000"/>
              <a:lumOff val="80000"/>
            </a:schemeClr>
          </a:solidFill>
          <a:ln w="9525">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lIns="0" tIns="72000" rIns="0" bIns="72000" rtlCol="0" anchor="t" anchorCtr="0">
            <a:prstTxWarp prst="textNoShape">
              <a:avLst/>
            </a:prstTxWarp>
          </a:bodyPr>
          <a:lstStyle/>
          <a:p>
            <a:pPr marL="371475" indent="-285750">
              <a:buSzPct val="85000"/>
              <a:buFont typeface="Wingdings" panose="05000000000000000000" pitchFamily="2" charset="2"/>
              <a:buChar char="q"/>
            </a:pPr>
            <a:endParaRPr lang="it-IT" sz="1400" b="1" dirty="0">
              <a:solidFill>
                <a:srgbClr val="C2A982"/>
              </a:solidFill>
              <a:latin typeface="+mj-lt"/>
            </a:endParaRPr>
          </a:p>
        </p:txBody>
      </p:sp>
      <p:cxnSp>
        <p:nvCxnSpPr>
          <p:cNvPr id="10" name="Connettore 1 9"/>
          <p:cNvCxnSpPr/>
          <p:nvPr/>
        </p:nvCxnSpPr>
        <p:spPr>
          <a:xfrm>
            <a:off x="2363340" y="4206822"/>
            <a:ext cx="6264696" cy="0"/>
          </a:xfrm>
          <a:prstGeom prst="line">
            <a:avLst/>
          </a:prstGeom>
        </p:spPr>
      </p:cxnSp>
      <p:sp>
        <p:nvSpPr>
          <p:cNvPr id="17" name="Rettangolo 16"/>
          <p:cNvSpPr/>
          <p:nvPr/>
        </p:nvSpPr>
        <p:spPr>
          <a:xfrm>
            <a:off x="1475656" y="1644750"/>
            <a:ext cx="6791335" cy="5432256"/>
          </a:xfrm>
          <a:prstGeom prst="rect">
            <a:avLst/>
          </a:prstGeom>
        </p:spPr>
        <p:txBody>
          <a:bodyPr wrap="square">
            <a:spAutoFit/>
          </a:bodyPr>
          <a:lstStyle/>
          <a:p>
            <a:pPr marL="371475" indent="-285750">
              <a:lnSpc>
                <a:spcPct val="90000"/>
              </a:lnSpc>
              <a:spcAft>
                <a:spcPts val="600"/>
              </a:spcAft>
              <a:buSzPct val="85000"/>
              <a:buFont typeface="Wingdings" panose="05000000000000000000" pitchFamily="2" charset="2"/>
              <a:buChar char="q"/>
            </a:pPr>
            <a:r>
              <a:rPr lang="it-IT" sz="2000" b="0" i="0" dirty="0" smtClean="0">
                <a:solidFill>
                  <a:srgbClr val="003399"/>
                </a:solidFill>
                <a:latin typeface="Arial" pitchFamily="34" charset="0"/>
                <a:cs typeface="Arial" pitchFamily="34" charset="0"/>
              </a:rPr>
              <a:t>è </a:t>
            </a:r>
            <a:r>
              <a:rPr lang="it-IT" sz="2000" b="0" i="0" dirty="0">
                <a:solidFill>
                  <a:srgbClr val="003399"/>
                </a:solidFill>
                <a:latin typeface="Arial" pitchFamily="34" charset="0"/>
                <a:cs typeface="Arial" pitchFamily="34" charset="0"/>
              </a:rPr>
              <a:t>uno strumento per la </a:t>
            </a:r>
            <a:r>
              <a:rPr lang="it-IT" sz="2000" i="0" dirty="0">
                <a:solidFill>
                  <a:srgbClr val="003399"/>
                </a:solidFill>
                <a:latin typeface="Arial" pitchFamily="34" charset="0"/>
                <a:cs typeface="Arial" pitchFamily="34" charset="0"/>
              </a:rPr>
              <a:t>gestione del circolante </a:t>
            </a:r>
            <a:r>
              <a:rPr lang="it-IT" sz="2000" b="0" i="0" dirty="0">
                <a:solidFill>
                  <a:srgbClr val="003399"/>
                </a:solidFill>
                <a:latin typeface="Arial" pitchFamily="34" charset="0"/>
                <a:cs typeface="Arial" pitchFamily="34" charset="0"/>
              </a:rPr>
              <a:t>aziendale (ciclo attivo e passivo)</a:t>
            </a:r>
          </a:p>
          <a:p>
            <a:pPr marL="371475" indent="-285750">
              <a:lnSpc>
                <a:spcPct val="90000"/>
              </a:lnSpc>
              <a:spcAft>
                <a:spcPts val="600"/>
              </a:spcAft>
              <a:buSzPct val="85000"/>
              <a:buFont typeface="Wingdings" panose="05000000000000000000" pitchFamily="2" charset="2"/>
              <a:buChar char="q"/>
            </a:pPr>
            <a:r>
              <a:rPr lang="it-IT" sz="2000" b="0" i="0" dirty="0">
                <a:solidFill>
                  <a:srgbClr val="003399"/>
                </a:solidFill>
                <a:latin typeface="Arial" pitchFamily="34" charset="0"/>
                <a:cs typeface="Arial" pitchFamily="34" charset="0"/>
              </a:rPr>
              <a:t>può fornire </a:t>
            </a:r>
            <a:r>
              <a:rPr lang="it-IT" sz="2000" i="0" dirty="0">
                <a:solidFill>
                  <a:srgbClr val="003399"/>
                </a:solidFill>
                <a:latin typeface="Arial" pitchFamily="34" charset="0"/>
                <a:cs typeface="Arial" pitchFamily="34" charset="0"/>
              </a:rPr>
              <a:t>finanza proporzionata </a:t>
            </a:r>
            <a:r>
              <a:rPr lang="it-IT" sz="2000" b="0" i="0" dirty="0">
                <a:solidFill>
                  <a:srgbClr val="003399"/>
                </a:solidFill>
                <a:latin typeface="Arial" pitchFamily="34" charset="0"/>
                <a:cs typeface="Arial" pitchFamily="34" charset="0"/>
              </a:rPr>
              <a:t>al fatturato </a:t>
            </a:r>
          </a:p>
          <a:p>
            <a:pPr marL="371475" indent="-285750">
              <a:lnSpc>
                <a:spcPct val="90000"/>
              </a:lnSpc>
              <a:spcAft>
                <a:spcPts val="600"/>
              </a:spcAft>
              <a:buSzPct val="85000"/>
              <a:buFont typeface="Wingdings" panose="05000000000000000000" pitchFamily="2" charset="2"/>
              <a:buChar char="q"/>
            </a:pPr>
            <a:r>
              <a:rPr lang="it-IT" sz="2000" b="0" i="0" dirty="0">
                <a:solidFill>
                  <a:srgbClr val="003399"/>
                </a:solidFill>
                <a:latin typeface="Arial" pitchFamily="34" charset="0"/>
                <a:cs typeface="Arial" pitchFamily="34" charset="0"/>
              </a:rPr>
              <a:t>segue lo </a:t>
            </a:r>
            <a:r>
              <a:rPr lang="it-IT" sz="2000" i="0" dirty="0">
                <a:solidFill>
                  <a:srgbClr val="003399"/>
                </a:solidFill>
                <a:latin typeface="Arial" pitchFamily="34" charset="0"/>
                <a:cs typeface="Arial" pitchFamily="34" charset="0"/>
              </a:rPr>
              <a:t>sviluppo dell’impresa </a:t>
            </a:r>
            <a:r>
              <a:rPr lang="it-IT" sz="2000" b="0" i="0" dirty="0">
                <a:solidFill>
                  <a:srgbClr val="003399"/>
                </a:solidFill>
                <a:latin typeface="Arial" pitchFamily="34" charset="0"/>
                <a:cs typeface="Arial" pitchFamily="34" charset="0"/>
              </a:rPr>
              <a:t>e a soddisfa i fabbisogni sia finanziari sia di servizio</a:t>
            </a:r>
          </a:p>
          <a:p>
            <a:pPr marL="371475" indent="-285750">
              <a:lnSpc>
                <a:spcPct val="90000"/>
              </a:lnSpc>
              <a:spcAft>
                <a:spcPts val="600"/>
              </a:spcAft>
              <a:buSzPct val="85000"/>
              <a:buFont typeface="Wingdings" panose="05000000000000000000" pitchFamily="2" charset="2"/>
              <a:buChar char="q"/>
            </a:pPr>
            <a:r>
              <a:rPr lang="it-IT" sz="2000" b="0" i="0" dirty="0">
                <a:solidFill>
                  <a:srgbClr val="003399"/>
                </a:solidFill>
                <a:latin typeface="Arial" pitchFamily="34" charset="0"/>
                <a:cs typeface="Arial" pitchFamily="34" charset="0"/>
              </a:rPr>
              <a:t>nella valutazione del merito di credito il Cliente (cedente) non è il </a:t>
            </a:r>
            <a:r>
              <a:rPr lang="it-IT" sz="2000" i="0" dirty="0">
                <a:solidFill>
                  <a:srgbClr val="003399"/>
                </a:solidFill>
                <a:latin typeface="Arial" pitchFamily="34" charset="0"/>
                <a:cs typeface="Arial" pitchFamily="34" charset="0"/>
              </a:rPr>
              <a:t>solo</a:t>
            </a:r>
            <a:r>
              <a:rPr lang="it-IT" sz="2000" b="0" i="0" dirty="0">
                <a:solidFill>
                  <a:srgbClr val="003399"/>
                </a:solidFill>
                <a:latin typeface="Arial" pitchFamily="34" charset="0"/>
                <a:cs typeface="Arial" pitchFamily="34" charset="0"/>
              </a:rPr>
              <a:t> ma è uno degli elementi presi in </a:t>
            </a:r>
            <a:r>
              <a:rPr lang="it-IT" sz="2000" b="0" i="0" dirty="0" smtClean="0">
                <a:solidFill>
                  <a:srgbClr val="003399"/>
                </a:solidFill>
                <a:latin typeface="Arial" pitchFamily="34" charset="0"/>
                <a:cs typeface="Arial" pitchFamily="34" charset="0"/>
              </a:rPr>
              <a:t>considerazione. Sono </a:t>
            </a:r>
            <a:r>
              <a:rPr lang="it-IT" sz="2000" b="0" i="0" dirty="0">
                <a:solidFill>
                  <a:srgbClr val="003399"/>
                </a:solidFill>
                <a:latin typeface="Arial" pitchFamily="34" charset="0"/>
                <a:cs typeface="Arial" pitchFamily="34" charset="0"/>
              </a:rPr>
              <a:t>oggetto di valutazione anche il </a:t>
            </a:r>
            <a:r>
              <a:rPr lang="it-IT" sz="2000" i="0" dirty="0">
                <a:solidFill>
                  <a:srgbClr val="003399"/>
                </a:solidFill>
                <a:latin typeface="Arial" pitchFamily="34" charset="0"/>
                <a:cs typeface="Arial" pitchFamily="34" charset="0"/>
              </a:rPr>
              <a:t>rapporto commerciale </a:t>
            </a:r>
            <a:r>
              <a:rPr lang="it-IT" sz="2000" b="0" i="0" dirty="0">
                <a:solidFill>
                  <a:srgbClr val="003399"/>
                </a:solidFill>
                <a:latin typeface="Arial" pitchFamily="34" charset="0"/>
                <a:cs typeface="Arial" pitchFamily="34" charset="0"/>
              </a:rPr>
              <a:t>e i </a:t>
            </a:r>
            <a:r>
              <a:rPr lang="it-IT" sz="2000" i="0" dirty="0">
                <a:solidFill>
                  <a:srgbClr val="003399"/>
                </a:solidFill>
                <a:latin typeface="Arial" pitchFamily="34" charset="0"/>
                <a:cs typeface="Arial" pitchFamily="34" charset="0"/>
              </a:rPr>
              <a:t>debitori</a:t>
            </a:r>
            <a:r>
              <a:rPr lang="it-IT" sz="2000" b="0" i="0" dirty="0">
                <a:solidFill>
                  <a:srgbClr val="003399"/>
                </a:solidFill>
                <a:latin typeface="Arial" pitchFamily="34" charset="0"/>
                <a:cs typeface="Arial" pitchFamily="34" charset="0"/>
              </a:rPr>
              <a:t> oggetto di cessione</a:t>
            </a:r>
          </a:p>
          <a:p>
            <a:pPr marL="371475" indent="-285750">
              <a:lnSpc>
                <a:spcPct val="90000"/>
              </a:lnSpc>
              <a:spcAft>
                <a:spcPts val="600"/>
              </a:spcAft>
              <a:buSzPct val="85000"/>
              <a:buFont typeface="Wingdings" panose="05000000000000000000" pitchFamily="2" charset="2"/>
              <a:buChar char="q"/>
            </a:pPr>
            <a:r>
              <a:rPr lang="it-IT" sz="2000" b="0" i="0" dirty="0">
                <a:solidFill>
                  <a:srgbClr val="003399"/>
                </a:solidFill>
                <a:latin typeface="Arial" pitchFamily="34" charset="0"/>
                <a:cs typeface="Arial" pitchFamily="34" charset="0"/>
              </a:rPr>
              <a:t>non si configura come un operazione bensì come una </a:t>
            </a:r>
            <a:r>
              <a:rPr lang="it-IT" sz="2000" i="0" dirty="0">
                <a:solidFill>
                  <a:srgbClr val="003399"/>
                </a:solidFill>
                <a:latin typeface="Arial" pitchFamily="34" charset="0"/>
                <a:cs typeface="Arial" pitchFamily="34" charset="0"/>
              </a:rPr>
              <a:t>relazione duratura</a:t>
            </a:r>
            <a:r>
              <a:rPr lang="it-IT" sz="2000" b="0" i="0" dirty="0">
                <a:solidFill>
                  <a:srgbClr val="003399"/>
                </a:solidFill>
                <a:latin typeface="Arial" pitchFamily="34" charset="0"/>
                <a:cs typeface="Arial" pitchFamily="34" charset="0"/>
              </a:rPr>
              <a:t> con l’impresa</a:t>
            </a:r>
          </a:p>
          <a:p>
            <a:pPr marL="371475" indent="-285750">
              <a:lnSpc>
                <a:spcPct val="90000"/>
              </a:lnSpc>
              <a:spcAft>
                <a:spcPts val="600"/>
              </a:spcAft>
              <a:buSzPct val="85000"/>
              <a:buFont typeface="Wingdings" panose="05000000000000000000" pitchFamily="2" charset="2"/>
              <a:buChar char="q"/>
            </a:pPr>
            <a:r>
              <a:rPr lang="it-IT" sz="2000" b="0" i="0" dirty="0">
                <a:solidFill>
                  <a:srgbClr val="003399"/>
                </a:solidFill>
                <a:latin typeface="Arial" pitchFamily="34" charset="0"/>
                <a:cs typeface="Arial" pitchFamily="34" charset="0"/>
              </a:rPr>
              <a:t>è flessibile e, presentando un profilo di rischio mediamente inferiore rispetto a strumenti alternativi, può consentire, a parità di condizioni, </a:t>
            </a:r>
            <a:r>
              <a:rPr lang="it-IT" sz="2000" i="0" dirty="0">
                <a:solidFill>
                  <a:srgbClr val="003399"/>
                </a:solidFill>
                <a:latin typeface="Arial" pitchFamily="34" charset="0"/>
                <a:cs typeface="Arial" pitchFamily="34" charset="0"/>
              </a:rPr>
              <a:t>linee di credito di maggiore importo</a:t>
            </a:r>
            <a:r>
              <a:rPr lang="it-IT" sz="2000" b="0" i="0" dirty="0">
                <a:solidFill>
                  <a:srgbClr val="003399"/>
                </a:solidFill>
                <a:latin typeface="Arial" pitchFamily="34" charset="0"/>
                <a:cs typeface="Arial" pitchFamily="34" charset="0"/>
              </a:rPr>
              <a:t> (moltiplicatore del credito)</a:t>
            </a:r>
          </a:p>
          <a:p>
            <a:pPr marL="371475" lvl="0" indent="-285750">
              <a:spcAft>
                <a:spcPts val="600"/>
              </a:spcAft>
              <a:buSzPct val="85000"/>
              <a:buFont typeface="Wingdings" panose="05000000000000000000" pitchFamily="2" charset="2"/>
              <a:buChar char="q"/>
            </a:pPr>
            <a:endParaRPr lang="it-IT" i="0" dirty="0" smtClean="0">
              <a:solidFill>
                <a:srgbClr val="003399"/>
              </a:solidFill>
              <a:latin typeface="Arial" pitchFamily="34" charset="0"/>
              <a:cs typeface="Arial" pitchFamily="34" charset="0"/>
            </a:endParaRPr>
          </a:p>
          <a:p>
            <a:pPr marL="371475" lvl="0" indent="-285750">
              <a:spcAft>
                <a:spcPts val="600"/>
              </a:spcAft>
              <a:buSzPct val="85000"/>
              <a:buFont typeface="Wingdings" panose="05000000000000000000" pitchFamily="2" charset="2"/>
              <a:buChar char="q"/>
            </a:pPr>
            <a:endParaRPr lang="it-IT" i="0" dirty="0">
              <a:solidFill>
                <a:srgbClr val="003399"/>
              </a:solidFill>
              <a:latin typeface="Arial" pitchFamily="34" charset="0"/>
              <a:cs typeface="Arial" pitchFamily="34" charset="0"/>
            </a:endParaRPr>
          </a:p>
        </p:txBody>
      </p:sp>
      <p:cxnSp>
        <p:nvCxnSpPr>
          <p:cNvPr id="20" name="Connettore 1 19"/>
          <p:cNvCxnSpPr/>
          <p:nvPr/>
        </p:nvCxnSpPr>
        <p:spPr>
          <a:xfrm>
            <a:off x="337245" y="1155298"/>
            <a:ext cx="8267203" cy="0"/>
          </a:xfrm>
          <a:prstGeom prst="line">
            <a:avLst/>
          </a:prstGeom>
          <a:ln w="9525">
            <a:prstDash val="solid"/>
          </a:ln>
        </p:spPr>
        <p:style>
          <a:lnRef idx="2">
            <a:schemeClr val="accent1"/>
          </a:lnRef>
          <a:fillRef idx="0">
            <a:schemeClr val="accent1"/>
          </a:fillRef>
          <a:effectRef idx="1">
            <a:schemeClr val="accent1"/>
          </a:effectRef>
          <a:fontRef idx="minor">
            <a:schemeClr val="tx1"/>
          </a:fontRef>
        </p:style>
      </p:cxnSp>
      <p:sp>
        <p:nvSpPr>
          <p:cNvPr id="25" name="Titolo 3"/>
          <p:cNvSpPr txBox="1">
            <a:spLocks/>
          </p:cNvSpPr>
          <p:nvPr/>
        </p:nvSpPr>
        <p:spPr>
          <a:xfrm>
            <a:off x="0" y="260648"/>
            <a:ext cx="9144000" cy="720080"/>
          </a:xfrm>
          <a:prstGeom prst="rect">
            <a:avLst/>
          </a:prstGeom>
        </p:spPr>
        <p:txBody>
          <a:bodyPr/>
          <a:lstStyle>
            <a:lvl1pPr algn="l" defTabSz="457200" rtl="0" eaLnBrk="0" fontAlgn="base" hangingPunct="0">
              <a:spcBef>
                <a:spcPct val="0"/>
              </a:spcBef>
              <a:spcAft>
                <a:spcPct val="0"/>
              </a:spcAft>
              <a:defRPr sz="3600" i="1" kern="1200">
                <a:solidFill>
                  <a:srgbClr val="CAB696"/>
                </a:solidFill>
                <a:latin typeface="Arial Black"/>
                <a:ea typeface="+mj-ea"/>
                <a:cs typeface="Arial Black"/>
              </a:defRPr>
            </a:lvl1pPr>
            <a:lvl2pPr algn="l" defTabSz="457200" rtl="0" eaLnBrk="0" fontAlgn="base" hangingPunct="0">
              <a:spcBef>
                <a:spcPct val="0"/>
              </a:spcBef>
              <a:spcAft>
                <a:spcPct val="0"/>
              </a:spcAft>
              <a:defRPr sz="3600" i="1">
                <a:solidFill>
                  <a:srgbClr val="CAB696"/>
                </a:solidFill>
                <a:latin typeface="Arial Black" pitchFamily="34" charset="0"/>
              </a:defRPr>
            </a:lvl2pPr>
            <a:lvl3pPr algn="l" defTabSz="457200" rtl="0" eaLnBrk="0" fontAlgn="base" hangingPunct="0">
              <a:spcBef>
                <a:spcPct val="0"/>
              </a:spcBef>
              <a:spcAft>
                <a:spcPct val="0"/>
              </a:spcAft>
              <a:defRPr sz="3600" i="1">
                <a:solidFill>
                  <a:srgbClr val="CAB696"/>
                </a:solidFill>
                <a:latin typeface="Arial Black" pitchFamily="34" charset="0"/>
              </a:defRPr>
            </a:lvl3pPr>
            <a:lvl4pPr algn="l" defTabSz="457200" rtl="0" eaLnBrk="0" fontAlgn="base" hangingPunct="0">
              <a:spcBef>
                <a:spcPct val="0"/>
              </a:spcBef>
              <a:spcAft>
                <a:spcPct val="0"/>
              </a:spcAft>
              <a:defRPr sz="3600" i="1">
                <a:solidFill>
                  <a:srgbClr val="CAB696"/>
                </a:solidFill>
                <a:latin typeface="Arial Black" pitchFamily="34" charset="0"/>
              </a:defRPr>
            </a:lvl4pPr>
            <a:lvl5pPr algn="l" defTabSz="457200" rtl="0" eaLnBrk="0" fontAlgn="base" hangingPunct="0">
              <a:spcBef>
                <a:spcPct val="0"/>
              </a:spcBef>
              <a:spcAft>
                <a:spcPct val="0"/>
              </a:spcAft>
              <a:defRPr sz="3600" i="1">
                <a:solidFill>
                  <a:srgbClr val="CAB696"/>
                </a:solidFill>
                <a:latin typeface="Arial Black" pitchFamily="34" charset="0"/>
              </a:defRPr>
            </a:lvl5pPr>
            <a:lvl6pPr marL="457200" algn="l" defTabSz="457200" rtl="0" fontAlgn="base">
              <a:spcBef>
                <a:spcPct val="0"/>
              </a:spcBef>
              <a:spcAft>
                <a:spcPct val="0"/>
              </a:spcAft>
              <a:defRPr sz="3600" i="1">
                <a:solidFill>
                  <a:srgbClr val="CAB696"/>
                </a:solidFill>
                <a:latin typeface="Arial Black" pitchFamily="34" charset="0"/>
              </a:defRPr>
            </a:lvl6pPr>
            <a:lvl7pPr marL="914400" algn="l" defTabSz="457200" rtl="0" fontAlgn="base">
              <a:spcBef>
                <a:spcPct val="0"/>
              </a:spcBef>
              <a:spcAft>
                <a:spcPct val="0"/>
              </a:spcAft>
              <a:defRPr sz="3600" i="1">
                <a:solidFill>
                  <a:srgbClr val="CAB696"/>
                </a:solidFill>
                <a:latin typeface="Arial Black" pitchFamily="34" charset="0"/>
              </a:defRPr>
            </a:lvl7pPr>
            <a:lvl8pPr marL="1371600" algn="l" defTabSz="457200" rtl="0" fontAlgn="base">
              <a:spcBef>
                <a:spcPct val="0"/>
              </a:spcBef>
              <a:spcAft>
                <a:spcPct val="0"/>
              </a:spcAft>
              <a:defRPr sz="3600" i="1">
                <a:solidFill>
                  <a:srgbClr val="CAB696"/>
                </a:solidFill>
                <a:latin typeface="Arial Black" pitchFamily="34" charset="0"/>
              </a:defRPr>
            </a:lvl8pPr>
            <a:lvl9pPr marL="1828800" algn="l" defTabSz="457200" rtl="0" fontAlgn="base">
              <a:spcBef>
                <a:spcPct val="0"/>
              </a:spcBef>
              <a:spcAft>
                <a:spcPct val="0"/>
              </a:spcAft>
              <a:defRPr sz="3600" i="1">
                <a:solidFill>
                  <a:srgbClr val="CAB696"/>
                </a:solidFill>
                <a:latin typeface="Arial Black" pitchFamily="34" charset="0"/>
              </a:defRPr>
            </a:lvl9pPr>
          </a:lstStyle>
          <a:p>
            <a:pPr algn="ctr" eaLnBrk="1" hangingPunct="1"/>
            <a:r>
              <a:rPr lang="it-IT" sz="3400" b="0" i="0" dirty="0" smtClean="0">
                <a:solidFill>
                  <a:schemeClr val="accent6">
                    <a:lumMod val="75000"/>
                  </a:schemeClr>
                </a:solidFill>
                <a:latin typeface="Arial" pitchFamily="34" charset="0"/>
                <a:cs typeface="Arial" pitchFamily="34" charset="0"/>
              </a:rPr>
              <a:t>Sintesi</a:t>
            </a:r>
            <a:endParaRPr lang="it-IT" sz="3400" b="0" i="0" dirty="0">
              <a:solidFill>
                <a:schemeClr val="accent6">
                  <a:lumMod val="75000"/>
                </a:schemeClr>
              </a:solidFill>
              <a:latin typeface="Arial" pitchFamily="34" charset="0"/>
              <a:cs typeface="Arial" pitchFamily="34" charset="0"/>
            </a:endParaRPr>
          </a:p>
        </p:txBody>
      </p:sp>
      <p:sp>
        <p:nvSpPr>
          <p:cNvPr id="29" name="Rettangolo 28"/>
          <p:cNvSpPr/>
          <p:nvPr/>
        </p:nvSpPr>
        <p:spPr>
          <a:xfrm rot="16200000">
            <a:off x="-1628772" y="3889497"/>
            <a:ext cx="4797269" cy="307777"/>
          </a:xfrm>
          <a:prstGeom prst="rect">
            <a:avLst/>
          </a:prstGeom>
        </p:spPr>
        <p:txBody>
          <a:bodyPr wrap="square">
            <a:spAutoFit/>
          </a:bodyPr>
          <a:lstStyle/>
          <a:p>
            <a:pPr algn="ctr"/>
            <a:r>
              <a:rPr lang="it-IT" sz="1400" i="0" dirty="0" smtClean="0">
                <a:solidFill>
                  <a:schemeClr val="tx2">
                    <a:lumMod val="50000"/>
                    <a:lumOff val="50000"/>
                  </a:schemeClr>
                </a:solidFill>
                <a:latin typeface="Arial" pitchFamily="34" charset="0"/>
                <a:cs typeface="Arial" pitchFamily="34" charset="0"/>
              </a:rPr>
              <a:t>Factoring in sintesi</a:t>
            </a:r>
            <a:endParaRPr lang="it-IT" sz="1400" i="0" dirty="0">
              <a:solidFill>
                <a:schemeClr val="tx2">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11154046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bwMode="auto">
          <a:xfrm>
            <a:off x="1229348" y="5136690"/>
            <a:ext cx="6696744" cy="360040"/>
          </a:xfrm>
          <a:prstGeom prst="rect">
            <a:avLst/>
          </a:prstGeom>
          <a:solidFill>
            <a:srgbClr val="EEECE1"/>
          </a:solidFill>
          <a:ln w="9525">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lIns="0" tIns="0" rIns="0" bIns="0" rtlCol="0" anchor="ctr" anchorCtr="0">
            <a:prstTxWarp prst="textNoShape">
              <a:avLst/>
            </a:prstTxWarp>
          </a:bodyPr>
          <a:lstStyle/>
          <a:p>
            <a:pPr algn="ctr"/>
            <a:endParaRPr lang="it-IT" dirty="0" smtClean="0">
              <a:solidFill>
                <a:schemeClr val="tx2">
                  <a:lumMod val="50000"/>
                  <a:lumOff val="50000"/>
                </a:schemeClr>
              </a:solidFill>
              <a:latin typeface="+mj-lt"/>
            </a:endParaRPr>
          </a:p>
        </p:txBody>
      </p:sp>
      <p:sp>
        <p:nvSpPr>
          <p:cNvPr id="29" name="Text Box 7"/>
          <p:cNvSpPr txBox="1">
            <a:spLocks noChangeArrowheads="1"/>
          </p:cNvSpPr>
          <p:nvPr/>
        </p:nvSpPr>
        <p:spPr bwMode="auto">
          <a:xfrm>
            <a:off x="8470087" y="6309320"/>
            <a:ext cx="304725" cy="321469"/>
          </a:xfrm>
          <a:prstGeom prst="rect">
            <a:avLst/>
          </a:prstGeom>
          <a:noFill/>
          <a:ln w="12700">
            <a:noFill/>
            <a:miter lim="800000"/>
            <a:headEnd/>
            <a:tailEnd/>
          </a:ln>
        </p:spPr>
        <p:txBody>
          <a:bodyPr wrap="none" lIns="64270" tIns="32135" rIns="64270" bIns="32135" anchor="ctr"/>
          <a:lstStyle/>
          <a:p>
            <a:pPr algn="ctr"/>
            <a:fld id="{98A5D95B-D39F-4511-B117-BE68A7DD1C5D}" type="slidenum">
              <a:rPr lang="en-US">
                <a:solidFill>
                  <a:srgbClr val="FFFFFF"/>
                </a:solidFill>
                <a:latin typeface="Trebuchet MS" pitchFamily="34" charset="0"/>
                <a:sym typeface="Trebuchet MS" pitchFamily="34" charset="0"/>
              </a:rPr>
              <a:pPr algn="ctr"/>
              <a:t>107</a:t>
            </a:fld>
            <a:endParaRPr lang="en-US" dirty="0">
              <a:solidFill>
                <a:srgbClr val="FFFFFF"/>
              </a:solidFill>
              <a:latin typeface="Trebuchet MS" pitchFamily="34" charset="0"/>
              <a:sym typeface="Trebuchet MS" pitchFamily="34" charset="0"/>
            </a:endParaRPr>
          </a:p>
        </p:txBody>
      </p:sp>
      <p:sp>
        <p:nvSpPr>
          <p:cNvPr id="6" name="Titolo 3"/>
          <p:cNvSpPr txBox="1">
            <a:spLocks/>
          </p:cNvSpPr>
          <p:nvPr/>
        </p:nvSpPr>
        <p:spPr bwMode="auto">
          <a:xfrm>
            <a:off x="5720" y="188640"/>
            <a:ext cx="9144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i="1" kern="1200">
                <a:solidFill>
                  <a:srgbClr val="CAB696"/>
                </a:solidFill>
                <a:latin typeface="Arial Black"/>
                <a:ea typeface="+mj-ea"/>
                <a:cs typeface="Arial Black"/>
              </a:defRPr>
            </a:lvl1pPr>
            <a:lvl2pPr algn="l" defTabSz="457200" rtl="0" eaLnBrk="0" fontAlgn="base" hangingPunct="0">
              <a:spcBef>
                <a:spcPct val="0"/>
              </a:spcBef>
              <a:spcAft>
                <a:spcPct val="0"/>
              </a:spcAft>
              <a:defRPr sz="3600" i="1">
                <a:solidFill>
                  <a:srgbClr val="CAB696"/>
                </a:solidFill>
                <a:latin typeface="Arial Black" pitchFamily="34" charset="0"/>
              </a:defRPr>
            </a:lvl2pPr>
            <a:lvl3pPr algn="l" defTabSz="457200" rtl="0" eaLnBrk="0" fontAlgn="base" hangingPunct="0">
              <a:spcBef>
                <a:spcPct val="0"/>
              </a:spcBef>
              <a:spcAft>
                <a:spcPct val="0"/>
              </a:spcAft>
              <a:defRPr sz="3600" i="1">
                <a:solidFill>
                  <a:srgbClr val="CAB696"/>
                </a:solidFill>
                <a:latin typeface="Arial Black" pitchFamily="34" charset="0"/>
              </a:defRPr>
            </a:lvl3pPr>
            <a:lvl4pPr algn="l" defTabSz="457200" rtl="0" eaLnBrk="0" fontAlgn="base" hangingPunct="0">
              <a:spcBef>
                <a:spcPct val="0"/>
              </a:spcBef>
              <a:spcAft>
                <a:spcPct val="0"/>
              </a:spcAft>
              <a:defRPr sz="3600" i="1">
                <a:solidFill>
                  <a:srgbClr val="CAB696"/>
                </a:solidFill>
                <a:latin typeface="Arial Black" pitchFamily="34" charset="0"/>
              </a:defRPr>
            </a:lvl4pPr>
            <a:lvl5pPr algn="l" defTabSz="457200" rtl="0" eaLnBrk="0" fontAlgn="base" hangingPunct="0">
              <a:spcBef>
                <a:spcPct val="0"/>
              </a:spcBef>
              <a:spcAft>
                <a:spcPct val="0"/>
              </a:spcAft>
              <a:defRPr sz="3600" i="1">
                <a:solidFill>
                  <a:srgbClr val="CAB696"/>
                </a:solidFill>
                <a:latin typeface="Arial Black" pitchFamily="34" charset="0"/>
              </a:defRPr>
            </a:lvl5pPr>
            <a:lvl6pPr marL="457200" algn="l" defTabSz="457200" rtl="0" fontAlgn="base">
              <a:spcBef>
                <a:spcPct val="0"/>
              </a:spcBef>
              <a:spcAft>
                <a:spcPct val="0"/>
              </a:spcAft>
              <a:defRPr sz="3600" i="1">
                <a:solidFill>
                  <a:srgbClr val="CAB696"/>
                </a:solidFill>
                <a:latin typeface="Arial Black" pitchFamily="34" charset="0"/>
              </a:defRPr>
            </a:lvl6pPr>
            <a:lvl7pPr marL="914400" algn="l" defTabSz="457200" rtl="0" fontAlgn="base">
              <a:spcBef>
                <a:spcPct val="0"/>
              </a:spcBef>
              <a:spcAft>
                <a:spcPct val="0"/>
              </a:spcAft>
              <a:defRPr sz="3600" i="1">
                <a:solidFill>
                  <a:srgbClr val="CAB696"/>
                </a:solidFill>
                <a:latin typeface="Arial Black" pitchFamily="34" charset="0"/>
              </a:defRPr>
            </a:lvl7pPr>
            <a:lvl8pPr marL="1371600" algn="l" defTabSz="457200" rtl="0" fontAlgn="base">
              <a:spcBef>
                <a:spcPct val="0"/>
              </a:spcBef>
              <a:spcAft>
                <a:spcPct val="0"/>
              </a:spcAft>
              <a:defRPr sz="3600" i="1">
                <a:solidFill>
                  <a:srgbClr val="CAB696"/>
                </a:solidFill>
                <a:latin typeface="Arial Black" pitchFamily="34" charset="0"/>
              </a:defRPr>
            </a:lvl8pPr>
            <a:lvl9pPr marL="1828800" algn="l" defTabSz="457200" rtl="0" fontAlgn="base">
              <a:spcBef>
                <a:spcPct val="0"/>
              </a:spcBef>
              <a:spcAft>
                <a:spcPct val="0"/>
              </a:spcAft>
              <a:defRPr sz="3600" i="1">
                <a:solidFill>
                  <a:srgbClr val="CAB696"/>
                </a:solidFill>
                <a:latin typeface="Arial Black" pitchFamily="34" charset="0"/>
              </a:defRPr>
            </a:lvl9pPr>
          </a:lstStyle>
          <a:p>
            <a:pPr algn="ctr"/>
            <a:r>
              <a:rPr lang="it-IT" dirty="0">
                <a:solidFill>
                  <a:schemeClr val="accent1"/>
                </a:solidFill>
                <a:latin typeface="Arial Black" pitchFamily="34" charset="0"/>
                <a:ea typeface="ＭＳ Ｐゴシック"/>
                <a:cs typeface="ＭＳ Ｐゴシック"/>
              </a:rPr>
              <a:t>Agenda</a:t>
            </a:r>
          </a:p>
        </p:txBody>
      </p:sp>
      <p:sp>
        <p:nvSpPr>
          <p:cNvPr id="7" name="Rettangolo 6"/>
          <p:cNvSpPr/>
          <p:nvPr/>
        </p:nvSpPr>
        <p:spPr>
          <a:xfrm>
            <a:off x="1301356" y="1556792"/>
            <a:ext cx="6552728" cy="3888432"/>
          </a:xfrm>
          <a:prstGeom prst="rect">
            <a:avLst/>
          </a:prstGeom>
          <a:noFill/>
          <a:ln w="9525">
            <a:noFill/>
            <a:prstDash val="dash"/>
            <a:miter lim="800000"/>
            <a:headEnd/>
            <a:tailEnd/>
          </a:ln>
          <a:effectLst/>
        </p:spPr>
        <p:txBody>
          <a:bodyPr lIns="216000" tIns="0" rIns="216000" bIns="0" rtlCol="0" anchor="t" anchorCtr="0">
            <a:prstTxWarp prst="textNoShape">
              <a:avLst/>
            </a:prstTxWarp>
            <a:noAutofit/>
          </a:bodyPr>
          <a:lstStyle/>
          <a:p>
            <a:pPr marL="85725" algn="just"/>
            <a:endParaRPr lang="it-IT" sz="1600" dirty="0" smtClean="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smtClean="0">
                <a:solidFill>
                  <a:schemeClr val="accent2">
                    <a:lumMod val="75000"/>
                  </a:schemeClr>
                </a:solidFill>
                <a:latin typeface="Arial" pitchFamily="34" charset="0"/>
                <a:cs typeface="Arial" pitchFamily="34" charset="0"/>
              </a:rPr>
              <a:t>Il mercato</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Che cos’è il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La </a:t>
            </a:r>
            <a:r>
              <a:rPr lang="it-IT" sz="1600" dirty="0" smtClean="0">
                <a:solidFill>
                  <a:schemeClr val="accent2">
                    <a:lumMod val="75000"/>
                  </a:schemeClr>
                </a:solidFill>
                <a:latin typeface="Arial" pitchFamily="34" charset="0"/>
                <a:cs typeface="Arial" pitchFamily="34" charset="0"/>
              </a:rPr>
              <a:t>normativa</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Struttura tecnica </a:t>
            </a:r>
            <a:r>
              <a:rPr lang="it-IT" sz="1600" dirty="0" smtClean="0">
                <a:solidFill>
                  <a:schemeClr val="accent2">
                    <a:lumMod val="75000"/>
                  </a:schemeClr>
                </a:solidFill>
                <a:latin typeface="Arial" pitchFamily="34" charset="0"/>
                <a:cs typeface="Arial" pitchFamily="34" charset="0"/>
              </a:rPr>
              <a:t>dell’operazione</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Vantaggi dell’operazione e </a:t>
            </a:r>
            <a:r>
              <a:rPr lang="it-IT" sz="1600" dirty="0" smtClean="0">
                <a:solidFill>
                  <a:schemeClr val="accent2">
                    <a:lumMod val="75000"/>
                  </a:schemeClr>
                </a:solidFill>
                <a:latin typeface="Arial" pitchFamily="34" charset="0"/>
                <a:cs typeface="Arial" pitchFamily="34" charset="0"/>
              </a:rPr>
              <a:t>comparazione</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Il profilo ideale della domanda di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Gli effetti del factoring sulla gestione </a:t>
            </a:r>
            <a:r>
              <a:rPr lang="it-IT" sz="1600" dirty="0" smtClean="0">
                <a:solidFill>
                  <a:schemeClr val="accent2">
                    <a:lumMod val="75000"/>
                  </a:schemeClr>
                </a:solidFill>
                <a:latin typeface="Arial" pitchFamily="34" charset="0"/>
                <a:cs typeface="Arial" pitchFamily="34" charset="0"/>
              </a:rPr>
              <a:t>dell’impresa</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Case </a:t>
            </a:r>
            <a:r>
              <a:rPr lang="it-IT" sz="1600" dirty="0" err="1">
                <a:solidFill>
                  <a:schemeClr val="accent2">
                    <a:lumMod val="75000"/>
                  </a:schemeClr>
                </a:solidFill>
                <a:latin typeface="Arial" pitchFamily="34" charset="0"/>
                <a:cs typeface="Arial" pitchFamily="34" charset="0"/>
              </a:rPr>
              <a:t>History</a:t>
            </a: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endParaRPr lang="it-IT" sz="1600" dirty="0">
              <a:solidFill>
                <a:schemeClr val="tx2">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13745617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egnaposto numero diapositiva 5"/>
          <p:cNvSpPr txBox="1">
            <a:spLocks noGrp="1"/>
          </p:cNvSpPr>
          <p:nvPr/>
        </p:nvSpPr>
        <p:spPr>
          <a:xfrm>
            <a:off x="8077200" y="6188075"/>
            <a:ext cx="1066800" cy="365125"/>
          </a:xfrm>
          <a:prstGeom prst="rect">
            <a:avLst/>
          </a:prstGeom>
          <a:noFill/>
        </p:spPr>
        <p:txBody>
          <a:bodyPr anchor="ctr"/>
          <a:lstStyle/>
          <a:p>
            <a:pPr algn="ctr" defTabSz="457200" fontAlgn="auto">
              <a:spcBef>
                <a:spcPts val="0"/>
              </a:spcBef>
              <a:spcAft>
                <a:spcPts val="0"/>
              </a:spcAft>
              <a:defRPr/>
            </a:pPr>
            <a:fld id="{7BF3D834-ECAD-4B0B-8E41-629E282FF559}" type="slidenum">
              <a:rPr lang="it-IT">
                <a:solidFill>
                  <a:srgbClr val="FFFFFF"/>
                </a:solidFill>
                <a:latin typeface="+mn-lt"/>
                <a:cs typeface="Trebuchet MS"/>
              </a:rPr>
              <a:pPr algn="ctr" defTabSz="457200" fontAlgn="auto">
                <a:spcBef>
                  <a:spcPts val="0"/>
                </a:spcBef>
                <a:spcAft>
                  <a:spcPts val="0"/>
                </a:spcAft>
                <a:defRPr/>
              </a:pPr>
              <a:t>108</a:t>
            </a:fld>
            <a:endParaRPr lang="it-IT" dirty="0">
              <a:solidFill>
                <a:srgbClr val="FFFFFF"/>
              </a:solidFill>
              <a:latin typeface="+mn-lt"/>
              <a:cs typeface="Trebuchet MS"/>
            </a:endParaRPr>
          </a:p>
        </p:txBody>
      </p:sp>
      <p:sp>
        <p:nvSpPr>
          <p:cNvPr id="55298" name="Rectangle 2"/>
          <p:cNvSpPr>
            <a:spLocks noGrp="1"/>
          </p:cNvSpPr>
          <p:nvPr>
            <p:ph type="title" idx="4294967295"/>
          </p:nvPr>
        </p:nvSpPr>
        <p:spPr/>
        <p:txBody>
          <a:bodyPr/>
          <a:lstStyle/>
          <a:p>
            <a:pPr eaLnBrk="1" hangingPunct="1"/>
            <a:r>
              <a:rPr lang="it-IT" sz="3400" dirty="0" smtClean="0"/>
              <a:t>Pro solvendo</a:t>
            </a:r>
          </a:p>
        </p:txBody>
      </p:sp>
      <p:sp>
        <p:nvSpPr>
          <p:cNvPr id="55299" name="Rectangle 3"/>
          <p:cNvSpPr>
            <a:spLocks noGrp="1"/>
          </p:cNvSpPr>
          <p:nvPr>
            <p:ph type="body" idx="4294967295"/>
          </p:nvPr>
        </p:nvSpPr>
        <p:spPr>
          <a:xfrm>
            <a:off x="468313" y="1484784"/>
            <a:ext cx="8461375" cy="4598516"/>
          </a:xfrm>
          <a:prstGeom prst="rect">
            <a:avLst/>
          </a:prstGeom>
        </p:spPr>
        <p:txBody>
          <a:bodyPr/>
          <a:lstStyle/>
          <a:p>
            <a:pPr marL="0" indent="0">
              <a:lnSpc>
                <a:spcPct val="90000"/>
              </a:lnSpc>
              <a:buNone/>
            </a:pPr>
            <a:r>
              <a:rPr lang="it-IT" sz="2000" dirty="0" smtClean="0">
                <a:latin typeface="Arial" pitchFamily="34" charset="0"/>
                <a:cs typeface="Arial" pitchFamily="34" charset="0"/>
              </a:rPr>
              <a:t>ALFA SRL - limite 2,5 mio. </a:t>
            </a:r>
          </a:p>
          <a:p>
            <a:pPr>
              <a:lnSpc>
                <a:spcPct val="90000"/>
              </a:lnSpc>
            </a:pPr>
            <a:endParaRPr lang="it-IT" sz="2000" dirty="0" smtClean="0">
              <a:latin typeface="Arial" pitchFamily="34" charset="0"/>
              <a:cs typeface="Arial" pitchFamily="34" charset="0"/>
            </a:endParaRPr>
          </a:p>
          <a:p>
            <a:pPr>
              <a:lnSpc>
                <a:spcPct val="90000"/>
              </a:lnSpc>
            </a:pPr>
            <a:r>
              <a:rPr lang="it-IT" sz="2000" dirty="0" smtClean="0">
                <a:latin typeface="Arial" pitchFamily="34" charset="0"/>
                <a:cs typeface="Arial" pitchFamily="34" charset="0"/>
              </a:rPr>
              <a:t>Alfa </a:t>
            </a:r>
            <a:r>
              <a:rPr lang="it-IT" sz="2000" dirty="0" err="1" smtClean="0">
                <a:latin typeface="Arial" pitchFamily="34" charset="0"/>
                <a:cs typeface="Arial" pitchFamily="34" charset="0"/>
              </a:rPr>
              <a:t>Srl</a:t>
            </a:r>
            <a:r>
              <a:rPr lang="it-IT" sz="2000" dirty="0" smtClean="0">
                <a:latin typeface="Arial" pitchFamily="34" charset="0"/>
                <a:cs typeface="Arial" pitchFamily="34" charset="0"/>
              </a:rPr>
              <a:t> fa parte di importante gruppo del settore chimico</a:t>
            </a:r>
          </a:p>
          <a:p>
            <a:pPr>
              <a:lnSpc>
                <a:spcPct val="90000"/>
              </a:lnSpc>
            </a:pPr>
            <a:endParaRPr lang="it-IT" sz="2000" dirty="0" smtClean="0">
              <a:latin typeface="Arial" pitchFamily="34" charset="0"/>
              <a:cs typeface="Arial" pitchFamily="34" charset="0"/>
            </a:endParaRPr>
          </a:p>
          <a:p>
            <a:pPr>
              <a:lnSpc>
                <a:spcPct val="90000"/>
              </a:lnSpc>
            </a:pPr>
            <a:r>
              <a:rPr lang="it-IT" sz="2000" dirty="0" smtClean="0">
                <a:latin typeface="Arial" pitchFamily="34" charset="0"/>
                <a:cs typeface="Arial" pitchFamily="34" charset="0"/>
              </a:rPr>
              <a:t>Intervento volto ad assicurare all’azienda un ulteriore polmone finanziario resosi necessario per l’incremento del delta esistente tra i pagamenti ai fornitori e le tempistiche medie di dilazione concesse ai debitori. </a:t>
            </a:r>
          </a:p>
          <a:p>
            <a:pPr>
              <a:lnSpc>
                <a:spcPct val="90000"/>
              </a:lnSpc>
            </a:pPr>
            <a:endParaRPr lang="it-IT" sz="2000" dirty="0" smtClean="0">
              <a:latin typeface="Arial" pitchFamily="34" charset="0"/>
              <a:cs typeface="Arial" pitchFamily="34" charset="0"/>
            </a:endParaRPr>
          </a:p>
          <a:p>
            <a:pPr>
              <a:lnSpc>
                <a:spcPct val="90000"/>
              </a:lnSpc>
            </a:pPr>
            <a:r>
              <a:rPr lang="it-IT" sz="2000" dirty="0" smtClean="0">
                <a:latin typeface="Arial" pitchFamily="34" charset="0"/>
                <a:cs typeface="Arial" pitchFamily="34" charset="0"/>
              </a:rPr>
              <a:t>Operazione è frazionato su 8 nominativi. </a:t>
            </a:r>
          </a:p>
          <a:p>
            <a:pPr>
              <a:lnSpc>
                <a:spcPct val="90000"/>
              </a:lnSpc>
            </a:pPr>
            <a:endParaRPr lang="it-IT" sz="2000" dirty="0" smtClean="0">
              <a:latin typeface="Arial" pitchFamily="34" charset="0"/>
              <a:cs typeface="Arial" pitchFamily="34" charset="0"/>
            </a:endParaRPr>
          </a:p>
          <a:p>
            <a:pPr>
              <a:lnSpc>
                <a:spcPct val="90000"/>
              </a:lnSpc>
            </a:pPr>
            <a:r>
              <a:rPr lang="it-IT" sz="2000" dirty="0" smtClean="0">
                <a:latin typeface="Arial" pitchFamily="34" charset="0"/>
                <a:cs typeface="Arial" pitchFamily="34" charset="0"/>
              </a:rPr>
              <a:t>I nominativi sono sati preventivamente selezionati verificando la disponibilità degli stessi ad accettare la cessione del credito.</a:t>
            </a:r>
          </a:p>
        </p:txBody>
      </p:sp>
    </p:spTree>
    <p:extLst>
      <p:ext uri="{BB962C8B-B14F-4D97-AF65-F5344CB8AC3E}">
        <p14:creationId xmlns:p14="http://schemas.microsoft.com/office/powerpoint/2010/main" val="2595317719"/>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egnaposto numero diapositiva 5"/>
          <p:cNvSpPr txBox="1">
            <a:spLocks noGrp="1"/>
          </p:cNvSpPr>
          <p:nvPr/>
        </p:nvSpPr>
        <p:spPr>
          <a:xfrm>
            <a:off x="8077200" y="6188075"/>
            <a:ext cx="1066800" cy="365125"/>
          </a:xfrm>
          <a:prstGeom prst="rect">
            <a:avLst/>
          </a:prstGeom>
          <a:noFill/>
        </p:spPr>
        <p:txBody>
          <a:bodyPr anchor="ctr"/>
          <a:lstStyle/>
          <a:p>
            <a:pPr algn="ctr" defTabSz="457200" fontAlgn="auto">
              <a:spcBef>
                <a:spcPts val="0"/>
              </a:spcBef>
              <a:spcAft>
                <a:spcPts val="0"/>
              </a:spcAft>
              <a:defRPr/>
            </a:pPr>
            <a:fld id="{1F4E0400-FECD-4BC3-86F0-607E40742B61}" type="slidenum">
              <a:rPr lang="it-IT">
                <a:solidFill>
                  <a:srgbClr val="FFFFFF"/>
                </a:solidFill>
                <a:latin typeface="+mn-lt"/>
                <a:cs typeface="Trebuchet MS"/>
              </a:rPr>
              <a:pPr algn="ctr" defTabSz="457200" fontAlgn="auto">
                <a:spcBef>
                  <a:spcPts val="0"/>
                </a:spcBef>
                <a:spcAft>
                  <a:spcPts val="0"/>
                </a:spcAft>
                <a:defRPr/>
              </a:pPr>
              <a:t>109</a:t>
            </a:fld>
            <a:endParaRPr lang="it-IT" dirty="0">
              <a:solidFill>
                <a:srgbClr val="FFFFFF"/>
              </a:solidFill>
              <a:latin typeface="+mn-lt"/>
              <a:cs typeface="Trebuchet MS"/>
            </a:endParaRPr>
          </a:p>
        </p:txBody>
      </p:sp>
      <p:sp>
        <p:nvSpPr>
          <p:cNvPr id="56322" name="Rectangle 2"/>
          <p:cNvSpPr>
            <a:spLocks noGrp="1"/>
          </p:cNvSpPr>
          <p:nvPr>
            <p:ph type="title" idx="4294967295"/>
          </p:nvPr>
        </p:nvSpPr>
        <p:spPr/>
        <p:txBody>
          <a:bodyPr/>
          <a:lstStyle/>
          <a:p>
            <a:pPr eaLnBrk="1" hangingPunct="1"/>
            <a:r>
              <a:rPr lang="it-IT" sz="3400" smtClean="0"/>
              <a:t>Pro soluto</a:t>
            </a:r>
          </a:p>
        </p:txBody>
      </p:sp>
      <p:sp>
        <p:nvSpPr>
          <p:cNvPr id="56323" name="Rectangle 3"/>
          <p:cNvSpPr>
            <a:spLocks noGrp="1"/>
          </p:cNvSpPr>
          <p:nvPr>
            <p:ph type="body" idx="4294967295"/>
          </p:nvPr>
        </p:nvSpPr>
        <p:spPr>
          <a:xfrm>
            <a:off x="468313" y="1557338"/>
            <a:ext cx="8461375" cy="4995862"/>
          </a:xfrm>
          <a:prstGeom prst="rect">
            <a:avLst/>
          </a:prstGeom>
        </p:spPr>
        <p:txBody>
          <a:bodyPr/>
          <a:lstStyle/>
          <a:p>
            <a:pPr marL="0" indent="0">
              <a:lnSpc>
                <a:spcPct val="80000"/>
              </a:lnSpc>
              <a:buNone/>
            </a:pPr>
            <a:r>
              <a:rPr lang="en-GB" sz="1800" dirty="0" smtClean="0">
                <a:latin typeface="Arial" pitchFamily="34" charset="0"/>
                <a:cs typeface="Arial" pitchFamily="34" charset="0"/>
              </a:rPr>
              <a:t>BETA </a:t>
            </a:r>
            <a:r>
              <a:rPr lang="en-GB" sz="1800" dirty="0" err="1" smtClean="0">
                <a:latin typeface="Arial" pitchFamily="34" charset="0"/>
                <a:cs typeface="Arial" pitchFamily="34" charset="0"/>
              </a:rPr>
              <a:t>S.p.A</a:t>
            </a:r>
            <a:r>
              <a:rPr lang="en-GB" sz="1800" dirty="0" smtClean="0">
                <a:latin typeface="Arial" pitchFamily="34" charset="0"/>
                <a:cs typeface="Arial" pitchFamily="34" charset="0"/>
              </a:rPr>
              <a:t>. </a:t>
            </a:r>
            <a:r>
              <a:rPr lang="it-IT" sz="1800" dirty="0" smtClean="0">
                <a:latin typeface="Arial" pitchFamily="34" charset="0"/>
                <a:cs typeface="Arial" pitchFamily="34" charset="0"/>
              </a:rPr>
              <a:t>– limite in essere 5 mio. di euro</a:t>
            </a:r>
          </a:p>
          <a:p>
            <a:pPr>
              <a:lnSpc>
                <a:spcPct val="80000"/>
              </a:lnSpc>
            </a:pPr>
            <a:endParaRPr lang="it-IT" sz="1800" dirty="0" smtClean="0">
              <a:latin typeface="Arial" pitchFamily="34" charset="0"/>
              <a:cs typeface="Arial" pitchFamily="34" charset="0"/>
            </a:endParaRPr>
          </a:p>
          <a:p>
            <a:pPr>
              <a:lnSpc>
                <a:spcPct val="80000"/>
              </a:lnSpc>
            </a:pPr>
            <a:r>
              <a:rPr lang="it-IT" sz="1800" dirty="0" smtClean="0">
                <a:latin typeface="Arial" pitchFamily="34" charset="0"/>
                <a:cs typeface="Arial" pitchFamily="34" charset="0"/>
              </a:rPr>
              <a:t>Azienda leader nel mercato dei monitor (progettazione e realizzazione per applicazioni industriali, video-informazione, settore medicale </a:t>
            </a:r>
            <a:r>
              <a:rPr lang="it-IT" sz="1800" dirty="0" err="1" smtClean="0">
                <a:latin typeface="Arial" pitchFamily="34" charset="0"/>
                <a:cs typeface="Arial" pitchFamily="34" charset="0"/>
              </a:rPr>
              <a:t>ecc</a:t>
            </a:r>
            <a:r>
              <a:rPr lang="it-IT" sz="1800" dirty="0" smtClean="0">
                <a:latin typeface="Arial" pitchFamily="34" charset="0"/>
                <a:cs typeface="Arial" pitchFamily="34" charset="0"/>
              </a:rPr>
              <a:t>…)</a:t>
            </a:r>
          </a:p>
          <a:p>
            <a:pPr>
              <a:lnSpc>
                <a:spcPct val="80000"/>
              </a:lnSpc>
            </a:pPr>
            <a:endParaRPr lang="it-IT" sz="1800" dirty="0" smtClean="0">
              <a:latin typeface="Arial" pitchFamily="34" charset="0"/>
              <a:cs typeface="Arial" pitchFamily="34" charset="0"/>
            </a:endParaRPr>
          </a:p>
          <a:p>
            <a:pPr>
              <a:lnSpc>
                <a:spcPct val="80000"/>
              </a:lnSpc>
            </a:pPr>
            <a:r>
              <a:rPr lang="it-IT" sz="1800" dirty="0" smtClean="0">
                <a:latin typeface="Arial" pitchFamily="34" charset="0"/>
                <a:cs typeface="Arial" pitchFamily="34" charset="0"/>
              </a:rPr>
              <a:t>Obiettivi:</a:t>
            </a:r>
          </a:p>
          <a:p>
            <a:pPr marL="1778000">
              <a:lnSpc>
                <a:spcPct val="80000"/>
              </a:lnSpc>
              <a:buFont typeface="Wingdings" pitchFamily="2" charset="2"/>
              <a:buChar char="ü"/>
            </a:pPr>
            <a:r>
              <a:rPr lang="it-IT" sz="1800" dirty="0" smtClean="0">
                <a:latin typeface="Arial" pitchFamily="34" charset="0"/>
                <a:cs typeface="Arial" pitchFamily="34" charset="0"/>
              </a:rPr>
              <a:t>tutelarsi dal rischio di insolvenza dei propri clienti </a:t>
            </a:r>
          </a:p>
          <a:p>
            <a:pPr marL="1778000">
              <a:lnSpc>
                <a:spcPct val="80000"/>
              </a:lnSpc>
              <a:buFont typeface="Wingdings" pitchFamily="2" charset="2"/>
              <a:buChar char="ü"/>
            </a:pPr>
            <a:r>
              <a:rPr lang="it-IT" sz="1800" dirty="0" smtClean="0">
                <a:latin typeface="Arial" pitchFamily="34" charset="0"/>
                <a:cs typeface="Arial" pitchFamily="34" charset="0"/>
              </a:rPr>
              <a:t>ottenere il pagamento anticipato dei crediti oggetto di cessione. </a:t>
            </a:r>
          </a:p>
          <a:p>
            <a:pPr>
              <a:lnSpc>
                <a:spcPct val="80000"/>
              </a:lnSpc>
            </a:pPr>
            <a:endParaRPr lang="it-IT" sz="1800" dirty="0" smtClean="0">
              <a:latin typeface="Arial" pitchFamily="34" charset="0"/>
              <a:cs typeface="Arial" pitchFamily="34" charset="0"/>
            </a:endParaRPr>
          </a:p>
          <a:p>
            <a:pPr>
              <a:lnSpc>
                <a:spcPct val="80000"/>
              </a:lnSpc>
            </a:pPr>
            <a:r>
              <a:rPr lang="it-IT" sz="1800" dirty="0" smtClean="0">
                <a:latin typeface="Arial" pitchFamily="34" charset="0"/>
                <a:cs typeface="Arial" pitchFamily="34" charset="0"/>
              </a:rPr>
              <a:t>Cessione di tutti i clienti Italia nei confronti dei quali BETA sviluppa un fatturato superiore a 100.000 euro</a:t>
            </a:r>
          </a:p>
          <a:p>
            <a:pPr>
              <a:lnSpc>
                <a:spcPct val="80000"/>
              </a:lnSpc>
            </a:pPr>
            <a:endParaRPr lang="it-IT" sz="1800" dirty="0" smtClean="0">
              <a:latin typeface="Arial" pitchFamily="34" charset="0"/>
              <a:cs typeface="Arial" pitchFamily="34" charset="0"/>
            </a:endParaRPr>
          </a:p>
          <a:p>
            <a:pPr>
              <a:lnSpc>
                <a:spcPct val="80000"/>
              </a:lnSpc>
            </a:pPr>
            <a:r>
              <a:rPr lang="it-IT" sz="1800" dirty="0" smtClean="0">
                <a:latin typeface="Arial" pitchFamily="34" charset="0"/>
                <a:cs typeface="Arial" pitchFamily="34" charset="0"/>
              </a:rPr>
              <a:t>Clausole di mitigazione del rischio: </a:t>
            </a:r>
          </a:p>
          <a:p>
            <a:pPr marL="1790700" indent="-355600">
              <a:lnSpc>
                <a:spcPct val="80000"/>
              </a:lnSpc>
              <a:buFont typeface="Wingdings" pitchFamily="2" charset="2"/>
              <a:buChar char="ü"/>
            </a:pPr>
            <a:r>
              <a:rPr lang="it-IT" sz="1800" dirty="0" smtClean="0">
                <a:latin typeface="Arial" pitchFamily="34" charset="0"/>
                <a:cs typeface="Arial" pitchFamily="34" charset="0"/>
              </a:rPr>
              <a:t>sono costituite da un max. indennizzabile (20 volte le commissioni percepite)</a:t>
            </a:r>
          </a:p>
          <a:p>
            <a:pPr marL="1790700" indent="-355600">
              <a:lnSpc>
                <a:spcPct val="80000"/>
              </a:lnSpc>
              <a:buFont typeface="Wingdings" pitchFamily="2" charset="2"/>
              <a:buChar char="ü"/>
            </a:pPr>
            <a:r>
              <a:rPr lang="it-IT" sz="1800" dirty="0" smtClean="0">
                <a:latin typeface="Arial" pitchFamily="34" charset="0"/>
                <a:cs typeface="Arial" pitchFamily="34" charset="0"/>
              </a:rPr>
              <a:t>scoperto a carico del cedente (€. 25.000 per singolo ceduto)</a:t>
            </a:r>
          </a:p>
          <a:p>
            <a:pPr marL="1790700" indent="-355600">
              <a:lnSpc>
                <a:spcPct val="80000"/>
              </a:lnSpc>
              <a:buFont typeface="Wingdings" pitchFamily="2" charset="2"/>
              <a:buChar char="ü"/>
            </a:pPr>
            <a:r>
              <a:rPr lang="it-IT" sz="1800" dirty="0" smtClean="0">
                <a:latin typeface="Arial" pitchFamily="34" charset="0"/>
                <a:cs typeface="Arial" pitchFamily="34" charset="0"/>
              </a:rPr>
              <a:t>garanzia prestata in misura del 60% del valore nominale dei crediti ceduti. </a:t>
            </a:r>
          </a:p>
        </p:txBody>
      </p:sp>
    </p:spTree>
    <p:extLst>
      <p:ext uri="{BB962C8B-B14F-4D97-AF65-F5344CB8AC3E}">
        <p14:creationId xmlns:p14="http://schemas.microsoft.com/office/powerpoint/2010/main" val="272823269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6385" name="Titolo 1"/>
          <p:cNvSpPr>
            <a:spLocks noGrp="1"/>
          </p:cNvSpPr>
          <p:nvPr>
            <p:ph type="title"/>
          </p:nvPr>
        </p:nvSpPr>
        <p:spPr>
          <a:xfrm>
            <a:off x="1214438" y="333375"/>
            <a:ext cx="6886575" cy="733425"/>
          </a:xfrm>
        </p:spPr>
        <p:txBody>
          <a:bodyPr/>
          <a:lstStyle/>
          <a:p>
            <a:pPr eaLnBrk="1" hangingPunct="1"/>
            <a:r>
              <a:rPr lang="en-GB" dirty="0" err="1" smtClean="0"/>
              <a:t>Alcuni</a:t>
            </a:r>
            <a:r>
              <a:rPr lang="en-GB" dirty="0" smtClean="0"/>
              <a:t> flash</a:t>
            </a:r>
          </a:p>
        </p:txBody>
      </p:sp>
      <p:sp>
        <p:nvSpPr>
          <p:cNvPr id="4" name="Segnaposto numero diapositiva 3"/>
          <p:cNvSpPr>
            <a:spLocks noGrp="1"/>
          </p:cNvSpPr>
          <p:nvPr>
            <p:ph type="sldNum" sz="quarter" idx="11"/>
          </p:nvPr>
        </p:nvSpPr>
        <p:spPr/>
        <p:txBody>
          <a:bodyPr/>
          <a:lstStyle/>
          <a:p>
            <a:pPr>
              <a:defRPr/>
            </a:pPr>
            <a:fld id="{8AD26150-396D-40B6-B12E-3E6470600FAD}" type="slidenum">
              <a:rPr lang="it-IT"/>
              <a:pPr>
                <a:defRPr/>
              </a:pPr>
              <a:t>11</a:t>
            </a:fld>
            <a:endParaRPr lang="it-IT" dirty="0"/>
          </a:p>
        </p:txBody>
      </p:sp>
      <p:sp>
        <p:nvSpPr>
          <p:cNvPr id="3" name="Segnaposto contenuto 2"/>
          <p:cNvSpPr>
            <a:spLocks noGrp="1"/>
          </p:cNvSpPr>
          <p:nvPr>
            <p:ph idx="1"/>
          </p:nvPr>
        </p:nvSpPr>
        <p:spPr/>
        <p:txBody>
          <a:bodyPr/>
          <a:lstStyle/>
          <a:p>
            <a:endParaRPr lang="it-IT" dirty="0"/>
          </a:p>
        </p:txBody>
      </p:sp>
      <p:pic>
        <p:nvPicPr>
          <p:cNvPr id="10242" name="Picture 2" descr="C:\Users\Cuda\Documents\BCC Formazione-Incontri 2014\intervento DG U.Cattolica - 09 2014\inflazione in Itala 082013 - 082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132856"/>
            <a:ext cx="7920880"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969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egnaposto numero diapositiva 5"/>
          <p:cNvSpPr txBox="1">
            <a:spLocks noGrp="1"/>
          </p:cNvSpPr>
          <p:nvPr/>
        </p:nvSpPr>
        <p:spPr>
          <a:xfrm>
            <a:off x="8077200" y="6188075"/>
            <a:ext cx="1066800" cy="365125"/>
          </a:xfrm>
          <a:prstGeom prst="rect">
            <a:avLst/>
          </a:prstGeom>
          <a:noFill/>
        </p:spPr>
        <p:txBody>
          <a:bodyPr anchor="ctr"/>
          <a:lstStyle/>
          <a:p>
            <a:pPr algn="ctr" defTabSz="457200" fontAlgn="auto">
              <a:spcBef>
                <a:spcPts val="0"/>
              </a:spcBef>
              <a:spcAft>
                <a:spcPts val="0"/>
              </a:spcAft>
              <a:defRPr/>
            </a:pPr>
            <a:fld id="{1F4E0400-FECD-4BC3-86F0-607E40742B61}" type="slidenum">
              <a:rPr lang="it-IT">
                <a:solidFill>
                  <a:srgbClr val="FFFFFF"/>
                </a:solidFill>
                <a:latin typeface="+mn-lt"/>
                <a:cs typeface="Trebuchet MS"/>
              </a:rPr>
              <a:pPr algn="ctr" defTabSz="457200" fontAlgn="auto">
                <a:spcBef>
                  <a:spcPts val="0"/>
                </a:spcBef>
                <a:spcAft>
                  <a:spcPts val="0"/>
                </a:spcAft>
                <a:defRPr/>
              </a:pPr>
              <a:t>110</a:t>
            </a:fld>
            <a:endParaRPr lang="it-IT" dirty="0">
              <a:solidFill>
                <a:srgbClr val="FFFFFF"/>
              </a:solidFill>
              <a:latin typeface="+mn-lt"/>
              <a:cs typeface="Trebuchet MS"/>
            </a:endParaRPr>
          </a:p>
        </p:txBody>
      </p:sp>
      <p:sp>
        <p:nvSpPr>
          <p:cNvPr id="56322" name="Rectangle 2"/>
          <p:cNvSpPr>
            <a:spLocks noGrp="1"/>
          </p:cNvSpPr>
          <p:nvPr>
            <p:ph type="title" idx="4294967295"/>
          </p:nvPr>
        </p:nvSpPr>
        <p:spPr/>
        <p:txBody>
          <a:bodyPr/>
          <a:lstStyle/>
          <a:p>
            <a:pPr eaLnBrk="1" hangingPunct="1"/>
            <a:r>
              <a:rPr lang="it-IT" sz="3400" dirty="0" smtClean="0"/>
              <a:t>EEPP</a:t>
            </a:r>
          </a:p>
        </p:txBody>
      </p:sp>
      <p:sp>
        <p:nvSpPr>
          <p:cNvPr id="56323" name="Rectangle 3"/>
          <p:cNvSpPr>
            <a:spLocks noGrp="1"/>
          </p:cNvSpPr>
          <p:nvPr>
            <p:ph type="body" idx="4294967295"/>
          </p:nvPr>
        </p:nvSpPr>
        <p:spPr>
          <a:xfrm>
            <a:off x="467544" y="1659409"/>
            <a:ext cx="8461375" cy="4525962"/>
          </a:xfrm>
          <a:prstGeom prst="rect">
            <a:avLst/>
          </a:prstGeom>
        </p:spPr>
        <p:txBody>
          <a:bodyPr/>
          <a:lstStyle/>
          <a:p>
            <a:pPr marL="0" indent="0">
              <a:lnSpc>
                <a:spcPct val="80000"/>
              </a:lnSpc>
              <a:buNone/>
            </a:pPr>
            <a:r>
              <a:rPr lang="it-IT" sz="2000" dirty="0">
                <a:latin typeface="Arial" pitchFamily="34" charset="0"/>
                <a:cs typeface="Arial" pitchFamily="34" charset="0"/>
              </a:rPr>
              <a:t>Cedente: Delta S.p.A. - limite in essere 1,6 mln. di euro - </a:t>
            </a:r>
          </a:p>
          <a:p>
            <a:pPr>
              <a:lnSpc>
                <a:spcPct val="80000"/>
              </a:lnSpc>
            </a:pPr>
            <a:endParaRPr lang="it-IT" sz="2000" dirty="0">
              <a:latin typeface="Arial" pitchFamily="34" charset="0"/>
              <a:cs typeface="Arial" pitchFamily="34" charset="0"/>
            </a:endParaRPr>
          </a:p>
          <a:p>
            <a:pPr>
              <a:lnSpc>
                <a:spcPct val="80000"/>
              </a:lnSpc>
            </a:pPr>
            <a:r>
              <a:rPr lang="it-IT" sz="2000" dirty="0">
                <a:latin typeface="Arial" pitchFamily="34" charset="0"/>
                <a:cs typeface="Arial" pitchFamily="34" charset="0"/>
              </a:rPr>
              <a:t>Settore edilizio, </a:t>
            </a:r>
            <a:r>
              <a:rPr lang="it-IT" sz="2000" dirty="0" smtClean="0">
                <a:latin typeface="Arial" pitchFamily="34" charset="0"/>
                <a:cs typeface="Arial" pitchFamily="34" charset="0"/>
              </a:rPr>
              <a:t>posa </a:t>
            </a:r>
            <a:r>
              <a:rPr lang="it-IT" sz="2000" dirty="0">
                <a:latin typeface="Arial" pitchFamily="34" charset="0"/>
                <a:cs typeface="Arial" pitchFamily="34" charset="0"/>
              </a:rPr>
              <a:t>in opera di marmi in varie forme e finiture destinati a valorizzare interni ed esterni di edifici pubblici oltre che privati.  </a:t>
            </a:r>
            <a:endParaRPr lang="it-IT" sz="2000" dirty="0" smtClean="0">
              <a:latin typeface="Arial" pitchFamily="34" charset="0"/>
              <a:cs typeface="Arial" pitchFamily="34" charset="0"/>
            </a:endParaRPr>
          </a:p>
          <a:p>
            <a:pPr>
              <a:lnSpc>
                <a:spcPct val="80000"/>
              </a:lnSpc>
            </a:pPr>
            <a:endParaRPr lang="it-IT" sz="2000" dirty="0">
              <a:latin typeface="Arial" pitchFamily="34" charset="0"/>
              <a:cs typeface="Arial" pitchFamily="34" charset="0"/>
            </a:endParaRPr>
          </a:p>
          <a:p>
            <a:pPr>
              <a:lnSpc>
                <a:spcPct val="80000"/>
              </a:lnSpc>
            </a:pPr>
            <a:r>
              <a:rPr lang="it-IT" sz="2000" dirty="0" smtClean="0">
                <a:latin typeface="Arial" pitchFamily="34" charset="0"/>
                <a:cs typeface="Arial" pitchFamily="34" charset="0"/>
              </a:rPr>
              <a:t>Intervento a supporto del </a:t>
            </a:r>
            <a:r>
              <a:rPr lang="it-IT" sz="2000" dirty="0">
                <a:latin typeface="Arial" pitchFamily="34" charset="0"/>
                <a:cs typeface="Arial" pitchFamily="34" charset="0"/>
              </a:rPr>
              <a:t>ciclo finanziario </a:t>
            </a:r>
            <a:r>
              <a:rPr lang="it-IT" sz="2000" dirty="0" smtClean="0">
                <a:latin typeface="Arial" pitchFamily="34" charset="0"/>
                <a:cs typeface="Arial" pitchFamily="34" charset="0"/>
              </a:rPr>
              <a:t>che </a:t>
            </a:r>
            <a:r>
              <a:rPr lang="it-IT" sz="2000" dirty="0">
                <a:latin typeface="Arial" pitchFamily="34" charset="0"/>
                <a:cs typeface="Arial" pitchFamily="34" charset="0"/>
              </a:rPr>
              <a:t>risentiva delle tempistiche di pagamento lunghe tipiche della clientela del settore pubblico. </a:t>
            </a:r>
            <a:endParaRPr lang="it-IT" sz="2000" dirty="0" smtClean="0">
              <a:latin typeface="Arial" pitchFamily="34" charset="0"/>
              <a:cs typeface="Arial" pitchFamily="34" charset="0"/>
            </a:endParaRPr>
          </a:p>
          <a:p>
            <a:pPr>
              <a:lnSpc>
                <a:spcPct val="80000"/>
              </a:lnSpc>
            </a:pPr>
            <a:endParaRPr lang="it-IT" sz="2000" dirty="0" smtClean="0">
              <a:latin typeface="Arial" pitchFamily="34" charset="0"/>
              <a:cs typeface="Arial" pitchFamily="34" charset="0"/>
            </a:endParaRPr>
          </a:p>
          <a:p>
            <a:pPr>
              <a:lnSpc>
                <a:spcPct val="80000"/>
              </a:lnSpc>
            </a:pPr>
            <a:r>
              <a:rPr lang="it-IT" sz="2000" dirty="0" smtClean="0">
                <a:latin typeface="Arial" pitchFamily="34" charset="0"/>
                <a:cs typeface="Arial" pitchFamily="34" charset="0"/>
              </a:rPr>
              <a:t>Ceduti </a:t>
            </a:r>
            <a:r>
              <a:rPr lang="it-IT" sz="2000" dirty="0">
                <a:latin typeface="Arial" pitchFamily="34" charset="0"/>
                <a:cs typeface="Arial" pitchFamily="34" charset="0"/>
              </a:rPr>
              <a:t>due EEPP (contratti rispettivamente di 2,1 mio. di euro </a:t>
            </a:r>
            <a:r>
              <a:rPr lang="it-IT" sz="2000" dirty="0" smtClean="0">
                <a:latin typeface="Arial" pitchFamily="34" charset="0"/>
                <a:cs typeface="Arial" pitchFamily="34" charset="0"/>
              </a:rPr>
              <a:t>e </a:t>
            </a:r>
            <a:r>
              <a:rPr lang="it-IT" sz="2000" dirty="0">
                <a:latin typeface="Arial" pitchFamily="34" charset="0"/>
                <a:cs typeface="Arial" pitchFamily="34" charset="0"/>
              </a:rPr>
              <a:t>1,9 mio. di </a:t>
            </a:r>
            <a:r>
              <a:rPr lang="it-IT" sz="2000" dirty="0" smtClean="0">
                <a:latin typeface="Arial" pitchFamily="34" charset="0"/>
                <a:cs typeface="Arial" pitchFamily="34" charset="0"/>
              </a:rPr>
              <a:t>euro). </a:t>
            </a:r>
          </a:p>
          <a:p>
            <a:pPr>
              <a:lnSpc>
                <a:spcPct val="80000"/>
              </a:lnSpc>
            </a:pPr>
            <a:endParaRPr lang="it-IT" sz="2000" dirty="0">
              <a:latin typeface="Arial" pitchFamily="34" charset="0"/>
              <a:cs typeface="Arial" pitchFamily="34" charset="0"/>
            </a:endParaRPr>
          </a:p>
          <a:p>
            <a:pPr>
              <a:lnSpc>
                <a:spcPct val="80000"/>
              </a:lnSpc>
            </a:pPr>
            <a:r>
              <a:rPr lang="it-IT" sz="2000" dirty="0" smtClean="0">
                <a:latin typeface="Arial" pitchFamily="34" charset="0"/>
                <a:cs typeface="Arial" pitchFamily="34" charset="0"/>
              </a:rPr>
              <a:t>Successivamente ceduti </a:t>
            </a:r>
            <a:r>
              <a:rPr lang="it-IT" sz="2000" dirty="0">
                <a:latin typeface="Arial" pitchFamily="34" charset="0"/>
                <a:cs typeface="Arial" pitchFamily="34" charset="0"/>
              </a:rPr>
              <a:t>altri </a:t>
            </a:r>
            <a:r>
              <a:rPr lang="it-IT" sz="2000" dirty="0" smtClean="0">
                <a:latin typeface="Arial" pitchFamily="34" charset="0"/>
                <a:cs typeface="Arial" pitchFamily="34" charset="0"/>
              </a:rPr>
              <a:t>due contratti </a:t>
            </a:r>
            <a:r>
              <a:rPr lang="it-IT" sz="2000" dirty="0">
                <a:latin typeface="Arial" pitchFamily="34" charset="0"/>
                <a:cs typeface="Arial" pitchFamily="34" charset="0"/>
              </a:rPr>
              <a:t>del valore di 1,5 e </a:t>
            </a:r>
            <a:r>
              <a:rPr lang="it-IT" sz="2000" dirty="0" smtClean="0">
                <a:latin typeface="Arial" pitchFamily="34" charset="0"/>
                <a:cs typeface="Arial" pitchFamily="34" charset="0"/>
              </a:rPr>
              <a:t>1,0 </a:t>
            </a:r>
            <a:r>
              <a:rPr lang="it-IT" sz="2000" dirty="0">
                <a:latin typeface="Arial" pitchFamily="34" charset="0"/>
                <a:cs typeface="Arial" pitchFamily="34" charset="0"/>
              </a:rPr>
              <a:t>mio. di </a:t>
            </a:r>
            <a:r>
              <a:rPr lang="it-IT" sz="2000" dirty="0" smtClean="0">
                <a:latin typeface="Arial" pitchFamily="34" charset="0"/>
                <a:cs typeface="Arial" pitchFamily="34" charset="0"/>
              </a:rPr>
              <a:t>euro con </a:t>
            </a:r>
            <a:r>
              <a:rPr lang="it-IT" sz="2000" dirty="0">
                <a:latin typeface="Arial" pitchFamily="34" charset="0"/>
                <a:cs typeface="Arial" pitchFamily="34" charset="0"/>
              </a:rPr>
              <a:t>altri due EEPP</a:t>
            </a:r>
            <a:r>
              <a:rPr lang="it-IT" sz="2000" dirty="0" smtClean="0">
                <a:latin typeface="Arial" pitchFamily="34" charset="0"/>
                <a:cs typeface="Arial" pitchFamily="34" charset="0"/>
              </a:rPr>
              <a:t>.</a:t>
            </a:r>
          </a:p>
          <a:p>
            <a:pPr>
              <a:lnSpc>
                <a:spcPct val="80000"/>
              </a:lnSpc>
            </a:pPr>
            <a:endParaRPr lang="it-IT" sz="2000" dirty="0">
              <a:latin typeface="Arial" pitchFamily="34" charset="0"/>
              <a:cs typeface="Arial" pitchFamily="34" charset="0"/>
            </a:endParaRPr>
          </a:p>
          <a:p>
            <a:pPr>
              <a:lnSpc>
                <a:spcPct val="80000"/>
              </a:lnSpc>
            </a:pPr>
            <a:endParaRPr lang="it-IT" sz="2000" dirty="0">
              <a:latin typeface="Arial" pitchFamily="34" charset="0"/>
              <a:cs typeface="Arial" pitchFamily="34" charset="0"/>
            </a:endParaRPr>
          </a:p>
          <a:p>
            <a:pPr marL="0" indent="0">
              <a:lnSpc>
                <a:spcPct val="80000"/>
              </a:lnSpc>
              <a:buNone/>
            </a:pPr>
            <a:endParaRPr lang="it-IT" sz="2000" dirty="0" smtClean="0">
              <a:latin typeface="Arial" pitchFamily="34" charset="0"/>
              <a:cs typeface="Arial" pitchFamily="34" charset="0"/>
            </a:endParaRPr>
          </a:p>
        </p:txBody>
      </p:sp>
    </p:spTree>
    <p:extLst>
      <p:ext uri="{BB962C8B-B14F-4D97-AF65-F5344CB8AC3E}">
        <p14:creationId xmlns:p14="http://schemas.microsoft.com/office/powerpoint/2010/main" val="2143177387"/>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egnaposto numero diapositiva 5"/>
          <p:cNvSpPr txBox="1">
            <a:spLocks noGrp="1"/>
          </p:cNvSpPr>
          <p:nvPr/>
        </p:nvSpPr>
        <p:spPr>
          <a:xfrm>
            <a:off x="8077200" y="6188075"/>
            <a:ext cx="1066800" cy="365125"/>
          </a:xfrm>
          <a:prstGeom prst="rect">
            <a:avLst/>
          </a:prstGeom>
          <a:noFill/>
        </p:spPr>
        <p:txBody>
          <a:bodyPr anchor="ctr"/>
          <a:lstStyle/>
          <a:p>
            <a:pPr algn="ctr" defTabSz="457200" fontAlgn="auto">
              <a:spcBef>
                <a:spcPts val="0"/>
              </a:spcBef>
              <a:spcAft>
                <a:spcPts val="0"/>
              </a:spcAft>
              <a:defRPr/>
            </a:pPr>
            <a:fld id="{1F4E0400-FECD-4BC3-86F0-607E40742B61}" type="slidenum">
              <a:rPr lang="it-IT">
                <a:solidFill>
                  <a:srgbClr val="FFFFFF"/>
                </a:solidFill>
                <a:latin typeface="+mn-lt"/>
                <a:cs typeface="Trebuchet MS"/>
              </a:rPr>
              <a:pPr algn="ctr" defTabSz="457200" fontAlgn="auto">
                <a:spcBef>
                  <a:spcPts val="0"/>
                </a:spcBef>
                <a:spcAft>
                  <a:spcPts val="0"/>
                </a:spcAft>
                <a:defRPr/>
              </a:pPr>
              <a:t>111</a:t>
            </a:fld>
            <a:endParaRPr lang="it-IT" dirty="0">
              <a:solidFill>
                <a:srgbClr val="FFFFFF"/>
              </a:solidFill>
              <a:latin typeface="+mn-lt"/>
              <a:cs typeface="Trebuchet MS"/>
            </a:endParaRPr>
          </a:p>
        </p:txBody>
      </p:sp>
      <p:sp>
        <p:nvSpPr>
          <p:cNvPr id="56322" name="Rectangle 2"/>
          <p:cNvSpPr>
            <a:spLocks noGrp="1"/>
          </p:cNvSpPr>
          <p:nvPr>
            <p:ph type="title" idx="4294967295"/>
          </p:nvPr>
        </p:nvSpPr>
        <p:spPr/>
        <p:txBody>
          <a:bodyPr/>
          <a:lstStyle/>
          <a:p>
            <a:pPr eaLnBrk="1" hangingPunct="1"/>
            <a:r>
              <a:rPr lang="it-IT" sz="3400" dirty="0" smtClean="0"/>
              <a:t>Indiretto</a:t>
            </a:r>
          </a:p>
        </p:txBody>
      </p:sp>
      <p:sp>
        <p:nvSpPr>
          <p:cNvPr id="56323" name="Rectangle 3"/>
          <p:cNvSpPr>
            <a:spLocks noGrp="1"/>
          </p:cNvSpPr>
          <p:nvPr>
            <p:ph type="body" idx="4294967295"/>
          </p:nvPr>
        </p:nvSpPr>
        <p:spPr>
          <a:xfrm>
            <a:off x="468313" y="1557338"/>
            <a:ext cx="8461375" cy="4525962"/>
          </a:xfrm>
          <a:prstGeom prst="rect">
            <a:avLst/>
          </a:prstGeom>
        </p:spPr>
        <p:txBody>
          <a:bodyPr/>
          <a:lstStyle/>
          <a:p>
            <a:pPr marL="0" indent="0">
              <a:lnSpc>
                <a:spcPct val="80000"/>
              </a:lnSpc>
              <a:buNone/>
            </a:pPr>
            <a:r>
              <a:rPr lang="it-IT" sz="2200" dirty="0">
                <a:latin typeface="Arial" pitchFamily="34" charset="0"/>
                <a:cs typeface="Arial" pitchFamily="34" charset="0"/>
              </a:rPr>
              <a:t>Gamma S.p.A. – limite indiretto: 25 mio. di </a:t>
            </a:r>
            <a:r>
              <a:rPr lang="it-IT" sz="2200" dirty="0" smtClean="0">
                <a:latin typeface="Arial" pitchFamily="34" charset="0"/>
                <a:cs typeface="Arial" pitchFamily="34" charset="0"/>
              </a:rPr>
              <a:t>euro</a:t>
            </a:r>
            <a:endParaRPr lang="it-IT" sz="2200" dirty="0">
              <a:latin typeface="Arial" pitchFamily="34" charset="0"/>
              <a:cs typeface="Arial" pitchFamily="34" charset="0"/>
            </a:endParaRPr>
          </a:p>
          <a:p>
            <a:pPr>
              <a:lnSpc>
                <a:spcPct val="80000"/>
              </a:lnSpc>
            </a:pPr>
            <a:endParaRPr lang="it-IT" sz="2200" dirty="0">
              <a:latin typeface="Arial" pitchFamily="34" charset="0"/>
              <a:cs typeface="Arial" pitchFamily="34" charset="0"/>
            </a:endParaRPr>
          </a:p>
          <a:p>
            <a:pPr>
              <a:lnSpc>
                <a:spcPct val="80000"/>
              </a:lnSpc>
            </a:pPr>
            <a:r>
              <a:rPr lang="it-IT" sz="2200" dirty="0">
                <a:latin typeface="Arial" pitchFamily="34" charset="0"/>
                <a:cs typeface="Arial" pitchFamily="34" charset="0"/>
              </a:rPr>
              <a:t>Azienda operante nel settore </a:t>
            </a:r>
            <a:r>
              <a:rPr lang="it-IT" sz="2200" dirty="0" smtClean="0">
                <a:latin typeface="Arial" pitchFamily="34" charset="0"/>
                <a:cs typeface="Arial" pitchFamily="34" charset="0"/>
              </a:rPr>
              <a:t>alimentare</a:t>
            </a:r>
          </a:p>
          <a:p>
            <a:pPr marL="0" indent="0">
              <a:lnSpc>
                <a:spcPct val="80000"/>
              </a:lnSpc>
              <a:buNone/>
            </a:pPr>
            <a:r>
              <a:rPr lang="it-IT" sz="2200" dirty="0" smtClean="0">
                <a:latin typeface="Arial" pitchFamily="34" charset="0"/>
                <a:cs typeface="Arial" pitchFamily="34" charset="0"/>
              </a:rPr>
              <a:t> </a:t>
            </a:r>
          </a:p>
          <a:p>
            <a:pPr>
              <a:lnSpc>
                <a:spcPct val="80000"/>
              </a:lnSpc>
            </a:pPr>
            <a:r>
              <a:rPr lang="it-IT" sz="2200" dirty="0" smtClean="0">
                <a:latin typeface="Arial" pitchFamily="34" charset="0"/>
                <a:cs typeface="Arial" pitchFamily="34" charset="0"/>
              </a:rPr>
              <a:t>Intervento </a:t>
            </a:r>
            <a:r>
              <a:rPr lang="it-IT" sz="2200" dirty="0">
                <a:latin typeface="Arial" pitchFamily="34" charset="0"/>
                <a:cs typeface="Arial" pitchFamily="34" charset="0"/>
              </a:rPr>
              <a:t>di factoring indiretto volto ad assicurare ai fornitori lo smobilizzo dei crediti ceduti (con la tipologia </a:t>
            </a:r>
            <a:r>
              <a:rPr lang="it-IT" sz="2200" dirty="0" err="1">
                <a:latin typeface="Arial" pitchFamily="34" charset="0"/>
                <a:cs typeface="Arial" pitchFamily="34" charset="0"/>
              </a:rPr>
              <a:t>maturity</a:t>
            </a:r>
            <a:r>
              <a:rPr lang="it-IT" sz="2200" dirty="0" smtClean="0">
                <a:latin typeface="Arial" pitchFamily="34" charset="0"/>
                <a:cs typeface="Arial" pitchFamily="34" charset="0"/>
              </a:rPr>
              <a:t>).</a:t>
            </a:r>
          </a:p>
          <a:p>
            <a:pPr>
              <a:lnSpc>
                <a:spcPct val="80000"/>
              </a:lnSpc>
            </a:pPr>
            <a:endParaRPr lang="it-IT" sz="2200" dirty="0">
              <a:latin typeface="Arial" pitchFamily="34" charset="0"/>
              <a:cs typeface="Arial" pitchFamily="34" charset="0"/>
            </a:endParaRPr>
          </a:p>
          <a:p>
            <a:pPr>
              <a:lnSpc>
                <a:spcPct val="80000"/>
              </a:lnSpc>
            </a:pPr>
            <a:r>
              <a:rPr lang="it-IT" sz="2200" dirty="0" smtClean="0">
                <a:latin typeface="Arial" pitchFamily="34" charset="0"/>
                <a:cs typeface="Arial" pitchFamily="34" charset="0"/>
              </a:rPr>
              <a:t>Operazione  mirata ad </a:t>
            </a:r>
            <a:r>
              <a:rPr lang="it-IT" sz="2200" dirty="0">
                <a:latin typeface="Arial" pitchFamily="34" charset="0"/>
                <a:cs typeface="Arial" pitchFamily="34" charset="0"/>
              </a:rPr>
              <a:t>ottenere un maggior equilibrio </a:t>
            </a:r>
            <a:r>
              <a:rPr lang="it-IT" sz="2200" dirty="0" smtClean="0">
                <a:latin typeface="Arial" pitchFamily="34" charset="0"/>
                <a:cs typeface="Arial" pitchFamily="34" charset="0"/>
              </a:rPr>
              <a:t>finanziario.</a:t>
            </a:r>
          </a:p>
          <a:p>
            <a:pPr marL="0" indent="0">
              <a:lnSpc>
                <a:spcPct val="80000"/>
              </a:lnSpc>
              <a:buNone/>
            </a:pPr>
            <a:r>
              <a:rPr lang="it-IT" sz="2200" dirty="0" smtClean="0">
                <a:latin typeface="Arial" pitchFamily="34" charset="0"/>
                <a:cs typeface="Arial" pitchFamily="34" charset="0"/>
              </a:rPr>
              <a:t> </a:t>
            </a:r>
            <a:endParaRPr lang="it-IT" sz="2200" dirty="0">
              <a:latin typeface="Arial" pitchFamily="34" charset="0"/>
              <a:cs typeface="Arial" pitchFamily="34" charset="0"/>
            </a:endParaRPr>
          </a:p>
          <a:p>
            <a:pPr>
              <a:lnSpc>
                <a:spcPct val="80000"/>
              </a:lnSpc>
            </a:pPr>
            <a:r>
              <a:rPr lang="it-IT" sz="2200" dirty="0">
                <a:latin typeface="Arial" pitchFamily="34" charset="0"/>
                <a:cs typeface="Arial" pitchFamily="34" charset="0"/>
              </a:rPr>
              <a:t>I fornitori di Gamma S.p.A. ottengono una pianificazione dei flussi di cassa </a:t>
            </a:r>
            <a:r>
              <a:rPr lang="it-IT" sz="2200" dirty="0" smtClean="0">
                <a:latin typeface="Arial" pitchFamily="34" charset="0"/>
                <a:cs typeface="Arial" pitchFamily="34" charset="0"/>
              </a:rPr>
              <a:t>attraverso </a:t>
            </a:r>
            <a:r>
              <a:rPr lang="it-IT" sz="2200" dirty="0">
                <a:latin typeface="Arial" pitchFamily="34" charset="0"/>
                <a:cs typeface="Arial" pitchFamily="34" charset="0"/>
              </a:rPr>
              <a:t>l’anticipo dei crediti o l’accredito nella forma </a:t>
            </a:r>
            <a:r>
              <a:rPr lang="it-IT" sz="2200" dirty="0" err="1">
                <a:latin typeface="Arial" pitchFamily="34" charset="0"/>
                <a:cs typeface="Arial" pitchFamily="34" charset="0"/>
              </a:rPr>
              <a:t>maturity</a:t>
            </a:r>
            <a:r>
              <a:rPr lang="it-IT" sz="2200" dirty="0">
                <a:latin typeface="Arial" pitchFamily="34" charset="0"/>
                <a:cs typeface="Arial" pitchFamily="34" charset="0"/>
              </a:rPr>
              <a:t> alle scadenze pattuite.</a:t>
            </a:r>
          </a:p>
          <a:p>
            <a:pPr marL="0" indent="0">
              <a:lnSpc>
                <a:spcPct val="80000"/>
              </a:lnSpc>
              <a:buNone/>
            </a:pPr>
            <a:endParaRPr lang="it-IT" sz="2000" dirty="0" smtClean="0">
              <a:latin typeface="Arial" pitchFamily="34" charset="0"/>
              <a:cs typeface="Arial" pitchFamily="34" charset="0"/>
            </a:endParaRPr>
          </a:p>
        </p:txBody>
      </p:sp>
    </p:spTree>
    <p:extLst>
      <p:ext uri="{BB962C8B-B14F-4D97-AF65-F5344CB8AC3E}">
        <p14:creationId xmlns:p14="http://schemas.microsoft.com/office/powerpoint/2010/main" val="2325740285"/>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827088" y="2924175"/>
            <a:ext cx="6985000" cy="792163"/>
          </a:xfrm>
        </p:spPr>
        <p:txBody>
          <a:bodyPr/>
          <a:lstStyle/>
          <a:p>
            <a:r>
              <a:rPr lang="it-IT" sz="3200" dirty="0"/>
              <a:t>Il costo del factoring</a:t>
            </a:r>
          </a:p>
        </p:txBody>
      </p:sp>
    </p:spTree>
    <p:extLst>
      <p:ext uri="{BB962C8B-B14F-4D97-AF65-F5344CB8AC3E}">
        <p14:creationId xmlns:p14="http://schemas.microsoft.com/office/powerpoint/2010/main" val="4098296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666874"/>
            <a:ext cx="6768752" cy="435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2483768" y="404664"/>
            <a:ext cx="4419800" cy="584775"/>
          </a:xfrm>
          <a:prstGeom prst="rect">
            <a:avLst/>
          </a:prstGeom>
        </p:spPr>
        <p:txBody>
          <a:bodyPr wrap="none">
            <a:spAutoFit/>
          </a:bodyPr>
          <a:lstStyle/>
          <a:p>
            <a:r>
              <a:rPr lang="it-IT" sz="3200" b="0" i="0" kern="0" dirty="0">
                <a:solidFill>
                  <a:srgbClr val="005CE7">
                    <a:lumMod val="75000"/>
                  </a:srgbClr>
                </a:solidFill>
                <a:latin typeface="Verdana"/>
                <a:ea typeface="+mj-ea"/>
                <a:cs typeface="+mj-cs"/>
              </a:rPr>
              <a:t>Il costo del factoring</a:t>
            </a:r>
            <a:endParaRPr lang="it-IT" dirty="0"/>
          </a:p>
        </p:txBody>
      </p:sp>
    </p:spTree>
    <p:extLst>
      <p:ext uri="{BB962C8B-B14F-4D97-AF65-F5344CB8AC3E}">
        <p14:creationId xmlns:p14="http://schemas.microsoft.com/office/powerpoint/2010/main" val="870826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804988"/>
            <a:ext cx="6624736" cy="4288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483768" y="260648"/>
            <a:ext cx="4419800" cy="584775"/>
          </a:xfrm>
          <a:prstGeom prst="rect">
            <a:avLst/>
          </a:prstGeom>
        </p:spPr>
        <p:txBody>
          <a:bodyPr wrap="none">
            <a:spAutoFit/>
          </a:bodyPr>
          <a:lstStyle/>
          <a:p>
            <a:pPr lvl="0"/>
            <a:r>
              <a:rPr lang="it-IT" sz="3200" b="0" i="0" kern="0" dirty="0">
                <a:solidFill>
                  <a:srgbClr val="005CE7">
                    <a:lumMod val="75000"/>
                  </a:srgbClr>
                </a:solidFill>
                <a:latin typeface="Verdana"/>
              </a:rPr>
              <a:t>Il costo del factoring</a:t>
            </a:r>
            <a:endParaRPr lang="it-IT" dirty="0">
              <a:solidFill>
                <a:srgbClr val="FFFFFF"/>
              </a:solidFill>
            </a:endParaRPr>
          </a:p>
        </p:txBody>
      </p:sp>
    </p:spTree>
    <p:extLst>
      <p:ext uri="{BB962C8B-B14F-4D97-AF65-F5344CB8AC3E}">
        <p14:creationId xmlns:p14="http://schemas.microsoft.com/office/powerpoint/2010/main" val="1876703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890713"/>
            <a:ext cx="6984776" cy="434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2483768" y="260648"/>
            <a:ext cx="4419800" cy="584775"/>
          </a:xfrm>
          <a:prstGeom prst="rect">
            <a:avLst/>
          </a:prstGeom>
        </p:spPr>
        <p:txBody>
          <a:bodyPr wrap="none">
            <a:spAutoFit/>
          </a:bodyPr>
          <a:lstStyle/>
          <a:p>
            <a:pPr lvl="0"/>
            <a:r>
              <a:rPr lang="it-IT" sz="3200" b="0" i="0" kern="0" dirty="0">
                <a:solidFill>
                  <a:srgbClr val="005CE7">
                    <a:lumMod val="75000"/>
                  </a:srgbClr>
                </a:solidFill>
                <a:latin typeface="Verdana"/>
              </a:rPr>
              <a:t>Il costo del factoring</a:t>
            </a:r>
            <a:endParaRPr lang="it-IT" dirty="0">
              <a:solidFill>
                <a:srgbClr val="FFFFFF"/>
              </a:solidFill>
            </a:endParaRPr>
          </a:p>
        </p:txBody>
      </p:sp>
    </p:spTree>
    <p:extLst>
      <p:ext uri="{BB962C8B-B14F-4D97-AF65-F5344CB8AC3E}">
        <p14:creationId xmlns:p14="http://schemas.microsoft.com/office/powerpoint/2010/main" val="2576278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952624"/>
            <a:ext cx="6480720" cy="414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483768" y="260648"/>
            <a:ext cx="4419800" cy="584775"/>
          </a:xfrm>
          <a:prstGeom prst="rect">
            <a:avLst/>
          </a:prstGeom>
        </p:spPr>
        <p:txBody>
          <a:bodyPr wrap="none">
            <a:spAutoFit/>
          </a:bodyPr>
          <a:lstStyle/>
          <a:p>
            <a:pPr lvl="0"/>
            <a:r>
              <a:rPr lang="it-IT" sz="3200" b="0" i="0" kern="0" dirty="0">
                <a:solidFill>
                  <a:srgbClr val="005CE7">
                    <a:lumMod val="75000"/>
                  </a:srgbClr>
                </a:solidFill>
                <a:latin typeface="Verdana"/>
              </a:rPr>
              <a:t>Il costo del factoring</a:t>
            </a:r>
            <a:endParaRPr lang="it-IT" dirty="0">
              <a:solidFill>
                <a:srgbClr val="FFFFFF"/>
              </a:solidFill>
            </a:endParaRPr>
          </a:p>
        </p:txBody>
      </p:sp>
    </p:spTree>
    <p:extLst>
      <p:ext uri="{BB962C8B-B14F-4D97-AF65-F5344CB8AC3E}">
        <p14:creationId xmlns:p14="http://schemas.microsoft.com/office/powerpoint/2010/main" val="2761369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844824"/>
            <a:ext cx="1296144"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638300"/>
            <a:ext cx="6336703" cy="4959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2483768" y="260648"/>
            <a:ext cx="4419800" cy="584775"/>
          </a:xfrm>
          <a:prstGeom prst="rect">
            <a:avLst/>
          </a:prstGeom>
        </p:spPr>
        <p:txBody>
          <a:bodyPr wrap="none">
            <a:spAutoFit/>
          </a:bodyPr>
          <a:lstStyle/>
          <a:p>
            <a:pPr lvl="0"/>
            <a:r>
              <a:rPr lang="it-IT" sz="3200" b="0" i="0" kern="0" dirty="0">
                <a:solidFill>
                  <a:srgbClr val="005CE7">
                    <a:lumMod val="75000"/>
                  </a:srgbClr>
                </a:solidFill>
                <a:latin typeface="Verdana"/>
              </a:rPr>
              <a:t>Il costo del factoring</a:t>
            </a:r>
            <a:endParaRPr lang="it-IT" dirty="0">
              <a:solidFill>
                <a:srgbClr val="FFFFFF"/>
              </a:solidFill>
            </a:endParaRPr>
          </a:p>
        </p:txBody>
      </p:sp>
    </p:spTree>
    <p:extLst>
      <p:ext uri="{BB962C8B-B14F-4D97-AF65-F5344CB8AC3E}">
        <p14:creationId xmlns:p14="http://schemas.microsoft.com/office/powerpoint/2010/main" val="2090390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85913"/>
            <a:ext cx="6840759" cy="501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2483768" y="260648"/>
            <a:ext cx="4419800" cy="584775"/>
          </a:xfrm>
          <a:prstGeom prst="rect">
            <a:avLst/>
          </a:prstGeom>
        </p:spPr>
        <p:txBody>
          <a:bodyPr wrap="none">
            <a:spAutoFit/>
          </a:bodyPr>
          <a:lstStyle/>
          <a:p>
            <a:pPr lvl="0"/>
            <a:r>
              <a:rPr lang="it-IT" sz="3200" b="0" i="0" kern="0" dirty="0">
                <a:solidFill>
                  <a:srgbClr val="005CE7">
                    <a:lumMod val="75000"/>
                  </a:srgbClr>
                </a:solidFill>
                <a:latin typeface="Verdana"/>
              </a:rPr>
              <a:t>Il costo del factoring</a:t>
            </a:r>
            <a:endParaRPr lang="it-IT" dirty="0">
              <a:solidFill>
                <a:srgbClr val="FFFFFF"/>
              </a:solidFill>
            </a:endParaRPr>
          </a:p>
        </p:txBody>
      </p:sp>
    </p:spTree>
    <p:extLst>
      <p:ext uri="{BB962C8B-B14F-4D97-AF65-F5344CB8AC3E}">
        <p14:creationId xmlns:p14="http://schemas.microsoft.com/office/powerpoint/2010/main" val="2715420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4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24013"/>
            <a:ext cx="6696744" cy="47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2483768" y="260648"/>
            <a:ext cx="4419800" cy="584775"/>
          </a:xfrm>
          <a:prstGeom prst="rect">
            <a:avLst/>
          </a:prstGeom>
        </p:spPr>
        <p:txBody>
          <a:bodyPr wrap="none">
            <a:spAutoFit/>
          </a:bodyPr>
          <a:lstStyle/>
          <a:p>
            <a:pPr lvl="0"/>
            <a:r>
              <a:rPr lang="it-IT" sz="3200" b="0" i="0" kern="0" dirty="0">
                <a:solidFill>
                  <a:srgbClr val="005CE7">
                    <a:lumMod val="75000"/>
                  </a:srgbClr>
                </a:solidFill>
                <a:latin typeface="Verdana"/>
              </a:rPr>
              <a:t>Il costo del factoring</a:t>
            </a:r>
            <a:endParaRPr lang="it-IT" dirty="0">
              <a:solidFill>
                <a:srgbClr val="FFFFFF"/>
              </a:solidFill>
            </a:endParaRPr>
          </a:p>
        </p:txBody>
      </p:sp>
    </p:spTree>
    <p:extLst>
      <p:ext uri="{BB962C8B-B14F-4D97-AF65-F5344CB8AC3E}">
        <p14:creationId xmlns:p14="http://schemas.microsoft.com/office/powerpoint/2010/main" val="788563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6385" name="Titolo 1"/>
          <p:cNvSpPr>
            <a:spLocks noGrp="1"/>
          </p:cNvSpPr>
          <p:nvPr>
            <p:ph type="title"/>
          </p:nvPr>
        </p:nvSpPr>
        <p:spPr>
          <a:xfrm>
            <a:off x="1214438" y="333375"/>
            <a:ext cx="6886575" cy="733425"/>
          </a:xfrm>
        </p:spPr>
        <p:txBody>
          <a:bodyPr/>
          <a:lstStyle/>
          <a:p>
            <a:pPr eaLnBrk="1" hangingPunct="1"/>
            <a:r>
              <a:rPr lang="en-GB" dirty="0" err="1" smtClean="0"/>
              <a:t>Alcuni</a:t>
            </a:r>
            <a:r>
              <a:rPr lang="en-GB" dirty="0" smtClean="0"/>
              <a:t> flash</a:t>
            </a:r>
          </a:p>
        </p:txBody>
      </p:sp>
      <p:sp>
        <p:nvSpPr>
          <p:cNvPr id="4" name="Segnaposto numero diapositiva 3"/>
          <p:cNvSpPr>
            <a:spLocks noGrp="1"/>
          </p:cNvSpPr>
          <p:nvPr>
            <p:ph type="sldNum" sz="quarter" idx="11"/>
          </p:nvPr>
        </p:nvSpPr>
        <p:spPr/>
        <p:txBody>
          <a:bodyPr/>
          <a:lstStyle/>
          <a:p>
            <a:pPr>
              <a:defRPr/>
            </a:pPr>
            <a:fld id="{8AD26150-396D-40B6-B12E-3E6470600FAD}" type="slidenum">
              <a:rPr lang="it-IT"/>
              <a:pPr>
                <a:defRPr/>
              </a:pPr>
              <a:t>12</a:t>
            </a:fld>
            <a:endParaRPr lang="it-IT" dirty="0"/>
          </a:p>
        </p:txBody>
      </p:sp>
      <p:sp>
        <p:nvSpPr>
          <p:cNvPr id="3" name="Segnaposto contenuto 2"/>
          <p:cNvSpPr>
            <a:spLocks noGrp="1"/>
          </p:cNvSpPr>
          <p:nvPr>
            <p:ph idx="1"/>
          </p:nvPr>
        </p:nvSpPr>
        <p:spPr/>
        <p:txBody>
          <a:bodyPr/>
          <a:lstStyle/>
          <a:p>
            <a:endParaRPr lang="it-IT" dirty="0"/>
          </a:p>
        </p:txBody>
      </p:sp>
      <p:pic>
        <p:nvPicPr>
          <p:cNvPr id="11266" name="Picture 2" descr="C:\Users\Cuda\Documents\BCC Formazione-Incontri 2014\intervento DG U.Cattolica - 09 2014\Bankit - P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969770"/>
            <a:ext cx="7178734" cy="4195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684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2"/>
          <p:cNvSpPr>
            <a:spLocks noGrp="1"/>
          </p:cNvSpPr>
          <p:nvPr>
            <p:ph type="title" idx="4294967295"/>
          </p:nvPr>
        </p:nvSpPr>
        <p:spPr>
          <a:xfrm>
            <a:off x="0" y="188640"/>
            <a:ext cx="9144000" cy="863600"/>
          </a:xfrm>
        </p:spPr>
        <p:txBody>
          <a:bodyPr/>
          <a:lstStyle/>
          <a:p>
            <a:pPr algn="ctr" eaLnBrk="1" hangingPunct="1"/>
            <a:r>
              <a:rPr lang="it-IT" sz="3000" dirty="0"/>
              <a:t>Il mercato</a:t>
            </a:r>
          </a:p>
        </p:txBody>
      </p:sp>
      <p:sp>
        <p:nvSpPr>
          <p:cNvPr id="35842" name="Rectangle 3"/>
          <p:cNvSpPr>
            <a:spLocks noGrp="1"/>
          </p:cNvSpPr>
          <p:nvPr>
            <p:ph type="body" idx="4294967295"/>
          </p:nvPr>
        </p:nvSpPr>
        <p:spPr>
          <a:xfrm>
            <a:off x="251520" y="1412776"/>
            <a:ext cx="8784975" cy="3435449"/>
          </a:xfrm>
          <a:prstGeom prst="rect">
            <a:avLst/>
          </a:prstGeom>
        </p:spPr>
        <p:txBody>
          <a:bodyPr/>
          <a:lstStyle/>
          <a:p>
            <a:pPr marL="3175" indent="-3175" algn="just" eaLnBrk="1" hangingPunct="1">
              <a:lnSpc>
                <a:spcPct val="80000"/>
              </a:lnSpc>
              <a:spcBef>
                <a:spcPct val="35000"/>
              </a:spcBef>
              <a:buFont typeface="Arial" charset="0"/>
              <a:buNone/>
            </a:pPr>
            <a:r>
              <a:rPr lang="it-IT" sz="1800" dirty="0" smtClean="0">
                <a:latin typeface="Arial" pitchFamily="34" charset="0"/>
                <a:cs typeface="Arial" pitchFamily="34" charset="0"/>
              </a:rPr>
              <a:t>A </a:t>
            </a:r>
            <a:r>
              <a:rPr lang="it-IT" sz="1800" dirty="0">
                <a:latin typeface="Arial" pitchFamily="34" charset="0"/>
                <a:cs typeface="Arial" pitchFamily="34" charset="0"/>
              </a:rPr>
              <a:t>livello mondiale il factoring conferma l’importanza dei volumi trattati e l’Italia </a:t>
            </a:r>
            <a:r>
              <a:rPr lang="it-IT" sz="1800" dirty="0" smtClean="0">
                <a:latin typeface="Arial" pitchFamily="34" charset="0"/>
                <a:cs typeface="Arial" pitchFamily="34" charset="0"/>
              </a:rPr>
              <a:t>assorbe una importante quota </a:t>
            </a:r>
            <a:r>
              <a:rPr lang="it-IT" sz="1800" dirty="0">
                <a:latin typeface="Arial" pitchFamily="34" charset="0"/>
                <a:cs typeface="Arial" pitchFamily="34" charset="0"/>
              </a:rPr>
              <a:t>dell’8% circa</a:t>
            </a:r>
            <a:r>
              <a:rPr lang="it-IT" sz="1800" dirty="0" smtClean="0">
                <a:latin typeface="Arial" pitchFamily="34" charset="0"/>
                <a:cs typeface="Arial" pitchFamily="34" charset="0"/>
              </a:rPr>
              <a:t>.</a:t>
            </a:r>
          </a:p>
          <a:p>
            <a:pPr marL="3175" indent="-3175" algn="just" eaLnBrk="1" hangingPunct="1">
              <a:lnSpc>
                <a:spcPct val="80000"/>
              </a:lnSpc>
              <a:spcBef>
                <a:spcPct val="35000"/>
              </a:spcBef>
              <a:buFont typeface="Arial" charset="0"/>
              <a:buNone/>
            </a:pPr>
            <a:endParaRPr lang="it-IT" sz="2000" dirty="0">
              <a:latin typeface="Arial" pitchFamily="34" charset="0"/>
              <a:cs typeface="Arial" pitchFamily="34" charset="0"/>
            </a:endParaRPr>
          </a:p>
          <a:p>
            <a:pPr marL="3175" indent="-3175" algn="just" eaLnBrk="1" hangingPunct="1">
              <a:lnSpc>
                <a:spcPct val="80000"/>
              </a:lnSpc>
              <a:spcBef>
                <a:spcPct val="35000"/>
              </a:spcBef>
              <a:buFont typeface="Arial" charset="0"/>
              <a:buNone/>
            </a:pPr>
            <a:endParaRPr lang="it-IT" sz="2000" dirty="0" smtClean="0">
              <a:latin typeface="Arial" pitchFamily="34" charset="0"/>
              <a:cs typeface="Arial" pitchFamily="34" charset="0"/>
            </a:endParaRPr>
          </a:p>
          <a:p>
            <a:pPr marL="3175" indent="-3175" algn="just" eaLnBrk="1" hangingPunct="1">
              <a:lnSpc>
                <a:spcPct val="80000"/>
              </a:lnSpc>
              <a:spcBef>
                <a:spcPct val="35000"/>
              </a:spcBef>
            </a:pPr>
            <a:endParaRPr lang="it-IT" sz="1200" dirty="0" smtClean="0">
              <a:latin typeface="Arial" pitchFamily="34" charset="0"/>
              <a:cs typeface="Arial" pitchFamily="34" charset="0"/>
            </a:endParaRPr>
          </a:p>
          <a:p>
            <a:pPr marL="3175" indent="-3175" algn="just" eaLnBrk="1" hangingPunct="1">
              <a:lnSpc>
                <a:spcPct val="80000"/>
              </a:lnSpc>
              <a:spcBef>
                <a:spcPct val="35000"/>
              </a:spcBef>
            </a:pPr>
            <a:endParaRPr lang="it-IT" sz="700" dirty="0" smtClean="0">
              <a:latin typeface="Arial" pitchFamily="34" charset="0"/>
              <a:cs typeface="Arial" pitchFamily="34" charset="0"/>
            </a:endParaRPr>
          </a:p>
        </p:txBody>
      </p:sp>
      <p:sp>
        <p:nvSpPr>
          <p:cNvPr id="35843" name="Rectangle 46"/>
          <p:cNvSpPr>
            <a:spLocks noChangeArrowheads="1"/>
          </p:cNvSpPr>
          <p:nvPr/>
        </p:nvSpPr>
        <p:spPr bwMode="auto">
          <a:xfrm>
            <a:off x="3430588" y="4848225"/>
            <a:ext cx="1452562" cy="279400"/>
          </a:xfrm>
          <a:prstGeom prst="rect">
            <a:avLst/>
          </a:prstGeom>
          <a:noFill/>
          <a:ln w="28575" algn="ctr">
            <a:noFill/>
            <a:miter lim="800000"/>
            <a:headEnd/>
            <a:tailEnd/>
          </a:ln>
        </p:spPr>
        <p:txBody>
          <a:bodyPr lIns="92410" tIns="46206" rIns="92410" bIns="46206"/>
          <a:lstStyle/>
          <a:p>
            <a:pPr eaLnBrk="0" hangingPunct="0">
              <a:buSzPct val="80000"/>
            </a:pPr>
            <a:endParaRPr lang="it-IT" sz="1200">
              <a:solidFill>
                <a:srgbClr val="666666"/>
              </a:solidFill>
              <a:latin typeface="Trebuchet MS" pitchFamily="34" charset="0"/>
            </a:endParaRPr>
          </a:p>
        </p:txBody>
      </p:sp>
      <p:sp>
        <p:nvSpPr>
          <p:cNvPr id="35844" name="Rectangle 46"/>
          <p:cNvSpPr>
            <a:spLocks noChangeArrowheads="1"/>
          </p:cNvSpPr>
          <p:nvPr/>
        </p:nvSpPr>
        <p:spPr bwMode="auto">
          <a:xfrm>
            <a:off x="4578350" y="5632450"/>
            <a:ext cx="2370138" cy="279400"/>
          </a:xfrm>
          <a:prstGeom prst="rect">
            <a:avLst/>
          </a:prstGeom>
          <a:noFill/>
          <a:ln w="28575" algn="ctr">
            <a:noFill/>
            <a:miter lim="800000"/>
            <a:headEnd/>
            <a:tailEnd/>
          </a:ln>
        </p:spPr>
        <p:txBody>
          <a:bodyPr lIns="92410" tIns="46206" rIns="92410" bIns="46206"/>
          <a:lstStyle/>
          <a:p>
            <a:pPr eaLnBrk="0" hangingPunct="0">
              <a:buSzPct val="80000"/>
            </a:pPr>
            <a:endParaRPr lang="it-IT" sz="1200">
              <a:solidFill>
                <a:srgbClr val="666666"/>
              </a:solidFill>
              <a:latin typeface="Trebuchet MS" pitchFamily="34" charset="0"/>
            </a:endParaRPr>
          </a:p>
        </p:txBody>
      </p:sp>
      <p:sp>
        <p:nvSpPr>
          <p:cNvPr id="35845" name="Text Box 65"/>
          <p:cNvSpPr txBox="1">
            <a:spLocks noChangeArrowheads="1"/>
          </p:cNvSpPr>
          <p:nvPr/>
        </p:nvSpPr>
        <p:spPr bwMode="auto">
          <a:xfrm>
            <a:off x="611560" y="6596057"/>
            <a:ext cx="4740275" cy="276999"/>
          </a:xfrm>
          <a:prstGeom prst="rect">
            <a:avLst/>
          </a:prstGeom>
          <a:noFill/>
          <a:ln w="9525">
            <a:noFill/>
            <a:miter lim="800000"/>
            <a:headEnd/>
            <a:tailEnd/>
          </a:ln>
        </p:spPr>
        <p:txBody>
          <a:bodyPr>
            <a:spAutoFit/>
          </a:bodyPr>
          <a:lstStyle/>
          <a:p>
            <a:pPr algn="ctr" defTabSz="914400">
              <a:spcBef>
                <a:spcPct val="50000"/>
              </a:spcBef>
            </a:pPr>
            <a:r>
              <a:rPr lang="it-IT" sz="1200" i="1" dirty="0">
                <a:solidFill>
                  <a:schemeClr val="bg2"/>
                </a:solidFill>
                <a:latin typeface="Arial" pitchFamily="34" charset="0"/>
                <a:cs typeface="Arial" pitchFamily="34" charset="0"/>
              </a:rPr>
              <a:t>Fonte: </a:t>
            </a:r>
            <a:r>
              <a:rPr lang="it-IT" sz="1200" i="1" dirty="0" err="1">
                <a:solidFill>
                  <a:schemeClr val="bg2"/>
                </a:solidFill>
                <a:latin typeface="Arial" pitchFamily="34" charset="0"/>
                <a:cs typeface="Arial" pitchFamily="34" charset="0"/>
              </a:rPr>
              <a:t>Assifact</a:t>
            </a:r>
            <a:r>
              <a:rPr lang="it-IT" sz="1200" i="1" dirty="0">
                <a:solidFill>
                  <a:schemeClr val="bg2"/>
                </a:solidFill>
                <a:latin typeface="Arial" pitchFamily="34" charset="0"/>
                <a:cs typeface="Arial" pitchFamily="34" charset="0"/>
              </a:rPr>
              <a:t>/FCI – dati in milioni di euro</a:t>
            </a:r>
          </a:p>
        </p:txBody>
      </p:sp>
      <p:sp>
        <p:nvSpPr>
          <p:cNvPr id="35884"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199396-1700-4086-AA8A-AAC8821D5CCD}" type="slidenum">
              <a:rPr lang="it-IT" smtClean="0">
                <a:latin typeface="Trebuchet MS" pitchFamily="34" charset="0"/>
                <a:cs typeface="Arial" charset="0"/>
              </a:rPr>
              <a:pPr fontAlgn="base">
                <a:spcBef>
                  <a:spcPct val="0"/>
                </a:spcBef>
                <a:spcAft>
                  <a:spcPct val="0"/>
                </a:spcAft>
              </a:pPr>
              <a:t>13</a:t>
            </a:fld>
            <a:endParaRPr lang="it-IT" smtClean="0">
              <a:latin typeface="Trebuchet MS" pitchFamily="34" charset="0"/>
              <a:cs typeface="Arial" charset="0"/>
            </a:endParaRPr>
          </a:p>
        </p:txBody>
      </p:sp>
      <p:graphicFrame>
        <p:nvGraphicFramePr>
          <p:cNvPr id="3" name="Tabella 2"/>
          <p:cNvGraphicFramePr>
            <a:graphicFrameLocks noGrp="1"/>
          </p:cNvGraphicFramePr>
          <p:nvPr>
            <p:extLst>
              <p:ext uri="{D42A27DB-BD31-4B8C-83A1-F6EECF244321}">
                <p14:modId xmlns:p14="http://schemas.microsoft.com/office/powerpoint/2010/main" val="3415100103"/>
              </p:ext>
            </p:extLst>
          </p:nvPr>
        </p:nvGraphicFramePr>
        <p:xfrm>
          <a:off x="107504" y="4645946"/>
          <a:ext cx="4156870" cy="1973007"/>
        </p:xfrm>
        <a:graphic>
          <a:graphicData uri="http://schemas.openxmlformats.org/drawingml/2006/table">
            <a:tbl>
              <a:tblPr firstRow="1" bandRow="1"/>
              <a:tblGrid>
                <a:gridCol w="845825"/>
                <a:gridCol w="682186"/>
                <a:gridCol w="682186"/>
                <a:gridCol w="673440"/>
                <a:gridCol w="633715"/>
                <a:gridCol w="639518"/>
              </a:tblGrid>
              <a:tr h="544994">
                <a:tc>
                  <a:txBody>
                    <a:bodyPr/>
                    <a:lstStyle/>
                    <a:p>
                      <a:pPr algn="ctr" rtl="0" fontAlgn="t"/>
                      <a:r>
                        <a:rPr lang="it-IT" sz="1200" b="0" i="0" u="none" strike="noStrike" dirty="0">
                          <a:solidFill>
                            <a:srgbClr val="000000"/>
                          </a:solidFill>
                          <a:effectLst/>
                          <a:latin typeface="Arial" pitchFamily="34" charset="0"/>
                          <a:cs typeface="Arial" pitchFamily="34" charset="0"/>
                        </a:rPr>
                        <a:t> </a:t>
                      </a:r>
                    </a:p>
                  </a:txBody>
                  <a:tcPr marL="7620" marR="7620" marT="7620" marB="0">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rtl="0" fontAlgn="ctr"/>
                      <a:r>
                        <a:rPr lang="it-IT" sz="1200" b="1" i="0" u="none" strike="noStrike" dirty="0">
                          <a:solidFill>
                            <a:srgbClr val="FFFFFF"/>
                          </a:solidFill>
                          <a:effectLst/>
                          <a:latin typeface="Arial" pitchFamily="34" charset="0"/>
                          <a:cs typeface="Arial" pitchFamily="34" charset="0"/>
                        </a:rPr>
                        <a:t>2013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ctr"/>
                      <a:r>
                        <a:rPr lang="it-IT" sz="1200" b="1" i="0" u="none" strike="noStrike" dirty="0">
                          <a:solidFill>
                            <a:srgbClr val="FFFFFF"/>
                          </a:solidFill>
                          <a:effectLst/>
                          <a:latin typeface="Arial" pitchFamily="34" charset="0"/>
                          <a:cs typeface="Arial" pitchFamily="34" charset="0"/>
                        </a:rPr>
                        <a:t>2012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ctr"/>
                      <a:r>
                        <a:rPr lang="it-IT" sz="1200" b="1" i="0" u="none" strike="noStrike" dirty="0" err="1">
                          <a:solidFill>
                            <a:srgbClr val="FFFFFF"/>
                          </a:solidFill>
                          <a:effectLst/>
                          <a:latin typeface="Arial" pitchFamily="34" charset="0"/>
                          <a:cs typeface="Arial" pitchFamily="34" charset="0"/>
                        </a:rPr>
                        <a:t>Scost</a:t>
                      </a:r>
                      <a:r>
                        <a:rPr lang="it-IT" sz="1200" b="1" i="0" u="none" strike="noStrike" dirty="0">
                          <a:solidFill>
                            <a:srgbClr val="FFFFFF"/>
                          </a:solidFill>
                          <a:effectLst/>
                          <a:latin typeface="Arial" pitchFamily="34" charset="0"/>
                          <a:cs typeface="Arial"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ctr"/>
                      <a:r>
                        <a:rPr lang="it-IT" sz="1200" b="1" i="0" u="none" strike="noStrike" dirty="0">
                          <a:solidFill>
                            <a:srgbClr val="FFFFFF"/>
                          </a:solidFill>
                          <a:effectLst/>
                          <a:latin typeface="Arial" pitchFamily="34" charset="0"/>
                          <a:cs typeface="Arial" pitchFamily="34" charset="0"/>
                        </a:rPr>
                        <a:t>% Mondo</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ctr"/>
                      <a:r>
                        <a:rPr lang="it-IT" sz="1200" b="1" i="0" u="none" strike="noStrike" dirty="0">
                          <a:solidFill>
                            <a:srgbClr val="FFFFFF"/>
                          </a:solidFill>
                          <a:effectLst/>
                          <a:latin typeface="Arial" pitchFamily="34" charset="0"/>
                          <a:cs typeface="Arial" pitchFamily="34" charset="0"/>
                        </a:rPr>
                        <a:t>% Europa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r h="454739">
                <a:tc>
                  <a:txBody>
                    <a:bodyPr/>
                    <a:lstStyle/>
                    <a:p>
                      <a:pPr algn="ctr" rtl="0" fontAlgn="ctr"/>
                      <a:r>
                        <a:rPr lang="it-IT" sz="1200" b="1" i="0" u="none" strike="noStrike" dirty="0">
                          <a:solidFill>
                            <a:srgbClr val="606060"/>
                          </a:solidFill>
                          <a:effectLst/>
                          <a:latin typeface="Arial" pitchFamily="34" charset="0"/>
                          <a:cs typeface="Arial" pitchFamily="34" charset="0"/>
                        </a:rPr>
                        <a:t>Mondo</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it-IT" sz="1100" b="0" i="0" u="none" strike="noStrike" dirty="0">
                          <a:solidFill>
                            <a:srgbClr val="606060"/>
                          </a:solidFill>
                          <a:effectLst/>
                          <a:latin typeface="Arial" pitchFamily="34" charset="0"/>
                          <a:cs typeface="Arial" pitchFamily="34" charset="0"/>
                        </a:rPr>
                        <a:t>2.230.479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it-IT" sz="1100" b="0" i="0" u="none" strike="noStrike" dirty="0">
                          <a:solidFill>
                            <a:srgbClr val="606060"/>
                          </a:solidFill>
                          <a:effectLst/>
                          <a:latin typeface="Arial" pitchFamily="34" charset="0"/>
                          <a:cs typeface="Arial" pitchFamily="34" charset="0"/>
                        </a:rPr>
                        <a:t>2.132.230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it-IT" sz="1100" b="0" i="0" u="none" strike="noStrike" dirty="0">
                          <a:solidFill>
                            <a:srgbClr val="606060"/>
                          </a:solidFill>
                          <a:effectLst/>
                          <a:latin typeface="Arial" pitchFamily="34" charset="0"/>
                          <a:cs typeface="Arial" pitchFamily="34" charset="0"/>
                        </a:rPr>
                        <a:t>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it-IT" sz="1100" b="0" i="0" u="none" strike="noStrike" dirty="0">
                          <a:solidFill>
                            <a:srgbClr val="606060"/>
                          </a:solidFill>
                          <a:effectLst/>
                          <a:latin typeface="Arial" pitchFamily="34" charset="0"/>
                          <a:cs typeface="Arial" pitchFamily="34"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it-IT" sz="1100" b="0" i="0" u="none" strike="noStrike">
                          <a:solidFill>
                            <a:srgbClr val="606060"/>
                          </a:solidFill>
                          <a:effectLst/>
                          <a:latin typeface="Arial" pitchFamily="34" charset="0"/>
                          <a:cs typeface="Arial" pitchFamily="34" charset="0"/>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486637">
                <a:tc>
                  <a:txBody>
                    <a:bodyPr/>
                    <a:lstStyle/>
                    <a:p>
                      <a:pPr algn="ctr" rtl="0" fontAlgn="ctr"/>
                      <a:r>
                        <a:rPr lang="it-IT" sz="1200" b="1" i="0" u="none" strike="noStrike" dirty="0">
                          <a:solidFill>
                            <a:srgbClr val="606060"/>
                          </a:solidFill>
                          <a:effectLst/>
                          <a:latin typeface="Arial" pitchFamily="34" charset="0"/>
                          <a:cs typeface="Arial" pitchFamily="34" charset="0"/>
                        </a:rPr>
                        <a:t>Europa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it-IT" sz="1100" b="0" i="0" u="none" strike="noStrike" dirty="0">
                          <a:solidFill>
                            <a:srgbClr val="606060"/>
                          </a:solidFill>
                          <a:effectLst/>
                          <a:latin typeface="Arial" pitchFamily="34" charset="0"/>
                          <a:cs typeface="Arial" pitchFamily="34" charset="0"/>
                        </a:rPr>
                        <a:t>1.354.192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it-IT" sz="1100" b="0" i="0" u="none" strike="noStrike" dirty="0">
                          <a:solidFill>
                            <a:srgbClr val="606060"/>
                          </a:solidFill>
                          <a:effectLst/>
                          <a:latin typeface="Arial" pitchFamily="34" charset="0"/>
                          <a:cs typeface="Arial" pitchFamily="34" charset="0"/>
                        </a:rPr>
                        <a:t>1.298.725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it-IT" sz="1100" b="0" i="0" u="none" strike="noStrike" dirty="0">
                          <a:solidFill>
                            <a:srgbClr val="606060"/>
                          </a:solidFill>
                          <a:effectLst/>
                          <a:latin typeface="Arial" pitchFamily="34" charset="0"/>
                          <a:cs typeface="Arial" pitchFamily="34" charset="0"/>
                        </a:rPr>
                        <a:t>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it-IT" sz="1100" b="0" i="0" u="none" strike="noStrike" dirty="0">
                          <a:solidFill>
                            <a:srgbClr val="606060"/>
                          </a:solidFill>
                          <a:effectLst/>
                          <a:latin typeface="Arial" pitchFamily="34" charset="0"/>
                          <a:cs typeface="Arial" pitchFamily="34" charset="0"/>
                        </a:rPr>
                        <a:t>61%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it-IT" sz="1100" b="0" i="0" u="none" strike="noStrike">
                          <a:solidFill>
                            <a:srgbClr val="606060"/>
                          </a:solidFill>
                          <a:effectLst/>
                          <a:latin typeface="Arial" pitchFamily="34" charset="0"/>
                          <a:cs typeface="Arial" pitchFamily="34" charset="0"/>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486637">
                <a:tc>
                  <a:txBody>
                    <a:bodyPr/>
                    <a:lstStyle/>
                    <a:p>
                      <a:pPr algn="ctr" rtl="0" fontAlgn="ctr"/>
                      <a:r>
                        <a:rPr lang="it-IT" sz="1200" b="1" i="0" u="none" strike="noStrike" dirty="0">
                          <a:solidFill>
                            <a:srgbClr val="606060"/>
                          </a:solidFill>
                          <a:effectLst/>
                          <a:latin typeface="Arial" pitchFamily="34" charset="0"/>
                          <a:cs typeface="Arial" pitchFamily="34" charset="0"/>
                        </a:rPr>
                        <a:t>Italia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it-IT" sz="1100" b="0" i="0" u="none" strike="noStrike" dirty="0">
                          <a:solidFill>
                            <a:srgbClr val="606060"/>
                          </a:solidFill>
                          <a:effectLst/>
                          <a:latin typeface="Arial" pitchFamily="34" charset="0"/>
                          <a:cs typeface="Arial" pitchFamily="34" charset="0"/>
                        </a:rPr>
                        <a:t>178.002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it-IT" sz="1100" b="0" i="0" u="none" strike="noStrike" dirty="0">
                          <a:solidFill>
                            <a:srgbClr val="606060"/>
                          </a:solidFill>
                          <a:effectLst/>
                          <a:latin typeface="Arial" pitchFamily="34" charset="0"/>
                          <a:cs typeface="Arial" pitchFamily="34" charset="0"/>
                        </a:rPr>
                        <a:t>181.878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it-IT" sz="1100" b="0" i="0" u="none" strike="noStrike" dirty="0">
                          <a:solidFill>
                            <a:srgbClr val="606060"/>
                          </a:solidFill>
                          <a:effectLst/>
                          <a:latin typeface="Arial" pitchFamily="34" charset="0"/>
                          <a:cs typeface="Arial" pitchFamily="34" charset="0"/>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it-IT" sz="1100" b="0" i="0" u="none" strike="noStrike" dirty="0">
                          <a:solidFill>
                            <a:srgbClr val="606060"/>
                          </a:solidFill>
                          <a:effectLst/>
                          <a:latin typeface="Arial" pitchFamily="34" charset="0"/>
                          <a:cs typeface="Arial" pitchFamily="34" charset="0"/>
                        </a:rPr>
                        <a:t>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it-IT" sz="1100" b="0" i="0" u="none" strike="noStrike" dirty="0">
                          <a:solidFill>
                            <a:srgbClr val="606060"/>
                          </a:solidFill>
                          <a:effectLst/>
                          <a:latin typeface="Arial" pitchFamily="34" charset="0"/>
                          <a:cs typeface="Arial" pitchFamily="34" charset="0"/>
                        </a:rPr>
                        <a:t>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graphicFrame>
        <p:nvGraphicFramePr>
          <p:cNvPr id="9" name="Grafico 8"/>
          <p:cNvGraphicFramePr>
            <a:graphicFrameLocks/>
          </p:cNvGraphicFramePr>
          <p:nvPr>
            <p:extLst>
              <p:ext uri="{D42A27DB-BD31-4B8C-83A1-F6EECF244321}">
                <p14:modId xmlns:p14="http://schemas.microsoft.com/office/powerpoint/2010/main" val="1143448189"/>
              </p:ext>
            </p:extLst>
          </p:nvPr>
        </p:nvGraphicFramePr>
        <p:xfrm>
          <a:off x="114276" y="1988840"/>
          <a:ext cx="4464074" cy="25670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ella 1"/>
          <p:cNvGraphicFramePr>
            <a:graphicFrameLocks noGrp="1"/>
          </p:cNvGraphicFramePr>
          <p:nvPr>
            <p:extLst>
              <p:ext uri="{D42A27DB-BD31-4B8C-83A1-F6EECF244321}">
                <p14:modId xmlns:p14="http://schemas.microsoft.com/office/powerpoint/2010/main" val="827882288"/>
              </p:ext>
            </p:extLst>
          </p:nvPr>
        </p:nvGraphicFramePr>
        <p:xfrm>
          <a:off x="6084168" y="4396556"/>
          <a:ext cx="2138336" cy="2476500"/>
        </p:xfrm>
        <a:graphic>
          <a:graphicData uri="http://schemas.openxmlformats.org/drawingml/2006/table">
            <a:tbl>
              <a:tblPr/>
              <a:tblGrid>
                <a:gridCol w="1297024"/>
                <a:gridCol w="841312"/>
              </a:tblGrid>
              <a:tr h="160724">
                <a:tc>
                  <a:txBody>
                    <a:bodyPr/>
                    <a:lstStyle/>
                    <a:p>
                      <a:pPr algn="l" fontAlgn="ctr"/>
                      <a:r>
                        <a:rPr lang="it-IT" sz="1200" b="0" i="0" u="none" strike="noStrike" dirty="0">
                          <a:solidFill>
                            <a:schemeClr val="accent2">
                              <a:lumMod val="75000"/>
                            </a:schemeClr>
                          </a:solidFill>
                          <a:effectLst/>
                          <a:latin typeface="Arial" pitchFamily="34" charset="0"/>
                          <a:cs typeface="Arial" pitchFamily="34" charset="0"/>
                        </a:rPr>
                        <a:t>Altri Paesi EU</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200" b="0" i="0" u="none" strike="noStrike" dirty="0">
                          <a:solidFill>
                            <a:schemeClr val="accent2">
                              <a:lumMod val="75000"/>
                            </a:schemeClr>
                          </a:solidFill>
                          <a:effectLst/>
                          <a:latin typeface="Arial" pitchFamily="34" charset="0"/>
                          <a:cs typeface="Arial" pitchFamily="34" charset="0"/>
                        </a:rPr>
                        <a:t>10,6%</a:t>
                      </a:r>
                    </a:p>
                  </a:txBody>
                  <a:tcPr marL="7620" marR="7620" marT="7620" marB="0" anchor="b">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0724">
                <a:tc>
                  <a:txBody>
                    <a:bodyPr/>
                    <a:lstStyle/>
                    <a:p>
                      <a:pPr algn="l" fontAlgn="ctr"/>
                      <a:r>
                        <a:rPr lang="it-IT" sz="1200" b="0" i="0" u="none" strike="noStrike" dirty="0" err="1">
                          <a:solidFill>
                            <a:schemeClr val="accent2">
                              <a:lumMod val="75000"/>
                            </a:schemeClr>
                          </a:solidFill>
                          <a:effectLst/>
                          <a:latin typeface="Arial" pitchFamily="34" charset="0"/>
                          <a:cs typeface="Arial" pitchFamily="34" charset="0"/>
                        </a:rPr>
                        <a:t>Belgium</a:t>
                      </a:r>
                      <a:endParaRPr lang="it-IT" sz="1200" b="0" i="0" u="none" strike="noStrike" dirty="0">
                        <a:solidFill>
                          <a:schemeClr val="accent2">
                            <a:lumMod val="75000"/>
                          </a:schemeClr>
                        </a:solidFill>
                        <a:effectLst/>
                        <a:latin typeface="Arial" pitchFamily="34" charset="0"/>
                        <a:cs typeface="Arial" pitchFamily="34" charset="0"/>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200" b="0" i="0" u="none" strike="noStrike" dirty="0">
                          <a:solidFill>
                            <a:schemeClr val="accent2">
                              <a:lumMod val="75000"/>
                            </a:schemeClr>
                          </a:solidFill>
                          <a:effectLst/>
                          <a:latin typeface="Arial" pitchFamily="34" charset="0"/>
                          <a:cs typeface="Arial" pitchFamily="34" charset="0"/>
                        </a:rPr>
                        <a:t>3,5%</a:t>
                      </a:r>
                    </a:p>
                  </a:txBody>
                  <a:tcPr marL="7620" marR="7620" marT="7620" marB="0" anchor="b">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0724">
                <a:tc>
                  <a:txBody>
                    <a:bodyPr/>
                    <a:lstStyle/>
                    <a:p>
                      <a:pPr algn="l" fontAlgn="ctr"/>
                      <a:r>
                        <a:rPr lang="it-IT" sz="1200" b="0" i="0" u="none" strike="noStrike">
                          <a:solidFill>
                            <a:schemeClr val="accent2">
                              <a:lumMod val="75000"/>
                            </a:schemeClr>
                          </a:solidFill>
                          <a:effectLst/>
                          <a:latin typeface="Arial" pitchFamily="34" charset="0"/>
                          <a:cs typeface="Arial" pitchFamily="34" charset="0"/>
                        </a:rPr>
                        <a:t>France</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200" b="0" i="0" u="none" strike="noStrike" dirty="0">
                          <a:solidFill>
                            <a:schemeClr val="accent2">
                              <a:lumMod val="75000"/>
                            </a:schemeClr>
                          </a:solidFill>
                          <a:effectLst/>
                          <a:latin typeface="Arial" pitchFamily="34" charset="0"/>
                          <a:cs typeface="Arial" pitchFamily="34" charset="0"/>
                        </a:rPr>
                        <a:t>14,8%</a:t>
                      </a:r>
                    </a:p>
                  </a:txBody>
                  <a:tcPr marL="7620" marR="7620" marT="7620" marB="0" anchor="b">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0724">
                <a:tc>
                  <a:txBody>
                    <a:bodyPr/>
                    <a:lstStyle/>
                    <a:p>
                      <a:pPr algn="l" fontAlgn="ctr"/>
                      <a:r>
                        <a:rPr lang="it-IT" sz="1200" b="0" i="0" u="none" strike="noStrike">
                          <a:solidFill>
                            <a:schemeClr val="accent2">
                              <a:lumMod val="75000"/>
                            </a:schemeClr>
                          </a:solidFill>
                          <a:effectLst/>
                          <a:latin typeface="Arial" pitchFamily="34" charset="0"/>
                          <a:cs typeface="Arial" pitchFamily="34" charset="0"/>
                        </a:rPr>
                        <a:t>Germany</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200" b="0" i="0" u="none" strike="noStrike" dirty="0">
                          <a:solidFill>
                            <a:schemeClr val="accent2">
                              <a:lumMod val="75000"/>
                            </a:schemeClr>
                          </a:solidFill>
                          <a:effectLst/>
                          <a:latin typeface="Arial" pitchFamily="34" charset="0"/>
                          <a:cs typeface="Arial" pitchFamily="34" charset="0"/>
                        </a:rPr>
                        <a:t>12,6%</a:t>
                      </a:r>
                    </a:p>
                  </a:txBody>
                  <a:tcPr marL="7620" marR="7620" marT="7620" marB="0" anchor="b">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0724">
                <a:tc>
                  <a:txBody>
                    <a:bodyPr/>
                    <a:lstStyle/>
                    <a:p>
                      <a:pPr algn="l" fontAlgn="ctr"/>
                      <a:r>
                        <a:rPr lang="it-IT" sz="1200" b="0" i="0" u="none" strike="noStrike" dirty="0" err="1">
                          <a:solidFill>
                            <a:schemeClr val="accent2">
                              <a:lumMod val="75000"/>
                            </a:schemeClr>
                          </a:solidFill>
                          <a:effectLst/>
                          <a:latin typeface="Arial" pitchFamily="34" charset="0"/>
                          <a:cs typeface="Arial" pitchFamily="34" charset="0"/>
                        </a:rPr>
                        <a:t>Italy</a:t>
                      </a:r>
                      <a:endParaRPr lang="it-IT" sz="1200" b="0" i="0" u="none" strike="noStrike" dirty="0">
                        <a:solidFill>
                          <a:schemeClr val="accent2">
                            <a:lumMod val="75000"/>
                          </a:schemeClr>
                        </a:solidFill>
                        <a:effectLst/>
                        <a:latin typeface="Arial" pitchFamily="34" charset="0"/>
                        <a:cs typeface="Arial" pitchFamily="34" charset="0"/>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200" b="0" i="0" u="none" strike="noStrike" dirty="0">
                          <a:solidFill>
                            <a:schemeClr val="accent2">
                              <a:lumMod val="75000"/>
                            </a:schemeClr>
                          </a:solidFill>
                          <a:effectLst/>
                          <a:latin typeface="Arial" pitchFamily="34" charset="0"/>
                          <a:cs typeface="Arial" pitchFamily="34" charset="0"/>
                        </a:rPr>
                        <a:t>13,1%</a:t>
                      </a:r>
                    </a:p>
                  </a:txBody>
                  <a:tcPr marL="7620" marR="7620" marT="7620" marB="0" anchor="b">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0724">
                <a:tc>
                  <a:txBody>
                    <a:bodyPr/>
                    <a:lstStyle/>
                    <a:p>
                      <a:pPr algn="l" fontAlgn="ctr"/>
                      <a:r>
                        <a:rPr lang="it-IT" sz="1200" b="0" i="0" u="none" strike="noStrike">
                          <a:solidFill>
                            <a:schemeClr val="accent2">
                              <a:lumMod val="75000"/>
                            </a:schemeClr>
                          </a:solidFill>
                          <a:effectLst/>
                          <a:latin typeface="Arial" pitchFamily="34" charset="0"/>
                          <a:cs typeface="Arial" pitchFamily="34" charset="0"/>
                        </a:rPr>
                        <a:t>Netherlands</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200" b="0" i="0" u="none" strike="noStrike" dirty="0">
                          <a:solidFill>
                            <a:schemeClr val="accent2">
                              <a:lumMod val="75000"/>
                            </a:schemeClr>
                          </a:solidFill>
                          <a:effectLst/>
                          <a:latin typeface="Arial" pitchFamily="34" charset="0"/>
                          <a:cs typeface="Arial" pitchFamily="34" charset="0"/>
                        </a:rPr>
                        <a:t>3,8%</a:t>
                      </a:r>
                    </a:p>
                  </a:txBody>
                  <a:tcPr marL="7620" marR="7620" marT="7620" marB="0" anchor="b">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0724">
                <a:tc>
                  <a:txBody>
                    <a:bodyPr/>
                    <a:lstStyle/>
                    <a:p>
                      <a:pPr algn="l" fontAlgn="ctr"/>
                      <a:r>
                        <a:rPr lang="it-IT" sz="1200" b="0" i="0" u="none" strike="noStrike">
                          <a:solidFill>
                            <a:schemeClr val="accent2">
                              <a:lumMod val="75000"/>
                            </a:schemeClr>
                          </a:solidFill>
                          <a:effectLst/>
                          <a:latin typeface="Arial" pitchFamily="34" charset="0"/>
                          <a:cs typeface="Arial" pitchFamily="34" charset="0"/>
                        </a:rPr>
                        <a:t>Poland</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200" b="0" i="0" u="none" strike="noStrike" dirty="0">
                          <a:solidFill>
                            <a:schemeClr val="accent2">
                              <a:lumMod val="75000"/>
                            </a:schemeClr>
                          </a:solidFill>
                          <a:effectLst/>
                          <a:latin typeface="Arial" pitchFamily="34" charset="0"/>
                          <a:cs typeface="Arial" pitchFamily="34" charset="0"/>
                        </a:rPr>
                        <a:t>2,3%</a:t>
                      </a:r>
                    </a:p>
                  </a:txBody>
                  <a:tcPr marL="7620" marR="7620" marT="7620" marB="0" anchor="b">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0724">
                <a:tc>
                  <a:txBody>
                    <a:bodyPr/>
                    <a:lstStyle/>
                    <a:p>
                      <a:pPr algn="l" fontAlgn="ctr"/>
                      <a:r>
                        <a:rPr lang="it-IT" sz="1200" b="0" i="0" u="none" strike="noStrike">
                          <a:solidFill>
                            <a:schemeClr val="accent2">
                              <a:lumMod val="75000"/>
                            </a:schemeClr>
                          </a:solidFill>
                          <a:effectLst/>
                          <a:latin typeface="Arial" pitchFamily="34" charset="0"/>
                          <a:cs typeface="Arial" pitchFamily="34" charset="0"/>
                        </a:rPr>
                        <a:t>Russia</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200" b="0" i="0" u="none" strike="noStrike" dirty="0">
                          <a:solidFill>
                            <a:schemeClr val="accent2">
                              <a:lumMod val="75000"/>
                            </a:schemeClr>
                          </a:solidFill>
                          <a:effectLst/>
                          <a:latin typeface="Arial" pitchFamily="34" charset="0"/>
                          <a:cs typeface="Arial" pitchFamily="34" charset="0"/>
                        </a:rPr>
                        <a:t>3,1%</a:t>
                      </a:r>
                    </a:p>
                  </a:txBody>
                  <a:tcPr marL="7620" marR="7620" marT="7620" marB="0" anchor="b">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0724">
                <a:tc>
                  <a:txBody>
                    <a:bodyPr/>
                    <a:lstStyle/>
                    <a:p>
                      <a:pPr algn="l" fontAlgn="ctr"/>
                      <a:r>
                        <a:rPr lang="it-IT" sz="1200" b="0" i="0" u="none" strike="noStrike">
                          <a:solidFill>
                            <a:schemeClr val="accent2">
                              <a:lumMod val="75000"/>
                            </a:schemeClr>
                          </a:solidFill>
                          <a:effectLst/>
                          <a:latin typeface="Arial" pitchFamily="34" charset="0"/>
                          <a:cs typeface="Arial" pitchFamily="34" charset="0"/>
                        </a:rPr>
                        <a:t>Spain</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200" b="0" i="0" u="none" strike="noStrike" dirty="0">
                          <a:solidFill>
                            <a:schemeClr val="accent2">
                              <a:lumMod val="75000"/>
                            </a:schemeClr>
                          </a:solidFill>
                          <a:effectLst/>
                          <a:latin typeface="Arial" pitchFamily="34" charset="0"/>
                          <a:cs typeface="Arial" pitchFamily="34" charset="0"/>
                        </a:rPr>
                        <a:t>8,6%</a:t>
                      </a:r>
                    </a:p>
                  </a:txBody>
                  <a:tcPr marL="7620" marR="7620" marT="7620" marB="0" anchor="b">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0724">
                <a:tc>
                  <a:txBody>
                    <a:bodyPr/>
                    <a:lstStyle/>
                    <a:p>
                      <a:pPr algn="l" fontAlgn="ctr"/>
                      <a:r>
                        <a:rPr lang="it-IT" sz="1200" b="0" i="0" u="none" strike="noStrike">
                          <a:solidFill>
                            <a:schemeClr val="accent2">
                              <a:lumMod val="75000"/>
                            </a:schemeClr>
                          </a:solidFill>
                          <a:effectLst/>
                          <a:latin typeface="Arial" pitchFamily="34" charset="0"/>
                          <a:cs typeface="Arial" pitchFamily="34" charset="0"/>
                        </a:rPr>
                        <a:t>Sweden</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200" b="0" i="0" u="none" strike="noStrike" dirty="0">
                          <a:solidFill>
                            <a:schemeClr val="accent2">
                              <a:lumMod val="75000"/>
                            </a:schemeClr>
                          </a:solidFill>
                          <a:effectLst/>
                          <a:latin typeface="Arial" pitchFamily="34" charset="0"/>
                          <a:cs typeface="Arial" pitchFamily="34" charset="0"/>
                        </a:rPr>
                        <a:t>2,3%</a:t>
                      </a:r>
                    </a:p>
                  </a:txBody>
                  <a:tcPr marL="7620" marR="7620" marT="7620" marB="0" anchor="b">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0724">
                <a:tc>
                  <a:txBody>
                    <a:bodyPr/>
                    <a:lstStyle/>
                    <a:p>
                      <a:pPr algn="l" fontAlgn="ctr"/>
                      <a:r>
                        <a:rPr lang="it-IT" sz="1200" b="0" i="0" u="none" strike="noStrike">
                          <a:solidFill>
                            <a:schemeClr val="accent2">
                              <a:lumMod val="75000"/>
                            </a:schemeClr>
                          </a:solidFill>
                          <a:effectLst/>
                          <a:latin typeface="Arial" pitchFamily="34" charset="0"/>
                          <a:cs typeface="Arial" pitchFamily="34" charset="0"/>
                        </a:rPr>
                        <a:t>Turkey</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200" b="0" i="0" u="none" strike="noStrike" dirty="0">
                          <a:solidFill>
                            <a:schemeClr val="accent2">
                              <a:lumMod val="75000"/>
                            </a:schemeClr>
                          </a:solidFill>
                          <a:effectLst/>
                          <a:latin typeface="Arial" pitchFamily="34" charset="0"/>
                          <a:cs typeface="Arial" pitchFamily="34" charset="0"/>
                        </a:rPr>
                        <a:t>2,4%</a:t>
                      </a:r>
                    </a:p>
                  </a:txBody>
                  <a:tcPr marL="7620" marR="7620" marT="7620" marB="0" anchor="b">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0724">
                <a:tc>
                  <a:txBody>
                    <a:bodyPr/>
                    <a:lstStyle/>
                    <a:p>
                      <a:pPr algn="l" fontAlgn="ctr"/>
                      <a:r>
                        <a:rPr lang="it-IT" sz="1200" b="0" i="0" u="none" strike="noStrike">
                          <a:solidFill>
                            <a:schemeClr val="accent2">
                              <a:lumMod val="75000"/>
                            </a:schemeClr>
                          </a:solidFill>
                          <a:effectLst/>
                          <a:latin typeface="Arial" pitchFamily="34" charset="0"/>
                          <a:cs typeface="Arial" pitchFamily="34" charset="0"/>
                        </a:rPr>
                        <a:t>United Kingdom</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200" b="0" i="0" u="none" strike="noStrike" dirty="0">
                          <a:solidFill>
                            <a:schemeClr val="accent2">
                              <a:lumMod val="75000"/>
                            </a:schemeClr>
                          </a:solidFill>
                          <a:effectLst/>
                          <a:latin typeface="Arial" pitchFamily="34" charset="0"/>
                          <a:cs typeface="Arial" pitchFamily="34" charset="0"/>
                        </a:rPr>
                        <a:t>22,8%</a:t>
                      </a:r>
                    </a:p>
                  </a:txBody>
                  <a:tcPr marL="7620" marR="7620" marT="7620" marB="0" anchor="b">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0724">
                <a:tc>
                  <a:txBody>
                    <a:bodyPr/>
                    <a:lstStyle/>
                    <a:p>
                      <a:pPr algn="l" fontAlgn="b"/>
                      <a:r>
                        <a:rPr lang="it-IT" sz="1200" b="1" i="0" u="none" strike="noStrike">
                          <a:solidFill>
                            <a:schemeClr val="accent2">
                              <a:lumMod val="75000"/>
                            </a:schemeClr>
                          </a:solidFill>
                          <a:effectLst/>
                          <a:latin typeface="Arial" pitchFamily="34" charset="0"/>
                          <a:cs typeface="Arial" pitchFamily="34" charset="0"/>
                        </a:rPr>
                        <a:t>Tot. Europe</a:t>
                      </a:r>
                    </a:p>
                  </a:txBody>
                  <a:tcPr marL="7620" marR="7620"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200" b="1" i="0" u="none" strike="noStrike" dirty="0">
                          <a:solidFill>
                            <a:schemeClr val="accent2">
                              <a:lumMod val="75000"/>
                            </a:schemeClr>
                          </a:solidFill>
                          <a:effectLst/>
                          <a:latin typeface="Arial" pitchFamily="34" charset="0"/>
                          <a:cs typeface="Arial" pitchFamily="34" charset="0"/>
                        </a:rPr>
                        <a:t>100%</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1" name="Grafico 10"/>
          <p:cNvGraphicFramePr>
            <a:graphicFrameLocks/>
          </p:cNvGraphicFramePr>
          <p:nvPr>
            <p:extLst>
              <p:ext uri="{D42A27DB-BD31-4B8C-83A1-F6EECF244321}">
                <p14:modId xmlns:p14="http://schemas.microsoft.com/office/powerpoint/2010/main" val="834698480"/>
              </p:ext>
            </p:extLst>
          </p:nvPr>
        </p:nvGraphicFramePr>
        <p:xfrm>
          <a:off x="4572000" y="1700808"/>
          <a:ext cx="4572000" cy="26593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2784049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294967295"/>
          </p:nvPr>
        </p:nvSpPr>
        <p:spPr>
          <a:xfrm>
            <a:off x="8077200" y="6188075"/>
            <a:ext cx="1066800" cy="365125"/>
          </a:xfrm>
          <a:prstGeom prst="rect">
            <a:avLst/>
          </a:prstGeom>
        </p:spPr>
        <p:txBody>
          <a:bodyPr/>
          <a:lstStyle/>
          <a:p>
            <a:fld id="{2F35E83C-1EA7-694F-8181-85EFE411359C}" type="slidenum">
              <a:rPr lang="it-IT" smtClean="0"/>
              <a:pPr/>
              <a:t>14</a:t>
            </a:fld>
            <a:endParaRPr lang="it-IT"/>
          </a:p>
        </p:txBody>
      </p:sp>
      <p:sp>
        <p:nvSpPr>
          <p:cNvPr id="4" name="Titolo 3"/>
          <p:cNvSpPr>
            <a:spLocks noGrp="1"/>
          </p:cNvSpPr>
          <p:nvPr>
            <p:ph type="title"/>
          </p:nvPr>
        </p:nvSpPr>
        <p:spPr>
          <a:xfrm>
            <a:off x="0" y="120650"/>
            <a:ext cx="9144000" cy="572046"/>
          </a:xfrm>
        </p:spPr>
        <p:txBody>
          <a:bodyPr/>
          <a:lstStyle/>
          <a:p>
            <a:pPr algn="ctr"/>
            <a:r>
              <a:rPr lang="it-IT" dirty="0" smtClean="0"/>
              <a:t>Il mercato</a:t>
            </a:r>
            <a:endParaRPr lang="it-IT" dirty="0"/>
          </a:p>
        </p:txBody>
      </p:sp>
      <p:graphicFrame>
        <p:nvGraphicFramePr>
          <p:cNvPr id="9" name="Segnaposto contenuto 8"/>
          <p:cNvGraphicFramePr>
            <a:graphicFrameLocks noGrp="1"/>
          </p:cNvGraphicFramePr>
          <p:nvPr>
            <p:ph idx="1"/>
            <p:extLst>
              <p:ext uri="{D42A27DB-BD31-4B8C-83A1-F6EECF244321}">
                <p14:modId xmlns:p14="http://schemas.microsoft.com/office/powerpoint/2010/main" val="3446940866"/>
              </p:ext>
            </p:extLst>
          </p:nvPr>
        </p:nvGraphicFramePr>
        <p:xfrm>
          <a:off x="717711" y="1406345"/>
          <a:ext cx="7717158" cy="2448899"/>
        </p:xfrm>
        <a:graphic>
          <a:graphicData uri="http://schemas.openxmlformats.org/drawingml/2006/table">
            <a:tbl>
              <a:tblPr/>
              <a:tblGrid>
                <a:gridCol w="443090"/>
                <a:gridCol w="1920059"/>
                <a:gridCol w="1070802"/>
                <a:gridCol w="1255423"/>
                <a:gridCol w="1070802"/>
                <a:gridCol w="1070802"/>
                <a:gridCol w="886180"/>
              </a:tblGrid>
              <a:tr h="452140">
                <a:tc gridSpan="2">
                  <a:txBody>
                    <a:bodyPr/>
                    <a:lstStyle/>
                    <a:p>
                      <a:pPr algn="ctr" rtl="0" fontAlgn="ctr"/>
                      <a:r>
                        <a:rPr lang="it-IT" sz="1400" b="0" i="0" u="none" strike="noStrike" dirty="0" smtClean="0">
                          <a:solidFill>
                            <a:srgbClr val="FFFFFF"/>
                          </a:solidFill>
                          <a:effectLst/>
                          <a:latin typeface="Arial" pitchFamily="34" charset="0"/>
                          <a:cs typeface="Arial" pitchFamily="34" charset="0"/>
                        </a:rPr>
                        <a:t>2013                                 </a:t>
                      </a:r>
                      <a:r>
                        <a:rPr lang="it-IT" sz="1400" b="0" i="0" u="none" strike="noStrike" dirty="0">
                          <a:solidFill>
                            <a:srgbClr val="FFFFFF"/>
                          </a:solidFill>
                          <a:effectLst/>
                          <a:latin typeface="Arial" pitchFamily="34" charset="0"/>
                          <a:cs typeface="Arial" pitchFamily="34" charset="0"/>
                        </a:rPr>
                        <a:t>(dati in €/</a:t>
                      </a:r>
                      <a:r>
                        <a:rPr lang="it-IT" sz="1400" b="0" i="0" u="none" strike="noStrike" dirty="0" err="1">
                          <a:solidFill>
                            <a:srgbClr val="FFFFFF"/>
                          </a:solidFill>
                          <a:effectLst/>
                          <a:latin typeface="Arial" pitchFamily="34" charset="0"/>
                          <a:cs typeface="Arial" pitchFamily="34" charset="0"/>
                        </a:rPr>
                        <a:t>Migl</a:t>
                      </a:r>
                      <a:r>
                        <a:rPr lang="it-IT" sz="1400" b="0" i="0" u="none" strike="noStrike" dirty="0">
                          <a:solidFill>
                            <a:srgbClr val="FFFFFF"/>
                          </a:solidFill>
                          <a:effectLst/>
                          <a:latin typeface="Arial" pitchFamily="34" charset="0"/>
                          <a:cs typeface="Arial"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it-IT"/>
                    </a:p>
                  </a:txBody>
                  <a:tcPr/>
                </a:tc>
                <a:tc>
                  <a:txBody>
                    <a:bodyPr/>
                    <a:lstStyle/>
                    <a:p>
                      <a:pPr algn="ctr" rtl="0" fontAlgn="ctr"/>
                      <a:r>
                        <a:rPr lang="it-IT" sz="1400" b="0" i="0" u="none" strike="noStrike" dirty="0">
                          <a:solidFill>
                            <a:srgbClr val="FFFFFF"/>
                          </a:solidFill>
                          <a:effectLst/>
                          <a:latin typeface="Arial" pitchFamily="34" charset="0"/>
                          <a:cs typeface="Arial" pitchFamily="34" charset="0"/>
                        </a:rPr>
                        <a:t>Valori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ctr"/>
                      <a:r>
                        <a:rPr lang="it-IT" sz="1400" b="0" i="0" u="none" strike="noStrike" dirty="0">
                          <a:solidFill>
                            <a:srgbClr val="FFFFFF"/>
                          </a:solidFill>
                          <a:effectLst/>
                          <a:latin typeface="Arial" pitchFamily="34" charset="0"/>
                          <a:cs typeface="Arial" pitchFamily="34" charset="0"/>
                        </a:rPr>
                        <a:t>Quota % sul totale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ctr"/>
                      <a:r>
                        <a:rPr lang="it-IT" sz="1400" b="0" i="0" u="none" strike="noStrike" dirty="0">
                          <a:solidFill>
                            <a:srgbClr val="FFFFFF"/>
                          </a:solidFill>
                          <a:effectLst/>
                          <a:latin typeface="Arial" pitchFamily="34" charset="0"/>
                          <a:cs typeface="Arial" pitchFamily="34" charset="0"/>
                        </a:rPr>
                        <a:t>Valori AP</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ctr"/>
                      <a:r>
                        <a:rPr lang="it-IT" sz="1400" b="0" i="0" u="none" strike="noStrike" dirty="0">
                          <a:solidFill>
                            <a:srgbClr val="FFFFFF"/>
                          </a:solidFill>
                          <a:effectLst/>
                          <a:latin typeface="Arial" pitchFamily="34" charset="0"/>
                          <a:cs typeface="Arial" pitchFamily="34" charset="0"/>
                        </a:rPr>
                        <a:t>Quota % sul totale AP</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rtl="0" fontAlgn="ctr"/>
                      <a:r>
                        <a:rPr lang="it-IT" sz="1400" b="0" i="0" u="none" strike="noStrike" dirty="0">
                          <a:solidFill>
                            <a:srgbClr val="FFFFFF"/>
                          </a:solidFill>
                          <a:effectLst/>
                          <a:latin typeface="Arial" pitchFamily="34" charset="0"/>
                          <a:cs typeface="Arial" pitchFamily="34" charset="0"/>
                        </a:rPr>
                        <a:t>Delta YOY</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r h="263749">
                <a:tc gridSpan="2">
                  <a:txBody>
                    <a:bodyPr/>
                    <a:lstStyle/>
                    <a:p>
                      <a:pPr algn="ctr" rtl="0" fontAlgn="ctr"/>
                      <a:r>
                        <a:rPr lang="it-IT" sz="1600" b="0" i="0" u="none" strike="noStrike" dirty="0">
                          <a:solidFill>
                            <a:srgbClr val="FFFFFF"/>
                          </a:solidFill>
                          <a:effectLst/>
                          <a:latin typeface="Arial" pitchFamily="34" charset="0"/>
                          <a:cs typeface="Arial" pitchFamily="34" charset="0"/>
                        </a:rPr>
                        <a:t>Turnover </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it-IT"/>
                    </a:p>
                  </a:txBody>
                  <a:tcPr/>
                </a:tc>
                <a:tc>
                  <a:txBody>
                    <a:bodyPr/>
                    <a:lstStyle/>
                    <a:p>
                      <a:pPr algn="ctr" fontAlgn="ctr"/>
                      <a:r>
                        <a:rPr lang="it-IT" sz="1200" b="1" i="0" u="none" strike="noStrike" dirty="0">
                          <a:solidFill>
                            <a:schemeClr val="bg2">
                              <a:lumMod val="75000"/>
                            </a:schemeClr>
                          </a:solidFill>
                          <a:effectLst/>
                          <a:latin typeface="Arial" pitchFamily="34" charset="0"/>
                          <a:cs typeface="Arial" pitchFamily="34" charset="0"/>
                        </a:rPr>
                        <a:t>  171.578.970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endParaRPr lang="it-IT" sz="1200" b="1" i="0" u="none" strike="noStrike" dirty="0">
                        <a:solidFill>
                          <a:schemeClr val="bg2">
                            <a:lumMod val="75000"/>
                          </a:schemeClr>
                        </a:solidFill>
                        <a:effectLst/>
                        <a:latin typeface="Arial" pitchFamily="34" charset="0"/>
                        <a:cs typeface="Arial"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it-IT" sz="1200" b="1" i="0" u="none" strike="noStrike" dirty="0">
                          <a:solidFill>
                            <a:schemeClr val="bg2">
                              <a:lumMod val="75000"/>
                            </a:schemeClr>
                          </a:solidFill>
                          <a:effectLst/>
                          <a:latin typeface="Arial" pitchFamily="34" charset="0"/>
                          <a:cs typeface="Arial" pitchFamily="34" charset="0"/>
                        </a:rPr>
                        <a:t>  175.314.309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endParaRPr lang="it-IT" sz="1200" b="0" i="0" u="none" strike="noStrike" dirty="0">
                        <a:solidFill>
                          <a:schemeClr val="bg2">
                            <a:lumMod val="75000"/>
                          </a:schemeClr>
                        </a:solidFill>
                        <a:effectLst/>
                        <a:latin typeface="Arial" pitchFamily="34" charset="0"/>
                        <a:cs typeface="Arial"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it-IT" sz="1200" b="1" i="0" u="none" strike="noStrike" dirty="0">
                          <a:solidFill>
                            <a:schemeClr val="bg2">
                              <a:lumMod val="75000"/>
                            </a:schemeClr>
                          </a:solidFill>
                          <a:effectLst/>
                          <a:latin typeface="Arial" pitchFamily="34" charset="0"/>
                          <a:cs typeface="Arial" pitchFamily="34" charset="0"/>
                        </a:rPr>
                        <a:t>-2,13%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190375">
                <a:tc>
                  <a:txBody>
                    <a:bodyPr/>
                    <a:lstStyle/>
                    <a:p>
                      <a:pPr algn="r" fontAlgn="ctr"/>
                      <a:r>
                        <a:rPr lang="it-IT" sz="1100" b="0" i="0" u="none" strike="noStrike" dirty="0">
                          <a:solidFill>
                            <a:schemeClr val="bg2">
                              <a:lumMod val="75000"/>
                            </a:schemeClr>
                          </a:solidFill>
                          <a:effectLst/>
                          <a:latin typeface="Arial" pitchFamily="34" charset="0"/>
                          <a:cs typeface="Arial" pitchFamily="34" charset="0"/>
                        </a:rPr>
                        <a:t>di cui:</a:t>
                      </a:r>
                    </a:p>
                  </a:txBody>
                  <a:tcPr marL="7620" marR="7620" marT="762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t-IT" sz="1100" b="0" i="1" u="none" strike="noStrike" dirty="0">
                          <a:solidFill>
                            <a:schemeClr val="bg2">
                              <a:lumMod val="75000"/>
                            </a:schemeClr>
                          </a:solidFill>
                          <a:effectLst/>
                          <a:latin typeface="Arial" pitchFamily="34" charset="0"/>
                          <a:cs typeface="Arial" pitchFamily="34" charset="0"/>
                        </a:rPr>
                        <a:t>Pro solvendo</a:t>
                      </a:r>
                    </a:p>
                  </a:txBody>
                  <a:tcPr marL="7620" marR="7620" marT="7620"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it-IT" sz="1200" b="0" i="1" u="none" strike="noStrike" dirty="0">
                          <a:solidFill>
                            <a:schemeClr val="bg2">
                              <a:lumMod val="75000"/>
                            </a:schemeClr>
                          </a:solidFill>
                          <a:effectLst/>
                          <a:latin typeface="Arial" pitchFamily="34" charset="0"/>
                          <a:cs typeface="Arial" pitchFamily="34" charset="0"/>
                        </a:rPr>
                        <a:t>     59.216.839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it-IT" sz="1200" b="0" i="1" u="none" strike="noStrike" dirty="0">
                          <a:solidFill>
                            <a:schemeClr val="bg2">
                              <a:lumMod val="75000"/>
                            </a:schemeClr>
                          </a:solidFill>
                          <a:effectLst/>
                          <a:latin typeface="Arial" pitchFamily="34" charset="0"/>
                          <a:cs typeface="Arial" pitchFamily="34" charset="0"/>
                        </a:rPr>
                        <a:t>35%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it-IT" sz="1200" b="0" i="1" u="none" strike="noStrike" dirty="0">
                          <a:solidFill>
                            <a:schemeClr val="bg2">
                              <a:lumMod val="75000"/>
                            </a:schemeClr>
                          </a:solidFill>
                          <a:effectLst/>
                          <a:latin typeface="Arial" pitchFamily="34" charset="0"/>
                          <a:cs typeface="Arial" pitchFamily="34" charset="0"/>
                        </a:rPr>
                        <a:t>     55.795.853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it-IT" sz="1200" b="0" i="1" u="none" strike="noStrike" dirty="0">
                          <a:solidFill>
                            <a:schemeClr val="bg2">
                              <a:lumMod val="75000"/>
                            </a:schemeClr>
                          </a:solidFill>
                          <a:effectLst/>
                          <a:latin typeface="Arial" pitchFamily="34" charset="0"/>
                          <a:cs typeface="Arial" pitchFamily="34" charset="0"/>
                        </a:rPr>
                        <a:t>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it-IT" sz="1200" b="0" i="0" u="none" strike="noStrike" dirty="0">
                          <a:solidFill>
                            <a:schemeClr val="bg2">
                              <a:lumMod val="75000"/>
                            </a:schemeClr>
                          </a:solidFill>
                          <a:effectLst/>
                          <a:latin typeface="Arial" pitchFamily="34" charset="0"/>
                          <a:cs typeface="Arial"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190375">
                <a:tc>
                  <a:txBody>
                    <a:bodyPr/>
                    <a:lstStyle/>
                    <a:p>
                      <a:pPr algn="r" fontAlgn="ctr"/>
                      <a:r>
                        <a:rPr lang="it-IT" sz="1100" b="0" i="1" u="none" strike="noStrike">
                          <a:solidFill>
                            <a:schemeClr val="bg2">
                              <a:lumMod val="75000"/>
                            </a:schemeClr>
                          </a:solidFill>
                          <a:effectLst/>
                          <a:latin typeface="+mj-lt"/>
                        </a:rPr>
                        <a:t> </a:t>
                      </a:r>
                    </a:p>
                  </a:txBody>
                  <a:tcPr marL="7620" marR="7620" marT="762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t-IT" sz="1100" b="0" i="1" u="none" strike="noStrike" dirty="0">
                          <a:solidFill>
                            <a:schemeClr val="bg2">
                              <a:lumMod val="75000"/>
                            </a:schemeClr>
                          </a:solidFill>
                          <a:effectLst/>
                          <a:latin typeface="Arial" pitchFamily="34" charset="0"/>
                          <a:cs typeface="Arial" pitchFamily="34" charset="0"/>
                        </a:rPr>
                        <a:t>Pro soluto</a:t>
                      </a:r>
                    </a:p>
                  </a:txBody>
                  <a:tcPr marL="7620" marR="7620" marT="7620" marB="0" anchor="ctr">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it-IT" sz="1200" b="0" i="1" u="none" strike="noStrike" dirty="0">
                          <a:solidFill>
                            <a:schemeClr val="bg2">
                              <a:lumMod val="75000"/>
                            </a:schemeClr>
                          </a:solidFill>
                          <a:effectLst/>
                          <a:latin typeface="Arial" pitchFamily="34" charset="0"/>
                          <a:cs typeface="Arial" pitchFamily="34" charset="0"/>
                        </a:rPr>
                        <a:t>   112.362.131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it-IT" sz="1200" b="0" i="1" u="none" strike="noStrike" dirty="0">
                          <a:solidFill>
                            <a:schemeClr val="bg2">
                              <a:lumMod val="75000"/>
                            </a:schemeClr>
                          </a:solidFill>
                          <a:effectLst/>
                          <a:latin typeface="Arial" pitchFamily="34" charset="0"/>
                          <a:cs typeface="Arial" pitchFamily="34" charset="0"/>
                        </a:rPr>
                        <a:t>65%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it-IT" sz="1200" b="0" i="1" u="none" strike="noStrike" dirty="0">
                          <a:solidFill>
                            <a:schemeClr val="bg2">
                              <a:lumMod val="75000"/>
                            </a:schemeClr>
                          </a:solidFill>
                          <a:effectLst/>
                          <a:latin typeface="Arial" pitchFamily="34" charset="0"/>
                          <a:cs typeface="Arial" pitchFamily="34" charset="0"/>
                        </a:rPr>
                        <a:t>   119.518.456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it-IT" sz="1200" b="0" i="1" u="none" strike="noStrike" dirty="0">
                          <a:solidFill>
                            <a:schemeClr val="bg2">
                              <a:lumMod val="75000"/>
                            </a:schemeClr>
                          </a:solidFill>
                          <a:effectLst/>
                          <a:latin typeface="Arial" pitchFamily="34" charset="0"/>
                          <a:cs typeface="Arial" pitchFamily="34" charset="0"/>
                        </a:rPr>
                        <a:t>68%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it-IT" sz="1200" b="0" i="0" u="none" strike="noStrike" dirty="0">
                          <a:solidFill>
                            <a:schemeClr val="bg2">
                              <a:lumMod val="75000"/>
                            </a:schemeClr>
                          </a:solidFill>
                          <a:effectLst/>
                          <a:latin typeface="Arial" pitchFamily="34" charset="0"/>
                          <a:cs typeface="Arial"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r h="190375">
                <a:tc>
                  <a:txBody>
                    <a:bodyPr/>
                    <a:lstStyle/>
                    <a:p>
                      <a:pPr algn="r" fontAlgn="ctr"/>
                      <a:endParaRPr lang="it-IT" sz="900" b="0" i="1" u="none" strike="noStrike">
                        <a:solidFill>
                          <a:srgbClr val="000000"/>
                        </a:solidFill>
                        <a:effectLst/>
                        <a:latin typeface="Arial"/>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it-IT" sz="900" b="0" i="0" u="none" strike="noStrike" dirty="0">
                        <a:solidFill>
                          <a:srgbClr val="000000"/>
                        </a:solidFill>
                        <a:effectLst/>
                        <a:latin typeface="Arial" pitchFamily="34" charset="0"/>
                        <a:cs typeface="Arial"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it-IT" sz="1200" b="0" i="0" u="none" strike="noStrike">
                        <a:solidFill>
                          <a:srgbClr val="000000"/>
                        </a:solidFill>
                        <a:effectLst/>
                        <a:latin typeface="Arial" pitchFamily="34" charset="0"/>
                        <a:cs typeface="Arial" pitchFamily="34" charset="0"/>
                      </a:endParaRP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it-IT" sz="1200" b="0" i="0" u="none" strike="noStrike" dirty="0">
                        <a:solidFill>
                          <a:srgbClr val="000000"/>
                        </a:solidFill>
                        <a:effectLst/>
                        <a:latin typeface="Arial" pitchFamily="34" charset="0"/>
                        <a:cs typeface="Arial"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it-IT" sz="1200" b="0" i="0" u="none" strike="noStrike" dirty="0">
                        <a:solidFill>
                          <a:srgbClr val="000000"/>
                        </a:solidFill>
                        <a:effectLst/>
                        <a:latin typeface="Arial" pitchFamily="34" charset="0"/>
                        <a:cs typeface="Arial" pitchFamily="34" charset="0"/>
                      </a:endParaRP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it-IT" sz="1200" b="0" i="0" u="none" strike="noStrike" dirty="0">
                        <a:solidFill>
                          <a:srgbClr val="000000"/>
                        </a:solidFill>
                        <a:effectLst/>
                        <a:latin typeface="Arial" pitchFamily="34" charset="0"/>
                        <a:cs typeface="Arial"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it-IT" sz="1200" b="0" i="0" u="none" strike="noStrike">
                        <a:solidFill>
                          <a:srgbClr val="000000"/>
                        </a:solidFill>
                        <a:effectLst/>
                        <a:latin typeface="Arial" pitchFamily="34" charset="0"/>
                        <a:cs typeface="Arial" pitchFamily="34" charset="0"/>
                      </a:endParaRP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3749">
                <a:tc gridSpan="2">
                  <a:txBody>
                    <a:bodyPr/>
                    <a:lstStyle/>
                    <a:p>
                      <a:pPr algn="ctr" rtl="0" fontAlgn="ctr"/>
                      <a:r>
                        <a:rPr lang="it-IT" sz="1600" b="0" i="0" u="none" strike="noStrike" dirty="0" err="1">
                          <a:solidFill>
                            <a:srgbClr val="FFFFFF"/>
                          </a:solidFill>
                          <a:effectLst/>
                          <a:latin typeface="Arial" pitchFamily="34" charset="0"/>
                          <a:cs typeface="Arial" pitchFamily="34" charset="0"/>
                        </a:rPr>
                        <a:t>Outstanding</a:t>
                      </a:r>
                      <a:endParaRPr lang="it-IT" sz="1600" b="0" i="0" u="none" strike="noStrike" dirty="0">
                        <a:solidFill>
                          <a:srgbClr val="FFFFFF"/>
                        </a:solidFill>
                        <a:effectLst/>
                        <a:latin typeface="Arial" pitchFamily="34" charset="0"/>
                        <a:cs typeface="Arial" pitchFamily="34" charset="0"/>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it-IT"/>
                    </a:p>
                  </a:txBody>
                  <a:tcPr/>
                </a:tc>
                <a:tc>
                  <a:txBody>
                    <a:bodyPr/>
                    <a:lstStyle/>
                    <a:p>
                      <a:pPr algn="ctr" fontAlgn="ctr"/>
                      <a:r>
                        <a:rPr lang="it-IT" sz="1200" b="1" i="0" u="none" strike="noStrike" dirty="0">
                          <a:solidFill>
                            <a:schemeClr val="bg2">
                              <a:lumMod val="75000"/>
                            </a:schemeClr>
                          </a:solidFill>
                          <a:effectLst/>
                          <a:latin typeface="Arial" pitchFamily="34" charset="0"/>
                          <a:cs typeface="Arial" pitchFamily="34" charset="0"/>
                        </a:rPr>
                        <a:t>    54.775.632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r>
                        <a:rPr lang="it-IT" sz="1200" b="1" i="0" u="none" strike="noStrike" dirty="0">
                          <a:solidFill>
                            <a:schemeClr val="bg2">
                              <a:lumMod val="75000"/>
                            </a:schemeClr>
                          </a:solidFill>
                          <a:effectLst/>
                          <a:latin typeface="Arial" pitchFamily="34" charset="0"/>
                          <a:cs typeface="Arial"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it-IT" sz="1200" b="1" i="0" u="none" strike="noStrike" dirty="0">
                          <a:solidFill>
                            <a:schemeClr val="bg2">
                              <a:lumMod val="75000"/>
                            </a:schemeClr>
                          </a:solidFill>
                          <a:effectLst/>
                          <a:latin typeface="Arial" pitchFamily="34" charset="0"/>
                          <a:cs typeface="Arial" pitchFamily="34" charset="0"/>
                        </a:rPr>
                        <a:t>    57.519.001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r>
                        <a:rPr lang="it-IT" sz="1200" b="0" i="0" u="none" strike="noStrike" dirty="0">
                          <a:solidFill>
                            <a:schemeClr val="bg2">
                              <a:lumMod val="75000"/>
                            </a:schemeClr>
                          </a:solidFill>
                          <a:effectLst/>
                          <a:latin typeface="Arial" pitchFamily="34" charset="0"/>
                          <a:cs typeface="Arial"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it-IT" sz="1200" b="1" i="0" u="none" strike="noStrike" dirty="0">
                          <a:solidFill>
                            <a:schemeClr val="bg2">
                              <a:lumMod val="75000"/>
                            </a:schemeClr>
                          </a:solidFill>
                          <a:effectLst/>
                          <a:latin typeface="Arial" pitchFamily="34" charset="0"/>
                          <a:cs typeface="Arial" pitchFamily="34" charset="0"/>
                        </a:rPr>
                        <a:t>-4,77%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253012">
                <a:tc>
                  <a:txBody>
                    <a:bodyPr/>
                    <a:lstStyle/>
                    <a:p>
                      <a:pPr algn="r" fontAlgn="ctr"/>
                      <a:r>
                        <a:rPr lang="it-IT" sz="1100" b="0" i="0" u="none" strike="noStrike" dirty="0">
                          <a:solidFill>
                            <a:schemeClr val="bg2">
                              <a:lumMod val="75000"/>
                            </a:schemeClr>
                          </a:solidFill>
                          <a:effectLst/>
                          <a:latin typeface="Arial" pitchFamily="34" charset="0"/>
                          <a:cs typeface="Arial" pitchFamily="34" charset="0"/>
                        </a:rPr>
                        <a:t>di cui:</a:t>
                      </a:r>
                    </a:p>
                  </a:txBody>
                  <a:tcPr marL="7620" marR="7620" marT="762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t-IT" sz="1100" b="0" i="1" u="none" strike="noStrike" dirty="0">
                          <a:solidFill>
                            <a:schemeClr val="bg2">
                              <a:lumMod val="75000"/>
                            </a:schemeClr>
                          </a:solidFill>
                          <a:effectLst/>
                          <a:latin typeface="Arial" pitchFamily="34" charset="0"/>
                          <a:cs typeface="Arial" pitchFamily="34" charset="0"/>
                        </a:rPr>
                        <a:t>Pro solvendo</a:t>
                      </a:r>
                    </a:p>
                  </a:txBody>
                  <a:tcPr marL="7620" marR="7620" marT="7620"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it-IT" sz="1200" b="0" i="1" u="none" strike="noStrike" dirty="0">
                          <a:solidFill>
                            <a:schemeClr val="bg2">
                              <a:lumMod val="75000"/>
                            </a:schemeClr>
                          </a:solidFill>
                          <a:effectLst/>
                          <a:latin typeface="Arial" pitchFamily="34" charset="0"/>
                          <a:cs typeface="Arial" pitchFamily="34" charset="0"/>
                        </a:rPr>
                        <a:t>     23.411.236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it-IT" sz="1200" b="0" i="1" u="none" strike="noStrike" dirty="0">
                          <a:solidFill>
                            <a:schemeClr val="bg2">
                              <a:lumMod val="75000"/>
                            </a:schemeClr>
                          </a:solidFill>
                          <a:effectLst/>
                          <a:latin typeface="Arial" pitchFamily="34" charset="0"/>
                          <a:cs typeface="Arial" pitchFamily="34" charset="0"/>
                        </a:rPr>
                        <a:t>43%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it-IT" sz="1200" b="0" i="1" u="none" strike="noStrike" dirty="0">
                          <a:solidFill>
                            <a:schemeClr val="bg2">
                              <a:lumMod val="75000"/>
                            </a:schemeClr>
                          </a:solidFill>
                          <a:effectLst/>
                          <a:latin typeface="Arial" pitchFamily="34" charset="0"/>
                          <a:cs typeface="Arial" pitchFamily="34" charset="0"/>
                        </a:rPr>
                        <a:t>     22.805.606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it-IT" sz="1200" b="0" i="1" u="none" strike="noStrike" dirty="0">
                          <a:solidFill>
                            <a:schemeClr val="bg2">
                              <a:lumMod val="75000"/>
                            </a:schemeClr>
                          </a:solidFill>
                          <a:effectLst/>
                          <a:latin typeface="Arial" pitchFamily="34" charset="0"/>
                          <a:cs typeface="Arial" pitchFamily="34" charset="0"/>
                        </a:rPr>
                        <a:t>40%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it-IT" sz="1200" b="0" i="0" u="none" strike="noStrike" dirty="0">
                          <a:solidFill>
                            <a:schemeClr val="bg2">
                              <a:lumMod val="75000"/>
                            </a:schemeClr>
                          </a:solidFill>
                          <a:effectLst/>
                          <a:latin typeface="Arial" pitchFamily="34" charset="0"/>
                          <a:cs typeface="Arial"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190375">
                <a:tc>
                  <a:txBody>
                    <a:bodyPr/>
                    <a:lstStyle/>
                    <a:p>
                      <a:pPr algn="r" fontAlgn="ctr"/>
                      <a:r>
                        <a:rPr lang="it-IT" sz="1100" b="0" i="1" u="none" strike="noStrike">
                          <a:solidFill>
                            <a:schemeClr val="bg2">
                              <a:lumMod val="75000"/>
                            </a:schemeClr>
                          </a:solidFill>
                          <a:effectLst/>
                          <a:latin typeface="+mj-lt"/>
                        </a:rPr>
                        <a:t> </a:t>
                      </a:r>
                    </a:p>
                  </a:txBody>
                  <a:tcPr marL="7620" marR="7620" marT="762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t-IT" sz="1100" b="0" i="1" u="none" strike="noStrike" dirty="0">
                          <a:solidFill>
                            <a:schemeClr val="bg2">
                              <a:lumMod val="75000"/>
                            </a:schemeClr>
                          </a:solidFill>
                          <a:effectLst/>
                          <a:latin typeface="Arial" pitchFamily="34" charset="0"/>
                          <a:cs typeface="Arial" pitchFamily="34" charset="0"/>
                        </a:rPr>
                        <a:t>Pro soluto</a:t>
                      </a:r>
                    </a:p>
                  </a:txBody>
                  <a:tcPr marL="7620" marR="7620" marT="7620" marB="0" anchor="ctr">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it-IT" sz="1200" b="0" i="1" u="none" strike="noStrike" dirty="0">
                          <a:solidFill>
                            <a:schemeClr val="bg2">
                              <a:lumMod val="75000"/>
                            </a:schemeClr>
                          </a:solidFill>
                          <a:effectLst/>
                          <a:latin typeface="Arial" pitchFamily="34" charset="0"/>
                          <a:cs typeface="Arial" pitchFamily="34" charset="0"/>
                        </a:rPr>
                        <a:t>     31.364.396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it-IT" sz="1200" b="0" i="1" u="none" strike="noStrike">
                          <a:solidFill>
                            <a:schemeClr val="bg2">
                              <a:lumMod val="75000"/>
                            </a:schemeClr>
                          </a:solidFill>
                          <a:effectLst/>
                          <a:latin typeface="Arial" pitchFamily="34" charset="0"/>
                          <a:cs typeface="Arial" pitchFamily="34" charset="0"/>
                        </a:rPr>
                        <a:t>57%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it-IT" sz="1200" b="0" i="1" u="none" strike="noStrike" dirty="0">
                          <a:solidFill>
                            <a:schemeClr val="bg2">
                              <a:lumMod val="75000"/>
                            </a:schemeClr>
                          </a:solidFill>
                          <a:effectLst/>
                          <a:latin typeface="Arial" pitchFamily="34" charset="0"/>
                          <a:cs typeface="Arial" pitchFamily="34" charset="0"/>
                        </a:rPr>
                        <a:t>     34.713.395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it-IT" sz="1200" b="0" i="1" u="none" strike="noStrike" dirty="0">
                          <a:solidFill>
                            <a:schemeClr val="bg2">
                              <a:lumMod val="75000"/>
                            </a:schemeClr>
                          </a:solidFill>
                          <a:effectLst/>
                          <a:latin typeface="Arial" pitchFamily="34" charset="0"/>
                          <a:cs typeface="Arial" pitchFamily="34" charset="0"/>
                        </a:rPr>
                        <a:t>60%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it-IT" sz="1200" b="0" i="0" u="none" strike="noStrike" dirty="0">
                          <a:solidFill>
                            <a:schemeClr val="bg2">
                              <a:lumMod val="75000"/>
                            </a:schemeClr>
                          </a:solidFill>
                          <a:effectLst/>
                          <a:latin typeface="Arial" pitchFamily="34" charset="0"/>
                          <a:cs typeface="Arial"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r h="190375">
                <a:tc>
                  <a:txBody>
                    <a:bodyPr/>
                    <a:lstStyle/>
                    <a:p>
                      <a:pPr algn="r" fontAlgn="ctr"/>
                      <a:endParaRPr lang="it-IT" sz="900" b="0" i="1" u="none" strike="noStrike">
                        <a:solidFill>
                          <a:srgbClr val="000000"/>
                        </a:solidFill>
                        <a:effectLst/>
                        <a:latin typeface="Arial"/>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it-IT" sz="900" b="0" i="0" u="none" strike="noStrike" dirty="0">
                        <a:solidFill>
                          <a:srgbClr val="000000"/>
                        </a:solidFill>
                        <a:effectLst/>
                        <a:latin typeface="Arial" pitchFamily="34" charset="0"/>
                        <a:cs typeface="Arial"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it-IT" sz="1200" b="0" i="0" u="none" strike="noStrike">
                        <a:solidFill>
                          <a:srgbClr val="000000"/>
                        </a:solidFill>
                        <a:effectLst/>
                        <a:latin typeface="Arial" pitchFamily="34" charset="0"/>
                        <a:cs typeface="Arial" pitchFamily="34" charset="0"/>
                      </a:endParaRP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it-IT" sz="1200" b="0" i="0" u="none" strike="noStrike">
                        <a:solidFill>
                          <a:srgbClr val="000000"/>
                        </a:solidFill>
                        <a:effectLst/>
                        <a:latin typeface="Arial" pitchFamily="34" charset="0"/>
                        <a:cs typeface="Arial"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it-IT" sz="1200" b="0" i="0" u="none" strike="noStrike" dirty="0">
                        <a:solidFill>
                          <a:srgbClr val="000000"/>
                        </a:solidFill>
                        <a:effectLst/>
                        <a:latin typeface="Arial" pitchFamily="34" charset="0"/>
                        <a:cs typeface="Arial" pitchFamily="34" charset="0"/>
                      </a:endParaRP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it-IT" sz="1200" b="0" i="0" u="none" strike="noStrike" dirty="0">
                        <a:solidFill>
                          <a:srgbClr val="000000"/>
                        </a:solidFill>
                        <a:effectLst/>
                        <a:latin typeface="Arial" pitchFamily="34" charset="0"/>
                        <a:cs typeface="Arial"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it-IT" sz="1200" b="0" i="0" u="none" strike="noStrike">
                        <a:solidFill>
                          <a:srgbClr val="000000"/>
                        </a:solidFill>
                        <a:effectLst/>
                        <a:latin typeface="Arial" pitchFamily="34" charset="0"/>
                        <a:cs typeface="Arial" pitchFamily="34" charset="0"/>
                      </a:endParaRP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3749">
                <a:tc gridSpan="2">
                  <a:txBody>
                    <a:bodyPr/>
                    <a:lstStyle/>
                    <a:p>
                      <a:pPr algn="ctr" rtl="0" fontAlgn="ctr"/>
                      <a:r>
                        <a:rPr lang="it-IT" sz="1600" b="0" i="0" u="none" strike="noStrike" dirty="0">
                          <a:solidFill>
                            <a:srgbClr val="FFFFFF"/>
                          </a:solidFill>
                          <a:effectLst/>
                          <a:latin typeface="Arial" pitchFamily="34" charset="0"/>
                          <a:cs typeface="Arial" pitchFamily="34" charset="0"/>
                        </a:rPr>
                        <a:t>Impieghi</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it-IT"/>
                    </a:p>
                  </a:txBody>
                  <a:tcPr/>
                </a:tc>
                <a:tc>
                  <a:txBody>
                    <a:bodyPr/>
                    <a:lstStyle/>
                    <a:p>
                      <a:pPr algn="ctr" fontAlgn="ctr"/>
                      <a:r>
                        <a:rPr lang="it-IT" sz="1200" b="1" i="0" u="none" strike="noStrike" dirty="0">
                          <a:solidFill>
                            <a:schemeClr val="bg2">
                              <a:lumMod val="75000"/>
                            </a:schemeClr>
                          </a:solidFill>
                          <a:effectLst/>
                          <a:latin typeface="Arial" pitchFamily="34" charset="0"/>
                          <a:cs typeface="Arial" pitchFamily="34" charset="0"/>
                        </a:rPr>
                        <a:t>    42.950.579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1200" b="1" i="0" u="none" strike="noStrike" dirty="0">
                          <a:solidFill>
                            <a:schemeClr val="bg2">
                              <a:lumMod val="75000"/>
                            </a:schemeClr>
                          </a:solidFill>
                          <a:effectLst/>
                          <a:latin typeface="Arial" pitchFamily="34" charset="0"/>
                          <a:cs typeface="Arial"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200" b="1" i="0" u="none" strike="noStrike" dirty="0">
                          <a:solidFill>
                            <a:schemeClr val="bg2">
                              <a:lumMod val="75000"/>
                            </a:schemeClr>
                          </a:solidFill>
                          <a:effectLst/>
                          <a:latin typeface="Arial" pitchFamily="34" charset="0"/>
                          <a:cs typeface="Arial" pitchFamily="34" charset="0"/>
                        </a:rPr>
                        <a:t>    46.112.471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1200" b="0" i="0" u="none" strike="noStrike" dirty="0">
                          <a:solidFill>
                            <a:schemeClr val="bg2">
                              <a:lumMod val="75000"/>
                            </a:schemeClr>
                          </a:solidFill>
                          <a:effectLst/>
                          <a:latin typeface="Arial" pitchFamily="34" charset="0"/>
                          <a:cs typeface="Arial"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200" b="1" i="0" u="none" strike="noStrike" dirty="0">
                          <a:solidFill>
                            <a:schemeClr val="bg2">
                              <a:lumMod val="75000"/>
                            </a:schemeClr>
                          </a:solidFill>
                          <a:effectLst/>
                          <a:latin typeface="Arial" pitchFamily="34" charset="0"/>
                          <a:cs typeface="Arial" pitchFamily="34" charset="0"/>
                        </a:rPr>
                        <a:t>-6,86%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0" name="Tabella 9"/>
          <p:cNvGraphicFramePr>
            <a:graphicFrameLocks noGrp="1"/>
          </p:cNvGraphicFramePr>
          <p:nvPr>
            <p:extLst>
              <p:ext uri="{D42A27DB-BD31-4B8C-83A1-F6EECF244321}">
                <p14:modId xmlns:p14="http://schemas.microsoft.com/office/powerpoint/2010/main" val="1744823755"/>
              </p:ext>
            </p:extLst>
          </p:nvPr>
        </p:nvGraphicFramePr>
        <p:xfrm>
          <a:off x="6012160" y="4509120"/>
          <a:ext cx="2998596" cy="1440160"/>
        </p:xfrm>
        <a:graphic>
          <a:graphicData uri="http://schemas.openxmlformats.org/drawingml/2006/table">
            <a:tbl>
              <a:tblPr/>
              <a:tblGrid>
                <a:gridCol w="1270404"/>
                <a:gridCol w="1080120"/>
                <a:gridCol w="648072"/>
              </a:tblGrid>
              <a:tr h="627717">
                <a:tc gridSpan="2">
                  <a:txBody>
                    <a:bodyPr/>
                    <a:lstStyle/>
                    <a:p>
                      <a:pPr algn="ctr" rtl="0" fontAlgn="ctr"/>
                      <a:r>
                        <a:rPr lang="it-IT" sz="1400" b="0" i="0" u="none" strike="noStrike" dirty="0" smtClean="0">
                          <a:solidFill>
                            <a:srgbClr val="FFFFFF"/>
                          </a:solidFill>
                          <a:effectLst/>
                          <a:latin typeface="Arial" pitchFamily="34" charset="0"/>
                          <a:cs typeface="Arial" pitchFamily="34" charset="0"/>
                        </a:rPr>
                        <a:t>31/08/2014 </a:t>
                      </a:r>
                      <a:r>
                        <a:rPr lang="it-IT" sz="1400" b="0" i="0" u="none" strike="noStrike" dirty="0">
                          <a:solidFill>
                            <a:srgbClr val="FFFFFF"/>
                          </a:solidFill>
                          <a:effectLst/>
                          <a:latin typeface="Arial" pitchFamily="34" charset="0"/>
                          <a:cs typeface="Arial" pitchFamily="34" charset="0"/>
                        </a:rPr>
                        <a:t>(dati </a:t>
                      </a:r>
                      <a:r>
                        <a:rPr lang="it-IT" sz="1400" b="0" i="0" u="none" strike="noStrike" dirty="0" smtClean="0">
                          <a:solidFill>
                            <a:srgbClr val="FFFFFF"/>
                          </a:solidFill>
                          <a:effectLst/>
                          <a:latin typeface="Arial" pitchFamily="34" charset="0"/>
                          <a:cs typeface="Arial" pitchFamily="34" charset="0"/>
                        </a:rPr>
                        <a:t>i€/000)</a:t>
                      </a:r>
                      <a:endParaRPr lang="it-IT" sz="1400" b="0" i="0" u="none" strike="noStrike" dirty="0">
                        <a:solidFill>
                          <a:srgbClr val="FFFFFF"/>
                        </a:solidFill>
                        <a:effectLst/>
                        <a:latin typeface="Arial" pitchFamily="34" charset="0"/>
                        <a:cs typeface="Arial"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it-IT"/>
                    </a:p>
                  </a:txBody>
                  <a:tcPr/>
                </a:tc>
                <a:tc>
                  <a:txBody>
                    <a:bodyPr/>
                    <a:lstStyle/>
                    <a:p>
                      <a:pPr algn="ctr" rtl="0" fontAlgn="ctr"/>
                      <a:r>
                        <a:rPr lang="it-IT" sz="1400" b="0" i="0" u="none" strike="noStrike" dirty="0">
                          <a:solidFill>
                            <a:srgbClr val="FFFFFF"/>
                          </a:solidFill>
                          <a:effectLst/>
                          <a:latin typeface="Arial" pitchFamily="34" charset="0"/>
                          <a:cs typeface="Arial" pitchFamily="34" charset="0"/>
                        </a:rPr>
                        <a:t>Delta YOY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r>
              <a:tr h="264729">
                <a:tc>
                  <a:txBody>
                    <a:bodyPr/>
                    <a:lstStyle/>
                    <a:p>
                      <a:pPr algn="ctr" rtl="0" fontAlgn="ctr"/>
                      <a:r>
                        <a:rPr lang="it-IT" sz="1400" b="0" i="0" u="none" strike="noStrike" dirty="0">
                          <a:solidFill>
                            <a:srgbClr val="FFFFFF"/>
                          </a:solidFill>
                          <a:effectLst/>
                          <a:latin typeface="Arial" pitchFamily="34" charset="0"/>
                          <a:cs typeface="Arial" pitchFamily="34" charset="0"/>
                        </a:rPr>
                        <a:t>Turnover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it-IT" sz="1400" b="0" i="0" u="none" strike="noStrike" dirty="0" smtClean="0">
                          <a:solidFill>
                            <a:schemeClr val="bg2">
                              <a:lumMod val="75000"/>
                            </a:schemeClr>
                          </a:solidFill>
                          <a:effectLst/>
                          <a:latin typeface="Arial" pitchFamily="34" charset="0"/>
                          <a:cs typeface="Arial" pitchFamily="34" charset="0"/>
                        </a:rPr>
                        <a:t>107.948.918</a:t>
                      </a:r>
                      <a:endParaRPr lang="it-IT" sz="1400" b="0" i="0" u="none" strike="noStrike" dirty="0">
                        <a:solidFill>
                          <a:schemeClr val="bg2">
                            <a:lumMod val="75000"/>
                          </a:schemeClr>
                        </a:solidFill>
                        <a:effectLst/>
                        <a:latin typeface="Arial" pitchFamily="34" charset="0"/>
                        <a:cs typeface="Arial"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400" b="0" i="0" u="none" strike="noStrike" dirty="0" smtClean="0">
                          <a:solidFill>
                            <a:schemeClr val="bg2">
                              <a:lumMod val="75000"/>
                            </a:schemeClr>
                          </a:solidFill>
                          <a:effectLst/>
                          <a:latin typeface="Arial" pitchFamily="34" charset="0"/>
                          <a:cs typeface="Arial" pitchFamily="34" charset="0"/>
                        </a:rPr>
                        <a:t>+1,82%</a:t>
                      </a:r>
                      <a:endParaRPr lang="it-IT" sz="1400" b="0" i="0" u="none" strike="noStrike" dirty="0">
                        <a:solidFill>
                          <a:schemeClr val="bg2">
                            <a:lumMod val="75000"/>
                          </a:schemeClr>
                        </a:solidFill>
                        <a:effectLst/>
                        <a:latin typeface="Arial" pitchFamily="34" charset="0"/>
                        <a:cs typeface="Arial"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3857">
                <a:tc>
                  <a:txBody>
                    <a:bodyPr/>
                    <a:lstStyle/>
                    <a:p>
                      <a:pPr algn="ctr" rtl="0" fontAlgn="ctr"/>
                      <a:r>
                        <a:rPr lang="it-IT" sz="1400" b="0" i="0" u="none" strike="noStrike" dirty="0" err="1">
                          <a:solidFill>
                            <a:srgbClr val="FFFFFF"/>
                          </a:solidFill>
                          <a:effectLst/>
                          <a:latin typeface="Arial" pitchFamily="34" charset="0"/>
                          <a:cs typeface="Arial" pitchFamily="34" charset="0"/>
                        </a:rPr>
                        <a:t>Outstanding</a:t>
                      </a:r>
                      <a:endParaRPr lang="it-IT" sz="1400" b="0" i="0" u="none" strike="noStrike" dirty="0">
                        <a:solidFill>
                          <a:srgbClr val="FFFFFF"/>
                        </a:solidFill>
                        <a:effectLst/>
                        <a:latin typeface="Arial" pitchFamily="34" charset="0"/>
                        <a:cs typeface="Arial"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it-IT" sz="1400" b="0" i="0" u="none" strike="noStrike" dirty="0" smtClean="0">
                          <a:solidFill>
                            <a:schemeClr val="bg2">
                              <a:lumMod val="75000"/>
                            </a:schemeClr>
                          </a:solidFill>
                          <a:effectLst/>
                          <a:latin typeface="Arial" pitchFamily="34" charset="0"/>
                          <a:cs typeface="Arial" pitchFamily="34" charset="0"/>
                        </a:rPr>
                        <a:t>46.641.891</a:t>
                      </a:r>
                      <a:endParaRPr lang="it-IT" sz="1400" b="0" i="0" u="none" strike="noStrike" dirty="0">
                        <a:solidFill>
                          <a:schemeClr val="bg2">
                            <a:lumMod val="75000"/>
                          </a:schemeClr>
                        </a:solidFill>
                        <a:effectLst/>
                        <a:latin typeface="Arial" pitchFamily="34" charset="0"/>
                        <a:cs typeface="Arial"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400" b="0" i="0" u="none" strike="noStrike" dirty="0" smtClean="0">
                          <a:solidFill>
                            <a:schemeClr val="bg2">
                              <a:lumMod val="75000"/>
                            </a:schemeClr>
                          </a:solidFill>
                          <a:effectLst/>
                          <a:latin typeface="Arial" pitchFamily="34" charset="0"/>
                          <a:cs typeface="Arial" pitchFamily="34" charset="0"/>
                        </a:rPr>
                        <a:t>-0,31%</a:t>
                      </a:r>
                      <a:endParaRPr lang="it-IT" sz="1400" b="0" i="0" u="none" strike="noStrike" dirty="0">
                        <a:solidFill>
                          <a:schemeClr val="bg2">
                            <a:lumMod val="75000"/>
                          </a:schemeClr>
                        </a:solidFill>
                        <a:effectLst/>
                        <a:latin typeface="Arial" pitchFamily="34" charset="0"/>
                        <a:cs typeface="Arial"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3857">
                <a:tc>
                  <a:txBody>
                    <a:bodyPr/>
                    <a:lstStyle/>
                    <a:p>
                      <a:pPr algn="ctr" rtl="0" fontAlgn="ctr"/>
                      <a:r>
                        <a:rPr lang="it-IT" sz="1400" b="0" i="0" u="none" strike="noStrike" dirty="0">
                          <a:solidFill>
                            <a:srgbClr val="FFFFFF"/>
                          </a:solidFill>
                          <a:effectLst/>
                          <a:latin typeface="Arial" pitchFamily="34" charset="0"/>
                          <a:cs typeface="Arial" pitchFamily="34" charset="0"/>
                        </a:rPr>
                        <a:t>Impieghi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it-IT" sz="1400" b="0" i="0" u="none" strike="noStrike" dirty="0" smtClean="0">
                          <a:solidFill>
                            <a:schemeClr val="bg2">
                              <a:lumMod val="75000"/>
                            </a:schemeClr>
                          </a:solidFill>
                          <a:effectLst/>
                          <a:latin typeface="Arial" pitchFamily="34" charset="0"/>
                          <a:cs typeface="Arial" pitchFamily="34" charset="0"/>
                        </a:rPr>
                        <a:t>33.567.216</a:t>
                      </a:r>
                      <a:endParaRPr lang="it-IT" sz="1400" b="0" i="0" u="none" strike="noStrike" dirty="0">
                        <a:solidFill>
                          <a:schemeClr val="bg2">
                            <a:lumMod val="75000"/>
                          </a:schemeClr>
                        </a:solidFill>
                        <a:effectLst/>
                        <a:latin typeface="Arial" pitchFamily="34" charset="0"/>
                        <a:cs typeface="Arial"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400" b="0" i="0" u="none" strike="noStrike" dirty="0" smtClean="0">
                          <a:solidFill>
                            <a:schemeClr val="bg2">
                              <a:lumMod val="75000"/>
                            </a:schemeClr>
                          </a:solidFill>
                          <a:effectLst/>
                          <a:latin typeface="Arial" pitchFamily="34" charset="0"/>
                          <a:cs typeface="Arial" pitchFamily="34" charset="0"/>
                        </a:rPr>
                        <a:t>-4,96%</a:t>
                      </a:r>
                      <a:endParaRPr lang="it-IT" sz="1400" b="0" i="0" u="none" strike="noStrike" dirty="0">
                        <a:solidFill>
                          <a:schemeClr val="bg2">
                            <a:lumMod val="75000"/>
                          </a:schemeClr>
                        </a:solidFill>
                        <a:effectLst/>
                        <a:latin typeface="Arial" pitchFamily="34" charset="0"/>
                        <a:cs typeface="Arial"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 name="Rettangolo 10"/>
          <p:cNvSpPr/>
          <p:nvPr/>
        </p:nvSpPr>
        <p:spPr>
          <a:xfrm>
            <a:off x="41992" y="3861048"/>
            <a:ext cx="9144000" cy="276999"/>
          </a:xfrm>
          <a:prstGeom prst="rect">
            <a:avLst/>
          </a:prstGeom>
        </p:spPr>
        <p:txBody>
          <a:bodyPr wrap="square">
            <a:spAutoFit/>
          </a:bodyPr>
          <a:lstStyle/>
          <a:p>
            <a:pPr algn="ctr"/>
            <a:r>
              <a:rPr lang="it-IT" sz="1200" dirty="0">
                <a:solidFill>
                  <a:schemeClr val="bg2"/>
                </a:solidFill>
                <a:latin typeface="Arial" pitchFamily="34" charset="0"/>
                <a:cs typeface="Arial" pitchFamily="34" charset="0"/>
              </a:rPr>
              <a:t>Turnover 2013 pari a </a:t>
            </a:r>
            <a:r>
              <a:rPr lang="it-IT" sz="1200" dirty="0" smtClean="0">
                <a:solidFill>
                  <a:schemeClr val="bg2"/>
                </a:solidFill>
                <a:latin typeface="Arial" pitchFamily="34" charset="0"/>
                <a:cs typeface="Arial" pitchFamily="34" charset="0"/>
              </a:rPr>
              <a:t>178 Md, 172 </a:t>
            </a:r>
            <a:r>
              <a:rPr lang="it-IT" sz="1200" dirty="0">
                <a:solidFill>
                  <a:schemeClr val="bg2"/>
                </a:solidFill>
                <a:latin typeface="Arial" pitchFamily="34" charset="0"/>
                <a:cs typeface="Arial" pitchFamily="34" charset="0"/>
              </a:rPr>
              <a:t>Md campione </a:t>
            </a:r>
            <a:r>
              <a:rPr lang="it-IT" sz="1200" dirty="0" err="1">
                <a:solidFill>
                  <a:schemeClr val="bg2"/>
                </a:solidFill>
                <a:latin typeface="Arial" pitchFamily="34" charset="0"/>
                <a:cs typeface="Arial" pitchFamily="34" charset="0"/>
              </a:rPr>
              <a:t>Assifact</a:t>
            </a:r>
            <a:endParaRPr lang="it-IT" sz="1200" dirty="0">
              <a:solidFill>
                <a:schemeClr val="bg2"/>
              </a:solidFill>
              <a:latin typeface="Arial" pitchFamily="34" charset="0"/>
              <a:cs typeface="Arial" pitchFamily="34" charset="0"/>
            </a:endParaRPr>
          </a:p>
        </p:txBody>
      </p:sp>
      <p:sp>
        <p:nvSpPr>
          <p:cNvPr id="12" name="CasellaDiTesto 11"/>
          <p:cNvSpPr txBox="1"/>
          <p:nvPr/>
        </p:nvSpPr>
        <p:spPr>
          <a:xfrm>
            <a:off x="8580" y="6581001"/>
            <a:ext cx="9135420" cy="276999"/>
          </a:xfrm>
          <a:prstGeom prst="rect">
            <a:avLst/>
          </a:prstGeom>
          <a:noFill/>
        </p:spPr>
        <p:txBody>
          <a:bodyPr wrap="square" rtlCol="0">
            <a:spAutoFit/>
          </a:bodyPr>
          <a:lstStyle/>
          <a:p>
            <a:pPr algn="ctr"/>
            <a:r>
              <a:rPr lang="it-IT" sz="1200" dirty="0">
                <a:solidFill>
                  <a:schemeClr val="bg2"/>
                </a:solidFill>
                <a:latin typeface="Arial" pitchFamily="34" charset="0"/>
                <a:cs typeface="Arial" pitchFamily="34" charset="0"/>
              </a:rPr>
              <a:t>Fonte </a:t>
            </a:r>
            <a:r>
              <a:rPr lang="it-IT" sz="1200" dirty="0" err="1">
                <a:solidFill>
                  <a:schemeClr val="bg2"/>
                </a:solidFill>
                <a:latin typeface="Arial" pitchFamily="34" charset="0"/>
                <a:cs typeface="Arial" pitchFamily="34" charset="0"/>
              </a:rPr>
              <a:t>Assifact</a:t>
            </a:r>
            <a:endParaRPr lang="it-IT" sz="1200" dirty="0">
              <a:solidFill>
                <a:schemeClr val="bg2"/>
              </a:solidFill>
              <a:latin typeface="Arial" pitchFamily="34" charset="0"/>
              <a:cs typeface="Arial" pitchFamily="34" charset="0"/>
            </a:endParaRPr>
          </a:p>
        </p:txBody>
      </p:sp>
      <p:graphicFrame>
        <p:nvGraphicFramePr>
          <p:cNvPr id="13" name="Grafico 12"/>
          <p:cNvGraphicFramePr>
            <a:graphicFrameLocks/>
          </p:cNvGraphicFramePr>
          <p:nvPr>
            <p:extLst>
              <p:ext uri="{D42A27DB-BD31-4B8C-83A1-F6EECF244321}">
                <p14:modId xmlns:p14="http://schemas.microsoft.com/office/powerpoint/2010/main" val="1818178251"/>
              </p:ext>
            </p:extLst>
          </p:nvPr>
        </p:nvGraphicFramePr>
        <p:xfrm>
          <a:off x="126217" y="4149080"/>
          <a:ext cx="5741927" cy="24204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28610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2"/>
          <p:cNvSpPr>
            <a:spLocks noGrp="1"/>
          </p:cNvSpPr>
          <p:nvPr>
            <p:ph type="title" idx="4294967295"/>
          </p:nvPr>
        </p:nvSpPr>
        <p:spPr>
          <a:xfrm>
            <a:off x="0" y="0"/>
            <a:ext cx="8820150" cy="908050"/>
          </a:xfrm>
        </p:spPr>
        <p:txBody>
          <a:bodyPr/>
          <a:lstStyle/>
          <a:p>
            <a:r>
              <a:rPr lang="it-IT" dirty="0"/>
              <a:t>Il mercato italiano</a:t>
            </a:r>
          </a:p>
        </p:txBody>
      </p:sp>
      <p:sp>
        <p:nvSpPr>
          <p:cNvPr id="43010" name="Rectangle 4"/>
          <p:cNvSpPr>
            <a:spLocks noChangeArrowheads="1"/>
          </p:cNvSpPr>
          <p:nvPr/>
        </p:nvSpPr>
        <p:spPr bwMode="auto">
          <a:xfrm>
            <a:off x="809700" y="5085184"/>
            <a:ext cx="7554912" cy="1200329"/>
          </a:xfrm>
          <a:prstGeom prst="rect">
            <a:avLst/>
          </a:prstGeom>
          <a:noFill/>
          <a:ln w="9525">
            <a:noFill/>
            <a:miter lim="800000"/>
            <a:headEnd/>
            <a:tailEnd/>
          </a:ln>
        </p:spPr>
        <p:txBody>
          <a:bodyPr>
            <a:spAutoFit/>
          </a:bodyPr>
          <a:lstStyle/>
          <a:p>
            <a:pPr algn="just" defTabSz="457200" fontAlgn="base">
              <a:spcBef>
                <a:spcPct val="0"/>
              </a:spcBef>
              <a:spcAft>
                <a:spcPct val="0"/>
              </a:spcAft>
            </a:pPr>
            <a:r>
              <a:rPr lang="it-IT" sz="1800" b="0" i="0" dirty="0">
                <a:solidFill>
                  <a:srgbClr val="003399"/>
                </a:solidFill>
                <a:latin typeface="Arial" pitchFamily="34" charset="0"/>
                <a:cs typeface="Arial" pitchFamily="34" charset="0"/>
              </a:rPr>
              <a:t>Il mercato permane caratterizzato da una concentrazione dei volumi: le prime 4 società del mercato rappresentano più del 67% del Turnover realizzato. </a:t>
            </a:r>
          </a:p>
          <a:p>
            <a:pPr algn="just" defTabSz="457200" fontAlgn="base">
              <a:spcBef>
                <a:spcPct val="0"/>
              </a:spcBef>
              <a:spcAft>
                <a:spcPct val="0"/>
              </a:spcAft>
            </a:pPr>
            <a:r>
              <a:rPr lang="it-IT" sz="1800" b="0" i="0" dirty="0">
                <a:solidFill>
                  <a:srgbClr val="003399"/>
                </a:solidFill>
                <a:latin typeface="Arial" pitchFamily="34" charset="0"/>
                <a:cs typeface="Arial" pitchFamily="34" charset="0"/>
              </a:rPr>
              <a:t>Tale percentuale </a:t>
            </a:r>
            <a:r>
              <a:rPr lang="it-IT" sz="1800" b="0" i="0" dirty="0" smtClean="0">
                <a:solidFill>
                  <a:srgbClr val="003399"/>
                </a:solidFill>
                <a:latin typeface="Arial" pitchFamily="34" charset="0"/>
                <a:cs typeface="Arial" pitchFamily="34" charset="0"/>
              </a:rPr>
              <a:t>raggiunge l’87% </a:t>
            </a:r>
            <a:r>
              <a:rPr lang="it-IT" sz="1800" b="0" i="0" dirty="0">
                <a:solidFill>
                  <a:srgbClr val="003399"/>
                </a:solidFill>
                <a:latin typeface="Arial" pitchFamily="34" charset="0"/>
                <a:cs typeface="Arial" pitchFamily="34" charset="0"/>
              </a:rPr>
              <a:t>se si considerano le prime </a:t>
            </a:r>
            <a:r>
              <a:rPr lang="it-IT" sz="1800" b="0" i="0" dirty="0" smtClean="0">
                <a:solidFill>
                  <a:srgbClr val="003399"/>
                </a:solidFill>
                <a:latin typeface="Arial" pitchFamily="34" charset="0"/>
                <a:cs typeface="Arial" pitchFamily="34" charset="0"/>
              </a:rPr>
              <a:t>10 </a:t>
            </a:r>
            <a:r>
              <a:rPr lang="it-IT" sz="1800" b="0" i="0" dirty="0">
                <a:solidFill>
                  <a:srgbClr val="003399"/>
                </a:solidFill>
                <a:latin typeface="Arial" pitchFamily="34" charset="0"/>
                <a:cs typeface="Arial" pitchFamily="34" charset="0"/>
              </a:rPr>
              <a:t>società.</a:t>
            </a:r>
          </a:p>
        </p:txBody>
      </p:sp>
      <p:graphicFrame>
        <p:nvGraphicFramePr>
          <p:cNvPr id="36910" name="Group 46"/>
          <p:cNvGraphicFramePr>
            <a:graphicFrameLocks noGrp="1"/>
          </p:cNvGraphicFramePr>
          <p:nvPr>
            <p:extLst>
              <p:ext uri="{D42A27DB-BD31-4B8C-83A1-F6EECF244321}">
                <p14:modId xmlns:p14="http://schemas.microsoft.com/office/powerpoint/2010/main" val="3963263063"/>
              </p:ext>
            </p:extLst>
          </p:nvPr>
        </p:nvGraphicFramePr>
        <p:xfrm>
          <a:off x="809700" y="1628800"/>
          <a:ext cx="7345311" cy="3384375"/>
        </p:xfrm>
        <a:graphic>
          <a:graphicData uri="http://schemas.openxmlformats.org/drawingml/2006/table">
            <a:tbl>
              <a:tblPr/>
              <a:tblGrid>
                <a:gridCol w="3237022"/>
                <a:gridCol w="2203799"/>
                <a:gridCol w="1904490"/>
              </a:tblGrid>
              <a:tr h="338672">
                <a:tc gridSpan="3">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FFFF"/>
                          </a:solidFill>
                          <a:effectLst/>
                          <a:latin typeface="Arial" pitchFamily="34" charset="0"/>
                          <a:cs typeface="Arial" pitchFamily="34" charset="0"/>
                        </a:rPr>
                        <a:t>Turnover 31/08/2014</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hMerge="1">
                  <a:txBody>
                    <a:bodyPr/>
                    <a:lstStyle/>
                    <a:p>
                      <a:endParaRPr lang="it-IT"/>
                    </a:p>
                  </a:txBody>
                  <a:tcPr/>
                </a:tc>
                <a:tc hMerge="1">
                  <a:txBody>
                    <a:bodyPr/>
                    <a:lstStyle/>
                    <a:p>
                      <a:endParaRPr lang="it-IT"/>
                    </a:p>
                  </a:txBody>
                  <a:tcPr/>
                </a:tc>
              </a:tr>
              <a:tr h="338672">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FFFF"/>
                          </a:solidFill>
                          <a:effectLst/>
                          <a:latin typeface="Arial" pitchFamily="34" charset="0"/>
                          <a:cs typeface="Arial" pitchFamily="34" charset="0"/>
                        </a:rPr>
                        <a:t>Società</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FFFF"/>
                          </a:solidFill>
                          <a:effectLst/>
                          <a:latin typeface="Arial" pitchFamily="34" charset="0"/>
                          <a:cs typeface="Arial" pitchFamily="34" charset="0"/>
                        </a:rPr>
                        <a:t>Importo/000</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FFFF"/>
                          </a:solidFill>
                          <a:effectLst/>
                          <a:latin typeface="Arial" pitchFamily="34" charset="0"/>
                          <a:cs typeface="Arial" pitchFamily="34" charset="0"/>
                        </a:rPr>
                        <a:t>%</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r>
              <a:tr h="338672">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bg2">
                              <a:lumMod val="75000"/>
                            </a:schemeClr>
                          </a:solidFill>
                          <a:effectLst/>
                          <a:latin typeface="Arial" pitchFamily="34" charset="0"/>
                          <a:cs typeface="Arial" pitchFamily="34" charset="0"/>
                        </a:rPr>
                        <a:t>Mediocredito Italiano</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algn="ctr" defTabSz="457200" rtl="0" eaLnBrk="1" fontAlgn="ctr" latinLnBrk="0" hangingPunct="1"/>
                      <a:r>
                        <a:rPr lang="it-IT" sz="1600" b="0" i="0" u="none" strike="noStrike" kern="1200" dirty="0">
                          <a:solidFill>
                            <a:schemeClr val="bg2">
                              <a:lumMod val="75000"/>
                            </a:schemeClr>
                          </a:solidFill>
                          <a:effectLst/>
                          <a:latin typeface="Arial" pitchFamily="34" charset="0"/>
                          <a:ea typeface="+mn-ea"/>
                          <a:cs typeface="Arial" pitchFamily="34" charset="0"/>
                        </a:rPr>
                        <a:t>       33.132.372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it-IT" sz="1600" b="0" i="0" u="none" strike="noStrike" dirty="0" smtClean="0">
                          <a:solidFill>
                            <a:schemeClr val="tx2">
                              <a:lumMod val="65000"/>
                              <a:lumOff val="35000"/>
                            </a:schemeClr>
                          </a:solidFill>
                          <a:effectLst/>
                          <a:latin typeface="Arial" pitchFamily="34" charset="0"/>
                          <a:cs typeface="Arial" pitchFamily="34" charset="0"/>
                        </a:rPr>
                        <a:t> 30,7%</a:t>
                      </a:r>
                      <a:endParaRPr lang="it-IT" sz="1600" b="0" i="0" u="none" strike="noStrike" dirty="0">
                        <a:solidFill>
                          <a:schemeClr val="tx2">
                            <a:lumMod val="65000"/>
                            <a:lumOff val="35000"/>
                          </a:schemeClr>
                        </a:solidFill>
                        <a:effectLst/>
                        <a:latin typeface="Arial" pitchFamily="34" charset="0"/>
                        <a:cs typeface="Arial" pitchFamily="34" charset="0"/>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r>
              <a:tr h="338672">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bg2">
                              <a:lumMod val="75000"/>
                            </a:schemeClr>
                          </a:solidFill>
                          <a:effectLst/>
                          <a:latin typeface="Arial" pitchFamily="34" charset="0"/>
                          <a:cs typeface="Arial" pitchFamily="34" charset="0"/>
                        </a:rPr>
                        <a:t>Unicredit factoring</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algn="ctr" defTabSz="457200" rtl="0" eaLnBrk="1" fontAlgn="ctr" latinLnBrk="0" hangingPunct="1"/>
                      <a:r>
                        <a:rPr lang="it-IT" sz="1600" b="0" i="0" u="none" strike="noStrike" kern="1200" dirty="0">
                          <a:solidFill>
                            <a:schemeClr val="bg2">
                              <a:lumMod val="75000"/>
                            </a:schemeClr>
                          </a:solidFill>
                          <a:effectLst/>
                          <a:latin typeface="Arial" pitchFamily="34" charset="0"/>
                          <a:ea typeface="+mn-ea"/>
                          <a:cs typeface="Arial" pitchFamily="34" charset="0"/>
                        </a:rPr>
                        <a:t>       18.921.168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it-IT" sz="1600" b="0" i="0" u="none" strike="noStrike" dirty="0" smtClean="0">
                          <a:solidFill>
                            <a:schemeClr val="tx2">
                              <a:lumMod val="65000"/>
                              <a:lumOff val="35000"/>
                            </a:schemeClr>
                          </a:solidFill>
                          <a:effectLst/>
                          <a:latin typeface="Arial" pitchFamily="34" charset="0"/>
                          <a:cs typeface="Arial" pitchFamily="34" charset="0"/>
                        </a:rPr>
                        <a:t> 17,5%</a:t>
                      </a:r>
                      <a:endParaRPr lang="it-IT" sz="1600" b="0" i="0" u="none" strike="noStrike" dirty="0">
                        <a:solidFill>
                          <a:schemeClr val="tx2">
                            <a:lumMod val="65000"/>
                            <a:lumOff val="35000"/>
                          </a:schemeClr>
                        </a:solidFill>
                        <a:effectLst/>
                        <a:latin typeface="Arial" pitchFamily="34" charset="0"/>
                        <a:cs typeface="Arial" pitchFamily="34" charset="0"/>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r>
              <a:tr h="338672">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dirty="0" err="1" smtClean="0">
                          <a:ln>
                            <a:noFill/>
                          </a:ln>
                          <a:solidFill>
                            <a:schemeClr val="bg2">
                              <a:lumMod val="75000"/>
                            </a:schemeClr>
                          </a:solidFill>
                          <a:effectLst/>
                          <a:latin typeface="Arial" pitchFamily="34" charset="0"/>
                          <a:cs typeface="Arial" pitchFamily="34" charset="0"/>
                        </a:rPr>
                        <a:t>Ifitalia</a:t>
                      </a:r>
                      <a:endParaRPr kumimoji="0" lang="it-IT" sz="1600" b="0" i="0" u="none" strike="noStrike" cap="none" normalizeH="0" baseline="0" dirty="0" smtClean="0">
                        <a:ln>
                          <a:noFill/>
                        </a:ln>
                        <a:solidFill>
                          <a:schemeClr val="bg2">
                            <a:lumMod val="75000"/>
                          </a:schemeClr>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algn="ctr" defTabSz="457200" rtl="0" eaLnBrk="1" fontAlgn="ctr" latinLnBrk="0" hangingPunct="1"/>
                      <a:r>
                        <a:rPr lang="it-IT" sz="1600" b="0" i="0" u="none" strike="noStrike" kern="1200" dirty="0">
                          <a:solidFill>
                            <a:schemeClr val="bg2">
                              <a:lumMod val="75000"/>
                            </a:schemeClr>
                          </a:solidFill>
                          <a:effectLst/>
                          <a:latin typeface="Arial" pitchFamily="34" charset="0"/>
                          <a:ea typeface="+mn-ea"/>
                          <a:cs typeface="Arial" pitchFamily="34" charset="0"/>
                        </a:rPr>
                        <a:t>       15.357.459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it-IT" sz="1600" b="0" i="0" u="none" strike="noStrike" dirty="0" smtClean="0">
                          <a:solidFill>
                            <a:schemeClr val="tx2">
                              <a:lumMod val="65000"/>
                              <a:lumOff val="35000"/>
                            </a:schemeClr>
                          </a:solidFill>
                          <a:effectLst/>
                          <a:latin typeface="Arial" pitchFamily="34" charset="0"/>
                          <a:cs typeface="Arial" pitchFamily="34" charset="0"/>
                        </a:rPr>
                        <a:t> 14,2%</a:t>
                      </a:r>
                      <a:endParaRPr lang="it-IT" sz="1600" b="0" i="0" u="none" strike="noStrike" dirty="0">
                        <a:solidFill>
                          <a:schemeClr val="tx2">
                            <a:lumMod val="65000"/>
                            <a:lumOff val="35000"/>
                          </a:schemeClr>
                        </a:solidFill>
                        <a:effectLst/>
                        <a:latin typeface="Arial" pitchFamily="34" charset="0"/>
                        <a:cs typeface="Arial" pitchFamily="34" charset="0"/>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r>
              <a:tr h="338672">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dirty="0" err="1" smtClean="0">
                          <a:ln>
                            <a:noFill/>
                          </a:ln>
                          <a:solidFill>
                            <a:schemeClr val="bg2">
                              <a:lumMod val="75000"/>
                            </a:schemeClr>
                          </a:solidFill>
                          <a:effectLst/>
                          <a:latin typeface="Arial" pitchFamily="34" charset="0"/>
                          <a:cs typeface="Arial" pitchFamily="34" charset="0"/>
                        </a:rPr>
                        <a:t>Factorit</a:t>
                      </a:r>
                      <a:endParaRPr kumimoji="0" lang="it-IT" sz="1600" b="0" i="0" u="none" strike="noStrike" cap="none" normalizeH="0" baseline="0" dirty="0" smtClean="0">
                        <a:ln>
                          <a:noFill/>
                        </a:ln>
                        <a:solidFill>
                          <a:schemeClr val="bg2">
                            <a:lumMod val="75000"/>
                          </a:schemeClr>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b"/>
                      <a:r>
                        <a:rPr lang="it-IT" sz="1600" b="0" i="0" u="none" strike="noStrike" dirty="0">
                          <a:solidFill>
                            <a:srgbClr val="000000"/>
                          </a:solidFill>
                          <a:effectLst/>
                          <a:latin typeface="Trebuchet MS"/>
                        </a:rPr>
                        <a:t>         </a:t>
                      </a:r>
                      <a:r>
                        <a:rPr lang="it-IT" sz="1600" b="0" i="0" u="none" strike="noStrike" kern="1200" dirty="0">
                          <a:solidFill>
                            <a:schemeClr val="bg2">
                              <a:lumMod val="75000"/>
                            </a:schemeClr>
                          </a:solidFill>
                          <a:effectLst/>
                          <a:latin typeface="Arial" pitchFamily="34" charset="0"/>
                          <a:ea typeface="+mn-ea"/>
                          <a:cs typeface="Arial" pitchFamily="34" charset="0"/>
                        </a:rPr>
                        <a:t>5.824.003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it-IT" sz="1600" b="0" i="0" u="none" strike="noStrike" dirty="0" smtClean="0">
                          <a:solidFill>
                            <a:schemeClr val="tx2">
                              <a:lumMod val="65000"/>
                              <a:lumOff val="35000"/>
                            </a:schemeClr>
                          </a:solidFill>
                          <a:effectLst/>
                          <a:latin typeface="Arial" pitchFamily="34" charset="0"/>
                          <a:cs typeface="Arial" pitchFamily="34" charset="0"/>
                        </a:rPr>
                        <a:t>  5,4%</a:t>
                      </a:r>
                      <a:endParaRPr lang="it-IT" sz="1600" b="0" i="0" u="none" strike="noStrike" dirty="0">
                        <a:solidFill>
                          <a:schemeClr val="tx2">
                            <a:lumMod val="65000"/>
                            <a:lumOff val="35000"/>
                          </a:schemeClr>
                        </a:solidFill>
                        <a:effectLst/>
                        <a:latin typeface="Arial" pitchFamily="34" charset="0"/>
                        <a:cs typeface="Arial" pitchFamily="34" charset="0"/>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r>
              <a:tr h="523769">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FFFF"/>
                          </a:solidFill>
                          <a:effectLst/>
                          <a:latin typeface="Arial" pitchFamily="34" charset="0"/>
                          <a:cs typeface="Arial" pitchFamily="34" charset="0"/>
                        </a:rPr>
                        <a:t>Totale primi 4 </a:t>
                      </a:r>
                      <a:r>
                        <a:rPr kumimoji="0" lang="it-IT" sz="1600" b="1" i="0" u="none" strike="noStrike" cap="none" normalizeH="0" baseline="0" dirty="0" err="1" smtClean="0">
                          <a:ln>
                            <a:noFill/>
                          </a:ln>
                          <a:solidFill>
                            <a:srgbClr val="FFFFFF"/>
                          </a:solidFill>
                          <a:effectLst/>
                          <a:latin typeface="Arial" pitchFamily="34" charset="0"/>
                          <a:cs typeface="Arial" pitchFamily="34" charset="0"/>
                        </a:rPr>
                        <a:t>factors</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algn="ctr" fontAlgn="b"/>
                      <a:r>
                        <a:rPr kumimoji="0" lang="it-IT" sz="1600" b="1" i="0" u="none" strike="noStrike" kern="1200" cap="none" normalizeH="0" baseline="0" dirty="0">
                          <a:ln>
                            <a:noFill/>
                          </a:ln>
                          <a:solidFill>
                            <a:srgbClr val="FFFFFF"/>
                          </a:solidFill>
                          <a:effectLst/>
                          <a:latin typeface="Arial" pitchFamily="34" charset="0"/>
                          <a:ea typeface="+mn-ea"/>
                          <a:cs typeface="Arial" pitchFamily="34" charset="0"/>
                        </a:rPr>
                        <a:t>       73.235.002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FFFF"/>
                          </a:solidFill>
                          <a:effectLst/>
                          <a:latin typeface="Arial" pitchFamily="34" charset="0"/>
                          <a:cs typeface="Arial" pitchFamily="34" charset="0"/>
                        </a:rPr>
                        <a:t>67,8%</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r>
              <a:tr h="523769">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FFFF"/>
                          </a:solidFill>
                          <a:effectLst/>
                          <a:latin typeface="Arial" pitchFamily="34" charset="0"/>
                          <a:cs typeface="Arial" pitchFamily="34" charset="0"/>
                        </a:rPr>
                        <a:t>Totale complessivo </a:t>
                      </a:r>
                      <a:r>
                        <a:rPr kumimoji="0" lang="it-IT" sz="1600" b="1" i="0" u="none" strike="noStrike" cap="none" normalizeH="0" baseline="0" dirty="0" err="1" smtClean="0">
                          <a:ln>
                            <a:noFill/>
                          </a:ln>
                          <a:solidFill>
                            <a:srgbClr val="FFFFFF"/>
                          </a:solidFill>
                          <a:effectLst/>
                          <a:latin typeface="Arial" pitchFamily="34" charset="0"/>
                          <a:cs typeface="Arial" pitchFamily="34" charset="0"/>
                        </a:rPr>
                        <a:t>Assifact</a:t>
                      </a:r>
                      <a:r>
                        <a:rPr kumimoji="0" lang="it-IT" sz="1600" b="1" i="0" u="none" strike="noStrike" cap="none" normalizeH="0" baseline="0" dirty="0" smtClean="0">
                          <a:ln>
                            <a:noFill/>
                          </a:ln>
                          <a:solidFill>
                            <a:srgbClr val="FFFFFF"/>
                          </a:solidFill>
                          <a:effectLst/>
                          <a:latin typeface="Arial" pitchFamily="34" charset="0"/>
                          <a:cs typeface="Arial" pitchFamily="34" charset="0"/>
                        </a:rPr>
                        <a:t> </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1" i="0" u="none" strike="noStrike" kern="1200" cap="none" normalizeH="0" baseline="0" dirty="0" smtClean="0">
                          <a:ln>
                            <a:noFill/>
                          </a:ln>
                          <a:solidFill>
                            <a:srgbClr val="FFFFFF"/>
                          </a:solidFill>
                          <a:effectLst/>
                          <a:latin typeface="Arial" pitchFamily="34" charset="0"/>
                          <a:ea typeface="+mn-ea"/>
                          <a:cs typeface="Arial" pitchFamily="34" charset="0"/>
                        </a:rPr>
                        <a:t>    107.948.918 </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FFFF"/>
                          </a:solidFill>
                          <a:effectLst/>
                          <a:latin typeface="Arial" pitchFamily="34" charset="0"/>
                          <a:cs typeface="Arial" pitchFamily="34" charset="0"/>
                        </a:rPr>
                        <a:t>100%</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r>
              <a:tr h="304805">
                <a:tc gridSpan="3">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it-IT" sz="1200" b="0" i="1" u="none" strike="noStrike" cap="none" normalizeH="0" baseline="0" dirty="0" smtClean="0">
                          <a:ln>
                            <a:noFill/>
                          </a:ln>
                          <a:solidFill>
                            <a:schemeClr val="bg2"/>
                          </a:solidFill>
                          <a:effectLst/>
                          <a:latin typeface="Trebuchet MS" pitchFamily="34" charset="0"/>
                          <a:cs typeface="Arial" charset="0"/>
                        </a:rPr>
                        <a:t>fonte </a:t>
                      </a:r>
                      <a:r>
                        <a:rPr kumimoji="0" lang="it-IT" sz="1200" b="0" i="1" u="none" strike="noStrike" cap="none" normalizeH="0" baseline="0" dirty="0" err="1" smtClean="0">
                          <a:ln>
                            <a:noFill/>
                          </a:ln>
                          <a:solidFill>
                            <a:schemeClr val="bg2"/>
                          </a:solidFill>
                          <a:effectLst/>
                          <a:latin typeface="Trebuchet MS" pitchFamily="34" charset="0"/>
                          <a:cs typeface="Arial" charset="0"/>
                        </a:rPr>
                        <a:t>Assifact</a:t>
                      </a:r>
                      <a:endParaRPr kumimoji="0" lang="it-IT" sz="1200" b="0" i="1" u="none" strike="noStrike" cap="none" normalizeH="0" baseline="0" dirty="0" smtClean="0">
                        <a:ln>
                          <a:noFill/>
                        </a:ln>
                        <a:solidFill>
                          <a:schemeClr val="bg2"/>
                        </a:solidFill>
                        <a:effectLst/>
                        <a:latin typeface="Trebuchet MS" pitchFamily="34" charset="0"/>
                        <a:cs typeface="Arial" charset="0"/>
                      </a:endParaRPr>
                    </a:p>
                  </a:txBody>
                  <a:tcPr anchor="b"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noFill/>
                  </a:tcPr>
                </a:tc>
                <a:tc hMerge="1">
                  <a:txBody>
                    <a:bodyPr/>
                    <a:lstStyle/>
                    <a:p>
                      <a:endParaRPr lang="it-IT"/>
                    </a:p>
                  </a:txBody>
                  <a:tcPr/>
                </a:tc>
                <a:tc hMerge="1">
                  <a:txBody>
                    <a:bodyPr/>
                    <a:lstStyle/>
                    <a:p>
                      <a:endParaRPr lang="it-IT"/>
                    </a:p>
                  </a:txBody>
                  <a:tcPr/>
                </a:tc>
              </a:tr>
            </a:tbl>
          </a:graphicData>
        </a:graphic>
      </p:graphicFrame>
      <p:sp>
        <p:nvSpPr>
          <p:cNvPr id="43052"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4CC0310-9522-477D-92E1-257A4C5DA44A}" type="slidenum">
              <a:rPr lang="it-IT" smtClean="0">
                <a:latin typeface="Trebuchet MS" pitchFamily="34" charset="0"/>
                <a:cs typeface="Arial" charset="0"/>
              </a:rPr>
              <a:pPr fontAlgn="base">
                <a:spcBef>
                  <a:spcPct val="0"/>
                </a:spcBef>
                <a:spcAft>
                  <a:spcPct val="0"/>
                </a:spcAft>
              </a:pPr>
              <a:t>15</a:t>
            </a:fld>
            <a:endParaRPr lang="it-IT" smtClean="0">
              <a:latin typeface="Trebuchet MS" pitchFamily="34" charset="0"/>
              <a:cs typeface="Arial" charset="0"/>
            </a:endParaRPr>
          </a:p>
        </p:txBody>
      </p:sp>
    </p:spTree>
    <p:extLst>
      <p:ext uri="{BB962C8B-B14F-4D97-AF65-F5344CB8AC3E}">
        <p14:creationId xmlns:p14="http://schemas.microsoft.com/office/powerpoint/2010/main" val="159029831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a:spLocks noGrp="1"/>
          </p:cNvSpPr>
          <p:nvPr>
            <p:ph idx="1"/>
          </p:nvPr>
        </p:nvSpPr>
        <p:spPr>
          <a:xfrm>
            <a:off x="1050750" y="5192758"/>
            <a:ext cx="7686911" cy="1253558"/>
          </a:xfrm>
        </p:spPr>
        <p:txBody>
          <a:bodyPr>
            <a:normAutofit fontScale="92500" lnSpcReduction="10000"/>
          </a:bodyPr>
          <a:lstStyle/>
          <a:p>
            <a:r>
              <a:rPr lang="it-IT" sz="1900" dirty="0" smtClean="0">
                <a:solidFill>
                  <a:schemeClr val="bg1">
                    <a:lumMod val="50000"/>
                  </a:schemeClr>
                </a:solidFill>
                <a:latin typeface="Arial" pitchFamily="34" charset="0"/>
                <a:cs typeface="Arial" pitchFamily="34" charset="0"/>
              </a:rPr>
              <a:t>Il rapporto tra Turnover e PIL assume sempre valori rilevanti.</a:t>
            </a:r>
          </a:p>
          <a:p>
            <a:r>
              <a:rPr lang="it-IT" sz="1900" dirty="0" smtClean="0">
                <a:solidFill>
                  <a:schemeClr val="bg1">
                    <a:lumMod val="50000"/>
                  </a:schemeClr>
                </a:solidFill>
                <a:latin typeface="Arial" pitchFamily="34" charset="0"/>
                <a:cs typeface="Arial" pitchFamily="34" charset="0"/>
              </a:rPr>
              <a:t>Il 2013 conferma il dato espresso nell’anno precedente </a:t>
            </a:r>
          </a:p>
          <a:p>
            <a:r>
              <a:rPr lang="it-IT" sz="1900" dirty="0" smtClean="0">
                <a:solidFill>
                  <a:schemeClr val="bg1">
                    <a:lumMod val="50000"/>
                  </a:schemeClr>
                </a:solidFill>
                <a:latin typeface="Arial" pitchFamily="34" charset="0"/>
                <a:cs typeface="Arial" pitchFamily="34" charset="0"/>
              </a:rPr>
              <a:t>Il trend degli ultimi cinque anni attesta la rilevanza assunta da tale tipologia di supporto </a:t>
            </a:r>
            <a:r>
              <a:rPr lang="it-IT" sz="1900" dirty="0">
                <a:solidFill>
                  <a:schemeClr val="bg1">
                    <a:lumMod val="50000"/>
                  </a:schemeClr>
                </a:solidFill>
                <a:latin typeface="Arial" pitchFamily="34" charset="0"/>
                <a:cs typeface="Arial" pitchFamily="34" charset="0"/>
              </a:rPr>
              <a:t>finanziario.</a:t>
            </a: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a:p>
            <a:endParaRPr lang="it-IT" dirty="0" smtClean="0">
              <a:solidFill>
                <a:schemeClr val="tx1"/>
              </a:solidFill>
            </a:endParaRPr>
          </a:p>
        </p:txBody>
      </p:sp>
      <p:sp>
        <p:nvSpPr>
          <p:cNvPr id="3" name="Segnaposto numero diapositiva 2"/>
          <p:cNvSpPr>
            <a:spLocks noGrp="1"/>
          </p:cNvSpPr>
          <p:nvPr>
            <p:ph type="sldNum" sz="quarter" idx="4294967295"/>
          </p:nvPr>
        </p:nvSpPr>
        <p:spPr>
          <a:xfrm>
            <a:off x="8077200" y="6188075"/>
            <a:ext cx="1066800" cy="365125"/>
          </a:xfrm>
          <a:prstGeom prst="rect">
            <a:avLst/>
          </a:prstGeom>
        </p:spPr>
        <p:txBody>
          <a:bodyPr/>
          <a:lstStyle/>
          <a:p>
            <a:fld id="{2F35E83C-1EA7-694F-8181-85EFE411359C}" type="slidenum">
              <a:rPr lang="it-IT" smtClean="0"/>
              <a:pPr/>
              <a:t>16</a:t>
            </a:fld>
            <a:endParaRPr lang="it-IT"/>
          </a:p>
        </p:txBody>
      </p:sp>
      <p:sp>
        <p:nvSpPr>
          <p:cNvPr id="4" name="Titolo 3"/>
          <p:cNvSpPr>
            <a:spLocks noGrp="1"/>
          </p:cNvSpPr>
          <p:nvPr>
            <p:ph type="title"/>
          </p:nvPr>
        </p:nvSpPr>
        <p:spPr>
          <a:xfrm>
            <a:off x="1" y="260648"/>
            <a:ext cx="9143999" cy="716062"/>
          </a:xfrm>
        </p:spPr>
        <p:txBody>
          <a:bodyPr/>
          <a:lstStyle/>
          <a:p>
            <a:pPr algn="ctr"/>
            <a:r>
              <a:rPr lang="it-IT" sz="2800" dirty="0" smtClean="0"/>
              <a:t>Il mercato: rapporto Factoring / PIL</a:t>
            </a:r>
            <a:endParaRPr lang="it-IT" sz="2800" dirty="0"/>
          </a:p>
        </p:txBody>
      </p:sp>
      <p:sp>
        <p:nvSpPr>
          <p:cNvPr id="10" name="CasellaDiTesto 9"/>
          <p:cNvSpPr txBox="1"/>
          <p:nvPr/>
        </p:nvSpPr>
        <p:spPr>
          <a:xfrm>
            <a:off x="1030162" y="6453336"/>
            <a:ext cx="7198229" cy="261610"/>
          </a:xfrm>
          <a:prstGeom prst="rect">
            <a:avLst/>
          </a:prstGeom>
          <a:noFill/>
        </p:spPr>
        <p:txBody>
          <a:bodyPr wrap="square" rtlCol="0">
            <a:spAutoFit/>
          </a:bodyPr>
          <a:lstStyle/>
          <a:p>
            <a:pPr algn="ctr"/>
            <a:r>
              <a:rPr lang="it-IT" sz="1100" i="1" dirty="0" smtClean="0">
                <a:solidFill>
                  <a:schemeClr val="bg1">
                    <a:lumMod val="50000"/>
                  </a:schemeClr>
                </a:solidFill>
                <a:latin typeface="Arial" pitchFamily="34" charset="0"/>
                <a:cs typeface="Arial" pitchFamily="34" charset="0"/>
              </a:rPr>
              <a:t>Fonte: elaborazione dati </a:t>
            </a:r>
            <a:r>
              <a:rPr lang="it-IT" sz="1100" i="1" dirty="0" err="1" smtClean="0">
                <a:solidFill>
                  <a:schemeClr val="bg1">
                    <a:lumMod val="50000"/>
                  </a:schemeClr>
                </a:solidFill>
                <a:latin typeface="Arial" pitchFamily="34" charset="0"/>
                <a:cs typeface="Arial" pitchFamily="34" charset="0"/>
              </a:rPr>
              <a:t>Assifact</a:t>
            </a:r>
            <a:r>
              <a:rPr lang="it-IT" sz="1100" i="1" dirty="0" smtClean="0">
                <a:solidFill>
                  <a:schemeClr val="bg1">
                    <a:lumMod val="50000"/>
                  </a:schemeClr>
                </a:solidFill>
                <a:latin typeface="Arial" pitchFamily="34" charset="0"/>
                <a:cs typeface="Arial" pitchFamily="34" charset="0"/>
              </a:rPr>
              <a:t> e Istat (PIL a valori correnti) – dato 2013 provvisorio</a:t>
            </a:r>
          </a:p>
        </p:txBody>
      </p:sp>
      <p:graphicFrame>
        <p:nvGraphicFramePr>
          <p:cNvPr id="7" name="Grafico 6"/>
          <p:cNvGraphicFramePr>
            <a:graphicFrameLocks/>
          </p:cNvGraphicFramePr>
          <p:nvPr>
            <p:extLst>
              <p:ext uri="{D42A27DB-BD31-4B8C-83A1-F6EECF244321}">
                <p14:modId xmlns:p14="http://schemas.microsoft.com/office/powerpoint/2010/main" val="1666126673"/>
              </p:ext>
            </p:extLst>
          </p:nvPr>
        </p:nvGraphicFramePr>
        <p:xfrm>
          <a:off x="683568" y="1484784"/>
          <a:ext cx="7704856" cy="36271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9802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2"/>
          <p:cNvSpPr>
            <a:spLocks noGrp="1"/>
          </p:cNvSpPr>
          <p:nvPr>
            <p:ph type="title" idx="4294967295"/>
          </p:nvPr>
        </p:nvSpPr>
        <p:spPr>
          <a:xfrm>
            <a:off x="1" y="116631"/>
            <a:ext cx="8820472" cy="720081"/>
          </a:xfrm>
        </p:spPr>
        <p:txBody>
          <a:bodyPr/>
          <a:lstStyle/>
          <a:p>
            <a:pPr marL="1069975" indent="-793750" algn="ctr" eaLnBrk="1" hangingPunct="1"/>
            <a:r>
              <a:rPr lang="it-IT" sz="2000" dirty="0">
                <a:latin typeface="+mn-lt"/>
              </a:rPr>
              <a:t>Il mercato italiano: </a:t>
            </a:r>
            <a:br>
              <a:rPr lang="it-IT" sz="2000" dirty="0">
                <a:latin typeface="+mn-lt"/>
              </a:rPr>
            </a:br>
            <a:r>
              <a:rPr lang="it-IT" sz="2000" dirty="0">
                <a:latin typeface="+mn-lt"/>
              </a:rPr>
              <a:t>ripartizione territoriale </a:t>
            </a:r>
            <a:r>
              <a:rPr lang="it-IT" sz="2000" dirty="0" smtClean="0">
                <a:latin typeface="+mn-lt"/>
              </a:rPr>
              <a:t>del turnover (2013)</a:t>
            </a:r>
            <a:endParaRPr lang="it-IT" sz="2000" dirty="0">
              <a:latin typeface="+mn-lt"/>
            </a:endParaRPr>
          </a:p>
        </p:txBody>
      </p:sp>
      <p:sp>
        <p:nvSpPr>
          <p:cNvPr id="46152" name="Segnaposto numero diapositiva 1"/>
          <p:cNvSpPr>
            <a:spLocks noGrp="1"/>
          </p:cNvSpPr>
          <p:nvPr>
            <p:ph type="sldNum" sz="quarter" idx="16"/>
          </p:nvPr>
        </p:nvSpPr>
        <p:spPr bwMode="auto">
          <a:xfrm>
            <a:off x="8172400" y="6188075"/>
            <a:ext cx="792088"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FF10B4F1-30FF-4D52-A449-3DB38C2D0CD0}" type="slidenum">
              <a:rPr lang="it-IT" smtClean="0">
                <a:latin typeface="Trebuchet MS" pitchFamily="34" charset="0"/>
                <a:cs typeface="Arial" charset="0"/>
              </a:rPr>
              <a:pPr fontAlgn="base">
                <a:spcBef>
                  <a:spcPct val="0"/>
                </a:spcBef>
                <a:spcAft>
                  <a:spcPct val="0"/>
                </a:spcAft>
              </a:pPr>
              <a:t>17</a:t>
            </a:fld>
            <a:endParaRPr lang="it-IT" dirty="0" smtClean="0">
              <a:latin typeface="Trebuchet MS" pitchFamily="34" charset="0"/>
              <a:cs typeface="Arial" charset="0"/>
            </a:endParaRPr>
          </a:p>
        </p:txBody>
      </p:sp>
      <p:graphicFrame>
        <p:nvGraphicFramePr>
          <p:cNvPr id="6" name="Grafico 5"/>
          <p:cNvGraphicFramePr>
            <a:graphicFrameLocks/>
          </p:cNvGraphicFramePr>
          <p:nvPr>
            <p:extLst>
              <p:ext uri="{D42A27DB-BD31-4B8C-83A1-F6EECF244321}">
                <p14:modId xmlns:p14="http://schemas.microsoft.com/office/powerpoint/2010/main" val="613464406"/>
              </p:ext>
            </p:extLst>
          </p:nvPr>
        </p:nvGraphicFramePr>
        <p:xfrm>
          <a:off x="107504" y="1484784"/>
          <a:ext cx="6171436" cy="46805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ella 1"/>
          <p:cNvGraphicFramePr>
            <a:graphicFrameLocks noGrp="1"/>
          </p:cNvGraphicFramePr>
          <p:nvPr>
            <p:extLst>
              <p:ext uri="{D42A27DB-BD31-4B8C-83A1-F6EECF244321}">
                <p14:modId xmlns:p14="http://schemas.microsoft.com/office/powerpoint/2010/main" val="1465681905"/>
              </p:ext>
            </p:extLst>
          </p:nvPr>
        </p:nvGraphicFramePr>
        <p:xfrm>
          <a:off x="6444208" y="1484789"/>
          <a:ext cx="2699792" cy="4680520"/>
        </p:xfrm>
        <a:graphic>
          <a:graphicData uri="http://schemas.openxmlformats.org/drawingml/2006/table">
            <a:tbl>
              <a:tblPr/>
              <a:tblGrid>
                <a:gridCol w="1983825"/>
                <a:gridCol w="715967"/>
              </a:tblGrid>
              <a:tr h="360040">
                <a:tc>
                  <a:txBody>
                    <a:bodyPr/>
                    <a:lstStyle/>
                    <a:p>
                      <a:pPr algn="ctr" rtl="0" fontAlgn="ctr"/>
                      <a:r>
                        <a:rPr lang="it-IT" sz="900" b="1" i="0" u="none" strike="noStrike" dirty="0">
                          <a:solidFill>
                            <a:srgbClr val="FFFFFF"/>
                          </a:solidFill>
                          <a:effectLst/>
                          <a:latin typeface="Arial"/>
                        </a:rPr>
                        <a:t>Regioni</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2FF"/>
                    </a:solidFill>
                  </a:tcPr>
                </a:tc>
                <a:tc>
                  <a:txBody>
                    <a:bodyPr/>
                    <a:lstStyle/>
                    <a:p>
                      <a:pPr algn="ctr" rtl="0" fontAlgn="ctr"/>
                      <a:r>
                        <a:rPr lang="it-IT" sz="900" b="1" i="0" u="none" strike="noStrike">
                          <a:solidFill>
                            <a:srgbClr val="0070C0"/>
                          </a:solidFill>
                          <a:effectLst/>
                          <a:latin typeface="Arial"/>
                        </a:rPr>
                        <a:t>% Mercato</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2FF"/>
                    </a:solidFill>
                  </a:tcPr>
                </a:tc>
              </a:tr>
              <a:tr h="216024">
                <a:tc>
                  <a:txBody>
                    <a:bodyPr/>
                    <a:lstStyle/>
                    <a:p>
                      <a:pPr algn="l" rtl="0" fontAlgn="ctr"/>
                      <a:r>
                        <a:rPr lang="it-IT" sz="900" b="0" i="0" u="none" strike="noStrike" dirty="0">
                          <a:solidFill>
                            <a:schemeClr val="accent2">
                              <a:lumMod val="75000"/>
                            </a:schemeClr>
                          </a:solidFill>
                          <a:effectLst/>
                          <a:latin typeface="Arial"/>
                        </a:rPr>
                        <a:t> ABRUZZO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1,34%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BASILICATA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0,52%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CALABRIA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0,30%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CAMPANIA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3,74%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EMILIA ROMAGNA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6,89%</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FRIULI VENEZIA GIULIA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1,00%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LAZIO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23,33%</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LIGURIA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1,64%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dirty="0">
                          <a:solidFill>
                            <a:schemeClr val="accent2">
                              <a:lumMod val="75000"/>
                            </a:schemeClr>
                          </a:solidFill>
                          <a:effectLst/>
                          <a:latin typeface="Arial"/>
                        </a:rPr>
                        <a:t> LOMBARDIA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35,90%</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MARCHE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0,72%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MOLISE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0,06%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PIEMONTE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7,82%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PUGLIA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1,59%</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SARDEGNA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2,46%</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SICILIA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1,94%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TOSCANA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3,75%</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TRENTINO ALTO ADIGE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0,41%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UMBRIA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1,47%</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a:solidFill>
                            <a:schemeClr val="accent2">
                              <a:lumMod val="75000"/>
                            </a:schemeClr>
                          </a:solidFill>
                          <a:effectLst/>
                          <a:latin typeface="Arial"/>
                        </a:rPr>
                        <a:t> VALLE D'AOSTA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0,12%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r h="216024">
                <a:tc>
                  <a:txBody>
                    <a:bodyPr/>
                    <a:lstStyle/>
                    <a:p>
                      <a:pPr algn="l" rtl="0" fontAlgn="ctr"/>
                      <a:r>
                        <a:rPr lang="it-IT" sz="900" b="0" i="0" u="none" strike="noStrike" dirty="0">
                          <a:solidFill>
                            <a:schemeClr val="accent2">
                              <a:lumMod val="75000"/>
                            </a:schemeClr>
                          </a:solidFill>
                          <a:effectLst/>
                          <a:latin typeface="Arial"/>
                        </a:rPr>
                        <a:t> VENETO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c>
                  <a:txBody>
                    <a:bodyPr/>
                    <a:lstStyle/>
                    <a:p>
                      <a:pPr algn="ctr" rtl="0" fontAlgn="ctr"/>
                      <a:r>
                        <a:rPr lang="it-IT" sz="900" b="0" i="0" u="none" strike="noStrike" dirty="0">
                          <a:solidFill>
                            <a:schemeClr val="accent2">
                              <a:lumMod val="75000"/>
                            </a:schemeClr>
                          </a:solidFill>
                          <a:effectLst/>
                          <a:latin typeface="Arial"/>
                        </a:rPr>
                        <a:t>5,01%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9D9D9"/>
                    </a:solidFill>
                  </a:tcPr>
                </a:tc>
              </a:tr>
            </a:tbl>
          </a:graphicData>
        </a:graphic>
      </p:graphicFrame>
    </p:spTree>
    <p:extLst>
      <p:ext uri="{BB962C8B-B14F-4D97-AF65-F5344CB8AC3E}">
        <p14:creationId xmlns:p14="http://schemas.microsoft.com/office/powerpoint/2010/main" val="330950491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7888" y="32048"/>
            <a:ext cx="9144000" cy="1143000"/>
          </a:xfrm>
        </p:spPr>
        <p:txBody>
          <a:bodyPr/>
          <a:lstStyle/>
          <a:p>
            <a:pPr algn="ctr"/>
            <a:r>
              <a:rPr lang="it-IT" dirty="0" smtClean="0"/>
              <a:t>Factoring e smobilizzi bancari</a:t>
            </a:r>
            <a:endParaRPr lang="it-IT" dirty="0"/>
          </a:p>
        </p:txBody>
      </p:sp>
      <p:sp>
        <p:nvSpPr>
          <p:cNvPr id="4" name="Segnaposto numero diapositiva 3"/>
          <p:cNvSpPr>
            <a:spLocks noGrp="1"/>
          </p:cNvSpPr>
          <p:nvPr>
            <p:ph type="sldNum" sz="quarter" idx="4294967295"/>
          </p:nvPr>
        </p:nvSpPr>
        <p:spPr>
          <a:xfrm>
            <a:off x="8077200" y="6188075"/>
            <a:ext cx="1066800" cy="365125"/>
          </a:xfrm>
          <a:prstGeom prst="rect">
            <a:avLst/>
          </a:prstGeom>
        </p:spPr>
        <p:txBody>
          <a:bodyPr/>
          <a:lstStyle/>
          <a:p>
            <a:pPr>
              <a:defRPr/>
            </a:pPr>
            <a:fld id="{5E8CC66F-D259-4130-A738-154C368F1CA5}" type="slidenum">
              <a:rPr lang="it-IT" smtClean="0"/>
              <a:pPr>
                <a:defRPr/>
              </a:pPr>
              <a:t>18</a:t>
            </a:fld>
            <a:endParaRPr lang="it-IT" dirty="0"/>
          </a:p>
        </p:txBody>
      </p:sp>
      <p:graphicFrame>
        <p:nvGraphicFramePr>
          <p:cNvPr id="5" name="Segnaposto contenuto 4"/>
          <p:cNvGraphicFramePr>
            <a:graphicFrameLocks noGrp="1"/>
          </p:cNvGraphicFramePr>
          <p:nvPr>
            <p:ph idx="1"/>
            <p:extLst>
              <p:ext uri="{D42A27DB-BD31-4B8C-83A1-F6EECF244321}">
                <p14:modId xmlns:p14="http://schemas.microsoft.com/office/powerpoint/2010/main" val="2936295724"/>
              </p:ext>
            </p:extLst>
          </p:nvPr>
        </p:nvGraphicFramePr>
        <p:xfrm>
          <a:off x="0" y="1772816"/>
          <a:ext cx="3707903" cy="44152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fico 5"/>
          <p:cNvGraphicFramePr>
            <a:graphicFrameLocks/>
          </p:cNvGraphicFramePr>
          <p:nvPr>
            <p:extLst>
              <p:ext uri="{D42A27DB-BD31-4B8C-83A1-F6EECF244321}">
                <p14:modId xmlns:p14="http://schemas.microsoft.com/office/powerpoint/2010/main" val="1439100281"/>
              </p:ext>
            </p:extLst>
          </p:nvPr>
        </p:nvGraphicFramePr>
        <p:xfrm>
          <a:off x="3779912" y="1700808"/>
          <a:ext cx="5242560" cy="46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1934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bwMode="auto">
          <a:xfrm>
            <a:off x="1301356" y="2276872"/>
            <a:ext cx="6696744" cy="360040"/>
          </a:xfrm>
          <a:prstGeom prst="rect">
            <a:avLst/>
          </a:prstGeom>
          <a:solidFill>
            <a:srgbClr val="EEECE1"/>
          </a:solidFill>
          <a:ln w="9525">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lIns="0" tIns="0" rIns="0" bIns="0" rtlCol="0" anchor="ctr" anchorCtr="0">
            <a:prstTxWarp prst="textNoShape">
              <a:avLst/>
            </a:prstTxWarp>
          </a:bodyPr>
          <a:lstStyle/>
          <a:p>
            <a:pPr algn="ctr"/>
            <a:endParaRPr lang="it-IT" dirty="0" smtClean="0">
              <a:solidFill>
                <a:schemeClr val="tx2">
                  <a:lumMod val="50000"/>
                  <a:lumOff val="50000"/>
                </a:schemeClr>
              </a:solidFill>
              <a:latin typeface="+mj-lt"/>
            </a:endParaRPr>
          </a:p>
        </p:txBody>
      </p:sp>
      <p:sp>
        <p:nvSpPr>
          <p:cNvPr id="29" name="Text Box 7"/>
          <p:cNvSpPr txBox="1">
            <a:spLocks noChangeArrowheads="1"/>
          </p:cNvSpPr>
          <p:nvPr/>
        </p:nvSpPr>
        <p:spPr bwMode="auto">
          <a:xfrm>
            <a:off x="8470087" y="6309320"/>
            <a:ext cx="304725" cy="321469"/>
          </a:xfrm>
          <a:prstGeom prst="rect">
            <a:avLst/>
          </a:prstGeom>
          <a:noFill/>
          <a:ln w="12700">
            <a:noFill/>
            <a:miter lim="800000"/>
            <a:headEnd/>
            <a:tailEnd/>
          </a:ln>
        </p:spPr>
        <p:txBody>
          <a:bodyPr wrap="none" lIns="64270" tIns="32135" rIns="64270" bIns="32135" anchor="ctr"/>
          <a:lstStyle/>
          <a:p>
            <a:pPr algn="ctr"/>
            <a:fld id="{98A5D95B-D39F-4511-B117-BE68A7DD1C5D}" type="slidenum">
              <a:rPr lang="en-US">
                <a:solidFill>
                  <a:srgbClr val="FFFFFF"/>
                </a:solidFill>
                <a:latin typeface="Trebuchet MS" pitchFamily="34" charset="0"/>
                <a:sym typeface="Trebuchet MS" pitchFamily="34" charset="0"/>
              </a:rPr>
              <a:pPr algn="ctr"/>
              <a:t>19</a:t>
            </a:fld>
            <a:endParaRPr lang="en-US" dirty="0">
              <a:solidFill>
                <a:srgbClr val="FFFFFF"/>
              </a:solidFill>
              <a:latin typeface="Trebuchet MS" pitchFamily="34" charset="0"/>
              <a:sym typeface="Trebuchet MS" pitchFamily="34" charset="0"/>
            </a:endParaRPr>
          </a:p>
        </p:txBody>
      </p:sp>
      <p:sp>
        <p:nvSpPr>
          <p:cNvPr id="6" name="Titolo 3"/>
          <p:cNvSpPr txBox="1">
            <a:spLocks/>
          </p:cNvSpPr>
          <p:nvPr/>
        </p:nvSpPr>
        <p:spPr bwMode="auto">
          <a:xfrm>
            <a:off x="5720" y="188640"/>
            <a:ext cx="9144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i="1" kern="1200">
                <a:solidFill>
                  <a:srgbClr val="CAB696"/>
                </a:solidFill>
                <a:latin typeface="Arial Black"/>
                <a:ea typeface="+mj-ea"/>
                <a:cs typeface="Arial Black"/>
              </a:defRPr>
            </a:lvl1pPr>
            <a:lvl2pPr algn="l" defTabSz="457200" rtl="0" eaLnBrk="0" fontAlgn="base" hangingPunct="0">
              <a:spcBef>
                <a:spcPct val="0"/>
              </a:spcBef>
              <a:spcAft>
                <a:spcPct val="0"/>
              </a:spcAft>
              <a:defRPr sz="3600" i="1">
                <a:solidFill>
                  <a:srgbClr val="CAB696"/>
                </a:solidFill>
                <a:latin typeface="Arial Black" pitchFamily="34" charset="0"/>
              </a:defRPr>
            </a:lvl2pPr>
            <a:lvl3pPr algn="l" defTabSz="457200" rtl="0" eaLnBrk="0" fontAlgn="base" hangingPunct="0">
              <a:spcBef>
                <a:spcPct val="0"/>
              </a:spcBef>
              <a:spcAft>
                <a:spcPct val="0"/>
              </a:spcAft>
              <a:defRPr sz="3600" i="1">
                <a:solidFill>
                  <a:srgbClr val="CAB696"/>
                </a:solidFill>
                <a:latin typeface="Arial Black" pitchFamily="34" charset="0"/>
              </a:defRPr>
            </a:lvl3pPr>
            <a:lvl4pPr algn="l" defTabSz="457200" rtl="0" eaLnBrk="0" fontAlgn="base" hangingPunct="0">
              <a:spcBef>
                <a:spcPct val="0"/>
              </a:spcBef>
              <a:spcAft>
                <a:spcPct val="0"/>
              </a:spcAft>
              <a:defRPr sz="3600" i="1">
                <a:solidFill>
                  <a:srgbClr val="CAB696"/>
                </a:solidFill>
                <a:latin typeface="Arial Black" pitchFamily="34" charset="0"/>
              </a:defRPr>
            </a:lvl4pPr>
            <a:lvl5pPr algn="l" defTabSz="457200" rtl="0" eaLnBrk="0" fontAlgn="base" hangingPunct="0">
              <a:spcBef>
                <a:spcPct val="0"/>
              </a:spcBef>
              <a:spcAft>
                <a:spcPct val="0"/>
              </a:spcAft>
              <a:defRPr sz="3600" i="1">
                <a:solidFill>
                  <a:srgbClr val="CAB696"/>
                </a:solidFill>
                <a:latin typeface="Arial Black" pitchFamily="34" charset="0"/>
              </a:defRPr>
            </a:lvl5pPr>
            <a:lvl6pPr marL="457200" algn="l" defTabSz="457200" rtl="0" fontAlgn="base">
              <a:spcBef>
                <a:spcPct val="0"/>
              </a:spcBef>
              <a:spcAft>
                <a:spcPct val="0"/>
              </a:spcAft>
              <a:defRPr sz="3600" i="1">
                <a:solidFill>
                  <a:srgbClr val="CAB696"/>
                </a:solidFill>
                <a:latin typeface="Arial Black" pitchFamily="34" charset="0"/>
              </a:defRPr>
            </a:lvl6pPr>
            <a:lvl7pPr marL="914400" algn="l" defTabSz="457200" rtl="0" fontAlgn="base">
              <a:spcBef>
                <a:spcPct val="0"/>
              </a:spcBef>
              <a:spcAft>
                <a:spcPct val="0"/>
              </a:spcAft>
              <a:defRPr sz="3600" i="1">
                <a:solidFill>
                  <a:srgbClr val="CAB696"/>
                </a:solidFill>
                <a:latin typeface="Arial Black" pitchFamily="34" charset="0"/>
              </a:defRPr>
            </a:lvl7pPr>
            <a:lvl8pPr marL="1371600" algn="l" defTabSz="457200" rtl="0" fontAlgn="base">
              <a:spcBef>
                <a:spcPct val="0"/>
              </a:spcBef>
              <a:spcAft>
                <a:spcPct val="0"/>
              </a:spcAft>
              <a:defRPr sz="3600" i="1">
                <a:solidFill>
                  <a:srgbClr val="CAB696"/>
                </a:solidFill>
                <a:latin typeface="Arial Black" pitchFamily="34" charset="0"/>
              </a:defRPr>
            </a:lvl8pPr>
            <a:lvl9pPr marL="1828800" algn="l" defTabSz="457200" rtl="0" fontAlgn="base">
              <a:spcBef>
                <a:spcPct val="0"/>
              </a:spcBef>
              <a:spcAft>
                <a:spcPct val="0"/>
              </a:spcAft>
              <a:defRPr sz="3600" i="1">
                <a:solidFill>
                  <a:srgbClr val="CAB696"/>
                </a:solidFill>
                <a:latin typeface="Arial Black" pitchFamily="34" charset="0"/>
              </a:defRPr>
            </a:lvl9pPr>
          </a:lstStyle>
          <a:p>
            <a:pPr algn="ctr"/>
            <a:r>
              <a:rPr lang="it-IT" dirty="0">
                <a:solidFill>
                  <a:schemeClr val="accent1"/>
                </a:solidFill>
                <a:latin typeface="Arial Black" pitchFamily="34" charset="0"/>
                <a:ea typeface="ＭＳ Ｐゴシック"/>
                <a:cs typeface="ＭＳ Ｐゴシック"/>
              </a:rPr>
              <a:t>Agenda</a:t>
            </a:r>
          </a:p>
        </p:txBody>
      </p:sp>
      <p:sp>
        <p:nvSpPr>
          <p:cNvPr id="7" name="Rettangolo 6"/>
          <p:cNvSpPr/>
          <p:nvPr/>
        </p:nvSpPr>
        <p:spPr>
          <a:xfrm>
            <a:off x="1301356" y="1556792"/>
            <a:ext cx="6552728" cy="3888432"/>
          </a:xfrm>
          <a:prstGeom prst="rect">
            <a:avLst/>
          </a:prstGeom>
          <a:noFill/>
          <a:ln w="9525">
            <a:noFill/>
            <a:prstDash val="dash"/>
            <a:miter lim="800000"/>
            <a:headEnd/>
            <a:tailEnd/>
          </a:ln>
          <a:effectLst/>
        </p:spPr>
        <p:txBody>
          <a:bodyPr lIns="216000" tIns="0" rIns="216000" bIns="0" rtlCol="0" anchor="t" anchorCtr="0">
            <a:prstTxWarp prst="textNoShape">
              <a:avLst/>
            </a:prstTxWarp>
            <a:noAutofit/>
          </a:bodyPr>
          <a:lstStyle/>
          <a:p>
            <a:pPr marL="85725" algn="just"/>
            <a:endParaRPr lang="it-IT" sz="1600" dirty="0" smtClean="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smtClean="0">
                <a:solidFill>
                  <a:schemeClr val="accent2">
                    <a:lumMod val="75000"/>
                  </a:schemeClr>
                </a:solidFill>
                <a:latin typeface="Arial" pitchFamily="34" charset="0"/>
                <a:cs typeface="Arial" pitchFamily="34" charset="0"/>
              </a:rPr>
              <a:t>Il mercato</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Che cos’è il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La </a:t>
            </a:r>
            <a:r>
              <a:rPr lang="it-IT" sz="1600" dirty="0" smtClean="0">
                <a:solidFill>
                  <a:schemeClr val="accent2">
                    <a:lumMod val="75000"/>
                  </a:schemeClr>
                </a:solidFill>
                <a:latin typeface="Arial" pitchFamily="34" charset="0"/>
                <a:cs typeface="Arial" pitchFamily="34" charset="0"/>
              </a:rPr>
              <a:t>normativa</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Struttura tecnica </a:t>
            </a:r>
            <a:r>
              <a:rPr lang="it-IT" sz="1600" dirty="0" smtClean="0">
                <a:solidFill>
                  <a:schemeClr val="accent2">
                    <a:lumMod val="75000"/>
                  </a:schemeClr>
                </a:solidFill>
                <a:latin typeface="Arial" pitchFamily="34" charset="0"/>
                <a:cs typeface="Arial" pitchFamily="34" charset="0"/>
              </a:rPr>
              <a:t>dell’operazione</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Vantaggi dell’operazione e </a:t>
            </a:r>
            <a:r>
              <a:rPr lang="it-IT" sz="1600" dirty="0" smtClean="0">
                <a:solidFill>
                  <a:schemeClr val="accent2">
                    <a:lumMod val="75000"/>
                  </a:schemeClr>
                </a:solidFill>
                <a:latin typeface="Arial" pitchFamily="34" charset="0"/>
                <a:cs typeface="Arial" pitchFamily="34" charset="0"/>
              </a:rPr>
              <a:t>comparazione</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Il profilo ideale della domanda di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Gli effetti del factoring sulla gestione </a:t>
            </a:r>
            <a:r>
              <a:rPr lang="it-IT" sz="1600" dirty="0" smtClean="0">
                <a:solidFill>
                  <a:schemeClr val="accent2">
                    <a:lumMod val="75000"/>
                  </a:schemeClr>
                </a:solidFill>
                <a:latin typeface="Arial" pitchFamily="34" charset="0"/>
                <a:cs typeface="Arial" pitchFamily="34" charset="0"/>
              </a:rPr>
              <a:t>dell’impresa</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Case </a:t>
            </a:r>
            <a:r>
              <a:rPr lang="it-IT" sz="1600" dirty="0" err="1">
                <a:solidFill>
                  <a:schemeClr val="accent2">
                    <a:lumMod val="75000"/>
                  </a:schemeClr>
                </a:solidFill>
                <a:latin typeface="Arial" pitchFamily="34" charset="0"/>
                <a:cs typeface="Arial" pitchFamily="34" charset="0"/>
              </a:rPr>
              <a:t>History</a:t>
            </a: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endParaRPr lang="it-IT" sz="1600" dirty="0">
              <a:solidFill>
                <a:schemeClr val="tx2">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31127727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bwMode="auto">
          <a:xfrm>
            <a:off x="1268168" y="1988840"/>
            <a:ext cx="6696744" cy="360040"/>
          </a:xfrm>
          <a:prstGeom prst="rect">
            <a:avLst/>
          </a:prstGeom>
          <a:solidFill>
            <a:srgbClr val="EEECE1"/>
          </a:solidFill>
          <a:ln w="9525">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lIns="0" tIns="0" rIns="0" bIns="0" rtlCol="0" anchor="ctr" anchorCtr="0">
            <a:prstTxWarp prst="textNoShape">
              <a:avLst/>
            </a:prstTxWarp>
          </a:bodyPr>
          <a:lstStyle/>
          <a:p>
            <a:pPr algn="ctr"/>
            <a:endParaRPr lang="it-IT" dirty="0" smtClean="0">
              <a:solidFill>
                <a:schemeClr val="tx2">
                  <a:lumMod val="50000"/>
                  <a:lumOff val="50000"/>
                </a:schemeClr>
              </a:solidFill>
              <a:latin typeface="+mj-lt"/>
            </a:endParaRPr>
          </a:p>
        </p:txBody>
      </p:sp>
      <p:sp>
        <p:nvSpPr>
          <p:cNvPr id="29" name="Text Box 7"/>
          <p:cNvSpPr txBox="1">
            <a:spLocks noChangeArrowheads="1"/>
          </p:cNvSpPr>
          <p:nvPr/>
        </p:nvSpPr>
        <p:spPr bwMode="auto">
          <a:xfrm>
            <a:off x="8470087" y="6309320"/>
            <a:ext cx="304725" cy="321469"/>
          </a:xfrm>
          <a:prstGeom prst="rect">
            <a:avLst/>
          </a:prstGeom>
          <a:noFill/>
          <a:ln w="12700">
            <a:noFill/>
            <a:miter lim="800000"/>
            <a:headEnd/>
            <a:tailEnd/>
          </a:ln>
        </p:spPr>
        <p:txBody>
          <a:bodyPr wrap="none" lIns="64270" tIns="32135" rIns="64270" bIns="32135" anchor="ctr"/>
          <a:lstStyle/>
          <a:p>
            <a:pPr algn="ctr"/>
            <a:fld id="{98A5D95B-D39F-4511-B117-BE68A7DD1C5D}" type="slidenum">
              <a:rPr lang="en-US">
                <a:solidFill>
                  <a:srgbClr val="FFFFFF"/>
                </a:solidFill>
                <a:latin typeface="Trebuchet MS" pitchFamily="34" charset="0"/>
                <a:sym typeface="Trebuchet MS" pitchFamily="34" charset="0"/>
              </a:rPr>
              <a:pPr algn="ctr"/>
              <a:t>2</a:t>
            </a:fld>
            <a:endParaRPr lang="en-US" dirty="0">
              <a:solidFill>
                <a:srgbClr val="FFFFFF"/>
              </a:solidFill>
              <a:latin typeface="Trebuchet MS" pitchFamily="34" charset="0"/>
              <a:sym typeface="Trebuchet MS" pitchFamily="34" charset="0"/>
            </a:endParaRPr>
          </a:p>
        </p:txBody>
      </p:sp>
      <p:sp>
        <p:nvSpPr>
          <p:cNvPr id="6" name="Titolo 3"/>
          <p:cNvSpPr txBox="1">
            <a:spLocks/>
          </p:cNvSpPr>
          <p:nvPr/>
        </p:nvSpPr>
        <p:spPr bwMode="auto">
          <a:xfrm>
            <a:off x="5720" y="188640"/>
            <a:ext cx="9144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i="1" kern="1200">
                <a:solidFill>
                  <a:srgbClr val="CAB696"/>
                </a:solidFill>
                <a:latin typeface="Arial Black"/>
                <a:ea typeface="+mj-ea"/>
                <a:cs typeface="Arial Black"/>
              </a:defRPr>
            </a:lvl1pPr>
            <a:lvl2pPr algn="l" defTabSz="457200" rtl="0" eaLnBrk="0" fontAlgn="base" hangingPunct="0">
              <a:spcBef>
                <a:spcPct val="0"/>
              </a:spcBef>
              <a:spcAft>
                <a:spcPct val="0"/>
              </a:spcAft>
              <a:defRPr sz="3600" i="1">
                <a:solidFill>
                  <a:srgbClr val="CAB696"/>
                </a:solidFill>
                <a:latin typeface="Arial Black" pitchFamily="34" charset="0"/>
              </a:defRPr>
            </a:lvl2pPr>
            <a:lvl3pPr algn="l" defTabSz="457200" rtl="0" eaLnBrk="0" fontAlgn="base" hangingPunct="0">
              <a:spcBef>
                <a:spcPct val="0"/>
              </a:spcBef>
              <a:spcAft>
                <a:spcPct val="0"/>
              </a:spcAft>
              <a:defRPr sz="3600" i="1">
                <a:solidFill>
                  <a:srgbClr val="CAB696"/>
                </a:solidFill>
                <a:latin typeface="Arial Black" pitchFamily="34" charset="0"/>
              </a:defRPr>
            </a:lvl3pPr>
            <a:lvl4pPr algn="l" defTabSz="457200" rtl="0" eaLnBrk="0" fontAlgn="base" hangingPunct="0">
              <a:spcBef>
                <a:spcPct val="0"/>
              </a:spcBef>
              <a:spcAft>
                <a:spcPct val="0"/>
              </a:spcAft>
              <a:defRPr sz="3600" i="1">
                <a:solidFill>
                  <a:srgbClr val="CAB696"/>
                </a:solidFill>
                <a:latin typeface="Arial Black" pitchFamily="34" charset="0"/>
              </a:defRPr>
            </a:lvl4pPr>
            <a:lvl5pPr algn="l" defTabSz="457200" rtl="0" eaLnBrk="0" fontAlgn="base" hangingPunct="0">
              <a:spcBef>
                <a:spcPct val="0"/>
              </a:spcBef>
              <a:spcAft>
                <a:spcPct val="0"/>
              </a:spcAft>
              <a:defRPr sz="3600" i="1">
                <a:solidFill>
                  <a:srgbClr val="CAB696"/>
                </a:solidFill>
                <a:latin typeface="Arial Black" pitchFamily="34" charset="0"/>
              </a:defRPr>
            </a:lvl5pPr>
            <a:lvl6pPr marL="457200" algn="l" defTabSz="457200" rtl="0" fontAlgn="base">
              <a:spcBef>
                <a:spcPct val="0"/>
              </a:spcBef>
              <a:spcAft>
                <a:spcPct val="0"/>
              </a:spcAft>
              <a:defRPr sz="3600" i="1">
                <a:solidFill>
                  <a:srgbClr val="CAB696"/>
                </a:solidFill>
                <a:latin typeface="Arial Black" pitchFamily="34" charset="0"/>
              </a:defRPr>
            </a:lvl6pPr>
            <a:lvl7pPr marL="914400" algn="l" defTabSz="457200" rtl="0" fontAlgn="base">
              <a:spcBef>
                <a:spcPct val="0"/>
              </a:spcBef>
              <a:spcAft>
                <a:spcPct val="0"/>
              </a:spcAft>
              <a:defRPr sz="3600" i="1">
                <a:solidFill>
                  <a:srgbClr val="CAB696"/>
                </a:solidFill>
                <a:latin typeface="Arial Black" pitchFamily="34" charset="0"/>
              </a:defRPr>
            </a:lvl7pPr>
            <a:lvl8pPr marL="1371600" algn="l" defTabSz="457200" rtl="0" fontAlgn="base">
              <a:spcBef>
                <a:spcPct val="0"/>
              </a:spcBef>
              <a:spcAft>
                <a:spcPct val="0"/>
              </a:spcAft>
              <a:defRPr sz="3600" i="1">
                <a:solidFill>
                  <a:srgbClr val="CAB696"/>
                </a:solidFill>
                <a:latin typeface="Arial Black" pitchFamily="34" charset="0"/>
              </a:defRPr>
            </a:lvl8pPr>
            <a:lvl9pPr marL="1828800" algn="l" defTabSz="457200" rtl="0" fontAlgn="base">
              <a:spcBef>
                <a:spcPct val="0"/>
              </a:spcBef>
              <a:spcAft>
                <a:spcPct val="0"/>
              </a:spcAft>
              <a:defRPr sz="3600" i="1">
                <a:solidFill>
                  <a:srgbClr val="CAB696"/>
                </a:solidFill>
                <a:latin typeface="Arial Black" pitchFamily="34" charset="0"/>
              </a:defRPr>
            </a:lvl9pPr>
          </a:lstStyle>
          <a:p>
            <a:pPr algn="ctr"/>
            <a:r>
              <a:rPr lang="it-IT" dirty="0">
                <a:solidFill>
                  <a:schemeClr val="accent1"/>
                </a:solidFill>
                <a:latin typeface="Arial Black" pitchFamily="34" charset="0"/>
                <a:ea typeface="ＭＳ Ｐゴシック"/>
                <a:cs typeface="ＭＳ Ｐゴシック"/>
              </a:rPr>
              <a:t>Agenda</a:t>
            </a:r>
          </a:p>
        </p:txBody>
      </p:sp>
      <p:sp>
        <p:nvSpPr>
          <p:cNvPr id="7" name="Rettangolo 6"/>
          <p:cNvSpPr/>
          <p:nvPr/>
        </p:nvSpPr>
        <p:spPr>
          <a:xfrm>
            <a:off x="1340176" y="1844824"/>
            <a:ext cx="6552728" cy="3888432"/>
          </a:xfrm>
          <a:prstGeom prst="rect">
            <a:avLst/>
          </a:prstGeom>
          <a:noFill/>
          <a:ln w="9525">
            <a:noFill/>
            <a:prstDash val="dash"/>
            <a:miter lim="800000"/>
            <a:headEnd/>
            <a:tailEnd/>
          </a:ln>
          <a:effectLst/>
        </p:spPr>
        <p:txBody>
          <a:bodyPr lIns="216000" tIns="0" rIns="216000" bIns="0" rtlCol="0" anchor="t" anchorCtr="0">
            <a:prstTxWarp prst="textNoShape">
              <a:avLst/>
            </a:prstTxWarp>
            <a:noAutofit/>
          </a:bodyPr>
          <a:lstStyle/>
          <a:p>
            <a:pPr marL="85725" algn="just"/>
            <a:endParaRPr lang="it-IT" sz="1600" dirty="0" smtClean="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smtClean="0">
                <a:solidFill>
                  <a:schemeClr val="accent2">
                    <a:lumMod val="75000"/>
                  </a:schemeClr>
                </a:solidFill>
                <a:latin typeface="Arial" pitchFamily="34" charset="0"/>
                <a:cs typeface="Arial" pitchFamily="34" charset="0"/>
              </a:rPr>
              <a:t>Il mercato</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Che cos’è il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La </a:t>
            </a:r>
            <a:r>
              <a:rPr lang="it-IT" sz="1600" dirty="0" smtClean="0">
                <a:solidFill>
                  <a:schemeClr val="accent2">
                    <a:lumMod val="75000"/>
                  </a:schemeClr>
                </a:solidFill>
                <a:latin typeface="Arial" pitchFamily="34" charset="0"/>
                <a:cs typeface="Arial" pitchFamily="34" charset="0"/>
              </a:rPr>
              <a:t>normativa</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Struttura tecnica </a:t>
            </a:r>
            <a:r>
              <a:rPr lang="it-IT" sz="1600" dirty="0" smtClean="0">
                <a:solidFill>
                  <a:schemeClr val="accent2">
                    <a:lumMod val="75000"/>
                  </a:schemeClr>
                </a:solidFill>
                <a:latin typeface="Arial" pitchFamily="34" charset="0"/>
                <a:cs typeface="Arial" pitchFamily="34" charset="0"/>
              </a:rPr>
              <a:t>dell’operazione</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Vantaggi dell’operazione e </a:t>
            </a:r>
            <a:r>
              <a:rPr lang="it-IT" sz="1600" dirty="0" smtClean="0">
                <a:solidFill>
                  <a:schemeClr val="accent2">
                    <a:lumMod val="75000"/>
                  </a:schemeClr>
                </a:solidFill>
                <a:latin typeface="Arial" pitchFamily="34" charset="0"/>
                <a:cs typeface="Arial" pitchFamily="34" charset="0"/>
              </a:rPr>
              <a:t>comparazione</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Il profilo ideale della domanda di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Gli effetti del factoring sulla gestione </a:t>
            </a:r>
            <a:r>
              <a:rPr lang="it-IT" sz="1600" dirty="0" smtClean="0">
                <a:solidFill>
                  <a:schemeClr val="accent2">
                    <a:lumMod val="75000"/>
                  </a:schemeClr>
                </a:solidFill>
                <a:latin typeface="Arial" pitchFamily="34" charset="0"/>
                <a:cs typeface="Arial" pitchFamily="34" charset="0"/>
              </a:rPr>
              <a:t>dell’impresa</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Case History</a:t>
            </a:r>
          </a:p>
          <a:p>
            <a:pPr marL="361950" indent="-276225" algn="just">
              <a:buFont typeface="Wingdings" pitchFamily="2" charset="2"/>
              <a:buChar char="q"/>
            </a:pPr>
            <a:endParaRPr lang="it-IT" sz="1600" dirty="0">
              <a:solidFill>
                <a:schemeClr val="tx2">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1768736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6"/>
          </p:nvPr>
        </p:nvSpPr>
        <p:spPr/>
        <p:txBody>
          <a:bodyPr/>
          <a:lstStyle/>
          <a:p>
            <a:pPr>
              <a:defRPr/>
            </a:pPr>
            <a:fld id="{69B40FB2-5169-4B51-A408-4DD4335935F1}" type="slidenum">
              <a:rPr lang="it-IT" smtClean="0"/>
              <a:pPr>
                <a:defRPr/>
              </a:pPr>
              <a:t>20</a:t>
            </a:fld>
            <a:endParaRPr lang="it-IT" dirty="0"/>
          </a:p>
        </p:txBody>
      </p:sp>
      <p:sp>
        <p:nvSpPr>
          <p:cNvPr id="5" name="Freccia a destra 4"/>
          <p:cNvSpPr/>
          <p:nvPr/>
        </p:nvSpPr>
        <p:spPr bwMode="auto">
          <a:xfrm>
            <a:off x="352103" y="1592794"/>
            <a:ext cx="1210419" cy="4824537"/>
          </a:xfrm>
          <a:prstGeom prst="rightArrow">
            <a:avLst>
              <a:gd name="adj1" fmla="val 100000"/>
              <a:gd name="adj2" fmla="val 0"/>
            </a:avLst>
          </a:prstGeom>
          <a:solidFill>
            <a:schemeClr val="accent2">
              <a:lumMod val="20000"/>
              <a:lumOff val="80000"/>
            </a:schemeClr>
          </a:solidFill>
          <a:ln w="9525">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lIns="0" tIns="72000" rIns="0" bIns="72000" rtlCol="0" anchor="t" anchorCtr="0">
            <a:prstTxWarp prst="textNoShape">
              <a:avLst/>
            </a:prstTxWarp>
          </a:bodyPr>
          <a:lstStyle/>
          <a:p>
            <a:pPr marL="371475" indent="-285750">
              <a:buSzPct val="85000"/>
              <a:buFont typeface="Wingdings" panose="05000000000000000000" pitchFamily="2" charset="2"/>
              <a:buChar char="q"/>
            </a:pPr>
            <a:endParaRPr lang="it-IT" sz="1400" b="1" dirty="0">
              <a:solidFill>
                <a:srgbClr val="C2A982"/>
              </a:solidFill>
              <a:latin typeface="+mj-lt"/>
            </a:endParaRPr>
          </a:p>
        </p:txBody>
      </p:sp>
      <p:sp>
        <p:nvSpPr>
          <p:cNvPr id="6" name="Freccia a destra 5"/>
          <p:cNvSpPr/>
          <p:nvPr/>
        </p:nvSpPr>
        <p:spPr bwMode="auto">
          <a:xfrm>
            <a:off x="795302" y="1700808"/>
            <a:ext cx="1584176" cy="980492"/>
          </a:xfrm>
          <a:prstGeom prst="rightArrow">
            <a:avLst>
              <a:gd name="adj1" fmla="val 100000"/>
              <a:gd name="adj2" fmla="val 12147"/>
            </a:avLst>
          </a:prstGeom>
          <a:solidFill>
            <a:schemeClr val="bg1"/>
          </a:solidFill>
          <a:ln w="9525">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lIns="108000" tIns="0" rIns="0" bIns="0" rtlCol="0" anchor="ctr" anchorCtr="0">
            <a:prstTxWarp prst="textNoShape">
              <a:avLst/>
            </a:prstTxWarp>
          </a:bodyPr>
          <a:lstStyle/>
          <a:p>
            <a:r>
              <a:rPr lang="it-IT" sz="1400" dirty="0" smtClean="0">
                <a:solidFill>
                  <a:schemeClr val="accent1">
                    <a:lumMod val="75000"/>
                  </a:schemeClr>
                </a:solidFill>
                <a:latin typeface="Arial" pitchFamily="34" charset="0"/>
                <a:cs typeface="Arial" pitchFamily="34" charset="0"/>
              </a:rPr>
              <a:t>Che cosa è</a:t>
            </a:r>
            <a:endParaRPr lang="it-IT" sz="1400" dirty="0">
              <a:solidFill>
                <a:schemeClr val="accent1">
                  <a:lumMod val="75000"/>
                </a:schemeClr>
              </a:solidFill>
              <a:latin typeface="Arial" pitchFamily="34" charset="0"/>
              <a:cs typeface="Arial" pitchFamily="34" charset="0"/>
            </a:endParaRPr>
          </a:p>
        </p:txBody>
      </p:sp>
      <p:sp>
        <p:nvSpPr>
          <p:cNvPr id="8" name="Freccia a destra 7"/>
          <p:cNvSpPr/>
          <p:nvPr/>
        </p:nvSpPr>
        <p:spPr bwMode="auto">
          <a:xfrm>
            <a:off x="798290" y="3070163"/>
            <a:ext cx="1584176" cy="980492"/>
          </a:xfrm>
          <a:prstGeom prst="rightArrow">
            <a:avLst>
              <a:gd name="adj1" fmla="val 100000"/>
              <a:gd name="adj2" fmla="val 12147"/>
            </a:avLst>
          </a:prstGeom>
          <a:solidFill>
            <a:schemeClr val="bg1"/>
          </a:solidFill>
          <a:ln w="9525">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lIns="108000" tIns="0" rIns="0" bIns="0" rtlCol="0" anchor="ctr" anchorCtr="0">
            <a:prstTxWarp prst="textNoShape">
              <a:avLst/>
            </a:prstTxWarp>
          </a:bodyPr>
          <a:lstStyle/>
          <a:p>
            <a:r>
              <a:rPr lang="it-IT" sz="1400" dirty="0" smtClean="0">
                <a:solidFill>
                  <a:schemeClr val="accent1">
                    <a:lumMod val="75000"/>
                  </a:schemeClr>
                </a:solidFill>
                <a:latin typeface="Arial" pitchFamily="34" charset="0"/>
                <a:cs typeface="Arial" pitchFamily="34" charset="0"/>
              </a:rPr>
              <a:t>A chi si rivolge</a:t>
            </a:r>
            <a:endParaRPr lang="it-IT" sz="1400" dirty="0">
              <a:solidFill>
                <a:schemeClr val="accent1">
                  <a:lumMod val="75000"/>
                </a:schemeClr>
              </a:solidFill>
              <a:latin typeface="Arial" pitchFamily="34" charset="0"/>
              <a:cs typeface="Arial" pitchFamily="34" charset="0"/>
            </a:endParaRPr>
          </a:p>
        </p:txBody>
      </p:sp>
      <p:sp>
        <p:nvSpPr>
          <p:cNvPr id="9" name="Freccia a destra 8"/>
          <p:cNvSpPr/>
          <p:nvPr/>
        </p:nvSpPr>
        <p:spPr bwMode="auto">
          <a:xfrm>
            <a:off x="770434" y="4792808"/>
            <a:ext cx="1584176" cy="980492"/>
          </a:xfrm>
          <a:prstGeom prst="rightArrow">
            <a:avLst>
              <a:gd name="adj1" fmla="val 100000"/>
              <a:gd name="adj2" fmla="val 12147"/>
            </a:avLst>
          </a:prstGeom>
          <a:solidFill>
            <a:schemeClr val="bg1"/>
          </a:solidFill>
          <a:ln w="9525">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lIns="108000" tIns="0" rIns="0" bIns="0" rtlCol="0" anchor="ctr" anchorCtr="0">
            <a:prstTxWarp prst="textNoShape">
              <a:avLst/>
            </a:prstTxWarp>
          </a:bodyPr>
          <a:lstStyle/>
          <a:p>
            <a:r>
              <a:rPr lang="it-IT" sz="1400" dirty="0" smtClean="0">
                <a:solidFill>
                  <a:schemeClr val="accent1">
                    <a:lumMod val="75000"/>
                  </a:schemeClr>
                </a:solidFill>
                <a:latin typeface="Arial" pitchFamily="34" charset="0"/>
                <a:cs typeface="Arial" pitchFamily="34" charset="0"/>
              </a:rPr>
              <a:t>Servizi offerti</a:t>
            </a:r>
            <a:endParaRPr lang="it-IT" sz="1400" dirty="0">
              <a:solidFill>
                <a:schemeClr val="accent1">
                  <a:lumMod val="75000"/>
                </a:schemeClr>
              </a:solidFill>
              <a:latin typeface="Arial" pitchFamily="34" charset="0"/>
              <a:cs typeface="Arial" pitchFamily="34" charset="0"/>
            </a:endParaRPr>
          </a:p>
        </p:txBody>
      </p:sp>
      <p:cxnSp>
        <p:nvCxnSpPr>
          <p:cNvPr id="10" name="Connettore 1 9"/>
          <p:cNvCxnSpPr/>
          <p:nvPr/>
        </p:nvCxnSpPr>
        <p:spPr>
          <a:xfrm>
            <a:off x="2363340" y="4206822"/>
            <a:ext cx="6264696" cy="0"/>
          </a:xfrm>
          <a:prstGeom prst="line">
            <a:avLst/>
          </a:prstGeom>
        </p:spPr>
      </p:cxnSp>
      <p:cxnSp>
        <p:nvCxnSpPr>
          <p:cNvPr id="11" name="Connettore 1 10"/>
          <p:cNvCxnSpPr/>
          <p:nvPr/>
        </p:nvCxnSpPr>
        <p:spPr>
          <a:xfrm>
            <a:off x="2279885" y="2852936"/>
            <a:ext cx="6264000" cy="0"/>
          </a:xfrm>
          <a:prstGeom prst="line">
            <a:avLst/>
          </a:prstGeom>
          <a:ln w="9525">
            <a:prstDash val="dash"/>
          </a:ln>
        </p:spPr>
        <p:style>
          <a:lnRef idx="2">
            <a:schemeClr val="accent1"/>
          </a:lnRef>
          <a:fillRef idx="0">
            <a:schemeClr val="accent1"/>
          </a:fillRef>
          <a:effectRef idx="1">
            <a:schemeClr val="accent1"/>
          </a:effectRef>
          <a:fontRef idx="minor">
            <a:schemeClr val="tx1"/>
          </a:fontRef>
        </p:style>
      </p:cxnSp>
      <p:sp>
        <p:nvSpPr>
          <p:cNvPr id="17" name="Rettangolo 16"/>
          <p:cNvSpPr/>
          <p:nvPr/>
        </p:nvSpPr>
        <p:spPr>
          <a:xfrm>
            <a:off x="2443531" y="1644750"/>
            <a:ext cx="5823460" cy="1092607"/>
          </a:xfrm>
          <a:prstGeom prst="rect">
            <a:avLst/>
          </a:prstGeom>
        </p:spPr>
        <p:txBody>
          <a:bodyPr wrap="square">
            <a:spAutoFit/>
          </a:bodyPr>
          <a:lstStyle/>
          <a:p>
            <a:pPr marL="371475" lvl="0" indent="-285750">
              <a:spcAft>
                <a:spcPts val="600"/>
              </a:spcAft>
              <a:buSzPct val="85000"/>
              <a:buFont typeface="Wingdings" panose="05000000000000000000" pitchFamily="2" charset="2"/>
              <a:buChar char="q"/>
            </a:pPr>
            <a:r>
              <a:rPr lang="it-IT" b="0" i="0" dirty="0">
                <a:solidFill>
                  <a:srgbClr val="003399"/>
                </a:solidFill>
                <a:latin typeface="Arial" pitchFamily="34" charset="0"/>
                <a:cs typeface="Arial" pitchFamily="34" charset="0"/>
              </a:rPr>
              <a:t>Il factoring è uno strumento per la </a:t>
            </a:r>
            <a:r>
              <a:rPr lang="it-IT" i="0" dirty="0">
                <a:solidFill>
                  <a:srgbClr val="003399"/>
                </a:solidFill>
                <a:latin typeface="Arial" pitchFamily="34" charset="0"/>
                <a:cs typeface="Arial" pitchFamily="34" charset="0"/>
              </a:rPr>
              <a:t>gestione del circolante aziendale</a:t>
            </a:r>
            <a:r>
              <a:rPr lang="it-IT" b="0" i="0" dirty="0">
                <a:solidFill>
                  <a:srgbClr val="003399"/>
                </a:solidFill>
                <a:latin typeface="Arial" pitchFamily="34" charset="0"/>
                <a:cs typeface="Arial" pitchFamily="34" charset="0"/>
              </a:rPr>
              <a:t>, nelle sue componenti attive (crediti commerciali) e passive (debiti commerciali) oltre che per il finanziamento di tali </a:t>
            </a:r>
            <a:r>
              <a:rPr lang="it-IT" b="0" i="0" dirty="0" smtClean="0">
                <a:solidFill>
                  <a:srgbClr val="003399"/>
                </a:solidFill>
                <a:latin typeface="Arial" pitchFamily="34" charset="0"/>
                <a:cs typeface="Arial" pitchFamily="34" charset="0"/>
              </a:rPr>
              <a:t>attività/passività</a:t>
            </a:r>
          </a:p>
          <a:p>
            <a:pPr marL="371475" lvl="0" indent="-285750">
              <a:spcAft>
                <a:spcPts val="600"/>
              </a:spcAft>
              <a:buSzPct val="85000"/>
              <a:buFont typeface="Wingdings" panose="05000000000000000000" pitchFamily="2" charset="2"/>
              <a:buChar char="q"/>
            </a:pPr>
            <a:r>
              <a:rPr lang="it-IT" b="0" i="0" dirty="0" smtClean="0">
                <a:solidFill>
                  <a:srgbClr val="003399"/>
                </a:solidFill>
                <a:latin typeface="Arial" pitchFamily="34" charset="0"/>
                <a:cs typeface="Arial" pitchFamily="34" charset="0"/>
              </a:rPr>
              <a:t>Il presupposto dell’operazione è la </a:t>
            </a:r>
            <a:r>
              <a:rPr lang="it-IT" i="0" dirty="0" smtClean="0">
                <a:solidFill>
                  <a:srgbClr val="003399"/>
                </a:solidFill>
                <a:latin typeface="Arial" pitchFamily="34" charset="0"/>
                <a:cs typeface="Arial" pitchFamily="34" charset="0"/>
              </a:rPr>
              <a:t>cessione dei crediti</a:t>
            </a:r>
            <a:r>
              <a:rPr lang="it-IT" b="0" i="0" dirty="0" smtClean="0">
                <a:solidFill>
                  <a:srgbClr val="003399"/>
                </a:solidFill>
                <a:latin typeface="Arial" pitchFamily="34" charset="0"/>
                <a:cs typeface="Arial" pitchFamily="34" charset="0"/>
              </a:rPr>
              <a:t> di impresa, crediti che devono essere </a:t>
            </a:r>
            <a:r>
              <a:rPr lang="it-IT" i="0" dirty="0" smtClean="0">
                <a:solidFill>
                  <a:srgbClr val="003399"/>
                </a:solidFill>
                <a:latin typeface="Arial" pitchFamily="34" charset="0"/>
                <a:cs typeface="Arial" pitchFamily="34" charset="0"/>
              </a:rPr>
              <a:t>certi, liquidi </a:t>
            </a:r>
            <a:r>
              <a:rPr lang="it-IT" b="0" i="0" dirty="0" smtClean="0">
                <a:solidFill>
                  <a:srgbClr val="003399"/>
                </a:solidFill>
                <a:latin typeface="Arial" pitchFamily="34" charset="0"/>
                <a:cs typeface="Arial" pitchFamily="34" charset="0"/>
              </a:rPr>
              <a:t>ed</a:t>
            </a:r>
            <a:r>
              <a:rPr lang="it-IT" i="0" dirty="0" smtClean="0">
                <a:solidFill>
                  <a:srgbClr val="003399"/>
                </a:solidFill>
                <a:latin typeface="Arial" pitchFamily="34" charset="0"/>
                <a:cs typeface="Arial" pitchFamily="34" charset="0"/>
              </a:rPr>
              <a:t> esigibili.</a:t>
            </a:r>
            <a:endParaRPr lang="it-IT" i="0" dirty="0">
              <a:solidFill>
                <a:srgbClr val="003399"/>
              </a:solidFill>
              <a:latin typeface="Arial" pitchFamily="34" charset="0"/>
              <a:cs typeface="Arial" pitchFamily="34" charset="0"/>
            </a:endParaRPr>
          </a:p>
        </p:txBody>
      </p:sp>
      <p:sp>
        <p:nvSpPr>
          <p:cNvPr id="18" name="Rettangolo 17"/>
          <p:cNvSpPr/>
          <p:nvPr/>
        </p:nvSpPr>
        <p:spPr>
          <a:xfrm>
            <a:off x="2412879" y="3220231"/>
            <a:ext cx="5823459" cy="723275"/>
          </a:xfrm>
          <a:prstGeom prst="rect">
            <a:avLst/>
          </a:prstGeom>
        </p:spPr>
        <p:txBody>
          <a:bodyPr wrap="square">
            <a:spAutoFit/>
          </a:bodyPr>
          <a:lstStyle/>
          <a:p>
            <a:pPr marL="371475" indent="-285750">
              <a:spcAft>
                <a:spcPts val="600"/>
              </a:spcAft>
              <a:buSzPct val="85000"/>
              <a:buFont typeface="Wingdings" panose="05000000000000000000" pitchFamily="2" charset="2"/>
              <a:buChar char="q"/>
            </a:pPr>
            <a:r>
              <a:rPr lang="it-IT" b="0" i="0" dirty="0">
                <a:solidFill>
                  <a:srgbClr val="003399"/>
                </a:solidFill>
                <a:latin typeface="Arial" pitchFamily="34" charset="0"/>
                <a:cs typeface="Arial" pitchFamily="34" charset="0"/>
              </a:rPr>
              <a:t>Imprese che vantano crediti commerciali normalmente derivanti da rapporti continuativi di fornitura (di beni o servizi)</a:t>
            </a:r>
          </a:p>
          <a:p>
            <a:pPr marL="371475" indent="-285750">
              <a:spcAft>
                <a:spcPts val="600"/>
              </a:spcAft>
              <a:buSzPct val="85000"/>
              <a:buFont typeface="Wingdings" panose="05000000000000000000" pitchFamily="2" charset="2"/>
              <a:buChar char="q"/>
            </a:pPr>
            <a:endParaRPr lang="it-IT" b="0" i="0" dirty="0">
              <a:solidFill>
                <a:srgbClr val="003399"/>
              </a:solidFill>
              <a:latin typeface="Arial" pitchFamily="34" charset="0"/>
              <a:cs typeface="Arial" pitchFamily="34" charset="0"/>
            </a:endParaRPr>
          </a:p>
        </p:txBody>
      </p:sp>
      <p:sp>
        <p:nvSpPr>
          <p:cNvPr id="19" name="Rettangolo 18"/>
          <p:cNvSpPr/>
          <p:nvPr/>
        </p:nvSpPr>
        <p:spPr>
          <a:xfrm>
            <a:off x="2405002" y="4382807"/>
            <a:ext cx="5823459" cy="1800493"/>
          </a:xfrm>
          <a:prstGeom prst="rect">
            <a:avLst/>
          </a:prstGeom>
        </p:spPr>
        <p:txBody>
          <a:bodyPr wrap="square">
            <a:spAutoFit/>
          </a:bodyPr>
          <a:lstStyle/>
          <a:p>
            <a:pPr marL="371475" lvl="0" indent="-285750">
              <a:spcAft>
                <a:spcPts val="600"/>
              </a:spcAft>
              <a:buSzPct val="85000"/>
              <a:buFont typeface="Wingdings" panose="05000000000000000000" pitchFamily="2" charset="2"/>
              <a:buChar char="q"/>
            </a:pPr>
            <a:r>
              <a:rPr lang="it-IT" i="0" dirty="0">
                <a:solidFill>
                  <a:srgbClr val="003399"/>
                </a:solidFill>
                <a:latin typeface="Arial" pitchFamily="34" charset="0"/>
                <a:cs typeface="Arial" pitchFamily="34" charset="0"/>
              </a:rPr>
              <a:t>Valutazione</a:t>
            </a:r>
            <a:r>
              <a:rPr lang="it-IT" b="0" i="0" dirty="0">
                <a:solidFill>
                  <a:srgbClr val="003399"/>
                </a:solidFill>
                <a:latin typeface="Arial" pitchFamily="34" charset="0"/>
                <a:cs typeface="Arial" pitchFamily="34" charset="0"/>
              </a:rPr>
              <a:t>: analisi preventiva dei debitori oggetti di potenziale cessione</a:t>
            </a:r>
          </a:p>
          <a:p>
            <a:pPr marL="371475" indent="-285750">
              <a:spcAft>
                <a:spcPts val="600"/>
              </a:spcAft>
              <a:buSzPct val="85000"/>
              <a:buFont typeface="Wingdings" panose="05000000000000000000" pitchFamily="2" charset="2"/>
              <a:buChar char="q"/>
            </a:pPr>
            <a:r>
              <a:rPr lang="it-IT" i="0" dirty="0">
                <a:solidFill>
                  <a:srgbClr val="003399"/>
                </a:solidFill>
                <a:latin typeface="Arial" pitchFamily="34" charset="0"/>
                <a:cs typeface="Arial" pitchFamily="34" charset="0"/>
              </a:rPr>
              <a:t>Gestione</a:t>
            </a:r>
            <a:r>
              <a:rPr lang="it-IT" b="0" i="0" dirty="0">
                <a:solidFill>
                  <a:srgbClr val="003399"/>
                </a:solidFill>
                <a:latin typeface="Arial" pitchFamily="34" charset="0"/>
                <a:cs typeface="Arial" pitchFamily="34" charset="0"/>
              </a:rPr>
              <a:t>: svolgimento delle attività correlate con il controllo delle scadenze dei crediti, il sollecito dei pagamenti e le eventuali azioni di recupero, inducendo economie di scala</a:t>
            </a:r>
          </a:p>
          <a:p>
            <a:pPr marL="371475" indent="-285750">
              <a:spcAft>
                <a:spcPts val="600"/>
              </a:spcAft>
              <a:buSzPct val="85000"/>
              <a:buFont typeface="Wingdings" panose="05000000000000000000" pitchFamily="2" charset="2"/>
              <a:buChar char="q"/>
            </a:pPr>
            <a:r>
              <a:rPr lang="it-IT" i="0" dirty="0">
                <a:solidFill>
                  <a:srgbClr val="003399"/>
                </a:solidFill>
                <a:latin typeface="Arial" pitchFamily="34" charset="0"/>
                <a:cs typeface="Arial" pitchFamily="34" charset="0"/>
              </a:rPr>
              <a:t>Smobilizzo</a:t>
            </a:r>
            <a:r>
              <a:rPr lang="it-IT" b="0" i="0" dirty="0">
                <a:solidFill>
                  <a:srgbClr val="003399"/>
                </a:solidFill>
                <a:latin typeface="Arial" pitchFamily="34" charset="0"/>
                <a:cs typeface="Arial" pitchFamily="34" charset="0"/>
              </a:rPr>
              <a:t>: trasformazione dei crediti commerciali dilazionati in disponibilità finanziarie immediate, con la possibilità di migliorare anche gli indici di liquidità di bilancio</a:t>
            </a:r>
          </a:p>
          <a:p>
            <a:pPr marL="371475" indent="-285750">
              <a:spcAft>
                <a:spcPts val="600"/>
              </a:spcAft>
              <a:buSzPct val="85000"/>
              <a:buFont typeface="Wingdings" panose="05000000000000000000" pitchFamily="2" charset="2"/>
              <a:buChar char="q"/>
            </a:pPr>
            <a:r>
              <a:rPr lang="it-IT" i="0" dirty="0">
                <a:solidFill>
                  <a:srgbClr val="003399"/>
                </a:solidFill>
                <a:latin typeface="Arial" pitchFamily="34" charset="0"/>
                <a:cs typeface="Arial" pitchFamily="34" charset="0"/>
              </a:rPr>
              <a:t>Protezione</a:t>
            </a:r>
            <a:r>
              <a:rPr lang="it-IT" b="0" i="0" dirty="0">
                <a:solidFill>
                  <a:srgbClr val="003399"/>
                </a:solidFill>
                <a:latin typeface="Arial" pitchFamily="34" charset="0"/>
                <a:cs typeface="Arial" pitchFamily="34" charset="0"/>
              </a:rPr>
              <a:t>: copertura contro il rischio di insolvenza dei clienti dell’azienda</a:t>
            </a:r>
          </a:p>
        </p:txBody>
      </p:sp>
      <p:cxnSp>
        <p:nvCxnSpPr>
          <p:cNvPr id="20" name="Connettore 1 19"/>
          <p:cNvCxnSpPr/>
          <p:nvPr/>
        </p:nvCxnSpPr>
        <p:spPr>
          <a:xfrm>
            <a:off x="337245" y="1155298"/>
            <a:ext cx="8267203" cy="0"/>
          </a:xfrm>
          <a:prstGeom prst="line">
            <a:avLst/>
          </a:prstGeom>
          <a:ln w="9525">
            <a:prstDash val="solid"/>
          </a:ln>
        </p:spPr>
        <p:style>
          <a:lnRef idx="2">
            <a:schemeClr val="accent1"/>
          </a:lnRef>
          <a:fillRef idx="0">
            <a:schemeClr val="accent1"/>
          </a:fillRef>
          <a:effectRef idx="1">
            <a:schemeClr val="accent1"/>
          </a:effectRef>
          <a:fontRef idx="minor">
            <a:schemeClr val="tx1"/>
          </a:fontRef>
        </p:style>
      </p:cxnSp>
      <p:sp>
        <p:nvSpPr>
          <p:cNvPr id="25" name="Titolo 3"/>
          <p:cNvSpPr txBox="1">
            <a:spLocks/>
          </p:cNvSpPr>
          <p:nvPr/>
        </p:nvSpPr>
        <p:spPr>
          <a:xfrm>
            <a:off x="0" y="260648"/>
            <a:ext cx="9144000" cy="720080"/>
          </a:xfrm>
          <a:prstGeom prst="rect">
            <a:avLst/>
          </a:prstGeom>
        </p:spPr>
        <p:txBody>
          <a:bodyPr/>
          <a:lstStyle>
            <a:lvl1pPr algn="l" defTabSz="457200" rtl="0" eaLnBrk="0" fontAlgn="base" hangingPunct="0">
              <a:spcBef>
                <a:spcPct val="0"/>
              </a:spcBef>
              <a:spcAft>
                <a:spcPct val="0"/>
              </a:spcAft>
              <a:defRPr sz="3600" i="1" kern="1200">
                <a:solidFill>
                  <a:srgbClr val="CAB696"/>
                </a:solidFill>
                <a:latin typeface="Arial Black"/>
                <a:ea typeface="+mj-ea"/>
                <a:cs typeface="Arial Black"/>
              </a:defRPr>
            </a:lvl1pPr>
            <a:lvl2pPr algn="l" defTabSz="457200" rtl="0" eaLnBrk="0" fontAlgn="base" hangingPunct="0">
              <a:spcBef>
                <a:spcPct val="0"/>
              </a:spcBef>
              <a:spcAft>
                <a:spcPct val="0"/>
              </a:spcAft>
              <a:defRPr sz="3600" i="1">
                <a:solidFill>
                  <a:srgbClr val="CAB696"/>
                </a:solidFill>
                <a:latin typeface="Arial Black" pitchFamily="34" charset="0"/>
              </a:defRPr>
            </a:lvl2pPr>
            <a:lvl3pPr algn="l" defTabSz="457200" rtl="0" eaLnBrk="0" fontAlgn="base" hangingPunct="0">
              <a:spcBef>
                <a:spcPct val="0"/>
              </a:spcBef>
              <a:spcAft>
                <a:spcPct val="0"/>
              </a:spcAft>
              <a:defRPr sz="3600" i="1">
                <a:solidFill>
                  <a:srgbClr val="CAB696"/>
                </a:solidFill>
                <a:latin typeface="Arial Black" pitchFamily="34" charset="0"/>
              </a:defRPr>
            </a:lvl3pPr>
            <a:lvl4pPr algn="l" defTabSz="457200" rtl="0" eaLnBrk="0" fontAlgn="base" hangingPunct="0">
              <a:spcBef>
                <a:spcPct val="0"/>
              </a:spcBef>
              <a:spcAft>
                <a:spcPct val="0"/>
              </a:spcAft>
              <a:defRPr sz="3600" i="1">
                <a:solidFill>
                  <a:srgbClr val="CAB696"/>
                </a:solidFill>
                <a:latin typeface="Arial Black" pitchFamily="34" charset="0"/>
              </a:defRPr>
            </a:lvl4pPr>
            <a:lvl5pPr algn="l" defTabSz="457200" rtl="0" eaLnBrk="0" fontAlgn="base" hangingPunct="0">
              <a:spcBef>
                <a:spcPct val="0"/>
              </a:spcBef>
              <a:spcAft>
                <a:spcPct val="0"/>
              </a:spcAft>
              <a:defRPr sz="3600" i="1">
                <a:solidFill>
                  <a:srgbClr val="CAB696"/>
                </a:solidFill>
                <a:latin typeface="Arial Black" pitchFamily="34" charset="0"/>
              </a:defRPr>
            </a:lvl5pPr>
            <a:lvl6pPr marL="457200" algn="l" defTabSz="457200" rtl="0" fontAlgn="base">
              <a:spcBef>
                <a:spcPct val="0"/>
              </a:spcBef>
              <a:spcAft>
                <a:spcPct val="0"/>
              </a:spcAft>
              <a:defRPr sz="3600" i="1">
                <a:solidFill>
                  <a:srgbClr val="CAB696"/>
                </a:solidFill>
                <a:latin typeface="Arial Black" pitchFamily="34" charset="0"/>
              </a:defRPr>
            </a:lvl6pPr>
            <a:lvl7pPr marL="914400" algn="l" defTabSz="457200" rtl="0" fontAlgn="base">
              <a:spcBef>
                <a:spcPct val="0"/>
              </a:spcBef>
              <a:spcAft>
                <a:spcPct val="0"/>
              </a:spcAft>
              <a:defRPr sz="3600" i="1">
                <a:solidFill>
                  <a:srgbClr val="CAB696"/>
                </a:solidFill>
                <a:latin typeface="Arial Black" pitchFamily="34" charset="0"/>
              </a:defRPr>
            </a:lvl7pPr>
            <a:lvl8pPr marL="1371600" algn="l" defTabSz="457200" rtl="0" fontAlgn="base">
              <a:spcBef>
                <a:spcPct val="0"/>
              </a:spcBef>
              <a:spcAft>
                <a:spcPct val="0"/>
              </a:spcAft>
              <a:defRPr sz="3600" i="1">
                <a:solidFill>
                  <a:srgbClr val="CAB696"/>
                </a:solidFill>
                <a:latin typeface="Arial Black" pitchFamily="34" charset="0"/>
              </a:defRPr>
            </a:lvl8pPr>
            <a:lvl9pPr marL="1828800" algn="l" defTabSz="457200" rtl="0" fontAlgn="base">
              <a:spcBef>
                <a:spcPct val="0"/>
              </a:spcBef>
              <a:spcAft>
                <a:spcPct val="0"/>
              </a:spcAft>
              <a:defRPr sz="3600" i="1">
                <a:solidFill>
                  <a:srgbClr val="CAB696"/>
                </a:solidFill>
                <a:latin typeface="Arial Black" pitchFamily="34" charset="0"/>
              </a:defRPr>
            </a:lvl9pPr>
          </a:lstStyle>
          <a:p>
            <a:pPr algn="ctr" eaLnBrk="1" hangingPunct="1"/>
            <a:r>
              <a:rPr lang="it-IT" sz="3400" b="0" i="0" dirty="0">
                <a:solidFill>
                  <a:schemeClr val="accent6">
                    <a:lumMod val="75000"/>
                  </a:schemeClr>
                </a:solidFill>
                <a:latin typeface="Arial" pitchFamily="34" charset="0"/>
                <a:cs typeface="Arial" pitchFamily="34" charset="0"/>
              </a:rPr>
              <a:t>Che cos’è il factoring</a:t>
            </a:r>
          </a:p>
        </p:txBody>
      </p:sp>
      <p:sp>
        <p:nvSpPr>
          <p:cNvPr id="29" name="Rettangolo 28"/>
          <p:cNvSpPr/>
          <p:nvPr/>
        </p:nvSpPr>
        <p:spPr>
          <a:xfrm rot="16200000">
            <a:off x="-1961744" y="3588530"/>
            <a:ext cx="4997027" cy="369332"/>
          </a:xfrm>
          <a:prstGeom prst="rect">
            <a:avLst/>
          </a:prstGeom>
        </p:spPr>
        <p:txBody>
          <a:bodyPr wrap="square">
            <a:spAutoFit/>
          </a:bodyPr>
          <a:lstStyle/>
          <a:p>
            <a:pPr algn="ctr"/>
            <a:r>
              <a:rPr lang="it-IT" b="1" dirty="0" smtClean="0">
                <a:solidFill>
                  <a:schemeClr val="tx2">
                    <a:lumMod val="50000"/>
                    <a:lumOff val="50000"/>
                  </a:schemeClr>
                </a:solidFill>
              </a:rPr>
              <a:t>Factoring in pillole</a:t>
            </a:r>
            <a:endParaRPr lang="it-IT" b="1" dirty="0">
              <a:solidFill>
                <a:schemeClr val="tx2">
                  <a:lumMod val="50000"/>
                  <a:lumOff val="50000"/>
                </a:schemeClr>
              </a:solidFill>
            </a:endParaRPr>
          </a:p>
        </p:txBody>
      </p:sp>
      <p:cxnSp>
        <p:nvCxnSpPr>
          <p:cNvPr id="15" name="Connettore 1 14"/>
          <p:cNvCxnSpPr/>
          <p:nvPr/>
        </p:nvCxnSpPr>
        <p:spPr>
          <a:xfrm>
            <a:off x="2443531" y="4201565"/>
            <a:ext cx="6264000" cy="0"/>
          </a:xfrm>
          <a:prstGeom prst="line">
            <a:avLst/>
          </a:prstGeom>
          <a:ln w="9525">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99153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Titolo 1"/>
          <p:cNvSpPr>
            <a:spLocks noGrp="1"/>
          </p:cNvSpPr>
          <p:nvPr>
            <p:ph type="title"/>
          </p:nvPr>
        </p:nvSpPr>
        <p:spPr>
          <a:xfrm>
            <a:off x="1214438" y="333375"/>
            <a:ext cx="6886575" cy="733425"/>
          </a:xfrm>
        </p:spPr>
        <p:txBody>
          <a:bodyPr/>
          <a:lstStyle/>
          <a:p>
            <a:pPr eaLnBrk="1" hangingPunct="1"/>
            <a:r>
              <a:rPr lang="en-GB" dirty="0" err="1" smtClean="0"/>
              <a:t>Definizioni</a:t>
            </a:r>
            <a:r>
              <a:rPr lang="en-GB" dirty="0" smtClean="0"/>
              <a:t> di factoring</a:t>
            </a:r>
          </a:p>
        </p:txBody>
      </p:sp>
      <p:sp>
        <p:nvSpPr>
          <p:cNvPr id="16386" name="Segnaposto contenuto 2"/>
          <p:cNvSpPr>
            <a:spLocks noGrp="1"/>
          </p:cNvSpPr>
          <p:nvPr>
            <p:ph idx="1"/>
          </p:nvPr>
        </p:nvSpPr>
        <p:spPr bwMode="auto">
          <a:xfrm>
            <a:off x="323528" y="1700808"/>
            <a:ext cx="8391525" cy="4522787"/>
          </a:xfrm>
          <a:prstGeom prst="rect">
            <a:avLst/>
          </a:prstGeo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bodyPr>
          <a:lstStyle/>
          <a:p>
            <a:pPr algn="just"/>
            <a:r>
              <a:rPr lang="it-IT" sz="2400" dirty="0">
                <a:latin typeface="Arial" pitchFamily="34" charset="0"/>
                <a:cs typeface="Arial" pitchFamily="34" charset="0"/>
              </a:rPr>
              <a:t>In dottrina esistono numerose </a:t>
            </a:r>
            <a:r>
              <a:rPr lang="it-IT" sz="2400" dirty="0" smtClean="0">
                <a:latin typeface="Arial" pitchFamily="34" charset="0"/>
                <a:cs typeface="Arial" pitchFamily="34" charset="0"/>
              </a:rPr>
              <a:t>definizioni </a:t>
            </a:r>
            <a:r>
              <a:rPr lang="it-IT" sz="2400" dirty="0">
                <a:latin typeface="Arial" pitchFamily="34" charset="0"/>
                <a:cs typeface="Arial" pitchFamily="34" charset="0"/>
              </a:rPr>
              <a:t>di factoring: </a:t>
            </a:r>
          </a:p>
          <a:p>
            <a:pPr marL="342900" indent="-342900" algn="just">
              <a:buFont typeface="Wingdings" pitchFamily="2" charset="2"/>
              <a:buChar char="ü"/>
            </a:pPr>
            <a:r>
              <a:rPr lang="it-IT" sz="2000" dirty="0">
                <a:latin typeface="Arial" pitchFamily="34" charset="0"/>
                <a:cs typeface="Arial" pitchFamily="34" charset="0"/>
              </a:rPr>
              <a:t>trasferimento di un credito commerciale da un impresa ad un'altra impresa (</a:t>
            </a:r>
            <a:r>
              <a:rPr lang="it-IT" sz="2000" dirty="0" err="1">
                <a:latin typeface="Arial" pitchFamily="34" charset="0"/>
                <a:cs typeface="Arial" pitchFamily="34" charset="0"/>
              </a:rPr>
              <a:t>factor</a:t>
            </a:r>
            <a:r>
              <a:rPr lang="it-IT" sz="2000" dirty="0">
                <a:latin typeface="Arial" pitchFamily="34" charset="0"/>
                <a:cs typeface="Arial" pitchFamily="34" charset="0"/>
              </a:rPr>
              <a:t>) che, contro pagamento da parte del cedente di una commissione, si assume l’incarico di riscuoterne l’importo, garantendo il buon fine anche in caso di insolvenza o di momentanea difficoltà del </a:t>
            </a:r>
            <a:r>
              <a:rPr lang="it-IT" sz="2000" dirty="0" smtClean="0">
                <a:latin typeface="Arial" pitchFamily="34" charset="0"/>
                <a:cs typeface="Arial" pitchFamily="34" charset="0"/>
              </a:rPr>
              <a:t>creditore;</a:t>
            </a:r>
            <a:endParaRPr lang="it-IT" sz="2000" dirty="0">
              <a:latin typeface="Arial" pitchFamily="34" charset="0"/>
              <a:cs typeface="Arial" pitchFamily="34" charset="0"/>
            </a:endParaRPr>
          </a:p>
          <a:p>
            <a:pPr marL="342900" indent="-342900" algn="just">
              <a:buFont typeface="Wingdings" pitchFamily="2" charset="2"/>
              <a:buChar char="ü"/>
            </a:pPr>
            <a:r>
              <a:rPr lang="it-IT" sz="2000" dirty="0">
                <a:latin typeface="Arial" pitchFamily="34" charset="0"/>
                <a:cs typeface="Arial" pitchFamily="34" charset="0"/>
              </a:rPr>
              <a:t>costituisce una formula di amministrazione finanziaria e commerciale che, attraverso una cessione di crediti, consente al produttore di beni e/o servizi di trasferire ad economie esterne (i </a:t>
            </a:r>
            <a:r>
              <a:rPr lang="it-IT" sz="2000" dirty="0" err="1">
                <a:latin typeface="Arial" pitchFamily="34" charset="0"/>
                <a:cs typeface="Arial" pitchFamily="34" charset="0"/>
              </a:rPr>
              <a:t>factor</a:t>
            </a:r>
            <a:r>
              <a:rPr lang="it-IT" sz="2000" dirty="0">
                <a:latin typeface="Arial" pitchFamily="34" charset="0"/>
                <a:cs typeface="Arial" pitchFamily="34" charset="0"/>
              </a:rPr>
              <a:t>) la gestione  e l’incasso dei crediti derivatigli dalle forniture eseguite, ed il rischio di eventuali insolvenze fruendo in pari tempo di finanziamenti ed </a:t>
            </a:r>
            <a:r>
              <a:rPr lang="it-IT" sz="2000" dirty="0" smtClean="0">
                <a:latin typeface="Arial" pitchFamily="34" charset="0"/>
                <a:cs typeface="Arial" pitchFamily="34" charset="0"/>
              </a:rPr>
              <a:t>assistenze </a:t>
            </a:r>
            <a:r>
              <a:rPr lang="it-IT" sz="2000" dirty="0">
                <a:latin typeface="Arial" pitchFamily="34" charset="0"/>
                <a:cs typeface="Arial" pitchFamily="34" charset="0"/>
              </a:rPr>
              <a:t>commerciali e </a:t>
            </a:r>
            <a:r>
              <a:rPr lang="it-IT" sz="2000" dirty="0" smtClean="0">
                <a:latin typeface="Arial" pitchFamily="34" charset="0"/>
                <a:cs typeface="Arial" pitchFamily="34" charset="0"/>
              </a:rPr>
              <a:t>legali;</a:t>
            </a:r>
            <a:endParaRPr lang="it-IT" sz="2000" dirty="0">
              <a:latin typeface="Arial" pitchFamily="34" charset="0"/>
              <a:cs typeface="Arial" pitchFamily="34" charset="0"/>
            </a:endParaRPr>
          </a:p>
          <a:p>
            <a:endParaRPr lang="en-GB" sz="2400" dirty="0"/>
          </a:p>
        </p:txBody>
      </p:sp>
      <p:sp>
        <p:nvSpPr>
          <p:cNvPr id="4" name="Segnaposto numero diapositiva 3"/>
          <p:cNvSpPr>
            <a:spLocks noGrp="1"/>
          </p:cNvSpPr>
          <p:nvPr>
            <p:ph type="sldNum" sz="quarter" idx="11"/>
          </p:nvPr>
        </p:nvSpPr>
        <p:spPr/>
        <p:txBody>
          <a:bodyPr/>
          <a:lstStyle/>
          <a:p>
            <a:pPr>
              <a:defRPr/>
            </a:pPr>
            <a:fld id="{8AD26150-396D-40B6-B12E-3E6470600FAD}" type="slidenum">
              <a:rPr lang="it-IT"/>
              <a:pPr>
                <a:defRPr/>
              </a:pPr>
              <a:t>21</a:t>
            </a:fld>
            <a:endParaRPr lang="it-IT" dirty="0"/>
          </a:p>
        </p:txBody>
      </p:sp>
    </p:spTree>
    <p:extLst>
      <p:ext uri="{BB962C8B-B14F-4D97-AF65-F5344CB8AC3E}">
        <p14:creationId xmlns:p14="http://schemas.microsoft.com/office/powerpoint/2010/main" val="11239620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Titolo 1"/>
          <p:cNvSpPr>
            <a:spLocks noGrp="1"/>
          </p:cNvSpPr>
          <p:nvPr>
            <p:ph type="title"/>
          </p:nvPr>
        </p:nvSpPr>
        <p:spPr>
          <a:xfrm>
            <a:off x="1214438" y="333375"/>
            <a:ext cx="6886575" cy="733425"/>
          </a:xfrm>
        </p:spPr>
        <p:txBody>
          <a:bodyPr/>
          <a:lstStyle/>
          <a:p>
            <a:pPr eaLnBrk="1" hangingPunct="1"/>
            <a:r>
              <a:rPr lang="en-GB" dirty="0" err="1" smtClean="0"/>
              <a:t>Definizioni</a:t>
            </a:r>
            <a:r>
              <a:rPr lang="en-GB" dirty="0" smtClean="0"/>
              <a:t> di factoring</a:t>
            </a:r>
          </a:p>
        </p:txBody>
      </p:sp>
      <p:sp>
        <p:nvSpPr>
          <p:cNvPr id="16386" name="Segnaposto contenuto 2"/>
          <p:cNvSpPr>
            <a:spLocks noGrp="1"/>
          </p:cNvSpPr>
          <p:nvPr>
            <p:ph idx="1"/>
          </p:nvPr>
        </p:nvSpPr>
        <p:spPr bwMode="auto">
          <a:xfrm>
            <a:off x="395288" y="1785938"/>
            <a:ext cx="8391525" cy="4522787"/>
          </a:xfrm>
          <a:prstGeom prst="rect">
            <a:avLst/>
          </a:prstGeo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bodyPr>
          <a:lstStyle/>
          <a:p>
            <a:pPr marL="342900" indent="-342900">
              <a:buFont typeface="Wingdings" pitchFamily="2" charset="2"/>
              <a:buChar char="ü"/>
            </a:pPr>
            <a:r>
              <a:rPr lang="it-IT" sz="2000" dirty="0">
                <a:latin typeface="Arial" pitchFamily="34" charset="0"/>
                <a:cs typeface="Arial" pitchFamily="34" charset="0"/>
              </a:rPr>
              <a:t>consiste nell’acquisto pro-soluto di crediti commerciali della durata di 90/100 giorni, nell’assunzione del relativo servizio di incasso, e nell’erogazione di finanziamenti sotto forma di pagamento anticipato del corrispettivo della cessione del credito;</a:t>
            </a:r>
          </a:p>
          <a:p>
            <a:pPr marL="342900" indent="-342900">
              <a:buFont typeface="Wingdings" pitchFamily="2" charset="2"/>
              <a:buChar char="ü"/>
            </a:pPr>
            <a:r>
              <a:rPr lang="it-IT" sz="2000" dirty="0">
                <a:latin typeface="Arial" pitchFamily="34" charset="0"/>
                <a:cs typeface="Arial" pitchFamily="34" charset="0"/>
              </a:rPr>
              <a:t>il contratto di factoring consiste nel trasferimento di crediti commerciali dal loro titolare ad un </a:t>
            </a:r>
            <a:r>
              <a:rPr lang="it-IT" sz="2000" dirty="0" err="1">
                <a:latin typeface="Arial" pitchFamily="34" charset="0"/>
                <a:cs typeface="Arial" pitchFamily="34" charset="0"/>
              </a:rPr>
              <a:t>factor</a:t>
            </a:r>
            <a:r>
              <a:rPr lang="it-IT" sz="2000" dirty="0">
                <a:latin typeface="Arial" pitchFamily="34" charset="0"/>
                <a:cs typeface="Arial" pitchFamily="34" charset="0"/>
              </a:rPr>
              <a:t> che si assume l’incarico della riscossione e ne garantisce il buon fine, anche in caso di insolvenza momentanea o di fallimento del debitore, con la ritenuta di alcune commissioni per il servizio reso.</a:t>
            </a:r>
          </a:p>
          <a:p>
            <a:endParaRPr lang="en-GB" sz="2400" dirty="0">
              <a:latin typeface="Arial" pitchFamily="34" charset="0"/>
              <a:cs typeface="Arial" pitchFamily="34" charset="0"/>
            </a:endParaRPr>
          </a:p>
        </p:txBody>
      </p:sp>
      <p:sp>
        <p:nvSpPr>
          <p:cNvPr id="4" name="Segnaposto numero diapositiva 3"/>
          <p:cNvSpPr>
            <a:spLocks noGrp="1"/>
          </p:cNvSpPr>
          <p:nvPr>
            <p:ph type="sldNum" sz="quarter" idx="11"/>
          </p:nvPr>
        </p:nvSpPr>
        <p:spPr/>
        <p:txBody>
          <a:bodyPr/>
          <a:lstStyle/>
          <a:p>
            <a:pPr>
              <a:defRPr/>
            </a:pPr>
            <a:fld id="{8AD26150-396D-40B6-B12E-3E6470600FAD}" type="slidenum">
              <a:rPr lang="it-IT"/>
              <a:pPr>
                <a:defRPr/>
              </a:pPr>
              <a:t>22</a:t>
            </a:fld>
            <a:endParaRPr lang="it-IT" dirty="0"/>
          </a:p>
        </p:txBody>
      </p:sp>
    </p:spTree>
    <p:extLst>
      <p:ext uri="{BB962C8B-B14F-4D97-AF65-F5344CB8AC3E}">
        <p14:creationId xmlns:p14="http://schemas.microsoft.com/office/powerpoint/2010/main" val="2395240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idx="1"/>
            <p:extLst>
              <p:ext uri="{D42A27DB-BD31-4B8C-83A1-F6EECF244321}">
                <p14:modId xmlns:p14="http://schemas.microsoft.com/office/powerpoint/2010/main" val="599083087"/>
              </p:ext>
            </p:extLst>
          </p:nvPr>
        </p:nvGraphicFramePr>
        <p:xfrm>
          <a:off x="4644008" y="1484784"/>
          <a:ext cx="4252942" cy="4918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gnaposto numero diapositiva 2"/>
          <p:cNvSpPr>
            <a:spLocks noGrp="1"/>
          </p:cNvSpPr>
          <p:nvPr>
            <p:ph type="sldNum" sz="quarter" idx="4294967295"/>
          </p:nvPr>
        </p:nvSpPr>
        <p:spPr>
          <a:xfrm>
            <a:off x="8077200" y="6188075"/>
            <a:ext cx="1066800" cy="365125"/>
          </a:xfrm>
          <a:prstGeom prst="rect">
            <a:avLst/>
          </a:prstGeom>
        </p:spPr>
        <p:txBody>
          <a:bodyPr/>
          <a:lstStyle/>
          <a:p>
            <a:fld id="{2F35E83C-1EA7-694F-8181-85EFE411359C}" type="slidenum">
              <a:rPr lang="it-IT" smtClean="0"/>
              <a:pPr/>
              <a:t>23</a:t>
            </a:fld>
            <a:endParaRPr lang="it-IT"/>
          </a:p>
        </p:txBody>
      </p:sp>
      <p:sp>
        <p:nvSpPr>
          <p:cNvPr id="4" name="Titolo 3"/>
          <p:cNvSpPr>
            <a:spLocks noGrp="1"/>
          </p:cNvSpPr>
          <p:nvPr>
            <p:ph type="title"/>
          </p:nvPr>
        </p:nvSpPr>
        <p:spPr>
          <a:xfrm>
            <a:off x="1" y="404664"/>
            <a:ext cx="9143999" cy="504056"/>
          </a:xfrm>
        </p:spPr>
        <p:txBody>
          <a:bodyPr/>
          <a:lstStyle/>
          <a:p>
            <a:pPr algn="ctr"/>
            <a:r>
              <a:rPr lang="it-IT" sz="3200" dirty="0" smtClean="0"/>
              <a:t/>
            </a:r>
            <a:br>
              <a:rPr lang="it-IT" sz="3200" dirty="0" smtClean="0"/>
            </a:br>
            <a:r>
              <a:rPr lang="it-IT" sz="3200" dirty="0"/>
              <a:t/>
            </a:r>
            <a:br>
              <a:rPr lang="it-IT" sz="3200" dirty="0"/>
            </a:br>
            <a:r>
              <a:rPr lang="it-IT" sz="2400" dirty="0" smtClean="0"/>
              <a:t>Le risposte del Factoring ai bisogni di impresa</a:t>
            </a:r>
            <a:r>
              <a:rPr lang="it-IT" sz="2800" dirty="0" smtClean="0"/>
              <a:t/>
            </a:r>
            <a:br>
              <a:rPr lang="it-IT" sz="2800" dirty="0" smtClean="0"/>
            </a:br>
            <a:r>
              <a:rPr lang="it-IT" dirty="0" smtClean="0"/>
              <a:t/>
            </a:r>
            <a:br>
              <a:rPr lang="it-IT" dirty="0" smtClean="0"/>
            </a:br>
            <a:endParaRPr lang="it-IT" dirty="0"/>
          </a:p>
        </p:txBody>
      </p:sp>
      <p:graphicFrame>
        <p:nvGraphicFramePr>
          <p:cNvPr id="5" name="Segnaposto contenuto 4"/>
          <p:cNvGraphicFramePr>
            <a:graphicFrameLocks/>
          </p:cNvGraphicFramePr>
          <p:nvPr>
            <p:extLst>
              <p:ext uri="{D42A27DB-BD31-4B8C-83A1-F6EECF244321}">
                <p14:modId xmlns:p14="http://schemas.microsoft.com/office/powerpoint/2010/main" val="2614285783"/>
              </p:ext>
            </p:extLst>
          </p:nvPr>
        </p:nvGraphicFramePr>
        <p:xfrm>
          <a:off x="179388" y="1498631"/>
          <a:ext cx="3672532" cy="45226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magine 6"/>
          <p:cNvPicPr/>
          <p:nvPr/>
        </p:nvPicPr>
        <p:blipFill>
          <a:blip r:embed="rId12"/>
          <a:srcRect/>
          <a:stretch>
            <a:fillRect/>
          </a:stretch>
        </p:blipFill>
        <p:spPr bwMode="auto">
          <a:xfrm>
            <a:off x="5724128" y="3717032"/>
            <a:ext cx="2181225" cy="462280"/>
          </a:xfrm>
          <a:prstGeom prst="rect">
            <a:avLst/>
          </a:prstGeom>
          <a:noFill/>
        </p:spPr>
      </p:pic>
    </p:spTree>
    <p:extLst>
      <p:ext uri="{BB962C8B-B14F-4D97-AF65-F5344CB8AC3E}">
        <p14:creationId xmlns:p14="http://schemas.microsoft.com/office/powerpoint/2010/main" val="227477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par>
                                <p:cTn id="9" presetID="21" presetClass="entr" presetSubtype="1"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1000"/>
                                        <p:tgtEl>
                                          <p:spTgt spid="5"/>
                                        </p:tgtEl>
                                      </p:cBhvr>
                                    </p:animEffect>
                                  </p:childTnLst>
                                </p:cTn>
                              </p:par>
                              <p:par>
                                <p:cTn id="12" presetID="21" presetClass="entr" presetSubtype="4" fill="hold" grpId="0" nodeType="withEffect">
                                  <p:stCondLst>
                                    <p:cond delay="1500"/>
                                  </p:stCondLst>
                                  <p:childTnLst>
                                    <p:set>
                                      <p:cBhvr>
                                        <p:cTn id="13" dur="1" fill="hold">
                                          <p:stCondLst>
                                            <p:cond delay="0"/>
                                          </p:stCondLst>
                                        </p:cTn>
                                        <p:tgtEl>
                                          <p:spTgt spid="6"/>
                                        </p:tgtEl>
                                        <p:attrNameLst>
                                          <p:attrName>style.visibility</p:attrName>
                                        </p:attrNameLst>
                                      </p:cBhvr>
                                      <p:to>
                                        <p:strVal val="visible"/>
                                      </p:to>
                                    </p:set>
                                    <p:animEffect transition="in" filter="wheel(4)">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ccia a destra con strisce 4"/>
          <p:cNvSpPr/>
          <p:nvPr/>
        </p:nvSpPr>
        <p:spPr bwMode="auto">
          <a:xfrm>
            <a:off x="4954441" y="1622830"/>
            <a:ext cx="834998" cy="217216"/>
          </a:xfrm>
          <a:prstGeom prst="stripedRightArrow">
            <a:avLst/>
          </a:prstGeom>
          <a:solidFill>
            <a:schemeClr val="accent5">
              <a:lumMod val="90000"/>
            </a:schemeClr>
          </a:solidFill>
          <a:ln w="25400">
            <a:noFill/>
            <a:miter lim="800000"/>
            <a:headEnd/>
            <a:tailEnd/>
          </a:ln>
        </p:spPr>
        <p:txBody>
          <a:bodyPr lIns="0" tIns="0"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auto">
              <a:spcBef>
                <a:spcPts val="0"/>
              </a:spcBef>
              <a:spcAft>
                <a:spcPts val="0"/>
              </a:spcAft>
              <a:defRPr/>
            </a:pPr>
            <a:endParaRPr lang="it-IT" kern="0">
              <a:solidFill>
                <a:sysClr val="windowText" lastClr="000000"/>
              </a:solidFill>
              <a:latin typeface="Calibri"/>
            </a:endParaRPr>
          </a:p>
        </p:txBody>
      </p:sp>
      <p:sp>
        <p:nvSpPr>
          <p:cNvPr id="8" name="Freccia a destra con strisce 7"/>
          <p:cNvSpPr/>
          <p:nvPr/>
        </p:nvSpPr>
        <p:spPr bwMode="auto">
          <a:xfrm>
            <a:off x="4954441" y="2133392"/>
            <a:ext cx="834998" cy="210553"/>
          </a:xfrm>
          <a:prstGeom prst="stripedRightArrow">
            <a:avLst/>
          </a:prstGeom>
          <a:solidFill>
            <a:schemeClr val="accent5">
              <a:lumMod val="90000"/>
            </a:schemeClr>
          </a:solidFill>
          <a:ln w="25400">
            <a:noFill/>
            <a:miter lim="800000"/>
            <a:headEnd/>
            <a:tailEnd/>
          </a:ln>
        </p:spPr>
        <p:txBody>
          <a:bodyPr lIns="0" tIns="0"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auto">
              <a:spcBef>
                <a:spcPts val="0"/>
              </a:spcBef>
              <a:spcAft>
                <a:spcPts val="0"/>
              </a:spcAft>
              <a:defRPr/>
            </a:pPr>
            <a:endParaRPr lang="it-IT" kern="0">
              <a:solidFill>
                <a:sysClr val="windowText" lastClr="000000"/>
              </a:solidFill>
              <a:latin typeface="Calibri"/>
            </a:endParaRPr>
          </a:p>
        </p:txBody>
      </p:sp>
      <p:sp>
        <p:nvSpPr>
          <p:cNvPr id="10" name="Rettangolo arrotondato 9"/>
          <p:cNvSpPr/>
          <p:nvPr/>
        </p:nvSpPr>
        <p:spPr>
          <a:xfrm>
            <a:off x="0" y="369060"/>
            <a:ext cx="4884754" cy="528165"/>
          </a:xfrm>
          <a:prstGeom prst="roundRect">
            <a:avLst/>
          </a:prstGeom>
          <a:solidFill>
            <a:schemeClr val="bg1"/>
          </a:solidFill>
          <a:ln w="25400" cap="flat" cmpd="sng" algn="ctr">
            <a:solidFill>
              <a:schemeClr val="accent1"/>
            </a:solidFill>
            <a:prstDash val="solid"/>
          </a:ln>
          <a:effec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auto">
              <a:spcBef>
                <a:spcPts val="0"/>
              </a:spcBef>
              <a:spcAft>
                <a:spcPts val="0"/>
              </a:spcAft>
              <a:defRPr/>
            </a:pPr>
            <a:r>
              <a:rPr lang="it-IT" sz="1800" b="1" kern="0" dirty="0" smtClean="0">
                <a:solidFill>
                  <a:schemeClr val="accent2">
                    <a:lumMod val="60000"/>
                    <a:lumOff val="40000"/>
                  </a:schemeClr>
                </a:solidFill>
                <a:latin typeface="+mj-lt"/>
                <a:ea typeface="Tahoma" pitchFamily="34" charset="0"/>
                <a:cs typeface="Tahoma" pitchFamily="34" charset="0"/>
              </a:rPr>
              <a:t>ESIGENZE DEL CLIENTE</a:t>
            </a:r>
          </a:p>
        </p:txBody>
      </p:sp>
      <p:sp>
        <p:nvSpPr>
          <p:cNvPr id="40" name="Rettangolo arrotondato 39"/>
          <p:cNvSpPr/>
          <p:nvPr/>
        </p:nvSpPr>
        <p:spPr>
          <a:xfrm>
            <a:off x="5817411" y="297961"/>
            <a:ext cx="1397477" cy="576000"/>
          </a:xfrm>
          <a:prstGeom prst="roundRect">
            <a:avLst/>
          </a:prstGeom>
          <a:solidFill>
            <a:srgbClr val="00B050"/>
          </a:solidFill>
          <a:ln w="25400" cap="flat" cmpd="sng" algn="ctr">
            <a:solidFill>
              <a:schemeClr val="bg2"/>
            </a:solidFill>
            <a:prstDash val="solid"/>
          </a:ln>
          <a:effectLst/>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a:defRPr/>
            </a:pPr>
            <a:r>
              <a:rPr lang="it-IT" sz="1600" b="1" kern="0" dirty="0" smtClean="0">
                <a:solidFill>
                  <a:schemeClr val="bg1"/>
                </a:solidFill>
                <a:latin typeface="Arial" pitchFamily="34" charset="0"/>
                <a:ea typeface="Tahoma" pitchFamily="34" charset="0"/>
                <a:cs typeface="Arial" pitchFamily="34" charset="0"/>
              </a:rPr>
              <a:t>Ciclo  Attivo</a:t>
            </a:r>
          </a:p>
        </p:txBody>
      </p:sp>
      <p:sp>
        <p:nvSpPr>
          <p:cNvPr id="75884" name="Segnaposto numero diapositiva 2"/>
          <p:cNvSpPr>
            <a:spLocks noGrp="1"/>
          </p:cNvSpPr>
          <p:nvPr>
            <p:ph type="sldNum" sz="quarter" idx="4294967295"/>
          </p:nvPr>
        </p:nvSpPr>
        <p:spPr bwMode="auto">
          <a:xfrm>
            <a:off x="7884368" y="6305375"/>
            <a:ext cx="1259632"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F9053D9D-791B-4D09-992C-64E448CF4215}" type="slidenum">
              <a:rPr lang="it-IT" smtClean="0">
                <a:latin typeface="Trebuchet MS" pitchFamily="34" charset="0"/>
                <a:cs typeface="Arial" charset="0"/>
              </a:rPr>
              <a:pPr fontAlgn="base">
                <a:spcBef>
                  <a:spcPct val="0"/>
                </a:spcBef>
                <a:spcAft>
                  <a:spcPct val="0"/>
                </a:spcAft>
              </a:pPr>
              <a:t>24</a:t>
            </a:fld>
            <a:endParaRPr lang="it-IT" dirty="0" smtClean="0">
              <a:latin typeface="Trebuchet MS" pitchFamily="34" charset="0"/>
              <a:cs typeface="Arial" charset="0"/>
            </a:endParaRPr>
          </a:p>
        </p:txBody>
      </p:sp>
      <p:sp>
        <p:nvSpPr>
          <p:cNvPr id="30" name="Rettangolo arrotondato 29"/>
          <p:cNvSpPr/>
          <p:nvPr/>
        </p:nvSpPr>
        <p:spPr>
          <a:xfrm>
            <a:off x="7569555" y="3405304"/>
            <a:ext cx="1418885" cy="576000"/>
          </a:xfrm>
          <a:prstGeom prst="roundRect">
            <a:avLst/>
          </a:prstGeom>
          <a:solidFill>
            <a:srgbClr val="C00000"/>
          </a:solidFill>
          <a:ln w="25400" cap="flat" cmpd="sng" algn="ctr">
            <a:solidFill>
              <a:schemeClr val="bg2"/>
            </a:solidFill>
            <a:prstDash val="solid"/>
          </a:ln>
          <a:effectLst/>
        </p:spPr>
        <p:txBody>
          <a:bodyPr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auto">
              <a:spcBef>
                <a:spcPts val="0"/>
              </a:spcBef>
              <a:spcAft>
                <a:spcPts val="0"/>
              </a:spcAft>
              <a:defRPr/>
            </a:pPr>
            <a:r>
              <a:rPr lang="it-IT" sz="1600" b="1" kern="0" dirty="0" smtClean="0">
                <a:solidFill>
                  <a:schemeClr val="bg1"/>
                </a:solidFill>
                <a:latin typeface="Arial" pitchFamily="34" charset="0"/>
                <a:ea typeface="Tahoma" pitchFamily="34" charset="0"/>
                <a:cs typeface="Arial" pitchFamily="34" charset="0"/>
              </a:rPr>
              <a:t>Ciclo Passivo</a:t>
            </a:r>
          </a:p>
        </p:txBody>
      </p:sp>
      <p:graphicFrame>
        <p:nvGraphicFramePr>
          <p:cNvPr id="2" name="Diagramma 1"/>
          <p:cNvGraphicFramePr/>
          <p:nvPr>
            <p:extLst>
              <p:ext uri="{D42A27DB-BD31-4B8C-83A1-F6EECF244321}">
                <p14:modId xmlns:p14="http://schemas.microsoft.com/office/powerpoint/2010/main" val="2820763990"/>
              </p:ext>
            </p:extLst>
          </p:nvPr>
        </p:nvGraphicFramePr>
        <p:xfrm>
          <a:off x="-19657" y="1463004"/>
          <a:ext cx="4966245" cy="5394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3" name="Gruppo 42"/>
          <p:cNvGrpSpPr/>
          <p:nvPr/>
        </p:nvGrpSpPr>
        <p:grpSpPr>
          <a:xfrm>
            <a:off x="5817411" y="2604154"/>
            <a:ext cx="1433157" cy="354239"/>
            <a:chOff x="248078" y="147874"/>
            <a:chExt cx="3473099" cy="354239"/>
          </a:xfrm>
          <a:solidFill>
            <a:srgbClr val="0070C0"/>
          </a:solidFill>
          <a:scene3d>
            <a:camera prst="orthographicFront"/>
            <a:lightRig rig="chilly" dir="t"/>
          </a:scene3d>
        </p:grpSpPr>
        <p:sp>
          <p:nvSpPr>
            <p:cNvPr id="44" name="Rettangolo arrotondato 43"/>
            <p:cNvSpPr/>
            <p:nvPr/>
          </p:nvSpPr>
          <p:spPr>
            <a:xfrm>
              <a:off x="248078" y="147874"/>
              <a:ext cx="3473099" cy="354239"/>
            </a:xfrm>
            <a:prstGeom prst="roundRect">
              <a:avLst/>
            </a:prstGeom>
            <a:grpFill/>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Rettangolo 44"/>
            <p:cNvSpPr/>
            <p:nvPr/>
          </p:nvSpPr>
          <p:spPr>
            <a:xfrm>
              <a:off x="265371" y="165167"/>
              <a:ext cx="3438513" cy="319653"/>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31275" tIns="0" rIns="131275" bIns="0" numCol="1" spcCol="1270" anchor="ctr" anchorCtr="0">
              <a:noAutofit/>
            </a:bodyPr>
            <a:lstStyle/>
            <a:p>
              <a:pPr lvl="0" algn="ctr" defTabSz="400050">
                <a:lnSpc>
                  <a:spcPct val="90000"/>
                </a:lnSpc>
                <a:spcBef>
                  <a:spcPct val="0"/>
                </a:spcBef>
                <a:spcAft>
                  <a:spcPct val="35000"/>
                </a:spcAft>
              </a:pPr>
              <a:r>
                <a:rPr lang="it-IT" sz="1200" b="1" dirty="0" smtClean="0">
                  <a:solidFill>
                    <a:schemeClr val="bg1"/>
                  </a:solidFill>
                  <a:latin typeface="Arial" pitchFamily="34" charset="0"/>
                  <a:cs typeface="Arial" pitchFamily="34" charset="0"/>
                </a:rPr>
                <a:t>IAS - ATD</a:t>
              </a:r>
              <a:endParaRPr lang="it-IT" sz="1200" b="1" kern="1200" dirty="0">
                <a:solidFill>
                  <a:schemeClr val="bg1"/>
                </a:solidFill>
                <a:latin typeface="Arial" pitchFamily="34" charset="0"/>
                <a:cs typeface="Arial" pitchFamily="34" charset="0"/>
              </a:endParaRPr>
            </a:p>
          </p:txBody>
        </p:sp>
      </p:grpSp>
      <p:grpSp>
        <p:nvGrpSpPr>
          <p:cNvPr id="46" name="Gruppo 45"/>
          <p:cNvGrpSpPr/>
          <p:nvPr/>
        </p:nvGrpSpPr>
        <p:grpSpPr>
          <a:xfrm>
            <a:off x="5817411" y="3143093"/>
            <a:ext cx="1433157" cy="354239"/>
            <a:chOff x="248078" y="147874"/>
            <a:chExt cx="3473099" cy="354239"/>
          </a:xfrm>
          <a:solidFill>
            <a:srgbClr val="0070C0"/>
          </a:solidFill>
          <a:scene3d>
            <a:camera prst="orthographicFront"/>
            <a:lightRig rig="chilly" dir="t"/>
          </a:scene3d>
        </p:grpSpPr>
        <p:sp>
          <p:nvSpPr>
            <p:cNvPr id="47" name="Rettangolo arrotondato 46"/>
            <p:cNvSpPr/>
            <p:nvPr/>
          </p:nvSpPr>
          <p:spPr>
            <a:xfrm>
              <a:off x="248078" y="147874"/>
              <a:ext cx="3473099" cy="354239"/>
            </a:xfrm>
            <a:prstGeom prst="roundRect">
              <a:avLst/>
            </a:prstGeom>
            <a:grpFill/>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Rettangolo 47"/>
            <p:cNvSpPr/>
            <p:nvPr/>
          </p:nvSpPr>
          <p:spPr>
            <a:xfrm>
              <a:off x="265371" y="165167"/>
              <a:ext cx="3438513" cy="319653"/>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31275" tIns="0" rIns="131275" bIns="0" numCol="1" spcCol="1270" anchor="ctr" anchorCtr="0">
              <a:noAutofit/>
            </a:bodyPr>
            <a:lstStyle/>
            <a:p>
              <a:pPr lvl="0" algn="ctr" defTabSz="400050">
                <a:lnSpc>
                  <a:spcPct val="90000"/>
                </a:lnSpc>
                <a:spcBef>
                  <a:spcPct val="0"/>
                </a:spcBef>
                <a:spcAft>
                  <a:spcPct val="35000"/>
                </a:spcAft>
              </a:pPr>
              <a:r>
                <a:rPr lang="it-IT" sz="1200" b="1" dirty="0" smtClean="0">
                  <a:solidFill>
                    <a:schemeClr val="bg1"/>
                  </a:solidFill>
                  <a:latin typeface="Arial" pitchFamily="34" charset="0"/>
                  <a:cs typeface="Arial" pitchFamily="34" charset="0"/>
                </a:rPr>
                <a:t>ESTERO</a:t>
              </a:r>
              <a:endParaRPr lang="it-IT" sz="1200" b="1" kern="1200" dirty="0">
                <a:solidFill>
                  <a:schemeClr val="bg1"/>
                </a:solidFill>
                <a:latin typeface="Arial" pitchFamily="34" charset="0"/>
                <a:cs typeface="Arial" pitchFamily="34" charset="0"/>
              </a:endParaRPr>
            </a:p>
          </p:txBody>
        </p:sp>
      </p:grpSp>
      <p:grpSp>
        <p:nvGrpSpPr>
          <p:cNvPr id="49" name="Gruppo 48"/>
          <p:cNvGrpSpPr/>
          <p:nvPr/>
        </p:nvGrpSpPr>
        <p:grpSpPr>
          <a:xfrm>
            <a:off x="5824547" y="3698907"/>
            <a:ext cx="1433157" cy="354239"/>
            <a:chOff x="248078" y="147874"/>
            <a:chExt cx="3473099" cy="354239"/>
          </a:xfrm>
          <a:solidFill>
            <a:srgbClr val="0070C0"/>
          </a:solidFill>
          <a:scene3d>
            <a:camera prst="orthographicFront"/>
            <a:lightRig rig="chilly" dir="t"/>
          </a:scene3d>
        </p:grpSpPr>
        <p:sp>
          <p:nvSpPr>
            <p:cNvPr id="50" name="Rettangolo arrotondato 49"/>
            <p:cNvSpPr/>
            <p:nvPr/>
          </p:nvSpPr>
          <p:spPr>
            <a:xfrm>
              <a:off x="248078" y="147874"/>
              <a:ext cx="3473099" cy="354239"/>
            </a:xfrm>
            <a:prstGeom prst="roundRect">
              <a:avLst/>
            </a:prstGeom>
            <a:grpFill/>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Rettangolo 50"/>
            <p:cNvSpPr/>
            <p:nvPr/>
          </p:nvSpPr>
          <p:spPr>
            <a:xfrm>
              <a:off x="265371" y="165167"/>
              <a:ext cx="3438513" cy="319653"/>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31275" tIns="0" rIns="131275" bIns="0" numCol="1" spcCol="1270" anchor="ctr" anchorCtr="0">
              <a:noAutofit/>
            </a:bodyPr>
            <a:lstStyle/>
            <a:p>
              <a:pPr lvl="0" algn="ctr" defTabSz="400050">
                <a:lnSpc>
                  <a:spcPct val="90000"/>
                </a:lnSpc>
                <a:spcBef>
                  <a:spcPct val="0"/>
                </a:spcBef>
                <a:spcAft>
                  <a:spcPct val="35000"/>
                </a:spcAft>
              </a:pPr>
              <a:r>
                <a:rPr lang="it-IT" sz="1200" b="1" dirty="0" smtClean="0">
                  <a:solidFill>
                    <a:schemeClr val="bg1"/>
                  </a:solidFill>
                  <a:latin typeface="Arial" pitchFamily="34" charset="0"/>
                  <a:cs typeface="Arial" pitchFamily="34" charset="0"/>
                </a:rPr>
                <a:t>MATURITY</a:t>
              </a:r>
              <a:endParaRPr lang="it-IT" sz="1200" b="1" kern="1200" dirty="0">
                <a:solidFill>
                  <a:schemeClr val="bg1"/>
                </a:solidFill>
                <a:latin typeface="Arial" pitchFamily="34" charset="0"/>
                <a:cs typeface="Arial" pitchFamily="34" charset="0"/>
              </a:endParaRPr>
            </a:p>
          </p:txBody>
        </p:sp>
      </p:grpSp>
      <p:sp>
        <p:nvSpPr>
          <p:cNvPr id="52" name="Rettangolo 51"/>
          <p:cNvSpPr/>
          <p:nvPr/>
        </p:nvSpPr>
        <p:spPr>
          <a:xfrm>
            <a:off x="7569556" y="4308228"/>
            <a:ext cx="1418885" cy="814110"/>
          </a:xfrm>
          <a:prstGeom prst="rect">
            <a:avLst/>
          </a:prstGeom>
          <a:solidFill>
            <a:srgbClr val="0070C0"/>
          </a:solidFill>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131275" tIns="0" rIns="131275" bIns="0" numCol="1" spcCol="1270" anchor="ctr" anchorCtr="0">
            <a:noAutofit/>
          </a:bodyPr>
          <a:lstStyle/>
          <a:p>
            <a:pPr lvl="0" algn="ctr" defTabSz="400050">
              <a:lnSpc>
                <a:spcPct val="90000"/>
              </a:lnSpc>
              <a:spcBef>
                <a:spcPct val="0"/>
              </a:spcBef>
              <a:spcAft>
                <a:spcPct val="35000"/>
              </a:spcAft>
            </a:pPr>
            <a:r>
              <a:rPr lang="it-IT" sz="1200" b="1" dirty="0" smtClean="0">
                <a:solidFill>
                  <a:schemeClr val="bg1"/>
                </a:solidFill>
                <a:latin typeface="Arial" pitchFamily="34" charset="0"/>
                <a:cs typeface="Arial" pitchFamily="34" charset="0"/>
              </a:rPr>
              <a:t>MATURITY</a:t>
            </a:r>
            <a:endParaRPr lang="it-IT" sz="1200" b="1" kern="1200" dirty="0">
              <a:solidFill>
                <a:schemeClr val="bg1"/>
              </a:solidFill>
              <a:latin typeface="Arial" pitchFamily="34" charset="0"/>
              <a:cs typeface="Arial" pitchFamily="34" charset="0"/>
            </a:endParaRPr>
          </a:p>
        </p:txBody>
      </p:sp>
      <p:sp>
        <p:nvSpPr>
          <p:cNvPr id="53" name="Rettangolo 52"/>
          <p:cNvSpPr/>
          <p:nvPr/>
        </p:nvSpPr>
        <p:spPr>
          <a:xfrm>
            <a:off x="7569556" y="5316644"/>
            <a:ext cx="1418885" cy="1424724"/>
          </a:xfrm>
          <a:prstGeom prst="rect">
            <a:avLst/>
          </a:prstGeom>
          <a:solidFill>
            <a:srgbClr val="0070C0"/>
          </a:solidFill>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131275" tIns="0" rIns="131275" bIns="0" numCol="1" spcCol="1270" anchor="ctr" anchorCtr="0">
            <a:noAutofit/>
          </a:bodyPr>
          <a:lstStyle/>
          <a:p>
            <a:pPr lvl="0" algn="ctr" defTabSz="400050">
              <a:lnSpc>
                <a:spcPct val="90000"/>
              </a:lnSpc>
              <a:spcBef>
                <a:spcPct val="0"/>
              </a:spcBef>
              <a:spcAft>
                <a:spcPct val="35000"/>
              </a:spcAft>
            </a:pPr>
            <a:r>
              <a:rPr lang="it-IT" sz="1200" b="1" dirty="0" smtClean="0">
                <a:solidFill>
                  <a:schemeClr val="bg1"/>
                </a:solidFill>
                <a:latin typeface="Arial" pitchFamily="34" charset="0"/>
                <a:cs typeface="Arial" pitchFamily="34" charset="0"/>
              </a:rPr>
              <a:t>INDIRETTO</a:t>
            </a:r>
            <a:endParaRPr lang="it-IT" sz="1200" b="1" kern="1200" dirty="0">
              <a:solidFill>
                <a:schemeClr val="bg1"/>
              </a:solidFill>
              <a:latin typeface="Arial" pitchFamily="34" charset="0"/>
              <a:cs typeface="Arial" pitchFamily="34" charset="0"/>
            </a:endParaRPr>
          </a:p>
        </p:txBody>
      </p:sp>
      <p:sp>
        <p:nvSpPr>
          <p:cNvPr id="4" name="Freccia in giù 3"/>
          <p:cNvSpPr/>
          <p:nvPr/>
        </p:nvSpPr>
        <p:spPr bwMode="auto">
          <a:xfrm>
            <a:off x="6397109" y="960051"/>
            <a:ext cx="288032" cy="341756"/>
          </a:xfrm>
          <a:prstGeom prst="downArrow">
            <a:avLst/>
          </a:prstGeom>
          <a:solidFill>
            <a:srgbClr val="002060"/>
          </a:solidFill>
          <a:ln w="25400">
            <a:noFill/>
            <a:miter lim="800000"/>
            <a:headEnd/>
            <a:tailEnd/>
          </a:ln>
        </p:spPr>
        <p:txBody>
          <a:bodyPr lIns="0" tIns="0" rIns="0" bIns="0" rtlCol="0" anchor="ctr">
            <a:prstTxWarp prst="textNoShape">
              <a:avLst/>
            </a:prstTxWarp>
          </a:bodyPr>
          <a:lstStyle/>
          <a:p>
            <a:pPr algn="ctr"/>
            <a:endParaRPr lang="it-IT"/>
          </a:p>
        </p:txBody>
      </p:sp>
      <p:sp>
        <p:nvSpPr>
          <p:cNvPr id="54" name="Freccia in giù 53"/>
          <p:cNvSpPr/>
          <p:nvPr/>
        </p:nvSpPr>
        <p:spPr bwMode="auto">
          <a:xfrm>
            <a:off x="8158979" y="3966472"/>
            <a:ext cx="288032" cy="341756"/>
          </a:xfrm>
          <a:prstGeom prst="downArrow">
            <a:avLst/>
          </a:prstGeom>
          <a:solidFill>
            <a:srgbClr val="002060"/>
          </a:solidFill>
          <a:ln w="25400">
            <a:noFill/>
            <a:miter lim="800000"/>
            <a:headEnd/>
            <a:tailEnd/>
          </a:ln>
        </p:spPr>
        <p:txBody>
          <a:bodyPr lIns="0" tIns="0" rIns="0" bIns="0" rtlCol="0" anchor="ctr">
            <a:prstTxWarp prst="textNoShape">
              <a:avLst/>
            </a:prstTxWarp>
          </a:bodyPr>
          <a:lstStyle/>
          <a:p>
            <a:pPr algn="ctr"/>
            <a:endParaRPr lang="it-IT"/>
          </a:p>
        </p:txBody>
      </p:sp>
      <p:grpSp>
        <p:nvGrpSpPr>
          <p:cNvPr id="55" name="Gruppo 54"/>
          <p:cNvGrpSpPr/>
          <p:nvPr/>
        </p:nvGrpSpPr>
        <p:grpSpPr>
          <a:xfrm>
            <a:off x="5803139" y="2061548"/>
            <a:ext cx="1433157" cy="354239"/>
            <a:chOff x="248078" y="147874"/>
            <a:chExt cx="3473099" cy="354239"/>
          </a:xfrm>
          <a:solidFill>
            <a:srgbClr val="0070C0"/>
          </a:solidFill>
          <a:scene3d>
            <a:camera prst="orthographicFront"/>
            <a:lightRig rig="chilly" dir="t"/>
          </a:scene3d>
        </p:grpSpPr>
        <p:sp>
          <p:nvSpPr>
            <p:cNvPr id="56" name="Rettangolo arrotondato 55"/>
            <p:cNvSpPr/>
            <p:nvPr/>
          </p:nvSpPr>
          <p:spPr>
            <a:xfrm>
              <a:off x="248078" y="147874"/>
              <a:ext cx="3473099" cy="354239"/>
            </a:xfrm>
            <a:prstGeom prst="roundRect">
              <a:avLst/>
            </a:prstGeom>
            <a:grpFill/>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7" name="Rettangolo 56"/>
            <p:cNvSpPr/>
            <p:nvPr/>
          </p:nvSpPr>
          <p:spPr>
            <a:xfrm>
              <a:off x="265371" y="165167"/>
              <a:ext cx="3438513" cy="319653"/>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31275" tIns="0" rIns="131275" bIns="0" numCol="1" spcCol="1270" anchor="ctr" anchorCtr="0">
              <a:noAutofit/>
            </a:bodyPr>
            <a:lstStyle/>
            <a:p>
              <a:pPr lvl="0" algn="ctr" defTabSz="400050">
                <a:lnSpc>
                  <a:spcPct val="90000"/>
                </a:lnSpc>
                <a:spcBef>
                  <a:spcPct val="0"/>
                </a:spcBef>
                <a:spcAft>
                  <a:spcPct val="35000"/>
                </a:spcAft>
              </a:pPr>
              <a:r>
                <a:rPr lang="it-IT" sz="1200" b="1" dirty="0" smtClean="0">
                  <a:solidFill>
                    <a:schemeClr val="bg1"/>
                  </a:solidFill>
                  <a:latin typeface="Arial" pitchFamily="34" charset="0"/>
                  <a:cs typeface="Arial" pitchFamily="34" charset="0"/>
                </a:rPr>
                <a:t>PRO SOLUTO</a:t>
              </a:r>
              <a:endParaRPr lang="it-IT" sz="1200" b="1" kern="1200" dirty="0">
                <a:solidFill>
                  <a:schemeClr val="bg1"/>
                </a:solidFill>
                <a:latin typeface="Arial" pitchFamily="34" charset="0"/>
                <a:cs typeface="Arial" pitchFamily="34" charset="0"/>
              </a:endParaRPr>
            </a:p>
          </p:txBody>
        </p:sp>
      </p:grpSp>
      <p:sp>
        <p:nvSpPr>
          <p:cNvPr id="58" name="Freccia in giù 57"/>
          <p:cNvSpPr/>
          <p:nvPr/>
        </p:nvSpPr>
        <p:spPr bwMode="auto">
          <a:xfrm>
            <a:off x="2409197" y="897225"/>
            <a:ext cx="288032" cy="341756"/>
          </a:xfrm>
          <a:prstGeom prst="downArrow">
            <a:avLst/>
          </a:prstGeom>
          <a:solidFill>
            <a:srgbClr val="002060"/>
          </a:solidFill>
          <a:ln w="25400">
            <a:noFill/>
            <a:miter lim="800000"/>
            <a:headEnd/>
            <a:tailEnd/>
          </a:ln>
        </p:spPr>
        <p:txBody>
          <a:bodyPr lIns="0" tIns="0" rIns="0" bIns="0" rtlCol="0" anchor="ctr">
            <a:prstTxWarp prst="textNoShape">
              <a:avLst/>
            </a:prstTxWarp>
          </a:bodyPr>
          <a:lstStyle/>
          <a:p>
            <a:pPr algn="ctr"/>
            <a:endParaRPr lang="it-IT"/>
          </a:p>
        </p:txBody>
      </p:sp>
      <p:sp>
        <p:nvSpPr>
          <p:cNvPr id="39" name="Freccia a destra con strisce 38"/>
          <p:cNvSpPr/>
          <p:nvPr/>
        </p:nvSpPr>
        <p:spPr bwMode="auto">
          <a:xfrm>
            <a:off x="4944483" y="4390097"/>
            <a:ext cx="2520997" cy="227034"/>
          </a:xfrm>
          <a:prstGeom prst="stripedRightArrow">
            <a:avLst/>
          </a:prstGeom>
          <a:solidFill>
            <a:schemeClr val="accent5">
              <a:lumMod val="90000"/>
            </a:schemeClr>
          </a:solidFill>
          <a:ln w="25400">
            <a:noFill/>
            <a:miter lim="800000"/>
            <a:headEnd/>
            <a:tailEnd/>
          </a:ln>
        </p:spPr>
        <p:txBody>
          <a:bodyPr lIns="0" tIns="0"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auto">
              <a:spcBef>
                <a:spcPts val="0"/>
              </a:spcBef>
              <a:spcAft>
                <a:spcPts val="0"/>
              </a:spcAft>
              <a:defRPr/>
            </a:pPr>
            <a:endParaRPr lang="it-IT" kern="0">
              <a:solidFill>
                <a:sysClr val="windowText" lastClr="000000"/>
              </a:solidFill>
              <a:latin typeface="Calibri"/>
            </a:endParaRPr>
          </a:p>
        </p:txBody>
      </p:sp>
      <p:sp>
        <p:nvSpPr>
          <p:cNvPr id="41" name="Freccia a destra con strisce 40"/>
          <p:cNvSpPr/>
          <p:nvPr/>
        </p:nvSpPr>
        <p:spPr bwMode="auto">
          <a:xfrm>
            <a:off x="4946588" y="4910669"/>
            <a:ext cx="2520997" cy="227034"/>
          </a:xfrm>
          <a:prstGeom prst="stripedRightArrow">
            <a:avLst/>
          </a:prstGeom>
          <a:solidFill>
            <a:schemeClr val="accent5">
              <a:lumMod val="90000"/>
            </a:schemeClr>
          </a:solidFill>
          <a:ln w="25400">
            <a:noFill/>
            <a:miter lim="800000"/>
            <a:headEnd/>
            <a:tailEnd/>
          </a:ln>
        </p:spPr>
        <p:txBody>
          <a:bodyPr lIns="0" tIns="0"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auto">
              <a:spcBef>
                <a:spcPts val="0"/>
              </a:spcBef>
              <a:spcAft>
                <a:spcPts val="0"/>
              </a:spcAft>
              <a:defRPr/>
            </a:pPr>
            <a:endParaRPr lang="it-IT" kern="0">
              <a:solidFill>
                <a:sysClr val="windowText" lastClr="000000"/>
              </a:solidFill>
              <a:latin typeface="Calibri"/>
            </a:endParaRPr>
          </a:p>
        </p:txBody>
      </p:sp>
      <p:sp>
        <p:nvSpPr>
          <p:cNvPr id="42" name="Freccia a destra con strisce 41"/>
          <p:cNvSpPr/>
          <p:nvPr/>
        </p:nvSpPr>
        <p:spPr bwMode="auto">
          <a:xfrm>
            <a:off x="4941913" y="5430161"/>
            <a:ext cx="2520997" cy="227034"/>
          </a:xfrm>
          <a:prstGeom prst="stripedRightArrow">
            <a:avLst/>
          </a:prstGeom>
          <a:solidFill>
            <a:schemeClr val="accent5">
              <a:lumMod val="90000"/>
            </a:schemeClr>
          </a:solidFill>
          <a:ln w="25400">
            <a:noFill/>
            <a:miter lim="800000"/>
            <a:headEnd/>
            <a:tailEnd/>
          </a:ln>
        </p:spPr>
        <p:txBody>
          <a:bodyPr lIns="0" tIns="0"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auto">
              <a:spcBef>
                <a:spcPts val="0"/>
              </a:spcBef>
              <a:spcAft>
                <a:spcPts val="0"/>
              </a:spcAft>
              <a:defRPr/>
            </a:pPr>
            <a:endParaRPr lang="it-IT" kern="0">
              <a:solidFill>
                <a:sysClr val="windowText" lastClr="000000"/>
              </a:solidFill>
              <a:latin typeface="Calibri"/>
            </a:endParaRPr>
          </a:p>
        </p:txBody>
      </p:sp>
      <p:sp>
        <p:nvSpPr>
          <p:cNvPr id="59" name="Freccia a destra con strisce 58"/>
          <p:cNvSpPr/>
          <p:nvPr/>
        </p:nvSpPr>
        <p:spPr bwMode="auto">
          <a:xfrm>
            <a:off x="4941914" y="5915489"/>
            <a:ext cx="2520997" cy="227034"/>
          </a:xfrm>
          <a:prstGeom prst="stripedRightArrow">
            <a:avLst/>
          </a:prstGeom>
          <a:solidFill>
            <a:schemeClr val="accent5">
              <a:lumMod val="90000"/>
            </a:schemeClr>
          </a:solidFill>
          <a:ln w="25400">
            <a:noFill/>
            <a:miter lim="800000"/>
            <a:headEnd/>
            <a:tailEnd/>
          </a:ln>
        </p:spPr>
        <p:txBody>
          <a:bodyPr lIns="0" tIns="0"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auto">
              <a:spcBef>
                <a:spcPts val="0"/>
              </a:spcBef>
              <a:spcAft>
                <a:spcPts val="0"/>
              </a:spcAft>
              <a:defRPr/>
            </a:pPr>
            <a:endParaRPr lang="it-IT" kern="0">
              <a:solidFill>
                <a:sysClr val="windowText" lastClr="000000"/>
              </a:solidFill>
              <a:latin typeface="Calibri"/>
            </a:endParaRPr>
          </a:p>
        </p:txBody>
      </p:sp>
      <p:sp>
        <p:nvSpPr>
          <p:cNvPr id="60" name="Freccia a destra con strisce 59"/>
          <p:cNvSpPr/>
          <p:nvPr/>
        </p:nvSpPr>
        <p:spPr bwMode="auto">
          <a:xfrm>
            <a:off x="4926549" y="6514334"/>
            <a:ext cx="2520997" cy="227034"/>
          </a:xfrm>
          <a:prstGeom prst="stripedRightArrow">
            <a:avLst/>
          </a:prstGeom>
          <a:solidFill>
            <a:schemeClr val="accent5">
              <a:lumMod val="90000"/>
            </a:schemeClr>
          </a:solidFill>
          <a:ln w="25400">
            <a:noFill/>
            <a:miter lim="800000"/>
            <a:headEnd/>
            <a:tailEnd/>
          </a:ln>
        </p:spPr>
        <p:txBody>
          <a:bodyPr lIns="0" tIns="0"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auto">
              <a:spcBef>
                <a:spcPts val="0"/>
              </a:spcBef>
              <a:spcAft>
                <a:spcPts val="0"/>
              </a:spcAft>
              <a:defRPr/>
            </a:pPr>
            <a:endParaRPr lang="it-IT" kern="0">
              <a:solidFill>
                <a:sysClr val="windowText" lastClr="000000"/>
              </a:solidFill>
              <a:latin typeface="Calibri"/>
            </a:endParaRPr>
          </a:p>
        </p:txBody>
      </p:sp>
      <p:sp>
        <p:nvSpPr>
          <p:cNvPr id="61" name="Freccia a destra con strisce 60"/>
          <p:cNvSpPr/>
          <p:nvPr/>
        </p:nvSpPr>
        <p:spPr bwMode="auto">
          <a:xfrm>
            <a:off x="4944483" y="2710083"/>
            <a:ext cx="834998" cy="210553"/>
          </a:xfrm>
          <a:prstGeom prst="stripedRightArrow">
            <a:avLst/>
          </a:prstGeom>
          <a:solidFill>
            <a:schemeClr val="accent5">
              <a:lumMod val="90000"/>
            </a:schemeClr>
          </a:solidFill>
          <a:ln w="25400">
            <a:noFill/>
            <a:miter lim="800000"/>
            <a:headEnd/>
            <a:tailEnd/>
          </a:ln>
        </p:spPr>
        <p:txBody>
          <a:bodyPr lIns="0" tIns="0"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auto">
              <a:spcBef>
                <a:spcPts val="0"/>
              </a:spcBef>
              <a:spcAft>
                <a:spcPts val="0"/>
              </a:spcAft>
              <a:defRPr/>
            </a:pPr>
            <a:endParaRPr lang="it-IT" kern="0">
              <a:solidFill>
                <a:sysClr val="windowText" lastClr="000000"/>
              </a:solidFill>
              <a:latin typeface="Calibri"/>
            </a:endParaRPr>
          </a:p>
        </p:txBody>
      </p:sp>
      <p:sp>
        <p:nvSpPr>
          <p:cNvPr id="62" name="Freccia a destra con strisce 61"/>
          <p:cNvSpPr/>
          <p:nvPr/>
        </p:nvSpPr>
        <p:spPr bwMode="auto">
          <a:xfrm>
            <a:off x="4946588" y="3236343"/>
            <a:ext cx="834998" cy="210553"/>
          </a:xfrm>
          <a:prstGeom prst="stripedRightArrow">
            <a:avLst/>
          </a:prstGeom>
          <a:solidFill>
            <a:schemeClr val="accent5">
              <a:lumMod val="90000"/>
            </a:schemeClr>
          </a:solidFill>
          <a:ln w="25400">
            <a:noFill/>
            <a:miter lim="800000"/>
            <a:headEnd/>
            <a:tailEnd/>
          </a:ln>
        </p:spPr>
        <p:txBody>
          <a:bodyPr lIns="0" tIns="0"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auto">
              <a:spcBef>
                <a:spcPts val="0"/>
              </a:spcBef>
              <a:spcAft>
                <a:spcPts val="0"/>
              </a:spcAft>
              <a:defRPr/>
            </a:pPr>
            <a:endParaRPr lang="it-IT" kern="0">
              <a:solidFill>
                <a:sysClr val="windowText" lastClr="000000"/>
              </a:solidFill>
              <a:latin typeface="Calibri"/>
            </a:endParaRPr>
          </a:p>
        </p:txBody>
      </p:sp>
      <p:sp>
        <p:nvSpPr>
          <p:cNvPr id="63" name="Freccia a destra con strisce 62"/>
          <p:cNvSpPr/>
          <p:nvPr/>
        </p:nvSpPr>
        <p:spPr bwMode="auto">
          <a:xfrm>
            <a:off x="4982413" y="3770751"/>
            <a:ext cx="834998" cy="210553"/>
          </a:xfrm>
          <a:prstGeom prst="stripedRightArrow">
            <a:avLst/>
          </a:prstGeom>
          <a:solidFill>
            <a:schemeClr val="accent5">
              <a:lumMod val="90000"/>
            </a:schemeClr>
          </a:solidFill>
          <a:ln w="25400">
            <a:noFill/>
            <a:miter lim="800000"/>
            <a:headEnd/>
            <a:tailEnd/>
          </a:ln>
        </p:spPr>
        <p:txBody>
          <a:bodyPr lIns="0" tIns="0"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fontAlgn="auto">
              <a:spcBef>
                <a:spcPts val="0"/>
              </a:spcBef>
              <a:spcAft>
                <a:spcPts val="0"/>
              </a:spcAft>
              <a:defRPr/>
            </a:pPr>
            <a:endParaRPr lang="it-IT" kern="0">
              <a:solidFill>
                <a:sysClr val="windowText" lastClr="000000"/>
              </a:solidFill>
              <a:latin typeface="Calibri"/>
            </a:endParaRPr>
          </a:p>
        </p:txBody>
      </p:sp>
      <p:sp>
        <p:nvSpPr>
          <p:cNvPr id="66" name="Rettangolo 65"/>
          <p:cNvSpPr/>
          <p:nvPr/>
        </p:nvSpPr>
        <p:spPr>
          <a:xfrm>
            <a:off x="5838819" y="1571611"/>
            <a:ext cx="1418885" cy="319653"/>
          </a:xfrm>
          <a:prstGeom prst="rect">
            <a:avLst/>
          </a:prstGeom>
          <a:solidFill>
            <a:srgbClr val="0070C0"/>
          </a:solidFill>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131275" tIns="0" rIns="131275" bIns="0" numCol="1" spcCol="1270" anchor="ctr" anchorCtr="0">
            <a:noAutofit/>
          </a:bodyPr>
          <a:lstStyle/>
          <a:p>
            <a:pPr lvl="0" algn="ctr" defTabSz="400050">
              <a:lnSpc>
                <a:spcPct val="90000"/>
              </a:lnSpc>
              <a:spcBef>
                <a:spcPct val="0"/>
              </a:spcBef>
              <a:spcAft>
                <a:spcPct val="35000"/>
              </a:spcAft>
            </a:pPr>
            <a:r>
              <a:rPr lang="it-IT" sz="1200" b="1" kern="1200" dirty="0" smtClean="0">
                <a:solidFill>
                  <a:schemeClr val="bg1"/>
                </a:solidFill>
                <a:latin typeface="Arial" pitchFamily="34" charset="0"/>
                <a:cs typeface="Arial" pitchFamily="34" charset="0"/>
              </a:rPr>
              <a:t>PRO SOLVENDO</a:t>
            </a:r>
            <a:endParaRPr lang="it-IT" sz="1200" b="1" kern="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67298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Titolo 1"/>
          <p:cNvSpPr>
            <a:spLocks noGrp="1"/>
          </p:cNvSpPr>
          <p:nvPr>
            <p:ph type="title"/>
          </p:nvPr>
        </p:nvSpPr>
        <p:spPr>
          <a:xfrm>
            <a:off x="1214438" y="333375"/>
            <a:ext cx="6886575" cy="733425"/>
          </a:xfrm>
        </p:spPr>
        <p:txBody>
          <a:bodyPr/>
          <a:lstStyle/>
          <a:p>
            <a:pPr eaLnBrk="1" hangingPunct="1"/>
            <a:r>
              <a:rPr lang="en-GB" dirty="0" smtClean="0"/>
              <a:t>Il factoring – </a:t>
            </a:r>
            <a:r>
              <a:rPr lang="en-GB" dirty="0" err="1" smtClean="0"/>
              <a:t>cenni</a:t>
            </a:r>
            <a:r>
              <a:rPr lang="en-GB" dirty="0" smtClean="0"/>
              <a:t> </a:t>
            </a:r>
            <a:r>
              <a:rPr lang="en-GB" dirty="0" err="1" smtClean="0"/>
              <a:t>storici</a:t>
            </a:r>
            <a:endParaRPr lang="en-GB" dirty="0" smtClean="0"/>
          </a:p>
        </p:txBody>
      </p:sp>
      <p:sp>
        <p:nvSpPr>
          <p:cNvPr id="16386" name="Segnaposto contenuto 2"/>
          <p:cNvSpPr>
            <a:spLocks noGrp="1"/>
          </p:cNvSpPr>
          <p:nvPr>
            <p:ph idx="1"/>
          </p:nvPr>
        </p:nvSpPr>
        <p:spPr bwMode="auto">
          <a:xfrm>
            <a:off x="395288" y="1785938"/>
            <a:ext cx="8391525" cy="4522787"/>
          </a:xfrm>
          <a:prstGeom prst="rect">
            <a:avLst/>
          </a:prstGeo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bodyPr>
          <a:lstStyle/>
          <a:p>
            <a:pPr algn="just"/>
            <a:r>
              <a:rPr lang="it-IT" sz="1400" dirty="0">
                <a:latin typeface="Arial" pitchFamily="34" charset="0"/>
                <a:cs typeface="Arial" pitchFamily="34" charset="0"/>
              </a:rPr>
              <a:t>Il factoring ha origini in Inghilterra tra il XV e il XVI secolo, quando gli inglesi fondarono le prime colonie americane intensificando i commerci. </a:t>
            </a:r>
            <a:endParaRPr lang="it-IT" sz="1400" dirty="0" smtClean="0">
              <a:latin typeface="Arial" pitchFamily="34" charset="0"/>
              <a:cs typeface="Arial" pitchFamily="34" charset="0"/>
            </a:endParaRPr>
          </a:p>
          <a:p>
            <a:pPr algn="just"/>
            <a:r>
              <a:rPr lang="it-IT" sz="1400" dirty="0" smtClean="0">
                <a:latin typeface="Arial" pitchFamily="34" charset="0"/>
                <a:cs typeface="Arial" pitchFamily="34" charset="0"/>
              </a:rPr>
              <a:t>Si </a:t>
            </a:r>
            <a:r>
              <a:rPr lang="it-IT" sz="1400" dirty="0">
                <a:latin typeface="Arial" pitchFamily="34" charset="0"/>
                <a:cs typeface="Arial" pitchFamily="34" charset="0"/>
              </a:rPr>
              <a:t>trattava di una sorta di “</a:t>
            </a:r>
            <a:r>
              <a:rPr lang="it-IT" sz="1400" dirty="0" err="1">
                <a:latin typeface="Arial" pitchFamily="34" charset="0"/>
                <a:cs typeface="Arial" pitchFamily="34" charset="0"/>
              </a:rPr>
              <a:t>selling</a:t>
            </a:r>
            <a:r>
              <a:rPr lang="it-IT" sz="1400" dirty="0">
                <a:latin typeface="Arial" pitchFamily="34" charset="0"/>
                <a:cs typeface="Arial" pitchFamily="34" charset="0"/>
              </a:rPr>
              <a:t>-agent” che operava in Inghilterra sovraintendendo la vendita di manufatti tessili: pagava in anticipo i fornitori, accollandosi il rischio del mancato pagamento del prezzo.</a:t>
            </a:r>
          </a:p>
          <a:p>
            <a:pPr algn="just"/>
            <a:r>
              <a:rPr lang="it-IT" sz="1400" dirty="0">
                <a:latin typeface="Arial" pitchFamily="34" charset="0"/>
                <a:cs typeface="Arial" pitchFamily="34" charset="0"/>
              </a:rPr>
              <a:t>La prima società di Factoring invece si può rinvenire nel 1808 negli Stati Uniti. Si trattava di una società che operava in qualità di agente mercantile: </a:t>
            </a:r>
            <a:r>
              <a:rPr lang="it-IT" sz="1400" dirty="0" smtClean="0">
                <a:latin typeface="Arial" pitchFamily="34" charset="0"/>
                <a:cs typeface="Arial" pitchFamily="34" charset="0"/>
              </a:rPr>
              <a:t>prendeva </a:t>
            </a:r>
            <a:r>
              <a:rPr lang="it-IT" sz="1400" dirty="0">
                <a:latin typeface="Arial" pitchFamily="34" charset="0"/>
                <a:cs typeface="Arial" pitchFamily="34" charset="0"/>
              </a:rPr>
              <a:t>in consegna i beni del committente, li commerciava e li vendeva sui propri mercati, molto spesso lontani e per questo poco raggiungibili. </a:t>
            </a:r>
            <a:endParaRPr lang="it-IT" sz="1400" dirty="0" smtClean="0">
              <a:latin typeface="Arial" pitchFamily="34" charset="0"/>
              <a:cs typeface="Arial" pitchFamily="34" charset="0"/>
            </a:endParaRPr>
          </a:p>
          <a:p>
            <a:pPr algn="just"/>
            <a:r>
              <a:rPr lang="it-IT" sz="1400" dirty="0">
                <a:latin typeface="Arial" pitchFamily="34" charset="0"/>
                <a:cs typeface="Arial" pitchFamily="34" charset="0"/>
              </a:rPr>
              <a:t>In seguito il miglioramento delle comunicazioni e dei traffici mise in secondo piano l’intervento dei </a:t>
            </a:r>
            <a:r>
              <a:rPr lang="it-IT" sz="1400" dirty="0" err="1">
                <a:latin typeface="Arial" pitchFamily="34" charset="0"/>
                <a:cs typeface="Arial" pitchFamily="34" charset="0"/>
              </a:rPr>
              <a:t>factors</a:t>
            </a:r>
            <a:r>
              <a:rPr lang="it-IT" sz="1400" dirty="0">
                <a:latin typeface="Arial" pitchFamily="34" charset="0"/>
                <a:cs typeface="Arial" pitchFamily="34" charset="0"/>
              </a:rPr>
              <a:t> ai quali rimase la specializzazione in tutte le attività inerenti il deposito, la distribuzione e la vendita dei prodotti alla clientela.</a:t>
            </a:r>
          </a:p>
          <a:p>
            <a:pPr algn="just"/>
            <a:endParaRPr lang="it-IT" sz="1400" dirty="0" smtClean="0">
              <a:latin typeface="Arial" pitchFamily="34" charset="0"/>
              <a:cs typeface="Arial" pitchFamily="34" charset="0"/>
            </a:endParaRPr>
          </a:p>
          <a:p>
            <a:pPr algn="just"/>
            <a:r>
              <a:rPr lang="it-IT" sz="1400" dirty="0" smtClean="0">
                <a:latin typeface="Arial" pitchFamily="34" charset="0"/>
                <a:cs typeface="Arial" pitchFamily="34" charset="0"/>
              </a:rPr>
              <a:t>Solo </a:t>
            </a:r>
            <a:r>
              <a:rPr lang="it-IT" sz="1400" dirty="0">
                <a:latin typeface="Arial" pitchFamily="34" charset="0"/>
                <a:cs typeface="Arial" pitchFamily="34" charset="0"/>
              </a:rPr>
              <a:t>nel ventesimo secolo si compì il passaggio dei </a:t>
            </a:r>
            <a:r>
              <a:rPr lang="it-IT" sz="1400" dirty="0" err="1">
                <a:latin typeface="Arial" pitchFamily="34" charset="0"/>
                <a:cs typeface="Arial" pitchFamily="34" charset="0"/>
              </a:rPr>
              <a:t>factors</a:t>
            </a:r>
            <a:r>
              <a:rPr lang="it-IT" sz="1400" dirty="0">
                <a:latin typeface="Arial" pitchFamily="34" charset="0"/>
                <a:cs typeface="Arial" pitchFamily="34" charset="0"/>
              </a:rPr>
              <a:t> da </a:t>
            </a:r>
            <a:r>
              <a:rPr lang="it-IT" sz="1400" dirty="0" err="1">
                <a:latin typeface="Arial" pitchFamily="34" charset="0"/>
                <a:cs typeface="Arial" pitchFamily="34" charset="0"/>
              </a:rPr>
              <a:t>trade</a:t>
            </a:r>
            <a:r>
              <a:rPr lang="it-IT" sz="1400" dirty="0">
                <a:latin typeface="Arial" pitchFamily="34" charset="0"/>
                <a:cs typeface="Arial" pitchFamily="34" charset="0"/>
              </a:rPr>
              <a:t> a </a:t>
            </a:r>
            <a:r>
              <a:rPr lang="it-IT" sz="1400" dirty="0" err="1">
                <a:latin typeface="Arial" pitchFamily="34" charset="0"/>
                <a:cs typeface="Arial" pitchFamily="34" charset="0"/>
              </a:rPr>
              <a:t>finance</a:t>
            </a:r>
            <a:r>
              <a:rPr lang="it-IT" sz="1400" dirty="0">
                <a:latin typeface="Arial" pitchFamily="34" charset="0"/>
                <a:cs typeface="Arial" pitchFamily="34" charset="0"/>
              </a:rPr>
              <a:t> </a:t>
            </a:r>
            <a:r>
              <a:rPr lang="it-IT" sz="1400" dirty="0" err="1">
                <a:latin typeface="Arial" pitchFamily="34" charset="0"/>
                <a:cs typeface="Arial" pitchFamily="34" charset="0"/>
              </a:rPr>
              <a:t>factor</a:t>
            </a:r>
            <a:r>
              <a:rPr lang="it-IT" sz="1400" dirty="0">
                <a:latin typeface="Arial" pitchFamily="34" charset="0"/>
                <a:cs typeface="Arial" pitchFamily="34" charset="0"/>
              </a:rPr>
              <a:t>. </a:t>
            </a:r>
            <a:endParaRPr lang="it-IT" sz="1400" dirty="0" smtClean="0">
              <a:latin typeface="Arial" pitchFamily="34" charset="0"/>
              <a:cs typeface="Arial" pitchFamily="34" charset="0"/>
            </a:endParaRPr>
          </a:p>
          <a:p>
            <a:pPr algn="just"/>
            <a:endParaRPr lang="it-IT" sz="1400" dirty="0" smtClean="0">
              <a:latin typeface="Arial" pitchFamily="34" charset="0"/>
              <a:cs typeface="Arial" pitchFamily="34" charset="0"/>
            </a:endParaRPr>
          </a:p>
          <a:p>
            <a:pPr algn="just"/>
            <a:r>
              <a:rPr lang="it-IT" sz="1400" dirty="0" smtClean="0">
                <a:latin typeface="Arial" pitchFamily="34" charset="0"/>
                <a:cs typeface="Arial" pitchFamily="34" charset="0"/>
              </a:rPr>
              <a:t>La </a:t>
            </a:r>
            <a:r>
              <a:rPr lang="it-IT" sz="1400" dirty="0">
                <a:latin typeface="Arial" pitchFamily="34" charset="0"/>
                <a:cs typeface="Arial" pitchFamily="34" charset="0"/>
              </a:rPr>
              <a:t>prima definizione di Factoring risale alla legislazione statunitense attraverso il New York </a:t>
            </a:r>
            <a:r>
              <a:rPr lang="it-IT" sz="1400" dirty="0" err="1">
                <a:latin typeface="Arial" pitchFamily="34" charset="0"/>
                <a:cs typeface="Arial" pitchFamily="34" charset="0"/>
              </a:rPr>
              <a:t>Factor</a:t>
            </a:r>
            <a:r>
              <a:rPr lang="it-IT" sz="1400" dirty="0">
                <a:latin typeface="Arial" pitchFamily="34" charset="0"/>
                <a:cs typeface="Arial" pitchFamily="34" charset="0"/>
              </a:rPr>
              <a:t> </a:t>
            </a:r>
            <a:r>
              <a:rPr lang="it-IT" sz="1400" dirty="0" err="1">
                <a:latin typeface="Arial" pitchFamily="34" charset="0"/>
                <a:cs typeface="Arial" pitchFamily="34" charset="0"/>
              </a:rPr>
              <a:t>Act</a:t>
            </a:r>
            <a:r>
              <a:rPr lang="it-IT" sz="1400" dirty="0">
                <a:latin typeface="Arial" pitchFamily="34" charset="0"/>
                <a:cs typeface="Arial" pitchFamily="34" charset="0"/>
              </a:rPr>
              <a:t> del 1911. Negli anni ’50 si assiste ad una prima importante definizione del factoring come attività finanziaria e molte banche commerciali iniziano a guardare con favore a questo strumento attivando nelle proprie strutture dei dipartimenti creati ad hoc per questo tipo di attività.</a:t>
            </a:r>
          </a:p>
          <a:p>
            <a:pPr algn="just"/>
            <a:r>
              <a:rPr lang="it-IT" sz="1400" dirty="0">
                <a:latin typeface="Arial" pitchFamily="34" charset="0"/>
                <a:cs typeface="Arial" pitchFamily="34" charset="0"/>
              </a:rPr>
              <a:t>E’ proprio in questi anni che il Factoring comincia a diffondersi anche in Europa soprattutto in Francia, Gran Bretagna e Germania, nonostante lo scetticismo iniziale degli operatori del vecchio continente.</a:t>
            </a:r>
          </a:p>
          <a:p>
            <a:pPr algn="just"/>
            <a:endParaRPr lang="it-IT" sz="1400" dirty="0">
              <a:latin typeface="Arial" pitchFamily="34" charset="0"/>
              <a:cs typeface="Arial" pitchFamily="34" charset="0"/>
            </a:endParaRPr>
          </a:p>
          <a:p>
            <a:pPr algn="just"/>
            <a:endParaRPr lang="it-IT" sz="1400" dirty="0" smtClean="0">
              <a:latin typeface="Arial" pitchFamily="34" charset="0"/>
              <a:cs typeface="Arial" pitchFamily="34" charset="0"/>
            </a:endParaRPr>
          </a:p>
          <a:p>
            <a:pPr algn="just" eaLnBrk="1" hangingPunct="1"/>
            <a:endParaRPr lang="en-GB" sz="1400" dirty="0" smtClean="0">
              <a:latin typeface="Arial" pitchFamily="34" charset="0"/>
              <a:cs typeface="Arial" pitchFamily="34" charset="0"/>
            </a:endParaRPr>
          </a:p>
        </p:txBody>
      </p:sp>
      <p:sp>
        <p:nvSpPr>
          <p:cNvPr id="4" name="Segnaposto numero diapositiva 3"/>
          <p:cNvSpPr>
            <a:spLocks noGrp="1"/>
          </p:cNvSpPr>
          <p:nvPr>
            <p:ph type="sldNum" sz="quarter" idx="11"/>
          </p:nvPr>
        </p:nvSpPr>
        <p:spPr/>
        <p:txBody>
          <a:bodyPr/>
          <a:lstStyle/>
          <a:p>
            <a:pPr>
              <a:defRPr/>
            </a:pPr>
            <a:fld id="{8AD26150-396D-40B6-B12E-3E6470600FAD}" type="slidenum">
              <a:rPr lang="it-IT"/>
              <a:pPr>
                <a:defRPr/>
              </a:pPr>
              <a:t>25</a:t>
            </a:fld>
            <a:endParaRPr lang="it-IT" dirty="0"/>
          </a:p>
        </p:txBody>
      </p:sp>
    </p:spTree>
    <p:extLst>
      <p:ext uri="{BB962C8B-B14F-4D97-AF65-F5344CB8AC3E}">
        <p14:creationId xmlns:p14="http://schemas.microsoft.com/office/powerpoint/2010/main" val="37246763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Titolo 1"/>
          <p:cNvSpPr>
            <a:spLocks noGrp="1"/>
          </p:cNvSpPr>
          <p:nvPr>
            <p:ph type="title"/>
          </p:nvPr>
        </p:nvSpPr>
        <p:spPr>
          <a:xfrm>
            <a:off x="1214438" y="333375"/>
            <a:ext cx="6886575" cy="733425"/>
          </a:xfrm>
        </p:spPr>
        <p:txBody>
          <a:bodyPr/>
          <a:lstStyle/>
          <a:p>
            <a:pPr eaLnBrk="1" hangingPunct="1"/>
            <a:r>
              <a:rPr lang="en-GB" dirty="0" smtClean="0"/>
              <a:t>Il factoring – </a:t>
            </a:r>
            <a:r>
              <a:rPr lang="en-GB" dirty="0" err="1" smtClean="0"/>
              <a:t>cenni</a:t>
            </a:r>
            <a:r>
              <a:rPr lang="en-GB" dirty="0" smtClean="0"/>
              <a:t> </a:t>
            </a:r>
            <a:r>
              <a:rPr lang="en-GB" dirty="0" err="1" smtClean="0"/>
              <a:t>storici</a:t>
            </a:r>
            <a:endParaRPr lang="en-GB" dirty="0" smtClean="0"/>
          </a:p>
        </p:txBody>
      </p:sp>
      <p:sp>
        <p:nvSpPr>
          <p:cNvPr id="16386" name="Segnaposto contenuto 2"/>
          <p:cNvSpPr>
            <a:spLocks noGrp="1"/>
          </p:cNvSpPr>
          <p:nvPr>
            <p:ph idx="1"/>
          </p:nvPr>
        </p:nvSpPr>
        <p:spPr bwMode="auto">
          <a:xfrm>
            <a:off x="395288" y="1785938"/>
            <a:ext cx="8391525" cy="4522787"/>
          </a:xfrm>
          <a:prstGeom prst="rect">
            <a:avLst/>
          </a:prstGeo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bodyPr>
          <a:lstStyle/>
          <a:p>
            <a:pPr algn="just"/>
            <a:r>
              <a:rPr lang="it-IT" sz="2000" dirty="0">
                <a:latin typeface="Arial" pitchFamily="34" charset="0"/>
                <a:cs typeface="Arial" pitchFamily="34" charset="0"/>
              </a:rPr>
              <a:t>Il Factoring arriva in Italia </a:t>
            </a:r>
            <a:r>
              <a:rPr lang="it-IT" sz="2000" dirty="0" smtClean="0">
                <a:latin typeface="Arial" pitchFamily="34" charset="0"/>
                <a:cs typeface="Arial" pitchFamily="34" charset="0"/>
              </a:rPr>
              <a:t>negli </a:t>
            </a:r>
            <a:r>
              <a:rPr lang="it-IT" sz="2000" dirty="0">
                <a:latin typeface="Arial" pitchFamily="34" charset="0"/>
                <a:cs typeface="Arial" pitchFamily="34" charset="0"/>
              </a:rPr>
              <a:t>anni sessanta, nel 1963 furono infatti costituite le prime società con lo sviluppo di una normativa dedicata: International </a:t>
            </a:r>
            <a:r>
              <a:rPr lang="it-IT" sz="2000" dirty="0" err="1">
                <a:latin typeface="Arial" pitchFamily="34" charset="0"/>
                <a:cs typeface="Arial" pitchFamily="34" charset="0"/>
              </a:rPr>
              <a:t>Factors</a:t>
            </a:r>
            <a:r>
              <a:rPr lang="it-IT" sz="2000" dirty="0">
                <a:latin typeface="Arial" pitchFamily="34" charset="0"/>
                <a:cs typeface="Arial" pitchFamily="34" charset="0"/>
              </a:rPr>
              <a:t> Italia S.p.A. (BNL – </a:t>
            </a:r>
            <a:r>
              <a:rPr lang="it-IT" sz="2000" dirty="0" err="1">
                <a:latin typeface="Arial" pitchFamily="34" charset="0"/>
                <a:cs typeface="Arial" pitchFamily="34" charset="0"/>
              </a:rPr>
              <a:t>Efibanca</a:t>
            </a:r>
            <a:r>
              <a:rPr lang="it-IT" sz="2000" dirty="0">
                <a:latin typeface="Arial" pitchFamily="34" charset="0"/>
                <a:cs typeface="Arial" pitchFamily="34" charset="0"/>
              </a:rPr>
              <a:t> – First National </a:t>
            </a:r>
            <a:r>
              <a:rPr lang="it-IT" sz="2000" dirty="0" err="1">
                <a:latin typeface="Arial" pitchFamily="34" charset="0"/>
                <a:cs typeface="Arial" pitchFamily="34" charset="0"/>
              </a:rPr>
              <a:t>Bank</a:t>
            </a:r>
            <a:r>
              <a:rPr lang="it-IT" sz="2000" dirty="0">
                <a:latin typeface="Arial" pitchFamily="34" charset="0"/>
                <a:cs typeface="Arial" pitchFamily="34" charset="0"/>
              </a:rPr>
              <a:t> of Boston) e </a:t>
            </a:r>
            <a:r>
              <a:rPr lang="it-IT" sz="2000" dirty="0" err="1">
                <a:latin typeface="Arial" pitchFamily="34" charset="0"/>
                <a:cs typeface="Arial" pitchFamily="34" charset="0"/>
              </a:rPr>
              <a:t>Heller</a:t>
            </a:r>
            <a:r>
              <a:rPr lang="it-IT" sz="2000" dirty="0">
                <a:latin typeface="Arial" pitchFamily="34" charset="0"/>
                <a:cs typeface="Arial" pitchFamily="34" charset="0"/>
              </a:rPr>
              <a:t> </a:t>
            </a:r>
            <a:r>
              <a:rPr lang="it-IT" sz="2000" dirty="0" err="1">
                <a:latin typeface="Arial" pitchFamily="34" charset="0"/>
                <a:cs typeface="Arial" pitchFamily="34" charset="0"/>
              </a:rPr>
              <a:t>Factor</a:t>
            </a:r>
            <a:r>
              <a:rPr lang="it-IT" sz="2000" dirty="0">
                <a:latin typeface="Arial" pitchFamily="34" charset="0"/>
                <a:cs typeface="Arial" pitchFamily="34" charset="0"/>
              </a:rPr>
              <a:t> Italia S.p.A. (Banca Commerciale Italiana e Walter </a:t>
            </a:r>
            <a:r>
              <a:rPr lang="it-IT" sz="2000" dirty="0" err="1">
                <a:latin typeface="Arial" pitchFamily="34" charset="0"/>
                <a:cs typeface="Arial" pitchFamily="34" charset="0"/>
              </a:rPr>
              <a:t>Heller</a:t>
            </a:r>
            <a:r>
              <a:rPr lang="it-IT" sz="2000" dirty="0">
                <a:latin typeface="Arial" pitchFamily="34" charset="0"/>
                <a:cs typeface="Arial" pitchFamily="34" charset="0"/>
              </a:rPr>
              <a:t> Company di Chicago). </a:t>
            </a:r>
          </a:p>
          <a:p>
            <a:pPr algn="just"/>
            <a:endParaRPr lang="en-GB" sz="2000" dirty="0" smtClean="0">
              <a:latin typeface="Arial" pitchFamily="34" charset="0"/>
              <a:cs typeface="Arial" pitchFamily="34" charset="0"/>
            </a:endParaRPr>
          </a:p>
          <a:p>
            <a:pPr algn="just"/>
            <a:r>
              <a:rPr lang="it-IT" sz="2000" dirty="0">
                <a:latin typeface="Arial" pitchFamily="34" charset="0"/>
                <a:cs typeface="Arial" pitchFamily="34" charset="0"/>
              </a:rPr>
              <a:t>Nel 1988 nasce </a:t>
            </a:r>
            <a:r>
              <a:rPr lang="it-IT" sz="2000" dirty="0" err="1">
                <a:latin typeface="Arial" pitchFamily="34" charset="0"/>
                <a:cs typeface="Arial" pitchFamily="34" charset="0"/>
              </a:rPr>
              <a:t>Assifact</a:t>
            </a:r>
            <a:r>
              <a:rPr lang="it-IT" sz="2000" dirty="0">
                <a:latin typeface="Arial" pitchFamily="34" charset="0"/>
                <a:cs typeface="Arial" pitchFamily="34" charset="0"/>
              </a:rPr>
              <a:t>, l’Associazione Italiana che associa gli operatori del settore per favorire lo sviluppo del mercato. Il numero di aderenti all’associazione è pari a 43, di cui 34 Associati ordinari e corrispondenti (che coprono la quasi totalità del mercato italiano) e 9 società di servizi e studi professionali, con la qualifica di Associato sostenitore</a:t>
            </a:r>
            <a:endParaRPr lang="en-GB" sz="2000" dirty="0">
              <a:latin typeface="Arial" pitchFamily="34" charset="0"/>
              <a:cs typeface="Arial" pitchFamily="34" charset="0"/>
            </a:endParaRPr>
          </a:p>
          <a:p>
            <a:pPr algn="just"/>
            <a:endParaRPr lang="en-GB" sz="2000" dirty="0">
              <a:latin typeface="Arial" pitchFamily="34" charset="0"/>
              <a:cs typeface="Arial" pitchFamily="34" charset="0"/>
            </a:endParaRPr>
          </a:p>
        </p:txBody>
      </p:sp>
      <p:sp>
        <p:nvSpPr>
          <p:cNvPr id="4" name="Segnaposto numero diapositiva 3"/>
          <p:cNvSpPr>
            <a:spLocks noGrp="1"/>
          </p:cNvSpPr>
          <p:nvPr>
            <p:ph type="sldNum" sz="quarter" idx="11"/>
          </p:nvPr>
        </p:nvSpPr>
        <p:spPr/>
        <p:txBody>
          <a:bodyPr/>
          <a:lstStyle/>
          <a:p>
            <a:pPr>
              <a:defRPr/>
            </a:pPr>
            <a:fld id="{8AD26150-396D-40B6-B12E-3E6470600FAD}" type="slidenum">
              <a:rPr lang="it-IT"/>
              <a:pPr>
                <a:defRPr/>
              </a:pPr>
              <a:t>26</a:t>
            </a:fld>
            <a:endParaRPr lang="it-IT" dirty="0"/>
          </a:p>
        </p:txBody>
      </p:sp>
    </p:spTree>
    <p:extLst>
      <p:ext uri="{BB962C8B-B14F-4D97-AF65-F5344CB8AC3E}">
        <p14:creationId xmlns:p14="http://schemas.microsoft.com/office/powerpoint/2010/main" val="32691735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Rectangle 2"/>
          <p:cNvSpPr>
            <a:spLocks noGrp="1"/>
          </p:cNvSpPr>
          <p:nvPr>
            <p:ph type="title" idx="4294967295"/>
          </p:nvPr>
        </p:nvSpPr>
        <p:spPr/>
        <p:txBody>
          <a:bodyPr/>
          <a:lstStyle/>
          <a:p>
            <a:r>
              <a:rPr lang="it-IT" dirty="0" smtClean="0"/>
              <a:t>Breve glossario</a:t>
            </a:r>
          </a:p>
        </p:txBody>
      </p:sp>
      <p:graphicFrame>
        <p:nvGraphicFramePr>
          <p:cNvPr id="122883" name="Group 3"/>
          <p:cNvGraphicFramePr>
            <a:graphicFrameLocks noGrp="1"/>
          </p:cNvGraphicFramePr>
          <p:nvPr>
            <p:ph idx="4294967295"/>
            <p:extLst>
              <p:ext uri="{D42A27DB-BD31-4B8C-83A1-F6EECF244321}">
                <p14:modId xmlns:p14="http://schemas.microsoft.com/office/powerpoint/2010/main" val="4237064307"/>
              </p:ext>
            </p:extLst>
          </p:nvPr>
        </p:nvGraphicFramePr>
        <p:xfrm>
          <a:off x="179512" y="1556793"/>
          <a:ext cx="8784976" cy="5173050"/>
        </p:xfrm>
        <a:graphic>
          <a:graphicData uri="http://schemas.openxmlformats.org/drawingml/2006/table">
            <a:tbl>
              <a:tblPr/>
              <a:tblGrid>
                <a:gridCol w="3025589"/>
                <a:gridCol w="5759387"/>
              </a:tblGrid>
              <a:tr h="332032">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it-IT" sz="1400" b="1" i="0" u="none" strike="noStrike" cap="none" normalizeH="0" baseline="0" dirty="0" smtClean="0">
                          <a:ln>
                            <a:noFill/>
                          </a:ln>
                          <a:solidFill>
                            <a:schemeClr val="bg1"/>
                          </a:solidFill>
                          <a:effectLst/>
                          <a:latin typeface="Trebuchet MS" pitchFamily="34" charset="0"/>
                        </a:rPr>
                        <a:t>TERMINE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it-IT" sz="1400" b="1" i="0" u="none" strike="noStrike" cap="none" normalizeH="0" baseline="0" dirty="0" smtClean="0">
                          <a:ln>
                            <a:noFill/>
                          </a:ln>
                          <a:solidFill>
                            <a:schemeClr val="bg1"/>
                          </a:solidFill>
                          <a:effectLst/>
                          <a:latin typeface="Trebuchet MS" pitchFamily="34" charset="0"/>
                        </a:rPr>
                        <a:t>DESCRIZIONE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r h="1610353">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lang="it-IT" sz="1400" dirty="0" smtClean="0">
                        <a:solidFill>
                          <a:srgbClr val="003399"/>
                        </a:solidFill>
                        <a:latin typeface="Arial" pitchFamily="34" charset="0"/>
                        <a:ea typeface="+mn-ea"/>
                        <a:cs typeface="Arial" pitchFamily="34" charset="0"/>
                      </a:endParaRP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lang="it-IT" sz="1400" dirty="0" smtClean="0">
                          <a:solidFill>
                            <a:srgbClr val="003399"/>
                          </a:solidFill>
                          <a:latin typeface="Arial" pitchFamily="34" charset="0"/>
                          <a:ea typeface="+mn-ea"/>
                          <a:cs typeface="Arial" pitchFamily="34" charset="0"/>
                        </a:rPr>
                        <a:t>C.I.M. (Cessione in Massa)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lang="it-IT" sz="1400" dirty="0" smtClean="0">
                          <a:solidFill>
                            <a:srgbClr val="003399"/>
                          </a:solidFill>
                          <a:latin typeface="Arial" pitchFamily="34" charset="0"/>
                          <a:ea typeface="+mn-ea"/>
                          <a:cs typeface="Arial" pitchFamily="34" charset="0"/>
                        </a:rPr>
                        <a:t>Lettera (modulo predisposto ad hoc) sottoscritta dal Fornitore/Cedente e indirizzata, per il tramite del </a:t>
                      </a:r>
                      <a:r>
                        <a:rPr lang="it-IT" sz="1400" dirty="0" err="1" smtClean="0">
                          <a:solidFill>
                            <a:srgbClr val="003399"/>
                          </a:solidFill>
                          <a:latin typeface="Arial" pitchFamily="34" charset="0"/>
                          <a:ea typeface="+mn-ea"/>
                          <a:cs typeface="Arial" pitchFamily="34" charset="0"/>
                        </a:rPr>
                        <a:t>Factor</a:t>
                      </a:r>
                      <a:r>
                        <a:rPr lang="it-IT" sz="1400" dirty="0" smtClean="0">
                          <a:solidFill>
                            <a:srgbClr val="003399"/>
                          </a:solidFill>
                          <a:latin typeface="Arial" pitchFamily="34" charset="0"/>
                          <a:ea typeface="+mn-ea"/>
                          <a:cs typeface="Arial" pitchFamily="34" charset="0"/>
                        </a:rPr>
                        <a:t>, al suo cliente (debitore ceduto) con la quale si comunica che tutti i crediti che sorgeranno o sorti a decorrere da una ben determinata fattura sono e saranno ceduti al </a:t>
                      </a:r>
                      <a:r>
                        <a:rPr lang="it-IT" sz="1400" dirty="0" err="1" smtClean="0">
                          <a:solidFill>
                            <a:srgbClr val="003399"/>
                          </a:solidFill>
                          <a:latin typeface="Arial" pitchFamily="34" charset="0"/>
                          <a:ea typeface="+mn-ea"/>
                          <a:cs typeface="Arial" pitchFamily="34" charset="0"/>
                        </a:rPr>
                        <a:t>Factor</a:t>
                      </a:r>
                      <a:r>
                        <a:rPr lang="it-IT" sz="1400" dirty="0" smtClean="0">
                          <a:solidFill>
                            <a:srgbClr val="003399"/>
                          </a:solidFill>
                          <a:latin typeface="Arial" pitchFamily="34" charset="0"/>
                          <a:ea typeface="+mn-ea"/>
                          <a:cs typeface="Arial" pitchFamily="34" charset="0"/>
                        </a:rPr>
                        <a:t> e che   tutti i pagamenti dovranno essere effettuati esclusivamente al </a:t>
                      </a:r>
                      <a:r>
                        <a:rPr lang="it-IT" sz="1400" dirty="0" err="1" smtClean="0">
                          <a:solidFill>
                            <a:srgbClr val="003399"/>
                          </a:solidFill>
                          <a:latin typeface="Arial" pitchFamily="34" charset="0"/>
                          <a:ea typeface="+mn-ea"/>
                          <a:cs typeface="Arial" pitchFamily="34" charset="0"/>
                        </a:rPr>
                        <a:t>Factor</a:t>
                      </a:r>
                      <a:r>
                        <a:rPr lang="it-IT" sz="1400" dirty="0" smtClean="0">
                          <a:solidFill>
                            <a:srgbClr val="003399"/>
                          </a:solidFill>
                          <a:latin typeface="Arial" pitchFamily="34" charset="0"/>
                          <a:ea typeface="+mn-ea"/>
                          <a:cs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1250">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lang="it-IT" sz="1400" dirty="0" smtClean="0">
                          <a:solidFill>
                            <a:srgbClr val="003399"/>
                          </a:solidFill>
                          <a:latin typeface="Arial" pitchFamily="34" charset="0"/>
                          <a:ea typeface="+mn-ea"/>
                          <a:cs typeface="Arial" pitchFamily="34" charset="0"/>
                        </a:rPr>
                        <a:t>Cedente (Fornitore)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lang="it-IT" sz="1400" dirty="0" smtClean="0">
                          <a:solidFill>
                            <a:srgbClr val="003399"/>
                          </a:solidFill>
                          <a:latin typeface="Arial" pitchFamily="34" charset="0"/>
                          <a:ea typeface="+mn-ea"/>
                          <a:cs typeface="Arial" pitchFamily="34" charset="0"/>
                        </a:rPr>
                        <a:t>l'impresa cliente del </a:t>
                      </a:r>
                      <a:r>
                        <a:rPr lang="it-IT" sz="1400" dirty="0" err="1" smtClean="0">
                          <a:solidFill>
                            <a:srgbClr val="003399"/>
                          </a:solidFill>
                          <a:latin typeface="Arial" pitchFamily="34" charset="0"/>
                          <a:ea typeface="+mn-ea"/>
                          <a:cs typeface="Arial" pitchFamily="34" charset="0"/>
                        </a:rPr>
                        <a:t>Factor</a:t>
                      </a:r>
                      <a:r>
                        <a:rPr lang="it-IT" sz="1400" dirty="0" smtClean="0">
                          <a:solidFill>
                            <a:srgbClr val="003399"/>
                          </a:solidFill>
                          <a:latin typeface="Arial" pitchFamily="34" charset="0"/>
                          <a:ea typeface="+mn-ea"/>
                          <a:cs typeface="Arial" pitchFamily="34" charset="0"/>
                        </a:rPr>
                        <a:t>, ovvero la persona fisica o giuridica parte contraente del contratto di factoring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1250">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lang="it-IT" sz="1400" dirty="0" smtClean="0">
                          <a:solidFill>
                            <a:srgbClr val="003399"/>
                          </a:solidFill>
                          <a:latin typeface="Arial" pitchFamily="34" charset="0"/>
                          <a:ea typeface="+mn-ea"/>
                          <a:cs typeface="Arial" pitchFamily="34" charset="0"/>
                        </a:rPr>
                        <a:t>Ceduto (Debitore)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lang="it-IT" sz="1400" dirty="0" smtClean="0">
                          <a:solidFill>
                            <a:srgbClr val="003399"/>
                          </a:solidFill>
                          <a:latin typeface="Arial" pitchFamily="34" charset="0"/>
                          <a:ea typeface="+mn-ea"/>
                          <a:cs typeface="Arial" pitchFamily="34" charset="0"/>
                        </a:rPr>
                        <a:t>la persona fisica o giuridica, italiana o straniera, tenuta ad effettuare il pagamento di uno o più crediti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1250">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lang="it-IT" sz="1400" dirty="0" smtClean="0">
                          <a:solidFill>
                            <a:srgbClr val="003399"/>
                          </a:solidFill>
                          <a:latin typeface="Arial" pitchFamily="34" charset="0"/>
                          <a:ea typeface="+mn-ea"/>
                          <a:cs typeface="Arial" pitchFamily="34" charset="0"/>
                        </a:rPr>
                        <a:t>Cessionario (</a:t>
                      </a:r>
                      <a:r>
                        <a:rPr lang="it-IT" sz="1400" dirty="0" err="1" smtClean="0">
                          <a:solidFill>
                            <a:srgbClr val="003399"/>
                          </a:solidFill>
                          <a:latin typeface="Arial" pitchFamily="34" charset="0"/>
                          <a:ea typeface="+mn-ea"/>
                          <a:cs typeface="Arial" pitchFamily="34" charset="0"/>
                        </a:rPr>
                        <a:t>Factor</a:t>
                      </a:r>
                      <a:r>
                        <a:rPr lang="it-IT" sz="1400" dirty="0" smtClean="0">
                          <a:solidFill>
                            <a:srgbClr val="003399"/>
                          </a:solidFill>
                          <a:latin typeface="Arial" pitchFamily="34" charset="0"/>
                          <a:ea typeface="+mn-ea"/>
                          <a:cs typeface="Arial"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lang="it-IT" sz="1400" dirty="0" smtClean="0">
                          <a:solidFill>
                            <a:srgbClr val="003399"/>
                          </a:solidFill>
                          <a:latin typeface="Arial" pitchFamily="34" charset="0"/>
                          <a:ea typeface="+mn-ea"/>
                          <a:cs typeface="Arial" pitchFamily="34" charset="0"/>
                        </a:rPr>
                        <a:t>società, avente personalità giuridica nel cui oggetto sociale sia prevista l'acquisto di crediti d'impresa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4415">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lang="it-IT" sz="1400" dirty="0" err="1" smtClean="0">
                          <a:solidFill>
                            <a:srgbClr val="003399"/>
                          </a:solidFill>
                          <a:latin typeface="Arial" pitchFamily="34" charset="0"/>
                          <a:ea typeface="+mn-ea"/>
                          <a:cs typeface="Arial" pitchFamily="34" charset="0"/>
                        </a:rPr>
                        <a:t>Investment</a:t>
                      </a:r>
                      <a:r>
                        <a:rPr lang="it-IT" sz="1400" dirty="0" smtClean="0">
                          <a:solidFill>
                            <a:srgbClr val="003399"/>
                          </a:solidFill>
                          <a:latin typeface="Arial" pitchFamily="34" charset="0"/>
                          <a:ea typeface="+mn-ea"/>
                          <a:cs typeface="Arial" pitchFamily="34" charset="0"/>
                        </a:rPr>
                        <a:t> </a:t>
                      </a: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lang="it-IT" sz="1400" dirty="0" smtClean="0">
                          <a:solidFill>
                            <a:srgbClr val="003399"/>
                          </a:solidFill>
                          <a:latin typeface="Arial" pitchFamily="34" charset="0"/>
                          <a:ea typeface="+mn-ea"/>
                          <a:cs typeface="Arial" pitchFamily="34" charset="0"/>
                        </a:rPr>
                        <a:t>(esposizione finanziaria)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lang="it-IT" sz="1400" dirty="0" smtClean="0">
                          <a:solidFill>
                            <a:srgbClr val="003399"/>
                          </a:solidFill>
                          <a:latin typeface="Arial" pitchFamily="34" charset="0"/>
                          <a:ea typeface="+mn-ea"/>
                          <a:cs typeface="Arial" pitchFamily="34" charset="0"/>
                        </a:rPr>
                        <a:t>ammontare complessivo delle anticipazioni effettuate dal </a:t>
                      </a:r>
                      <a:r>
                        <a:rPr lang="it-IT" sz="1400" dirty="0" err="1" smtClean="0">
                          <a:solidFill>
                            <a:srgbClr val="003399"/>
                          </a:solidFill>
                          <a:latin typeface="Arial" pitchFamily="34" charset="0"/>
                          <a:ea typeface="+mn-ea"/>
                          <a:cs typeface="Arial" pitchFamily="34" charset="0"/>
                        </a:rPr>
                        <a:t>Factor</a:t>
                      </a:r>
                      <a:r>
                        <a:rPr lang="it-IT" sz="1400" dirty="0" smtClean="0">
                          <a:solidFill>
                            <a:srgbClr val="003399"/>
                          </a:solidFill>
                          <a:latin typeface="Arial" pitchFamily="34" charset="0"/>
                          <a:ea typeface="+mn-ea"/>
                          <a:cs typeface="Arial" pitchFamily="34" charset="0"/>
                        </a:rPr>
                        <a:t> al Fornitore/Cedente e sul quale maturano interessi.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1250">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lang="it-IT" sz="1400" dirty="0" err="1" smtClean="0">
                          <a:solidFill>
                            <a:srgbClr val="003399"/>
                          </a:solidFill>
                          <a:latin typeface="Arial" pitchFamily="34" charset="0"/>
                          <a:ea typeface="+mn-ea"/>
                          <a:cs typeface="Arial" pitchFamily="34" charset="0"/>
                        </a:rPr>
                        <a:t>Outstanding</a:t>
                      </a:r>
                      <a:endParaRPr lang="it-IT" sz="1400" dirty="0" smtClean="0">
                        <a:solidFill>
                          <a:srgbClr val="003399"/>
                        </a:solidFill>
                        <a:latin typeface="Arial" pitchFamily="34" charset="0"/>
                        <a:ea typeface="+mn-ea"/>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lang="it-IT" sz="1400" dirty="0" smtClean="0">
                          <a:solidFill>
                            <a:srgbClr val="003399"/>
                          </a:solidFill>
                          <a:latin typeface="Arial" pitchFamily="34" charset="0"/>
                          <a:ea typeface="+mn-ea"/>
                          <a:cs typeface="Arial" pitchFamily="34" charset="0"/>
                        </a:rPr>
                        <a:t>ammontare dei crediti ceduti in essere ad una determinata data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1250">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lang="it-IT" sz="1400" dirty="0" smtClean="0">
                          <a:solidFill>
                            <a:srgbClr val="003399"/>
                          </a:solidFill>
                          <a:latin typeface="Arial" pitchFamily="34" charset="0"/>
                          <a:ea typeface="+mn-ea"/>
                          <a:cs typeface="Arial" pitchFamily="34" charset="0"/>
                        </a:rPr>
                        <a:t>Turnover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r>
                        <a:rPr lang="it-IT" sz="1400" dirty="0" smtClean="0">
                          <a:solidFill>
                            <a:srgbClr val="003399"/>
                          </a:solidFill>
                          <a:latin typeface="Arial" pitchFamily="34" charset="0"/>
                          <a:ea typeface="+mn-ea"/>
                          <a:cs typeface="Arial" pitchFamily="34" charset="0"/>
                        </a:rPr>
                        <a:t>ammontare progressivo del totale dei crediti ceduti in un arco temporale definito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2912" name="Rectangle 32"/>
          <p:cNvSpPr>
            <a:spLocks noChangeArrowheads="1"/>
          </p:cNvSpPr>
          <p:nvPr/>
        </p:nvSpPr>
        <p:spPr bwMode="auto">
          <a:xfrm rot="10717877" flipV="1">
            <a:off x="8751520" y="914464"/>
            <a:ext cx="4841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fld id="{DA2B3C67-06F7-4001-9120-D3EC2C6CC8FA}" type="slidenum">
              <a:rPr lang="it-IT" sz="1100">
                <a:solidFill>
                  <a:schemeClr val="accent2">
                    <a:lumMod val="60000"/>
                    <a:lumOff val="40000"/>
                  </a:schemeClr>
                </a:solidFill>
                <a:latin typeface="Trebuchet MS" pitchFamily="34" charset="0"/>
              </a:rPr>
              <a:pPr defTabSz="914400"/>
              <a:t>27</a:t>
            </a:fld>
            <a:endParaRPr lang="it-IT" sz="1100" dirty="0">
              <a:solidFill>
                <a:schemeClr val="accent2">
                  <a:lumMod val="60000"/>
                  <a:lumOff val="40000"/>
                </a:schemeClr>
              </a:solidFill>
              <a:latin typeface="Trebuchet MS" pitchFamily="34" charset="0"/>
            </a:endParaRPr>
          </a:p>
        </p:txBody>
      </p:sp>
    </p:spTree>
    <p:extLst>
      <p:ext uri="{BB962C8B-B14F-4D97-AF65-F5344CB8AC3E}">
        <p14:creationId xmlns:p14="http://schemas.microsoft.com/office/powerpoint/2010/main" val="3492517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bwMode="auto">
          <a:xfrm>
            <a:off x="1229348" y="2780928"/>
            <a:ext cx="6696744" cy="360040"/>
          </a:xfrm>
          <a:prstGeom prst="rect">
            <a:avLst/>
          </a:prstGeom>
          <a:solidFill>
            <a:srgbClr val="EEECE1"/>
          </a:solidFill>
          <a:ln w="9525">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lIns="0" tIns="0" rIns="0" bIns="0" rtlCol="0" anchor="ctr" anchorCtr="0">
            <a:prstTxWarp prst="textNoShape">
              <a:avLst/>
            </a:prstTxWarp>
          </a:bodyPr>
          <a:lstStyle/>
          <a:p>
            <a:pPr algn="ctr"/>
            <a:endParaRPr lang="it-IT" dirty="0" smtClean="0">
              <a:solidFill>
                <a:schemeClr val="tx2">
                  <a:lumMod val="50000"/>
                  <a:lumOff val="50000"/>
                </a:schemeClr>
              </a:solidFill>
              <a:latin typeface="+mj-lt"/>
            </a:endParaRPr>
          </a:p>
        </p:txBody>
      </p:sp>
      <p:sp>
        <p:nvSpPr>
          <p:cNvPr id="29" name="Text Box 7"/>
          <p:cNvSpPr txBox="1">
            <a:spLocks noChangeArrowheads="1"/>
          </p:cNvSpPr>
          <p:nvPr/>
        </p:nvSpPr>
        <p:spPr bwMode="auto">
          <a:xfrm>
            <a:off x="8470087" y="6309320"/>
            <a:ext cx="304725" cy="321469"/>
          </a:xfrm>
          <a:prstGeom prst="rect">
            <a:avLst/>
          </a:prstGeom>
          <a:noFill/>
          <a:ln w="12700">
            <a:noFill/>
            <a:miter lim="800000"/>
            <a:headEnd/>
            <a:tailEnd/>
          </a:ln>
        </p:spPr>
        <p:txBody>
          <a:bodyPr wrap="none" lIns="64270" tIns="32135" rIns="64270" bIns="32135" anchor="ctr"/>
          <a:lstStyle/>
          <a:p>
            <a:pPr algn="ctr"/>
            <a:fld id="{98A5D95B-D39F-4511-B117-BE68A7DD1C5D}" type="slidenum">
              <a:rPr lang="en-US">
                <a:solidFill>
                  <a:srgbClr val="FFFFFF"/>
                </a:solidFill>
                <a:latin typeface="Trebuchet MS" pitchFamily="34" charset="0"/>
                <a:sym typeface="Trebuchet MS" pitchFamily="34" charset="0"/>
              </a:rPr>
              <a:pPr algn="ctr"/>
              <a:t>28</a:t>
            </a:fld>
            <a:endParaRPr lang="en-US" dirty="0">
              <a:solidFill>
                <a:srgbClr val="FFFFFF"/>
              </a:solidFill>
              <a:latin typeface="Trebuchet MS" pitchFamily="34" charset="0"/>
              <a:sym typeface="Trebuchet MS" pitchFamily="34" charset="0"/>
            </a:endParaRPr>
          </a:p>
        </p:txBody>
      </p:sp>
      <p:sp>
        <p:nvSpPr>
          <p:cNvPr id="6" name="Titolo 3"/>
          <p:cNvSpPr txBox="1">
            <a:spLocks/>
          </p:cNvSpPr>
          <p:nvPr/>
        </p:nvSpPr>
        <p:spPr bwMode="auto">
          <a:xfrm>
            <a:off x="5720" y="188640"/>
            <a:ext cx="9144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i="1" kern="1200">
                <a:solidFill>
                  <a:srgbClr val="CAB696"/>
                </a:solidFill>
                <a:latin typeface="Arial Black"/>
                <a:ea typeface="+mj-ea"/>
                <a:cs typeface="Arial Black"/>
              </a:defRPr>
            </a:lvl1pPr>
            <a:lvl2pPr algn="l" defTabSz="457200" rtl="0" eaLnBrk="0" fontAlgn="base" hangingPunct="0">
              <a:spcBef>
                <a:spcPct val="0"/>
              </a:spcBef>
              <a:spcAft>
                <a:spcPct val="0"/>
              </a:spcAft>
              <a:defRPr sz="3600" i="1">
                <a:solidFill>
                  <a:srgbClr val="CAB696"/>
                </a:solidFill>
                <a:latin typeface="Arial Black" pitchFamily="34" charset="0"/>
              </a:defRPr>
            </a:lvl2pPr>
            <a:lvl3pPr algn="l" defTabSz="457200" rtl="0" eaLnBrk="0" fontAlgn="base" hangingPunct="0">
              <a:spcBef>
                <a:spcPct val="0"/>
              </a:spcBef>
              <a:spcAft>
                <a:spcPct val="0"/>
              </a:spcAft>
              <a:defRPr sz="3600" i="1">
                <a:solidFill>
                  <a:srgbClr val="CAB696"/>
                </a:solidFill>
                <a:latin typeface="Arial Black" pitchFamily="34" charset="0"/>
              </a:defRPr>
            </a:lvl3pPr>
            <a:lvl4pPr algn="l" defTabSz="457200" rtl="0" eaLnBrk="0" fontAlgn="base" hangingPunct="0">
              <a:spcBef>
                <a:spcPct val="0"/>
              </a:spcBef>
              <a:spcAft>
                <a:spcPct val="0"/>
              </a:spcAft>
              <a:defRPr sz="3600" i="1">
                <a:solidFill>
                  <a:srgbClr val="CAB696"/>
                </a:solidFill>
                <a:latin typeface="Arial Black" pitchFamily="34" charset="0"/>
              </a:defRPr>
            </a:lvl4pPr>
            <a:lvl5pPr algn="l" defTabSz="457200" rtl="0" eaLnBrk="0" fontAlgn="base" hangingPunct="0">
              <a:spcBef>
                <a:spcPct val="0"/>
              </a:spcBef>
              <a:spcAft>
                <a:spcPct val="0"/>
              </a:spcAft>
              <a:defRPr sz="3600" i="1">
                <a:solidFill>
                  <a:srgbClr val="CAB696"/>
                </a:solidFill>
                <a:latin typeface="Arial Black" pitchFamily="34" charset="0"/>
              </a:defRPr>
            </a:lvl5pPr>
            <a:lvl6pPr marL="457200" algn="l" defTabSz="457200" rtl="0" fontAlgn="base">
              <a:spcBef>
                <a:spcPct val="0"/>
              </a:spcBef>
              <a:spcAft>
                <a:spcPct val="0"/>
              </a:spcAft>
              <a:defRPr sz="3600" i="1">
                <a:solidFill>
                  <a:srgbClr val="CAB696"/>
                </a:solidFill>
                <a:latin typeface="Arial Black" pitchFamily="34" charset="0"/>
              </a:defRPr>
            </a:lvl6pPr>
            <a:lvl7pPr marL="914400" algn="l" defTabSz="457200" rtl="0" fontAlgn="base">
              <a:spcBef>
                <a:spcPct val="0"/>
              </a:spcBef>
              <a:spcAft>
                <a:spcPct val="0"/>
              </a:spcAft>
              <a:defRPr sz="3600" i="1">
                <a:solidFill>
                  <a:srgbClr val="CAB696"/>
                </a:solidFill>
                <a:latin typeface="Arial Black" pitchFamily="34" charset="0"/>
              </a:defRPr>
            </a:lvl7pPr>
            <a:lvl8pPr marL="1371600" algn="l" defTabSz="457200" rtl="0" fontAlgn="base">
              <a:spcBef>
                <a:spcPct val="0"/>
              </a:spcBef>
              <a:spcAft>
                <a:spcPct val="0"/>
              </a:spcAft>
              <a:defRPr sz="3600" i="1">
                <a:solidFill>
                  <a:srgbClr val="CAB696"/>
                </a:solidFill>
                <a:latin typeface="Arial Black" pitchFamily="34" charset="0"/>
              </a:defRPr>
            </a:lvl8pPr>
            <a:lvl9pPr marL="1828800" algn="l" defTabSz="457200" rtl="0" fontAlgn="base">
              <a:spcBef>
                <a:spcPct val="0"/>
              </a:spcBef>
              <a:spcAft>
                <a:spcPct val="0"/>
              </a:spcAft>
              <a:defRPr sz="3600" i="1">
                <a:solidFill>
                  <a:srgbClr val="CAB696"/>
                </a:solidFill>
                <a:latin typeface="Arial Black" pitchFamily="34" charset="0"/>
              </a:defRPr>
            </a:lvl9pPr>
          </a:lstStyle>
          <a:p>
            <a:pPr algn="ctr"/>
            <a:r>
              <a:rPr lang="it-IT" dirty="0">
                <a:solidFill>
                  <a:schemeClr val="accent1"/>
                </a:solidFill>
                <a:latin typeface="Arial Black" pitchFamily="34" charset="0"/>
                <a:ea typeface="ＭＳ Ｐゴシック"/>
                <a:cs typeface="ＭＳ Ｐゴシック"/>
              </a:rPr>
              <a:t>Agenda</a:t>
            </a:r>
          </a:p>
        </p:txBody>
      </p:sp>
      <p:sp>
        <p:nvSpPr>
          <p:cNvPr id="7" name="Rettangolo 6"/>
          <p:cNvSpPr/>
          <p:nvPr/>
        </p:nvSpPr>
        <p:spPr>
          <a:xfrm>
            <a:off x="1301356" y="1556792"/>
            <a:ext cx="6552728" cy="3888432"/>
          </a:xfrm>
          <a:prstGeom prst="rect">
            <a:avLst/>
          </a:prstGeom>
          <a:noFill/>
          <a:ln w="9525">
            <a:noFill/>
            <a:prstDash val="dash"/>
            <a:miter lim="800000"/>
            <a:headEnd/>
            <a:tailEnd/>
          </a:ln>
          <a:effectLst/>
        </p:spPr>
        <p:txBody>
          <a:bodyPr lIns="216000" tIns="0" rIns="216000" bIns="0" rtlCol="0" anchor="t" anchorCtr="0">
            <a:prstTxWarp prst="textNoShape">
              <a:avLst/>
            </a:prstTxWarp>
            <a:noAutofit/>
          </a:bodyPr>
          <a:lstStyle/>
          <a:p>
            <a:pPr marL="85725" algn="just"/>
            <a:endParaRPr lang="it-IT" sz="1600" dirty="0" smtClean="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smtClean="0">
                <a:solidFill>
                  <a:schemeClr val="accent2">
                    <a:lumMod val="75000"/>
                  </a:schemeClr>
                </a:solidFill>
                <a:latin typeface="Arial" pitchFamily="34" charset="0"/>
                <a:cs typeface="Arial" pitchFamily="34" charset="0"/>
              </a:rPr>
              <a:t>Il mercato</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Che cos’è il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La </a:t>
            </a:r>
            <a:r>
              <a:rPr lang="it-IT" sz="1600" dirty="0" smtClean="0">
                <a:solidFill>
                  <a:schemeClr val="accent2">
                    <a:lumMod val="75000"/>
                  </a:schemeClr>
                </a:solidFill>
                <a:latin typeface="Arial" pitchFamily="34" charset="0"/>
                <a:cs typeface="Arial" pitchFamily="34" charset="0"/>
              </a:rPr>
              <a:t>normativa</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Struttura tecnica </a:t>
            </a:r>
            <a:r>
              <a:rPr lang="it-IT" sz="1600" dirty="0" smtClean="0">
                <a:solidFill>
                  <a:schemeClr val="accent2">
                    <a:lumMod val="75000"/>
                  </a:schemeClr>
                </a:solidFill>
                <a:latin typeface="Arial" pitchFamily="34" charset="0"/>
                <a:cs typeface="Arial" pitchFamily="34" charset="0"/>
              </a:rPr>
              <a:t>dell’operazione</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Vantaggi dell’operazione e </a:t>
            </a:r>
            <a:r>
              <a:rPr lang="it-IT" sz="1600" dirty="0" smtClean="0">
                <a:solidFill>
                  <a:schemeClr val="accent2">
                    <a:lumMod val="75000"/>
                  </a:schemeClr>
                </a:solidFill>
                <a:latin typeface="Arial" pitchFamily="34" charset="0"/>
                <a:cs typeface="Arial" pitchFamily="34" charset="0"/>
              </a:rPr>
              <a:t>comparazione</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Il profilo ideale della domanda di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Gli effetti del factoring sulla gestione </a:t>
            </a:r>
            <a:r>
              <a:rPr lang="it-IT" sz="1600" dirty="0" smtClean="0">
                <a:solidFill>
                  <a:schemeClr val="accent2">
                    <a:lumMod val="75000"/>
                  </a:schemeClr>
                </a:solidFill>
                <a:latin typeface="Arial" pitchFamily="34" charset="0"/>
                <a:cs typeface="Arial" pitchFamily="34" charset="0"/>
              </a:rPr>
              <a:t>dell’impresa</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Case </a:t>
            </a:r>
            <a:r>
              <a:rPr lang="it-IT" sz="1600" dirty="0" err="1">
                <a:solidFill>
                  <a:schemeClr val="accent2">
                    <a:lumMod val="75000"/>
                  </a:schemeClr>
                </a:solidFill>
                <a:latin typeface="Arial" pitchFamily="34" charset="0"/>
                <a:cs typeface="Arial" pitchFamily="34" charset="0"/>
              </a:rPr>
              <a:t>History</a:t>
            </a: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endParaRPr lang="it-IT" sz="1600" dirty="0">
              <a:solidFill>
                <a:schemeClr val="tx2">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33499637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7"/>
          <p:cNvSpPr>
            <a:spLocks noGrp="1"/>
          </p:cNvSpPr>
          <p:nvPr>
            <p:ph type="title" idx="4294967295"/>
          </p:nvPr>
        </p:nvSpPr>
        <p:spPr>
          <a:xfrm>
            <a:off x="1115616" y="116632"/>
            <a:ext cx="6840760" cy="1143000"/>
          </a:xfrm>
        </p:spPr>
        <p:txBody>
          <a:bodyPr/>
          <a:lstStyle/>
          <a:p>
            <a:pPr eaLnBrk="1" hangingPunct="1"/>
            <a:r>
              <a:rPr lang="it-IT" sz="3000" dirty="0" smtClean="0"/>
              <a:t>Normativa: natura del contratto</a:t>
            </a:r>
            <a:br>
              <a:rPr lang="it-IT" sz="3000" dirty="0" smtClean="0"/>
            </a:br>
            <a:r>
              <a:rPr lang="it-IT" sz="3000" dirty="0"/>
              <a:t> </a:t>
            </a:r>
            <a:r>
              <a:rPr lang="it-IT" sz="3000" dirty="0" smtClean="0"/>
              <a:t>    di factoring</a:t>
            </a:r>
            <a:endParaRPr lang="it-IT" sz="3000" dirty="0"/>
          </a:p>
        </p:txBody>
      </p:sp>
      <p:sp>
        <p:nvSpPr>
          <p:cNvPr id="160770" name="Rectangle 8"/>
          <p:cNvSpPr>
            <a:spLocks noGrp="1"/>
          </p:cNvSpPr>
          <p:nvPr>
            <p:ph type="body" idx="4294967295"/>
          </p:nvPr>
        </p:nvSpPr>
        <p:spPr>
          <a:xfrm>
            <a:off x="467544" y="1628800"/>
            <a:ext cx="8429625" cy="4592638"/>
          </a:xfrm>
          <a:prstGeom prst="rect">
            <a:avLst/>
          </a:prstGeom>
        </p:spPr>
        <p:txBody>
          <a:bodyPr/>
          <a:lstStyle/>
          <a:p>
            <a:pPr eaLnBrk="1" hangingPunct="1">
              <a:lnSpc>
                <a:spcPct val="80000"/>
              </a:lnSpc>
              <a:defRPr/>
            </a:pPr>
            <a:endParaRPr lang="it-IT" sz="2000" dirty="0" smtClean="0">
              <a:solidFill>
                <a:srgbClr val="666666"/>
              </a:solidFill>
            </a:endParaRPr>
          </a:p>
          <a:p>
            <a:pPr marL="0" indent="0">
              <a:lnSpc>
                <a:spcPct val="80000"/>
              </a:lnSpc>
              <a:buNone/>
              <a:defRPr/>
            </a:pPr>
            <a:r>
              <a:rPr lang="it-IT" sz="2200" dirty="0" smtClean="0">
                <a:latin typeface="Arial" pitchFamily="34" charset="0"/>
                <a:cs typeface="Arial" pitchFamily="34" charset="0"/>
              </a:rPr>
              <a:t>Il factoring </a:t>
            </a:r>
            <a:r>
              <a:rPr lang="it-IT" sz="2200" dirty="0">
                <a:latin typeface="Arial" pitchFamily="34" charset="0"/>
                <a:cs typeface="Arial" pitchFamily="34" charset="0"/>
              </a:rPr>
              <a:t>è </a:t>
            </a:r>
            <a:r>
              <a:rPr lang="it-IT" sz="2200" dirty="0" smtClean="0">
                <a:latin typeface="Arial" pitchFamily="34" charset="0"/>
                <a:cs typeface="Arial" pitchFamily="34" charset="0"/>
              </a:rPr>
              <a:t>un </a:t>
            </a:r>
            <a:r>
              <a:rPr lang="it-IT" sz="2200" dirty="0">
                <a:latin typeface="Arial" pitchFamily="34" charset="0"/>
                <a:cs typeface="Arial" pitchFamily="34" charset="0"/>
              </a:rPr>
              <a:t>contratto atipico in quanto non è tra quelli disciplinati espressamente dal c.c. e non è destinatario di </a:t>
            </a:r>
            <a:r>
              <a:rPr lang="it-IT" sz="2200" dirty="0" smtClean="0">
                <a:latin typeface="Arial" pitchFamily="34" charset="0"/>
                <a:cs typeface="Arial" pitchFamily="34" charset="0"/>
              </a:rPr>
              <a:t>un’organica </a:t>
            </a:r>
            <a:r>
              <a:rPr lang="it-IT" sz="2200" dirty="0">
                <a:latin typeface="Arial" pitchFamily="34" charset="0"/>
                <a:cs typeface="Arial" pitchFamily="34" charset="0"/>
              </a:rPr>
              <a:t>disciplina legale.</a:t>
            </a:r>
          </a:p>
          <a:p>
            <a:pPr marL="0" indent="0" eaLnBrk="1" hangingPunct="1">
              <a:lnSpc>
                <a:spcPct val="80000"/>
              </a:lnSpc>
              <a:buNone/>
              <a:defRPr/>
            </a:pPr>
            <a:endParaRPr lang="it-IT" sz="2200" dirty="0" smtClean="0">
              <a:latin typeface="Arial" pitchFamily="34" charset="0"/>
              <a:cs typeface="Arial" pitchFamily="34" charset="0"/>
            </a:endParaRPr>
          </a:p>
          <a:p>
            <a:pPr marL="0" indent="0" eaLnBrk="1" hangingPunct="1">
              <a:lnSpc>
                <a:spcPct val="80000"/>
              </a:lnSpc>
              <a:buNone/>
              <a:defRPr/>
            </a:pPr>
            <a:r>
              <a:rPr lang="it-IT" sz="2200" dirty="0" smtClean="0">
                <a:latin typeface="Arial" pitchFamily="34" charset="0"/>
                <a:cs typeface="Arial" pitchFamily="34" charset="0"/>
              </a:rPr>
              <a:t>L’impossibilità di ricondurre il factoring alle tipologie previste in maniera espressa dal legislatore ha fatto sì che la disciplina del rapporto sia dettata in primis dalle parti ed in secondo luogo dai contratti disciplinati dal diritto</a:t>
            </a:r>
          </a:p>
          <a:p>
            <a:pPr marL="0" indent="0" eaLnBrk="1" hangingPunct="1">
              <a:lnSpc>
                <a:spcPct val="80000"/>
              </a:lnSpc>
              <a:buNone/>
              <a:defRPr/>
            </a:pPr>
            <a:endParaRPr lang="it-IT" sz="2200" dirty="0">
              <a:latin typeface="Arial" pitchFamily="34" charset="0"/>
              <a:cs typeface="Arial" pitchFamily="34" charset="0"/>
            </a:endParaRPr>
          </a:p>
          <a:p>
            <a:pPr marL="0" indent="0">
              <a:lnSpc>
                <a:spcPct val="80000"/>
              </a:lnSpc>
              <a:buNone/>
              <a:defRPr/>
            </a:pPr>
            <a:r>
              <a:rPr lang="it-IT" sz="2200" dirty="0">
                <a:latin typeface="Arial" pitchFamily="34" charset="0"/>
                <a:cs typeface="Arial" pitchFamily="34" charset="0"/>
              </a:rPr>
              <a:t>I riferimenti normativi del factoring sono: </a:t>
            </a:r>
          </a:p>
          <a:p>
            <a:pPr>
              <a:lnSpc>
                <a:spcPct val="80000"/>
              </a:lnSpc>
              <a:defRPr/>
            </a:pPr>
            <a:r>
              <a:rPr lang="it-IT" sz="2200" dirty="0" smtClean="0">
                <a:latin typeface="Arial" pitchFamily="34" charset="0"/>
                <a:cs typeface="Arial" pitchFamily="34" charset="0"/>
              </a:rPr>
              <a:t>il </a:t>
            </a:r>
            <a:r>
              <a:rPr lang="it-IT" sz="2200" dirty="0">
                <a:latin typeface="Arial" pitchFamily="34" charset="0"/>
                <a:cs typeface="Arial" pitchFamily="34" charset="0"/>
              </a:rPr>
              <a:t>Codice Civile </a:t>
            </a:r>
            <a:r>
              <a:rPr lang="it-IT" sz="2200" dirty="0" smtClean="0">
                <a:latin typeface="Arial" pitchFamily="34" charset="0"/>
                <a:cs typeface="Arial" pitchFamily="34" charset="0"/>
              </a:rPr>
              <a:t>Art</a:t>
            </a:r>
            <a:r>
              <a:rPr lang="it-IT" sz="2200" dirty="0">
                <a:latin typeface="Arial" pitchFamily="34" charset="0"/>
                <a:cs typeface="Arial" pitchFamily="34" charset="0"/>
              </a:rPr>
              <a:t>. 1260-1267 </a:t>
            </a:r>
            <a:r>
              <a:rPr lang="it-IT" sz="2200" dirty="0" smtClean="0">
                <a:latin typeface="Arial" pitchFamily="34" charset="0"/>
                <a:cs typeface="Arial" pitchFamily="34" charset="0"/>
              </a:rPr>
              <a:t>– </a:t>
            </a:r>
            <a:r>
              <a:rPr lang="it-IT" sz="2200" dirty="0">
                <a:latin typeface="Arial" pitchFamily="34" charset="0"/>
                <a:cs typeface="Arial" pitchFamily="34" charset="0"/>
              </a:rPr>
              <a:t>Capo V “della cessione dei crediti”</a:t>
            </a:r>
          </a:p>
          <a:p>
            <a:pPr>
              <a:lnSpc>
                <a:spcPct val="80000"/>
              </a:lnSpc>
              <a:defRPr/>
            </a:pPr>
            <a:r>
              <a:rPr lang="it-IT" sz="2200" dirty="0" smtClean="0">
                <a:latin typeface="Arial" pitchFamily="34" charset="0"/>
                <a:cs typeface="Arial" pitchFamily="34" charset="0"/>
              </a:rPr>
              <a:t>Legge </a:t>
            </a:r>
            <a:r>
              <a:rPr lang="it-IT" sz="2200" dirty="0">
                <a:latin typeface="Arial" pitchFamily="34" charset="0"/>
                <a:cs typeface="Arial" pitchFamily="34" charset="0"/>
              </a:rPr>
              <a:t>52/1991 che disciplina l’operazione di Factoring (definita come “cessione di crediti d’impresa”)</a:t>
            </a:r>
          </a:p>
          <a:p>
            <a:pPr>
              <a:lnSpc>
                <a:spcPct val="80000"/>
              </a:lnSpc>
              <a:defRPr/>
            </a:pPr>
            <a:endParaRPr lang="it-IT" sz="2200" dirty="0">
              <a:latin typeface="Arial" pitchFamily="34" charset="0"/>
              <a:cs typeface="Arial" pitchFamily="34" charset="0"/>
            </a:endParaRPr>
          </a:p>
          <a:p>
            <a:pPr marL="0" indent="0" eaLnBrk="1" hangingPunct="1">
              <a:lnSpc>
                <a:spcPct val="80000"/>
              </a:lnSpc>
              <a:buFont typeface="Arial" charset="0"/>
              <a:buNone/>
              <a:defRPr/>
            </a:pPr>
            <a:endParaRPr lang="it-IT" sz="2000" dirty="0" smtClean="0">
              <a:solidFill>
                <a:schemeClr val="tx1"/>
              </a:solidFill>
            </a:endParaRPr>
          </a:p>
          <a:p>
            <a:pPr eaLnBrk="1" hangingPunct="1">
              <a:lnSpc>
                <a:spcPct val="80000"/>
              </a:lnSpc>
              <a:defRPr/>
            </a:pPr>
            <a:endParaRPr lang="it-IT" sz="2000" dirty="0" smtClean="0"/>
          </a:p>
        </p:txBody>
      </p:sp>
      <p:sp>
        <p:nvSpPr>
          <p:cNvPr id="51203" name="Segnaposto numero diapositiva 1"/>
          <p:cNvSpPr>
            <a:spLocks noGrp="1"/>
          </p:cNvSpPr>
          <p:nvPr>
            <p:ph type="sldNum" sz="quarter" idx="4294967295"/>
          </p:nvPr>
        </p:nvSpPr>
        <p:spPr bwMode="auto">
          <a:xfrm>
            <a:off x="8077200" y="6188075"/>
            <a:ext cx="10668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B7787F63-B522-4265-900A-8E6B180DCCF9}" type="slidenum">
              <a:rPr lang="it-IT" smtClean="0">
                <a:latin typeface="Trebuchet MS" pitchFamily="34" charset="0"/>
                <a:cs typeface="Arial" charset="0"/>
              </a:rPr>
              <a:pPr fontAlgn="base">
                <a:spcBef>
                  <a:spcPct val="0"/>
                </a:spcBef>
                <a:spcAft>
                  <a:spcPct val="0"/>
                </a:spcAft>
              </a:pPr>
              <a:t>29</a:t>
            </a:fld>
            <a:endParaRPr lang="it-IT" smtClean="0">
              <a:latin typeface="Trebuchet MS" pitchFamily="34" charset="0"/>
              <a:cs typeface="Arial" charset="0"/>
            </a:endParaRPr>
          </a:p>
        </p:txBody>
      </p:sp>
    </p:spTree>
    <p:extLst>
      <p:ext uri="{BB962C8B-B14F-4D97-AF65-F5344CB8AC3E}">
        <p14:creationId xmlns:p14="http://schemas.microsoft.com/office/powerpoint/2010/main" val="320796625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Titolo 1"/>
          <p:cNvSpPr>
            <a:spLocks noGrp="1"/>
          </p:cNvSpPr>
          <p:nvPr>
            <p:ph type="title"/>
          </p:nvPr>
        </p:nvSpPr>
        <p:spPr>
          <a:xfrm>
            <a:off x="1214438" y="333375"/>
            <a:ext cx="6886575" cy="733425"/>
          </a:xfrm>
        </p:spPr>
        <p:txBody>
          <a:bodyPr/>
          <a:lstStyle/>
          <a:p>
            <a:pPr eaLnBrk="1" hangingPunct="1"/>
            <a:r>
              <a:rPr lang="it-IT" dirty="0" smtClean="0"/>
              <a:t>Prestiti</a:t>
            </a:r>
            <a:r>
              <a:rPr lang="en-GB" dirty="0" smtClean="0"/>
              <a:t> </a:t>
            </a:r>
            <a:r>
              <a:rPr lang="en-GB" dirty="0" err="1" smtClean="0"/>
              <a:t>bancari</a:t>
            </a:r>
            <a:r>
              <a:rPr lang="en-GB" dirty="0" smtClean="0"/>
              <a:t> </a:t>
            </a:r>
            <a:r>
              <a:rPr lang="en-GB" dirty="0" err="1" smtClean="0"/>
              <a:t>ai</a:t>
            </a:r>
            <a:r>
              <a:rPr lang="en-GB" dirty="0" smtClean="0"/>
              <a:t> </a:t>
            </a:r>
            <a:r>
              <a:rPr lang="en-GB" dirty="0" err="1" smtClean="0"/>
              <a:t>residenti</a:t>
            </a:r>
            <a:endParaRPr lang="en-GB" dirty="0" smtClean="0"/>
          </a:p>
        </p:txBody>
      </p:sp>
      <p:sp>
        <p:nvSpPr>
          <p:cNvPr id="4" name="Segnaposto numero diapositiva 3"/>
          <p:cNvSpPr>
            <a:spLocks noGrp="1"/>
          </p:cNvSpPr>
          <p:nvPr>
            <p:ph type="sldNum" sz="quarter" idx="11"/>
          </p:nvPr>
        </p:nvSpPr>
        <p:spPr/>
        <p:txBody>
          <a:bodyPr/>
          <a:lstStyle/>
          <a:p>
            <a:pPr>
              <a:defRPr/>
            </a:pPr>
            <a:fld id="{8AD26150-396D-40B6-B12E-3E6470600FAD}" type="slidenum">
              <a:rPr lang="it-IT"/>
              <a:pPr>
                <a:defRPr/>
              </a:pPr>
              <a:t>3</a:t>
            </a:fld>
            <a:endParaRPr lang="it-IT" dirty="0"/>
          </a:p>
        </p:txBody>
      </p:sp>
      <p:sp>
        <p:nvSpPr>
          <p:cNvPr id="3" name="Segnaposto contenuto 2"/>
          <p:cNvSpPr>
            <a:spLocks noGrp="1"/>
          </p:cNvSpPr>
          <p:nvPr>
            <p:ph idx="1"/>
          </p:nvPr>
        </p:nvSpPr>
        <p:spPr/>
        <p:txBody>
          <a:bodyPr/>
          <a:lstStyle/>
          <a:p>
            <a:endParaRPr lang="it-IT" dirty="0"/>
          </a:p>
        </p:txBody>
      </p:sp>
      <p:pic>
        <p:nvPicPr>
          <p:cNvPr id="12290" name="Picture 2" descr="C:\Users\Cuda\Documents\BCC Formazione-Incontri 2014\intervento DG U.Cattolica - 09 2014\prestiti bancari - ok d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84784"/>
            <a:ext cx="7632848"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5994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8"/>
          <p:cNvSpPr>
            <a:spLocks noGrp="1"/>
          </p:cNvSpPr>
          <p:nvPr>
            <p:ph type="title" idx="4294967295"/>
          </p:nvPr>
        </p:nvSpPr>
        <p:spPr>
          <a:xfrm>
            <a:off x="0" y="120650"/>
            <a:ext cx="9144000" cy="1143000"/>
          </a:xfrm>
        </p:spPr>
        <p:txBody>
          <a:bodyPr/>
          <a:lstStyle/>
          <a:p>
            <a:r>
              <a:rPr lang="it-IT" dirty="0"/>
              <a:t>La normativa</a:t>
            </a:r>
          </a:p>
        </p:txBody>
      </p:sp>
      <p:sp>
        <p:nvSpPr>
          <p:cNvPr id="158722" name="Rectangle 9"/>
          <p:cNvSpPr>
            <a:spLocks noGrp="1"/>
          </p:cNvSpPr>
          <p:nvPr>
            <p:ph type="body" idx="4294967295"/>
          </p:nvPr>
        </p:nvSpPr>
        <p:spPr>
          <a:xfrm>
            <a:off x="500063" y="1700808"/>
            <a:ext cx="8429625" cy="4536480"/>
          </a:xfrm>
          <a:prstGeom prst="rect">
            <a:avLst/>
          </a:prstGeom>
        </p:spPr>
        <p:txBody>
          <a:bodyPr/>
          <a:lstStyle/>
          <a:p>
            <a:pPr algn="just">
              <a:lnSpc>
                <a:spcPct val="80000"/>
              </a:lnSpc>
              <a:defRPr/>
            </a:pPr>
            <a:r>
              <a:rPr lang="it-IT" sz="2400" dirty="0">
                <a:latin typeface="Arial" pitchFamily="34" charset="0"/>
                <a:cs typeface="Arial" pitchFamily="34" charset="0"/>
              </a:rPr>
              <a:t>Con la sottoscrizione di un contratto di factoring l’imprenditore (Cedente/Fornitore) trasferisce a un terzo (Cessionario/</a:t>
            </a:r>
            <a:r>
              <a:rPr lang="it-IT" sz="2400" dirty="0" err="1">
                <a:latin typeface="Arial" pitchFamily="34" charset="0"/>
                <a:cs typeface="Arial" pitchFamily="34" charset="0"/>
              </a:rPr>
              <a:t>Factor</a:t>
            </a:r>
            <a:r>
              <a:rPr lang="it-IT" sz="2400" dirty="0">
                <a:latin typeface="Arial" pitchFamily="34" charset="0"/>
                <a:cs typeface="Arial" pitchFamily="34" charset="0"/>
              </a:rPr>
              <a:t>)  i crediti vantati nei confronti della propria clientela (debitori ceduti), al fine di ottenere liquidità (eventuale pagamento anticipato) o servizi fra cui la gestione del credito ceduto</a:t>
            </a:r>
            <a:r>
              <a:rPr lang="it-IT" sz="2400" dirty="0" smtClean="0">
                <a:latin typeface="Arial" pitchFamily="34" charset="0"/>
                <a:cs typeface="Arial" pitchFamily="34" charset="0"/>
              </a:rPr>
              <a:t>.</a:t>
            </a:r>
          </a:p>
          <a:p>
            <a:pPr marL="0" indent="0" algn="just">
              <a:lnSpc>
                <a:spcPct val="80000"/>
              </a:lnSpc>
              <a:buNone/>
              <a:defRPr/>
            </a:pPr>
            <a:endParaRPr lang="it-IT" sz="2400" dirty="0">
              <a:latin typeface="Arial" pitchFamily="34" charset="0"/>
              <a:cs typeface="Arial" pitchFamily="34" charset="0"/>
            </a:endParaRPr>
          </a:p>
          <a:p>
            <a:pPr algn="just">
              <a:lnSpc>
                <a:spcPct val="80000"/>
              </a:lnSpc>
              <a:defRPr/>
            </a:pPr>
            <a:r>
              <a:rPr lang="it-IT" sz="2400" dirty="0">
                <a:latin typeface="Arial" pitchFamily="34" charset="0"/>
                <a:cs typeface="Arial" pitchFamily="34" charset="0"/>
              </a:rPr>
              <a:t>L’istituto giuridico utilizzato è la Cessione del Credito così come regolamentata dal Codice Civile e dalla Legge 52 del 21 febbraio 1991 (legge sulla cessione dei crediti di impresa). </a:t>
            </a:r>
          </a:p>
          <a:p>
            <a:pPr lvl="1" algn="just" eaLnBrk="1" hangingPunct="1">
              <a:lnSpc>
                <a:spcPct val="80000"/>
              </a:lnSpc>
              <a:defRPr/>
            </a:pPr>
            <a:endParaRPr lang="it-IT" dirty="0" smtClean="0">
              <a:latin typeface="Arial" pitchFamily="34" charset="0"/>
              <a:cs typeface="Arial" pitchFamily="34" charset="0"/>
            </a:endParaRPr>
          </a:p>
        </p:txBody>
      </p:sp>
      <p:sp>
        <p:nvSpPr>
          <p:cNvPr id="49155" name="Rectangle 3"/>
          <p:cNvSpPr>
            <a:spLocks noChangeArrowheads="1"/>
          </p:cNvSpPr>
          <p:nvPr/>
        </p:nvSpPr>
        <p:spPr bwMode="auto">
          <a:xfrm>
            <a:off x="473075" y="1484313"/>
            <a:ext cx="8353425" cy="336550"/>
          </a:xfrm>
          <a:prstGeom prst="rect">
            <a:avLst/>
          </a:prstGeom>
          <a:noFill/>
          <a:ln w="9525">
            <a:noFill/>
            <a:miter lim="800000"/>
            <a:headEnd/>
            <a:tailEnd/>
          </a:ln>
        </p:spPr>
        <p:txBody>
          <a:bodyPr>
            <a:spAutoFit/>
          </a:bodyPr>
          <a:lstStyle/>
          <a:p>
            <a:endParaRPr lang="it-IT" sz="1600">
              <a:solidFill>
                <a:srgbClr val="666666"/>
              </a:solidFill>
              <a:latin typeface="Arial Unicode MS" pitchFamily="34" charset="-128"/>
            </a:endParaRPr>
          </a:p>
        </p:txBody>
      </p:sp>
      <p:sp>
        <p:nvSpPr>
          <p:cNvPr id="49156" name="Segnaposto numero diapositiva 1"/>
          <p:cNvSpPr>
            <a:spLocks noGrp="1"/>
          </p:cNvSpPr>
          <p:nvPr>
            <p:ph type="sldNum" sz="quarter" idx="4294967295"/>
          </p:nvPr>
        </p:nvSpPr>
        <p:spPr bwMode="auto">
          <a:xfrm>
            <a:off x="8077200" y="6188075"/>
            <a:ext cx="10668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E88DBE1F-3D40-4B33-A62F-02F842FF823D}" type="slidenum">
              <a:rPr lang="it-IT" smtClean="0">
                <a:latin typeface="Trebuchet MS" pitchFamily="34" charset="0"/>
                <a:cs typeface="Arial" charset="0"/>
              </a:rPr>
              <a:pPr fontAlgn="base">
                <a:spcBef>
                  <a:spcPct val="0"/>
                </a:spcBef>
                <a:spcAft>
                  <a:spcPct val="0"/>
                </a:spcAft>
              </a:pPr>
              <a:t>30</a:t>
            </a:fld>
            <a:endParaRPr lang="it-IT" smtClean="0">
              <a:latin typeface="Trebuchet MS" pitchFamily="34" charset="0"/>
              <a:cs typeface="Arial" charset="0"/>
            </a:endParaRPr>
          </a:p>
        </p:txBody>
      </p:sp>
    </p:spTree>
    <p:extLst>
      <p:ext uri="{BB962C8B-B14F-4D97-AF65-F5344CB8AC3E}">
        <p14:creationId xmlns:p14="http://schemas.microsoft.com/office/powerpoint/2010/main" val="229661081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8"/>
          <p:cNvSpPr>
            <a:spLocks noGrp="1"/>
          </p:cNvSpPr>
          <p:nvPr>
            <p:ph type="title" idx="4294967295"/>
          </p:nvPr>
        </p:nvSpPr>
        <p:spPr>
          <a:xfrm>
            <a:off x="0" y="120650"/>
            <a:ext cx="9144000" cy="1143000"/>
          </a:xfrm>
        </p:spPr>
        <p:txBody>
          <a:bodyPr/>
          <a:lstStyle/>
          <a:p>
            <a:r>
              <a:rPr lang="it-IT" dirty="0"/>
              <a:t>La normativa</a:t>
            </a:r>
          </a:p>
        </p:txBody>
      </p:sp>
      <p:sp>
        <p:nvSpPr>
          <p:cNvPr id="158722" name="Rectangle 9"/>
          <p:cNvSpPr>
            <a:spLocks noGrp="1"/>
          </p:cNvSpPr>
          <p:nvPr>
            <p:ph type="body" idx="4294967295"/>
          </p:nvPr>
        </p:nvSpPr>
        <p:spPr>
          <a:xfrm>
            <a:off x="486530" y="1553483"/>
            <a:ext cx="8429625" cy="4808538"/>
          </a:xfrm>
          <a:prstGeom prst="rect">
            <a:avLst/>
          </a:prstGeom>
        </p:spPr>
        <p:txBody>
          <a:bodyPr/>
          <a:lstStyle/>
          <a:p>
            <a:pPr eaLnBrk="1" hangingPunct="1">
              <a:lnSpc>
                <a:spcPct val="80000"/>
              </a:lnSpc>
              <a:defRPr/>
            </a:pPr>
            <a:r>
              <a:rPr lang="it-IT" sz="2400" dirty="0" smtClean="0">
                <a:latin typeface="Arial" pitchFamily="34" charset="0"/>
                <a:cs typeface="Arial" pitchFamily="34" charset="0"/>
              </a:rPr>
              <a:t>Questa </a:t>
            </a:r>
            <a:r>
              <a:rPr lang="it-IT" sz="2400" dirty="0">
                <a:latin typeface="Arial" pitchFamily="34" charset="0"/>
                <a:cs typeface="Arial" pitchFamily="34" charset="0"/>
              </a:rPr>
              <a:t>ultima, detta  impropriamente “legge sul Factoring”, è il principale strumento normativo dell’attività di factoring, che integra il Codice Civile nel disciplinare:</a:t>
            </a:r>
          </a:p>
          <a:p>
            <a:pPr lvl="1" eaLnBrk="1" hangingPunct="1">
              <a:lnSpc>
                <a:spcPct val="80000"/>
              </a:lnSpc>
              <a:defRPr/>
            </a:pPr>
            <a:endParaRPr lang="it-IT" dirty="0">
              <a:latin typeface="Arial" pitchFamily="34" charset="0"/>
              <a:ea typeface="+mn-ea"/>
              <a:cs typeface="Arial" pitchFamily="34" charset="0"/>
            </a:endParaRPr>
          </a:p>
          <a:p>
            <a:pPr lvl="1">
              <a:lnSpc>
                <a:spcPct val="80000"/>
              </a:lnSpc>
              <a:buFont typeface="Wingdings" pitchFamily="2" charset="2"/>
              <a:buChar char="ü"/>
              <a:defRPr/>
            </a:pPr>
            <a:r>
              <a:rPr lang="it-IT" dirty="0" smtClean="0">
                <a:latin typeface="Arial" pitchFamily="34" charset="0"/>
                <a:ea typeface="+mn-ea"/>
                <a:cs typeface="Arial" pitchFamily="34" charset="0"/>
              </a:rPr>
              <a:t>la </a:t>
            </a:r>
            <a:r>
              <a:rPr lang="it-IT" dirty="0">
                <a:latin typeface="Arial" pitchFamily="34" charset="0"/>
                <a:ea typeface="+mn-ea"/>
                <a:cs typeface="Arial" pitchFamily="34" charset="0"/>
              </a:rPr>
              <a:t>natura del soggetto cedente, che deve essere un </a:t>
            </a:r>
            <a:r>
              <a:rPr lang="it-IT" dirty="0" smtClean="0">
                <a:latin typeface="Arial" pitchFamily="34" charset="0"/>
                <a:ea typeface="+mn-ea"/>
                <a:cs typeface="Arial" pitchFamily="34" charset="0"/>
              </a:rPr>
              <a:t>imprenditore</a:t>
            </a:r>
            <a:r>
              <a:rPr lang="it-IT" dirty="0">
                <a:latin typeface="Arial" pitchFamily="34" charset="0"/>
                <a:ea typeface="+mn-ea"/>
                <a:cs typeface="Arial" pitchFamily="34" charset="0"/>
              </a:rPr>
              <a:t>. </a:t>
            </a:r>
          </a:p>
          <a:p>
            <a:pPr marL="795337" lvl="1" indent="-342900">
              <a:lnSpc>
                <a:spcPct val="80000"/>
              </a:lnSpc>
              <a:buFont typeface="Wingdings" pitchFamily="2" charset="2"/>
              <a:buChar char="ü"/>
              <a:defRPr/>
            </a:pPr>
            <a:r>
              <a:rPr lang="it-IT" dirty="0">
                <a:latin typeface="Arial" pitchFamily="34" charset="0"/>
                <a:ea typeface="+mn-ea"/>
                <a:cs typeface="Arial" pitchFamily="34" charset="0"/>
              </a:rPr>
              <a:t>la natura dei crediti ceduti, che devono sorgere da contratti stipulati </a:t>
            </a:r>
            <a:r>
              <a:rPr lang="it-IT" dirty="0" smtClean="0">
                <a:latin typeface="Arial" pitchFamily="34" charset="0"/>
                <a:ea typeface="+mn-ea"/>
                <a:cs typeface="Arial" pitchFamily="34" charset="0"/>
              </a:rPr>
              <a:t>nell’esercizio </a:t>
            </a:r>
            <a:r>
              <a:rPr lang="it-IT" dirty="0">
                <a:latin typeface="Arial" pitchFamily="34" charset="0"/>
                <a:ea typeface="+mn-ea"/>
                <a:cs typeface="Arial" pitchFamily="34" charset="0"/>
              </a:rPr>
              <a:t>di un’impresa. </a:t>
            </a:r>
          </a:p>
          <a:p>
            <a:pPr lvl="1">
              <a:lnSpc>
                <a:spcPct val="80000"/>
              </a:lnSpc>
              <a:buFont typeface="Wingdings" pitchFamily="2" charset="2"/>
              <a:buChar char="ü"/>
              <a:defRPr/>
            </a:pPr>
            <a:r>
              <a:rPr lang="it-IT" dirty="0" smtClean="0">
                <a:latin typeface="Arial" pitchFamily="34" charset="0"/>
                <a:ea typeface="+mn-ea"/>
                <a:cs typeface="Arial" pitchFamily="34" charset="0"/>
              </a:rPr>
              <a:t>la </a:t>
            </a:r>
            <a:r>
              <a:rPr lang="it-IT" dirty="0">
                <a:latin typeface="Arial" pitchFamily="34" charset="0"/>
                <a:ea typeface="+mn-ea"/>
                <a:cs typeface="Arial" pitchFamily="34" charset="0"/>
              </a:rPr>
              <a:t>natura del cessionario (Banca o Intermediario finanziario). </a:t>
            </a:r>
          </a:p>
          <a:p>
            <a:pPr lvl="1">
              <a:lnSpc>
                <a:spcPct val="80000"/>
              </a:lnSpc>
              <a:buFont typeface="Wingdings" pitchFamily="2" charset="2"/>
              <a:buChar char="ü"/>
              <a:defRPr/>
            </a:pPr>
            <a:r>
              <a:rPr lang="it-IT" dirty="0" smtClean="0">
                <a:latin typeface="Arial" pitchFamily="34" charset="0"/>
                <a:ea typeface="+mn-ea"/>
                <a:cs typeface="Arial" pitchFamily="34" charset="0"/>
              </a:rPr>
              <a:t>la </a:t>
            </a:r>
            <a:r>
              <a:rPr lang="it-IT" dirty="0">
                <a:latin typeface="Arial" pitchFamily="34" charset="0"/>
                <a:ea typeface="+mn-ea"/>
                <a:cs typeface="Arial" pitchFamily="34" charset="0"/>
              </a:rPr>
              <a:t>possibilità di cedere crediti futuri e/o in massa. </a:t>
            </a:r>
          </a:p>
          <a:p>
            <a:pPr lvl="1">
              <a:lnSpc>
                <a:spcPct val="80000"/>
              </a:lnSpc>
              <a:buFont typeface="Wingdings" pitchFamily="2" charset="2"/>
              <a:buChar char="ü"/>
              <a:defRPr/>
            </a:pPr>
            <a:r>
              <a:rPr lang="it-IT" dirty="0" smtClean="0">
                <a:latin typeface="Arial" pitchFamily="34" charset="0"/>
                <a:ea typeface="+mn-ea"/>
                <a:cs typeface="Arial" pitchFamily="34" charset="0"/>
              </a:rPr>
              <a:t>l’ipotesi </a:t>
            </a:r>
            <a:r>
              <a:rPr lang="it-IT" dirty="0">
                <a:latin typeface="Arial" pitchFamily="34" charset="0"/>
                <a:ea typeface="+mn-ea"/>
                <a:cs typeface="Arial" pitchFamily="34" charset="0"/>
              </a:rPr>
              <a:t>di fallimento del cedente o del ceduto e le conseguenti procedure.</a:t>
            </a:r>
          </a:p>
          <a:p>
            <a:pPr lvl="1" eaLnBrk="1" hangingPunct="1">
              <a:lnSpc>
                <a:spcPct val="80000"/>
              </a:lnSpc>
              <a:defRPr/>
            </a:pPr>
            <a:endParaRPr lang="it-IT" sz="1600" dirty="0" smtClean="0">
              <a:latin typeface="Arial" pitchFamily="34" charset="0"/>
              <a:cs typeface="Arial" pitchFamily="34" charset="0"/>
            </a:endParaRPr>
          </a:p>
        </p:txBody>
      </p:sp>
      <p:sp>
        <p:nvSpPr>
          <p:cNvPr id="49155" name="Rectangle 3"/>
          <p:cNvSpPr>
            <a:spLocks noChangeArrowheads="1"/>
          </p:cNvSpPr>
          <p:nvPr/>
        </p:nvSpPr>
        <p:spPr bwMode="auto">
          <a:xfrm>
            <a:off x="473075" y="1484313"/>
            <a:ext cx="8353425" cy="336550"/>
          </a:xfrm>
          <a:prstGeom prst="rect">
            <a:avLst/>
          </a:prstGeom>
          <a:noFill/>
          <a:ln w="9525">
            <a:noFill/>
            <a:miter lim="800000"/>
            <a:headEnd/>
            <a:tailEnd/>
          </a:ln>
        </p:spPr>
        <p:txBody>
          <a:bodyPr>
            <a:spAutoFit/>
          </a:bodyPr>
          <a:lstStyle/>
          <a:p>
            <a:endParaRPr lang="it-IT" sz="1600">
              <a:solidFill>
                <a:srgbClr val="666666"/>
              </a:solidFill>
              <a:latin typeface="Arial Unicode MS" pitchFamily="34" charset="-128"/>
            </a:endParaRPr>
          </a:p>
        </p:txBody>
      </p:sp>
      <p:sp>
        <p:nvSpPr>
          <p:cNvPr id="49156" name="Segnaposto numero diapositiva 1"/>
          <p:cNvSpPr>
            <a:spLocks noGrp="1"/>
          </p:cNvSpPr>
          <p:nvPr>
            <p:ph type="sldNum" sz="quarter" idx="4294967295"/>
          </p:nvPr>
        </p:nvSpPr>
        <p:spPr bwMode="auto">
          <a:xfrm>
            <a:off x="8077200" y="6188075"/>
            <a:ext cx="10668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E88DBE1F-3D40-4B33-A62F-02F842FF823D}" type="slidenum">
              <a:rPr lang="it-IT" smtClean="0">
                <a:latin typeface="Trebuchet MS" pitchFamily="34" charset="0"/>
                <a:cs typeface="Arial" charset="0"/>
              </a:rPr>
              <a:pPr fontAlgn="base">
                <a:spcBef>
                  <a:spcPct val="0"/>
                </a:spcBef>
                <a:spcAft>
                  <a:spcPct val="0"/>
                </a:spcAft>
              </a:pPr>
              <a:t>31</a:t>
            </a:fld>
            <a:endParaRPr lang="it-IT" smtClean="0">
              <a:latin typeface="Trebuchet MS" pitchFamily="34" charset="0"/>
              <a:cs typeface="Arial" charset="0"/>
            </a:endParaRPr>
          </a:p>
        </p:txBody>
      </p:sp>
    </p:spTree>
    <p:extLst>
      <p:ext uri="{BB962C8B-B14F-4D97-AF65-F5344CB8AC3E}">
        <p14:creationId xmlns:p14="http://schemas.microsoft.com/office/powerpoint/2010/main" val="159635595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2"/>
          <p:cNvSpPr>
            <a:spLocks noGrp="1"/>
          </p:cNvSpPr>
          <p:nvPr>
            <p:ph type="title" idx="4294967295"/>
          </p:nvPr>
        </p:nvSpPr>
        <p:spPr>
          <a:xfrm>
            <a:off x="0" y="260648"/>
            <a:ext cx="9144000" cy="855662"/>
          </a:xfrm>
        </p:spPr>
        <p:txBody>
          <a:bodyPr/>
          <a:lstStyle/>
          <a:p>
            <a:pPr algn="ctr" eaLnBrk="1" hangingPunct="1"/>
            <a:r>
              <a:rPr lang="it-IT" sz="3200" dirty="0" smtClean="0"/>
              <a:t>Legge 21 febbraio 1991, n. 52</a:t>
            </a:r>
            <a:r>
              <a:rPr lang="it-IT" dirty="0" smtClean="0"/>
              <a:t> </a:t>
            </a:r>
          </a:p>
        </p:txBody>
      </p:sp>
      <p:sp>
        <p:nvSpPr>
          <p:cNvPr id="46082" name="Rectangle 3"/>
          <p:cNvSpPr>
            <a:spLocks noGrp="1"/>
          </p:cNvSpPr>
          <p:nvPr>
            <p:ph type="body" idx="4294967295"/>
          </p:nvPr>
        </p:nvSpPr>
        <p:spPr>
          <a:xfrm>
            <a:off x="500063" y="1576332"/>
            <a:ext cx="8429625" cy="4286250"/>
          </a:xfrm>
          <a:prstGeom prst="rect">
            <a:avLst/>
          </a:prstGeom>
        </p:spPr>
        <p:txBody>
          <a:bodyPr/>
          <a:lstStyle/>
          <a:p>
            <a:pPr eaLnBrk="1" hangingPunct="1">
              <a:lnSpc>
                <a:spcPct val="80000"/>
              </a:lnSpc>
              <a:buFont typeface="Arial" charset="0"/>
              <a:buNone/>
              <a:defRPr/>
            </a:pPr>
            <a:r>
              <a:rPr lang="it-IT" sz="2000" b="1" dirty="0" smtClean="0">
                <a:latin typeface="Arial" pitchFamily="34" charset="0"/>
                <a:cs typeface="Arial" pitchFamily="34" charset="0"/>
              </a:rPr>
              <a:t>Art. 1 - Ambito di applicazione</a:t>
            </a:r>
            <a:r>
              <a:rPr lang="it-IT" sz="2000" dirty="0" smtClean="0">
                <a:latin typeface="Arial" pitchFamily="34" charset="0"/>
                <a:cs typeface="Arial" pitchFamily="34" charset="0"/>
              </a:rPr>
              <a:t> </a:t>
            </a:r>
          </a:p>
          <a:p>
            <a:pPr marL="0" indent="0" eaLnBrk="1" hangingPunct="1">
              <a:lnSpc>
                <a:spcPct val="80000"/>
              </a:lnSpc>
              <a:buFont typeface="Arial" charset="0"/>
              <a:buNone/>
              <a:defRPr/>
            </a:pPr>
            <a:r>
              <a:rPr lang="it-IT" sz="2000" dirty="0" smtClean="0">
                <a:latin typeface="Arial" pitchFamily="34" charset="0"/>
                <a:cs typeface="Arial" pitchFamily="34" charset="0"/>
              </a:rPr>
              <a:t>La cessione di crediti pecuniari verso corrispettivo è disciplinata dalla presente legge, quando concorrono le seguenti condizioni: </a:t>
            </a:r>
          </a:p>
          <a:p>
            <a:pPr marL="0" indent="0" eaLnBrk="1" hangingPunct="1">
              <a:lnSpc>
                <a:spcPct val="80000"/>
              </a:lnSpc>
              <a:buFont typeface="Arial" charset="0"/>
              <a:buNone/>
              <a:defRPr/>
            </a:pPr>
            <a:endParaRPr lang="it-IT" sz="2000" dirty="0" smtClean="0">
              <a:latin typeface="Arial" pitchFamily="34" charset="0"/>
              <a:cs typeface="Arial" pitchFamily="34" charset="0"/>
            </a:endParaRPr>
          </a:p>
          <a:p>
            <a:pPr lvl="1" eaLnBrk="1" hangingPunct="1">
              <a:lnSpc>
                <a:spcPct val="80000"/>
              </a:lnSpc>
              <a:defRPr/>
            </a:pPr>
            <a:r>
              <a:rPr lang="it-IT" sz="2000" dirty="0" smtClean="0">
                <a:latin typeface="Arial" pitchFamily="34" charset="0"/>
                <a:cs typeface="Arial" pitchFamily="34" charset="0"/>
              </a:rPr>
              <a:t>il cedente è un imprenditore; </a:t>
            </a:r>
          </a:p>
          <a:p>
            <a:pPr lvl="1" eaLnBrk="1" hangingPunct="1">
              <a:lnSpc>
                <a:spcPct val="80000"/>
              </a:lnSpc>
              <a:defRPr/>
            </a:pPr>
            <a:r>
              <a:rPr lang="it-IT" sz="2000" dirty="0" smtClean="0">
                <a:latin typeface="Arial" pitchFamily="34" charset="0"/>
                <a:cs typeface="Arial" pitchFamily="34" charset="0"/>
              </a:rPr>
              <a:t>i crediti ceduti sorgono da contratti stipulati dal cedente nell'esercizio dell'impresa; </a:t>
            </a:r>
          </a:p>
          <a:p>
            <a:pPr lvl="1" eaLnBrk="1" hangingPunct="1">
              <a:lnSpc>
                <a:spcPct val="80000"/>
              </a:lnSpc>
              <a:defRPr/>
            </a:pPr>
            <a:r>
              <a:rPr lang="it-IT" sz="2000" dirty="0" smtClean="0">
                <a:latin typeface="Arial" pitchFamily="34" charset="0"/>
                <a:cs typeface="Arial" pitchFamily="34" charset="0"/>
              </a:rPr>
              <a:t>il cessionario è una società o un ente pubblico o privato, avente personalità giuridica, sempre che, in ogni caso, l'oggetto sociale preveda anche l'acquisto di crediti di impresa, e il cui capitale sociale o il fondo di dotazione sia non inferiore a dieci volte il capitale minimo previsto per le società per azioni.</a:t>
            </a:r>
          </a:p>
          <a:p>
            <a:pPr marL="457200" lvl="1" indent="0" eaLnBrk="1" hangingPunct="1">
              <a:lnSpc>
                <a:spcPct val="80000"/>
              </a:lnSpc>
              <a:buNone/>
              <a:defRPr/>
            </a:pPr>
            <a:endParaRPr lang="it-IT" sz="2000" dirty="0" smtClean="0">
              <a:latin typeface="Arial" pitchFamily="34" charset="0"/>
              <a:cs typeface="Arial" pitchFamily="34" charset="0"/>
            </a:endParaRPr>
          </a:p>
          <a:p>
            <a:pPr marL="0" indent="0" eaLnBrk="1" hangingPunct="1">
              <a:lnSpc>
                <a:spcPct val="80000"/>
              </a:lnSpc>
              <a:buFont typeface="Arial" charset="0"/>
              <a:buNone/>
              <a:defRPr/>
            </a:pPr>
            <a:r>
              <a:rPr lang="it-IT" sz="2000" dirty="0" smtClean="0">
                <a:latin typeface="Arial" pitchFamily="34" charset="0"/>
                <a:cs typeface="Arial" pitchFamily="34" charset="0"/>
              </a:rPr>
              <a:t>Resta salva l'applicazione delle norme del codice civile per le cessioni di credito prive dei requisiti di cui al comma 1. </a:t>
            </a:r>
          </a:p>
        </p:txBody>
      </p:sp>
      <p:sp>
        <p:nvSpPr>
          <p:cNvPr id="56323"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D90EDA-0F33-4D1A-A7F4-DBBCD931B570}" type="slidenum">
              <a:rPr lang="it-IT" smtClean="0">
                <a:latin typeface="Trebuchet MS" pitchFamily="34" charset="0"/>
                <a:cs typeface="Arial" charset="0"/>
              </a:rPr>
              <a:pPr fontAlgn="base">
                <a:spcBef>
                  <a:spcPct val="0"/>
                </a:spcBef>
                <a:spcAft>
                  <a:spcPct val="0"/>
                </a:spcAft>
              </a:pPr>
              <a:t>32</a:t>
            </a:fld>
            <a:endParaRPr lang="it-IT" dirty="0" smtClean="0">
              <a:latin typeface="Trebuchet MS" pitchFamily="34" charset="0"/>
              <a:cs typeface="Arial" charset="0"/>
            </a:endParaRPr>
          </a:p>
        </p:txBody>
      </p:sp>
    </p:spTree>
    <p:extLst>
      <p:ext uri="{BB962C8B-B14F-4D97-AF65-F5344CB8AC3E}">
        <p14:creationId xmlns:p14="http://schemas.microsoft.com/office/powerpoint/2010/main" val="354534777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
          <p:cNvSpPr>
            <a:spLocks noGrp="1"/>
          </p:cNvSpPr>
          <p:nvPr>
            <p:ph type="title" idx="4294967295"/>
          </p:nvPr>
        </p:nvSpPr>
        <p:spPr>
          <a:xfrm>
            <a:off x="0" y="188640"/>
            <a:ext cx="9144000" cy="855662"/>
          </a:xfrm>
        </p:spPr>
        <p:txBody>
          <a:bodyPr/>
          <a:lstStyle/>
          <a:p>
            <a:r>
              <a:rPr lang="it-IT" sz="3200" dirty="0"/>
              <a:t>Legge 21 febbraio 1991, n. 52</a:t>
            </a:r>
          </a:p>
        </p:txBody>
      </p:sp>
      <p:sp>
        <p:nvSpPr>
          <p:cNvPr id="57346" name="Rectangle 3"/>
          <p:cNvSpPr>
            <a:spLocks noGrp="1"/>
          </p:cNvSpPr>
          <p:nvPr>
            <p:ph type="body" idx="4294967295"/>
          </p:nvPr>
        </p:nvSpPr>
        <p:spPr>
          <a:xfrm>
            <a:off x="500063" y="1700213"/>
            <a:ext cx="8429625" cy="4286250"/>
          </a:xfrm>
          <a:prstGeom prst="rect">
            <a:avLst/>
          </a:prstGeom>
        </p:spPr>
        <p:txBody>
          <a:bodyPr/>
          <a:lstStyle/>
          <a:p>
            <a:pPr eaLnBrk="1" hangingPunct="1">
              <a:lnSpc>
                <a:spcPct val="80000"/>
              </a:lnSpc>
              <a:buFont typeface="Arial" charset="0"/>
              <a:buNone/>
            </a:pPr>
            <a:r>
              <a:rPr lang="it-IT" sz="2000" b="1" dirty="0" smtClean="0">
                <a:latin typeface="Arial" pitchFamily="34" charset="0"/>
                <a:cs typeface="Arial" pitchFamily="34" charset="0"/>
              </a:rPr>
              <a:t>Art. 2 - Albo delle imprese che esercitano l'attività di cessione dei crediti</a:t>
            </a:r>
            <a:r>
              <a:rPr lang="it-IT" sz="2000" dirty="0" smtClean="0">
                <a:latin typeface="Arial" pitchFamily="34" charset="0"/>
                <a:cs typeface="Arial" pitchFamily="34" charset="0"/>
              </a:rPr>
              <a:t> </a:t>
            </a:r>
          </a:p>
          <a:p>
            <a:pPr eaLnBrk="1" hangingPunct="1">
              <a:lnSpc>
                <a:spcPct val="80000"/>
              </a:lnSpc>
            </a:pPr>
            <a:r>
              <a:rPr lang="it-IT" sz="2000" dirty="0" smtClean="0">
                <a:latin typeface="Arial" pitchFamily="34" charset="0"/>
                <a:cs typeface="Arial" pitchFamily="34" charset="0"/>
              </a:rPr>
              <a:t>E' istituito presso la Banca d'Italia un albo delle imprese che esercitano l'attività di cessione dei crediti di impresa ai sensi della presente legge. La Banca d'Italia esercita la vigilanza sul corretto svolgimento della suddetta attività, anche al fine di impedire l'impiego di denaro, beni e utilità di provenienza illecita. </a:t>
            </a:r>
          </a:p>
          <a:p>
            <a:pPr eaLnBrk="1" hangingPunct="1">
              <a:lnSpc>
                <a:spcPct val="80000"/>
              </a:lnSpc>
            </a:pPr>
            <a:r>
              <a:rPr lang="it-IT" sz="2000" dirty="0" smtClean="0">
                <a:latin typeface="Arial" pitchFamily="34" charset="0"/>
                <a:cs typeface="Arial" pitchFamily="34" charset="0"/>
              </a:rPr>
              <a:t>Nel termine di sei mesi dalla data di entrata in vigore della presente legge il Ministro del tesoro provvede con proprio decreto a disciplinare l'iscrizione all'albo di cui al comma 1 e la cancellazione dal medesimo, i contenuti e le modalità della vigilanza, nonché le relative sanzioni amministrative. </a:t>
            </a:r>
          </a:p>
          <a:p>
            <a:pPr eaLnBrk="1" hangingPunct="1">
              <a:lnSpc>
                <a:spcPct val="80000"/>
              </a:lnSpc>
            </a:pPr>
            <a:r>
              <a:rPr lang="it-IT" sz="2000" dirty="0" smtClean="0">
                <a:latin typeface="Arial" pitchFamily="34" charset="0"/>
                <a:cs typeface="Arial" pitchFamily="34" charset="0"/>
              </a:rPr>
              <a:t>Il cessionario dei crediti di impresa di cui alla presente legge è tenuto all'osservanza dell'obbligo di certificazione del proprio bilancio annuale. </a:t>
            </a:r>
          </a:p>
        </p:txBody>
      </p:sp>
      <p:sp>
        <p:nvSpPr>
          <p:cNvPr id="57347"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17184-7B26-4C5A-8676-3CF894C53F05}" type="slidenum">
              <a:rPr lang="it-IT" smtClean="0">
                <a:latin typeface="Trebuchet MS" pitchFamily="34" charset="0"/>
                <a:cs typeface="Arial" charset="0"/>
              </a:rPr>
              <a:pPr fontAlgn="base">
                <a:spcBef>
                  <a:spcPct val="0"/>
                </a:spcBef>
                <a:spcAft>
                  <a:spcPct val="0"/>
                </a:spcAft>
              </a:pPr>
              <a:t>33</a:t>
            </a:fld>
            <a:endParaRPr lang="it-IT" smtClean="0">
              <a:latin typeface="Trebuchet MS" pitchFamily="34" charset="0"/>
              <a:cs typeface="Arial" charset="0"/>
            </a:endParaRPr>
          </a:p>
        </p:txBody>
      </p:sp>
    </p:spTree>
    <p:extLst>
      <p:ext uri="{BB962C8B-B14F-4D97-AF65-F5344CB8AC3E}">
        <p14:creationId xmlns:p14="http://schemas.microsoft.com/office/powerpoint/2010/main" val="29512444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3"/>
          <p:cNvSpPr>
            <a:spLocks noGrp="1"/>
          </p:cNvSpPr>
          <p:nvPr>
            <p:ph type="body" idx="4294967295"/>
          </p:nvPr>
        </p:nvSpPr>
        <p:spPr>
          <a:xfrm>
            <a:off x="500063" y="1700808"/>
            <a:ext cx="8429625" cy="3763367"/>
          </a:xfrm>
          <a:prstGeom prst="rect">
            <a:avLst/>
          </a:prstGeom>
        </p:spPr>
        <p:txBody>
          <a:bodyPr/>
          <a:lstStyle/>
          <a:p>
            <a:pPr eaLnBrk="1" hangingPunct="1">
              <a:lnSpc>
                <a:spcPct val="90000"/>
              </a:lnSpc>
              <a:buFont typeface="Arial" charset="0"/>
              <a:buNone/>
            </a:pPr>
            <a:r>
              <a:rPr lang="it-IT" sz="2000" b="1" dirty="0" smtClean="0">
                <a:latin typeface="Arial" pitchFamily="34" charset="0"/>
                <a:cs typeface="Arial" pitchFamily="34" charset="0"/>
              </a:rPr>
              <a:t>Art. 3 - Cessione di crediti futuri e di crediti in massa</a:t>
            </a:r>
            <a:r>
              <a:rPr lang="it-IT" sz="2000" dirty="0" smtClean="0">
                <a:latin typeface="Arial" pitchFamily="34" charset="0"/>
                <a:cs typeface="Arial" pitchFamily="34" charset="0"/>
              </a:rPr>
              <a:t> </a:t>
            </a:r>
          </a:p>
          <a:p>
            <a:pPr eaLnBrk="1" hangingPunct="1">
              <a:lnSpc>
                <a:spcPct val="90000"/>
              </a:lnSpc>
            </a:pPr>
            <a:r>
              <a:rPr lang="it-IT" sz="2000" dirty="0" smtClean="0">
                <a:latin typeface="Arial" pitchFamily="34" charset="0"/>
                <a:cs typeface="Arial" pitchFamily="34" charset="0"/>
              </a:rPr>
              <a:t>I crediti possono essere ceduti anche prima che siano stipulati i contratti dai quali sorgeranno. </a:t>
            </a:r>
          </a:p>
          <a:p>
            <a:pPr eaLnBrk="1" hangingPunct="1">
              <a:lnSpc>
                <a:spcPct val="90000"/>
              </a:lnSpc>
            </a:pPr>
            <a:r>
              <a:rPr lang="it-IT" sz="2000" dirty="0" smtClean="0">
                <a:latin typeface="Arial" pitchFamily="34" charset="0"/>
                <a:cs typeface="Arial" pitchFamily="34" charset="0"/>
              </a:rPr>
              <a:t>I crediti esistenti o futuri possono essere ceduti anche in massa. </a:t>
            </a:r>
          </a:p>
          <a:p>
            <a:pPr eaLnBrk="1" hangingPunct="1">
              <a:lnSpc>
                <a:spcPct val="90000"/>
              </a:lnSpc>
            </a:pPr>
            <a:r>
              <a:rPr lang="it-IT" sz="2000" dirty="0" smtClean="0">
                <a:latin typeface="Arial" pitchFamily="34" charset="0"/>
                <a:cs typeface="Arial" pitchFamily="34" charset="0"/>
              </a:rPr>
              <a:t>La cessione in massa dei crediti futuri può avere ad oggetto solo crediti che sorgeranno da contratti da stipulare in un periodo di tempo non superiore a ventiquattro mesi. </a:t>
            </a:r>
          </a:p>
          <a:p>
            <a:pPr eaLnBrk="1" hangingPunct="1">
              <a:lnSpc>
                <a:spcPct val="90000"/>
              </a:lnSpc>
            </a:pPr>
            <a:r>
              <a:rPr lang="it-IT" sz="2000" dirty="0" smtClean="0">
                <a:latin typeface="Arial" pitchFamily="34" charset="0"/>
                <a:cs typeface="Arial" pitchFamily="34" charset="0"/>
              </a:rPr>
              <a:t>La cessione dei crediti in massa si considera con oggetto determinato, anche con riferimento a crediti futuri, se è indicato il debitore ceduto, salvo quanto prescritto nel comma 3. </a:t>
            </a:r>
          </a:p>
        </p:txBody>
      </p:sp>
      <p:sp>
        <p:nvSpPr>
          <p:cNvPr id="58371"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FEE29E-1473-429B-A7E6-EA58F338B577}" type="slidenum">
              <a:rPr lang="it-IT" smtClean="0">
                <a:latin typeface="Trebuchet MS" pitchFamily="34" charset="0"/>
                <a:cs typeface="Arial" charset="0"/>
              </a:rPr>
              <a:pPr fontAlgn="base">
                <a:spcBef>
                  <a:spcPct val="0"/>
                </a:spcBef>
                <a:spcAft>
                  <a:spcPct val="0"/>
                </a:spcAft>
              </a:pPr>
              <a:t>34</a:t>
            </a:fld>
            <a:endParaRPr lang="it-IT" smtClean="0">
              <a:latin typeface="Trebuchet MS" pitchFamily="34" charset="0"/>
              <a:cs typeface="Arial" charset="0"/>
            </a:endParaRPr>
          </a:p>
        </p:txBody>
      </p:sp>
      <p:sp>
        <p:nvSpPr>
          <p:cNvPr id="5" name="Rectangle 2"/>
          <p:cNvSpPr>
            <a:spLocks noGrp="1"/>
          </p:cNvSpPr>
          <p:nvPr>
            <p:ph type="title" idx="4294967295"/>
          </p:nvPr>
        </p:nvSpPr>
        <p:spPr>
          <a:xfrm>
            <a:off x="0" y="188640"/>
            <a:ext cx="9144000" cy="855662"/>
          </a:xfrm>
        </p:spPr>
        <p:txBody>
          <a:bodyPr/>
          <a:lstStyle/>
          <a:p>
            <a:r>
              <a:rPr lang="it-IT" sz="3200" dirty="0"/>
              <a:t>Legge 21 febbraio 1991, n. 52</a:t>
            </a:r>
          </a:p>
        </p:txBody>
      </p:sp>
    </p:spTree>
    <p:extLst>
      <p:ext uri="{BB962C8B-B14F-4D97-AF65-F5344CB8AC3E}">
        <p14:creationId xmlns:p14="http://schemas.microsoft.com/office/powerpoint/2010/main" val="172285394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3"/>
          <p:cNvSpPr>
            <a:spLocks noGrp="1"/>
          </p:cNvSpPr>
          <p:nvPr>
            <p:ph type="body" idx="4294967295"/>
          </p:nvPr>
        </p:nvSpPr>
        <p:spPr>
          <a:xfrm>
            <a:off x="467545" y="2554305"/>
            <a:ext cx="8352928" cy="2674895"/>
          </a:xfrm>
          <a:prstGeom prst="rect">
            <a:avLst/>
          </a:prstGeom>
        </p:spPr>
        <p:txBody>
          <a:bodyPr/>
          <a:lstStyle/>
          <a:p>
            <a:pPr algn="just" eaLnBrk="1" hangingPunct="1">
              <a:lnSpc>
                <a:spcPct val="80000"/>
              </a:lnSpc>
              <a:buFont typeface="Arial" charset="0"/>
              <a:buNone/>
            </a:pPr>
            <a:r>
              <a:rPr lang="it-IT" sz="2000" b="1" dirty="0" smtClean="0">
                <a:latin typeface="Arial" pitchFamily="34" charset="0"/>
                <a:cs typeface="Arial" pitchFamily="34" charset="0"/>
              </a:rPr>
              <a:t>Art. 4 - Garanzia e solvenza</a:t>
            </a:r>
            <a:r>
              <a:rPr lang="it-IT" sz="2000" dirty="0" smtClean="0">
                <a:latin typeface="Arial" pitchFamily="34" charset="0"/>
                <a:cs typeface="Arial" pitchFamily="34" charset="0"/>
              </a:rPr>
              <a:t> </a:t>
            </a:r>
          </a:p>
          <a:p>
            <a:pPr algn="just" eaLnBrk="1" hangingPunct="1">
              <a:lnSpc>
                <a:spcPct val="80000"/>
              </a:lnSpc>
            </a:pPr>
            <a:r>
              <a:rPr lang="it-IT" sz="2000" dirty="0" smtClean="0">
                <a:latin typeface="Arial" pitchFamily="34" charset="0"/>
                <a:cs typeface="Arial" pitchFamily="34" charset="0"/>
              </a:rPr>
              <a:t>Il cedente garantisce, nei limiti del corrispettivo pattuito, la solvenza del debitore, salvo che il cessionario rinunci, in tutto o in parte, alla garanzia.</a:t>
            </a:r>
          </a:p>
          <a:p>
            <a:pPr algn="just" eaLnBrk="1" hangingPunct="1">
              <a:lnSpc>
                <a:spcPct val="80000"/>
              </a:lnSpc>
              <a:buFont typeface="Arial" charset="0"/>
              <a:buNone/>
            </a:pPr>
            <a:r>
              <a:rPr lang="it-IT" sz="1800" dirty="0" smtClean="0">
                <a:latin typeface="Arial" pitchFamily="34" charset="0"/>
                <a:cs typeface="Arial" pitchFamily="34" charset="0"/>
              </a:rPr>
              <a:t> </a:t>
            </a:r>
            <a:endParaRPr lang="it-IT" sz="1800" b="1" dirty="0" smtClean="0">
              <a:latin typeface="Arial" pitchFamily="34" charset="0"/>
              <a:cs typeface="Arial" pitchFamily="34" charset="0"/>
            </a:endParaRPr>
          </a:p>
        </p:txBody>
      </p:sp>
      <p:sp>
        <p:nvSpPr>
          <p:cNvPr id="59395"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5FA4AE-EFBF-410D-B7A0-1103DFED2633}" type="slidenum">
              <a:rPr lang="it-IT" smtClean="0">
                <a:latin typeface="Trebuchet MS" pitchFamily="34" charset="0"/>
                <a:cs typeface="Arial" charset="0"/>
              </a:rPr>
              <a:pPr fontAlgn="base">
                <a:spcBef>
                  <a:spcPct val="0"/>
                </a:spcBef>
                <a:spcAft>
                  <a:spcPct val="0"/>
                </a:spcAft>
              </a:pPr>
              <a:t>35</a:t>
            </a:fld>
            <a:endParaRPr lang="it-IT" smtClean="0">
              <a:latin typeface="Trebuchet MS" pitchFamily="34" charset="0"/>
              <a:cs typeface="Arial" charset="0"/>
            </a:endParaRPr>
          </a:p>
        </p:txBody>
      </p:sp>
      <p:sp>
        <p:nvSpPr>
          <p:cNvPr id="5" name="Rectangle 2"/>
          <p:cNvSpPr>
            <a:spLocks noGrp="1"/>
          </p:cNvSpPr>
          <p:nvPr>
            <p:ph type="title" idx="4294967295"/>
          </p:nvPr>
        </p:nvSpPr>
        <p:spPr>
          <a:xfrm>
            <a:off x="0" y="188640"/>
            <a:ext cx="9144000" cy="855662"/>
          </a:xfrm>
        </p:spPr>
        <p:txBody>
          <a:bodyPr/>
          <a:lstStyle/>
          <a:p>
            <a:r>
              <a:rPr lang="it-IT" sz="3200" dirty="0"/>
              <a:t>Legge 21 febbraio 1991, n. 52</a:t>
            </a:r>
          </a:p>
        </p:txBody>
      </p:sp>
    </p:spTree>
    <p:extLst>
      <p:ext uri="{BB962C8B-B14F-4D97-AF65-F5344CB8AC3E}">
        <p14:creationId xmlns:p14="http://schemas.microsoft.com/office/powerpoint/2010/main" val="421932006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3"/>
          <p:cNvSpPr>
            <a:spLocks noGrp="1"/>
          </p:cNvSpPr>
          <p:nvPr>
            <p:ph type="body" idx="4294967295"/>
          </p:nvPr>
        </p:nvSpPr>
        <p:spPr>
          <a:xfrm>
            <a:off x="500063" y="1517389"/>
            <a:ext cx="8429625" cy="4286250"/>
          </a:xfrm>
          <a:prstGeom prst="rect">
            <a:avLst/>
          </a:prstGeom>
        </p:spPr>
        <p:txBody>
          <a:bodyPr/>
          <a:lstStyle/>
          <a:p>
            <a:pPr eaLnBrk="1" hangingPunct="1">
              <a:lnSpc>
                <a:spcPct val="80000"/>
              </a:lnSpc>
              <a:buFont typeface="Arial" charset="0"/>
              <a:buNone/>
            </a:pPr>
            <a:r>
              <a:rPr lang="it-IT" sz="2000" b="1" dirty="0" smtClean="0">
                <a:latin typeface="Arial" pitchFamily="34" charset="0"/>
                <a:cs typeface="Arial" pitchFamily="34" charset="0"/>
              </a:rPr>
              <a:t>Art. 5 - Efficacia della cessione nei confronti dei terzi</a:t>
            </a:r>
            <a:r>
              <a:rPr lang="it-IT" sz="2000" dirty="0" smtClean="0">
                <a:latin typeface="Arial" pitchFamily="34" charset="0"/>
                <a:cs typeface="Arial" pitchFamily="34" charset="0"/>
              </a:rPr>
              <a:t> </a:t>
            </a:r>
          </a:p>
          <a:p>
            <a:pPr eaLnBrk="1" hangingPunct="1">
              <a:lnSpc>
                <a:spcPct val="80000"/>
              </a:lnSpc>
            </a:pPr>
            <a:r>
              <a:rPr lang="it-IT" sz="2000" dirty="0" smtClean="0">
                <a:latin typeface="Arial" pitchFamily="34" charset="0"/>
                <a:cs typeface="Arial" pitchFamily="34" charset="0"/>
              </a:rPr>
              <a:t>Qualora il cessionario abbia pagato in tutto o in parte il corrispettivo della cessione ed il pagamento abbia data certa, la cessione è opponibile: </a:t>
            </a:r>
          </a:p>
          <a:p>
            <a:pPr lvl="1" eaLnBrk="1" hangingPunct="1">
              <a:lnSpc>
                <a:spcPct val="80000"/>
              </a:lnSpc>
            </a:pPr>
            <a:r>
              <a:rPr lang="it-IT" sz="2000" dirty="0" smtClean="0">
                <a:latin typeface="Arial" pitchFamily="34" charset="0"/>
                <a:cs typeface="Arial" pitchFamily="34" charset="0"/>
              </a:rPr>
              <a:t>agli altri aventi causa del cedente, il cui titolo di acquisto non sia stato reso efficace verso i terzi anteriormente alla data del pagamento; </a:t>
            </a:r>
          </a:p>
          <a:p>
            <a:pPr lvl="1" eaLnBrk="1" hangingPunct="1">
              <a:lnSpc>
                <a:spcPct val="80000"/>
              </a:lnSpc>
            </a:pPr>
            <a:r>
              <a:rPr lang="it-IT" sz="2000" dirty="0" smtClean="0">
                <a:latin typeface="Arial" pitchFamily="34" charset="0"/>
                <a:cs typeface="Arial" pitchFamily="34" charset="0"/>
              </a:rPr>
              <a:t>al creditore del cedente, che abbia pignorato il credito dopo la data del pagamento; </a:t>
            </a:r>
          </a:p>
          <a:p>
            <a:pPr lvl="1" eaLnBrk="1" hangingPunct="1">
              <a:lnSpc>
                <a:spcPct val="80000"/>
              </a:lnSpc>
            </a:pPr>
            <a:r>
              <a:rPr lang="it-IT" sz="2000" dirty="0" smtClean="0">
                <a:latin typeface="Arial" pitchFamily="34" charset="0"/>
                <a:cs typeface="Arial" pitchFamily="34" charset="0"/>
              </a:rPr>
              <a:t>al fallimento del cedente dichiarato dopo la data del pagamento, salvo quanto disposto dall'articolo 7, comma 1. </a:t>
            </a:r>
          </a:p>
          <a:p>
            <a:pPr eaLnBrk="1" hangingPunct="1">
              <a:lnSpc>
                <a:spcPct val="80000"/>
              </a:lnSpc>
            </a:pPr>
            <a:r>
              <a:rPr lang="it-IT" sz="2000" dirty="0" smtClean="0">
                <a:latin typeface="Arial" pitchFamily="34" charset="0"/>
                <a:cs typeface="Arial" pitchFamily="34" charset="0"/>
              </a:rPr>
              <a:t>E' fatta salva per il cessionario la facoltà di rendere la cessione opponibile ai terzi nei modi previsti dal codice civile. </a:t>
            </a:r>
          </a:p>
          <a:p>
            <a:pPr eaLnBrk="1" hangingPunct="1">
              <a:lnSpc>
                <a:spcPct val="80000"/>
              </a:lnSpc>
            </a:pPr>
            <a:r>
              <a:rPr lang="it-IT" sz="2000" dirty="0" smtClean="0">
                <a:latin typeface="Arial" pitchFamily="34" charset="0"/>
                <a:cs typeface="Arial" pitchFamily="34" charset="0"/>
              </a:rPr>
              <a:t>E' fatta salva l'efficacia liberatoria secondo le norme del codice civile dei pagamenti eseguiti dal debitore a terzi. </a:t>
            </a:r>
          </a:p>
        </p:txBody>
      </p:sp>
      <p:sp>
        <p:nvSpPr>
          <p:cNvPr id="59395"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5FA4AE-EFBF-410D-B7A0-1103DFED2633}" type="slidenum">
              <a:rPr lang="it-IT" smtClean="0">
                <a:latin typeface="Trebuchet MS" pitchFamily="34" charset="0"/>
                <a:cs typeface="Arial" charset="0"/>
              </a:rPr>
              <a:pPr fontAlgn="base">
                <a:spcBef>
                  <a:spcPct val="0"/>
                </a:spcBef>
                <a:spcAft>
                  <a:spcPct val="0"/>
                </a:spcAft>
              </a:pPr>
              <a:t>36</a:t>
            </a:fld>
            <a:endParaRPr lang="it-IT" smtClean="0">
              <a:latin typeface="Trebuchet MS" pitchFamily="34" charset="0"/>
              <a:cs typeface="Arial" charset="0"/>
            </a:endParaRPr>
          </a:p>
        </p:txBody>
      </p:sp>
      <p:sp>
        <p:nvSpPr>
          <p:cNvPr id="5" name="Rectangle 2"/>
          <p:cNvSpPr>
            <a:spLocks noGrp="1"/>
          </p:cNvSpPr>
          <p:nvPr>
            <p:ph type="title" idx="4294967295"/>
          </p:nvPr>
        </p:nvSpPr>
        <p:spPr>
          <a:xfrm>
            <a:off x="0" y="188640"/>
            <a:ext cx="9144000" cy="855662"/>
          </a:xfrm>
        </p:spPr>
        <p:txBody>
          <a:bodyPr/>
          <a:lstStyle/>
          <a:p>
            <a:r>
              <a:rPr lang="it-IT" sz="3200" dirty="0"/>
              <a:t>Legge 21 febbraio 1991, n. 52</a:t>
            </a:r>
          </a:p>
        </p:txBody>
      </p:sp>
    </p:spTree>
    <p:extLst>
      <p:ext uri="{BB962C8B-B14F-4D97-AF65-F5344CB8AC3E}">
        <p14:creationId xmlns:p14="http://schemas.microsoft.com/office/powerpoint/2010/main" val="264469129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3"/>
          <p:cNvSpPr>
            <a:spLocks noGrp="1"/>
          </p:cNvSpPr>
          <p:nvPr>
            <p:ph type="body" idx="4294967295"/>
          </p:nvPr>
        </p:nvSpPr>
        <p:spPr>
          <a:xfrm>
            <a:off x="500063" y="1700213"/>
            <a:ext cx="8429625" cy="4286250"/>
          </a:xfrm>
          <a:prstGeom prst="rect">
            <a:avLst/>
          </a:prstGeom>
        </p:spPr>
        <p:txBody>
          <a:bodyPr/>
          <a:lstStyle/>
          <a:p>
            <a:pPr algn="just" eaLnBrk="1" hangingPunct="1">
              <a:lnSpc>
                <a:spcPct val="80000"/>
              </a:lnSpc>
              <a:buFont typeface="Arial" charset="0"/>
              <a:buNone/>
            </a:pPr>
            <a:r>
              <a:rPr lang="it-IT" sz="2000" b="1" dirty="0" smtClean="0">
                <a:latin typeface="Arial" pitchFamily="34" charset="0"/>
                <a:cs typeface="Arial" pitchFamily="34" charset="0"/>
              </a:rPr>
              <a:t>Art. 6 - </a:t>
            </a:r>
            <a:r>
              <a:rPr lang="it-IT" sz="2000" dirty="0" smtClean="0">
                <a:latin typeface="Arial" pitchFamily="34" charset="0"/>
                <a:cs typeface="Arial" pitchFamily="34" charset="0"/>
              </a:rPr>
              <a:t> </a:t>
            </a:r>
            <a:r>
              <a:rPr lang="it-IT" sz="2000" b="1" dirty="0" smtClean="0">
                <a:latin typeface="Arial" pitchFamily="34" charset="0"/>
                <a:cs typeface="Arial" pitchFamily="34" charset="0"/>
              </a:rPr>
              <a:t>Revocatoria fallimentare dei pagamenti del debitore ceduto</a:t>
            </a:r>
            <a:r>
              <a:rPr lang="it-IT" sz="2000" dirty="0" smtClean="0">
                <a:latin typeface="Arial" pitchFamily="34" charset="0"/>
                <a:cs typeface="Arial" pitchFamily="34" charset="0"/>
              </a:rPr>
              <a:t> </a:t>
            </a:r>
          </a:p>
          <a:p>
            <a:pPr algn="just" eaLnBrk="1" hangingPunct="1">
              <a:lnSpc>
                <a:spcPct val="80000"/>
              </a:lnSpc>
            </a:pPr>
            <a:r>
              <a:rPr lang="it-IT" sz="2000" dirty="0" smtClean="0">
                <a:latin typeface="Arial" pitchFamily="34" charset="0"/>
                <a:cs typeface="Arial" pitchFamily="34" charset="0"/>
              </a:rPr>
              <a:t>Il pagamento compiuto dal debitore ceduto al cessionario non è soggetto alla revocatoria prevista dall'articolo 67 del testo delle disposizioni sulla disciplina del fallimento, del concordato preventivo, dell'amministrazione controllata e della liquidazione coatta amministrativa, approvato con regio decreto 16 marzo 1942, n. 267. Tuttavia tale azione può essere proposta nei confronti del cedente qualora il curatore provi che egli conosceva lo stato di insolvenza del debitore ceduto alla data del pagamento al cessionario. </a:t>
            </a:r>
          </a:p>
          <a:p>
            <a:pPr algn="just" eaLnBrk="1" hangingPunct="1">
              <a:lnSpc>
                <a:spcPct val="80000"/>
              </a:lnSpc>
            </a:pPr>
            <a:endParaRPr lang="it-IT" sz="2000" dirty="0" smtClean="0">
              <a:latin typeface="Arial" pitchFamily="34" charset="0"/>
              <a:cs typeface="Arial" pitchFamily="34" charset="0"/>
            </a:endParaRPr>
          </a:p>
          <a:p>
            <a:pPr algn="just" eaLnBrk="1" hangingPunct="1">
              <a:lnSpc>
                <a:spcPct val="80000"/>
              </a:lnSpc>
            </a:pPr>
            <a:r>
              <a:rPr lang="it-IT" sz="2000" dirty="0" smtClean="0">
                <a:latin typeface="Arial" pitchFamily="34" charset="0"/>
                <a:cs typeface="Arial" pitchFamily="34" charset="0"/>
              </a:rPr>
              <a:t>E' fatta salva la rivalsa del cedente verso il cessionario che abbia rinunciato alla garanzia prevista dall'articolo 4. </a:t>
            </a:r>
          </a:p>
        </p:txBody>
      </p:sp>
      <p:sp>
        <p:nvSpPr>
          <p:cNvPr id="60419"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813083-A602-4959-8E11-CA8183D5C5B4}" type="slidenum">
              <a:rPr lang="it-IT" smtClean="0">
                <a:latin typeface="Trebuchet MS" pitchFamily="34" charset="0"/>
                <a:cs typeface="Arial" charset="0"/>
              </a:rPr>
              <a:pPr fontAlgn="base">
                <a:spcBef>
                  <a:spcPct val="0"/>
                </a:spcBef>
                <a:spcAft>
                  <a:spcPct val="0"/>
                </a:spcAft>
              </a:pPr>
              <a:t>37</a:t>
            </a:fld>
            <a:endParaRPr lang="it-IT" smtClean="0">
              <a:latin typeface="Trebuchet MS" pitchFamily="34" charset="0"/>
              <a:cs typeface="Arial" charset="0"/>
            </a:endParaRPr>
          </a:p>
        </p:txBody>
      </p:sp>
      <p:sp>
        <p:nvSpPr>
          <p:cNvPr id="5" name="Rectangle 2"/>
          <p:cNvSpPr>
            <a:spLocks noGrp="1"/>
          </p:cNvSpPr>
          <p:nvPr>
            <p:ph type="title" idx="4294967295"/>
          </p:nvPr>
        </p:nvSpPr>
        <p:spPr>
          <a:xfrm>
            <a:off x="0" y="188640"/>
            <a:ext cx="9144000" cy="855662"/>
          </a:xfrm>
        </p:spPr>
        <p:txBody>
          <a:bodyPr/>
          <a:lstStyle/>
          <a:p>
            <a:r>
              <a:rPr lang="it-IT" sz="3200" dirty="0"/>
              <a:t>Legge 21 febbraio 1991, n. 52</a:t>
            </a:r>
          </a:p>
        </p:txBody>
      </p:sp>
    </p:spTree>
    <p:extLst>
      <p:ext uri="{BB962C8B-B14F-4D97-AF65-F5344CB8AC3E}">
        <p14:creationId xmlns:p14="http://schemas.microsoft.com/office/powerpoint/2010/main" val="284261906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3"/>
          <p:cNvSpPr>
            <a:spLocks noGrp="1"/>
          </p:cNvSpPr>
          <p:nvPr>
            <p:ph type="body" idx="4294967295"/>
          </p:nvPr>
        </p:nvSpPr>
        <p:spPr>
          <a:xfrm>
            <a:off x="500063" y="1700213"/>
            <a:ext cx="8429625" cy="4286250"/>
          </a:xfrm>
          <a:prstGeom prst="rect">
            <a:avLst/>
          </a:prstGeom>
        </p:spPr>
        <p:txBody>
          <a:bodyPr/>
          <a:lstStyle/>
          <a:p>
            <a:pPr eaLnBrk="1" hangingPunct="1">
              <a:lnSpc>
                <a:spcPct val="80000"/>
              </a:lnSpc>
              <a:buFont typeface="Arial" charset="0"/>
              <a:buNone/>
            </a:pPr>
            <a:r>
              <a:rPr lang="it-IT" sz="2000" b="1" dirty="0" smtClean="0">
                <a:latin typeface="Arial" pitchFamily="34" charset="0"/>
                <a:cs typeface="Arial" pitchFamily="34" charset="0"/>
              </a:rPr>
              <a:t>Art. 7 - Fallimento del cedente</a:t>
            </a:r>
            <a:r>
              <a:rPr lang="it-IT" sz="2000" dirty="0" smtClean="0">
                <a:latin typeface="Arial" pitchFamily="34" charset="0"/>
                <a:cs typeface="Arial" pitchFamily="34" charset="0"/>
              </a:rPr>
              <a:t> </a:t>
            </a:r>
          </a:p>
          <a:p>
            <a:pPr eaLnBrk="1" hangingPunct="1">
              <a:lnSpc>
                <a:spcPct val="80000"/>
              </a:lnSpc>
              <a:buFont typeface="Arial" charset="0"/>
              <a:buNone/>
            </a:pPr>
            <a:endParaRPr lang="it-IT" sz="2000" dirty="0" smtClean="0">
              <a:latin typeface="Arial" pitchFamily="34" charset="0"/>
              <a:cs typeface="Arial" pitchFamily="34" charset="0"/>
            </a:endParaRPr>
          </a:p>
          <a:p>
            <a:pPr eaLnBrk="1" hangingPunct="1">
              <a:lnSpc>
                <a:spcPct val="80000"/>
              </a:lnSpc>
            </a:pPr>
            <a:r>
              <a:rPr lang="it-IT" sz="2000" dirty="0" smtClean="0">
                <a:latin typeface="Arial" pitchFamily="34" charset="0"/>
                <a:cs typeface="Arial" pitchFamily="34" charset="0"/>
              </a:rPr>
              <a:t>L'efficacia della cessione verso i terzi prevista dall'articolo 5, comma 1, non è opponibile al fallimento del cedente, se il curatore prova che il cessionario conosceva lo stato di insolvenza del cedente quando ha eseguito il pagamento e sempre che il pagamento del cessionario al cedente sia stato eseguito nell'anno anteriore alla sentenza dichiarativa di fallimento e prima della scadenza del credito ceduto. </a:t>
            </a:r>
          </a:p>
          <a:p>
            <a:pPr eaLnBrk="1" hangingPunct="1">
              <a:lnSpc>
                <a:spcPct val="80000"/>
              </a:lnSpc>
            </a:pPr>
            <a:r>
              <a:rPr lang="it-IT" sz="2000" dirty="0" smtClean="0">
                <a:latin typeface="Arial" pitchFamily="34" charset="0"/>
                <a:cs typeface="Arial" pitchFamily="34" charset="0"/>
              </a:rPr>
              <a:t>Il curatore del fallimento del cedente può recedere dalle cessioni stipulate dal cedente, limitatamente ai crediti non ancora sorti alla data della sentenza dichiarativa. </a:t>
            </a:r>
          </a:p>
          <a:p>
            <a:pPr eaLnBrk="1" hangingPunct="1">
              <a:lnSpc>
                <a:spcPct val="80000"/>
              </a:lnSpc>
            </a:pPr>
            <a:r>
              <a:rPr lang="it-IT" sz="2000" dirty="0" smtClean="0">
                <a:latin typeface="Arial" pitchFamily="34" charset="0"/>
                <a:cs typeface="Arial" pitchFamily="34" charset="0"/>
              </a:rPr>
              <a:t>In caso di recesso il curatore deve restituire al cessionario il corrispettivo pagato dal cessionario al cedente per le cessioni previste nel comma 2. </a:t>
            </a:r>
          </a:p>
        </p:txBody>
      </p:sp>
      <p:sp>
        <p:nvSpPr>
          <p:cNvPr id="61443"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E3D23E-7077-4612-8D8C-2B857E45A5CB}" type="slidenum">
              <a:rPr lang="it-IT" smtClean="0">
                <a:latin typeface="Trebuchet MS" pitchFamily="34" charset="0"/>
                <a:cs typeface="Arial" charset="0"/>
              </a:rPr>
              <a:pPr fontAlgn="base">
                <a:spcBef>
                  <a:spcPct val="0"/>
                </a:spcBef>
                <a:spcAft>
                  <a:spcPct val="0"/>
                </a:spcAft>
              </a:pPr>
              <a:t>38</a:t>
            </a:fld>
            <a:endParaRPr lang="it-IT" smtClean="0">
              <a:latin typeface="Trebuchet MS" pitchFamily="34" charset="0"/>
              <a:cs typeface="Arial" charset="0"/>
            </a:endParaRPr>
          </a:p>
        </p:txBody>
      </p:sp>
      <p:sp>
        <p:nvSpPr>
          <p:cNvPr id="5" name="Rectangle 2"/>
          <p:cNvSpPr>
            <a:spLocks noGrp="1"/>
          </p:cNvSpPr>
          <p:nvPr>
            <p:ph type="title" idx="4294967295"/>
          </p:nvPr>
        </p:nvSpPr>
        <p:spPr>
          <a:xfrm>
            <a:off x="0" y="188640"/>
            <a:ext cx="9144000" cy="855662"/>
          </a:xfrm>
        </p:spPr>
        <p:txBody>
          <a:bodyPr/>
          <a:lstStyle/>
          <a:p>
            <a:r>
              <a:rPr lang="it-IT" sz="3200" dirty="0"/>
              <a:t>Legge 21 febbraio 1991, n. 52</a:t>
            </a:r>
          </a:p>
        </p:txBody>
      </p:sp>
    </p:spTree>
    <p:extLst>
      <p:ext uri="{BB962C8B-B14F-4D97-AF65-F5344CB8AC3E}">
        <p14:creationId xmlns:p14="http://schemas.microsoft.com/office/powerpoint/2010/main" val="356915675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3"/>
          <p:cNvSpPr>
            <a:spLocks noGrp="1"/>
          </p:cNvSpPr>
          <p:nvPr>
            <p:ph type="body" idx="4294967295"/>
          </p:nvPr>
        </p:nvSpPr>
        <p:spPr>
          <a:xfrm>
            <a:off x="684213" y="1412775"/>
            <a:ext cx="8245475" cy="5111849"/>
          </a:xfrm>
          <a:prstGeom prst="rect">
            <a:avLst/>
          </a:prstGeom>
        </p:spPr>
        <p:txBody>
          <a:bodyPr/>
          <a:lstStyle/>
          <a:p>
            <a:pPr marL="0" indent="0" eaLnBrk="1" hangingPunct="1">
              <a:lnSpc>
                <a:spcPct val="80000"/>
              </a:lnSpc>
              <a:buFont typeface="Arial" charset="0"/>
              <a:buNone/>
              <a:defRPr/>
            </a:pPr>
            <a:r>
              <a:rPr lang="it-IT" sz="2000" b="1" dirty="0" smtClean="0">
                <a:latin typeface="Arial" pitchFamily="34" charset="0"/>
                <a:cs typeface="Arial" pitchFamily="34" charset="0"/>
              </a:rPr>
              <a:t>Nota all'art. 6</a:t>
            </a:r>
            <a:r>
              <a:rPr lang="it-IT" sz="2000" dirty="0" smtClean="0">
                <a:latin typeface="Arial" pitchFamily="34" charset="0"/>
                <a:cs typeface="Arial" pitchFamily="34" charset="0"/>
              </a:rPr>
              <a:t> </a:t>
            </a:r>
            <a:br>
              <a:rPr lang="it-IT" sz="2000" dirty="0" smtClean="0">
                <a:latin typeface="Arial" pitchFamily="34" charset="0"/>
                <a:cs typeface="Arial" pitchFamily="34" charset="0"/>
              </a:rPr>
            </a:br>
            <a:r>
              <a:rPr lang="it-IT" sz="2000" dirty="0" smtClean="0">
                <a:latin typeface="Arial" pitchFamily="34" charset="0"/>
                <a:cs typeface="Arial" pitchFamily="34" charset="0"/>
              </a:rPr>
              <a:t>L'art. 67 del testo delle disposizioni sulla disciplina del fallimento, del concordato preventivo, dell'amministrazione controllata e della liquidazione coatta amministrativa, approvato con R.D. n. 267/1942, è il seguente: </a:t>
            </a:r>
            <a:br>
              <a:rPr lang="it-IT" sz="2000" dirty="0" smtClean="0">
                <a:latin typeface="Arial" pitchFamily="34" charset="0"/>
                <a:cs typeface="Arial" pitchFamily="34" charset="0"/>
              </a:rPr>
            </a:br>
            <a:r>
              <a:rPr lang="it-IT" sz="2000" dirty="0" smtClean="0">
                <a:latin typeface="Arial" pitchFamily="34" charset="0"/>
                <a:cs typeface="Arial" pitchFamily="34" charset="0"/>
              </a:rPr>
              <a:t/>
            </a:r>
            <a:br>
              <a:rPr lang="it-IT" sz="2000" dirty="0" smtClean="0">
                <a:latin typeface="Arial" pitchFamily="34" charset="0"/>
                <a:cs typeface="Arial" pitchFamily="34" charset="0"/>
              </a:rPr>
            </a:br>
            <a:r>
              <a:rPr lang="it-IT" sz="2000" b="1" dirty="0" smtClean="0">
                <a:latin typeface="Arial" pitchFamily="34" charset="0"/>
                <a:cs typeface="Arial" pitchFamily="34" charset="0"/>
              </a:rPr>
              <a:t>Art. 67 (Atti a titolo oneroso, pagamenti, garanzie)</a:t>
            </a:r>
            <a:r>
              <a:rPr lang="it-IT" sz="2000" dirty="0" smtClean="0">
                <a:latin typeface="Arial" pitchFamily="34" charset="0"/>
                <a:cs typeface="Arial" pitchFamily="34" charset="0"/>
              </a:rPr>
              <a:t/>
            </a:r>
            <a:br>
              <a:rPr lang="it-IT" sz="2000" dirty="0" smtClean="0">
                <a:latin typeface="Arial" pitchFamily="34" charset="0"/>
                <a:cs typeface="Arial" pitchFamily="34" charset="0"/>
              </a:rPr>
            </a:br>
            <a:r>
              <a:rPr lang="it-IT" sz="2000" dirty="0" smtClean="0">
                <a:latin typeface="Arial" pitchFamily="34" charset="0"/>
                <a:cs typeface="Arial" pitchFamily="34" charset="0"/>
              </a:rPr>
              <a:t>Sono revocati, salvo che l'altra parte provi che non conosceva lo stato di insolvenza del debitore: </a:t>
            </a:r>
          </a:p>
          <a:p>
            <a:pPr eaLnBrk="1" hangingPunct="1">
              <a:lnSpc>
                <a:spcPct val="80000"/>
              </a:lnSpc>
              <a:buFont typeface="Arial" charset="0"/>
              <a:buAutoNum type="arabicPeriod"/>
              <a:defRPr/>
            </a:pPr>
            <a:r>
              <a:rPr lang="it-IT" sz="2000" dirty="0" smtClean="0">
                <a:latin typeface="Arial" pitchFamily="34" charset="0"/>
                <a:cs typeface="Arial" pitchFamily="34" charset="0"/>
              </a:rPr>
              <a:t>gli atti a titolo oneroso compiuti nei due anni anteriori alla dichiarazione di fallimento, in cui le prestazioni eseguite o le obbligazioni assunte dal fallito sorpassano notevolmente ciò che a lui è stato dato o promesso; </a:t>
            </a:r>
          </a:p>
          <a:p>
            <a:pPr eaLnBrk="1" hangingPunct="1">
              <a:lnSpc>
                <a:spcPct val="80000"/>
              </a:lnSpc>
              <a:buFont typeface="Arial" charset="0"/>
              <a:buAutoNum type="arabicPeriod"/>
              <a:defRPr/>
            </a:pPr>
            <a:r>
              <a:rPr lang="it-IT" sz="2000" dirty="0" smtClean="0">
                <a:latin typeface="Arial" pitchFamily="34" charset="0"/>
                <a:cs typeface="Arial" pitchFamily="34" charset="0"/>
              </a:rPr>
              <a:t>gli atti estintivi di debiti pecuniari scaduti ed esigibili non effettuati con danaro o con altri mezzi normali di pagamento, se compiuti nei due anni anteriori alla dichiarazione di fallimento; </a:t>
            </a:r>
          </a:p>
          <a:p>
            <a:pPr eaLnBrk="1" hangingPunct="1">
              <a:lnSpc>
                <a:spcPct val="80000"/>
              </a:lnSpc>
              <a:buFont typeface="Arial" charset="0"/>
              <a:buAutoNum type="arabicPeriod"/>
              <a:defRPr/>
            </a:pPr>
            <a:r>
              <a:rPr lang="it-IT" sz="2000" dirty="0" smtClean="0">
                <a:latin typeface="Arial" pitchFamily="34" charset="0"/>
                <a:cs typeface="Arial" pitchFamily="34" charset="0"/>
              </a:rPr>
              <a:t>i pegni, le </a:t>
            </a:r>
            <a:r>
              <a:rPr lang="it-IT" sz="2000" dirty="0" err="1" smtClean="0">
                <a:latin typeface="Arial" pitchFamily="34" charset="0"/>
                <a:cs typeface="Arial" pitchFamily="34" charset="0"/>
              </a:rPr>
              <a:t>antieresi</a:t>
            </a:r>
            <a:r>
              <a:rPr lang="it-IT" sz="2000" dirty="0" smtClean="0">
                <a:latin typeface="Arial" pitchFamily="34" charset="0"/>
                <a:cs typeface="Arial" pitchFamily="34" charset="0"/>
              </a:rPr>
              <a:t> e le ipoteche volontarie costituiti nei due anni alla dichiarazione di fallimento per debiti preesistenti non scaduti; </a:t>
            </a:r>
          </a:p>
        </p:txBody>
      </p:sp>
      <p:sp>
        <p:nvSpPr>
          <p:cNvPr id="62467"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36E701-6017-4393-AA59-52CAB131126B}" type="slidenum">
              <a:rPr lang="it-IT" smtClean="0">
                <a:latin typeface="Trebuchet MS" pitchFamily="34" charset="0"/>
                <a:cs typeface="Arial" charset="0"/>
              </a:rPr>
              <a:pPr fontAlgn="base">
                <a:spcBef>
                  <a:spcPct val="0"/>
                </a:spcBef>
                <a:spcAft>
                  <a:spcPct val="0"/>
                </a:spcAft>
              </a:pPr>
              <a:t>39</a:t>
            </a:fld>
            <a:endParaRPr lang="it-IT" smtClean="0">
              <a:latin typeface="Trebuchet MS" pitchFamily="34" charset="0"/>
              <a:cs typeface="Arial" charset="0"/>
            </a:endParaRPr>
          </a:p>
        </p:txBody>
      </p:sp>
      <p:sp>
        <p:nvSpPr>
          <p:cNvPr id="5" name="Rectangle 2"/>
          <p:cNvSpPr>
            <a:spLocks noGrp="1"/>
          </p:cNvSpPr>
          <p:nvPr>
            <p:ph type="title" idx="4294967295"/>
          </p:nvPr>
        </p:nvSpPr>
        <p:spPr>
          <a:xfrm>
            <a:off x="0" y="188640"/>
            <a:ext cx="9144000" cy="855662"/>
          </a:xfrm>
        </p:spPr>
        <p:txBody>
          <a:bodyPr/>
          <a:lstStyle/>
          <a:p>
            <a:r>
              <a:rPr lang="it-IT" sz="3200" dirty="0"/>
              <a:t>Legge 21 febbraio 1991, n. 52</a:t>
            </a:r>
          </a:p>
        </p:txBody>
      </p:sp>
    </p:spTree>
    <p:extLst>
      <p:ext uri="{BB962C8B-B14F-4D97-AF65-F5344CB8AC3E}">
        <p14:creationId xmlns:p14="http://schemas.microsoft.com/office/powerpoint/2010/main" val="191388919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Prestiti</a:t>
            </a:r>
            <a:r>
              <a:rPr lang="en-GB" dirty="0"/>
              <a:t> </a:t>
            </a:r>
            <a:r>
              <a:rPr lang="en-GB" dirty="0" err="1"/>
              <a:t>bancari</a:t>
            </a:r>
            <a:r>
              <a:rPr lang="en-GB" dirty="0"/>
              <a:t> </a:t>
            </a:r>
            <a:r>
              <a:rPr lang="en-GB" dirty="0" err="1" smtClean="0"/>
              <a:t>alle</a:t>
            </a:r>
            <a:r>
              <a:rPr lang="en-GB" dirty="0" smtClean="0"/>
              <a:t> </a:t>
            </a:r>
            <a:r>
              <a:rPr lang="en-GB" dirty="0" err="1" smtClean="0"/>
              <a:t>imprese</a:t>
            </a:r>
            <a:endParaRPr lang="it-IT" dirty="0"/>
          </a:p>
        </p:txBody>
      </p:sp>
      <p:sp>
        <p:nvSpPr>
          <p:cNvPr id="3" name="Segnaposto numero diapositiva 2"/>
          <p:cNvSpPr>
            <a:spLocks noGrp="1"/>
          </p:cNvSpPr>
          <p:nvPr>
            <p:ph type="sldNum" sz="quarter" idx="11"/>
          </p:nvPr>
        </p:nvSpPr>
        <p:spPr/>
        <p:txBody>
          <a:bodyPr/>
          <a:lstStyle/>
          <a:p>
            <a:pPr>
              <a:defRPr/>
            </a:pPr>
            <a:fld id="{E10ED1BB-9010-478A-91C9-1CC692F51605}" type="slidenum">
              <a:rPr lang="it-IT" smtClean="0"/>
              <a:pPr>
                <a:defRPr/>
              </a:pPr>
              <a:t>4</a:t>
            </a:fld>
            <a:endParaRPr lang="it-IT" dirty="0"/>
          </a:p>
        </p:txBody>
      </p:sp>
      <p:pic>
        <p:nvPicPr>
          <p:cNvPr id="9218" name="Picture 2" descr="C:\Users\sabatoo\Documents\prestisti 2014 grafic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614488"/>
            <a:ext cx="8715375"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997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3"/>
          <p:cNvSpPr>
            <a:spLocks noGrp="1"/>
          </p:cNvSpPr>
          <p:nvPr>
            <p:ph type="body" idx="4294967295"/>
          </p:nvPr>
        </p:nvSpPr>
        <p:spPr>
          <a:xfrm>
            <a:off x="684213" y="1628800"/>
            <a:ext cx="8245475" cy="4895824"/>
          </a:xfrm>
          <a:prstGeom prst="rect">
            <a:avLst/>
          </a:prstGeom>
        </p:spPr>
        <p:txBody>
          <a:bodyPr/>
          <a:lstStyle/>
          <a:p>
            <a:pPr marL="358775" indent="-358775" eaLnBrk="1" hangingPunct="1">
              <a:lnSpc>
                <a:spcPct val="80000"/>
              </a:lnSpc>
              <a:buNone/>
              <a:defRPr/>
            </a:pPr>
            <a:r>
              <a:rPr lang="it-IT" sz="2000" dirty="0" smtClean="0">
                <a:latin typeface="Arial" pitchFamily="34" charset="0"/>
                <a:cs typeface="Arial" pitchFamily="34" charset="0"/>
              </a:rPr>
              <a:t>4. i pegni, le </a:t>
            </a:r>
            <a:r>
              <a:rPr lang="it-IT" sz="2000" dirty="0" err="1" smtClean="0">
                <a:latin typeface="Arial" pitchFamily="34" charset="0"/>
                <a:cs typeface="Arial" pitchFamily="34" charset="0"/>
              </a:rPr>
              <a:t>antieresi</a:t>
            </a:r>
            <a:r>
              <a:rPr lang="it-IT" sz="2000" dirty="0" smtClean="0">
                <a:latin typeface="Arial" pitchFamily="34" charset="0"/>
                <a:cs typeface="Arial" pitchFamily="34" charset="0"/>
              </a:rPr>
              <a:t> e le ipoteche giudiziali o volontarie costituiti entro l'anno anteriore alla dichiarazione di fallimento per debiti scaduti. </a:t>
            </a:r>
          </a:p>
          <a:p>
            <a:pPr marL="358775" indent="-358775" eaLnBrk="1" hangingPunct="1">
              <a:lnSpc>
                <a:spcPct val="80000"/>
              </a:lnSpc>
              <a:buNone/>
              <a:defRPr/>
            </a:pPr>
            <a:endParaRPr lang="it-IT" sz="2000" dirty="0" smtClean="0">
              <a:latin typeface="Arial" pitchFamily="34" charset="0"/>
              <a:cs typeface="Arial" pitchFamily="34" charset="0"/>
            </a:endParaRPr>
          </a:p>
          <a:p>
            <a:pPr marL="0" indent="0" eaLnBrk="1" hangingPunct="1">
              <a:lnSpc>
                <a:spcPct val="80000"/>
              </a:lnSpc>
              <a:buFont typeface="Arial" charset="0"/>
              <a:buNone/>
              <a:defRPr/>
            </a:pPr>
            <a:r>
              <a:rPr lang="it-IT" sz="2000" dirty="0" smtClean="0">
                <a:latin typeface="Arial" pitchFamily="34" charset="0"/>
                <a:cs typeface="Arial" pitchFamily="34" charset="0"/>
              </a:rPr>
              <a:t>Sono altresì revocati, se il procuratore prova che l'altra parte conosceva lo stato d'insolvenza del debitore, i pagamenti di debiti liquidi ed esigibili, gli altri a titolo oneroso e quelli costitutivi di un diritto di prelazione per debiti contestualmente creati, se compiuti entro l'anno anteriore alla dichiarazione di fallimento. </a:t>
            </a:r>
            <a:br>
              <a:rPr lang="it-IT" sz="2000" dirty="0" smtClean="0">
                <a:latin typeface="Arial" pitchFamily="34" charset="0"/>
                <a:cs typeface="Arial" pitchFamily="34" charset="0"/>
              </a:rPr>
            </a:br>
            <a:endParaRPr lang="it-IT" sz="2000" dirty="0" smtClean="0">
              <a:latin typeface="Arial" pitchFamily="34" charset="0"/>
              <a:cs typeface="Arial" pitchFamily="34" charset="0"/>
            </a:endParaRPr>
          </a:p>
          <a:p>
            <a:pPr marL="0" indent="0" eaLnBrk="1" hangingPunct="1">
              <a:lnSpc>
                <a:spcPct val="80000"/>
              </a:lnSpc>
              <a:buFont typeface="Arial" charset="0"/>
              <a:buNone/>
              <a:defRPr/>
            </a:pPr>
            <a:r>
              <a:rPr lang="it-IT" sz="2000" dirty="0" smtClean="0">
                <a:latin typeface="Arial" pitchFamily="34" charset="0"/>
                <a:cs typeface="Arial" pitchFamily="34" charset="0"/>
              </a:rPr>
              <a:t>Le disposizioni di questo articolo non si applicano all'istituto di emissione, agli istituti autorizzati a compiere operazioni di credito su pegno, limitatamente a queste operazioni, e agli istituti di credito fondiario. Sono salve le disposizioni delle leggi speciali. </a:t>
            </a:r>
          </a:p>
        </p:txBody>
      </p:sp>
      <p:sp>
        <p:nvSpPr>
          <p:cNvPr id="62467"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36E701-6017-4393-AA59-52CAB131126B}" type="slidenum">
              <a:rPr lang="it-IT" smtClean="0">
                <a:latin typeface="Trebuchet MS" pitchFamily="34" charset="0"/>
                <a:cs typeface="Arial" charset="0"/>
              </a:rPr>
              <a:pPr fontAlgn="base">
                <a:spcBef>
                  <a:spcPct val="0"/>
                </a:spcBef>
                <a:spcAft>
                  <a:spcPct val="0"/>
                </a:spcAft>
              </a:pPr>
              <a:t>40</a:t>
            </a:fld>
            <a:endParaRPr lang="it-IT" smtClean="0">
              <a:latin typeface="Trebuchet MS" pitchFamily="34" charset="0"/>
              <a:cs typeface="Arial" charset="0"/>
            </a:endParaRPr>
          </a:p>
        </p:txBody>
      </p:sp>
      <p:sp>
        <p:nvSpPr>
          <p:cNvPr id="5" name="Rectangle 2"/>
          <p:cNvSpPr>
            <a:spLocks noGrp="1"/>
          </p:cNvSpPr>
          <p:nvPr>
            <p:ph type="title" idx="4294967295"/>
          </p:nvPr>
        </p:nvSpPr>
        <p:spPr>
          <a:xfrm>
            <a:off x="0" y="188640"/>
            <a:ext cx="9144000" cy="855662"/>
          </a:xfrm>
        </p:spPr>
        <p:txBody>
          <a:bodyPr/>
          <a:lstStyle/>
          <a:p>
            <a:r>
              <a:rPr lang="it-IT" sz="3200" dirty="0"/>
              <a:t>Legge 21 febbraio 1991, n. 52</a:t>
            </a:r>
          </a:p>
        </p:txBody>
      </p:sp>
    </p:spTree>
    <p:extLst>
      <p:ext uri="{BB962C8B-B14F-4D97-AF65-F5344CB8AC3E}">
        <p14:creationId xmlns:p14="http://schemas.microsoft.com/office/powerpoint/2010/main" val="73539621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2"/>
          <p:cNvSpPr>
            <a:spLocks noGrp="1"/>
          </p:cNvSpPr>
          <p:nvPr>
            <p:ph type="title" idx="4294967295"/>
          </p:nvPr>
        </p:nvSpPr>
        <p:spPr>
          <a:xfrm>
            <a:off x="9263" y="0"/>
            <a:ext cx="9144000" cy="1143000"/>
          </a:xfrm>
        </p:spPr>
        <p:txBody>
          <a:bodyPr/>
          <a:lstStyle/>
          <a:p>
            <a:pPr algn="ctr" eaLnBrk="1" hangingPunct="1"/>
            <a:r>
              <a:rPr lang="it-IT" sz="3200" dirty="0" smtClean="0"/>
              <a:t>Codice Civile Art. 1260 – 1267 </a:t>
            </a:r>
          </a:p>
        </p:txBody>
      </p:sp>
      <p:sp>
        <p:nvSpPr>
          <p:cNvPr id="53250" name="Rectangle 3"/>
          <p:cNvSpPr>
            <a:spLocks noGrp="1"/>
          </p:cNvSpPr>
          <p:nvPr>
            <p:ph type="body" idx="4294967295"/>
          </p:nvPr>
        </p:nvSpPr>
        <p:spPr>
          <a:xfrm>
            <a:off x="467544" y="1628800"/>
            <a:ext cx="8429625" cy="4286250"/>
          </a:xfrm>
          <a:prstGeom prst="rect">
            <a:avLst/>
          </a:prstGeom>
        </p:spPr>
        <p:txBody>
          <a:bodyPr/>
          <a:lstStyle/>
          <a:p>
            <a:pPr marL="0" indent="0" eaLnBrk="1" hangingPunct="1">
              <a:lnSpc>
                <a:spcPct val="80000"/>
              </a:lnSpc>
              <a:buFont typeface="Arial" charset="0"/>
              <a:buNone/>
            </a:pPr>
            <a:r>
              <a:rPr lang="it-IT" sz="2200" b="1" dirty="0" smtClean="0">
                <a:latin typeface="Arial" pitchFamily="34" charset="0"/>
                <a:cs typeface="Arial" pitchFamily="34" charset="0"/>
              </a:rPr>
              <a:t>Art. 1260 - Cedibilità dei crediti</a:t>
            </a:r>
            <a:r>
              <a:rPr lang="it-IT" sz="2200" dirty="0" smtClean="0">
                <a:latin typeface="Arial" pitchFamily="34" charset="0"/>
                <a:cs typeface="Arial" pitchFamily="34" charset="0"/>
              </a:rPr>
              <a:t/>
            </a:r>
            <a:br>
              <a:rPr lang="it-IT" sz="2200" dirty="0" smtClean="0">
                <a:latin typeface="Arial" pitchFamily="34" charset="0"/>
                <a:cs typeface="Arial" pitchFamily="34" charset="0"/>
              </a:rPr>
            </a:br>
            <a:r>
              <a:rPr lang="it-IT" sz="2200" dirty="0" smtClean="0">
                <a:latin typeface="Arial" pitchFamily="34" charset="0"/>
                <a:cs typeface="Arial" pitchFamily="34" charset="0"/>
              </a:rPr>
              <a:t>Il creditore può trasferire a titolo oneroso o gratuito il suo credito, anche senza il consenso del debitore, purché il credito non abbia carattere strettamente personale o il trasferimento non sia vietato dalla legge. </a:t>
            </a:r>
            <a:br>
              <a:rPr lang="it-IT" sz="2200" dirty="0" smtClean="0">
                <a:latin typeface="Arial" pitchFamily="34" charset="0"/>
                <a:cs typeface="Arial" pitchFamily="34" charset="0"/>
              </a:rPr>
            </a:br>
            <a:r>
              <a:rPr lang="it-IT" sz="2200" dirty="0" smtClean="0">
                <a:latin typeface="Arial" pitchFamily="34" charset="0"/>
                <a:cs typeface="Arial" pitchFamily="34" charset="0"/>
              </a:rPr>
              <a:t/>
            </a:r>
            <a:br>
              <a:rPr lang="it-IT" sz="2200" dirty="0" smtClean="0">
                <a:latin typeface="Arial" pitchFamily="34" charset="0"/>
                <a:cs typeface="Arial" pitchFamily="34" charset="0"/>
              </a:rPr>
            </a:br>
            <a:r>
              <a:rPr lang="it-IT" sz="2200" dirty="0" smtClean="0">
                <a:latin typeface="Arial" pitchFamily="34" charset="0"/>
                <a:cs typeface="Arial" pitchFamily="34" charset="0"/>
              </a:rPr>
              <a:t>Le parti possono escludere la cedibilità del credito; ma il patto non è opponibile al cessionario, se non si prova che egli lo conosceva al tempo della cessione. </a:t>
            </a:r>
            <a:br>
              <a:rPr lang="it-IT" sz="2200" dirty="0" smtClean="0">
                <a:latin typeface="Arial" pitchFamily="34" charset="0"/>
                <a:cs typeface="Arial" pitchFamily="34" charset="0"/>
              </a:rPr>
            </a:br>
            <a:r>
              <a:rPr lang="it-IT" sz="2200" dirty="0" smtClean="0">
                <a:latin typeface="Arial" pitchFamily="34" charset="0"/>
                <a:cs typeface="Arial" pitchFamily="34" charset="0"/>
              </a:rPr>
              <a:t/>
            </a:r>
            <a:br>
              <a:rPr lang="it-IT" sz="2200" dirty="0" smtClean="0">
                <a:latin typeface="Arial" pitchFamily="34" charset="0"/>
                <a:cs typeface="Arial" pitchFamily="34" charset="0"/>
              </a:rPr>
            </a:br>
            <a:r>
              <a:rPr lang="it-IT" sz="2200" b="1" dirty="0" smtClean="0">
                <a:latin typeface="Arial" pitchFamily="34" charset="0"/>
                <a:cs typeface="Arial" pitchFamily="34" charset="0"/>
              </a:rPr>
              <a:t>Art. 1262 - Documenti probatori del credito</a:t>
            </a:r>
            <a:r>
              <a:rPr lang="it-IT" sz="2200" dirty="0" smtClean="0">
                <a:latin typeface="Arial" pitchFamily="34" charset="0"/>
                <a:cs typeface="Arial" pitchFamily="34" charset="0"/>
              </a:rPr>
              <a:t/>
            </a:r>
            <a:br>
              <a:rPr lang="it-IT" sz="2200" dirty="0" smtClean="0">
                <a:latin typeface="Arial" pitchFamily="34" charset="0"/>
                <a:cs typeface="Arial" pitchFamily="34" charset="0"/>
              </a:rPr>
            </a:br>
            <a:r>
              <a:rPr lang="it-IT" sz="2200" dirty="0" smtClean="0">
                <a:latin typeface="Arial" pitchFamily="34" charset="0"/>
                <a:cs typeface="Arial" pitchFamily="34" charset="0"/>
              </a:rPr>
              <a:t>Il cedente deve consegnare al cessionario i documenti probatori del credito che sono in suo possesso. </a:t>
            </a:r>
            <a:br>
              <a:rPr lang="it-IT" sz="2200" dirty="0" smtClean="0">
                <a:latin typeface="Arial" pitchFamily="34" charset="0"/>
                <a:cs typeface="Arial" pitchFamily="34" charset="0"/>
              </a:rPr>
            </a:br>
            <a:r>
              <a:rPr lang="it-IT" sz="2200" dirty="0" smtClean="0">
                <a:latin typeface="Arial" pitchFamily="34" charset="0"/>
                <a:cs typeface="Arial" pitchFamily="34" charset="0"/>
              </a:rPr>
              <a:t/>
            </a:r>
            <a:br>
              <a:rPr lang="it-IT" sz="2200" dirty="0" smtClean="0">
                <a:latin typeface="Arial" pitchFamily="34" charset="0"/>
                <a:cs typeface="Arial" pitchFamily="34" charset="0"/>
              </a:rPr>
            </a:br>
            <a:r>
              <a:rPr lang="it-IT" sz="2200" dirty="0" smtClean="0">
                <a:latin typeface="Arial" pitchFamily="34" charset="0"/>
                <a:cs typeface="Arial" pitchFamily="34" charset="0"/>
              </a:rPr>
              <a:t>Se è stata ceduta solo una parte del credito, il cedente è tenuto a dare al cessionario una copia autentica dei documenti. </a:t>
            </a:r>
            <a:r>
              <a:rPr lang="it-IT" sz="2000" dirty="0" smtClean="0">
                <a:latin typeface="Trebuchet MS" pitchFamily="34" charset="0"/>
              </a:rPr>
              <a:t/>
            </a:r>
            <a:br>
              <a:rPr lang="it-IT" sz="2000" dirty="0" smtClean="0">
                <a:latin typeface="Trebuchet MS" pitchFamily="34" charset="0"/>
              </a:rPr>
            </a:br>
            <a:endParaRPr lang="it-IT" sz="2000" dirty="0" smtClean="0">
              <a:latin typeface="Trebuchet MS" pitchFamily="34" charset="0"/>
            </a:endParaRPr>
          </a:p>
        </p:txBody>
      </p:sp>
      <p:sp>
        <p:nvSpPr>
          <p:cNvPr id="53251"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FF95E4-D917-4408-9D6C-38F85741F78A}" type="slidenum">
              <a:rPr lang="it-IT" smtClean="0">
                <a:latin typeface="Trebuchet MS" pitchFamily="34" charset="0"/>
                <a:cs typeface="Arial" charset="0"/>
              </a:rPr>
              <a:pPr fontAlgn="base">
                <a:spcBef>
                  <a:spcPct val="0"/>
                </a:spcBef>
                <a:spcAft>
                  <a:spcPct val="0"/>
                </a:spcAft>
              </a:pPr>
              <a:t>41</a:t>
            </a:fld>
            <a:endParaRPr lang="it-IT" smtClean="0">
              <a:latin typeface="Trebuchet MS" pitchFamily="34" charset="0"/>
              <a:cs typeface="Arial" charset="0"/>
            </a:endParaRPr>
          </a:p>
        </p:txBody>
      </p:sp>
    </p:spTree>
    <p:extLst>
      <p:ext uri="{BB962C8B-B14F-4D97-AF65-F5344CB8AC3E}">
        <p14:creationId xmlns:p14="http://schemas.microsoft.com/office/powerpoint/2010/main" val="326216180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3"/>
          <p:cNvSpPr>
            <a:spLocks noGrp="1"/>
          </p:cNvSpPr>
          <p:nvPr>
            <p:ph type="body" idx="4294967295"/>
          </p:nvPr>
        </p:nvSpPr>
        <p:spPr>
          <a:xfrm>
            <a:off x="500063" y="1428750"/>
            <a:ext cx="8429625" cy="4953000"/>
          </a:xfrm>
          <a:prstGeom prst="rect">
            <a:avLst/>
          </a:prstGeom>
        </p:spPr>
        <p:txBody>
          <a:bodyPr/>
          <a:lstStyle/>
          <a:p>
            <a:pPr eaLnBrk="1" hangingPunct="1">
              <a:lnSpc>
                <a:spcPct val="80000"/>
              </a:lnSpc>
              <a:buFont typeface="Arial" charset="0"/>
              <a:buNone/>
            </a:pPr>
            <a:r>
              <a:rPr lang="it-IT" sz="1400" b="1" dirty="0" smtClean="0">
                <a:latin typeface="Trebuchet MS" pitchFamily="34" charset="0"/>
              </a:rPr>
              <a:t>      </a:t>
            </a:r>
            <a:r>
              <a:rPr lang="it-IT" sz="2200" b="1" dirty="0" smtClean="0">
                <a:latin typeface="Arial" pitchFamily="34" charset="0"/>
                <a:cs typeface="Arial" pitchFamily="34" charset="0"/>
              </a:rPr>
              <a:t>Art. 1263 - Accessori del credito</a:t>
            </a:r>
            <a:r>
              <a:rPr lang="it-IT" sz="2200" dirty="0" smtClean="0">
                <a:latin typeface="Arial" pitchFamily="34" charset="0"/>
                <a:cs typeface="Arial" pitchFamily="34" charset="0"/>
              </a:rPr>
              <a:t/>
            </a:r>
            <a:br>
              <a:rPr lang="it-IT" sz="2200" dirty="0" smtClean="0">
                <a:latin typeface="Arial" pitchFamily="34" charset="0"/>
                <a:cs typeface="Arial" pitchFamily="34" charset="0"/>
              </a:rPr>
            </a:br>
            <a:r>
              <a:rPr lang="it-IT" sz="2200" dirty="0" smtClean="0">
                <a:latin typeface="Arial" pitchFamily="34" charset="0"/>
                <a:cs typeface="Arial" pitchFamily="34" charset="0"/>
              </a:rPr>
              <a:t>Per effetto della cessione il credito è trasferito al cessionario con i privilegi, con le garanzie personali e reali e con gli altri accessori. </a:t>
            </a:r>
            <a:br>
              <a:rPr lang="it-IT" sz="2200" dirty="0" smtClean="0">
                <a:latin typeface="Arial" pitchFamily="34" charset="0"/>
                <a:cs typeface="Arial" pitchFamily="34" charset="0"/>
              </a:rPr>
            </a:br>
            <a:r>
              <a:rPr lang="it-IT" sz="2200" dirty="0" smtClean="0">
                <a:latin typeface="Arial" pitchFamily="34" charset="0"/>
                <a:cs typeface="Arial" pitchFamily="34" charset="0"/>
              </a:rPr>
              <a:t/>
            </a:r>
            <a:br>
              <a:rPr lang="it-IT" sz="2200" dirty="0" smtClean="0">
                <a:latin typeface="Arial" pitchFamily="34" charset="0"/>
                <a:cs typeface="Arial" pitchFamily="34" charset="0"/>
              </a:rPr>
            </a:br>
            <a:r>
              <a:rPr lang="it-IT" sz="2200" dirty="0" smtClean="0">
                <a:latin typeface="Arial" pitchFamily="34" charset="0"/>
                <a:cs typeface="Arial" pitchFamily="34" charset="0"/>
              </a:rPr>
              <a:t>Il cedente non può trasferire al cessionario, senza il consenso del costituente, il possesso della cosa ricevuta in pegno; in caso di dissenso, il cliente rimane custode del pegno. </a:t>
            </a:r>
            <a:br>
              <a:rPr lang="it-IT" sz="2200" dirty="0" smtClean="0">
                <a:latin typeface="Arial" pitchFamily="34" charset="0"/>
                <a:cs typeface="Arial" pitchFamily="34" charset="0"/>
              </a:rPr>
            </a:br>
            <a:r>
              <a:rPr lang="it-IT" sz="2200" dirty="0" smtClean="0">
                <a:latin typeface="Arial" pitchFamily="34" charset="0"/>
                <a:cs typeface="Arial" pitchFamily="34" charset="0"/>
              </a:rPr>
              <a:t/>
            </a:r>
            <a:br>
              <a:rPr lang="it-IT" sz="2200" dirty="0" smtClean="0">
                <a:latin typeface="Arial" pitchFamily="34" charset="0"/>
                <a:cs typeface="Arial" pitchFamily="34" charset="0"/>
              </a:rPr>
            </a:br>
            <a:r>
              <a:rPr lang="it-IT" sz="2200" dirty="0" smtClean="0">
                <a:latin typeface="Arial" pitchFamily="34" charset="0"/>
                <a:cs typeface="Arial" pitchFamily="34" charset="0"/>
              </a:rPr>
              <a:t>Salvo patto contrario, la cessione non comprende i frutti scaduti. </a:t>
            </a:r>
            <a:br>
              <a:rPr lang="it-IT" sz="2200" dirty="0" smtClean="0">
                <a:latin typeface="Arial" pitchFamily="34" charset="0"/>
                <a:cs typeface="Arial" pitchFamily="34" charset="0"/>
              </a:rPr>
            </a:br>
            <a:r>
              <a:rPr lang="it-IT" sz="2200" dirty="0" smtClean="0">
                <a:latin typeface="Arial" pitchFamily="34" charset="0"/>
                <a:cs typeface="Arial" pitchFamily="34" charset="0"/>
              </a:rPr>
              <a:t/>
            </a:r>
            <a:br>
              <a:rPr lang="it-IT" sz="2200" dirty="0" smtClean="0">
                <a:latin typeface="Arial" pitchFamily="34" charset="0"/>
                <a:cs typeface="Arial" pitchFamily="34" charset="0"/>
              </a:rPr>
            </a:br>
            <a:r>
              <a:rPr lang="it-IT" sz="2200" b="1" dirty="0" smtClean="0">
                <a:latin typeface="Arial" pitchFamily="34" charset="0"/>
                <a:cs typeface="Arial" pitchFamily="34" charset="0"/>
              </a:rPr>
              <a:t>Art. 1264 - Efficacia della cessione riguardo al debitore ceduto</a:t>
            </a:r>
            <a:r>
              <a:rPr lang="it-IT" sz="2200" dirty="0" smtClean="0">
                <a:latin typeface="Arial" pitchFamily="34" charset="0"/>
                <a:cs typeface="Arial" pitchFamily="34" charset="0"/>
              </a:rPr>
              <a:t/>
            </a:r>
            <a:br>
              <a:rPr lang="it-IT" sz="2200" dirty="0" smtClean="0">
                <a:latin typeface="Arial" pitchFamily="34" charset="0"/>
                <a:cs typeface="Arial" pitchFamily="34" charset="0"/>
              </a:rPr>
            </a:br>
            <a:r>
              <a:rPr lang="it-IT" sz="2200" dirty="0" smtClean="0">
                <a:latin typeface="Arial" pitchFamily="34" charset="0"/>
                <a:cs typeface="Arial" pitchFamily="34" charset="0"/>
              </a:rPr>
              <a:t>La cessione ha effetto nei confronti del debitore ceduto quando questi l'ha accettata o quando gli è stata notificata. Tuttavia anche prima della notificazione, il debitore che paga al cedente non è liberato, se il cessionario prova che il debitore medesimo era a conoscenza dell'avvenuta cessione</a:t>
            </a:r>
            <a:r>
              <a:rPr lang="it-IT" sz="2000" dirty="0" smtClean="0"/>
              <a:t>. </a:t>
            </a:r>
            <a:br>
              <a:rPr lang="it-IT" sz="2000" dirty="0" smtClean="0"/>
            </a:br>
            <a:r>
              <a:rPr lang="it-IT" sz="2000" dirty="0" smtClean="0"/>
              <a:t/>
            </a:r>
            <a:br>
              <a:rPr lang="it-IT" sz="2000" dirty="0" smtClean="0"/>
            </a:br>
            <a:endParaRPr lang="it-IT" sz="1400" dirty="0" smtClean="0">
              <a:latin typeface="Trebuchet MS" pitchFamily="34" charset="0"/>
            </a:endParaRPr>
          </a:p>
        </p:txBody>
      </p:sp>
      <p:sp>
        <p:nvSpPr>
          <p:cNvPr id="54275"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B0BDAC-604A-413E-BCE0-92588CA2DE0A}" type="slidenum">
              <a:rPr lang="it-IT" smtClean="0">
                <a:latin typeface="Trebuchet MS" pitchFamily="34" charset="0"/>
                <a:cs typeface="Arial" charset="0"/>
              </a:rPr>
              <a:pPr fontAlgn="base">
                <a:spcBef>
                  <a:spcPct val="0"/>
                </a:spcBef>
                <a:spcAft>
                  <a:spcPct val="0"/>
                </a:spcAft>
              </a:pPr>
              <a:t>42</a:t>
            </a:fld>
            <a:endParaRPr lang="it-IT" smtClean="0">
              <a:latin typeface="Trebuchet MS" pitchFamily="34" charset="0"/>
              <a:cs typeface="Arial" charset="0"/>
            </a:endParaRPr>
          </a:p>
        </p:txBody>
      </p:sp>
      <p:sp>
        <p:nvSpPr>
          <p:cNvPr id="5" name="Rectangle 2"/>
          <p:cNvSpPr>
            <a:spLocks noGrp="1"/>
          </p:cNvSpPr>
          <p:nvPr>
            <p:ph type="title" idx="4294967295"/>
          </p:nvPr>
        </p:nvSpPr>
        <p:spPr>
          <a:xfrm>
            <a:off x="9263" y="0"/>
            <a:ext cx="9144000" cy="1143000"/>
          </a:xfrm>
        </p:spPr>
        <p:txBody>
          <a:bodyPr/>
          <a:lstStyle/>
          <a:p>
            <a:pPr algn="ctr" eaLnBrk="1" hangingPunct="1"/>
            <a:r>
              <a:rPr lang="it-IT" sz="3200" dirty="0" smtClean="0"/>
              <a:t>Art. 1260 – 1267 C.C.</a:t>
            </a:r>
          </a:p>
        </p:txBody>
      </p:sp>
    </p:spTree>
    <p:extLst>
      <p:ext uri="{BB962C8B-B14F-4D97-AF65-F5344CB8AC3E}">
        <p14:creationId xmlns:p14="http://schemas.microsoft.com/office/powerpoint/2010/main" val="220614089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3"/>
          <p:cNvSpPr>
            <a:spLocks noGrp="1"/>
          </p:cNvSpPr>
          <p:nvPr>
            <p:ph type="body" idx="4294967295"/>
          </p:nvPr>
        </p:nvSpPr>
        <p:spPr>
          <a:xfrm>
            <a:off x="500063" y="1428750"/>
            <a:ext cx="8429625" cy="4953000"/>
          </a:xfrm>
          <a:prstGeom prst="rect">
            <a:avLst/>
          </a:prstGeom>
        </p:spPr>
        <p:txBody>
          <a:bodyPr/>
          <a:lstStyle/>
          <a:p>
            <a:pPr eaLnBrk="1" hangingPunct="1">
              <a:lnSpc>
                <a:spcPct val="80000"/>
              </a:lnSpc>
              <a:buFont typeface="Arial" charset="0"/>
              <a:buNone/>
            </a:pPr>
            <a:r>
              <a:rPr lang="it-IT" sz="1400" b="1" dirty="0" smtClean="0">
                <a:latin typeface="Arial" pitchFamily="34" charset="0"/>
                <a:cs typeface="Arial" pitchFamily="34" charset="0"/>
              </a:rPr>
              <a:t>      </a:t>
            </a:r>
            <a:r>
              <a:rPr lang="it-IT" sz="2000" dirty="0" smtClean="0">
                <a:latin typeface="Arial" pitchFamily="34" charset="0"/>
                <a:cs typeface="Arial" pitchFamily="34" charset="0"/>
              </a:rPr>
              <a:t/>
            </a:r>
            <a:br>
              <a:rPr lang="it-IT" sz="2000" dirty="0" smtClean="0">
                <a:latin typeface="Arial" pitchFamily="34" charset="0"/>
                <a:cs typeface="Arial" pitchFamily="34" charset="0"/>
              </a:rPr>
            </a:br>
            <a:r>
              <a:rPr lang="it-IT" sz="2000" dirty="0" smtClean="0">
                <a:latin typeface="Arial" pitchFamily="34" charset="0"/>
                <a:cs typeface="Arial" pitchFamily="34" charset="0"/>
              </a:rPr>
              <a:t/>
            </a:r>
            <a:br>
              <a:rPr lang="it-IT" sz="2000" dirty="0" smtClean="0">
                <a:latin typeface="Arial" pitchFamily="34" charset="0"/>
                <a:cs typeface="Arial" pitchFamily="34" charset="0"/>
              </a:rPr>
            </a:br>
            <a:r>
              <a:rPr lang="it-IT" sz="2000" b="1" dirty="0" smtClean="0">
                <a:latin typeface="Arial" pitchFamily="34" charset="0"/>
                <a:cs typeface="Arial" pitchFamily="34" charset="0"/>
              </a:rPr>
              <a:t>Art. 1265 - Efficacia della cessione riguardo ai terzi</a:t>
            </a:r>
            <a:r>
              <a:rPr lang="it-IT" sz="2000" dirty="0" smtClean="0">
                <a:latin typeface="Arial" pitchFamily="34" charset="0"/>
                <a:cs typeface="Arial" pitchFamily="34" charset="0"/>
              </a:rPr>
              <a:t/>
            </a:r>
            <a:br>
              <a:rPr lang="it-IT" sz="2000" dirty="0" smtClean="0">
                <a:latin typeface="Arial" pitchFamily="34" charset="0"/>
                <a:cs typeface="Arial" pitchFamily="34" charset="0"/>
              </a:rPr>
            </a:br>
            <a:r>
              <a:rPr lang="it-IT" sz="2000" dirty="0" smtClean="0">
                <a:latin typeface="Arial" pitchFamily="34" charset="0"/>
                <a:cs typeface="Arial" pitchFamily="34" charset="0"/>
              </a:rPr>
              <a:t>Se il medesimo credito ha formato oggetto di più cessioni a persone diverse, prevale la cessione notificata per prima al debitore, o quella che è stata prima accettata dal debitore con atto di data certa, ancorché essa sia di data posteriore. </a:t>
            </a:r>
            <a:br>
              <a:rPr lang="it-IT" sz="2000" dirty="0" smtClean="0">
                <a:latin typeface="Arial" pitchFamily="34" charset="0"/>
                <a:cs typeface="Arial" pitchFamily="34" charset="0"/>
              </a:rPr>
            </a:br>
            <a:r>
              <a:rPr lang="it-IT" sz="2000" dirty="0" smtClean="0">
                <a:latin typeface="Arial" pitchFamily="34" charset="0"/>
                <a:cs typeface="Arial" pitchFamily="34" charset="0"/>
              </a:rPr>
              <a:t/>
            </a:r>
            <a:br>
              <a:rPr lang="it-IT" sz="2000" dirty="0" smtClean="0">
                <a:latin typeface="Arial" pitchFamily="34" charset="0"/>
                <a:cs typeface="Arial" pitchFamily="34" charset="0"/>
              </a:rPr>
            </a:br>
            <a:r>
              <a:rPr lang="it-IT" sz="2000" dirty="0" smtClean="0">
                <a:latin typeface="Arial" pitchFamily="34" charset="0"/>
                <a:cs typeface="Arial" pitchFamily="34" charset="0"/>
              </a:rPr>
              <a:t>La stessa norma si osserva quando il credito ha formato oggetto di costituzione di usufrutto o di pegno. </a:t>
            </a:r>
          </a:p>
          <a:p>
            <a:pPr eaLnBrk="1" hangingPunct="1">
              <a:lnSpc>
                <a:spcPct val="80000"/>
              </a:lnSpc>
              <a:buFont typeface="Arial" charset="0"/>
              <a:buNone/>
            </a:pPr>
            <a:endParaRPr lang="it-IT" sz="2000" dirty="0">
              <a:latin typeface="Arial" pitchFamily="34" charset="0"/>
              <a:cs typeface="Arial" pitchFamily="34" charset="0"/>
            </a:endParaRPr>
          </a:p>
          <a:p>
            <a:pPr>
              <a:lnSpc>
                <a:spcPct val="80000"/>
              </a:lnSpc>
              <a:buNone/>
            </a:pPr>
            <a:r>
              <a:rPr lang="it-IT" sz="1200" b="1" dirty="0">
                <a:latin typeface="Arial" pitchFamily="34" charset="0"/>
                <a:cs typeface="Arial" pitchFamily="34" charset="0"/>
              </a:rPr>
              <a:t> </a:t>
            </a:r>
            <a:r>
              <a:rPr lang="it-IT" sz="1200" b="1" dirty="0" smtClean="0">
                <a:latin typeface="Arial" pitchFamily="34" charset="0"/>
                <a:cs typeface="Arial" pitchFamily="34" charset="0"/>
              </a:rPr>
              <a:t>      </a:t>
            </a:r>
            <a:r>
              <a:rPr lang="it-IT" sz="2000" b="1" dirty="0" smtClean="0">
                <a:latin typeface="Arial" pitchFamily="34" charset="0"/>
                <a:cs typeface="Arial" pitchFamily="34" charset="0"/>
              </a:rPr>
              <a:t>Art</a:t>
            </a:r>
            <a:r>
              <a:rPr lang="it-IT" sz="2000" b="1" dirty="0">
                <a:latin typeface="Arial" pitchFamily="34" charset="0"/>
                <a:cs typeface="Arial" pitchFamily="34" charset="0"/>
              </a:rPr>
              <a:t>. 1266 - Obbligo di garanzia del cedente</a:t>
            </a:r>
            <a:br>
              <a:rPr lang="it-IT" sz="2000" b="1" dirty="0">
                <a:latin typeface="Arial" pitchFamily="34" charset="0"/>
                <a:cs typeface="Arial" pitchFamily="34" charset="0"/>
              </a:rPr>
            </a:br>
            <a:r>
              <a:rPr lang="it-IT" sz="2000" dirty="0">
                <a:latin typeface="Arial" pitchFamily="34" charset="0"/>
                <a:cs typeface="Arial" pitchFamily="34" charset="0"/>
              </a:rPr>
              <a:t>Quando la cessione è a titolo oneroso, il cedente è tenuto a garantire l'esistenza del credito al tempo della cessione. La garanzia può essere esclusa per patto, ma il cedente resta sempre obbligato per il fatto proprio. </a:t>
            </a:r>
            <a:br>
              <a:rPr lang="it-IT" sz="2000" dirty="0">
                <a:latin typeface="Arial" pitchFamily="34" charset="0"/>
                <a:cs typeface="Arial" pitchFamily="34" charset="0"/>
              </a:rPr>
            </a:br>
            <a:r>
              <a:rPr lang="it-IT" sz="2000" dirty="0">
                <a:latin typeface="Arial" pitchFamily="34" charset="0"/>
                <a:cs typeface="Arial" pitchFamily="34" charset="0"/>
              </a:rPr>
              <a:t/>
            </a:r>
            <a:br>
              <a:rPr lang="it-IT" sz="2000" dirty="0">
                <a:latin typeface="Arial" pitchFamily="34" charset="0"/>
                <a:cs typeface="Arial" pitchFamily="34" charset="0"/>
              </a:rPr>
            </a:br>
            <a:r>
              <a:rPr lang="it-IT" sz="2000" dirty="0">
                <a:latin typeface="Arial" pitchFamily="34" charset="0"/>
                <a:cs typeface="Arial" pitchFamily="34" charset="0"/>
              </a:rPr>
              <a:t>Se la cessione è a titolo gratuito, la garanzia è dovuta solo nei casi e nei limiti in cui la legge pone a carico del donante la garanzia per l'evizione. </a:t>
            </a:r>
            <a:r>
              <a:rPr lang="it-IT" sz="1400" dirty="0" smtClean="0">
                <a:latin typeface="Arial" pitchFamily="34" charset="0"/>
                <a:cs typeface="Arial" pitchFamily="34" charset="0"/>
              </a:rPr>
              <a:t/>
            </a:r>
            <a:br>
              <a:rPr lang="it-IT" sz="1400" dirty="0" smtClean="0">
                <a:latin typeface="Arial" pitchFamily="34" charset="0"/>
                <a:cs typeface="Arial" pitchFamily="34" charset="0"/>
              </a:rPr>
            </a:br>
            <a:endParaRPr lang="it-IT" sz="1400" dirty="0" smtClean="0">
              <a:latin typeface="Arial" pitchFamily="34" charset="0"/>
              <a:cs typeface="Arial" pitchFamily="34" charset="0"/>
            </a:endParaRPr>
          </a:p>
        </p:txBody>
      </p:sp>
      <p:sp>
        <p:nvSpPr>
          <p:cNvPr id="54275"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B0BDAC-604A-413E-BCE0-92588CA2DE0A}" type="slidenum">
              <a:rPr lang="it-IT" smtClean="0">
                <a:latin typeface="Trebuchet MS" pitchFamily="34" charset="0"/>
                <a:cs typeface="Arial" charset="0"/>
              </a:rPr>
              <a:pPr fontAlgn="base">
                <a:spcBef>
                  <a:spcPct val="0"/>
                </a:spcBef>
                <a:spcAft>
                  <a:spcPct val="0"/>
                </a:spcAft>
              </a:pPr>
              <a:t>43</a:t>
            </a:fld>
            <a:endParaRPr lang="it-IT" smtClean="0">
              <a:latin typeface="Trebuchet MS" pitchFamily="34" charset="0"/>
              <a:cs typeface="Arial" charset="0"/>
            </a:endParaRPr>
          </a:p>
        </p:txBody>
      </p:sp>
      <p:sp>
        <p:nvSpPr>
          <p:cNvPr id="5" name="Rectangle 2"/>
          <p:cNvSpPr>
            <a:spLocks noGrp="1"/>
          </p:cNvSpPr>
          <p:nvPr>
            <p:ph type="title" idx="4294967295"/>
          </p:nvPr>
        </p:nvSpPr>
        <p:spPr>
          <a:xfrm>
            <a:off x="9263" y="0"/>
            <a:ext cx="9144000" cy="1143000"/>
          </a:xfrm>
        </p:spPr>
        <p:txBody>
          <a:bodyPr/>
          <a:lstStyle/>
          <a:p>
            <a:pPr algn="ctr" eaLnBrk="1" hangingPunct="1"/>
            <a:r>
              <a:rPr lang="it-IT" sz="3200" dirty="0" smtClean="0"/>
              <a:t>Art. 1260 – 1267 C.C.</a:t>
            </a:r>
          </a:p>
        </p:txBody>
      </p:sp>
    </p:spTree>
    <p:extLst>
      <p:ext uri="{BB962C8B-B14F-4D97-AF65-F5344CB8AC3E}">
        <p14:creationId xmlns:p14="http://schemas.microsoft.com/office/powerpoint/2010/main" val="381026803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3"/>
          <p:cNvSpPr>
            <a:spLocks noGrp="1"/>
          </p:cNvSpPr>
          <p:nvPr>
            <p:ph type="body" idx="4294967295"/>
          </p:nvPr>
        </p:nvSpPr>
        <p:spPr>
          <a:xfrm>
            <a:off x="500063" y="1428750"/>
            <a:ext cx="8429625" cy="4286250"/>
          </a:xfrm>
          <a:prstGeom prst="rect">
            <a:avLst/>
          </a:prstGeom>
        </p:spPr>
        <p:txBody>
          <a:bodyPr/>
          <a:lstStyle/>
          <a:p>
            <a:pPr eaLnBrk="1" hangingPunct="1">
              <a:lnSpc>
                <a:spcPct val="80000"/>
              </a:lnSpc>
              <a:buFont typeface="Arial" charset="0"/>
              <a:buNone/>
            </a:pPr>
            <a:r>
              <a:rPr lang="it-IT" sz="1600" b="1" smtClean="0">
                <a:latin typeface="Arial" pitchFamily="34" charset="0"/>
                <a:cs typeface="Arial" pitchFamily="34" charset="0"/>
              </a:rPr>
              <a:t>      </a:t>
            </a:r>
            <a:r>
              <a:rPr lang="it-IT" sz="1800" smtClean="0">
                <a:latin typeface="Arial" pitchFamily="34" charset="0"/>
                <a:cs typeface="Arial" pitchFamily="34" charset="0"/>
              </a:rPr>
              <a:t/>
            </a:r>
            <a:br>
              <a:rPr lang="it-IT" sz="1800" smtClean="0">
                <a:latin typeface="Arial" pitchFamily="34" charset="0"/>
                <a:cs typeface="Arial" pitchFamily="34" charset="0"/>
              </a:rPr>
            </a:br>
            <a:r>
              <a:rPr lang="it-IT" sz="1800" smtClean="0">
                <a:latin typeface="Arial" pitchFamily="34" charset="0"/>
                <a:cs typeface="Arial" pitchFamily="34" charset="0"/>
              </a:rPr>
              <a:t/>
            </a:r>
            <a:br>
              <a:rPr lang="it-IT" sz="1800" smtClean="0">
                <a:latin typeface="Arial" pitchFamily="34" charset="0"/>
                <a:cs typeface="Arial" pitchFamily="34" charset="0"/>
              </a:rPr>
            </a:br>
            <a:r>
              <a:rPr lang="it-IT" sz="2200" b="1" smtClean="0">
                <a:latin typeface="Arial" pitchFamily="34" charset="0"/>
                <a:cs typeface="Arial" pitchFamily="34" charset="0"/>
              </a:rPr>
              <a:t>Art. 1267 - Garanzia della solvenza del debitore</a:t>
            </a:r>
            <a:r>
              <a:rPr lang="it-IT" sz="2200" smtClean="0">
                <a:latin typeface="Arial" pitchFamily="34" charset="0"/>
                <a:cs typeface="Arial" pitchFamily="34" charset="0"/>
              </a:rPr>
              <a:t/>
            </a:r>
            <a:br>
              <a:rPr lang="it-IT" sz="2200" smtClean="0">
                <a:latin typeface="Arial" pitchFamily="34" charset="0"/>
                <a:cs typeface="Arial" pitchFamily="34" charset="0"/>
              </a:rPr>
            </a:br>
            <a:r>
              <a:rPr lang="it-IT" sz="2200" smtClean="0">
                <a:latin typeface="Arial" pitchFamily="34" charset="0"/>
                <a:cs typeface="Arial" pitchFamily="34" charset="0"/>
              </a:rPr>
              <a:t>Il cedente non risponde della solvenza del debitore, salvo che ne abbia assunto la garanzia. In questo caso egli risponde nei limiti di quanto ha ricevuto; deve inoltre corrispondere anche gli interessi, rimborsare le spese della cessione e quelle che il cessionario abbia a sopportare per escutere il debitore, e risarcire il danno. Ogni patto diretto ad aggravare la responsabilità del cedente è senza effetto. </a:t>
            </a:r>
            <a:br>
              <a:rPr lang="it-IT" sz="2200" smtClean="0">
                <a:latin typeface="Arial" pitchFamily="34" charset="0"/>
                <a:cs typeface="Arial" pitchFamily="34" charset="0"/>
              </a:rPr>
            </a:br>
            <a:r>
              <a:rPr lang="it-IT" sz="2200" smtClean="0">
                <a:latin typeface="Arial" pitchFamily="34" charset="0"/>
                <a:cs typeface="Arial" pitchFamily="34" charset="0"/>
              </a:rPr>
              <a:t/>
            </a:r>
            <a:br>
              <a:rPr lang="it-IT" sz="2200" smtClean="0">
                <a:latin typeface="Arial" pitchFamily="34" charset="0"/>
                <a:cs typeface="Arial" pitchFamily="34" charset="0"/>
              </a:rPr>
            </a:br>
            <a:r>
              <a:rPr lang="it-IT" sz="2200" smtClean="0">
                <a:latin typeface="Arial" pitchFamily="34" charset="0"/>
                <a:cs typeface="Arial" pitchFamily="34" charset="0"/>
              </a:rPr>
              <a:t>Quando il cedente ha garantito la solvenza del debitore, la garanzia cessa, se la mancata realizzazione del credito per insolvenza del debitore è dipesa da negligenza del cessionario nell'iniziare o nel proseguire le istanze contro il debitore stesso.</a:t>
            </a:r>
            <a:endParaRPr lang="it-IT" sz="2200" dirty="0" smtClean="0">
              <a:latin typeface="Arial" pitchFamily="34" charset="0"/>
              <a:cs typeface="Arial" pitchFamily="34" charset="0"/>
            </a:endParaRPr>
          </a:p>
        </p:txBody>
      </p:sp>
      <p:sp>
        <p:nvSpPr>
          <p:cNvPr id="55299"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6F66DB-8E08-4186-AE40-E807B03F3C02}" type="slidenum">
              <a:rPr lang="it-IT" smtClean="0">
                <a:latin typeface="Trebuchet MS" pitchFamily="34" charset="0"/>
                <a:cs typeface="Arial" charset="0"/>
              </a:rPr>
              <a:pPr fontAlgn="base">
                <a:spcBef>
                  <a:spcPct val="0"/>
                </a:spcBef>
                <a:spcAft>
                  <a:spcPct val="0"/>
                </a:spcAft>
              </a:pPr>
              <a:t>44</a:t>
            </a:fld>
            <a:endParaRPr lang="it-IT" smtClean="0">
              <a:latin typeface="Trebuchet MS" pitchFamily="34" charset="0"/>
              <a:cs typeface="Arial" charset="0"/>
            </a:endParaRPr>
          </a:p>
        </p:txBody>
      </p:sp>
      <p:sp>
        <p:nvSpPr>
          <p:cNvPr id="5" name="Rectangle 2"/>
          <p:cNvSpPr>
            <a:spLocks noGrp="1"/>
          </p:cNvSpPr>
          <p:nvPr>
            <p:ph type="title" idx="4294967295"/>
          </p:nvPr>
        </p:nvSpPr>
        <p:spPr>
          <a:xfrm>
            <a:off x="9263" y="0"/>
            <a:ext cx="9144000" cy="1143000"/>
          </a:xfrm>
        </p:spPr>
        <p:txBody>
          <a:bodyPr/>
          <a:lstStyle/>
          <a:p>
            <a:pPr algn="ctr" eaLnBrk="1" hangingPunct="1"/>
            <a:r>
              <a:rPr lang="it-IT" sz="3200" smtClean="0"/>
              <a:t>Art. 1260 – 1267 C.C.</a:t>
            </a:r>
            <a:endParaRPr lang="it-IT" sz="3200" dirty="0" smtClean="0"/>
          </a:p>
        </p:txBody>
      </p:sp>
    </p:spTree>
    <p:extLst>
      <p:ext uri="{BB962C8B-B14F-4D97-AF65-F5344CB8AC3E}">
        <p14:creationId xmlns:p14="http://schemas.microsoft.com/office/powerpoint/2010/main" val="386853311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7"/>
          <p:cNvSpPr>
            <a:spLocks noGrp="1"/>
          </p:cNvSpPr>
          <p:nvPr>
            <p:ph type="title" idx="4294967295"/>
          </p:nvPr>
        </p:nvSpPr>
        <p:spPr>
          <a:xfrm>
            <a:off x="5747" y="0"/>
            <a:ext cx="9144000" cy="858837"/>
          </a:xfrm>
        </p:spPr>
        <p:txBody>
          <a:bodyPr/>
          <a:lstStyle/>
          <a:p>
            <a:pPr algn="ctr" eaLnBrk="1" hangingPunct="1"/>
            <a:r>
              <a:rPr lang="it-IT" sz="3200" dirty="0" smtClean="0">
                <a:latin typeface="Arial Black" pitchFamily="34" charset="0"/>
              </a:rPr>
              <a:t/>
            </a:r>
            <a:br>
              <a:rPr lang="it-IT" sz="3200" dirty="0" smtClean="0">
                <a:latin typeface="Arial Black" pitchFamily="34" charset="0"/>
              </a:rPr>
            </a:br>
            <a:r>
              <a:rPr lang="it-IT" sz="3200" dirty="0" smtClean="0"/>
              <a:t>Raffronto art. C.C. e L.52/1991</a:t>
            </a:r>
            <a:endParaRPr lang="it-IT" sz="3200" dirty="0"/>
          </a:p>
        </p:txBody>
      </p:sp>
      <p:sp>
        <p:nvSpPr>
          <p:cNvPr id="50178" name="Rectangle 8"/>
          <p:cNvSpPr>
            <a:spLocks noGrp="1"/>
          </p:cNvSpPr>
          <p:nvPr>
            <p:ph type="body" idx="4294967295"/>
          </p:nvPr>
        </p:nvSpPr>
        <p:spPr>
          <a:xfrm>
            <a:off x="107504" y="1412776"/>
            <a:ext cx="4032448" cy="5445224"/>
          </a:xfrm>
          <a:prstGeom prst="rect">
            <a:avLst/>
          </a:prstGeom>
          <a:ln>
            <a:solidFill>
              <a:schemeClr val="accent2">
                <a:lumMod val="75000"/>
              </a:schemeClr>
            </a:solidFill>
          </a:ln>
        </p:spPr>
        <p:txBody>
          <a:bodyPr/>
          <a:lstStyle/>
          <a:p>
            <a:pPr marL="0" indent="0">
              <a:lnSpc>
                <a:spcPct val="80000"/>
              </a:lnSpc>
              <a:buNone/>
            </a:pPr>
            <a:endParaRPr lang="it-IT" sz="1600" b="1" kern="1200" dirty="0" smtClean="0">
              <a:latin typeface="Arial" pitchFamily="34" charset="0"/>
              <a:cs typeface="Arial" pitchFamily="34" charset="0"/>
            </a:endParaRPr>
          </a:p>
          <a:p>
            <a:pPr marL="0" indent="0">
              <a:lnSpc>
                <a:spcPct val="80000"/>
              </a:lnSpc>
              <a:buNone/>
            </a:pPr>
            <a:endParaRPr lang="it-IT" sz="1600" b="1" kern="1200" dirty="0">
              <a:latin typeface="Arial" pitchFamily="34" charset="0"/>
              <a:cs typeface="Arial" pitchFamily="34" charset="0"/>
            </a:endParaRPr>
          </a:p>
          <a:p>
            <a:pPr marL="0" indent="0">
              <a:lnSpc>
                <a:spcPct val="80000"/>
              </a:lnSpc>
              <a:buNone/>
            </a:pPr>
            <a:endParaRPr lang="it-IT" sz="1600" b="1" kern="1200" dirty="0" smtClean="0">
              <a:latin typeface="Arial" pitchFamily="34" charset="0"/>
              <a:cs typeface="Arial" pitchFamily="34" charset="0"/>
            </a:endParaRPr>
          </a:p>
          <a:p>
            <a:pPr marL="0" indent="0" algn="ctr">
              <a:lnSpc>
                <a:spcPct val="80000"/>
              </a:lnSpc>
              <a:buNone/>
            </a:pPr>
            <a:r>
              <a:rPr lang="it-IT" sz="1600" b="1" kern="1200" dirty="0" smtClean="0">
                <a:latin typeface="Arial" pitchFamily="34" charset="0"/>
                <a:cs typeface="Arial" pitchFamily="34" charset="0"/>
              </a:rPr>
              <a:t>Codice </a:t>
            </a:r>
            <a:r>
              <a:rPr lang="it-IT" sz="1600" b="1" kern="1200" dirty="0">
                <a:latin typeface="Arial" pitchFamily="34" charset="0"/>
                <a:cs typeface="Arial" pitchFamily="34" charset="0"/>
              </a:rPr>
              <a:t>Civile - </a:t>
            </a:r>
            <a:r>
              <a:rPr lang="it-IT" sz="1600" b="1" kern="1200" dirty="0" smtClean="0">
                <a:latin typeface="Arial" pitchFamily="34" charset="0"/>
                <a:cs typeface="Arial" pitchFamily="34" charset="0"/>
              </a:rPr>
              <a:t>Art.1260-1267</a:t>
            </a:r>
          </a:p>
          <a:p>
            <a:pPr marL="0" indent="0">
              <a:lnSpc>
                <a:spcPct val="80000"/>
              </a:lnSpc>
              <a:buNone/>
            </a:pPr>
            <a:endParaRPr lang="it-IT" sz="1600" b="1" kern="1200" dirty="0">
              <a:latin typeface="Arial" pitchFamily="34" charset="0"/>
              <a:cs typeface="Arial" pitchFamily="34" charset="0"/>
            </a:endParaRPr>
          </a:p>
          <a:p>
            <a:r>
              <a:rPr lang="it-IT" sz="1600" dirty="0" smtClean="0">
                <a:latin typeface="Arial" pitchFamily="34" charset="0"/>
                <a:cs typeface="Arial" pitchFamily="34" charset="0"/>
              </a:rPr>
              <a:t>la </a:t>
            </a:r>
            <a:r>
              <a:rPr lang="it-IT" sz="1600" dirty="0">
                <a:latin typeface="Arial" pitchFamily="34" charset="0"/>
                <a:cs typeface="Arial" pitchFamily="34" charset="0"/>
              </a:rPr>
              <a:t>cessione dei crediti in massa non è esclusa, ma non è disciplinata;</a:t>
            </a:r>
          </a:p>
          <a:p>
            <a:r>
              <a:rPr lang="it-IT" sz="1600" dirty="0" smtClean="0">
                <a:latin typeface="Arial" pitchFamily="34" charset="0"/>
                <a:cs typeface="Arial" pitchFamily="34" charset="0"/>
              </a:rPr>
              <a:t>la </a:t>
            </a:r>
            <a:r>
              <a:rPr lang="it-IT" sz="1600" dirty="0">
                <a:latin typeface="Arial" pitchFamily="34" charset="0"/>
                <a:cs typeface="Arial" pitchFamily="34" charset="0"/>
              </a:rPr>
              <a:t>cessione dei crediti futuri non è disciplinata e la giurisprudenza la ammette solo a condizione che al momento della cessione sia già stato stipulato il contratto fonte dei crediti futuri;</a:t>
            </a:r>
          </a:p>
          <a:p>
            <a:r>
              <a:rPr lang="it-IT" sz="1600" dirty="0" smtClean="0">
                <a:latin typeface="Arial" pitchFamily="34" charset="0"/>
                <a:cs typeface="Arial" pitchFamily="34" charset="0"/>
              </a:rPr>
              <a:t>il </a:t>
            </a:r>
            <a:r>
              <a:rPr lang="it-IT" sz="1600" dirty="0">
                <a:latin typeface="Arial" pitchFamily="34" charset="0"/>
                <a:cs typeface="Arial" pitchFamily="34" charset="0"/>
              </a:rPr>
              <a:t>divieto convenzionale di cessione è valido, per </a:t>
            </a:r>
            <a:r>
              <a:rPr lang="it-IT" sz="1600" dirty="0" smtClean="0">
                <a:latin typeface="Arial" pitchFamily="34" charset="0"/>
                <a:cs typeface="Arial" pitchFamily="34" charset="0"/>
              </a:rPr>
              <a:t>espressa </a:t>
            </a:r>
            <a:r>
              <a:rPr lang="it-IT" sz="1600" dirty="0">
                <a:latin typeface="Arial" pitchFamily="34" charset="0"/>
                <a:cs typeface="Arial" pitchFamily="34" charset="0"/>
              </a:rPr>
              <a:t>previsione dell’ art. 1260, </a:t>
            </a:r>
            <a:r>
              <a:rPr lang="it-IT" sz="1600" dirty="0" smtClean="0">
                <a:latin typeface="Arial" pitchFamily="34" charset="0"/>
                <a:cs typeface="Arial" pitchFamily="34" charset="0"/>
              </a:rPr>
              <a:t>2°comma </a:t>
            </a:r>
            <a:r>
              <a:rPr lang="it-IT" sz="1600" dirty="0">
                <a:latin typeface="Arial" pitchFamily="34" charset="0"/>
                <a:cs typeface="Arial" pitchFamily="34" charset="0"/>
              </a:rPr>
              <a:t>cod. civ.; </a:t>
            </a:r>
          </a:p>
          <a:p>
            <a:pPr eaLnBrk="1" hangingPunct="1">
              <a:lnSpc>
                <a:spcPct val="80000"/>
              </a:lnSpc>
            </a:pPr>
            <a:endParaRPr lang="it-IT" sz="2400" dirty="0" smtClean="0">
              <a:latin typeface="Arial" pitchFamily="34" charset="0"/>
              <a:cs typeface="Arial" pitchFamily="34" charset="0"/>
            </a:endParaRPr>
          </a:p>
        </p:txBody>
      </p:sp>
      <p:sp>
        <p:nvSpPr>
          <p:cNvPr id="50180" name="Segnaposto numero diapositiva 1"/>
          <p:cNvSpPr>
            <a:spLocks noGrp="1"/>
          </p:cNvSpPr>
          <p:nvPr>
            <p:ph type="sldNum" sz="quarter" idx="4294967295"/>
          </p:nvPr>
        </p:nvSpPr>
        <p:spPr bwMode="auto">
          <a:xfrm>
            <a:off x="8077200" y="6188075"/>
            <a:ext cx="10668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4BF86A93-9CC2-4C4C-A9DE-48D914F3EAB7}" type="slidenum">
              <a:rPr lang="it-IT" smtClean="0">
                <a:latin typeface="Trebuchet MS" pitchFamily="34" charset="0"/>
                <a:cs typeface="Arial" charset="0"/>
              </a:rPr>
              <a:pPr fontAlgn="base">
                <a:spcBef>
                  <a:spcPct val="0"/>
                </a:spcBef>
                <a:spcAft>
                  <a:spcPct val="0"/>
                </a:spcAft>
              </a:pPr>
              <a:t>45</a:t>
            </a:fld>
            <a:endParaRPr lang="it-IT" smtClean="0">
              <a:latin typeface="Trebuchet MS" pitchFamily="34" charset="0"/>
              <a:cs typeface="Arial" charset="0"/>
            </a:endParaRPr>
          </a:p>
        </p:txBody>
      </p:sp>
      <p:sp>
        <p:nvSpPr>
          <p:cNvPr id="5" name="Rectangle 8"/>
          <p:cNvSpPr txBox="1">
            <a:spLocks/>
          </p:cNvSpPr>
          <p:nvPr/>
        </p:nvSpPr>
        <p:spPr>
          <a:xfrm>
            <a:off x="4211960" y="1412776"/>
            <a:ext cx="4932040" cy="5445224"/>
          </a:xfrm>
          <a:prstGeom prst="rect">
            <a:avLst/>
          </a:prstGeom>
          <a:ln>
            <a:solidFill>
              <a:schemeClr val="accent2">
                <a:lumMod val="75000"/>
              </a:schemeClr>
            </a:solidFill>
          </a:ln>
        </p:spPr>
        <p:txBody>
          <a:bodyPr/>
          <a:lstStyle>
            <a:lvl1pPr marL="342900" indent="-342900" algn="l" rtl="0" eaLnBrk="1" fontAlgn="base" hangingPunct="1">
              <a:spcBef>
                <a:spcPct val="20000"/>
              </a:spcBef>
              <a:spcAft>
                <a:spcPct val="0"/>
              </a:spcAft>
              <a:buChar char="•"/>
              <a:defRPr sz="2800">
                <a:solidFill>
                  <a:srgbClr val="003399"/>
                </a:solidFill>
                <a:latin typeface="+mn-lt"/>
                <a:ea typeface="+mn-ea"/>
                <a:cs typeface="+mn-cs"/>
              </a:defRPr>
            </a:lvl1pPr>
            <a:lvl2pPr marL="742950" indent="-285750" algn="l" rtl="0" eaLnBrk="1" fontAlgn="base" hangingPunct="1">
              <a:spcBef>
                <a:spcPct val="20000"/>
              </a:spcBef>
              <a:spcAft>
                <a:spcPct val="0"/>
              </a:spcAft>
              <a:buChar char="–"/>
              <a:defRPr sz="2400">
                <a:solidFill>
                  <a:srgbClr val="003399"/>
                </a:solidFill>
                <a:latin typeface="+mn-lt"/>
              </a:defRPr>
            </a:lvl2pPr>
            <a:lvl3pPr marL="1143000" indent="-228600" algn="l" rtl="0" eaLnBrk="1" fontAlgn="base" hangingPunct="1">
              <a:spcBef>
                <a:spcPct val="20000"/>
              </a:spcBef>
              <a:spcAft>
                <a:spcPct val="0"/>
              </a:spcAft>
              <a:buFont typeface="Wingdings" pitchFamily="2" charset="2"/>
              <a:buChar char="ü"/>
              <a:defRPr sz="2200">
                <a:solidFill>
                  <a:srgbClr val="003399"/>
                </a:solidFill>
                <a:latin typeface="+mn-lt"/>
              </a:defRPr>
            </a:lvl3pPr>
            <a:lvl4pPr marL="1600200" indent="-228600" algn="l" rtl="0" eaLnBrk="1" fontAlgn="base" hangingPunct="1">
              <a:spcBef>
                <a:spcPct val="20000"/>
              </a:spcBef>
              <a:spcAft>
                <a:spcPct val="0"/>
              </a:spcAft>
              <a:buFont typeface="Wingdings" pitchFamily="2" charset="2"/>
              <a:buChar char="§"/>
              <a:defRPr sz="2000">
                <a:solidFill>
                  <a:srgbClr val="003399"/>
                </a:solidFill>
                <a:latin typeface="+mn-lt"/>
              </a:defRPr>
            </a:lvl4pPr>
            <a:lvl5pPr marL="2057400" indent="-228600" algn="l" rtl="0" eaLnBrk="1" fontAlgn="base" hangingPunct="1">
              <a:spcBef>
                <a:spcPct val="20000"/>
              </a:spcBef>
              <a:spcAft>
                <a:spcPct val="0"/>
              </a:spcAft>
              <a:buFont typeface="Wingdings" pitchFamily="2" charset="2"/>
              <a:buChar char="ü"/>
              <a:defRPr sz="2000">
                <a:solidFill>
                  <a:srgbClr val="003399"/>
                </a:solidFill>
                <a:latin typeface="+mn-lt"/>
              </a:defRPr>
            </a:lvl5pPr>
            <a:lvl6pPr marL="2514600" indent="-228600" algn="l" rtl="0" eaLnBrk="1" fontAlgn="base" hangingPunct="1">
              <a:spcBef>
                <a:spcPct val="20000"/>
              </a:spcBef>
              <a:spcAft>
                <a:spcPct val="0"/>
              </a:spcAft>
              <a:buFont typeface="Wingdings" pitchFamily="2" charset="2"/>
              <a:buChar char="ü"/>
              <a:defRPr>
                <a:solidFill>
                  <a:srgbClr val="003399"/>
                </a:solidFill>
                <a:latin typeface="+mn-lt"/>
              </a:defRPr>
            </a:lvl6pPr>
            <a:lvl7pPr marL="2971800" indent="-228600" algn="l" rtl="0" eaLnBrk="1" fontAlgn="base" hangingPunct="1">
              <a:spcBef>
                <a:spcPct val="20000"/>
              </a:spcBef>
              <a:spcAft>
                <a:spcPct val="0"/>
              </a:spcAft>
              <a:buFont typeface="Wingdings" pitchFamily="2" charset="2"/>
              <a:buChar char="ü"/>
              <a:defRPr>
                <a:solidFill>
                  <a:srgbClr val="003399"/>
                </a:solidFill>
                <a:latin typeface="+mn-lt"/>
              </a:defRPr>
            </a:lvl7pPr>
            <a:lvl8pPr marL="3429000" indent="-228600" algn="l" rtl="0" eaLnBrk="1" fontAlgn="base" hangingPunct="1">
              <a:spcBef>
                <a:spcPct val="20000"/>
              </a:spcBef>
              <a:spcAft>
                <a:spcPct val="0"/>
              </a:spcAft>
              <a:buFont typeface="Wingdings" pitchFamily="2" charset="2"/>
              <a:buChar char="ü"/>
              <a:defRPr>
                <a:solidFill>
                  <a:srgbClr val="003399"/>
                </a:solidFill>
                <a:latin typeface="+mn-lt"/>
              </a:defRPr>
            </a:lvl8pPr>
            <a:lvl9pPr marL="3886200" indent="-228600" algn="l" rtl="0" eaLnBrk="1" fontAlgn="base" hangingPunct="1">
              <a:spcBef>
                <a:spcPct val="20000"/>
              </a:spcBef>
              <a:spcAft>
                <a:spcPct val="0"/>
              </a:spcAft>
              <a:buFont typeface="Wingdings" pitchFamily="2" charset="2"/>
              <a:buChar char="ü"/>
              <a:defRPr>
                <a:solidFill>
                  <a:srgbClr val="003399"/>
                </a:solidFill>
                <a:latin typeface="+mn-lt"/>
              </a:defRPr>
            </a:lvl9pPr>
          </a:lstStyle>
          <a:p>
            <a:pPr marL="0" indent="0" algn="ctr">
              <a:lnSpc>
                <a:spcPct val="80000"/>
              </a:lnSpc>
              <a:buFontTx/>
              <a:buNone/>
            </a:pPr>
            <a:r>
              <a:rPr lang="it-IT" sz="1600" i="0" dirty="0" smtClean="0">
                <a:latin typeface="Arial" pitchFamily="34" charset="0"/>
                <a:cs typeface="Arial" pitchFamily="34" charset="0"/>
              </a:rPr>
              <a:t>Legge 52/1991</a:t>
            </a:r>
            <a:endParaRPr lang="it-IT" sz="1600" i="0" dirty="0">
              <a:latin typeface="Arial" pitchFamily="34" charset="0"/>
              <a:cs typeface="Arial" pitchFamily="34" charset="0"/>
            </a:endParaRPr>
          </a:p>
          <a:p>
            <a:r>
              <a:rPr lang="it-IT" sz="1400" b="0" i="0" dirty="0">
                <a:latin typeface="Arial" pitchFamily="34" charset="0"/>
                <a:cs typeface="Arial" pitchFamily="34" charset="0"/>
              </a:rPr>
              <a:t>consente la cessione in massa dei crediti presenti e futuri anche se non è ancora stato stipulato il contratto da cui sorgeranno, alla sola condizione che tale contratto sia stipulato entro 24 mesi, e che sia indicato il debitore ceduto (art. 3); </a:t>
            </a:r>
          </a:p>
          <a:p>
            <a:r>
              <a:rPr lang="it-IT" sz="1400" b="0" i="0" dirty="0" smtClean="0">
                <a:latin typeface="Arial" pitchFamily="34" charset="0"/>
                <a:cs typeface="Arial" pitchFamily="34" charset="0"/>
              </a:rPr>
              <a:t>prevede </a:t>
            </a:r>
            <a:r>
              <a:rPr lang="it-IT" sz="1400" b="0" i="0" dirty="0">
                <a:latin typeface="Arial" pitchFamily="34" charset="0"/>
                <a:cs typeface="Arial" pitchFamily="34" charset="0"/>
              </a:rPr>
              <a:t>come naturale </a:t>
            </a:r>
            <a:r>
              <a:rPr lang="it-IT" sz="1400" b="0" i="0" dirty="0" err="1">
                <a:latin typeface="Arial" pitchFamily="34" charset="0"/>
                <a:cs typeface="Arial" pitchFamily="34" charset="0"/>
              </a:rPr>
              <a:t>negotii</a:t>
            </a:r>
            <a:r>
              <a:rPr lang="it-IT" sz="1400" b="0" i="0" dirty="0">
                <a:latin typeface="Arial" pitchFamily="34" charset="0"/>
                <a:cs typeface="Arial" pitchFamily="34" charset="0"/>
              </a:rPr>
              <a:t> la garanzia del cedente della solvenza del debitore ceduto (art. 4); </a:t>
            </a:r>
          </a:p>
          <a:p>
            <a:r>
              <a:rPr lang="it-IT" sz="1400" b="0" i="0" dirty="0" smtClean="0">
                <a:latin typeface="Arial" pitchFamily="34" charset="0"/>
                <a:cs typeface="Arial" pitchFamily="34" charset="0"/>
              </a:rPr>
              <a:t>individua</a:t>
            </a:r>
            <a:r>
              <a:rPr lang="it-IT" sz="1400" b="0" i="0" dirty="0">
                <a:latin typeface="Arial" pitchFamily="34" charset="0"/>
                <a:cs typeface="Arial" pitchFamily="34" charset="0"/>
              </a:rPr>
              <a:t>, nel pagamento con data certa (di una parte) del corrispettivo, un nuovo criterio di opponibilità (art. 5); </a:t>
            </a:r>
          </a:p>
          <a:p>
            <a:r>
              <a:rPr lang="it-IT" sz="1400" b="0" i="0" dirty="0" smtClean="0">
                <a:latin typeface="Arial" pitchFamily="34" charset="0"/>
                <a:cs typeface="Arial" pitchFamily="34" charset="0"/>
              </a:rPr>
              <a:t>prevede </a:t>
            </a:r>
            <a:r>
              <a:rPr lang="it-IT" sz="1400" b="0" i="0" dirty="0">
                <a:latin typeface="Arial" pitchFamily="34" charset="0"/>
                <a:cs typeface="Arial" pitchFamily="34" charset="0"/>
              </a:rPr>
              <a:t>una disciplina fallimentare speciale (art. 6, 7).</a:t>
            </a:r>
          </a:p>
          <a:p>
            <a:r>
              <a:rPr lang="it-IT" sz="1400" b="0" i="0" dirty="0" smtClean="0">
                <a:latin typeface="Arial" pitchFamily="34" charset="0"/>
                <a:cs typeface="Arial" pitchFamily="34" charset="0"/>
              </a:rPr>
              <a:t>ha </a:t>
            </a:r>
            <a:r>
              <a:rPr lang="it-IT" sz="1400" b="0" i="0" dirty="0">
                <a:latin typeface="Arial" pitchFamily="34" charset="0"/>
                <a:cs typeface="Arial" pitchFamily="34" charset="0"/>
              </a:rPr>
              <a:t>previsto la creazione di un albo poi confluito negli elenchi di cui all’art. 106 </a:t>
            </a:r>
            <a:r>
              <a:rPr lang="it-IT" sz="1400" b="0" i="0" dirty="0" smtClean="0">
                <a:latin typeface="Arial" pitchFamily="34" charset="0"/>
                <a:cs typeface="Arial" pitchFamily="34" charset="0"/>
              </a:rPr>
              <a:t>e </a:t>
            </a:r>
            <a:r>
              <a:rPr lang="it-IT" sz="1400" b="0" i="0" dirty="0">
                <a:latin typeface="Arial" pitchFamily="34" charset="0"/>
                <a:cs typeface="Arial" pitchFamily="34" charset="0"/>
              </a:rPr>
              <a:t>all’art. 107 T.U.B.</a:t>
            </a:r>
          </a:p>
          <a:p>
            <a:pPr marL="0" indent="0">
              <a:buNone/>
            </a:pPr>
            <a:endParaRPr lang="it-IT" sz="1400" b="0" i="0" dirty="0" smtClean="0">
              <a:latin typeface="Arial" pitchFamily="34" charset="0"/>
              <a:cs typeface="Arial" pitchFamily="34" charset="0"/>
            </a:endParaRPr>
          </a:p>
          <a:p>
            <a:pPr marL="0" indent="0">
              <a:buNone/>
            </a:pPr>
            <a:r>
              <a:rPr lang="it-IT" sz="1400" b="0" i="0" dirty="0" smtClean="0">
                <a:latin typeface="Arial" pitchFamily="34" charset="0"/>
                <a:cs typeface="Arial" pitchFamily="34" charset="0"/>
              </a:rPr>
              <a:t>La L52/1991 opera </a:t>
            </a:r>
            <a:r>
              <a:rPr lang="it-IT" sz="1400" b="0" i="0" dirty="0">
                <a:latin typeface="Arial" pitchFamily="34" charset="0"/>
                <a:cs typeface="Arial" pitchFamily="34" charset="0"/>
              </a:rPr>
              <a:t>in un ambito più ristretto di quella </a:t>
            </a:r>
            <a:r>
              <a:rPr lang="it-IT" sz="1400" b="0" i="0" dirty="0" err="1" smtClean="0">
                <a:latin typeface="Arial" pitchFamily="34" charset="0"/>
                <a:cs typeface="Arial" pitchFamily="34" charset="0"/>
              </a:rPr>
              <a:t>codicistica</a:t>
            </a:r>
            <a:r>
              <a:rPr lang="it-IT" sz="1400" b="0" i="0" dirty="0" smtClean="0">
                <a:latin typeface="Arial" pitchFamily="34" charset="0"/>
                <a:cs typeface="Arial" pitchFamily="34" charset="0"/>
              </a:rPr>
              <a:t>: </a:t>
            </a:r>
          </a:p>
          <a:p>
            <a:pPr marL="177800" indent="-177800"/>
            <a:r>
              <a:rPr lang="it-IT" sz="1400" b="0" i="0" dirty="0" smtClean="0">
                <a:latin typeface="Arial" pitchFamily="34" charset="0"/>
                <a:cs typeface="Arial" pitchFamily="34" charset="0"/>
              </a:rPr>
              <a:t>entrambi </a:t>
            </a:r>
            <a:r>
              <a:rPr lang="it-IT" sz="1400" b="0" i="0" dirty="0">
                <a:latin typeface="Arial" pitchFamily="34" charset="0"/>
                <a:cs typeface="Arial" pitchFamily="34" charset="0"/>
              </a:rPr>
              <a:t>i contraenti debbono essere imprenditori </a:t>
            </a:r>
            <a:endParaRPr lang="it-IT" sz="1400" b="0" i="0" dirty="0" smtClean="0">
              <a:latin typeface="Arial" pitchFamily="34" charset="0"/>
              <a:cs typeface="Arial" pitchFamily="34" charset="0"/>
            </a:endParaRPr>
          </a:p>
          <a:p>
            <a:pPr marL="177800" indent="-177800"/>
            <a:r>
              <a:rPr lang="it-IT" sz="1400" b="0" i="0" dirty="0" smtClean="0">
                <a:latin typeface="Arial" pitchFamily="34" charset="0"/>
                <a:cs typeface="Arial" pitchFamily="34" charset="0"/>
              </a:rPr>
              <a:t>il </a:t>
            </a:r>
            <a:r>
              <a:rPr lang="it-IT" sz="1400" b="0" i="0" dirty="0">
                <a:latin typeface="Arial" pitchFamily="34" charset="0"/>
                <a:cs typeface="Arial" pitchFamily="34" charset="0"/>
              </a:rPr>
              <a:t>cessionario </a:t>
            </a:r>
            <a:r>
              <a:rPr lang="it-IT" sz="1400" b="0" i="0" dirty="0" smtClean="0">
                <a:latin typeface="Arial" pitchFamily="34" charset="0"/>
                <a:cs typeface="Arial" pitchFamily="34" charset="0"/>
              </a:rPr>
              <a:t>deve avere </a:t>
            </a:r>
            <a:r>
              <a:rPr lang="it-IT" sz="1400" b="0" i="0" dirty="0">
                <a:latin typeface="Arial" pitchFamily="34" charset="0"/>
                <a:cs typeface="Arial" pitchFamily="34" charset="0"/>
              </a:rPr>
              <a:t>un particolare assetto organizzativo </a:t>
            </a:r>
            <a:endParaRPr lang="it-IT" sz="1400" b="0" i="0" dirty="0" smtClean="0">
              <a:latin typeface="Arial" pitchFamily="34" charset="0"/>
              <a:cs typeface="Arial" pitchFamily="34" charset="0"/>
            </a:endParaRPr>
          </a:p>
          <a:p>
            <a:pPr marL="177800" indent="-177800"/>
            <a:r>
              <a:rPr lang="it-IT" sz="1400" b="0" i="0" dirty="0" smtClean="0">
                <a:latin typeface="Arial" pitchFamily="34" charset="0"/>
                <a:cs typeface="Arial" pitchFamily="34" charset="0"/>
              </a:rPr>
              <a:t>oggetto di cessione sono i crediti </a:t>
            </a:r>
            <a:r>
              <a:rPr lang="it-IT" sz="1400" b="0" i="0" dirty="0">
                <a:latin typeface="Arial" pitchFamily="34" charset="0"/>
                <a:cs typeface="Arial" pitchFamily="34" charset="0"/>
              </a:rPr>
              <a:t>pecuniari derivanti da contratti stipulati dal cedente nell’esercizio </a:t>
            </a:r>
            <a:r>
              <a:rPr lang="it-IT" sz="1400" b="0" i="0" dirty="0" smtClean="0">
                <a:latin typeface="Arial" pitchFamily="34" charset="0"/>
                <a:cs typeface="Arial" pitchFamily="34" charset="0"/>
              </a:rPr>
              <a:t>dell’impresa </a:t>
            </a:r>
            <a:endParaRPr lang="it-IT" sz="2400" dirty="0" smtClean="0">
              <a:latin typeface="Arial" pitchFamily="34" charset="0"/>
              <a:cs typeface="Arial" pitchFamily="34" charset="0"/>
            </a:endParaRPr>
          </a:p>
        </p:txBody>
      </p:sp>
    </p:spTree>
    <p:extLst>
      <p:ext uri="{BB962C8B-B14F-4D97-AF65-F5344CB8AC3E}">
        <p14:creationId xmlns:p14="http://schemas.microsoft.com/office/powerpoint/2010/main" val="285582831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0177" name="Rectangle 7"/>
          <p:cNvSpPr>
            <a:spLocks noGrp="1"/>
          </p:cNvSpPr>
          <p:nvPr>
            <p:ph type="title" idx="4294967295"/>
          </p:nvPr>
        </p:nvSpPr>
        <p:spPr>
          <a:xfrm>
            <a:off x="5747" y="0"/>
            <a:ext cx="9144000" cy="858837"/>
          </a:xfrm>
        </p:spPr>
        <p:txBody>
          <a:bodyPr/>
          <a:lstStyle/>
          <a:p>
            <a:pPr algn="ctr" eaLnBrk="1" hangingPunct="1"/>
            <a:r>
              <a:rPr lang="it-IT" sz="3200" dirty="0" smtClean="0">
                <a:latin typeface="Arial Black" pitchFamily="34" charset="0"/>
              </a:rPr>
              <a:t/>
            </a:r>
            <a:br>
              <a:rPr lang="it-IT" sz="3200" dirty="0" smtClean="0">
                <a:latin typeface="Arial Black" pitchFamily="34" charset="0"/>
              </a:rPr>
            </a:br>
            <a:r>
              <a:rPr lang="it-IT" sz="3200" dirty="0" smtClean="0"/>
              <a:t>Novità </a:t>
            </a:r>
            <a:r>
              <a:rPr lang="it-IT" sz="3200" dirty="0"/>
              <a:t>introdotte dalla </a:t>
            </a:r>
            <a:br>
              <a:rPr lang="it-IT" sz="3200" dirty="0"/>
            </a:br>
            <a:r>
              <a:rPr lang="it-IT" sz="3200" dirty="0"/>
              <a:t>Legge 52/1991</a:t>
            </a:r>
          </a:p>
        </p:txBody>
      </p:sp>
      <p:sp>
        <p:nvSpPr>
          <p:cNvPr id="50178" name="Rectangle 8"/>
          <p:cNvSpPr>
            <a:spLocks noGrp="1"/>
          </p:cNvSpPr>
          <p:nvPr>
            <p:ph type="body" idx="4294967295"/>
          </p:nvPr>
        </p:nvSpPr>
        <p:spPr>
          <a:xfrm>
            <a:off x="467544" y="1700808"/>
            <a:ext cx="8429625" cy="4808538"/>
          </a:xfrm>
          <a:prstGeom prst="rect">
            <a:avLst/>
          </a:prstGeom>
        </p:spPr>
        <p:txBody>
          <a:bodyPr/>
          <a:lstStyle/>
          <a:p>
            <a:pPr eaLnBrk="1" hangingPunct="1">
              <a:lnSpc>
                <a:spcPct val="80000"/>
              </a:lnSpc>
            </a:pPr>
            <a:endParaRPr lang="it-IT" sz="2400" dirty="0" smtClean="0">
              <a:solidFill>
                <a:srgbClr val="666666"/>
              </a:solidFill>
              <a:latin typeface="Arial" pitchFamily="34" charset="0"/>
              <a:cs typeface="Arial" pitchFamily="34" charset="0"/>
            </a:endParaRPr>
          </a:p>
          <a:p>
            <a:pPr>
              <a:lnSpc>
                <a:spcPct val="80000"/>
              </a:lnSpc>
              <a:defRPr/>
            </a:pPr>
            <a:r>
              <a:rPr lang="it-IT" sz="2400" dirty="0">
                <a:latin typeface="Arial" pitchFamily="34" charset="0"/>
                <a:cs typeface="Arial" pitchFamily="34" charset="0"/>
              </a:rPr>
              <a:t>Possibilità della cessione di crediti futuri ed in massa che sorgeranno da contratti da stipulare non oltre i 24 mesi (CIM); </a:t>
            </a:r>
          </a:p>
          <a:p>
            <a:pPr>
              <a:lnSpc>
                <a:spcPct val="80000"/>
              </a:lnSpc>
              <a:defRPr/>
            </a:pPr>
            <a:endParaRPr lang="it-IT" sz="2400" dirty="0">
              <a:latin typeface="Arial" pitchFamily="34" charset="0"/>
              <a:cs typeface="Arial" pitchFamily="34" charset="0"/>
            </a:endParaRPr>
          </a:p>
          <a:p>
            <a:pPr>
              <a:lnSpc>
                <a:spcPct val="80000"/>
              </a:lnSpc>
              <a:defRPr/>
            </a:pPr>
            <a:r>
              <a:rPr lang="it-IT" sz="2400" dirty="0">
                <a:latin typeface="Arial" pitchFamily="34" charset="0"/>
                <a:cs typeface="Arial" pitchFamily="34" charset="0"/>
              </a:rPr>
              <a:t>Il cedente garantisce – nei limiti del corrispettivo pattuito – la solvenza del debitore salvo che il cessionario rinunzi alla garanzia </a:t>
            </a:r>
            <a:r>
              <a:rPr lang="it-IT" sz="2400" dirty="0" smtClean="0">
                <a:latin typeface="Arial" pitchFamily="34" charset="0"/>
                <a:cs typeface="Arial" pitchFamily="34" charset="0"/>
              </a:rPr>
              <a:t>(pro </a:t>
            </a:r>
            <a:r>
              <a:rPr lang="it-IT" sz="2400" dirty="0">
                <a:latin typeface="Arial" pitchFamily="34" charset="0"/>
                <a:cs typeface="Arial" pitchFamily="34" charset="0"/>
              </a:rPr>
              <a:t>solvendo).</a:t>
            </a:r>
          </a:p>
          <a:p>
            <a:pPr>
              <a:lnSpc>
                <a:spcPct val="80000"/>
              </a:lnSpc>
              <a:defRPr/>
            </a:pPr>
            <a:endParaRPr lang="it-IT" sz="2400" dirty="0">
              <a:latin typeface="Arial" pitchFamily="34" charset="0"/>
              <a:cs typeface="Arial" pitchFamily="34" charset="0"/>
            </a:endParaRPr>
          </a:p>
          <a:p>
            <a:pPr eaLnBrk="1" hangingPunct="1">
              <a:lnSpc>
                <a:spcPct val="80000"/>
              </a:lnSpc>
            </a:pPr>
            <a:endParaRPr lang="it-IT" sz="2400" dirty="0" smtClean="0">
              <a:latin typeface="Arial" pitchFamily="34" charset="0"/>
              <a:cs typeface="Arial" pitchFamily="34" charset="0"/>
            </a:endParaRPr>
          </a:p>
        </p:txBody>
      </p:sp>
      <p:sp>
        <p:nvSpPr>
          <p:cNvPr id="50180" name="Segnaposto numero diapositiva 1"/>
          <p:cNvSpPr>
            <a:spLocks noGrp="1"/>
          </p:cNvSpPr>
          <p:nvPr>
            <p:ph type="sldNum" sz="quarter" idx="4294967295"/>
          </p:nvPr>
        </p:nvSpPr>
        <p:spPr bwMode="auto">
          <a:xfrm>
            <a:off x="8077200" y="6188075"/>
            <a:ext cx="10668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4BF86A93-9CC2-4C4C-A9DE-48D914F3EAB7}" type="slidenum">
              <a:rPr lang="it-IT" smtClean="0">
                <a:latin typeface="Trebuchet MS" pitchFamily="34" charset="0"/>
                <a:cs typeface="Arial" charset="0"/>
              </a:rPr>
              <a:pPr fontAlgn="base">
                <a:spcBef>
                  <a:spcPct val="0"/>
                </a:spcBef>
                <a:spcAft>
                  <a:spcPct val="0"/>
                </a:spcAft>
              </a:pPr>
              <a:t>46</a:t>
            </a:fld>
            <a:endParaRPr lang="it-IT" smtClean="0">
              <a:latin typeface="Trebuchet MS" pitchFamily="34" charset="0"/>
              <a:cs typeface="Arial" charset="0"/>
            </a:endParaRPr>
          </a:p>
        </p:txBody>
      </p:sp>
    </p:spTree>
    <p:extLst>
      <p:ext uri="{BB962C8B-B14F-4D97-AF65-F5344CB8AC3E}">
        <p14:creationId xmlns:p14="http://schemas.microsoft.com/office/powerpoint/2010/main" val="327152940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0177" name="Rectangle 7"/>
          <p:cNvSpPr>
            <a:spLocks noGrp="1"/>
          </p:cNvSpPr>
          <p:nvPr>
            <p:ph type="title" idx="4294967295"/>
          </p:nvPr>
        </p:nvSpPr>
        <p:spPr>
          <a:xfrm>
            <a:off x="5747" y="0"/>
            <a:ext cx="9144000" cy="858837"/>
          </a:xfrm>
        </p:spPr>
        <p:txBody>
          <a:bodyPr/>
          <a:lstStyle/>
          <a:p>
            <a:pPr algn="ctr" eaLnBrk="1" hangingPunct="1"/>
            <a:r>
              <a:rPr lang="it-IT" sz="3200" dirty="0" smtClean="0">
                <a:latin typeface="Arial Black" pitchFamily="34" charset="0"/>
              </a:rPr>
              <a:t/>
            </a:r>
            <a:br>
              <a:rPr lang="it-IT" sz="3200" dirty="0" smtClean="0">
                <a:latin typeface="Arial Black" pitchFamily="34" charset="0"/>
              </a:rPr>
            </a:br>
            <a:r>
              <a:rPr lang="it-IT" sz="3200" dirty="0" smtClean="0"/>
              <a:t>Novità introdotte </a:t>
            </a:r>
            <a:r>
              <a:rPr lang="it-IT" sz="3200" dirty="0"/>
              <a:t>dalla </a:t>
            </a:r>
            <a:br>
              <a:rPr lang="it-IT" sz="3200" dirty="0"/>
            </a:br>
            <a:r>
              <a:rPr lang="it-IT" sz="3200" dirty="0"/>
              <a:t>Legge 52/1991</a:t>
            </a:r>
          </a:p>
        </p:txBody>
      </p:sp>
      <p:sp>
        <p:nvSpPr>
          <p:cNvPr id="50178" name="Rectangle 8"/>
          <p:cNvSpPr>
            <a:spLocks noGrp="1"/>
          </p:cNvSpPr>
          <p:nvPr>
            <p:ph type="body" idx="4294967295"/>
          </p:nvPr>
        </p:nvSpPr>
        <p:spPr>
          <a:xfrm>
            <a:off x="500063" y="1428750"/>
            <a:ext cx="8429625" cy="4808538"/>
          </a:xfrm>
          <a:prstGeom prst="rect">
            <a:avLst/>
          </a:prstGeom>
        </p:spPr>
        <p:txBody>
          <a:bodyPr/>
          <a:lstStyle/>
          <a:p>
            <a:pPr algn="just" eaLnBrk="1" hangingPunct="1">
              <a:lnSpc>
                <a:spcPct val="80000"/>
              </a:lnSpc>
            </a:pPr>
            <a:endParaRPr lang="it-IT" sz="2400" dirty="0" smtClean="0">
              <a:solidFill>
                <a:srgbClr val="666666"/>
              </a:solidFill>
              <a:latin typeface="Arial" pitchFamily="34" charset="0"/>
              <a:cs typeface="Arial" pitchFamily="34" charset="0"/>
            </a:endParaRPr>
          </a:p>
          <a:p>
            <a:pPr algn="just">
              <a:lnSpc>
                <a:spcPct val="80000"/>
              </a:lnSpc>
              <a:defRPr/>
            </a:pPr>
            <a:r>
              <a:rPr lang="it-IT" sz="2400" dirty="0" smtClean="0">
                <a:latin typeface="Arial" pitchFamily="34" charset="0"/>
                <a:cs typeface="Arial" pitchFamily="34" charset="0"/>
              </a:rPr>
              <a:t>Il </a:t>
            </a:r>
            <a:r>
              <a:rPr lang="it-IT" sz="2400" dirty="0">
                <a:latin typeface="Arial" pitchFamily="34" charset="0"/>
                <a:cs typeface="Arial" pitchFamily="34" charset="0"/>
              </a:rPr>
              <a:t>pagamento compiuto dal debitore ceduto al cessionario in pro solvendo non è soggetto alla revocatoria prevista dall'articolo 67 del testo delle disposizioni sulla disciplina del fallimento.</a:t>
            </a:r>
          </a:p>
          <a:p>
            <a:pPr algn="just">
              <a:lnSpc>
                <a:spcPct val="80000"/>
              </a:lnSpc>
              <a:defRPr/>
            </a:pPr>
            <a:endParaRPr lang="it-IT" sz="2400" dirty="0">
              <a:latin typeface="Arial" pitchFamily="34" charset="0"/>
              <a:cs typeface="Arial" pitchFamily="34" charset="0"/>
            </a:endParaRPr>
          </a:p>
          <a:p>
            <a:pPr algn="just">
              <a:lnSpc>
                <a:spcPct val="80000"/>
              </a:lnSpc>
              <a:defRPr/>
            </a:pPr>
            <a:r>
              <a:rPr lang="it-IT" sz="2400" dirty="0">
                <a:latin typeface="Arial" pitchFamily="34" charset="0"/>
                <a:cs typeface="Arial" pitchFamily="34" charset="0"/>
              </a:rPr>
              <a:t>Viene introdotto un nuovo criterio di opponibilità della cessione ai terzi (che si aggiunge a quelli previsti dal c.c.) costituito dall’anticipazione al cedente, con data certa, di tutto o parte del corrispettivo della cessione (art. 5).</a:t>
            </a:r>
          </a:p>
          <a:p>
            <a:pPr algn="just" eaLnBrk="1" hangingPunct="1">
              <a:lnSpc>
                <a:spcPct val="80000"/>
              </a:lnSpc>
            </a:pPr>
            <a:endParaRPr lang="it-IT" sz="2400" dirty="0" smtClean="0">
              <a:latin typeface="Arial" pitchFamily="34" charset="0"/>
              <a:cs typeface="Arial" pitchFamily="34" charset="0"/>
            </a:endParaRPr>
          </a:p>
        </p:txBody>
      </p:sp>
      <p:sp>
        <p:nvSpPr>
          <p:cNvPr id="50180" name="Segnaposto numero diapositiva 1"/>
          <p:cNvSpPr>
            <a:spLocks noGrp="1"/>
          </p:cNvSpPr>
          <p:nvPr>
            <p:ph type="sldNum" sz="quarter" idx="4294967295"/>
          </p:nvPr>
        </p:nvSpPr>
        <p:spPr bwMode="auto">
          <a:xfrm>
            <a:off x="8077200" y="6188075"/>
            <a:ext cx="10668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4BF86A93-9CC2-4C4C-A9DE-48D914F3EAB7}" type="slidenum">
              <a:rPr lang="it-IT" smtClean="0">
                <a:latin typeface="Trebuchet MS" pitchFamily="34" charset="0"/>
                <a:cs typeface="Arial" charset="0"/>
              </a:rPr>
              <a:pPr fontAlgn="base">
                <a:spcBef>
                  <a:spcPct val="0"/>
                </a:spcBef>
                <a:spcAft>
                  <a:spcPct val="0"/>
                </a:spcAft>
              </a:pPr>
              <a:t>47</a:t>
            </a:fld>
            <a:endParaRPr lang="it-IT" smtClean="0">
              <a:latin typeface="Trebuchet MS" pitchFamily="34" charset="0"/>
              <a:cs typeface="Arial" charset="0"/>
            </a:endParaRPr>
          </a:p>
        </p:txBody>
      </p:sp>
    </p:spTree>
    <p:extLst>
      <p:ext uri="{BB962C8B-B14F-4D97-AF65-F5344CB8AC3E}">
        <p14:creationId xmlns:p14="http://schemas.microsoft.com/office/powerpoint/2010/main" val="401408978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7"/>
          <p:cNvSpPr>
            <a:spLocks noGrp="1"/>
          </p:cNvSpPr>
          <p:nvPr>
            <p:ph type="title" idx="4294967295"/>
          </p:nvPr>
        </p:nvSpPr>
        <p:spPr>
          <a:xfrm>
            <a:off x="31034" y="29546"/>
            <a:ext cx="9144000" cy="1143000"/>
          </a:xfrm>
        </p:spPr>
        <p:txBody>
          <a:bodyPr/>
          <a:lstStyle/>
          <a:p>
            <a:pPr eaLnBrk="1" hangingPunct="1"/>
            <a:r>
              <a:rPr lang="it-IT" sz="3200" dirty="0"/>
              <a:t>L’importanza della </a:t>
            </a:r>
            <a:r>
              <a:rPr lang="it-IT" sz="3200" dirty="0" smtClean="0"/>
              <a:t>CIM                             </a:t>
            </a:r>
            <a:r>
              <a:rPr lang="it-IT" sz="3200" dirty="0"/>
              <a:t>– cessione Crediti In Massa – </a:t>
            </a:r>
          </a:p>
        </p:txBody>
      </p:sp>
      <p:sp>
        <p:nvSpPr>
          <p:cNvPr id="160770" name="Rectangle 8"/>
          <p:cNvSpPr>
            <a:spLocks noGrp="1"/>
          </p:cNvSpPr>
          <p:nvPr>
            <p:ph type="body" idx="4294967295"/>
          </p:nvPr>
        </p:nvSpPr>
        <p:spPr>
          <a:xfrm>
            <a:off x="500063" y="1644650"/>
            <a:ext cx="8429625" cy="4592638"/>
          </a:xfrm>
          <a:prstGeom prst="rect">
            <a:avLst/>
          </a:prstGeom>
        </p:spPr>
        <p:txBody>
          <a:bodyPr/>
          <a:lstStyle/>
          <a:p>
            <a:pPr algn="just" eaLnBrk="1" hangingPunct="1">
              <a:lnSpc>
                <a:spcPct val="80000"/>
              </a:lnSpc>
              <a:defRPr/>
            </a:pPr>
            <a:endParaRPr lang="it-IT" sz="2000" dirty="0" smtClean="0">
              <a:solidFill>
                <a:srgbClr val="666666"/>
              </a:solidFill>
              <a:latin typeface="Arial" pitchFamily="34" charset="0"/>
              <a:cs typeface="Arial" pitchFamily="34" charset="0"/>
            </a:endParaRPr>
          </a:p>
          <a:p>
            <a:pPr algn="just" eaLnBrk="1" hangingPunct="1">
              <a:lnSpc>
                <a:spcPct val="80000"/>
              </a:lnSpc>
              <a:defRPr/>
            </a:pPr>
            <a:r>
              <a:rPr lang="it-IT" sz="2200" dirty="0">
                <a:latin typeface="Arial" pitchFamily="34" charset="0"/>
                <a:cs typeface="Arial" pitchFamily="34" charset="0"/>
              </a:rPr>
              <a:t>L’operatività del factoring è caratterizzata da un elemento fondamentale, la cessione dei crediti futuri – CIM (cessione dei crediti in massa) -  mediante la quale il cliente si impegna a cedere tutti i crediti, sorti e che sorgeranno, vantati nei confronti di alcuni dei propri clienti.</a:t>
            </a:r>
          </a:p>
          <a:p>
            <a:pPr algn="just" eaLnBrk="1" hangingPunct="1">
              <a:lnSpc>
                <a:spcPct val="80000"/>
              </a:lnSpc>
              <a:defRPr/>
            </a:pPr>
            <a:endParaRPr lang="it-IT" sz="2200" dirty="0">
              <a:latin typeface="Arial" pitchFamily="34" charset="0"/>
              <a:cs typeface="Arial" pitchFamily="34" charset="0"/>
            </a:endParaRPr>
          </a:p>
          <a:p>
            <a:pPr algn="just" eaLnBrk="1" hangingPunct="1">
              <a:lnSpc>
                <a:spcPct val="80000"/>
              </a:lnSpc>
              <a:defRPr/>
            </a:pPr>
            <a:r>
              <a:rPr lang="it-IT" sz="2200" dirty="0">
                <a:latin typeface="Arial" pitchFamily="34" charset="0"/>
                <a:cs typeface="Arial" pitchFamily="34" charset="0"/>
              </a:rPr>
              <a:t>La durata della CIM è, secondo quanto previsto dalla legge 52/1991, di 24 mesi (rinnovabile): in questo arco temporale il debitore ha l’obbligo di effettuare i pagamenti a favore del </a:t>
            </a:r>
            <a:r>
              <a:rPr lang="it-IT" sz="2200" dirty="0" err="1">
                <a:latin typeface="Arial" pitchFamily="34" charset="0"/>
                <a:cs typeface="Arial" pitchFamily="34" charset="0"/>
              </a:rPr>
              <a:t>factor</a:t>
            </a:r>
            <a:r>
              <a:rPr lang="it-IT" sz="2200" dirty="0">
                <a:latin typeface="Arial" pitchFamily="34" charset="0"/>
                <a:cs typeface="Arial" pitchFamily="34" charset="0"/>
              </a:rPr>
              <a:t> anche in assenza della cessione di singole fatture.</a:t>
            </a:r>
          </a:p>
          <a:p>
            <a:pPr algn="just" eaLnBrk="1" hangingPunct="1">
              <a:lnSpc>
                <a:spcPct val="80000"/>
              </a:lnSpc>
              <a:defRPr/>
            </a:pPr>
            <a:endParaRPr lang="it-IT" sz="2200" dirty="0">
              <a:latin typeface="Arial" pitchFamily="34" charset="0"/>
              <a:cs typeface="Arial" pitchFamily="34" charset="0"/>
            </a:endParaRPr>
          </a:p>
          <a:p>
            <a:pPr algn="just" eaLnBrk="1" hangingPunct="1">
              <a:lnSpc>
                <a:spcPct val="80000"/>
              </a:lnSpc>
              <a:defRPr/>
            </a:pPr>
            <a:r>
              <a:rPr lang="it-IT" sz="2200" dirty="0">
                <a:latin typeface="Arial" pitchFamily="34" charset="0"/>
                <a:cs typeface="Arial" pitchFamily="34" charset="0"/>
              </a:rPr>
              <a:t>Per questi motivi la CIM costituisce </a:t>
            </a:r>
            <a:r>
              <a:rPr lang="it-IT" sz="2200" u="sng" dirty="0">
                <a:latin typeface="Arial" pitchFamily="34" charset="0"/>
                <a:cs typeface="Arial" pitchFamily="34" charset="0"/>
              </a:rPr>
              <a:t>uno degli elementi di maggior tutela</a:t>
            </a:r>
            <a:r>
              <a:rPr lang="it-IT" sz="2200" dirty="0">
                <a:latin typeface="Arial" pitchFamily="34" charset="0"/>
                <a:cs typeface="Arial" pitchFamily="34" charset="0"/>
              </a:rPr>
              <a:t> per il </a:t>
            </a:r>
            <a:r>
              <a:rPr lang="it-IT" sz="2200" dirty="0" err="1">
                <a:latin typeface="Arial" pitchFamily="34" charset="0"/>
                <a:cs typeface="Arial" pitchFamily="34" charset="0"/>
              </a:rPr>
              <a:t>factor</a:t>
            </a:r>
            <a:r>
              <a:rPr lang="it-IT" sz="2200" dirty="0">
                <a:latin typeface="Arial" pitchFamily="34" charset="0"/>
                <a:cs typeface="Arial" pitchFamily="34" charset="0"/>
              </a:rPr>
              <a:t>.</a:t>
            </a:r>
          </a:p>
          <a:p>
            <a:pPr marL="0" indent="0" algn="just" eaLnBrk="1" hangingPunct="1">
              <a:lnSpc>
                <a:spcPct val="80000"/>
              </a:lnSpc>
              <a:buFont typeface="Arial" charset="0"/>
              <a:buNone/>
              <a:defRPr/>
            </a:pPr>
            <a:endParaRPr lang="it-IT" sz="2000" dirty="0" smtClean="0">
              <a:solidFill>
                <a:schemeClr val="tx1"/>
              </a:solidFill>
              <a:latin typeface="Arial" pitchFamily="34" charset="0"/>
              <a:cs typeface="Arial" pitchFamily="34" charset="0"/>
            </a:endParaRPr>
          </a:p>
          <a:p>
            <a:pPr algn="just" eaLnBrk="1" hangingPunct="1">
              <a:lnSpc>
                <a:spcPct val="80000"/>
              </a:lnSpc>
              <a:defRPr/>
            </a:pPr>
            <a:endParaRPr lang="it-IT" sz="2000" dirty="0" smtClean="0">
              <a:latin typeface="Arial" pitchFamily="34" charset="0"/>
              <a:cs typeface="Arial" pitchFamily="34" charset="0"/>
            </a:endParaRPr>
          </a:p>
        </p:txBody>
      </p:sp>
      <p:sp>
        <p:nvSpPr>
          <p:cNvPr id="51203" name="Segnaposto numero diapositiva 1"/>
          <p:cNvSpPr>
            <a:spLocks noGrp="1"/>
          </p:cNvSpPr>
          <p:nvPr>
            <p:ph type="sldNum" sz="quarter" idx="4294967295"/>
          </p:nvPr>
        </p:nvSpPr>
        <p:spPr bwMode="auto">
          <a:xfrm>
            <a:off x="8077200" y="6188075"/>
            <a:ext cx="10668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B7787F63-B522-4265-900A-8E6B180DCCF9}" type="slidenum">
              <a:rPr lang="it-IT" smtClean="0">
                <a:latin typeface="Trebuchet MS" pitchFamily="34" charset="0"/>
                <a:cs typeface="Arial" charset="0"/>
              </a:rPr>
              <a:pPr fontAlgn="base">
                <a:spcBef>
                  <a:spcPct val="0"/>
                </a:spcBef>
                <a:spcAft>
                  <a:spcPct val="0"/>
                </a:spcAft>
              </a:pPr>
              <a:t>48</a:t>
            </a:fld>
            <a:endParaRPr lang="it-IT" smtClean="0">
              <a:latin typeface="Trebuchet MS" pitchFamily="34" charset="0"/>
              <a:cs typeface="Arial" charset="0"/>
            </a:endParaRPr>
          </a:p>
        </p:txBody>
      </p:sp>
    </p:spTree>
    <p:extLst>
      <p:ext uri="{BB962C8B-B14F-4D97-AF65-F5344CB8AC3E}">
        <p14:creationId xmlns:p14="http://schemas.microsoft.com/office/powerpoint/2010/main" val="15889654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bwMode="auto">
          <a:xfrm>
            <a:off x="1301356" y="3284984"/>
            <a:ext cx="6696744" cy="360040"/>
          </a:xfrm>
          <a:prstGeom prst="rect">
            <a:avLst/>
          </a:prstGeom>
          <a:solidFill>
            <a:srgbClr val="EEECE1"/>
          </a:solidFill>
          <a:ln w="9525">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lIns="0" tIns="0" rIns="0" bIns="0" rtlCol="0" anchor="ctr" anchorCtr="0">
            <a:prstTxWarp prst="textNoShape">
              <a:avLst/>
            </a:prstTxWarp>
          </a:bodyPr>
          <a:lstStyle/>
          <a:p>
            <a:pPr algn="ctr"/>
            <a:endParaRPr lang="it-IT" dirty="0" smtClean="0">
              <a:solidFill>
                <a:schemeClr val="tx2">
                  <a:lumMod val="50000"/>
                  <a:lumOff val="50000"/>
                </a:schemeClr>
              </a:solidFill>
              <a:latin typeface="+mj-lt"/>
            </a:endParaRPr>
          </a:p>
        </p:txBody>
      </p:sp>
      <p:sp>
        <p:nvSpPr>
          <p:cNvPr id="29" name="Text Box 7"/>
          <p:cNvSpPr txBox="1">
            <a:spLocks noChangeArrowheads="1"/>
          </p:cNvSpPr>
          <p:nvPr/>
        </p:nvSpPr>
        <p:spPr bwMode="auto">
          <a:xfrm>
            <a:off x="8470087" y="6309320"/>
            <a:ext cx="304725" cy="321469"/>
          </a:xfrm>
          <a:prstGeom prst="rect">
            <a:avLst/>
          </a:prstGeom>
          <a:noFill/>
          <a:ln w="12700">
            <a:noFill/>
            <a:miter lim="800000"/>
            <a:headEnd/>
            <a:tailEnd/>
          </a:ln>
        </p:spPr>
        <p:txBody>
          <a:bodyPr wrap="none" lIns="64270" tIns="32135" rIns="64270" bIns="32135" anchor="ctr"/>
          <a:lstStyle/>
          <a:p>
            <a:pPr algn="ctr"/>
            <a:fld id="{98A5D95B-D39F-4511-B117-BE68A7DD1C5D}" type="slidenum">
              <a:rPr lang="en-US">
                <a:solidFill>
                  <a:srgbClr val="FFFFFF"/>
                </a:solidFill>
                <a:latin typeface="Trebuchet MS" pitchFamily="34" charset="0"/>
                <a:sym typeface="Trebuchet MS" pitchFamily="34" charset="0"/>
              </a:rPr>
              <a:pPr algn="ctr"/>
              <a:t>49</a:t>
            </a:fld>
            <a:endParaRPr lang="en-US" dirty="0">
              <a:solidFill>
                <a:srgbClr val="FFFFFF"/>
              </a:solidFill>
              <a:latin typeface="Trebuchet MS" pitchFamily="34" charset="0"/>
              <a:sym typeface="Trebuchet MS" pitchFamily="34" charset="0"/>
            </a:endParaRPr>
          </a:p>
        </p:txBody>
      </p:sp>
      <p:sp>
        <p:nvSpPr>
          <p:cNvPr id="6" name="Titolo 3"/>
          <p:cNvSpPr txBox="1">
            <a:spLocks/>
          </p:cNvSpPr>
          <p:nvPr/>
        </p:nvSpPr>
        <p:spPr bwMode="auto">
          <a:xfrm>
            <a:off x="5720" y="188640"/>
            <a:ext cx="9144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i="1" kern="1200">
                <a:solidFill>
                  <a:srgbClr val="CAB696"/>
                </a:solidFill>
                <a:latin typeface="Arial Black"/>
                <a:ea typeface="+mj-ea"/>
                <a:cs typeface="Arial Black"/>
              </a:defRPr>
            </a:lvl1pPr>
            <a:lvl2pPr algn="l" defTabSz="457200" rtl="0" eaLnBrk="0" fontAlgn="base" hangingPunct="0">
              <a:spcBef>
                <a:spcPct val="0"/>
              </a:spcBef>
              <a:spcAft>
                <a:spcPct val="0"/>
              </a:spcAft>
              <a:defRPr sz="3600" i="1">
                <a:solidFill>
                  <a:srgbClr val="CAB696"/>
                </a:solidFill>
                <a:latin typeface="Arial Black" pitchFamily="34" charset="0"/>
              </a:defRPr>
            </a:lvl2pPr>
            <a:lvl3pPr algn="l" defTabSz="457200" rtl="0" eaLnBrk="0" fontAlgn="base" hangingPunct="0">
              <a:spcBef>
                <a:spcPct val="0"/>
              </a:spcBef>
              <a:spcAft>
                <a:spcPct val="0"/>
              </a:spcAft>
              <a:defRPr sz="3600" i="1">
                <a:solidFill>
                  <a:srgbClr val="CAB696"/>
                </a:solidFill>
                <a:latin typeface="Arial Black" pitchFamily="34" charset="0"/>
              </a:defRPr>
            </a:lvl3pPr>
            <a:lvl4pPr algn="l" defTabSz="457200" rtl="0" eaLnBrk="0" fontAlgn="base" hangingPunct="0">
              <a:spcBef>
                <a:spcPct val="0"/>
              </a:spcBef>
              <a:spcAft>
                <a:spcPct val="0"/>
              </a:spcAft>
              <a:defRPr sz="3600" i="1">
                <a:solidFill>
                  <a:srgbClr val="CAB696"/>
                </a:solidFill>
                <a:latin typeface="Arial Black" pitchFamily="34" charset="0"/>
              </a:defRPr>
            </a:lvl4pPr>
            <a:lvl5pPr algn="l" defTabSz="457200" rtl="0" eaLnBrk="0" fontAlgn="base" hangingPunct="0">
              <a:spcBef>
                <a:spcPct val="0"/>
              </a:spcBef>
              <a:spcAft>
                <a:spcPct val="0"/>
              </a:spcAft>
              <a:defRPr sz="3600" i="1">
                <a:solidFill>
                  <a:srgbClr val="CAB696"/>
                </a:solidFill>
                <a:latin typeface="Arial Black" pitchFamily="34" charset="0"/>
              </a:defRPr>
            </a:lvl5pPr>
            <a:lvl6pPr marL="457200" algn="l" defTabSz="457200" rtl="0" fontAlgn="base">
              <a:spcBef>
                <a:spcPct val="0"/>
              </a:spcBef>
              <a:spcAft>
                <a:spcPct val="0"/>
              </a:spcAft>
              <a:defRPr sz="3600" i="1">
                <a:solidFill>
                  <a:srgbClr val="CAB696"/>
                </a:solidFill>
                <a:latin typeface="Arial Black" pitchFamily="34" charset="0"/>
              </a:defRPr>
            </a:lvl6pPr>
            <a:lvl7pPr marL="914400" algn="l" defTabSz="457200" rtl="0" fontAlgn="base">
              <a:spcBef>
                <a:spcPct val="0"/>
              </a:spcBef>
              <a:spcAft>
                <a:spcPct val="0"/>
              </a:spcAft>
              <a:defRPr sz="3600" i="1">
                <a:solidFill>
                  <a:srgbClr val="CAB696"/>
                </a:solidFill>
                <a:latin typeface="Arial Black" pitchFamily="34" charset="0"/>
              </a:defRPr>
            </a:lvl7pPr>
            <a:lvl8pPr marL="1371600" algn="l" defTabSz="457200" rtl="0" fontAlgn="base">
              <a:spcBef>
                <a:spcPct val="0"/>
              </a:spcBef>
              <a:spcAft>
                <a:spcPct val="0"/>
              </a:spcAft>
              <a:defRPr sz="3600" i="1">
                <a:solidFill>
                  <a:srgbClr val="CAB696"/>
                </a:solidFill>
                <a:latin typeface="Arial Black" pitchFamily="34" charset="0"/>
              </a:defRPr>
            </a:lvl8pPr>
            <a:lvl9pPr marL="1828800" algn="l" defTabSz="457200" rtl="0" fontAlgn="base">
              <a:spcBef>
                <a:spcPct val="0"/>
              </a:spcBef>
              <a:spcAft>
                <a:spcPct val="0"/>
              </a:spcAft>
              <a:defRPr sz="3600" i="1">
                <a:solidFill>
                  <a:srgbClr val="CAB696"/>
                </a:solidFill>
                <a:latin typeface="Arial Black" pitchFamily="34" charset="0"/>
              </a:defRPr>
            </a:lvl9pPr>
          </a:lstStyle>
          <a:p>
            <a:pPr algn="ctr"/>
            <a:r>
              <a:rPr lang="it-IT" dirty="0">
                <a:solidFill>
                  <a:schemeClr val="accent1"/>
                </a:solidFill>
                <a:latin typeface="Arial Black" pitchFamily="34" charset="0"/>
                <a:ea typeface="ＭＳ Ｐゴシック"/>
                <a:cs typeface="ＭＳ Ｐゴシック"/>
              </a:rPr>
              <a:t>Agenda</a:t>
            </a:r>
          </a:p>
        </p:txBody>
      </p:sp>
      <p:sp>
        <p:nvSpPr>
          <p:cNvPr id="7" name="Rettangolo 6"/>
          <p:cNvSpPr/>
          <p:nvPr/>
        </p:nvSpPr>
        <p:spPr>
          <a:xfrm>
            <a:off x="1301356" y="1556792"/>
            <a:ext cx="6552728" cy="3888432"/>
          </a:xfrm>
          <a:prstGeom prst="rect">
            <a:avLst/>
          </a:prstGeom>
          <a:noFill/>
          <a:ln w="9525">
            <a:noFill/>
            <a:prstDash val="dash"/>
            <a:miter lim="800000"/>
            <a:headEnd/>
            <a:tailEnd/>
          </a:ln>
          <a:effectLst/>
        </p:spPr>
        <p:txBody>
          <a:bodyPr lIns="216000" tIns="0" rIns="216000" bIns="0" rtlCol="0" anchor="t" anchorCtr="0">
            <a:prstTxWarp prst="textNoShape">
              <a:avLst/>
            </a:prstTxWarp>
            <a:noAutofit/>
          </a:bodyPr>
          <a:lstStyle/>
          <a:p>
            <a:pPr marL="85725" algn="just"/>
            <a:endParaRPr lang="it-IT" sz="1600" dirty="0" smtClean="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smtClean="0">
                <a:solidFill>
                  <a:schemeClr val="accent2">
                    <a:lumMod val="75000"/>
                  </a:schemeClr>
                </a:solidFill>
                <a:latin typeface="Arial" pitchFamily="34" charset="0"/>
                <a:cs typeface="Arial" pitchFamily="34" charset="0"/>
              </a:rPr>
              <a:t>Il mercato</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Che cos’è il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La </a:t>
            </a:r>
            <a:r>
              <a:rPr lang="it-IT" sz="1600" dirty="0" smtClean="0">
                <a:solidFill>
                  <a:schemeClr val="accent2">
                    <a:lumMod val="75000"/>
                  </a:schemeClr>
                </a:solidFill>
                <a:latin typeface="Arial" pitchFamily="34" charset="0"/>
                <a:cs typeface="Arial" pitchFamily="34" charset="0"/>
              </a:rPr>
              <a:t>normativa</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Struttura tecnica </a:t>
            </a:r>
            <a:r>
              <a:rPr lang="it-IT" sz="1600" dirty="0" smtClean="0">
                <a:solidFill>
                  <a:schemeClr val="accent2">
                    <a:lumMod val="75000"/>
                  </a:schemeClr>
                </a:solidFill>
                <a:latin typeface="Arial" pitchFamily="34" charset="0"/>
                <a:cs typeface="Arial" pitchFamily="34" charset="0"/>
              </a:rPr>
              <a:t>dell’operazione</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Vantaggi dell’operazione e </a:t>
            </a:r>
            <a:r>
              <a:rPr lang="it-IT" sz="1600" dirty="0" smtClean="0">
                <a:solidFill>
                  <a:schemeClr val="accent2">
                    <a:lumMod val="75000"/>
                  </a:schemeClr>
                </a:solidFill>
                <a:latin typeface="Arial" pitchFamily="34" charset="0"/>
                <a:cs typeface="Arial" pitchFamily="34" charset="0"/>
              </a:rPr>
              <a:t>comparazione</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Il profilo ideale della domanda di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Gli effetti del factoring sulla gestione </a:t>
            </a:r>
            <a:r>
              <a:rPr lang="it-IT" sz="1600" dirty="0" smtClean="0">
                <a:solidFill>
                  <a:schemeClr val="accent2">
                    <a:lumMod val="75000"/>
                  </a:schemeClr>
                </a:solidFill>
                <a:latin typeface="Arial" pitchFamily="34" charset="0"/>
                <a:cs typeface="Arial" pitchFamily="34" charset="0"/>
              </a:rPr>
              <a:t>dell’impresa</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Case </a:t>
            </a:r>
            <a:r>
              <a:rPr lang="it-IT" sz="1600" dirty="0" err="1">
                <a:solidFill>
                  <a:schemeClr val="accent2">
                    <a:lumMod val="75000"/>
                  </a:schemeClr>
                </a:solidFill>
                <a:latin typeface="Arial" pitchFamily="34" charset="0"/>
                <a:cs typeface="Arial" pitchFamily="34" charset="0"/>
              </a:rPr>
              <a:t>History</a:t>
            </a: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endParaRPr lang="it-IT" sz="1600" dirty="0">
              <a:solidFill>
                <a:schemeClr val="tx2">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35078480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Andamento impieghi bancari</a:t>
            </a:r>
            <a:endParaRPr lang="it-IT" dirty="0"/>
          </a:p>
        </p:txBody>
      </p:sp>
      <p:sp>
        <p:nvSpPr>
          <p:cNvPr id="3" name="Segnaposto numero diapositiva 2"/>
          <p:cNvSpPr>
            <a:spLocks noGrp="1"/>
          </p:cNvSpPr>
          <p:nvPr>
            <p:ph type="sldNum" sz="quarter" idx="11"/>
          </p:nvPr>
        </p:nvSpPr>
        <p:spPr/>
        <p:txBody>
          <a:bodyPr/>
          <a:lstStyle/>
          <a:p>
            <a:pPr>
              <a:defRPr/>
            </a:pPr>
            <a:fld id="{E10ED1BB-9010-478A-91C9-1CC692F51605}" type="slidenum">
              <a:rPr lang="it-IT" smtClean="0"/>
              <a:pPr>
                <a:defRPr/>
              </a:pPr>
              <a:t>5</a:t>
            </a:fld>
            <a:endParaRPr lang="it-IT"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204864"/>
            <a:ext cx="7759972" cy="389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181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03" name="Text Box 3"/>
          <p:cNvSpPr txBox="1">
            <a:spLocks noChangeArrowheads="1"/>
          </p:cNvSpPr>
          <p:nvPr/>
        </p:nvSpPr>
        <p:spPr bwMode="auto">
          <a:xfrm>
            <a:off x="2482850" y="2043834"/>
            <a:ext cx="2809875" cy="427182"/>
          </a:xfrm>
          <a:prstGeom prst="rect">
            <a:avLst/>
          </a:prstGeom>
          <a:solidFill>
            <a:srgbClr val="CCFFFF"/>
          </a:solidFill>
          <a:ln w="12700">
            <a:solidFill>
              <a:schemeClr val="bg2"/>
            </a:solidFill>
            <a:miter lim="800000"/>
            <a:headEnd type="none" w="sm" len="sm"/>
            <a:tailEnd type="none" w="sm" len="sm"/>
          </a:ln>
        </p:spPr>
        <p:txBody>
          <a:bodyPr>
            <a:spAutoFit/>
          </a:bodyPr>
          <a:lstStyle/>
          <a:p>
            <a:pPr algn="ctr" defTabSz="914400" eaLnBrk="0" hangingPunct="0">
              <a:spcBef>
                <a:spcPct val="50000"/>
              </a:spcBef>
            </a:pPr>
            <a:r>
              <a:rPr lang="it-IT" sz="2400">
                <a:solidFill>
                  <a:schemeClr val="bg2"/>
                </a:solidFill>
                <a:latin typeface="Trebuchet MS" pitchFamily="34" charset="0"/>
              </a:rPr>
              <a:t>Cedente</a:t>
            </a:r>
          </a:p>
        </p:txBody>
      </p:sp>
      <p:sp>
        <p:nvSpPr>
          <p:cNvPr id="665604" name="Text Box 4"/>
          <p:cNvSpPr txBox="1">
            <a:spLocks noChangeArrowheads="1"/>
          </p:cNvSpPr>
          <p:nvPr/>
        </p:nvSpPr>
        <p:spPr bwMode="auto">
          <a:xfrm>
            <a:off x="2625725" y="5335588"/>
            <a:ext cx="3098800" cy="469900"/>
          </a:xfrm>
          <a:prstGeom prst="rect">
            <a:avLst/>
          </a:prstGeom>
          <a:solidFill>
            <a:srgbClr val="CCFFCC"/>
          </a:solidFill>
          <a:ln w="12700">
            <a:solidFill>
              <a:schemeClr val="bg2"/>
            </a:solidFill>
            <a:miter lim="800000"/>
            <a:headEnd type="none" w="sm" len="sm"/>
            <a:tailEnd type="none" w="sm" len="sm"/>
          </a:ln>
        </p:spPr>
        <p:txBody>
          <a:bodyPr>
            <a:spAutoFit/>
          </a:bodyPr>
          <a:lstStyle/>
          <a:p>
            <a:pPr algn="ctr" defTabSz="914400" eaLnBrk="0" hangingPunct="0">
              <a:spcBef>
                <a:spcPct val="50000"/>
              </a:spcBef>
            </a:pPr>
            <a:r>
              <a:rPr lang="it-IT" sz="2400" dirty="0">
                <a:solidFill>
                  <a:schemeClr val="bg2"/>
                </a:solidFill>
                <a:latin typeface="Trebuchet MS" pitchFamily="34" charset="0"/>
              </a:rPr>
              <a:t>Ceduto/Debitore</a:t>
            </a:r>
          </a:p>
        </p:txBody>
      </p:sp>
      <p:sp>
        <p:nvSpPr>
          <p:cNvPr id="665605" name="Text Box 5"/>
          <p:cNvSpPr txBox="1">
            <a:spLocks noChangeArrowheads="1"/>
          </p:cNvSpPr>
          <p:nvPr/>
        </p:nvSpPr>
        <p:spPr bwMode="auto">
          <a:xfrm>
            <a:off x="3994150" y="3967163"/>
            <a:ext cx="2593975" cy="469900"/>
          </a:xfrm>
          <a:prstGeom prst="rect">
            <a:avLst/>
          </a:prstGeom>
          <a:solidFill>
            <a:schemeClr val="accent2"/>
          </a:solidFill>
          <a:ln w="12700">
            <a:solidFill>
              <a:schemeClr val="bg1"/>
            </a:solidFill>
            <a:miter lim="800000"/>
            <a:headEnd type="none" w="sm" len="sm"/>
            <a:tailEnd type="none" w="sm" len="sm"/>
          </a:ln>
        </p:spPr>
        <p:txBody>
          <a:bodyPr>
            <a:spAutoFit/>
          </a:bodyPr>
          <a:lstStyle/>
          <a:p>
            <a:pPr algn="ctr" defTabSz="914400" eaLnBrk="0" hangingPunct="0">
              <a:spcBef>
                <a:spcPct val="50000"/>
              </a:spcBef>
            </a:pPr>
            <a:r>
              <a:rPr lang="it-IT" sz="2400">
                <a:solidFill>
                  <a:schemeClr val="bg1"/>
                </a:solidFill>
                <a:latin typeface="Trebuchet MS" pitchFamily="34" charset="0"/>
              </a:rPr>
              <a:t>Bcc Factoring</a:t>
            </a:r>
          </a:p>
        </p:txBody>
      </p:sp>
      <p:sp>
        <p:nvSpPr>
          <p:cNvPr id="665606" name="Line 6"/>
          <p:cNvSpPr>
            <a:spLocks noChangeShapeType="1"/>
          </p:cNvSpPr>
          <p:nvPr/>
        </p:nvSpPr>
        <p:spPr bwMode="auto">
          <a:xfrm>
            <a:off x="2914650" y="2527300"/>
            <a:ext cx="0" cy="2808288"/>
          </a:xfrm>
          <a:prstGeom prst="line">
            <a:avLst/>
          </a:prstGeom>
          <a:noFill/>
          <a:ln w="25400">
            <a:solidFill>
              <a:schemeClr val="bg2"/>
            </a:solidFill>
            <a:round/>
            <a:headEnd type="none" w="sm" len="sm"/>
            <a:tailEnd type="triangle" w="lg" len="med"/>
          </a:ln>
        </p:spPr>
        <p:txBody>
          <a:bodyPr/>
          <a:lstStyle/>
          <a:p>
            <a:endParaRPr lang="it-IT"/>
          </a:p>
        </p:txBody>
      </p:sp>
      <p:sp>
        <p:nvSpPr>
          <p:cNvPr id="665607" name="Line 7"/>
          <p:cNvSpPr>
            <a:spLocks noChangeShapeType="1"/>
          </p:cNvSpPr>
          <p:nvPr/>
        </p:nvSpPr>
        <p:spPr bwMode="auto">
          <a:xfrm>
            <a:off x="4498975" y="2527300"/>
            <a:ext cx="0" cy="1439863"/>
          </a:xfrm>
          <a:prstGeom prst="line">
            <a:avLst/>
          </a:prstGeom>
          <a:noFill/>
          <a:ln w="25400">
            <a:solidFill>
              <a:schemeClr val="bg2"/>
            </a:solidFill>
            <a:round/>
            <a:headEnd type="none" w="sm" len="sm"/>
            <a:tailEnd type="triangle" w="lg" len="med"/>
          </a:ln>
        </p:spPr>
        <p:txBody>
          <a:bodyPr/>
          <a:lstStyle/>
          <a:p>
            <a:endParaRPr lang="it-IT"/>
          </a:p>
        </p:txBody>
      </p:sp>
      <p:sp>
        <p:nvSpPr>
          <p:cNvPr id="665608" name="Line 8"/>
          <p:cNvSpPr>
            <a:spLocks noChangeShapeType="1"/>
          </p:cNvSpPr>
          <p:nvPr/>
        </p:nvSpPr>
        <p:spPr bwMode="auto">
          <a:xfrm flipH="1" flipV="1">
            <a:off x="4859338" y="2527300"/>
            <a:ext cx="1587" cy="1439863"/>
          </a:xfrm>
          <a:prstGeom prst="line">
            <a:avLst/>
          </a:prstGeom>
          <a:noFill/>
          <a:ln w="25400">
            <a:solidFill>
              <a:schemeClr val="bg2"/>
            </a:solidFill>
            <a:round/>
            <a:headEnd type="none" w="sm" len="sm"/>
            <a:tailEnd type="triangle" w="lg" len="med"/>
          </a:ln>
        </p:spPr>
        <p:txBody>
          <a:bodyPr/>
          <a:lstStyle/>
          <a:p>
            <a:endParaRPr lang="it-IT"/>
          </a:p>
        </p:txBody>
      </p:sp>
      <p:sp>
        <p:nvSpPr>
          <p:cNvPr id="665609" name="Line 9"/>
          <p:cNvSpPr>
            <a:spLocks noChangeShapeType="1"/>
          </p:cNvSpPr>
          <p:nvPr/>
        </p:nvSpPr>
        <p:spPr bwMode="auto">
          <a:xfrm flipH="1">
            <a:off x="4498975" y="4437063"/>
            <a:ext cx="1588" cy="898525"/>
          </a:xfrm>
          <a:prstGeom prst="line">
            <a:avLst/>
          </a:prstGeom>
          <a:noFill/>
          <a:ln w="25400">
            <a:solidFill>
              <a:schemeClr val="bg2"/>
            </a:solidFill>
            <a:round/>
            <a:headEnd type="none" w="sm" len="sm"/>
            <a:tailEnd type="triangle" w="lg" len="med"/>
          </a:ln>
        </p:spPr>
        <p:txBody>
          <a:bodyPr/>
          <a:lstStyle/>
          <a:p>
            <a:endParaRPr lang="it-IT"/>
          </a:p>
        </p:txBody>
      </p:sp>
      <p:sp>
        <p:nvSpPr>
          <p:cNvPr id="665610" name="Line 10"/>
          <p:cNvSpPr>
            <a:spLocks noChangeShapeType="1"/>
          </p:cNvSpPr>
          <p:nvPr/>
        </p:nvSpPr>
        <p:spPr bwMode="auto">
          <a:xfrm flipV="1">
            <a:off x="5362575" y="4437063"/>
            <a:ext cx="1588" cy="898525"/>
          </a:xfrm>
          <a:prstGeom prst="line">
            <a:avLst/>
          </a:prstGeom>
          <a:noFill/>
          <a:ln w="25400">
            <a:solidFill>
              <a:schemeClr val="bg2"/>
            </a:solidFill>
            <a:round/>
            <a:headEnd type="none" w="sm" len="sm"/>
            <a:tailEnd type="triangle" w="lg" len="med"/>
          </a:ln>
        </p:spPr>
        <p:txBody>
          <a:bodyPr/>
          <a:lstStyle/>
          <a:p>
            <a:endParaRPr lang="it-IT"/>
          </a:p>
        </p:txBody>
      </p:sp>
      <p:sp>
        <p:nvSpPr>
          <p:cNvPr id="665611" name="Text Box 11"/>
          <p:cNvSpPr txBox="1">
            <a:spLocks noChangeArrowheads="1"/>
          </p:cNvSpPr>
          <p:nvPr/>
        </p:nvSpPr>
        <p:spPr bwMode="auto">
          <a:xfrm>
            <a:off x="1331640" y="3606800"/>
            <a:ext cx="1511573" cy="523220"/>
          </a:xfrm>
          <a:prstGeom prst="rect">
            <a:avLst/>
          </a:prstGeom>
          <a:noFill/>
          <a:ln w="38100">
            <a:noFill/>
            <a:miter lim="800000"/>
            <a:headEnd type="none" w="sm" len="sm"/>
            <a:tailEnd type="none" w="sm" len="sm"/>
          </a:ln>
        </p:spPr>
        <p:txBody>
          <a:bodyPr wrap="square">
            <a:spAutoFit/>
          </a:bodyPr>
          <a:lstStyle/>
          <a:p>
            <a:pPr defTabSz="914400" eaLnBrk="0" hangingPunct="0">
              <a:spcBef>
                <a:spcPct val="50000"/>
              </a:spcBef>
            </a:pPr>
            <a:r>
              <a:rPr lang="it-IT" sz="1400" dirty="0">
                <a:solidFill>
                  <a:schemeClr val="bg2"/>
                </a:solidFill>
                <a:latin typeface="Trebuchet MS" pitchFamily="34" charset="0"/>
              </a:rPr>
              <a:t>Fornitura di beni/servizi</a:t>
            </a:r>
          </a:p>
        </p:txBody>
      </p:sp>
      <p:sp>
        <p:nvSpPr>
          <p:cNvPr id="665612" name="Text Box 12"/>
          <p:cNvSpPr txBox="1">
            <a:spLocks noChangeArrowheads="1"/>
          </p:cNvSpPr>
          <p:nvPr/>
        </p:nvSpPr>
        <p:spPr bwMode="auto">
          <a:xfrm>
            <a:off x="5002213" y="2527300"/>
            <a:ext cx="2233612" cy="1262063"/>
          </a:xfrm>
          <a:prstGeom prst="rect">
            <a:avLst/>
          </a:prstGeom>
          <a:noFill/>
          <a:ln w="12700">
            <a:noFill/>
            <a:miter lim="800000"/>
            <a:headEnd type="none" w="sm" len="sm"/>
            <a:tailEnd type="none" w="sm" len="sm"/>
          </a:ln>
        </p:spPr>
        <p:txBody>
          <a:bodyPr>
            <a:spAutoFit/>
          </a:bodyPr>
          <a:lstStyle/>
          <a:p>
            <a:pPr defTabSz="914400" eaLnBrk="0" hangingPunct="0">
              <a:spcBef>
                <a:spcPct val="50000"/>
              </a:spcBef>
              <a:buFontTx/>
              <a:buChar char="•"/>
            </a:pPr>
            <a:r>
              <a:rPr lang="it-IT" sz="1400">
                <a:solidFill>
                  <a:schemeClr val="bg2"/>
                </a:solidFill>
                <a:latin typeface="Trebuchet MS" pitchFamily="34" charset="0"/>
              </a:rPr>
              <a:t>Valutazione debitori</a:t>
            </a:r>
          </a:p>
          <a:p>
            <a:pPr defTabSz="914400" eaLnBrk="0" hangingPunct="0">
              <a:spcBef>
                <a:spcPct val="50000"/>
              </a:spcBef>
              <a:buFontTx/>
              <a:buChar char="•"/>
            </a:pPr>
            <a:r>
              <a:rPr lang="it-IT" sz="1400">
                <a:solidFill>
                  <a:schemeClr val="bg2"/>
                </a:solidFill>
                <a:latin typeface="Trebuchet MS" pitchFamily="34" charset="0"/>
              </a:rPr>
              <a:t>Gestione crediti</a:t>
            </a:r>
          </a:p>
          <a:p>
            <a:pPr defTabSz="914400" eaLnBrk="0" hangingPunct="0">
              <a:spcBef>
                <a:spcPct val="50000"/>
              </a:spcBef>
              <a:buFontTx/>
              <a:buChar char="•"/>
            </a:pPr>
            <a:r>
              <a:rPr lang="it-IT" sz="1400">
                <a:solidFill>
                  <a:schemeClr val="bg2"/>
                </a:solidFill>
                <a:latin typeface="Trebuchet MS" pitchFamily="34" charset="0"/>
              </a:rPr>
              <a:t>Copertura rischi</a:t>
            </a:r>
          </a:p>
          <a:p>
            <a:pPr defTabSz="914400" eaLnBrk="0" hangingPunct="0">
              <a:spcBef>
                <a:spcPct val="50000"/>
              </a:spcBef>
              <a:buFontTx/>
              <a:buChar char="•"/>
            </a:pPr>
            <a:r>
              <a:rPr lang="it-IT" sz="1400">
                <a:solidFill>
                  <a:schemeClr val="bg2"/>
                </a:solidFill>
                <a:latin typeface="Trebuchet MS" pitchFamily="34" charset="0"/>
              </a:rPr>
              <a:t>Anticipazioni</a:t>
            </a:r>
          </a:p>
        </p:txBody>
      </p:sp>
      <p:sp>
        <p:nvSpPr>
          <p:cNvPr id="665613" name="Text Box 13"/>
          <p:cNvSpPr txBox="1">
            <a:spLocks noChangeArrowheads="1"/>
          </p:cNvSpPr>
          <p:nvPr/>
        </p:nvSpPr>
        <p:spPr bwMode="auto">
          <a:xfrm>
            <a:off x="5362575" y="4759325"/>
            <a:ext cx="1873250" cy="304800"/>
          </a:xfrm>
          <a:prstGeom prst="rect">
            <a:avLst/>
          </a:prstGeom>
          <a:noFill/>
          <a:ln w="12700">
            <a:noFill/>
            <a:miter lim="800000"/>
            <a:headEnd type="none" w="sm" len="sm"/>
            <a:tailEnd type="none" w="sm" len="sm"/>
          </a:ln>
        </p:spPr>
        <p:txBody>
          <a:bodyPr>
            <a:spAutoFit/>
          </a:bodyPr>
          <a:lstStyle/>
          <a:p>
            <a:pPr defTabSz="914400" eaLnBrk="0" hangingPunct="0">
              <a:spcBef>
                <a:spcPct val="50000"/>
              </a:spcBef>
            </a:pPr>
            <a:r>
              <a:rPr lang="it-IT" sz="1400">
                <a:solidFill>
                  <a:schemeClr val="bg2"/>
                </a:solidFill>
                <a:latin typeface="Trebuchet MS" pitchFamily="34" charset="0"/>
              </a:rPr>
              <a:t>Pagamento fatture</a:t>
            </a:r>
          </a:p>
        </p:txBody>
      </p:sp>
      <p:sp>
        <p:nvSpPr>
          <p:cNvPr id="665614" name="Text Box 14"/>
          <p:cNvSpPr txBox="1">
            <a:spLocks noChangeArrowheads="1"/>
          </p:cNvSpPr>
          <p:nvPr/>
        </p:nvSpPr>
        <p:spPr bwMode="auto">
          <a:xfrm>
            <a:off x="3049588" y="2895600"/>
            <a:ext cx="1509712" cy="304800"/>
          </a:xfrm>
          <a:prstGeom prst="rect">
            <a:avLst/>
          </a:prstGeom>
          <a:noFill/>
          <a:ln w="12700">
            <a:noFill/>
            <a:miter lim="800000"/>
            <a:headEnd type="none" w="sm" len="sm"/>
            <a:tailEnd type="none" w="sm" len="sm"/>
          </a:ln>
        </p:spPr>
        <p:txBody>
          <a:bodyPr>
            <a:spAutoFit/>
          </a:bodyPr>
          <a:lstStyle/>
          <a:p>
            <a:pPr defTabSz="914400" eaLnBrk="0" hangingPunct="0">
              <a:spcBef>
                <a:spcPct val="50000"/>
              </a:spcBef>
            </a:pPr>
            <a:r>
              <a:rPr lang="it-IT" sz="1400">
                <a:solidFill>
                  <a:schemeClr val="bg2"/>
                </a:solidFill>
                <a:latin typeface="Trebuchet MS" pitchFamily="34" charset="0"/>
              </a:rPr>
              <a:t>Cessione crediti</a:t>
            </a:r>
          </a:p>
        </p:txBody>
      </p:sp>
      <p:sp>
        <p:nvSpPr>
          <p:cNvPr id="2" name="Text Box 11"/>
          <p:cNvSpPr txBox="1">
            <a:spLocks noChangeArrowheads="1"/>
          </p:cNvSpPr>
          <p:nvPr/>
        </p:nvSpPr>
        <p:spPr bwMode="auto">
          <a:xfrm>
            <a:off x="3563888" y="4546600"/>
            <a:ext cx="1295450" cy="523220"/>
          </a:xfrm>
          <a:prstGeom prst="rect">
            <a:avLst/>
          </a:prstGeom>
          <a:noFill/>
          <a:ln w="38100">
            <a:noFill/>
            <a:miter lim="800000"/>
            <a:headEnd type="none" w="sm" len="sm"/>
            <a:tailEnd type="none" w="sm" len="sm"/>
          </a:ln>
        </p:spPr>
        <p:txBody>
          <a:bodyPr wrap="square">
            <a:spAutoFit/>
          </a:bodyPr>
          <a:lstStyle/>
          <a:p>
            <a:pPr defTabSz="914400" eaLnBrk="0" hangingPunct="0">
              <a:spcBef>
                <a:spcPct val="50000"/>
              </a:spcBef>
            </a:pPr>
            <a:r>
              <a:rPr lang="it-IT" sz="1400" dirty="0">
                <a:solidFill>
                  <a:schemeClr val="bg2"/>
                </a:solidFill>
                <a:latin typeface="Trebuchet MS" pitchFamily="34" charset="0"/>
              </a:rPr>
              <a:t>Notifica cessione</a:t>
            </a:r>
          </a:p>
        </p:txBody>
      </p:sp>
      <p:sp>
        <p:nvSpPr>
          <p:cNvPr id="64527" name="Segnaposto numero diapositiva 2"/>
          <p:cNvSpPr>
            <a:spLocks noGrp="1"/>
          </p:cNvSpPr>
          <p:nvPr>
            <p:ph type="sldNum" sz="quarter" idx="4294967295"/>
          </p:nvPr>
        </p:nvSpPr>
        <p:spPr bwMode="auto">
          <a:xfrm>
            <a:off x="8077200" y="6188075"/>
            <a:ext cx="10668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A5EB9822-F9DD-4DC7-AFDB-20AA0A192FA0}" type="slidenum">
              <a:rPr lang="it-IT" smtClean="0">
                <a:latin typeface="Trebuchet MS" pitchFamily="34" charset="0"/>
                <a:cs typeface="Arial" charset="0"/>
              </a:rPr>
              <a:pPr fontAlgn="base">
                <a:spcBef>
                  <a:spcPct val="0"/>
                </a:spcBef>
                <a:spcAft>
                  <a:spcPct val="0"/>
                </a:spcAft>
              </a:pPr>
              <a:t>50</a:t>
            </a:fld>
            <a:endParaRPr lang="it-IT" smtClean="0">
              <a:latin typeface="Trebuchet MS" pitchFamily="34" charset="0"/>
              <a:cs typeface="Arial" charset="0"/>
            </a:endParaRPr>
          </a:p>
        </p:txBody>
      </p:sp>
      <p:sp>
        <p:nvSpPr>
          <p:cNvPr id="17" name="Titolo 16"/>
          <p:cNvSpPr>
            <a:spLocks noGrp="1"/>
          </p:cNvSpPr>
          <p:nvPr>
            <p:ph type="title" idx="4294967295"/>
          </p:nvPr>
        </p:nvSpPr>
        <p:spPr>
          <a:xfrm>
            <a:off x="1092200" y="271889"/>
            <a:ext cx="6934200" cy="830997"/>
          </a:xfrm>
          <a:prstGeom prst="rect">
            <a:avLst/>
          </a:prstGeom>
        </p:spPr>
        <p:txBody>
          <a:bodyPr wrap="square">
            <a:spAutoFit/>
          </a:bodyPr>
          <a:lstStyle/>
          <a:p>
            <a:r>
              <a:rPr lang="it-IT" sz="2400" b="0" i="0" kern="0" dirty="0" smtClean="0">
                <a:solidFill>
                  <a:srgbClr val="005CE7">
                    <a:lumMod val="75000"/>
                  </a:srgbClr>
                </a:solidFill>
                <a:latin typeface="Verdana"/>
                <a:ea typeface="+mj-ea"/>
                <a:cs typeface="+mj-cs"/>
              </a:rPr>
              <a:t>Struttura tecnica dell’operazione di factoring: gli attori</a:t>
            </a:r>
            <a:endParaRPr lang="it-IT" sz="2400" dirty="0"/>
          </a:p>
        </p:txBody>
      </p:sp>
    </p:spTree>
    <p:extLst>
      <p:ext uri="{BB962C8B-B14F-4D97-AF65-F5344CB8AC3E}">
        <p14:creationId xmlns:p14="http://schemas.microsoft.com/office/powerpoint/2010/main" val="2352367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665603"/>
                                        </p:tgtEl>
                                        <p:attrNameLst>
                                          <p:attrName>style.visibility</p:attrName>
                                        </p:attrNameLst>
                                      </p:cBhvr>
                                      <p:to>
                                        <p:strVal val="visible"/>
                                      </p:to>
                                    </p:set>
                                    <p:animEffect transition="in" filter="box(out)">
                                      <p:cBhvr>
                                        <p:cTn id="7" dur="500"/>
                                        <p:tgtEl>
                                          <p:spTgt spid="665603"/>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665604"/>
                                        </p:tgtEl>
                                        <p:attrNameLst>
                                          <p:attrName>style.visibility</p:attrName>
                                        </p:attrNameLst>
                                      </p:cBhvr>
                                      <p:to>
                                        <p:strVal val="visible"/>
                                      </p:to>
                                    </p:set>
                                    <p:animEffect transition="in" filter="box(out)">
                                      <p:cBhvr>
                                        <p:cTn id="11" dur="500"/>
                                        <p:tgtEl>
                                          <p:spTgt spid="665604"/>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665605"/>
                                        </p:tgtEl>
                                        <p:attrNameLst>
                                          <p:attrName>style.visibility</p:attrName>
                                        </p:attrNameLst>
                                      </p:cBhvr>
                                      <p:to>
                                        <p:strVal val="visible"/>
                                      </p:to>
                                    </p:set>
                                    <p:animEffect transition="in" filter="box(out)">
                                      <p:cBhvr>
                                        <p:cTn id="15" dur="500"/>
                                        <p:tgtEl>
                                          <p:spTgt spid="665605"/>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665606"/>
                                        </p:tgtEl>
                                        <p:attrNameLst>
                                          <p:attrName>style.visibility</p:attrName>
                                        </p:attrNameLst>
                                      </p:cBhvr>
                                      <p:to>
                                        <p:strVal val="visible"/>
                                      </p:to>
                                    </p:set>
                                    <p:animEffect transition="in" filter="blinds(horizontal)">
                                      <p:cBhvr>
                                        <p:cTn id="19" dur="10"/>
                                        <p:tgtEl>
                                          <p:spTgt spid="665606"/>
                                        </p:tgtEl>
                                      </p:cBhvr>
                                    </p:animEffect>
                                  </p:childTnLst>
                                </p:cTn>
                              </p:par>
                            </p:childTnLst>
                          </p:cTn>
                        </p:par>
                        <p:par>
                          <p:cTn id="20" fill="hold">
                            <p:stCondLst>
                              <p:cond delay="151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665611"/>
                                        </p:tgtEl>
                                        <p:attrNameLst>
                                          <p:attrName>style.visibility</p:attrName>
                                        </p:attrNameLst>
                                      </p:cBhvr>
                                      <p:to>
                                        <p:strVal val="visible"/>
                                      </p:to>
                                    </p:set>
                                    <p:anim calcmode="discrete" valueType="clr">
                                      <p:cBhvr override="childStyle">
                                        <p:cTn id="23" dur="150"/>
                                        <p:tgtEl>
                                          <p:spTgt spid="665611"/>
                                        </p:tgtEl>
                                        <p:attrNameLst>
                                          <p:attrName>style.color</p:attrName>
                                        </p:attrNameLst>
                                      </p:cBhvr>
                                      <p:tavLst>
                                        <p:tav tm="0">
                                          <p:val>
                                            <p:clrVal>
                                              <a:schemeClr val="accent2"/>
                                            </p:clrVal>
                                          </p:val>
                                        </p:tav>
                                        <p:tav tm="50000">
                                          <p:val>
                                            <p:clrVal>
                                              <a:schemeClr val="hlink"/>
                                            </p:clrVal>
                                          </p:val>
                                        </p:tav>
                                      </p:tavLst>
                                    </p:anim>
                                    <p:anim calcmode="discrete" valueType="clr">
                                      <p:cBhvr>
                                        <p:cTn id="24" dur="150"/>
                                        <p:tgtEl>
                                          <p:spTgt spid="665611"/>
                                        </p:tgtEl>
                                        <p:attrNameLst>
                                          <p:attrName>fillcolor</p:attrName>
                                        </p:attrNameLst>
                                      </p:cBhvr>
                                      <p:tavLst>
                                        <p:tav tm="0">
                                          <p:val>
                                            <p:clrVal>
                                              <a:schemeClr val="accent2"/>
                                            </p:clrVal>
                                          </p:val>
                                        </p:tav>
                                        <p:tav tm="50000">
                                          <p:val>
                                            <p:clrVal>
                                              <a:schemeClr val="hlink"/>
                                            </p:clrVal>
                                          </p:val>
                                        </p:tav>
                                      </p:tavLst>
                                    </p:anim>
                                    <p:set>
                                      <p:cBhvr>
                                        <p:cTn id="25" dur="150"/>
                                        <p:tgtEl>
                                          <p:spTgt spid="665611"/>
                                        </p:tgtEl>
                                        <p:attrNameLst>
                                          <p:attrName>fill.type</p:attrName>
                                        </p:attrNameLst>
                                      </p:cBhvr>
                                      <p:to>
                                        <p:strVal val="solid"/>
                                      </p:to>
                                    </p:set>
                                  </p:childTnLst>
                                </p:cTn>
                              </p:par>
                            </p:childTnLst>
                          </p:cTn>
                        </p:par>
                        <p:par>
                          <p:cTn id="26" fill="hold">
                            <p:stCondLst>
                              <p:cond delay="3310"/>
                            </p:stCondLst>
                            <p:childTnLst>
                              <p:par>
                                <p:cTn id="27" presetID="3" presetClass="entr" presetSubtype="10" fill="hold" grpId="0" nodeType="afterEffect">
                                  <p:stCondLst>
                                    <p:cond delay="0"/>
                                  </p:stCondLst>
                                  <p:childTnLst>
                                    <p:set>
                                      <p:cBhvr>
                                        <p:cTn id="28" dur="1" fill="hold">
                                          <p:stCondLst>
                                            <p:cond delay="0"/>
                                          </p:stCondLst>
                                        </p:cTn>
                                        <p:tgtEl>
                                          <p:spTgt spid="665607"/>
                                        </p:tgtEl>
                                        <p:attrNameLst>
                                          <p:attrName>style.visibility</p:attrName>
                                        </p:attrNameLst>
                                      </p:cBhvr>
                                      <p:to>
                                        <p:strVal val="visible"/>
                                      </p:to>
                                    </p:set>
                                    <p:animEffect transition="in" filter="blinds(horizontal)">
                                      <p:cBhvr>
                                        <p:cTn id="29" dur="10"/>
                                        <p:tgtEl>
                                          <p:spTgt spid="665607"/>
                                        </p:tgtEl>
                                      </p:cBhvr>
                                    </p:animEffect>
                                  </p:childTnLst>
                                </p:cTn>
                              </p:par>
                            </p:childTnLst>
                          </p:cTn>
                        </p:par>
                        <p:par>
                          <p:cTn id="30" fill="hold">
                            <p:stCondLst>
                              <p:cond delay="3320"/>
                            </p:stCondLst>
                            <p:childTnLst>
                              <p:par>
                                <p:cTn id="31" presetID="27" presetClass="entr" presetSubtype="0" fill="hold" grpId="0" nodeType="afterEffect">
                                  <p:stCondLst>
                                    <p:cond delay="0"/>
                                  </p:stCondLst>
                                  <p:iterate type="lt">
                                    <p:tmPct val="50000"/>
                                  </p:iterate>
                                  <p:childTnLst>
                                    <p:set>
                                      <p:cBhvr>
                                        <p:cTn id="32" dur="1" fill="hold">
                                          <p:stCondLst>
                                            <p:cond delay="0"/>
                                          </p:stCondLst>
                                        </p:cTn>
                                        <p:tgtEl>
                                          <p:spTgt spid="665614"/>
                                        </p:tgtEl>
                                        <p:attrNameLst>
                                          <p:attrName>style.visibility</p:attrName>
                                        </p:attrNameLst>
                                      </p:cBhvr>
                                      <p:to>
                                        <p:strVal val="visible"/>
                                      </p:to>
                                    </p:set>
                                    <p:anim calcmode="discrete" valueType="clr">
                                      <p:cBhvr override="childStyle">
                                        <p:cTn id="33" dur="10"/>
                                        <p:tgtEl>
                                          <p:spTgt spid="665614"/>
                                        </p:tgtEl>
                                        <p:attrNameLst>
                                          <p:attrName>style.color</p:attrName>
                                        </p:attrNameLst>
                                      </p:cBhvr>
                                      <p:tavLst>
                                        <p:tav tm="0">
                                          <p:val>
                                            <p:clrVal>
                                              <a:schemeClr val="accent2"/>
                                            </p:clrVal>
                                          </p:val>
                                        </p:tav>
                                        <p:tav tm="50000">
                                          <p:val>
                                            <p:clrVal>
                                              <a:schemeClr val="hlink"/>
                                            </p:clrVal>
                                          </p:val>
                                        </p:tav>
                                      </p:tavLst>
                                    </p:anim>
                                    <p:anim calcmode="discrete" valueType="clr">
                                      <p:cBhvr>
                                        <p:cTn id="34" dur="10"/>
                                        <p:tgtEl>
                                          <p:spTgt spid="665614"/>
                                        </p:tgtEl>
                                        <p:attrNameLst>
                                          <p:attrName>fillcolor</p:attrName>
                                        </p:attrNameLst>
                                      </p:cBhvr>
                                      <p:tavLst>
                                        <p:tav tm="0">
                                          <p:val>
                                            <p:clrVal>
                                              <a:schemeClr val="accent2"/>
                                            </p:clrVal>
                                          </p:val>
                                        </p:tav>
                                        <p:tav tm="50000">
                                          <p:val>
                                            <p:clrVal>
                                              <a:schemeClr val="hlink"/>
                                            </p:clrVal>
                                          </p:val>
                                        </p:tav>
                                      </p:tavLst>
                                    </p:anim>
                                    <p:set>
                                      <p:cBhvr>
                                        <p:cTn id="35" dur="10"/>
                                        <p:tgtEl>
                                          <p:spTgt spid="665614"/>
                                        </p:tgtEl>
                                        <p:attrNameLst>
                                          <p:attrName>fill.type</p:attrName>
                                        </p:attrNameLst>
                                      </p:cBhvr>
                                      <p:to>
                                        <p:strVal val="solid"/>
                                      </p:to>
                                    </p:set>
                                  </p:childTnLst>
                                </p:cTn>
                              </p:par>
                            </p:childTnLst>
                          </p:cTn>
                        </p:par>
                        <p:par>
                          <p:cTn id="36" fill="hold">
                            <p:stCondLst>
                              <p:cond delay="3400"/>
                            </p:stCondLst>
                            <p:childTnLst>
                              <p:par>
                                <p:cTn id="37" presetID="3" presetClass="entr" presetSubtype="10" fill="hold" grpId="0" nodeType="afterEffect">
                                  <p:stCondLst>
                                    <p:cond delay="0"/>
                                  </p:stCondLst>
                                  <p:childTnLst>
                                    <p:set>
                                      <p:cBhvr>
                                        <p:cTn id="38" dur="1" fill="hold">
                                          <p:stCondLst>
                                            <p:cond delay="0"/>
                                          </p:stCondLst>
                                        </p:cTn>
                                        <p:tgtEl>
                                          <p:spTgt spid="665608"/>
                                        </p:tgtEl>
                                        <p:attrNameLst>
                                          <p:attrName>style.visibility</p:attrName>
                                        </p:attrNameLst>
                                      </p:cBhvr>
                                      <p:to>
                                        <p:strVal val="visible"/>
                                      </p:to>
                                    </p:set>
                                    <p:animEffect transition="in" filter="blinds(horizontal)">
                                      <p:cBhvr>
                                        <p:cTn id="39" dur="100"/>
                                        <p:tgtEl>
                                          <p:spTgt spid="665608"/>
                                        </p:tgtEl>
                                      </p:cBhvr>
                                    </p:animEffect>
                                  </p:childTnLst>
                                </p:cTn>
                              </p:par>
                            </p:childTnLst>
                          </p:cTn>
                        </p:par>
                        <p:par>
                          <p:cTn id="40" fill="hold">
                            <p:stCondLst>
                              <p:cond delay="3500"/>
                            </p:stCondLst>
                            <p:childTnLst>
                              <p:par>
                                <p:cTn id="41" presetID="27" presetClass="entr" presetSubtype="0" fill="hold" grpId="0" nodeType="afterEffect">
                                  <p:stCondLst>
                                    <p:cond delay="0"/>
                                  </p:stCondLst>
                                  <p:iterate type="lt">
                                    <p:tmPct val="50000"/>
                                  </p:iterate>
                                  <p:childTnLst>
                                    <p:set>
                                      <p:cBhvr>
                                        <p:cTn id="42" dur="1" fill="hold">
                                          <p:stCondLst>
                                            <p:cond delay="0"/>
                                          </p:stCondLst>
                                        </p:cTn>
                                        <p:tgtEl>
                                          <p:spTgt spid="665612"/>
                                        </p:tgtEl>
                                        <p:attrNameLst>
                                          <p:attrName>style.visibility</p:attrName>
                                        </p:attrNameLst>
                                      </p:cBhvr>
                                      <p:to>
                                        <p:strVal val="visible"/>
                                      </p:to>
                                    </p:set>
                                    <p:anim calcmode="discrete" valueType="clr">
                                      <p:cBhvr override="childStyle">
                                        <p:cTn id="43" dur="100"/>
                                        <p:tgtEl>
                                          <p:spTgt spid="665612"/>
                                        </p:tgtEl>
                                        <p:attrNameLst>
                                          <p:attrName>style.color</p:attrName>
                                        </p:attrNameLst>
                                      </p:cBhvr>
                                      <p:tavLst>
                                        <p:tav tm="0">
                                          <p:val>
                                            <p:clrVal>
                                              <a:schemeClr val="accent2"/>
                                            </p:clrVal>
                                          </p:val>
                                        </p:tav>
                                        <p:tav tm="50000">
                                          <p:val>
                                            <p:clrVal>
                                              <a:schemeClr val="hlink"/>
                                            </p:clrVal>
                                          </p:val>
                                        </p:tav>
                                      </p:tavLst>
                                    </p:anim>
                                    <p:anim calcmode="discrete" valueType="clr">
                                      <p:cBhvr>
                                        <p:cTn id="44" dur="100"/>
                                        <p:tgtEl>
                                          <p:spTgt spid="665612"/>
                                        </p:tgtEl>
                                        <p:attrNameLst>
                                          <p:attrName>fillcolor</p:attrName>
                                        </p:attrNameLst>
                                      </p:cBhvr>
                                      <p:tavLst>
                                        <p:tav tm="0">
                                          <p:val>
                                            <p:clrVal>
                                              <a:schemeClr val="accent2"/>
                                            </p:clrVal>
                                          </p:val>
                                        </p:tav>
                                        <p:tav tm="50000">
                                          <p:val>
                                            <p:clrVal>
                                              <a:schemeClr val="hlink"/>
                                            </p:clrVal>
                                          </p:val>
                                        </p:tav>
                                      </p:tavLst>
                                    </p:anim>
                                    <p:set>
                                      <p:cBhvr>
                                        <p:cTn id="45" dur="100"/>
                                        <p:tgtEl>
                                          <p:spTgt spid="665612"/>
                                        </p:tgtEl>
                                        <p:attrNameLst>
                                          <p:attrName>fill.type</p:attrName>
                                        </p:attrNameLst>
                                      </p:cBhvr>
                                      <p:to>
                                        <p:strVal val="solid"/>
                                      </p:to>
                                    </p:set>
                                  </p:childTnLst>
                                </p:cTn>
                              </p:par>
                            </p:childTnLst>
                          </p:cTn>
                        </p:par>
                        <p:par>
                          <p:cTn id="46" fill="hold">
                            <p:stCondLst>
                              <p:cond delay="6650"/>
                            </p:stCondLst>
                            <p:childTnLst>
                              <p:par>
                                <p:cTn id="47" presetID="3" presetClass="entr" presetSubtype="10" fill="hold" grpId="0" nodeType="afterEffect">
                                  <p:stCondLst>
                                    <p:cond delay="0"/>
                                  </p:stCondLst>
                                  <p:childTnLst>
                                    <p:set>
                                      <p:cBhvr>
                                        <p:cTn id="48" dur="1" fill="hold">
                                          <p:stCondLst>
                                            <p:cond delay="0"/>
                                          </p:stCondLst>
                                        </p:cTn>
                                        <p:tgtEl>
                                          <p:spTgt spid="665609"/>
                                        </p:tgtEl>
                                        <p:attrNameLst>
                                          <p:attrName>style.visibility</p:attrName>
                                        </p:attrNameLst>
                                      </p:cBhvr>
                                      <p:to>
                                        <p:strVal val="visible"/>
                                      </p:to>
                                    </p:set>
                                    <p:animEffect transition="in" filter="blinds(horizontal)">
                                      <p:cBhvr>
                                        <p:cTn id="49" dur="10"/>
                                        <p:tgtEl>
                                          <p:spTgt spid="665609"/>
                                        </p:tgtEl>
                                      </p:cBhvr>
                                    </p:animEffect>
                                  </p:childTnLst>
                                </p:cTn>
                              </p:par>
                            </p:childTnLst>
                          </p:cTn>
                        </p:par>
                        <p:par>
                          <p:cTn id="50" fill="hold">
                            <p:stCondLst>
                              <p:cond delay="6660"/>
                            </p:stCondLst>
                            <p:childTnLst>
                              <p:par>
                                <p:cTn id="51" presetID="27" presetClass="entr" presetSubtype="0" fill="hold" grpId="0" nodeType="afterEffect">
                                  <p:stCondLst>
                                    <p:cond delay="0"/>
                                  </p:stCondLst>
                                  <p:iterate type="lt">
                                    <p:tmPct val="50000"/>
                                  </p:iterate>
                                  <p:childTnLst>
                                    <p:set>
                                      <p:cBhvr>
                                        <p:cTn id="52" dur="1" fill="hold">
                                          <p:stCondLst>
                                            <p:cond delay="0"/>
                                          </p:stCondLst>
                                        </p:cTn>
                                        <p:tgtEl>
                                          <p:spTgt spid="2"/>
                                        </p:tgtEl>
                                        <p:attrNameLst>
                                          <p:attrName>style.visibility</p:attrName>
                                        </p:attrNameLst>
                                      </p:cBhvr>
                                      <p:to>
                                        <p:strVal val="visible"/>
                                      </p:to>
                                    </p:set>
                                    <p:anim calcmode="discrete" valueType="clr">
                                      <p:cBhvr override="childStyle">
                                        <p:cTn id="53" dur="1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54" dur="10"/>
                                        <p:tgtEl>
                                          <p:spTgt spid="2"/>
                                        </p:tgtEl>
                                        <p:attrNameLst>
                                          <p:attrName>fillcolor</p:attrName>
                                        </p:attrNameLst>
                                      </p:cBhvr>
                                      <p:tavLst>
                                        <p:tav tm="0">
                                          <p:val>
                                            <p:clrVal>
                                              <a:schemeClr val="accent2"/>
                                            </p:clrVal>
                                          </p:val>
                                        </p:tav>
                                        <p:tav tm="50000">
                                          <p:val>
                                            <p:clrVal>
                                              <a:schemeClr val="hlink"/>
                                            </p:clrVal>
                                          </p:val>
                                        </p:tav>
                                      </p:tavLst>
                                    </p:anim>
                                    <p:set>
                                      <p:cBhvr>
                                        <p:cTn id="55" dur="10"/>
                                        <p:tgtEl>
                                          <p:spTgt spid="2"/>
                                        </p:tgtEl>
                                        <p:attrNameLst>
                                          <p:attrName>fill.type</p:attrName>
                                        </p:attrNameLst>
                                      </p:cBhvr>
                                      <p:to>
                                        <p:strVal val="solid"/>
                                      </p:to>
                                    </p:set>
                                  </p:childTnLst>
                                </p:cTn>
                              </p:par>
                            </p:childTnLst>
                          </p:cTn>
                        </p:par>
                        <p:par>
                          <p:cTn id="56" fill="hold">
                            <p:stCondLst>
                              <p:cond delay="6745"/>
                            </p:stCondLst>
                            <p:childTnLst>
                              <p:par>
                                <p:cTn id="57" presetID="3" presetClass="entr" presetSubtype="10" fill="hold" grpId="0" nodeType="afterEffect">
                                  <p:stCondLst>
                                    <p:cond delay="0"/>
                                  </p:stCondLst>
                                  <p:childTnLst>
                                    <p:set>
                                      <p:cBhvr>
                                        <p:cTn id="58" dur="1" fill="hold">
                                          <p:stCondLst>
                                            <p:cond delay="0"/>
                                          </p:stCondLst>
                                        </p:cTn>
                                        <p:tgtEl>
                                          <p:spTgt spid="665610"/>
                                        </p:tgtEl>
                                        <p:attrNameLst>
                                          <p:attrName>style.visibility</p:attrName>
                                        </p:attrNameLst>
                                      </p:cBhvr>
                                      <p:to>
                                        <p:strVal val="visible"/>
                                      </p:to>
                                    </p:set>
                                    <p:animEffect transition="in" filter="blinds(horizontal)">
                                      <p:cBhvr>
                                        <p:cTn id="59" dur="10"/>
                                        <p:tgtEl>
                                          <p:spTgt spid="665610"/>
                                        </p:tgtEl>
                                      </p:cBhvr>
                                    </p:animEffect>
                                  </p:childTnLst>
                                </p:cTn>
                              </p:par>
                            </p:childTnLst>
                          </p:cTn>
                        </p:par>
                        <p:par>
                          <p:cTn id="60" fill="hold">
                            <p:stCondLst>
                              <p:cond delay="6755"/>
                            </p:stCondLst>
                            <p:childTnLst>
                              <p:par>
                                <p:cTn id="61" presetID="27" presetClass="entr" presetSubtype="0" fill="hold" grpId="0" nodeType="afterEffect">
                                  <p:stCondLst>
                                    <p:cond delay="0"/>
                                  </p:stCondLst>
                                  <p:iterate type="lt">
                                    <p:tmPct val="50000"/>
                                  </p:iterate>
                                  <p:childTnLst>
                                    <p:set>
                                      <p:cBhvr>
                                        <p:cTn id="62" dur="1" fill="hold">
                                          <p:stCondLst>
                                            <p:cond delay="0"/>
                                          </p:stCondLst>
                                        </p:cTn>
                                        <p:tgtEl>
                                          <p:spTgt spid="665613"/>
                                        </p:tgtEl>
                                        <p:attrNameLst>
                                          <p:attrName>style.visibility</p:attrName>
                                        </p:attrNameLst>
                                      </p:cBhvr>
                                      <p:to>
                                        <p:strVal val="visible"/>
                                      </p:to>
                                    </p:set>
                                    <p:anim calcmode="discrete" valueType="clr">
                                      <p:cBhvr override="childStyle">
                                        <p:cTn id="63" dur="80"/>
                                        <p:tgtEl>
                                          <p:spTgt spid="665613"/>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665613"/>
                                        </p:tgtEl>
                                        <p:attrNameLst>
                                          <p:attrName>fillcolor</p:attrName>
                                        </p:attrNameLst>
                                      </p:cBhvr>
                                      <p:tavLst>
                                        <p:tav tm="0">
                                          <p:val>
                                            <p:clrVal>
                                              <a:schemeClr val="accent2"/>
                                            </p:clrVal>
                                          </p:val>
                                        </p:tav>
                                        <p:tav tm="50000">
                                          <p:val>
                                            <p:clrVal>
                                              <a:schemeClr val="hlink"/>
                                            </p:clrVal>
                                          </p:val>
                                        </p:tav>
                                      </p:tavLst>
                                    </p:anim>
                                    <p:set>
                                      <p:cBhvr>
                                        <p:cTn id="65" dur="80"/>
                                        <p:tgtEl>
                                          <p:spTgt spid="6656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3" grpId="0" animBg="1"/>
      <p:bldP spid="665604" grpId="0" animBg="1"/>
      <p:bldP spid="665605" grpId="0" animBg="1"/>
      <p:bldP spid="665606" grpId="0" animBg="1"/>
      <p:bldP spid="665607" grpId="0" animBg="1"/>
      <p:bldP spid="665608" grpId="0" animBg="1"/>
      <p:bldP spid="665609" grpId="0" animBg="1"/>
      <p:bldP spid="665610" grpId="0" animBg="1"/>
      <p:bldP spid="665611" grpId="0"/>
      <p:bldP spid="665612" grpId="0"/>
      <p:bldP spid="665613" grpId="0"/>
      <p:bldP spid="665614"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tangolo 2"/>
          <p:cNvSpPr/>
          <p:nvPr/>
        </p:nvSpPr>
        <p:spPr>
          <a:xfrm>
            <a:off x="1187624" y="302567"/>
            <a:ext cx="7956376" cy="461665"/>
          </a:xfrm>
          <a:prstGeom prst="rect">
            <a:avLst/>
          </a:prstGeom>
        </p:spPr>
        <p:txBody>
          <a:bodyPr wrap="square">
            <a:spAutoFit/>
          </a:bodyPr>
          <a:lstStyle/>
          <a:p>
            <a:r>
              <a:rPr lang="it-IT" sz="2400" b="0" i="0" kern="0" dirty="0" smtClean="0">
                <a:solidFill>
                  <a:srgbClr val="005CE7">
                    <a:lumMod val="75000"/>
                  </a:srgbClr>
                </a:solidFill>
                <a:latin typeface="Verdana"/>
                <a:ea typeface="+mj-ea"/>
                <a:cs typeface="+mj-cs"/>
              </a:rPr>
              <a:t>Struttura tecnica dell’operazione di factoring</a:t>
            </a:r>
            <a:endParaRPr lang="it-IT" sz="2400" dirty="0"/>
          </a:p>
        </p:txBody>
      </p:sp>
      <p:sp>
        <p:nvSpPr>
          <p:cNvPr id="2" name="Segnaposto contenuto 1"/>
          <p:cNvSpPr>
            <a:spLocks noGrp="1"/>
          </p:cNvSpPr>
          <p:nvPr>
            <p:ph idx="1"/>
          </p:nvPr>
        </p:nvSpPr>
        <p:spPr/>
        <p:txBody>
          <a:bodyPr/>
          <a:lstStyle/>
          <a:p>
            <a:endParaRPr lang="it-IT" dirty="0"/>
          </a:p>
        </p:txBody>
      </p:sp>
      <p:pic>
        <p:nvPicPr>
          <p:cNvPr id="1124" name="Picture 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733550"/>
            <a:ext cx="7344816" cy="450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10989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tangolo 3"/>
          <p:cNvSpPr/>
          <p:nvPr/>
        </p:nvSpPr>
        <p:spPr>
          <a:xfrm>
            <a:off x="1187624" y="302567"/>
            <a:ext cx="7956376" cy="461665"/>
          </a:xfrm>
          <a:prstGeom prst="rect">
            <a:avLst/>
          </a:prstGeom>
        </p:spPr>
        <p:txBody>
          <a:bodyPr wrap="square">
            <a:spAutoFit/>
          </a:bodyPr>
          <a:lstStyle/>
          <a:p>
            <a:r>
              <a:rPr lang="it-IT" sz="2400" b="0" i="0" kern="0" dirty="0" smtClean="0">
                <a:solidFill>
                  <a:srgbClr val="005CE7">
                    <a:lumMod val="75000"/>
                  </a:srgbClr>
                </a:solidFill>
                <a:latin typeface="Verdana"/>
                <a:ea typeface="+mj-ea"/>
                <a:cs typeface="+mj-cs"/>
              </a:rPr>
              <a:t>Struttura tecnica dell’operazione di factoring</a:t>
            </a:r>
            <a:endParaRPr lang="it-IT" sz="2400" dirty="0"/>
          </a:p>
        </p:txBody>
      </p:sp>
      <p:sp>
        <p:nvSpPr>
          <p:cNvPr id="2" name="Segnaposto contenuto 1"/>
          <p:cNvSpPr>
            <a:spLocks noGrp="1"/>
          </p:cNvSpPr>
          <p:nvPr>
            <p:ph idx="1"/>
          </p:nvPr>
        </p:nvSpPr>
        <p:spPr/>
        <p:txBody>
          <a:bodyPr/>
          <a:lstStyle/>
          <a:p>
            <a:endParaRPr lang="it-IT" dirty="0"/>
          </a:p>
        </p:txBody>
      </p:sp>
      <p:pic>
        <p:nvPicPr>
          <p:cNvPr id="2147" name="Picture 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28800"/>
            <a:ext cx="7560839"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0670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tangolo 3"/>
          <p:cNvSpPr/>
          <p:nvPr/>
        </p:nvSpPr>
        <p:spPr>
          <a:xfrm>
            <a:off x="1187624" y="302567"/>
            <a:ext cx="7956376" cy="461665"/>
          </a:xfrm>
          <a:prstGeom prst="rect">
            <a:avLst/>
          </a:prstGeom>
        </p:spPr>
        <p:txBody>
          <a:bodyPr wrap="square">
            <a:spAutoFit/>
          </a:bodyPr>
          <a:lstStyle/>
          <a:p>
            <a:r>
              <a:rPr lang="it-IT" sz="2400" b="0" i="0" kern="0" dirty="0" smtClean="0">
                <a:solidFill>
                  <a:srgbClr val="005CE7">
                    <a:lumMod val="75000"/>
                  </a:srgbClr>
                </a:solidFill>
                <a:latin typeface="Verdana"/>
                <a:ea typeface="+mj-ea"/>
                <a:cs typeface="+mj-cs"/>
              </a:rPr>
              <a:t>Struttura tecnica dell’operazione di factoring</a:t>
            </a:r>
            <a:endParaRPr lang="it-IT" sz="2400" dirty="0"/>
          </a:p>
        </p:txBody>
      </p:sp>
      <p:sp>
        <p:nvSpPr>
          <p:cNvPr id="2" name="Segnaposto contenuto 1"/>
          <p:cNvSpPr>
            <a:spLocks noGrp="1"/>
          </p:cNvSpPr>
          <p:nvPr>
            <p:ph idx="1"/>
          </p:nvPr>
        </p:nvSpPr>
        <p:spPr/>
        <p:txBody>
          <a:bodyPr/>
          <a:lstStyle/>
          <a:p>
            <a:endParaRPr lang="it-IT" dirty="0"/>
          </a:p>
        </p:txBody>
      </p:sp>
      <p:pic>
        <p:nvPicPr>
          <p:cNvPr id="3171" name="Picture 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976438"/>
            <a:ext cx="7488832" cy="411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63387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tangolo 3"/>
          <p:cNvSpPr/>
          <p:nvPr/>
        </p:nvSpPr>
        <p:spPr>
          <a:xfrm>
            <a:off x="1187624" y="302567"/>
            <a:ext cx="7956376" cy="461665"/>
          </a:xfrm>
          <a:prstGeom prst="rect">
            <a:avLst/>
          </a:prstGeom>
        </p:spPr>
        <p:txBody>
          <a:bodyPr wrap="square">
            <a:spAutoFit/>
          </a:bodyPr>
          <a:lstStyle/>
          <a:p>
            <a:r>
              <a:rPr lang="it-IT" sz="2400" b="0" i="0" kern="0" dirty="0" smtClean="0">
                <a:solidFill>
                  <a:srgbClr val="005CE7">
                    <a:lumMod val="75000"/>
                  </a:srgbClr>
                </a:solidFill>
                <a:latin typeface="Verdana"/>
                <a:ea typeface="+mj-ea"/>
                <a:cs typeface="+mj-cs"/>
              </a:rPr>
              <a:t>Struttura tecnica dell’operazione di factoring</a:t>
            </a:r>
            <a:endParaRPr lang="it-IT" sz="2400" dirty="0"/>
          </a:p>
        </p:txBody>
      </p:sp>
      <p:sp>
        <p:nvSpPr>
          <p:cNvPr id="2" name="Segnaposto contenuto 1"/>
          <p:cNvSpPr>
            <a:spLocks noGrp="1"/>
          </p:cNvSpPr>
          <p:nvPr>
            <p:ph idx="1"/>
          </p:nvPr>
        </p:nvSpPr>
        <p:spPr/>
        <p:txBody>
          <a:bodyPr/>
          <a:lstStyle/>
          <a:p>
            <a:endParaRPr lang="it-IT" dirty="0"/>
          </a:p>
        </p:txBody>
      </p:sp>
      <p:pic>
        <p:nvPicPr>
          <p:cNvPr id="4199" name="Picture 1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700808"/>
            <a:ext cx="7344816" cy="4758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93553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tangolo 3"/>
          <p:cNvSpPr/>
          <p:nvPr/>
        </p:nvSpPr>
        <p:spPr>
          <a:xfrm>
            <a:off x="1187624" y="302567"/>
            <a:ext cx="7956376" cy="461665"/>
          </a:xfrm>
          <a:prstGeom prst="rect">
            <a:avLst/>
          </a:prstGeom>
        </p:spPr>
        <p:txBody>
          <a:bodyPr wrap="square">
            <a:spAutoFit/>
          </a:bodyPr>
          <a:lstStyle/>
          <a:p>
            <a:r>
              <a:rPr lang="it-IT" sz="2400" b="0" i="0" kern="0" dirty="0" smtClean="0">
                <a:solidFill>
                  <a:srgbClr val="005CE7">
                    <a:lumMod val="75000"/>
                  </a:srgbClr>
                </a:solidFill>
                <a:latin typeface="Verdana"/>
                <a:ea typeface="+mj-ea"/>
                <a:cs typeface="+mj-cs"/>
              </a:rPr>
              <a:t>Struttura tecnica dell’operazione di factoring</a:t>
            </a:r>
            <a:endParaRPr lang="it-IT" sz="2400" dirty="0"/>
          </a:p>
        </p:txBody>
      </p:sp>
      <p:sp>
        <p:nvSpPr>
          <p:cNvPr id="2" name="Segnaposto contenuto 1"/>
          <p:cNvSpPr>
            <a:spLocks noGrp="1"/>
          </p:cNvSpPr>
          <p:nvPr>
            <p:ph idx="1"/>
          </p:nvPr>
        </p:nvSpPr>
        <p:spPr/>
        <p:txBody>
          <a:bodyPr/>
          <a:lstStyle/>
          <a:p>
            <a:endParaRPr lang="it-IT" dirty="0"/>
          </a:p>
        </p:txBody>
      </p:sp>
      <p:pic>
        <p:nvPicPr>
          <p:cNvPr id="5220" name="Picture 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72816"/>
            <a:ext cx="734481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2082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tangolo 3"/>
          <p:cNvSpPr/>
          <p:nvPr/>
        </p:nvSpPr>
        <p:spPr>
          <a:xfrm>
            <a:off x="1187624" y="302567"/>
            <a:ext cx="7956376" cy="461665"/>
          </a:xfrm>
          <a:prstGeom prst="rect">
            <a:avLst/>
          </a:prstGeom>
        </p:spPr>
        <p:txBody>
          <a:bodyPr wrap="square">
            <a:spAutoFit/>
          </a:bodyPr>
          <a:lstStyle/>
          <a:p>
            <a:r>
              <a:rPr lang="it-IT" sz="2400" b="0" i="0" kern="0" dirty="0" smtClean="0">
                <a:solidFill>
                  <a:srgbClr val="005CE7">
                    <a:lumMod val="75000"/>
                  </a:srgbClr>
                </a:solidFill>
                <a:latin typeface="Verdana"/>
                <a:ea typeface="+mj-ea"/>
                <a:cs typeface="+mj-cs"/>
              </a:rPr>
              <a:t>Struttura tecnica dell’operazione di factoring</a:t>
            </a:r>
            <a:endParaRPr lang="it-IT" sz="2400" dirty="0"/>
          </a:p>
        </p:txBody>
      </p:sp>
      <p:sp>
        <p:nvSpPr>
          <p:cNvPr id="2" name="Segnaposto contenuto 1"/>
          <p:cNvSpPr>
            <a:spLocks noGrp="1"/>
          </p:cNvSpPr>
          <p:nvPr>
            <p:ph idx="1"/>
          </p:nvPr>
        </p:nvSpPr>
        <p:spPr/>
        <p:txBody>
          <a:bodyPr/>
          <a:lstStyle/>
          <a:p>
            <a:endParaRPr lang="it-IT" dirty="0"/>
          </a:p>
        </p:txBody>
      </p:sp>
      <p:pic>
        <p:nvPicPr>
          <p:cNvPr id="6244" name="Picture 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00808"/>
            <a:ext cx="7488832"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13870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tangolo 3"/>
          <p:cNvSpPr/>
          <p:nvPr/>
        </p:nvSpPr>
        <p:spPr>
          <a:xfrm>
            <a:off x="1187624" y="302567"/>
            <a:ext cx="7956376" cy="461665"/>
          </a:xfrm>
          <a:prstGeom prst="rect">
            <a:avLst/>
          </a:prstGeom>
        </p:spPr>
        <p:txBody>
          <a:bodyPr wrap="square">
            <a:spAutoFit/>
          </a:bodyPr>
          <a:lstStyle/>
          <a:p>
            <a:r>
              <a:rPr lang="it-IT" sz="2400" b="0" i="0" kern="0" dirty="0" smtClean="0">
                <a:solidFill>
                  <a:srgbClr val="005CE7">
                    <a:lumMod val="75000"/>
                  </a:srgbClr>
                </a:solidFill>
                <a:latin typeface="Verdana"/>
                <a:ea typeface="+mj-ea"/>
                <a:cs typeface="+mj-cs"/>
              </a:rPr>
              <a:t>Struttura tecnica dell’operazione di factoring</a:t>
            </a:r>
            <a:endParaRPr lang="it-IT" sz="2400" dirty="0"/>
          </a:p>
        </p:txBody>
      </p:sp>
      <p:sp>
        <p:nvSpPr>
          <p:cNvPr id="2" name="Segnaposto contenuto 1"/>
          <p:cNvSpPr>
            <a:spLocks noGrp="1"/>
          </p:cNvSpPr>
          <p:nvPr>
            <p:ph idx="1"/>
          </p:nvPr>
        </p:nvSpPr>
        <p:spPr/>
        <p:txBody>
          <a:bodyPr/>
          <a:lstStyle/>
          <a:p>
            <a:endParaRPr lang="it-IT" dirty="0"/>
          </a:p>
        </p:txBody>
      </p:sp>
      <p:pic>
        <p:nvPicPr>
          <p:cNvPr id="7270" name="Picture 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28800"/>
            <a:ext cx="6696744"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0252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ttangolo 3"/>
          <p:cNvSpPr/>
          <p:nvPr/>
        </p:nvSpPr>
        <p:spPr>
          <a:xfrm>
            <a:off x="1187624" y="302567"/>
            <a:ext cx="7956376" cy="461665"/>
          </a:xfrm>
          <a:prstGeom prst="rect">
            <a:avLst/>
          </a:prstGeom>
        </p:spPr>
        <p:txBody>
          <a:bodyPr wrap="square">
            <a:spAutoFit/>
          </a:bodyPr>
          <a:lstStyle/>
          <a:p>
            <a:r>
              <a:rPr lang="it-IT" sz="2400" b="0" i="0" kern="0" dirty="0" smtClean="0">
                <a:solidFill>
                  <a:srgbClr val="005CE7">
                    <a:lumMod val="75000"/>
                  </a:srgbClr>
                </a:solidFill>
                <a:latin typeface="Verdana"/>
                <a:ea typeface="+mj-ea"/>
                <a:cs typeface="+mj-cs"/>
              </a:rPr>
              <a:t>Struttura tecnica dell’operazione di factoring</a:t>
            </a:r>
            <a:endParaRPr lang="it-IT" sz="2400" dirty="0"/>
          </a:p>
        </p:txBody>
      </p:sp>
      <p:sp>
        <p:nvSpPr>
          <p:cNvPr id="2" name="Segnaposto contenuto 1"/>
          <p:cNvSpPr>
            <a:spLocks noGrp="1"/>
          </p:cNvSpPr>
          <p:nvPr>
            <p:ph idx="1"/>
          </p:nvPr>
        </p:nvSpPr>
        <p:spPr/>
        <p:txBody>
          <a:bodyPr/>
          <a:lstStyle/>
          <a:p>
            <a:endParaRPr lang="it-IT" dirty="0"/>
          </a:p>
        </p:txBody>
      </p:sp>
      <p:pic>
        <p:nvPicPr>
          <p:cNvPr id="8292" name="Picture 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95488"/>
            <a:ext cx="7776863" cy="409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18155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bwMode="auto">
          <a:xfrm>
            <a:off x="1475656" y="3717032"/>
            <a:ext cx="6696744" cy="360040"/>
          </a:xfrm>
          <a:prstGeom prst="rect">
            <a:avLst/>
          </a:prstGeom>
          <a:solidFill>
            <a:srgbClr val="EEECE1"/>
          </a:solidFill>
          <a:ln w="9525">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lIns="0" tIns="0" rIns="0" bIns="0" rtlCol="0" anchor="ctr" anchorCtr="0">
            <a:prstTxWarp prst="textNoShape">
              <a:avLst/>
            </a:prstTxWarp>
          </a:bodyPr>
          <a:lstStyle/>
          <a:p>
            <a:pPr algn="ctr"/>
            <a:endParaRPr lang="it-IT" dirty="0" smtClean="0">
              <a:solidFill>
                <a:schemeClr val="tx2">
                  <a:lumMod val="50000"/>
                  <a:lumOff val="50000"/>
                </a:schemeClr>
              </a:solidFill>
              <a:latin typeface="+mj-lt"/>
            </a:endParaRPr>
          </a:p>
        </p:txBody>
      </p:sp>
      <p:sp>
        <p:nvSpPr>
          <p:cNvPr id="29" name="Text Box 7"/>
          <p:cNvSpPr txBox="1">
            <a:spLocks noChangeArrowheads="1"/>
          </p:cNvSpPr>
          <p:nvPr/>
        </p:nvSpPr>
        <p:spPr bwMode="auto">
          <a:xfrm>
            <a:off x="8470087" y="6309320"/>
            <a:ext cx="304725" cy="321469"/>
          </a:xfrm>
          <a:prstGeom prst="rect">
            <a:avLst/>
          </a:prstGeom>
          <a:noFill/>
          <a:ln w="12700">
            <a:noFill/>
            <a:miter lim="800000"/>
            <a:headEnd/>
            <a:tailEnd/>
          </a:ln>
        </p:spPr>
        <p:txBody>
          <a:bodyPr wrap="none" lIns="64270" tIns="32135" rIns="64270" bIns="32135" anchor="ctr"/>
          <a:lstStyle/>
          <a:p>
            <a:pPr algn="ctr"/>
            <a:fld id="{98A5D95B-D39F-4511-B117-BE68A7DD1C5D}" type="slidenum">
              <a:rPr lang="en-US">
                <a:solidFill>
                  <a:srgbClr val="FFFFFF"/>
                </a:solidFill>
                <a:latin typeface="Trebuchet MS" pitchFamily="34" charset="0"/>
                <a:sym typeface="Trebuchet MS" pitchFamily="34" charset="0"/>
              </a:rPr>
              <a:pPr algn="ctr"/>
              <a:t>59</a:t>
            </a:fld>
            <a:endParaRPr lang="en-US" dirty="0">
              <a:solidFill>
                <a:srgbClr val="FFFFFF"/>
              </a:solidFill>
              <a:latin typeface="Trebuchet MS" pitchFamily="34" charset="0"/>
              <a:sym typeface="Trebuchet MS" pitchFamily="34" charset="0"/>
            </a:endParaRPr>
          </a:p>
        </p:txBody>
      </p:sp>
      <p:sp>
        <p:nvSpPr>
          <p:cNvPr id="6" name="Titolo 3"/>
          <p:cNvSpPr txBox="1">
            <a:spLocks/>
          </p:cNvSpPr>
          <p:nvPr/>
        </p:nvSpPr>
        <p:spPr bwMode="auto">
          <a:xfrm>
            <a:off x="5720" y="188640"/>
            <a:ext cx="9144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i="1" kern="1200">
                <a:solidFill>
                  <a:srgbClr val="CAB696"/>
                </a:solidFill>
                <a:latin typeface="Arial Black"/>
                <a:ea typeface="+mj-ea"/>
                <a:cs typeface="Arial Black"/>
              </a:defRPr>
            </a:lvl1pPr>
            <a:lvl2pPr algn="l" defTabSz="457200" rtl="0" eaLnBrk="0" fontAlgn="base" hangingPunct="0">
              <a:spcBef>
                <a:spcPct val="0"/>
              </a:spcBef>
              <a:spcAft>
                <a:spcPct val="0"/>
              </a:spcAft>
              <a:defRPr sz="3600" i="1">
                <a:solidFill>
                  <a:srgbClr val="CAB696"/>
                </a:solidFill>
                <a:latin typeface="Arial Black" pitchFamily="34" charset="0"/>
              </a:defRPr>
            </a:lvl2pPr>
            <a:lvl3pPr algn="l" defTabSz="457200" rtl="0" eaLnBrk="0" fontAlgn="base" hangingPunct="0">
              <a:spcBef>
                <a:spcPct val="0"/>
              </a:spcBef>
              <a:spcAft>
                <a:spcPct val="0"/>
              </a:spcAft>
              <a:defRPr sz="3600" i="1">
                <a:solidFill>
                  <a:srgbClr val="CAB696"/>
                </a:solidFill>
                <a:latin typeface="Arial Black" pitchFamily="34" charset="0"/>
              </a:defRPr>
            </a:lvl3pPr>
            <a:lvl4pPr algn="l" defTabSz="457200" rtl="0" eaLnBrk="0" fontAlgn="base" hangingPunct="0">
              <a:spcBef>
                <a:spcPct val="0"/>
              </a:spcBef>
              <a:spcAft>
                <a:spcPct val="0"/>
              </a:spcAft>
              <a:defRPr sz="3600" i="1">
                <a:solidFill>
                  <a:srgbClr val="CAB696"/>
                </a:solidFill>
                <a:latin typeface="Arial Black" pitchFamily="34" charset="0"/>
              </a:defRPr>
            </a:lvl4pPr>
            <a:lvl5pPr algn="l" defTabSz="457200" rtl="0" eaLnBrk="0" fontAlgn="base" hangingPunct="0">
              <a:spcBef>
                <a:spcPct val="0"/>
              </a:spcBef>
              <a:spcAft>
                <a:spcPct val="0"/>
              </a:spcAft>
              <a:defRPr sz="3600" i="1">
                <a:solidFill>
                  <a:srgbClr val="CAB696"/>
                </a:solidFill>
                <a:latin typeface="Arial Black" pitchFamily="34" charset="0"/>
              </a:defRPr>
            </a:lvl5pPr>
            <a:lvl6pPr marL="457200" algn="l" defTabSz="457200" rtl="0" fontAlgn="base">
              <a:spcBef>
                <a:spcPct val="0"/>
              </a:spcBef>
              <a:spcAft>
                <a:spcPct val="0"/>
              </a:spcAft>
              <a:defRPr sz="3600" i="1">
                <a:solidFill>
                  <a:srgbClr val="CAB696"/>
                </a:solidFill>
                <a:latin typeface="Arial Black" pitchFamily="34" charset="0"/>
              </a:defRPr>
            </a:lvl6pPr>
            <a:lvl7pPr marL="914400" algn="l" defTabSz="457200" rtl="0" fontAlgn="base">
              <a:spcBef>
                <a:spcPct val="0"/>
              </a:spcBef>
              <a:spcAft>
                <a:spcPct val="0"/>
              </a:spcAft>
              <a:defRPr sz="3600" i="1">
                <a:solidFill>
                  <a:srgbClr val="CAB696"/>
                </a:solidFill>
                <a:latin typeface="Arial Black" pitchFamily="34" charset="0"/>
              </a:defRPr>
            </a:lvl7pPr>
            <a:lvl8pPr marL="1371600" algn="l" defTabSz="457200" rtl="0" fontAlgn="base">
              <a:spcBef>
                <a:spcPct val="0"/>
              </a:spcBef>
              <a:spcAft>
                <a:spcPct val="0"/>
              </a:spcAft>
              <a:defRPr sz="3600" i="1">
                <a:solidFill>
                  <a:srgbClr val="CAB696"/>
                </a:solidFill>
                <a:latin typeface="Arial Black" pitchFamily="34" charset="0"/>
              </a:defRPr>
            </a:lvl8pPr>
            <a:lvl9pPr marL="1828800" algn="l" defTabSz="457200" rtl="0" fontAlgn="base">
              <a:spcBef>
                <a:spcPct val="0"/>
              </a:spcBef>
              <a:spcAft>
                <a:spcPct val="0"/>
              </a:spcAft>
              <a:defRPr sz="3600" i="1">
                <a:solidFill>
                  <a:srgbClr val="CAB696"/>
                </a:solidFill>
                <a:latin typeface="Arial Black" pitchFamily="34" charset="0"/>
              </a:defRPr>
            </a:lvl9pPr>
          </a:lstStyle>
          <a:p>
            <a:pPr algn="ctr"/>
            <a:r>
              <a:rPr lang="it-IT" dirty="0">
                <a:solidFill>
                  <a:schemeClr val="accent1"/>
                </a:solidFill>
                <a:latin typeface="Arial Black" pitchFamily="34" charset="0"/>
                <a:ea typeface="ＭＳ Ｐゴシック"/>
                <a:cs typeface="ＭＳ Ｐゴシック"/>
              </a:rPr>
              <a:t>Agenda</a:t>
            </a:r>
          </a:p>
        </p:txBody>
      </p:sp>
      <p:sp>
        <p:nvSpPr>
          <p:cNvPr id="7" name="Rettangolo 6"/>
          <p:cNvSpPr/>
          <p:nvPr/>
        </p:nvSpPr>
        <p:spPr>
          <a:xfrm>
            <a:off x="1301356" y="1556792"/>
            <a:ext cx="6552728" cy="3888432"/>
          </a:xfrm>
          <a:prstGeom prst="rect">
            <a:avLst/>
          </a:prstGeom>
          <a:noFill/>
          <a:ln w="9525">
            <a:noFill/>
            <a:prstDash val="dash"/>
            <a:miter lim="800000"/>
            <a:headEnd/>
            <a:tailEnd/>
          </a:ln>
          <a:effectLst/>
        </p:spPr>
        <p:txBody>
          <a:bodyPr lIns="216000" tIns="0" rIns="216000" bIns="0" rtlCol="0" anchor="t" anchorCtr="0">
            <a:prstTxWarp prst="textNoShape">
              <a:avLst/>
            </a:prstTxWarp>
            <a:noAutofit/>
          </a:bodyPr>
          <a:lstStyle/>
          <a:p>
            <a:pPr marL="85725" algn="just"/>
            <a:endParaRPr lang="it-IT" sz="1600" dirty="0" smtClean="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smtClean="0">
                <a:solidFill>
                  <a:schemeClr val="accent2">
                    <a:lumMod val="75000"/>
                  </a:schemeClr>
                </a:solidFill>
                <a:latin typeface="Arial" pitchFamily="34" charset="0"/>
                <a:cs typeface="Arial" pitchFamily="34" charset="0"/>
              </a:rPr>
              <a:t>Il mercato</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Che cos’è il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La </a:t>
            </a:r>
            <a:r>
              <a:rPr lang="it-IT" sz="1600" dirty="0" smtClean="0">
                <a:solidFill>
                  <a:schemeClr val="accent2">
                    <a:lumMod val="75000"/>
                  </a:schemeClr>
                </a:solidFill>
                <a:latin typeface="Arial" pitchFamily="34" charset="0"/>
                <a:cs typeface="Arial" pitchFamily="34" charset="0"/>
              </a:rPr>
              <a:t>normativa</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Struttura tecnica </a:t>
            </a:r>
            <a:r>
              <a:rPr lang="it-IT" sz="1600" dirty="0" smtClean="0">
                <a:solidFill>
                  <a:schemeClr val="accent2">
                    <a:lumMod val="75000"/>
                  </a:schemeClr>
                </a:solidFill>
                <a:latin typeface="Arial" pitchFamily="34" charset="0"/>
                <a:cs typeface="Arial" pitchFamily="34" charset="0"/>
              </a:rPr>
              <a:t>dell’operazione</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Vantaggi dell’operazione e </a:t>
            </a:r>
            <a:r>
              <a:rPr lang="it-IT" sz="1600" dirty="0" smtClean="0">
                <a:solidFill>
                  <a:schemeClr val="accent2">
                    <a:lumMod val="75000"/>
                  </a:schemeClr>
                </a:solidFill>
                <a:latin typeface="Arial" pitchFamily="34" charset="0"/>
                <a:cs typeface="Arial" pitchFamily="34" charset="0"/>
              </a:rPr>
              <a:t>comparazione</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Il profilo ideale della domanda di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Gli effetti del factoring sulla gestione </a:t>
            </a:r>
            <a:r>
              <a:rPr lang="it-IT" sz="1600" dirty="0" smtClean="0">
                <a:solidFill>
                  <a:schemeClr val="accent2">
                    <a:lumMod val="75000"/>
                  </a:schemeClr>
                </a:solidFill>
                <a:latin typeface="Arial" pitchFamily="34" charset="0"/>
                <a:cs typeface="Arial" pitchFamily="34" charset="0"/>
              </a:rPr>
              <a:t>dell’impresa</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Case </a:t>
            </a:r>
            <a:r>
              <a:rPr lang="it-IT" sz="1600" dirty="0" err="1">
                <a:solidFill>
                  <a:schemeClr val="accent2">
                    <a:lumMod val="75000"/>
                  </a:schemeClr>
                </a:solidFill>
                <a:latin typeface="Arial" pitchFamily="34" charset="0"/>
                <a:cs typeface="Arial" pitchFamily="34" charset="0"/>
              </a:rPr>
              <a:t>History</a:t>
            </a: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endParaRPr lang="it-IT" sz="1600" dirty="0">
              <a:solidFill>
                <a:schemeClr val="tx2">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24793689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Titolo 1"/>
          <p:cNvSpPr>
            <a:spLocks noGrp="1"/>
          </p:cNvSpPr>
          <p:nvPr>
            <p:ph type="title"/>
          </p:nvPr>
        </p:nvSpPr>
        <p:spPr>
          <a:xfrm>
            <a:off x="1214438" y="333375"/>
            <a:ext cx="6886575" cy="733425"/>
          </a:xfrm>
        </p:spPr>
        <p:txBody>
          <a:bodyPr/>
          <a:lstStyle/>
          <a:p>
            <a:pPr eaLnBrk="1" hangingPunct="1"/>
            <a:r>
              <a:rPr lang="en-GB" dirty="0" smtClean="0"/>
              <a:t>Trend </a:t>
            </a:r>
            <a:r>
              <a:rPr lang="en-GB" dirty="0" err="1" smtClean="0"/>
              <a:t>Prestiti</a:t>
            </a:r>
            <a:r>
              <a:rPr lang="en-GB" dirty="0" smtClean="0"/>
              <a:t> </a:t>
            </a:r>
            <a:r>
              <a:rPr lang="en-GB" dirty="0" err="1" smtClean="0"/>
              <a:t>Sofferenze</a:t>
            </a:r>
            <a:endParaRPr lang="en-GB" dirty="0" smtClean="0"/>
          </a:p>
        </p:txBody>
      </p:sp>
      <p:sp>
        <p:nvSpPr>
          <p:cNvPr id="4" name="Segnaposto numero diapositiva 3"/>
          <p:cNvSpPr>
            <a:spLocks noGrp="1"/>
          </p:cNvSpPr>
          <p:nvPr>
            <p:ph type="sldNum" sz="quarter" idx="11"/>
          </p:nvPr>
        </p:nvSpPr>
        <p:spPr/>
        <p:txBody>
          <a:bodyPr/>
          <a:lstStyle/>
          <a:p>
            <a:pPr>
              <a:defRPr/>
            </a:pPr>
            <a:fld id="{8AD26150-396D-40B6-B12E-3E6470600FAD}" type="slidenum">
              <a:rPr lang="it-IT"/>
              <a:pPr>
                <a:defRPr/>
              </a:pPr>
              <a:t>6</a:t>
            </a:fld>
            <a:endParaRPr lang="it-IT"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8460433" cy="518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60233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5" name="Rectangle 122"/>
          <p:cNvSpPr>
            <a:spLocks noGrp="1"/>
          </p:cNvSpPr>
          <p:nvPr>
            <p:ph type="title" idx="4294967295"/>
          </p:nvPr>
        </p:nvSpPr>
        <p:spPr>
          <a:xfrm>
            <a:off x="0" y="120650"/>
            <a:ext cx="9143999" cy="1143000"/>
          </a:xfrm>
        </p:spPr>
        <p:txBody>
          <a:bodyPr/>
          <a:lstStyle/>
          <a:p>
            <a:pPr algn="ctr" eaLnBrk="1" hangingPunct="1"/>
            <a:r>
              <a:rPr lang="it-IT" sz="3200" dirty="0" smtClean="0">
                <a:latin typeface="+mn-lt"/>
              </a:rPr>
              <a:t>Forme Tecniche</a:t>
            </a:r>
          </a:p>
        </p:txBody>
      </p:sp>
      <p:graphicFrame>
        <p:nvGraphicFramePr>
          <p:cNvPr id="45113" name="Group 57"/>
          <p:cNvGraphicFramePr>
            <a:graphicFrameLocks noGrp="1"/>
          </p:cNvGraphicFramePr>
          <p:nvPr>
            <p:extLst>
              <p:ext uri="{D42A27DB-BD31-4B8C-83A1-F6EECF244321}">
                <p14:modId xmlns:p14="http://schemas.microsoft.com/office/powerpoint/2010/main" val="1452537881"/>
              </p:ext>
            </p:extLst>
          </p:nvPr>
        </p:nvGraphicFramePr>
        <p:xfrm>
          <a:off x="323850" y="1428750"/>
          <a:ext cx="8605838" cy="4876800"/>
        </p:xfrm>
        <a:graphic>
          <a:graphicData uri="http://schemas.openxmlformats.org/drawingml/2006/table">
            <a:tbl>
              <a:tblPr/>
              <a:tblGrid>
                <a:gridCol w="1944688"/>
                <a:gridCol w="227012"/>
                <a:gridCol w="2646363"/>
                <a:gridCol w="295275"/>
                <a:gridCol w="3492500"/>
              </a:tblGrid>
              <a:tr h="244475">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dirty="0" smtClean="0">
                        <a:ln>
                          <a:noFill/>
                        </a:ln>
                        <a:solidFill>
                          <a:schemeClr val="bg2"/>
                        </a:solidFill>
                        <a:effectLst/>
                        <a:latin typeface="Arial" pitchFamily="34" charset="0"/>
                        <a:cs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it-IT" sz="1000" b="0" i="0" u="none" strike="noStrike" cap="none" normalizeH="0" baseline="0" dirty="0" smtClean="0">
                          <a:ln>
                            <a:noFill/>
                          </a:ln>
                          <a:solidFill>
                            <a:schemeClr val="tx1"/>
                          </a:solidFill>
                          <a:effectLst/>
                          <a:latin typeface="Arial" pitchFamily="34" charset="0"/>
                          <a:cs typeface="Arial" pitchFamily="34" charset="0"/>
                        </a:rPr>
                        <a:t> </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a:txBody>
                  <a:tcPr anchor="b" horzOverflow="overflow">
                    <a:lnL>
                      <a:noFill/>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FFFF"/>
                          </a:solidFill>
                          <a:effectLst/>
                          <a:latin typeface="Arial" pitchFamily="34" charset="0"/>
                          <a:cs typeface="Arial" pitchFamily="34" charset="0"/>
                        </a:rPr>
                        <a:t>peculiarità</a:t>
                      </a:r>
                      <a:endParaRPr kumimoji="0" lang="it-IT" sz="1600" b="1"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solidFill>
                      <a:schemeClr val="accent2">
                        <a:lumMod val="40000"/>
                        <a:lumOff val="60000"/>
                      </a:schemeClr>
                    </a:solid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1" i="0" u="none" strike="noStrike" cap="none" normalizeH="0" baseline="0" dirty="0" smtClean="0">
                        <a:ln>
                          <a:noFill/>
                        </a:ln>
                        <a:solidFill>
                          <a:schemeClr val="bg2"/>
                        </a:solidFill>
                        <a:effectLst/>
                        <a:latin typeface="Arial" pitchFamily="34" charset="0"/>
                        <a:cs typeface="Arial" pitchFamily="34" charset="0"/>
                      </a:endParaRPr>
                    </a:p>
                  </a:txBody>
                  <a:tcPr anchor="ctr" horzOverflow="overflow">
                    <a:lnL w="12700" cap="flat" cmpd="sng" algn="ctr">
                      <a:solidFill>
                        <a:srgbClr val="B5AA58"/>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FFFF"/>
                          </a:solidFill>
                          <a:effectLst/>
                          <a:latin typeface="Arial" pitchFamily="34" charset="0"/>
                          <a:cs typeface="Arial" pitchFamily="34" charset="0"/>
                        </a:rPr>
                        <a:t>benefici</a:t>
                      </a:r>
                      <a:endParaRPr kumimoji="0" lang="it-IT" sz="1600" b="1"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B5AA58"/>
                      </a:solidFill>
                      <a:prstDash val="solid"/>
                      <a:round/>
                      <a:headEnd type="none" w="med" len="med"/>
                      <a:tailEnd type="none" w="med" len="med"/>
                    </a:lnB>
                    <a:lnTlToBr>
                      <a:noFill/>
                    </a:lnTlToBr>
                    <a:lnBlToTr>
                      <a:noFill/>
                    </a:lnBlToTr>
                    <a:solidFill>
                      <a:schemeClr val="accent2">
                        <a:lumMod val="40000"/>
                        <a:lumOff val="60000"/>
                      </a:schemeClr>
                    </a:solidFill>
                  </a:tcPr>
                </a:tc>
              </a:tr>
              <a:tr h="292100">
                <a:tc rowSpan="3">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rgbClr val="FFFFFF"/>
                          </a:solidFill>
                          <a:effectLst/>
                          <a:latin typeface="Arial" pitchFamily="34" charset="0"/>
                          <a:cs typeface="Arial" pitchFamily="34" charset="0"/>
                        </a:rPr>
                        <a:t>PR</a:t>
                      </a:r>
                      <a:r>
                        <a:rPr kumimoji="0" lang="it-IT" sz="2000" b="0" i="0" u="none" strike="noStrike" kern="1200" cap="none" normalizeH="0" baseline="0" dirty="0" smtClean="0">
                          <a:ln>
                            <a:noFill/>
                          </a:ln>
                          <a:solidFill>
                            <a:srgbClr val="FFFFFF"/>
                          </a:solidFill>
                          <a:effectLst/>
                          <a:latin typeface="Arial" pitchFamily="34" charset="0"/>
                          <a:ea typeface="+mn-ea"/>
                          <a:cs typeface="Arial" pitchFamily="34" charset="0"/>
                        </a:rPr>
                        <a:t>O SOLVENDO</a:t>
                      </a:r>
                    </a:p>
                  </a:txBody>
                  <a:tcPr anchor="ctr" horzOverflow="overflow">
                    <a:lnL>
                      <a:noFill/>
                    </a:lnL>
                    <a:lnR>
                      <a:noFill/>
                    </a:lnR>
                    <a:lnT>
                      <a:noFill/>
                    </a:lnT>
                    <a:lnB>
                      <a:noFill/>
                    </a:lnB>
                    <a:lnTlToBr>
                      <a:noFill/>
                    </a:lnTlToBr>
                    <a:lnBlToTr>
                      <a:noFill/>
                    </a:lnBlToTr>
                    <a:solidFill>
                      <a:schemeClr val="accent2">
                        <a:lumMod val="60000"/>
                        <a:lumOff val="4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it-IT" sz="1000" b="0" i="0" u="none" strike="noStrike" cap="none" normalizeH="0" baseline="0" smtClean="0">
                          <a:ln>
                            <a:noFill/>
                          </a:ln>
                          <a:solidFill>
                            <a:schemeClr val="tx1"/>
                          </a:solidFill>
                          <a:effectLst/>
                          <a:latin typeface="Arial" pitchFamily="34" charset="0"/>
                          <a:cs typeface="Arial"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a:txBody>
                  <a:tcPr anchor="b" horzOverflow="overflow">
                    <a:lnL>
                      <a:noFill/>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rowSpan="3">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la garanzia sul buon fine dei crediti ceduti rimane in capo all'impresa</a:t>
                      </a:r>
                    </a:p>
                    <a:p>
                      <a:pPr marL="0" marR="0" lvl="0" indent="0" algn="l" defTabSz="457200" rtl="0" eaLnBrk="1" fontAlgn="ctr" latinLnBrk="0" hangingPunct="1">
                        <a:lnSpc>
                          <a:spcPct val="100000"/>
                        </a:lnSpc>
                        <a:spcBef>
                          <a:spcPct val="0"/>
                        </a:spcBef>
                        <a:spcAft>
                          <a:spcPct val="0"/>
                        </a:spcAft>
                        <a:buClrTx/>
                        <a:buSzTx/>
                        <a:buFontTx/>
                        <a:buNone/>
                        <a:tabLst/>
                      </a:pPr>
                      <a:endParaRPr lang="it-IT" sz="1600" kern="1200" dirty="0" smtClean="0">
                        <a:solidFill>
                          <a:srgbClr val="003399"/>
                        </a:solidFill>
                        <a:latin typeface="Arial" pitchFamily="34" charset="0"/>
                        <a:ea typeface="+mn-ea"/>
                        <a:cs typeface="Arial" pitchFamily="34" charset="0"/>
                      </a:endParaRPr>
                    </a:p>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cessioni continuative </a:t>
                      </a:r>
                    </a:p>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di nominativi preventivamente definiti con BCCF</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w="12700" cap="flat" cmpd="sng" algn="ctr">
                      <a:solidFill>
                        <a:srgbClr val="B5AA58"/>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smtClean="0">
                        <a:ln>
                          <a:noFill/>
                        </a:ln>
                        <a:solidFill>
                          <a:schemeClr val="bg2"/>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ottimizza i flussi del circolante</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601663">
                <a:tc vMerge="1">
                  <a:txBody>
                    <a:bodyPr/>
                    <a:lstStyle/>
                    <a:p>
                      <a:endParaRPr lang="it-IT"/>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it-IT" sz="1000" b="0" i="0" u="none" strike="noStrike" cap="none" normalizeH="0" baseline="0" smtClean="0">
                          <a:ln>
                            <a:noFill/>
                          </a:ln>
                          <a:solidFill>
                            <a:schemeClr val="tx1"/>
                          </a:solidFill>
                          <a:effectLst/>
                          <a:latin typeface="Arial" pitchFamily="34" charset="0"/>
                          <a:cs typeface="Arial"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a:txBody>
                  <a:tcPr anchor="b" horzOverflow="overflow">
                    <a:lnL>
                      <a:noFill/>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vMerge="1">
                  <a:txBody>
                    <a:bodyPr/>
                    <a:lstStyle/>
                    <a:p>
                      <a:endParaRPr lang="it-IT"/>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it-IT" sz="1000" b="0" i="0" u="none" strike="noStrike" cap="none" normalizeH="0" baseline="0" smtClean="0">
                          <a:ln>
                            <a:noFill/>
                          </a:ln>
                          <a:solidFill>
                            <a:schemeClr val="bg2"/>
                          </a:solidFill>
                          <a:effectLst/>
                          <a:latin typeface="Arial" pitchFamily="34" charset="0"/>
                          <a:cs typeface="Arial" pitchFamily="34" charset="0"/>
                        </a:rPr>
                        <a:t> </a:t>
                      </a:r>
                      <a:endParaRPr kumimoji="0" lang="it-IT" sz="1800" b="0" i="0" u="none" strike="noStrike" cap="none" normalizeH="0" baseline="0" smtClean="0">
                        <a:ln>
                          <a:noFill/>
                        </a:ln>
                        <a:solidFill>
                          <a:schemeClr val="bg2"/>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affidamenti più elevati</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687388">
                <a:tc vMerge="1">
                  <a:txBody>
                    <a:bodyPr/>
                    <a:lstStyle/>
                    <a:p>
                      <a:endParaRPr lang="it-IT"/>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it-IT" sz="1000" b="0" i="0" u="none" strike="noStrike" cap="none" normalizeH="0" baseline="0" smtClean="0">
                          <a:ln>
                            <a:noFill/>
                          </a:ln>
                          <a:solidFill>
                            <a:schemeClr val="tx1"/>
                          </a:solidFill>
                          <a:effectLst/>
                          <a:latin typeface="Arial" pitchFamily="34" charset="0"/>
                          <a:cs typeface="Arial"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a:txBody>
                  <a:tcPr anchor="b" horzOverflow="overflow">
                    <a:lnL>
                      <a:noFill/>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vMerge="1">
                  <a:txBody>
                    <a:bodyPr/>
                    <a:lstStyle/>
                    <a:p>
                      <a:endParaRPr lang="it-IT"/>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it-IT" sz="1000" b="0" i="0" u="none" strike="noStrike" cap="none" normalizeH="0" baseline="0" smtClean="0">
                          <a:ln>
                            <a:noFill/>
                          </a:ln>
                          <a:solidFill>
                            <a:schemeClr val="bg2"/>
                          </a:solidFill>
                          <a:effectLst/>
                          <a:latin typeface="Arial" pitchFamily="34" charset="0"/>
                          <a:cs typeface="Arial" pitchFamily="34" charset="0"/>
                        </a:rPr>
                        <a:t> </a:t>
                      </a:r>
                      <a:endParaRPr kumimoji="0" lang="it-IT" sz="1800" b="0" i="0" u="none" strike="noStrike" cap="none" normalizeH="0" baseline="0" smtClean="0">
                        <a:ln>
                          <a:noFill/>
                        </a:ln>
                        <a:solidFill>
                          <a:schemeClr val="bg2"/>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valido supporto in presenza di picchi produttivi, fasi congiunturali, volumi crescenti</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200025">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dirty="0" smtClean="0">
                        <a:ln>
                          <a:noFill/>
                        </a:ln>
                        <a:solidFill>
                          <a:schemeClr val="bg2"/>
                        </a:solidFill>
                        <a:effectLst/>
                        <a:latin typeface="Arial" pitchFamily="34" charset="0"/>
                        <a:cs typeface="Arial"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smtClean="0">
                        <a:ln>
                          <a:noFill/>
                        </a:ln>
                        <a:solidFill>
                          <a:schemeClr val="bg2"/>
                        </a:solidFill>
                        <a:effectLst/>
                        <a:latin typeface="Arial" pitchFamily="34" charset="0"/>
                        <a:cs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smtClean="0">
                        <a:ln>
                          <a:noFill/>
                        </a:ln>
                        <a:solidFill>
                          <a:schemeClr val="bg2"/>
                        </a:solidFill>
                        <a:effectLst/>
                        <a:latin typeface="Arial" pitchFamily="34" charset="0"/>
                        <a:cs typeface="Arial" pitchFamily="34" charset="0"/>
                      </a:endParaRPr>
                    </a:p>
                  </a:txBody>
                  <a:tcPr anchor="ctr" horzOverflow="overflow">
                    <a:lnL>
                      <a:noFill/>
                    </a:lnL>
                    <a:lnR>
                      <a:noFill/>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smtClean="0">
                        <a:ln>
                          <a:noFill/>
                        </a:ln>
                        <a:solidFill>
                          <a:schemeClr val="bg2"/>
                        </a:solidFill>
                        <a:effectLst/>
                        <a:latin typeface="Arial" pitchFamily="34" charset="0"/>
                        <a:cs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dirty="0" smtClean="0">
                        <a:ln>
                          <a:noFill/>
                        </a:ln>
                        <a:solidFill>
                          <a:schemeClr val="bg2"/>
                        </a:solidFill>
                        <a:effectLst/>
                        <a:latin typeface="Arial" pitchFamily="34" charset="0"/>
                        <a:cs typeface="Arial" pitchFamily="34" charset="0"/>
                      </a:endParaRPr>
                    </a:p>
                  </a:txBody>
                  <a:tcPr anchor="ctr" horzOverflow="overflow">
                    <a:lnL>
                      <a:noFill/>
                    </a:lnL>
                    <a:lnR>
                      <a:noFill/>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307975">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rgbClr val="FFFFFF"/>
                          </a:solidFill>
                          <a:effectLst/>
                          <a:latin typeface="Arial" pitchFamily="34" charset="0"/>
                          <a:cs typeface="Arial" pitchFamily="34" charset="0"/>
                        </a:rPr>
                        <a:t>PRO SOLUTO</a:t>
                      </a:r>
                      <a:endParaRPr kumimoji="0" lang="it-IT" sz="20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a:noFill/>
                    </a:lnB>
                    <a:lnTlToBr>
                      <a:noFill/>
                    </a:lnTlToBr>
                    <a:lnBlToTr>
                      <a:noFill/>
                    </a:lnBlToTr>
                    <a:solidFill>
                      <a:schemeClr val="accent2">
                        <a:lumMod val="40000"/>
                        <a:lumOff val="60000"/>
                      </a:schemeClr>
                    </a:solid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smtClean="0">
                        <a:ln>
                          <a:noFill/>
                        </a:ln>
                        <a:solidFill>
                          <a:schemeClr val="bg2"/>
                        </a:solidFill>
                        <a:effectLst/>
                        <a:latin typeface="Arial" pitchFamily="34" charset="0"/>
                        <a:cs typeface="Arial" pitchFamily="34" charset="0"/>
                      </a:endParaRPr>
                    </a:p>
                  </a:txBody>
                  <a:tcPr anchor="b" horzOverflow="overflow">
                    <a:lnL>
                      <a:noFill/>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rowSpan="2">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protezione contro il rischio di insolvenza</a:t>
                      </a:r>
                    </a:p>
                    <a:p>
                      <a:pPr marL="0" marR="0" lvl="0" indent="0" algn="l" defTabSz="457200" rtl="0" eaLnBrk="1" fontAlgn="ctr" latinLnBrk="0" hangingPunct="1">
                        <a:lnSpc>
                          <a:spcPct val="100000"/>
                        </a:lnSpc>
                        <a:spcBef>
                          <a:spcPct val="0"/>
                        </a:spcBef>
                        <a:spcAft>
                          <a:spcPct val="0"/>
                        </a:spcAft>
                        <a:buClrTx/>
                        <a:buSzTx/>
                        <a:buFontTx/>
                        <a:buNone/>
                        <a:tabLst/>
                      </a:pPr>
                      <a:endParaRPr lang="it-IT" sz="1600" kern="1200" dirty="0" smtClean="0">
                        <a:solidFill>
                          <a:srgbClr val="003399"/>
                        </a:solidFill>
                        <a:latin typeface="Arial" pitchFamily="34" charset="0"/>
                        <a:ea typeface="+mn-ea"/>
                        <a:cs typeface="Arial" pitchFamily="34" charset="0"/>
                      </a:endParaRPr>
                    </a:p>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cessione della globalità o pluralità di nominativi definiti in accordo con il </a:t>
                      </a:r>
                      <a:r>
                        <a:rPr lang="it-IT" sz="1600" kern="1200" dirty="0" err="1" smtClean="0">
                          <a:solidFill>
                            <a:srgbClr val="003399"/>
                          </a:solidFill>
                          <a:latin typeface="Arial" pitchFamily="34" charset="0"/>
                          <a:ea typeface="+mn-ea"/>
                          <a:cs typeface="Arial" pitchFamily="34" charset="0"/>
                        </a:rPr>
                        <a:t>factor</a:t>
                      </a:r>
                      <a:endParaRPr lang="it-IT" sz="1600" kern="1200" dirty="0" smtClean="0">
                        <a:solidFill>
                          <a:srgbClr val="003399"/>
                        </a:solidFill>
                        <a:latin typeface="Arial" pitchFamily="34" charset="0"/>
                        <a:ea typeface="+mn-ea"/>
                        <a:cs typeface="Arial" pitchFamily="34" charset="0"/>
                      </a:endParaRP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smtClean="0">
                        <a:ln>
                          <a:noFill/>
                        </a:ln>
                        <a:solidFill>
                          <a:schemeClr val="bg2"/>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valutazione professionale della clientela</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942975">
                <a:tc vMerge="1">
                  <a:txBody>
                    <a:bodyPr/>
                    <a:lstStyle/>
                    <a:p>
                      <a:endParaRPr lang="it-IT"/>
                    </a:p>
                  </a:txBody>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smtClean="0">
                        <a:ln>
                          <a:noFill/>
                        </a:ln>
                        <a:solidFill>
                          <a:schemeClr val="bg2"/>
                        </a:solidFill>
                        <a:effectLst/>
                        <a:latin typeface="Arial" pitchFamily="34" charset="0"/>
                        <a:cs typeface="Arial" pitchFamily="34" charset="0"/>
                      </a:endParaRPr>
                    </a:p>
                  </a:txBody>
                  <a:tcPr anchor="b" horzOverflow="overflow">
                    <a:lnL>
                      <a:noFill/>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vMerge="1">
                  <a:txBody>
                    <a:bodyPr/>
                    <a:lstStyle/>
                    <a:p>
                      <a:endParaRPr lang="it-IT"/>
                    </a:p>
                  </a:txBody>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dirty="0" smtClean="0">
                        <a:ln>
                          <a:noFill/>
                        </a:ln>
                        <a:solidFill>
                          <a:schemeClr val="bg2"/>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possibilità di anticipare i crediti        =&gt; gestione del circolante</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bl>
          </a:graphicData>
        </a:graphic>
      </p:graphicFrame>
      <p:sp>
        <p:nvSpPr>
          <p:cNvPr id="77874"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1B9B1D-76CC-485E-81E0-7D418A55C3C4}" type="slidenum">
              <a:rPr lang="it-IT" smtClean="0">
                <a:latin typeface="Trebuchet MS" pitchFamily="34" charset="0"/>
                <a:cs typeface="Arial" charset="0"/>
              </a:rPr>
              <a:pPr fontAlgn="base">
                <a:spcBef>
                  <a:spcPct val="0"/>
                </a:spcBef>
                <a:spcAft>
                  <a:spcPct val="0"/>
                </a:spcAft>
              </a:pPr>
              <a:t>60</a:t>
            </a:fld>
            <a:endParaRPr lang="it-IT" smtClean="0">
              <a:latin typeface="Trebuchet MS" pitchFamily="34" charset="0"/>
              <a:cs typeface="Arial" charset="0"/>
            </a:endParaRPr>
          </a:p>
        </p:txBody>
      </p:sp>
    </p:spTree>
    <p:extLst>
      <p:ext uri="{BB962C8B-B14F-4D97-AF65-F5344CB8AC3E}">
        <p14:creationId xmlns:p14="http://schemas.microsoft.com/office/powerpoint/2010/main" val="2416471959"/>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3" name="Rectangle 13"/>
          <p:cNvSpPr>
            <a:spLocks noGrp="1"/>
          </p:cNvSpPr>
          <p:nvPr>
            <p:ph type="title" idx="4294967295"/>
          </p:nvPr>
        </p:nvSpPr>
        <p:spPr>
          <a:xfrm>
            <a:off x="-26553" y="309176"/>
            <a:ext cx="9144000" cy="479008"/>
          </a:xfrm>
          <a:prstGeom prst="rect">
            <a:avLst/>
          </a:prstGeom>
        </p:spPr>
        <p:txBody>
          <a:bodyPr/>
          <a:lstStyle/>
          <a:p>
            <a:pPr algn="ctr"/>
            <a:r>
              <a:rPr lang="it-IT" sz="3200" dirty="0"/>
              <a:t>L’offerta di BCC Factoring</a:t>
            </a:r>
            <a:endParaRPr lang="it-IT" sz="3400" dirty="0">
              <a:solidFill>
                <a:srgbClr val="5C0B0D"/>
              </a:solidFill>
            </a:endParaRPr>
          </a:p>
        </p:txBody>
      </p:sp>
      <p:cxnSp>
        <p:nvCxnSpPr>
          <p:cNvPr id="13" name="Connettore 1 12"/>
          <p:cNvCxnSpPr/>
          <p:nvPr/>
        </p:nvCxnSpPr>
        <p:spPr>
          <a:xfrm rot="5400000" flipH="1" flipV="1">
            <a:off x="2105026" y="5818187"/>
            <a:ext cx="0"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4768" name="Connettore 1 12"/>
          <p:cNvCxnSpPr>
            <a:cxnSpLocks noChangeShapeType="1"/>
          </p:cNvCxnSpPr>
          <p:nvPr/>
        </p:nvCxnSpPr>
        <p:spPr bwMode="auto">
          <a:xfrm rot="5400000" flipH="1" flipV="1">
            <a:off x="2105026" y="6046787"/>
            <a:ext cx="0" cy="981075"/>
          </a:xfrm>
          <a:prstGeom prst="line">
            <a:avLst/>
          </a:prstGeom>
          <a:noFill/>
          <a:ln w="28575" algn="ctr">
            <a:solidFill>
              <a:srgbClr val="0070C0"/>
            </a:solidFill>
            <a:round/>
            <a:headEnd/>
            <a:tailEnd/>
          </a:ln>
        </p:spPr>
      </p:cxnSp>
      <p:sp>
        <p:nvSpPr>
          <p:cNvPr id="74769" name="Text Box 57"/>
          <p:cNvSpPr txBox="1">
            <a:spLocks noChangeArrowheads="1"/>
          </p:cNvSpPr>
          <p:nvPr/>
        </p:nvSpPr>
        <p:spPr bwMode="auto">
          <a:xfrm>
            <a:off x="2673350" y="6170613"/>
            <a:ext cx="2759075" cy="274637"/>
          </a:xfrm>
          <a:prstGeom prst="rect">
            <a:avLst/>
          </a:prstGeom>
          <a:noFill/>
          <a:ln w="9525">
            <a:noFill/>
            <a:miter lim="800000"/>
            <a:headEnd/>
            <a:tailEnd/>
          </a:ln>
        </p:spPr>
        <p:txBody>
          <a:bodyPr>
            <a:spAutoFit/>
          </a:bodyPr>
          <a:lstStyle/>
          <a:p>
            <a:pPr defTabSz="914400">
              <a:spcBef>
                <a:spcPct val="50000"/>
              </a:spcBef>
            </a:pPr>
            <a:r>
              <a:rPr lang="it-IT" sz="1200" dirty="0" err="1">
                <a:solidFill>
                  <a:schemeClr val="bg2"/>
                </a:solidFill>
                <a:latin typeface="Arial" pitchFamily="34" charset="0"/>
                <a:cs typeface="Arial" pitchFamily="34" charset="0"/>
              </a:rPr>
              <a:t>Prosolvendo</a:t>
            </a:r>
            <a:r>
              <a:rPr lang="it-IT" sz="1200" dirty="0">
                <a:solidFill>
                  <a:schemeClr val="bg2"/>
                </a:solidFill>
                <a:latin typeface="Arial" pitchFamily="34" charset="0"/>
                <a:cs typeface="Arial" pitchFamily="34" charset="0"/>
              </a:rPr>
              <a:t>/</a:t>
            </a:r>
            <a:r>
              <a:rPr lang="it-IT" sz="1200" dirty="0" err="1">
                <a:solidFill>
                  <a:schemeClr val="bg2"/>
                </a:solidFill>
                <a:latin typeface="Arial" pitchFamily="34" charset="0"/>
                <a:cs typeface="Arial" pitchFamily="34" charset="0"/>
              </a:rPr>
              <a:t>Prosoluto</a:t>
            </a:r>
            <a:endParaRPr lang="it-IT" sz="1200" dirty="0">
              <a:solidFill>
                <a:schemeClr val="bg2"/>
              </a:solidFill>
              <a:latin typeface="Arial" pitchFamily="34" charset="0"/>
              <a:cs typeface="Arial" pitchFamily="34" charset="0"/>
            </a:endParaRPr>
          </a:p>
        </p:txBody>
      </p:sp>
      <p:sp>
        <p:nvSpPr>
          <p:cNvPr id="74770" name="Text Box 58"/>
          <p:cNvSpPr txBox="1">
            <a:spLocks noChangeArrowheads="1"/>
          </p:cNvSpPr>
          <p:nvPr/>
        </p:nvSpPr>
        <p:spPr bwMode="auto">
          <a:xfrm>
            <a:off x="2681288" y="6399213"/>
            <a:ext cx="2759075" cy="274637"/>
          </a:xfrm>
          <a:prstGeom prst="rect">
            <a:avLst/>
          </a:prstGeom>
          <a:noFill/>
          <a:ln w="9525">
            <a:noFill/>
            <a:miter lim="800000"/>
            <a:headEnd/>
            <a:tailEnd/>
          </a:ln>
        </p:spPr>
        <p:txBody>
          <a:bodyPr>
            <a:spAutoFit/>
          </a:bodyPr>
          <a:lstStyle/>
          <a:p>
            <a:pPr>
              <a:spcBef>
                <a:spcPct val="50000"/>
              </a:spcBef>
            </a:pPr>
            <a:r>
              <a:rPr lang="it-IT" sz="1200" dirty="0">
                <a:solidFill>
                  <a:schemeClr val="accent2">
                    <a:lumMod val="60000"/>
                    <a:lumOff val="40000"/>
                  </a:schemeClr>
                </a:solidFill>
                <a:latin typeface="Arial" pitchFamily="34" charset="0"/>
                <a:cs typeface="Arial" pitchFamily="34" charset="0"/>
              </a:rPr>
              <a:t>solo </a:t>
            </a:r>
            <a:r>
              <a:rPr lang="it-IT" sz="1200" dirty="0" err="1">
                <a:solidFill>
                  <a:schemeClr val="accent2">
                    <a:lumMod val="60000"/>
                    <a:lumOff val="40000"/>
                  </a:schemeClr>
                </a:solidFill>
                <a:latin typeface="Arial" pitchFamily="34" charset="0"/>
                <a:cs typeface="Arial" pitchFamily="34" charset="0"/>
              </a:rPr>
              <a:t>Prosoluto</a:t>
            </a:r>
            <a:endParaRPr lang="it-IT" sz="1200" dirty="0">
              <a:solidFill>
                <a:schemeClr val="accent2">
                  <a:lumMod val="60000"/>
                  <a:lumOff val="40000"/>
                </a:schemeClr>
              </a:solidFill>
              <a:latin typeface="Arial" pitchFamily="34" charset="0"/>
              <a:cs typeface="Arial" pitchFamily="34" charset="0"/>
            </a:endParaRPr>
          </a:p>
        </p:txBody>
      </p:sp>
      <p:sp>
        <p:nvSpPr>
          <p:cNvPr id="74773" name="Segnaposto numero diapositiva 1"/>
          <p:cNvSpPr>
            <a:spLocks noGrp="1"/>
          </p:cNvSpPr>
          <p:nvPr>
            <p:ph type="sldNum" sz="quarter" idx="4294967295"/>
          </p:nvPr>
        </p:nvSpPr>
        <p:spPr bwMode="auto">
          <a:xfrm>
            <a:off x="8077200" y="6188075"/>
            <a:ext cx="10668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1C20EC38-FBED-476D-8ABD-ED552883F166}" type="slidenum">
              <a:rPr lang="it-IT" smtClean="0">
                <a:latin typeface="Trebuchet MS" pitchFamily="34" charset="0"/>
                <a:cs typeface="Arial" charset="0"/>
              </a:rPr>
              <a:pPr fontAlgn="base">
                <a:spcBef>
                  <a:spcPct val="0"/>
                </a:spcBef>
                <a:spcAft>
                  <a:spcPct val="0"/>
                </a:spcAft>
              </a:pPr>
              <a:t>61</a:t>
            </a:fld>
            <a:endParaRPr lang="it-IT" smtClean="0">
              <a:latin typeface="Trebuchet MS" pitchFamily="34" charset="0"/>
              <a:cs typeface="Arial" charset="0"/>
            </a:endParaRPr>
          </a:p>
        </p:txBody>
      </p:sp>
      <p:graphicFrame>
        <p:nvGraphicFramePr>
          <p:cNvPr id="2" name="Diagramma 1"/>
          <p:cNvGraphicFramePr/>
          <p:nvPr>
            <p:extLst>
              <p:ext uri="{D42A27DB-BD31-4B8C-83A1-F6EECF244321}">
                <p14:modId xmlns:p14="http://schemas.microsoft.com/office/powerpoint/2010/main" val="3980813993"/>
              </p:ext>
            </p:extLst>
          </p:nvPr>
        </p:nvGraphicFramePr>
        <p:xfrm>
          <a:off x="50202" y="788185"/>
          <a:ext cx="9093798" cy="5382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96510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000"/>
                                        <p:tgtEl>
                                          <p:spTgt spid="2"/>
                                        </p:tgtEl>
                                      </p:cBhvr>
                                    </p:animEffect>
                                  </p:childTnLst>
                                </p:cTn>
                              </p:par>
                              <p:par>
                                <p:cTn id="8" presetID="2" presetClass="entr" presetSubtype="4" fill="hold" nodeType="withEffect">
                                  <p:stCondLst>
                                    <p:cond delay="25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250"/>
                                  </p:stCondLst>
                                  <p:childTnLst>
                                    <p:set>
                                      <p:cBhvr>
                                        <p:cTn id="13" dur="1" fill="hold">
                                          <p:stCondLst>
                                            <p:cond delay="0"/>
                                          </p:stCondLst>
                                        </p:cTn>
                                        <p:tgtEl>
                                          <p:spTgt spid="74769"/>
                                        </p:tgtEl>
                                        <p:attrNameLst>
                                          <p:attrName>style.visibility</p:attrName>
                                        </p:attrNameLst>
                                      </p:cBhvr>
                                      <p:to>
                                        <p:strVal val="visible"/>
                                      </p:to>
                                    </p:set>
                                    <p:anim calcmode="lin" valueType="num">
                                      <p:cBhvr additive="base">
                                        <p:cTn id="14" dur="10" fill="hold"/>
                                        <p:tgtEl>
                                          <p:spTgt spid="74769"/>
                                        </p:tgtEl>
                                        <p:attrNameLst>
                                          <p:attrName>ppt_x</p:attrName>
                                        </p:attrNameLst>
                                      </p:cBhvr>
                                      <p:tavLst>
                                        <p:tav tm="0">
                                          <p:val>
                                            <p:strVal val="#ppt_x"/>
                                          </p:val>
                                        </p:tav>
                                        <p:tav tm="100000">
                                          <p:val>
                                            <p:strVal val="#ppt_x"/>
                                          </p:val>
                                        </p:tav>
                                      </p:tavLst>
                                    </p:anim>
                                    <p:anim calcmode="lin" valueType="num">
                                      <p:cBhvr additive="base">
                                        <p:cTn id="15" dur="10" fill="hold"/>
                                        <p:tgtEl>
                                          <p:spTgt spid="7476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4768"/>
                                        </p:tgtEl>
                                        <p:attrNameLst>
                                          <p:attrName>style.visibility</p:attrName>
                                        </p:attrNameLst>
                                      </p:cBhvr>
                                      <p:to>
                                        <p:strVal val="visible"/>
                                      </p:to>
                                    </p:set>
                                    <p:anim calcmode="lin" valueType="num">
                                      <p:cBhvr additive="base">
                                        <p:cTn id="18" dur="10" fill="hold"/>
                                        <p:tgtEl>
                                          <p:spTgt spid="74768"/>
                                        </p:tgtEl>
                                        <p:attrNameLst>
                                          <p:attrName>ppt_x</p:attrName>
                                        </p:attrNameLst>
                                      </p:cBhvr>
                                      <p:tavLst>
                                        <p:tav tm="0">
                                          <p:val>
                                            <p:strVal val="#ppt_x"/>
                                          </p:val>
                                        </p:tav>
                                        <p:tav tm="100000">
                                          <p:val>
                                            <p:strVal val="#ppt_x"/>
                                          </p:val>
                                        </p:tav>
                                      </p:tavLst>
                                    </p:anim>
                                    <p:anim calcmode="lin" valueType="num">
                                      <p:cBhvr additive="base">
                                        <p:cTn id="19" dur="10" fill="hold"/>
                                        <p:tgtEl>
                                          <p:spTgt spid="7476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74770"/>
                                        </p:tgtEl>
                                        <p:attrNameLst>
                                          <p:attrName>style.visibility</p:attrName>
                                        </p:attrNameLst>
                                      </p:cBhvr>
                                      <p:to>
                                        <p:strVal val="visible"/>
                                      </p:to>
                                    </p:set>
                                    <p:anim calcmode="lin" valueType="num">
                                      <p:cBhvr additive="base">
                                        <p:cTn id="22" dur="10" fill="hold"/>
                                        <p:tgtEl>
                                          <p:spTgt spid="74770"/>
                                        </p:tgtEl>
                                        <p:attrNameLst>
                                          <p:attrName>ppt_x</p:attrName>
                                        </p:attrNameLst>
                                      </p:cBhvr>
                                      <p:tavLst>
                                        <p:tav tm="0">
                                          <p:val>
                                            <p:strVal val="#ppt_x"/>
                                          </p:val>
                                        </p:tav>
                                        <p:tav tm="100000">
                                          <p:val>
                                            <p:strVal val="#ppt_x"/>
                                          </p:val>
                                        </p:tav>
                                      </p:tavLst>
                                    </p:anim>
                                    <p:anim calcmode="lin" valueType="num">
                                      <p:cBhvr additive="base">
                                        <p:cTn id="23" dur="10" fill="hold"/>
                                        <p:tgtEl>
                                          <p:spTgt spid="747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9" grpId="0"/>
      <p:bldP spid="74770" grpId="0"/>
      <p:bldGraphic spid="2"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Rectangle 87"/>
          <p:cNvSpPr>
            <a:spLocks noGrp="1"/>
          </p:cNvSpPr>
          <p:nvPr>
            <p:ph type="title" idx="4294967295"/>
          </p:nvPr>
        </p:nvSpPr>
        <p:spPr>
          <a:xfrm>
            <a:off x="0" y="116632"/>
            <a:ext cx="9144000" cy="1143000"/>
          </a:xfrm>
        </p:spPr>
        <p:txBody>
          <a:bodyPr/>
          <a:lstStyle/>
          <a:p>
            <a:pPr algn="ctr" eaLnBrk="1" hangingPunct="1"/>
            <a:r>
              <a:rPr lang="it-IT" sz="3200" dirty="0" err="1" smtClean="0">
                <a:latin typeface="+mn-lt"/>
              </a:rPr>
              <a:t>Maturity</a:t>
            </a:r>
            <a:endParaRPr lang="it-IT" sz="3200" dirty="0" smtClean="0">
              <a:latin typeface="+mn-lt"/>
            </a:endParaRPr>
          </a:p>
        </p:txBody>
      </p:sp>
      <p:graphicFrame>
        <p:nvGraphicFramePr>
          <p:cNvPr id="85119" name="Group 1151"/>
          <p:cNvGraphicFramePr>
            <a:graphicFrameLocks noGrp="1"/>
          </p:cNvGraphicFramePr>
          <p:nvPr>
            <p:extLst>
              <p:ext uri="{D42A27DB-BD31-4B8C-83A1-F6EECF244321}">
                <p14:modId xmlns:p14="http://schemas.microsoft.com/office/powerpoint/2010/main" val="1398021557"/>
              </p:ext>
            </p:extLst>
          </p:nvPr>
        </p:nvGraphicFramePr>
        <p:xfrm>
          <a:off x="2822575" y="1772816"/>
          <a:ext cx="5710238" cy="3897737"/>
        </p:xfrm>
        <a:graphic>
          <a:graphicData uri="http://schemas.openxmlformats.org/drawingml/2006/table">
            <a:tbl>
              <a:tblPr/>
              <a:tblGrid>
                <a:gridCol w="1804988"/>
                <a:gridCol w="542925"/>
                <a:gridCol w="3362325"/>
              </a:tblGrid>
              <a:tr h="47826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rgbClr val="FFFFFF"/>
                          </a:solidFill>
                          <a:effectLst/>
                          <a:latin typeface="Arial" pitchFamily="34" charset="0"/>
                          <a:cs typeface="Arial" pitchFamily="34" charset="0"/>
                        </a:rPr>
                        <a:t>vista</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cap="flat">
                      <a:noFill/>
                    </a:lnL>
                    <a:lnR>
                      <a:noFill/>
                    </a:lnR>
                    <a:lnT cap="flat">
                      <a:noFill/>
                    </a:lnT>
                    <a:lnB w="12700" cap="flat" cmpd="sng" algn="ctr">
                      <a:solidFill>
                        <a:srgbClr val="B5AA58"/>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dirty="0" smtClean="0">
                        <a:ln>
                          <a:noFill/>
                        </a:ln>
                        <a:solidFill>
                          <a:schemeClr val="bg2"/>
                        </a:solidFill>
                        <a:effectLst/>
                        <a:latin typeface="Arial" pitchFamily="34" charset="0"/>
                        <a:cs typeface="Arial"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rgbClr val="FFFFFF"/>
                          </a:solidFill>
                          <a:effectLst/>
                          <a:latin typeface="Arial" pitchFamily="34" charset="0"/>
                          <a:cs typeface="Arial" pitchFamily="34" charset="0"/>
                        </a:rPr>
                        <a:t>benefici</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cap="flat">
                      <a:noFill/>
                    </a:lnR>
                    <a:lnT cap="flat">
                      <a:noFill/>
                    </a:lnT>
                    <a:lnB w="12700" cap="flat" cmpd="sng" algn="ctr">
                      <a:solidFill>
                        <a:srgbClr val="B5AA58"/>
                      </a:solidFill>
                      <a:prstDash val="solid"/>
                      <a:round/>
                      <a:headEnd type="none" w="med" len="med"/>
                      <a:tailEnd type="none" w="med" len="med"/>
                    </a:lnB>
                    <a:lnTlToBr>
                      <a:noFill/>
                    </a:lnTlToBr>
                    <a:lnBlToTr>
                      <a:noFill/>
                    </a:lnBlToTr>
                    <a:solidFill>
                      <a:schemeClr val="accent2">
                        <a:lumMod val="40000"/>
                        <a:lumOff val="60000"/>
                      </a:schemeClr>
                    </a:solidFill>
                  </a:tcPr>
                </a:tc>
              </a:tr>
              <a:tr h="700088">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lang="it-IT" sz="1800" kern="1200" dirty="0" smtClean="0">
                          <a:solidFill>
                            <a:srgbClr val="003399"/>
                          </a:solidFill>
                          <a:latin typeface="Arial" pitchFamily="34" charset="0"/>
                          <a:ea typeface="+mn-ea"/>
                          <a:cs typeface="Arial" pitchFamily="34" charset="0"/>
                        </a:rPr>
                        <a:t>punto di vista del fornitore</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smtClean="0">
                        <a:ln>
                          <a:noFill/>
                        </a:ln>
                        <a:solidFill>
                          <a:schemeClr val="bg2"/>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800" kern="1200" dirty="0" smtClean="0">
                          <a:solidFill>
                            <a:srgbClr val="003399"/>
                          </a:solidFill>
                          <a:latin typeface="Arial" pitchFamily="34" charset="0"/>
                          <a:ea typeface="+mn-ea"/>
                          <a:cs typeface="Arial" pitchFamily="34" charset="0"/>
                        </a:rPr>
                        <a:t>permette di concedere dilazioni commerciali</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760413">
                <a:tc vMerge="1">
                  <a:txBody>
                    <a:bodyPr/>
                    <a:lstStyle/>
                    <a:p>
                      <a:endParaRPr lang="it-IT"/>
                    </a:p>
                  </a:txBody>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smtClean="0">
                        <a:ln>
                          <a:noFill/>
                        </a:ln>
                        <a:solidFill>
                          <a:schemeClr val="bg2"/>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800" kern="1200" dirty="0" smtClean="0">
                          <a:solidFill>
                            <a:srgbClr val="003399"/>
                          </a:solidFill>
                          <a:latin typeface="Arial" pitchFamily="34" charset="0"/>
                          <a:ea typeface="+mn-ea"/>
                          <a:cs typeface="Arial" pitchFamily="34" charset="0"/>
                        </a:rPr>
                        <a:t>nessun appesantimento della situazione finanziaria dell'impresa</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404813">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smtClean="0">
                        <a:ln>
                          <a:noFill/>
                        </a:ln>
                        <a:solidFill>
                          <a:schemeClr val="bg2"/>
                        </a:solidFill>
                        <a:effectLst/>
                        <a:latin typeface="Arial" pitchFamily="34" charset="0"/>
                        <a:cs typeface="Arial" pitchFamily="34" charset="0"/>
                      </a:endParaRPr>
                    </a:p>
                  </a:txBody>
                  <a:tcPr anchor="b" horzOverflow="overflow">
                    <a:lnL cap="flat">
                      <a:noFill/>
                    </a:lnL>
                    <a:lnR>
                      <a:noFill/>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smtClean="0">
                        <a:ln>
                          <a:noFill/>
                        </a:ln>
                        <a:solidFill>
                          <a:schemeClr val="bg2"/>
                        </a:solidFill>
                        <a:effectLst/>
                        <a:latin typeface="Arial" pitchFamily="34" charset="0"/>
                        <a:cs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endParaRPr lang="it-IT" sz="1800" kern="1200" dirty="0" smtClean="0">
                        <a:solidFill>
                          <a:srgbClr val="003399"/>
                        </a:solidFill>
                        <a:latin typeface="Arial" pitchFamily="34" charset="0"/>
                        <a:ea typeface="+mn-ea"/>
                        <a:cs typeface="Arial" pitchFamily="34" charset="0"/>
                      </a:endParaRPr>
                    </a:p>
                  </a:txBody>
                  <a:tcPr anchor="b" horzOverflow="overflow">
                    <a:lnL>
                      <a:noFill/>
                    </a:lnL>
                    <a:lnR cap="flat">
                      <a:noFill/>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700088">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lang="it-IT" sz="1800" kern="1200" dirty="0" smtClean="0">
                          <a:solidFill>
                            <a:srgbClr val="003399"/>
                          </a:solidFill>
                          <a:latin typeface="Arial" pitchFamily="34" charset="0"/>
                          <a:ea typeface="+mn-ea"/>
                          <a:cs typeface="Arial" pitchFamily="34" charset="0"/>
                        </a:rPr>
                        <a:t>punto di vista del cliente (debitore)</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smtClean="0">
                        <a:ln>
                          <a:noFill/>
                        </a:ln>
                        <a:solidFill>
                          <a:schemeClr val="bg2"/>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800" kern="1200" dirty="0" smtClean="0">
                          <a:solidFill>
                            <a:srgbClr val="003399"/>
                          </a:solidFill>
                          <a:latin typeface="Arial" pitchFamily="34" charset="0"/>
                          <a:ea typeface="+mn-ea"/>
                          <a:cs typeface="Arial" pitchFamily="34" charset="0"/>
                        </a:rPr>
                        <a:t>usufruisce di dilazioni ulteriori oltre la scadenza</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700088">
                <a:tc vMerge="1">
                  <a:txBody>
                    <a:bodyPr/>
                    <a:lstStyle/>
                    <a:p>
                      <a:endParaRPr lang="it-IT"/>
                    </a:p>
                  </a:txBody>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smtClean="0">
                        <a:ln>
                          <a:noFill/>
                        </a:ln>
                        <a:solidFill>
                          <a:schemeClr val="bg2"/>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800" kern="1200" dirty="0" smtClean="0">
                          <a:solidFill>
                            <a:srgbClr val="003399"/>
                          </a:solidFill>
                          <a:latin typeface="Arial" pitchFamily="34" charset="0"/>
                          <a:ea typeface="+mn-ea"/>
                          <a:cs typeface="Arial" pitchFamily="34" charset="0"/>
                        </a:rPr>
                        <a:t>garantisce al proprio fornitore flussi di pagamento regolari</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bl>
          </a:graphicData>
        </a:graphic>
      </p:graphicFrame>
      <p:graphicFrame>
        <p:nvGraphicFramePr>
          <p:cNvPr id="85113" name="Group 1145"/>
          <p:cNvGraphicFramePr>
            <a:graphicFrameLocks noGrp="1"/>
          </p:cNvGraphicFramePr>
          <p:nvPr>
            <p:extLst>
              <p:ext uri="{D42A27DB-BD31-4B8C-83A1-F6EECF244321}">
                <p14:modId xmlns:p14="http://schemas.microsoft.com/office/powerpoint/2010/main" val="723252317"/>
              </p:ext>
            </p:extLst>
          </p:nvPr>
        </p:nvGraphicFramePr>
        <p:xfrm>
          <a:off x="755650" y="1779588"/>
          <a:ext cx="1655763" cy="3881660"/>
        </p:xfrm>
        <a:graphic>
          <a:graphicData uri="http://schemas.openxmlformats.org/drawingml/2006/table">
            <a:tbl>
              <a:tblPr/>
              <a:tblGrid>
                <a:gridCol w="1655763"/>
              </a:tblGrid>
              <a:tr h="3881660">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FFFF"/>
                          </a:solidFill>
                          <a:effectLst/>
                          <a:latin typeface="Arial" pitchFamily="34" charset="0"/>
                          <a:cs typeface="Arial" pitchFamily="34" charset="0"/>
                        </a:rPr>
                        <a:t>MATURITY</a:t>
                      </a:r>
                      <a:endParaRPr kumimoji="0" lang="it-IT" sz="1600" b="1"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cap="flat">
                      <a:noFill/>
                    </a:lnL>
                    <a:lnR cap="flat">
                      <a:noFill/>
                    </a:lnR>
                    <a:lnT cap="flat">
                      <a:noFill/>
                    </a:lnT>
                    <a:lnB cap="flat">
                      <a:noFill/>
                    </a:lnB>
                    <a:lnTlToBr>
                      <a:noFill/>
                    </a:lnTlToBr>
                    <a:lnBlToTr>
                      <a:noFill/>
                    </a:lnBlToTr>
                    <a:solidFill>
                      <a:schemeClr val="accent2">
                        <a:lumMod val="40000"/>
                        <a:lumOff val="60000"/>
                      </a:schemeClr>
                    </a:solidFill>
                  </a:tcPr>
                </a:tc>
              </a:tr>
            </a:tbl>
          </a:graphicData>
        </a:graphic>
      </p:graphicFrame>
      <p:sp>
        <p:nvSpPr>
          <p:cNvPr id="78887"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71026D-CF42-4D8A-A0CA-D7911B522305}" type="slidenum">
              <a:rPr lang="it-IT" smtClean="0">
                <a:latin typeface="Trebuchet MS" pitchFamily="34" charset="0"/>
                <a:cs typeface="Arial" charset="0"/>
              </a:rPr>
              <a:pPr fontAlgn="base">
                <a:spcBef>
                  <a:spcPct val="0"/>
                </a:spcBef>
                <a:spcAft>
                  <a:spcPct val="0"/>
                </a:spcAft>
              </a:pPr>
              <a:t>62</a:t>
            </a:fld>
            <a:endParaRPr lang="it-IT" smtClean="0">
              <a:latin typeface="Trebuchet MS" pitchFamily="34" charset="0"/>
              <a:cs typeface="Arial" charset="0"/>
            </a:endParaRPr>
          </a:p>
        </p:txBody>
      </p:sp>
    </p:spTree>
    <p:extLst>
      <p:ext uri="{BB962C8B-B14F-4D97-AF65-F5344CB8AC3E}">
        <p14:creationId xmlns:p14="http://schemas.microsoft.com/office/powerpoint/2010/main" val="3010338775"/>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Rectangle 64"/>
          <p:cNvSpPr>
            <a:spLocks noGrp="1"/>
          </p:cNvSpPr>
          <p:nvPr>
            <p:ph type="title" idx="4294967295"/>
          </p:nvPr>
        </p:nvSpPr>
        <p:spPr>
          <a:xfrm>
            <a:off x="0" y="120650"/>
            <a:ext cx="9144000" cy="1143000"/>
          </a:xfrm>
        </p:spPr>
        <p:txBody>
          <a:bodyPr/>
          <a:lstStyle/>
          <a:p>
            <a:pPr algn="ctr" eaLnBrk="1" hangingPunct="1"/>
            <a:r>
              <a:rPr lang="it-IT" sz="3200" dirty="0" smtClean="0">
                <a:latin typeface="+mn-lt"/>
              </a:rPr>
              <a:t>A.T.D. - IAS</a:t>
            </a:r>
          </a:p>
        </p:txBody>
      </p:sp>
      <p:graphicFrame>
        <p:nvGraphicFramePr>
          <p:cNvPr id="49179" name="Group 27"/>
          <p:cNvGraphicFramePr>
            <a:graphicFrameLocks noGrp="1"/>
          </p:cNvGraphicFramePr>
          <p:nvPr>
            <p:extLst>
              <p:ext uri="{D42A27DB-BD31-4B8C-83A1-F6EECF244321}">
                <p14:modId xmlns:p14="http://schemas.microsoft.com/office/powerpoint/2010/main" val="1336528639"/>
              </p:ext>
            </p:extLst>
          </p:nvPr>
        </p:nvGraphicFramePr>
        <p:xfrm>
          <a:off x="467544" y="1628800"/>
          <a:ext cx="8429625" cy="4502785"/>
        </p:xfrm>
        <a:graphic>
          <a:graphicData uri="http://schemas.openxmlformats.org/drawingml/2006/table">
            <a:tbl>
              <a:tblPr/>
              <a:tblGrid>
                <a:gridCol w="2055812"/>
                <a:gridCol w="1316038"/>
                <a:gridCol w="5057775"/>
              </a:tblGrid>
              <a:tr h="688975">
                <a:tc rowSpan="4">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rgbClr val="FFFFFF"/>
                          </a:solidFill>
                          <a:effectLst/>
                          <a:latin typeface="Arial" pitchFamily="34" charset="0"/>
                          <a:cs typeface="Arial" pitchFamily="34" charset="0"/>
                        </a:rPr>
                        <a:t>A.T.D.</a:t>
                      </a:r>
                      <a:r>
                        <a:rPr kumimoji="0" lang="it-IT" sz="1800" b="0" i="0" u="none" strike="noStrike" cap="none" normalizeH="0" baseline="0" dirty="0" smtClean="0">
                          <a:ln>
                            <a:noFill/>
                          </a:ln>
                          <a:solidFill>
                            <a:srgbClr val="FFFFFF"/>
                          </a:solidFill>
                          <a:effectLst/>
                          <a:latin typeface="Arial" pitchFamily="34" charset="0"/>
                          <a:cs typeface="Arial" pitchFamily="34" charset="0"/>
                        </a:rPr>
                        <a:t> </a:t>
                      </a:r>
                    </a:p>
                    <a:p>
                      <a:pPr marL="0" marR="0" lvl="0" indent="0" algn="ctr" defTabSz="457200" rtl="0" eaLnBrk="1" fontAlgn="ctr" latinLnBrk="0" hangingPunct="1">
                        <a:lnSpc>
                          <a:spcPct val="100000"/>
                        </a:lnSpc>
                        <a:spcBef>
                          <a:spcPct val="0"/>
                        </a:spcBef>
                        <a:spcAft>
                          <a:spcPct val="0"/>
                        </a:spcAft>
                        <a:buClrTx/>
                        <a:buSzTx/>
                        <a:buFontTx/>
                        <a:buNone/>
                        <a:tabLst/>
                      </a:pPr>
                      <a:r>
                        <a:rPr kumimoji="0" lang="it-IT" sz="1800" b="0" i="0" u="none" strike="noStrike" cap="none" normalizeH="0" baseline="0" dirty="0" smtClean="0">
                          <a:ln>
                            <a:noFill/>
                          </a:ln>
                          <a:solidFill>
                            <a:srgbClr val="FFFFFF"/>
                          </a:solidFill>
                          <a:effectLst/>
                          <a:latin typeface="Arial" pitchFamily="34" charset="0"/>
                          <a:cs typeface="Arial" pitchFamily="34" charset="0"/>
                        </a:rPr>
                        <a:t>– Acquisti a </a:t>
                      </a:r>
                    </a:p>
                    <a:p>
                      <a:pPr marL="0" marR="0" lvl="0" indent="0" algn="ctr" defTabSz="457200" rtl="0" eaLnBrk="1" fontAlgn="ctr" latinLnBrk="0" hangingPunct="1">
                        <a:lnSpc>
                          <a:spcPct val="100000"/>
                        </a:lnSpc>
                        <a:spcBef>
                          <a:spcPct val="0"/>
                        </a:spcBef>
                        <a:spcAft>
                          <a:spcPct val="0"/>
                        </a:spcAft>
                        <a:buClrTx/>
                        <a:buSzTx/>
                        <a:buFontTx/>
                        <a:buNone/>
                        <a:tabLst/>
                      </a:pPr>
                      <a:r>
                        <a:rPr kumimoji="0" lang="it-IT" sz="1800" b="0" i="0" u="none" strike="noStrike" cap="none" normalizeH="0" baseline="0" dirty="0" smtClean="0">
                          <a:ln>
                            <a:noFill/>
                          </a:ln>
                          <a:solidFill>
                            <a:srgbClr val="FFFFFF"/>
                          </a:solidFill>
                          <a:effectLst/>
                          <a:latin typeface="Arial" pitchFamily="34" charset="0"/>
                          <a:cs typeface="Arial" pitchFamily="34" charset="0"/>
                        </a:rPr>
                        <a:t>Titolo Definitivo – </a:t>
                      </a:r>
                    </a:p>
                    <a:p>
                      <a:pPr marL="0" marR="0" lvl="0" indent="0" algn="ctr" defTabSz="457200" rtl="0" eaLnBrk="1" fontAlgn="ctr"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rgbClr val="FFFFFF"/>
                          </a:solidFill>
                          <a:effectLst/>
                          <a:latin typeface="Arial" pitchFamily="34" charset="0"/>
                          <a:cs typeface="Arial" pitchFamily="34" charset="0"/>
                        </a:rPr>
                        <a:t>IAS</a:t>
                      </a:r>
                    </a:p>
                  </a:txBody>
                  <a:tcPr anchor="ctr" horzOverflow="overflow">
                    <a:lnL>
                      <a:noFill/>
                    </a:lnL>
                    <a:lnR w="12700" cap="flat" cmpd="sng" algn="ctr">
                      <a:solidFill>
                        <a:srgbClr val="FFFFFF"/>
                      </a:solidFill>
                      <a:prstDash val="solid"/>
                      <a:round/>
                      <a:headEnd type="none" w="med" len="med"/>
                      <a:tailEnd type="none" w="med" len="med"/>
                    </a:lnR>
                    <a:lnT>
                      <a:noFill/>
                    </a:lnT>
                    <a:lnB>
                      <a:noFill/>
                    </a:lnB>
                    <a:lnTlToBr>
                      <a:noFill/>
                    </a:lnTlToBr>
                    <a:lnBlToTr>
                      <a:noFill/>
                    </a:lnBlToTr>
                    <a:solidFill>
                      <a:schemeClr val="accent2">
                        <a:lumMod val="40000"/>
                        <a:lumOff val="6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800" b="0" i="0" u="none" strike="noStrike" cap="none" normalizeH="0" baseline="0" dirty="0" smtClean="0">
                          <a:ln>
                            <a:noFill/>
                          </a:ln>
                          <a:solidFill>
                            <a:srgbClr val="FFFFFF"/>
                          </a:solidFill>
                          <a:effectLst/>
                          <a:latin typeface="Arial" pitchFamily="34" charset="0"/>
                          <a:cs typeface="Arial" pitchFamily="34" charset="0"/>
                        </a:rPr>
                        <a:t>a chi si rivolge</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800" dirty="0" smtClean="0">
                          <a:solidFill>
                            <a:srgbClr val="003399"/>
                          </a:solidFill>
                          <a:latin typeface="Arial" pitchFamily="34" charset="0"/>
                          <a:ea typeface="+mn-ea"/>
                          <a:cs typeface="Arial" pitchFamily="34" charset="0"/>
                        </a:rPr>
                        <a:t>per le sue peculiarità si addice esclusivamente a controparti di elevato standing </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790575">
                <a:tc vMerge="1">
                  <a:txBody>
                    <a:bodyPr/>
                    <a:lstStyle/>
                    <a:p>
                      <a:endParaRPr lang="it-IT"/>
                    </a:p>
                  </a:txBody>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800" b="0" i="0" u="none" strike="noStrike" cap="none" normalizeH="0" baseline="0" dirty="0" smtClean="0">
                          <a:ln>
                            <a:noFill/>
                          </a:ln>
                          <a:solidFill>
                            <a:srgbClr val="FFFFFF"/>
                          </a:solidFill>
                          <a:effectLst/>
                          <a:latin typeface="Arial" pitchFamily="34" charset="0"/>
                          <a:cs typeface="Arial" pitchFamily="34" charset="0"/>
                        </a:rPr>
                        <a:t>obiettivo</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800" kern="1200" dirty="0" smtClean="0">
                          <a:solidFill>
                            <a:srgbClr val="003399"/>
                          </a:solidFill>
                          <a:latin typeface="Arial" pitchFamily="34" charset="0"/>
                          <a:ea typeface="+mn-ea"/>
                          <a:cs typeface="Arial" pitchFamily="34" charset="0"/>
                        </a:rPr>
                        <a:t>scopo di  migliorare i </a:t>
                      </a:r>
                      <a:r>
                        <a:rPr lang="it-IT" sz="1800" kern="1200" dirty="0" err="1" smtClean="0">
                          <a:solidFill>
                            <a:srgbClr val="003399"/>
                          </a:solidFill>
                          <a:latin typeface="Arial" pitchFamily="34" charset="0"/>
                          <a:ea typeface="+mn-ea"/>
                          <a:cs typeface="Arial" pitchFamily="34" charset="0"/>
                        </a:rPr>
                        <a:t>ratios</a:t>
                      </a:r>
                      <a:r>
                        <a:rPr lang="it-IT" sz="1800" kern="1200" dirty="0" smtClean="0">
                          <a:solidFill>
                            <a:srgbClr val="003399"/>
                          </a:solidFill>
                          <a:latin typeface="Arial" pitchFamily="34" charset="0"/>
                          <a:ea typeface="+mn-ea"/>
                          <a:cs typeface="Arial" pitchFamily="34" charset="0"/>
                        </a:rPr>
                        <a:t> di bilancio in conformità ai principi internazionali IAS.</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1677988">
                <a:tc vMerge="1">
                  <a:txBody>
                    <a:bodyPr/>
                    <a:lstStyle/>
                    <a:p>
                      <a:endParaRPr lang="it-IT"/>
                    </a:p>
                  </a:txBody>
                  <a:tcPr/>
                </a:tc>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800" b="0" i="0" u="none" strike="noStrike" cap="none" normalizeH="0" baseline="0" dirty="0" smtClean="0">
                          <a:ln>
                            <a:noFill/>
                          </a:ln>
                          <a:solidFill>
                            <a:srgbClr val="FFFFFF"/>
                          </a:solidFill>
                          <a:effectLst/>
                          <a:latin typeface="Arial" pitchFamily="34" charset="0"/>
                          <a:cs typeface="Arial" pitchFamily="34" charset="0"/>
                        </a:rPr>
                        <a:t>come si configura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a:noFill/>
                    </a:lnTlToBr>
                    <a:lnBlToTr>
                      <a:noFill/>
                    </a:lnBlToTr>
                    <a:solidFill>
                      <a:schemeClr val="accent2">
                        <a:lumMod val="40000"/>
                        <a:lumOff val="60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800" kern="1200" dirty="0" smtClean="0">
                          <a:solidFill>
                            <a:srgbClr val="003399"/>
                          </a:solidFill>
                          <a:latin typeface="Arial" pitchFamily="34" charset="0"/>
                          <a:ea typeface="+mn-ea"/>
                          <a:cs typeface="Arial" pitchFamily="34" charset="0"/>
                        </a:rPr>
                        <a:t>vendita dell’</a:t>
                      </a:r>
                      <a:r>
                        <a:rPr lang="it-IT" sz="1800" kern="1200" dirty="0" err="1" smtClean="0">
                          <a:solidFill>
                            <a:srgbClr val="003399"/>
                          </a:solidFill>
                          <a:latin typeface="Arial" pitchFamily="34" charset="0"/>
                          <a:ea typeface="+mn-ea"/>
                          <a:cs typeface="Arial" pitchFamily="34" charset="0"/>
                        </a:rPr>
                        <a:t>asset</a:t>
                      </a:r>
                      <a:r>
                        <a:rPr lang="it-IT" sz="1800" kern="1200" dirty="0" smtClean="0">
                          <a:solidFill>
                            <a:srgbClr val="003399"/>
                          </a:solidFill>
                          <a:latin typeface="Arial" pitchFamily="34" charset="0"/>
                          <a:ea typeface="+mn-ea"/>
                          <a:cs typeface="Arial" pitchFamily="34" charset="0"/>
                        </a:rPr>
                        <a:t> crediti, con la conseguente possibilità, anche per le aziende che devono necessariamente rispondere ai principi contabili IAS, di effettuare una </a:t>
                      </a:r>
                      <a:r>
                        <a:rPr lang="it-IT" sz="1800" kern="1200" dirty="0" err="1" smtClean="0">
                          <a:solidFill>
                            <a:srgbClr val="003399"/>
                          </a:solidFill>
                          <a:latin typeface="Arial" pitchFamily="34" charset="0"/>
                          <a:ea typeface="+mn-ea"/>
                          <a:cs typeface="Arial" pitchFamily="34" charset="0"/>
                        </a:rPr>
                        <a:t>derecognition</a:t>
                      </a:r>
                      <a:r>
                        <a:rPr lang="it-IT" sz="1800" kern="1200" dirty="0" smtClean="0">
                          <a:solidFill>
                            <a:srgbClr val="003399"/>
                          </a:solidFill>
                          <a:latin typeface="Arial" pitchFamily="34" charset="0"/>
                          <a:ea typeface="+mn-ea"/>
                          <a:cs typeface="Arial" pitchFamily="34" charset="0"/>
                        </a:rPr>
                        <a:t> del credito e quindi di </a:t>
                      </a:r>
                      <a:r>
                        <a:rPr lang="it-IT" sz="1800" kern="1200" dirty="0" err="1" smtClean="0">
                          <a:solidFill>
                            <a:srgbClr val="003399"/>
                          </a:solidFill>
                          <a:latin typeface="Arial" pitchFamily="34" charset="0"/>
                          <a:ea typeface="+mn-ea"/>
                          <a:cs typeface="Arial" pitchFamily="34" charset="0"/>
                        </a:rPr>
                        <a:t>decontabilizzare</a:t>
                      </a:r>
                      <a:r>
                        <a:rPr lang="it-IT" sz="1800" kern="1200" dirty="0" smtClean="0">
                          <a:solidFill>
                            <a:srgbClr val="003399"/>
                          </a:solidFill>
                          <a:latin typeface="Arial" pitchFamily="34" charset="0"/>
                          <a:ea typeface="+mn-ea"/>
                          <a:cs typeface="Arial" pitchFamily="34" charset="0"/>
                        </a:rPr>
                        <a:t> i crediti ceduti in via definitiva dall’attivo di bilancio. </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1285875">
                <a:tc vMerge="1">
                  <a:txBody>
                    <a:bodyPr/>
                    <a:lstStyle/>
                    <a:p>
                      <a:endParaRPr lang="it-IT"/>
                    </a:p>
                  </a:txBody>
                  <a:tcPr/>
                </a:tc>
                <a:tc vMerge="1">
                  <a:txBody>
                    <a:bodyPr/>
                    <a:lstStyle/>
                    <a:p>
                      <a:endParaRPr lang="it-IT"/>
                    </a:p>
                  </a:txBody>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800" kern="1200" dirty="0" smtClean="0">
                          <a:solidFill>
                            <a:srgbClr val="003399"/>
                          </a:solidFill>
                          <a:latin typeface="Arial" pitchFamily="34" charset="0"/>
                          <a:ea typeface="+mn-ea"/>
                          <a:cs typeface="Arial" pitchFamily="34" charset="0"/>
                        </a:rPr>
                        <a:t>il pagamento a titolo definitivo del corrispettivo avviene in forma anticipata sulla base di un’analisi dello storico dei pagamenti (DSO)</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bl>
          </a:graphicData>
        </a:graphic>
      </p:graphicFrame>
      <p:sp>
        <p:nvSpPr>
          <p:cNvPr id="81941" name="Segnaposto numero diapositiva 2"/>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0C2320-90FD-4991-8E0E-50A551663834}" type="slidenum">
              <a:rPr lang="it-IT" smtClean="0">
                <a:latin typeface="Trebuchet MS" pitchFamily="34" charset="0"/>
                <a:cs typeface="Arial" charset="0"/>
              </a:rPr>
              <a:pPr fontAlgn="base">
                <a:spcBef>
                  <a:spcPct val="0"/>
                </a:spcBef>
                <a:spcAft>
                  <a:spcPct val="0"/>
                </a:spcAft>
              </a:pPr>
              <a:t>63</a:t>
            </a:fld>
            <a:endParaRPr lang="it-IT" smtClean="0">
              <a:latin typeface="Trebuchet MS" pitchFamily="34" charset="0"/>
              <a:cs typeface="Arial" charset="0"/>
            </a:endParaRPr>
          </a:p>
        </p:txBody>
      </p:sp>
    </p:spTree>
    <p:extLst>
      <p:ext uri="{BB962C8B-B14F-4D97-AF65-F5344CB8AC3E}">
        <p14:creationId xmlns:p14="http://schemas.microsoft.com/office/powerpoint/2010/main" val="2732208790"/>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98"/>
          <p:cNvSpPr>
            <a:spLocks noGrp="1"/>
          </p:cNvSpPr>
          <p:nvPr>
            <p:ph type="title" idx="4294967295"/>
          </p:nvPr>
        </p:nvSpPr>
        <p:spPr>
          <a:xfrm>
            <a:off x="0" y="120650"/>
            <a:ext cx="9143999" cy="1143000"/>
          </a:xfrm>
        </p:spPr>
        <p:txBody>
          <a:bodyPr/>
          <a:lstStyle/>
          <a:p>
            <a:pPr algn="ctr" eaLnBrk="1" hangingPunct="1"/>
            <a:r>
              <a:rPr lang="it-IT" sz="3200" dirty="0" smtClean="0">
                <a:latin typeface="+mn-lt"/>
              </a:rPr>
              <a:t>Indiretto</a:t>
            </a:r>
          </a:p>
        </p:txBody>
      </p:sp>
      <p:graphicFrame>
        <p:nvGraphicFramePr>
          <p:cNvPr id="47135" name="Group 31"/>
          <p:cNvGraphicFramePr>
            <a:graphicFrameLocks noGrp="1"/>
          </p:cNvGraphicFramePr>
          <p:nvPr>
            <p:extLst>
              <p:ext uri="{D42A27DB-BD31-4B8C-83A1-F6EECF244321}">
                <p14:modId xmlns:p14="http://schemas.microsoft.com/office/powerpoint/2010/main" val="2944595897"/>
              </p:ext>
            </p:extLst>
          </p:nvPr>
        </p:nvGraphicFramePr>
        <p:xfrm>
          <a:off x="467544" y="1556792"/>
          <a:ext cx="8280920" cy="2208167"/>
        </p:xfrm>
        <a:graphic>
          <a:graphicData uri="http://schemas.openxmlformats.org/drawingml/2006/table">
            <a:tbl>
              <a:tblPr/>
              <a:tblGrid>
                <a:gridCol w="8280920"/>
              </a:tblGrid>
              <a:tr h="403368">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FFFF"/>
                          </a:solidFill>
                          <a:effectLst/>
                          <a:latin typeface="Arial" pitchFamily="34" charset="0"/>
                          <a:cs typeface="Arial" pitchFamily="34" charset="0"/>
                        </a:rPr>
                        <a:t>A chi si rivolge</a:t>
                      </a:r>
                      <a:endParaRPr kumimoji="0" lang="it-IT" sz="1600" b="1"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B5AA58"/>
                      </a:solidFill>
                      <a:prstDash val="solid"/>
                      <a:round/>
                      <a:headEnd type="none" w="med" len="med"/>
                      <a:tailEnd type="none" w="med" len="med"/>
                    </a:lnB>
                    <a:lnTlToBr>
                      <a:noFill/>
                    </a:lnTlToBr>
                    <a:lnBlToTr>
                      <a:noFill/>
                    </a:lnBlToTr>
                    <a:solidFill>
                      <a:schemeClr val="accent2">
                        <a:lumMod val="40000"/>
                        <a:lumOff val="60000"/>
                      </a:schemeClr>
                    </a:solidFill>
                  </a:tcPr>
                </a:tc>
              </a:tr>
              <a:tr h="569458">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in linea di principio: buyers disponibili al riconoscimento dei crediti o, quanto meno, a verifiche sulla loro esigibilità</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680225">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buyers con un numero elevato di fornitori</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545454">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buyers con fornitori interessati ad ampliare il proprio accesso al credito</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bl>
          </a:graphicData>
        </a:graphic>
      </p:graphicFrame>
      <p:sp>
        <p:nvSpPr>
          <p:cNvPr id="79898"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A7A5F7-C8E4-44B8-A2D4-17AC7EB76FD0}" type="slidenum">
              <a:rPr lang="it-IT" smtClean="0">
                <a:latin typeface="Trebuchet MS" pitchFamily="34" charset="0"/>
                <a:cs typeface="Arial" charset="0"/>
              </a:rPr>
              <a:pPr fontAlgn="base">
                <a:spcBef>
                  <a:spcPct val="0"/>
                </a:spcBef>
                <a:spcAft>
                  <a:spcPct val="0"/>
                </a:spcAft>
              </a:pPr>
              <a:t>64</a:t>
            </a:fld>
            <a:endParaRPr lang="it-IT" smtClean="0">
              <a:latin typeface="Trebuchet MS" pitchFamily="34" charset="0"/>
              <a:cs typeface="Arial" charset="0"/>
            </a:endParaRPr>
          </a:p>
        </p:txBody>
      </p:sp>
      <p:sp>
        <p:nvSpPr>
          <p:cNvPr id="3" name="Ovale 2"/>
          <p:cNvSpPr/>
          <p:nvPr/>
        </p:nvSpPr>
        <p:spPr bwMode="auto">
          <a:xfrm>
            <a:off x="3311860" y="3861048"/>
            <a:ext cx="2232248" cy="864096"/>
          </a:xfrm>
          <a:prstGeom prst="ellipse">
            <a:avLst/>
          </a:prstGeom>
          <a:solidFill>
            <a:schemeClr val="accent2">
              <a:lumMod val="40000"/>
              <a:lumOff val="60000"/>
            </a:schemeClr>
          </a:solidFill>
          <a:ln w="25400">
            <a:noFill/>
            <a:miter lim="800000"/>
            <a:headEnd/>
            <a:tailEnd/>
          </a:ln>
        </p:spPr>
        <p:txBody>
          <a:bodyPr lIns="0" tIns="0" rIns="0" bIns="0" rtlCol="0" anchor="ctr">
            <a:prstTxWarp prst="textNoShape">
              <a:avLst/>
            </a:prstTxWarp>
          </a:bodyPr>
          <a:lstStyle/>
          <a:p>
            <a:pPr algn="ctr"/>
            <a:r>
              <a:rPr lang="it-IT" i="0" dirty="0" smtClean="0">
                <a:solidFill>
                  <a:schemeClr val="bg1"/>
                </a:solidFill>
                <a:latin typeface="Arial" pitchFamily="34" charset="0"/>
                <a:cs typeface="Arial" pitchFamily="34" charset="0"/>
              </a:rPr>
              <a:t>BCCF</a:t>
            </a:r>
            <a:endParaRPr lang="it-IT" i="0" dirty="0">
              <a:solidFill>
                <a:schemeClr val="bg1"/>
              </a:solidFill>
              <a:latin typeface="Arial" pitchFamily="34" charset="0"/>
              <a:cs typeface="Arial" pitchFamily="34" charset="0"/>
            </a:endParaRPr>
          </a:p>
        </p:txBody>
      </p:sp>
      <p:sp>
        <p:nvSpPr>
          <p:cNvPr id="7" name="Ovale 6"/>
          <p:cNvSpPr/>
          <p:nvPr/>
        </p:nvSpPr>
        <p:spPr bwMode="auto">
          <a:xfrm>
            <a:off x="755576" y="5490810"/>
            <a:ext cx="2232248" cy="864096"/>
          </a:xfrm>
          <a:prstGeom prst="ellipse">
            <a:avLst/>
          </a:prstGeom>
          <a:solidFill>
            <a:srgbClr val="92D050"/>
          </a:solidFill>
          <a:ln w="25400">
            <a:noFill/>
            <a:miter lim="800000"/>
            <a:headEnd/>
            <a:tailEnd/>
          </a:ln>
        </p:spPr>
        <p:txBody>
          <a:bodyPr lIns="0" tIns="0" rIns="0" bIns="0" rtlCol="0" anchor="ctr">
            <a:prstTxWarp prst="textNoShape">
              <a:avLst/>
            </a:prstTxWarp>
          </a:bodyPr>
          <a:lstStyle/>
          <a:p>
            <a:pPr algn="ctr"/>
            <a:r>
              <a:rPr lang="it-IT" i="0" dirty="0" smtClean="0">
                <a:solidFill>
                  <a:schemeClr val="bg1"/>
                </a:solidFill>
                <a:latin typeface="Arial" pitchFamily="34" charset="0"/>
                <a:cs typeface="Arial" pitchFamily="34" charset="0"/>
              </a:rPr>
              <a:t>Fornitore (cedente)</a:t>
            </a:r>
            <a:endParaRPr lang="it-IT" i="0" dirty="0">
              <a:solidFill>
                <a:schemeClr val="bg1"/>
              </a:solidFill>
              <a:latin typeface="Arial" pitchFamily="34" charset="0"/>
              <a:cs typeface="Arial" pitchFamily="34" charset="0"/>
            </a:endParaRPr>
          </a:p>
        </p:txBody>
      </p:sp>
      <p:sp>
        <p:nvSpPr>
          <p:cNvPr id="8" name="Ovale 7"/>
          <p:cNvSpPr/>
          <p:nvPr/>
        </p:nvSpPr>
        <p:spPr bwMode="auto">
          <a:xfrm>
            <a:off x="5868144" y="5480190"/>
            <a:ext cx="2232248" cy="864096"/>
          </a:xfrm>
          <a:prstGeom prst="ellipse">
            <a:avLst/>
          </a:prstGeom>
          <a:solidFill>
            <a:srgbClr val="FFC000"/>
          </a:solidFill>
          <a:ln w="25400">
            <a:noFill/>
            <a:miter lim="800000"/>
            <a:headEnd/>
            <a:tailEnd/>
          </a:ln>
        </p:spPr>
        <p:txBody>
          <a:bodyPr lIns="0" tIns="0" rIns="0" bIns="0" rtlCol="0" anchor="ctr">
            <a:prstTxWarp prst="textNoShape">
              <a:avLst/>
            </a:prstTxWarp>
          </a:bodyPr>
          <a:lstStyle/>
          <a:p>
            <a:pPr algn="ctr"/>
            <a:r>
              <a:rPr lang="it-IT" dirty="0" smtClean="0">
                <a:solidFill>
                  <a:schemeClr val="bg1"/>
                </a:solidFill>
                <a:latin typeface="Arial" pitchFamily="34" charset="0"/>
                <a:cs typeface="Arial" pitchFamily="34" charset="0"/>
              </a:rPr>
              <a:t>Buyer (ceduto)</a:t>
            </a:r>
            <a:endParaRPr lang="it-IT" dirty="0">
              <a:solidFill>
                <a:schemeClr val="bg1"/>
              </a:solidFill>
              <a:latin typeface="Arial" pitchFamily="34" charset="0"/>
              <a:cs typeface="Arial" pitchFamily="34" charset="0"/>
            </a:endParaRPr>
          </a:p>
        </p:txBody>
      </p:sp>
      <p:cxnSp>
        <p:nvCxnSpPr>
          <p:cNvPr id="17" name="Connettore 2 16"/>
          <p:cNvCxnSpPr>
            <a:stCxn id="7" idx="6"/>
            <a:endCxn id="8" idx="2"/>
          </p:cNvCxnSpPr>
          <p:nvPr/>
        </p:nvCxnSpPr>
        <p:spPr>
          <a:xfrm flipV="1">
            <a:off x="2987824" y="5912238"/>
            <a:ext cx="2880320" cy="1062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CasellaDiTesto 18"/>
          <p:cNvSpPr txBox="1"/>
          <p:nvPr/>
        </p:nvSpPr>
        <p:spPr>
          <a:xfrm>
            <a:off x="3287728" y="6021288"/>
            <a:ext cx="1931940" cy="461665"/>
          </a:xfrm>
          <a:prstGeom prst="rect">
            <a:avLst/>
          </a:prstGeom>
          <a:noFill/>
        </p:spPr>
        <p:txBody>
          <a:bodyPr wrap="none" rtlCol="0">
            <a:spAutoFit/>
          </a:bodyPr>
          <a:lstStyle/>
          <a:p>
            <a:pPr algn="ctr"/>
            <a:r>
              <a:rPr lang="it-IT" sz="1200" dirty="0" smtClean="0">
                <a:solidFill>
                  <a:schemeClr val="bg1">
                    <a:lumMod val="65000"/>
                  </a:schemeClr>
                </a:solidFill>
                <a:latin typeface="Arial" pitchFamily="34" charset="0"/>
                <a:cs typeface="Arial" pitchFamily="34" charset="0"/>
              </a:rPr>
              <a:t>Forniture di beni-servizi</a:t>
            </a:r>
          </a:p>
          <a:p>
            <a:pPr algn="ctr"/>
            <a:r>
              <a:rPr lang="it-IT" sz="1200" dirty="0" smtClean="0">
                <a:solidFill>
                  <a:schemeClr val="bg1">
                    <a:lumMod val="65000"/>
                  </a:schemeClr>
                </a:solidFill>
                <a:latin typeface="Arial" pitchFamily="34" charset="0"/>
                <a:cs typeface="Arial" pitchFamily="34" charset="0"/>
              </a:rPr>
              <a:t>Emissione Fatture</a:t>
            </a:r>
            <a:endParaRPr lang="it-IT" sz="1200" dirty="0">
              <a:solidFill>
                <a:schemeClr val="bg1">
                  <a:lumMod val="65000"/>
                </a:schemeClr>
              </a:solidFill>
              <a:latin typeface="Arial" pitchFamily="34" charset="0"/>
              <a:cs typeface="Arial" pitchFamily="34" charset="0"/>
            </a:endParaRPr>
          </a:p>
        </p:txBody>
      </p:sp>
      <p:sp>
        <p:nvSpPr>
          <p:cNvPr id="22" name="CasellaDiTesto 21"/>
          <p:cNvSpPr txBox="1"/>
          <p:nvPr/>
        </p:nvSpPr>
        <p:spPr>
          <a:xfrm>
            <a:off x="3226092" y="4926527"/>
            <a:ext cx="910827" cy="461665"/>
          </a:xfrm>
          <a:prstGeom prst="rect">
            <a:avLst/>
          </a:prstGeom>
          <a:noFill/>
        </p:spPr>
        <p:txBody>
          <a:bodyPr wrap="none" rtlCol="0">
            <a:spAutoFit/>
          </a:bodyPr>
          <a:lstStyle/>
          <a:p>
            <a:pPr algn="ctr"/>
            <a:r>
              <a:rPr lang="it-IT" sz="1200" dirty="0" smtClean="0">
                <a:solidFill>
                  <a:schemeClr val="bg1">
                    <a:lumMod val="65000"/>
                  </a:schemeClr>
                </a:solidFill>
                <a:latin typeface="Arial" pitchFamily="34" charset="0"/>
                <a:cs typeface="Arial" pitchFamily="34" charset="0"/>
              </a:rPr>
              <a:t>Cessione </a:t>
            </a:r>
          </a:p>
          <a:p>
            <a:pPr algn="ctr"/>
            <a:r>
              <a:rPr lang="it-IT" sz="1200" dirty="0" smtClean="0">
                <a:solidFill>
                  <a:schemeClr val="bg1">
                    <a:lumMod val="65000"/>
                  </a:schemeClr>
                </a:solidFill>
                <a:latin typeface="Arial" pitchFamily="34" charset="0"/>
                <a:cs typeface="Arial" pitchFamily="34" charset="0"/>
              </a:rPr>
              <a:t>crediti</a:t>
            </a:r>
            <a:endParaRPr lang="it-IT" sz="1200" dirty="0">
              <a:solidFill>
                <a:schemeClr val="bg1">
                  <a:lumMod val="65000"/>
                </a:schemeClr>
              </a:solidFill>
              <a:latin typeface="Arial" pitchFamily="34" charset="0"/>
              <a:cs typeface="Arial" pitchFamily="34" charset="0"/>
            </a:endParaRPr>
          </a:p>
        </p:txBody>
      </p:sp>
      <p:cxnSp>
        <p:nvCxnSpPr>
          <p:cNvPr id="28" name="Connettore 7 27"/>
          <p:cNvCxnSpPr/>
          <p:nvPr/>
        </p:nvCxnSpPr>
        <p:spPr>
          <a:xfrm rot="10800000" flipV="1">
            <a:off x="1871700" y="4301869"/>
            <a:ext cx="1464920" cy="1197714"/>
          </a:xfrm>
          <a:prstGeom prst="curvedConnector2">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Connettore 2 30"/>
          <p:cNvCxnSpPr>
            <a:stCxn id="7" idx="7"/>
          </p:cNvCxnSpPr>
          <p:nvPr/>
        </p:nvCxnSpPr>
        <p:spPr>
          <a:xfrm flipV="1">
            <a:off x="2660919" y="4509120"/>
            <a:ext cx="836967" cy="1108234"/>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39" name="CasellaDiTesto 38"/>
          <p:cNvSpPr txBox="1"/>
          <p:nvPr/>
        </p:nvSpPr>
        <p:spPr>
          <a:xfrm>
            <a:off x="1331640" y="4078813"/>
            <a:ext cx="914643" cy="646331"/>
          </a:xfrm>
          <a:prstGeom prst="rect">
            <a:avLst/>
          </a:prstGeom>
          <a:noFill/>
        </p:spPr>
        <p:txBody>
          <a:bodyPr wrap="square" rtlCol="0">
            <a:spAutoFit/>
          </a:bodyPr>
          <a:lstStyle/>
          <a:p>
            <a:pPr algn="ctr"/>
            <a:r>
              <a:rPr lang="it-IT" sz="1200" dirty="0" smtClean="0">
                <a:solidFill>
                  <a:schemeClr val="bg1">
                    <a:lumMod val="65000"/>
                  </a:schemeClr>
                </a:solidFill>
                <a:latin typeface="Arial" pitchFamily="34" charset="0"/>
                <a:cs typeface="Arial" pitchFamily="34" charset="0"/>
              </a:rPr>
              <a:t>Anticipi </a:t>
            </a:r>
          </a:p>
          <a:p>
            <a:pPr algn="ctr"/>
            <a:r>
              <a:rPr lang="it-IT" sz="1200" dirty="0" smtClean="0">
                <a:solidFill>
                  <a:schemeClr val="bg1">
                    <a:lumMod val="65000"/>
                  </a:schemeClr>
                </a:solidFill>
                <a:latin typeface="Arial" pitchFamily="34" charset="0"/>
                <a:cs typeface="Arial" pitchFamily="34" charset="0"/>
              </a:rPr>
              <a:t>Gestione</a:t>
            </a:r>
          </a:p>
          <a:p>
            <a:pPr algn="ctr"/>
            <a:r>
              <a:rPr lang="it-IT" sz="1200" dirty="0" smtClean="0">
                <a:solidFill>
                  <a:schemeClr val="bg1">
                    <a:lumMod val="65000"/>
                  </a:schemeClr>
                </a:solidFill>
                <a:latin typeface="Arial" pitchFamily="34" charset="0"/>
                <a:cs typeface="Arial" pitchFamily="34" charset="0"/>
              </a:rPr>
              <a:t>Garanzia</a:t>
            </a:r>
            <a:endParaRPr lang="it-IT" sz="1200" dirty="0">
              <a:solidFill>
                <a:schemeClr val="bg1">
                  <a:lumMod val="65000"/>
                </a:schemeClr>
              </a:solidFill>
              <a:latin typeface="Arial" pitchFamily="34" charset="0"/>
              <a:cs typeface="Arial" pitchFamily="34" charset="0"/>
            </a:endParaRPr>
          </a:p>
        </p:txBody>
      </p:sp>
      <p:cxnSp>
        <p:nvCxnSpPr>
          <p:cNvPr id="40" name="Connettore 2 39"/>
          <p:cNvCxnSpPr/>
          <p:nvPr/>
        </p:nvCxnSpPr>
        <p:spPr>
          <a:xfrm flipH="1" flipV="1">
            <a:off x="5410100" y="4471570"/>
            <a:ext cx="916088" cy="1108233"/>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44" name="CasellaDiTesto 43"/>
          <p:cNvSpPr txBox="1"/>
          <p:nvPr/>
        </p:nvSpPr>
        <p:spPr>
          <a:xfrm>
            <a:off x="4706146" y="4834195"/>
            <a:ext cx="1132041" cy="646331"/>
          </a:xfrm>
          <a:prstGeom prst="rect">
            <a:avLst/>
          </a:prstGeom>
          <a:noFill/>
        </p:spPr>
        <p:txBody>
          <a:bodyPr wrap="none" rtlCol="0">
            <a:spAutoFit/>
          </a:bodyPr>
          <a:lstStyle/>
          <a:p>
            <a:pPr algn="ctr"/>
            <a:r>
              <a:rPr lang="it-IT" sz="1200" dirty="0" smtClean="0">
                <a:solidFill>
                  <a:schemeClr val="bg1">
                    <a:lumMod val="65000"/>
                  </a:schemeClr>
                </a:solidFill>
                <a:latin typeface="Arial" pitchFamily="34" charset="0"/>
                <a:cs typeface="Arial" pitchFamily="34" charset="0"/>
              </a:rPr>
              <a:t>Accettazione</a:t>
            </a:r>
          </a:p>
          <a:p>
            <a:pPr algn="ctr"/>
            <a:r>
              <a:rPr lang="it-IT" sz="1200" dirty="0" smtClean="0">
                <a:solidFill>
                  <a:schemeClr val="bg1">
                    <a:lumMod val="65000"/>
                  </a:schemeClr>
                </a:solidFill>
                <a:latin typeface="Arial" pitchFamily="34" charset="0"/>
                <a:cs typeface="Arial" pitchFamily="34" charset="0"/>
              </a:rPr>
              <a:t>----</a:t>
            </a:r>
          </a:p>
          <a:p>
            <a:pPr algn="ctr"/>
            <a:r>
              <a:rPr lang="it-IT" sz="1200" dirty="0" smtClean="0">
                <a:solidFill>
                  <a:schemeClr val="bg1">
                    <a:lumMod val="65000"/>
                  </a:schemeClr>
                </a:solidFill>
                <a:latin typeface="Arial" pitchFamily="34" charset="0"/>
                <a:cs typeface="Arial" pitchFamily="34" charset="0"/>
              </a:rPr>
              <a:t>Pagamenti</a:t>
            </a:r>
            <a:endParaRPr lang="it-IT" sz="1200" dirty="0">
              <a:solidFill>
                <a:schemeClr val="bg1">
                  <a:lumMod val="65000"/>
                </a:schemeClr>
              </a:solidFill>
              <a:latin typeface="Arial" pitchFamily="34" charset="0"/>
              <a:cs typeface="Arial" pitchFamily="34" charset="0"/>
            </a:endParaRPr>
          </a:p>
        </p:txBody>
      </p:sp>
      <p:cxnSp>
        <p:nvCxnSpPr>
          <p:cNvPr id="47115" name="Connettore 7 47114"/>
          <p:cNvCxnSpPr>
            <a:stCxn id="3" idx="6"/>
            <a:endCxn id="8" idx="0"/>
          </p:cNvCxnSpPr>
          <p:nvPr/>
        </p:nvCxnSpPr>
        <p:spPr>
          <a:xfrm>
            <a:off x="5544108" y="4293096"/>
            <a:ext cx="1440160" cy="1187094"/>
          </a:xfrm>
          <a:prstGeom prst="curvedConnector2">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53" name="CasellaDiTesto 52"/>
          <p:cNvSpPr txBox="1"/>
          <p:nvPr/>
        </p:nvSpPr>
        <p:spPr>
          <a:xfrm>
            <a:off x="6341110" y="4171145"/>
            <a:ext cx="1864613" cy="276999"/>
          </a:xfrm>
          <a:prstGeom prst="rect">
            <a:avLst/>
          </a:prstGeom>
          <a:noFill/>
        </p:spPr>
        <p:txBody>
          <a:bodyPr wrap="none" rtlCol="0">
            <a:spAutoFit/>
          </a:bodyPr>
          <a:lstStyle/>
          <a:p>
            <a:pPr algn="ctr"/>
            <a:r>
              <a:rPr lang="it-IT" sz="1200" i="0" dirty="0" smtClean="0">
                <a:solidFill>
                  <a:schemeClr val="bg1">
                    <a:lumMod val="65000"/>
                  </a:schemeClr>
                </a:solidFill>
                <a:latin typeface="Arial" pitchFamily="34" charset="0"/>
                <a:cs typeface="Arial" pitchFamily="34" charset="0"/>
              </a:rPr>
              <a:t>Dilazioni di pagamento</a:t>
            </a:r>
            <a:endParaRPr lang="it-IT" sz="1200" i="0" dirty="0">
              <a:solidFill>
                <a:schemeClr val="bg1">
                  <a:lumMod val="65000"/>
                </a:schemeClr>
              </a:solidFill>
              <a:latin typeface="Arial" pitchFamily="34" charset="0"/>
              <a:cs typeface="Arial" pitchFamily="34" charset="0"/>
            </a:endParaRPr>
          </a:p>
        </p:txBody>
      </p:sp>
    </p:spTree>
    <p:extLst>
      <p:ext uri="{BB962C8B-B14F-4D97-AF65-F5344CB8AC3E}">
        <p14:creationId xmlns:p14="http://schemas.microsoft.com/office/powerpoint/2010/main" val="3319973972"/>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9179" name="Group 27"/>
          <p:cNvGraphicFramePr>
            <a:graphicFrameLocks noGrp="1"/>
          </p:cNvGraphicFramePr>
          <p:nvPr>
            <p:extLst>
              <p:ext uri="{D42A27DB-BD31-4B8C-83A1-F6EECF244321}">
                <p14:modId xmlns:p14="http://schemas.microsoft.com/office/powerpoint/2010/main" val="2430472288"/>
              </p:ext>
            </p:extLst>
          </p:nvPr>
        </p:nvGraphicFramePr>
        <p:xfrm>
          <a:off x="467544" y="1484784"/>
          <a:ext cx="8176393" cy="4724400"/>
        </p:xfrm>
        <a:graphic>
          <a:graphicData uri="http://schemas.openxmlformats.org/drawingml/2006/table">
            <a:tbl>
              <a:tblPr/>
              <a:tblGrid>
                <a:gridCol w="2362961"/>
                <a:gridCol w="5813432"/>
              </a:tblGrid>
              <a:tr h="4248373">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rgbClr val="FFFFFF"/>
                          </a:solidFill>
                          <a:effectLst/>
                          <a:latin typeface="Arial" pitchFamily="34" charset="0"/>
                          <a:cs typeface="Arial" pitchFamily="34" charset="0"/>
                        </a:rPr>
                        <a:t>Indiretto</a:t>
                      </a:r>
                    </a:p>
                  </a:txBody>
                  <a:tcPr anchor="ctr" horzOverflow="overflow">
                    <a:lnL>
                      <a:noFill/>
                    </a:lnL>
                    <a:lnR w="12700" cap="flat" cmpd="sng" algn="ctr">
                      <a:solidFill>
                        <a:srgbClr val="FFFFFF"/>
                      </a:solidFill>
                      <a:prstDash val="solid"/>
                      <a:round/>
                      <a:headEnd type="none" w="med" len="med"/>
                      <a:tailEnd type="none" w="med" len="med"/>
                    </a:lnR>
                    <a:lnT>
                      <a:noFill/>
                    </a:lnT>
                    <a:lnB>
                      <a:noFill/>
                    </a:lnB>
                    <a:lnTlToBr>
                      <a:noFill/>
                    </a:lnTlToBr>
                    <a:lnBlToTr>
                      <a:noFill/>
                    </a:lnBlToTr>
                    <a:solidFill>
                      <a:schemeClr val="accent2">
                        <a:lumMod val="40000"/>
                        <a:lumOff val="60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Soluzione per le gestione sia del ciclo attivo, sia del ciclo passivo. </a:t>
                      </a:r>
                    </a:p>
                    <a:p>
                      <a:pPr marL="0" marR="0" lvl="0" indent="0" algn="l" defTabSz="457200" rtl="0" eaLnBrk="1" fontAlgn="ctr" latinLnBrk="0" hangingPunct="1">
                        <a:lnSpc>
                          <a:spcPct val="100000"/>
                        </a:lnSpc>
                        <a:spcBef>
                          <a:spcPct val="0"/>
                        </a:spcBef>
                        <a:spcAft>
                          <a:spcPct val="0"/>
                        </a:spcAft>
                        <a:buClrTx/>
                        <a:buSzTx/>
                        <a:buFontTx/>
                        <a:buNone/>
                        <a:tabLst/>
                      </a:pPr>
                      <a:endParaRPr lang="it-IT" sz="1600" kern="1200" dirty="0" smtClean="0">
                        <a:solidFill>
                          <a:srgbClr val="003399"/>
                        </a:solidFill>
                        <a:latin typeface="Arial" pitchFamily="34" charset="0"/>
                        <a:ea typeface="+mn-ea"/>
                        <a:cs typeface="Arial" pitchFamily="34" charset="0"/>
                      </a:endParaRPr>
                    </a:p>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Il </a:t>
                      </a:r>
                      <a:r>
                        <a:rPr lang="it-IT" sz="1600" i="1" kern="1200" dirty="0" err="1" smtClean="0">
                          <a:solidFill>
                            <a:srgbClr val="003399"/>
                          </a:solidFill>
                          <a:latin typeface="Arial" pitchFamily="34" charset="0"/>
                          <a:ea typeface="+mn-ea"/>
                          <a:cs typeface="Arial" pitchFamily="34" charset="0"/>
                        </a:rPr>
                        <a:t>Factor</a:t>
                      </a:r>
                      <a:r>
                        <a:rPr lang="it-IT" sz="1600" kern="1200" dirty="0" smtClean="0">
                          <a:solidFill>
                            <a:srgbClr val="003399"/>
                          </a:solidFill>
                          <a:latin typeface="Arial" pitchFamily="34" charset="0"/>
                          <a:ea typeface="+mn-ea"/>
                          <a:cs typeface="Arial" pitchFamily="34" charset="0"/>
                        </a:rPr>
                        <a:t>,  in accordo con l’impresa Cliente, prende contatto con i Fornitori e sottoscrive con ciascuno di essi un contratto di factoring. </a:t>
                      </a:r>
                    </a:p>
                    <a:p>
                      <a:pPr marL="0" marR="0" lvl="0" indent="0" algn="l" defTabSz="457200" rtl="0" eaLnBrk="1" fontAlgn="ctr" latinLnBrk="0" hangingPunct="1">
                        <a:lnSpc>
                          <a:spcPct val="100000"/>
                        </a:lnSpc>
                        <a:spcBef>
                          <a:spcPct val="0"/>
                        </a:spcBef>
                        <a:spcAft>
                          <a:spcPct val="0"/>
                        </a:spcAft>
                        <a:buClrTx/>
                        <a:buSzTx/>
                        <a:buFontTx/>
                        <a:buNone/>
                        <a:tabLst/>
                      </a:pPr>
                      <a:endParaRPr lang="it-IT" sz="1600" kern="1200" dirty="0" smtClean="0">
                        <a:solidFill>
                          <a:srgbClr val="003399"/>
                        </a:solidFill>
                        <a:latin typeface="Arial" pitchFamily="34" charset="0"/>
                        <a:ea typeface="+mn-ea"/>
                        <a:cs typeface="Arial" pitchFamily="34" charset="0"/>
                      </a:endParaRPr>
                    </a:p>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I servizi prestati ai diversi Fornitori possono essere uguali o personalizzati in base alle diverse esigenze: </a:t>
                      </a:r>
                    </a:p>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ad esempio, può essere o meno prevista la garanzia pro-soluto sui crediti ceduti.</a:t>
                      </a:r>
                    </a:p>
                    <a:p>
                      <a:pPr marL="0" marR="0" lvl="0" indent="0" algn="l" defTabSz="457200" rtl="0" eaLnBrk="1" fontAlgn="ctr" latinLnBrk="0" hangingPunct="1">
                        <a:lnSpc>
                          <a:spcPct val="100000"/>
                        </a:lnSpc>
                        <a:spcBef>
                          <a:spcPct val="0"/>
                        </a:spcBef>
                        <a:spcAft>
                          <a:spcPct val="0"/>
                        </a:spcAft>
                        <a:buClrTx/>
                        <a:buSzTx/>
                        <a:buFontTx/>
                        <a:buNone/>
                        <a:tabLst/>
                      </a:pPr>
                      <a:endParaRPr lang="it-IT" sz="1600" kern="1200" dirty="0" smtClean="0">
                        <a:solidFill>
                          <a:srgbClr val="003399"/>
                        </a:solidFill>
                        <a:latin typeface="Arial" pitchFamily="34" charset="0"/>
                        <a:ea typeface="+mn-ea"/>
                        <a:cs typeface="Arial" pitchFamily="34" charset="0"/>
                      </a:endParaRPr>
                    </a:p>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Il prodotto Indiretto può prevedere l’anticipazione dei crediti dei Fornitori e/o il loro accredito a scadenza (</a:t>
                      </a:r>
                      <a:r>
                        <a:rPr lang="it-IT" sz="1600" kern="1200" dirty="0" err="1" smtClean="0">
                          <a:solidFill>
                            <a:srgbClr val="003399"/>
                          </a:solidFill>
                          <a:latin typeface="Arial" pitchFamily="34" charset="0"/>
                          <a:ea typeface="+mn-ea"/>
                          <a:cs typeface="Arial" pitchFamily="34" charset="0"/>
                        </a:rPr>
                        <a:t>maturity</a:t>
                      </a:r>
                      <a:r>
                        <a:rPr lang="it-IT" sz="1600" kern="1200" dirty="0" smtClean="0">
                          <a:solidFill>
                            <a:srgbClr val="003399"/>
                          </a:solidFill>
                          <a:latin typeface="Arial" pitchFamily="34" charset="0"/>
                          <a:ea typeface="+mn-ea"/>
                          <a:cs typeface="Arial" pitchFamily="34" charset="0"/>
                        </a:rPr>
                        <a:t>). </a:t>
                      </a:r>
                    </a:p>
                    <a:p>
                      <a:pPr marL="0" marR="0" lvl="0" indent="0" algn="l" defTabSz="457200" rtl="0" eaLnBrk="1" fontAlgn="ctr" latinLnBrk="0" hangingPunct="1">
                        <a:lnSpc>
                          <a:spcPct val="100000"/>
                        </a:lnSpc>
                        <a:spcBef>
                          <a:spcPct val="0"/>
                        </a:spcBef>
                        <a:spcAft>
                          <a:spcPct val="0"/>
                        </a:spcAft>
                        <a:buClrTx/>
                        <a:buSzTx/>
                        <a:buFontTx/>
                        <a:buNone/>
                        <a:tabLst/>
                      </a:pPr>
                      <a:endParaRPr lang="it-IT" sz="1600" kern="1200" dirty="0" smtClean="0">
                        <a:solidFill>
                          <a:srgbClr val="003399"/>
                        </a:solidFill>
                        <a:latin typeface="Arial" pitchFamily="34" charset="0"/>
                        <a:ea typeface="+mn-ea"/>
                        <a:cs typeface="Arial" pitchFamily="34" charset="0"/>
                      </a:endParaRPr>
                    </a:p>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La versione </a:t>
                      </a:r>
                      <a:r>
                        <a:rPr lang="it-IT" sz="1600" kern="1200" dirty="0" err="1" smtClean="0">
                          <a:solidFill>
                            <a:srgbClr val="003399"/>
                          </a:solidFill>
                          <a:latin typeface="Arial" pitchFamily="34" charset="0"/>
                          <a:ea typeface="+mn-ea"/>
                          <a:cs typeface="Arial" pitchFamily="34" charset="0"/>
                        </a:rPr>
                        <a:t>maturity</a:t>
                      </a:r>
                      <a:r>
                        <a:rPr lang="it-IT" sz="1600" kern="1200" dirty="0" smtClean="0">
                          <a:solidFill>
                            <a:srgbClr val="003399"/>
                          </a:solidFill>
                          <a:latin typeface="Arial" pitchFamily="34" charset="0"/>
                          <a:ea typeface="+mn-ea"/>
                          <a:cs typeface="Arial" pitchFamily="34" charset="0"/>
                        </a:rPr>
                        <a:t> si presenta di particolare interesse: con l’intervento del </a:t>
                      </a:r>
                      <a:r>
                        <a:rPr lang="it-IT" sz="1600" i="1" kern="1200" dirty="0" err="1" smtClean="0">
                          <a:solidFill>
                            <a:srgbClr val="003399"/>
                          </a:solidFill>
                          <a:latin typeface="Arial" pitchFamily="34" charset="0"/>
                          <a:ea typeface="+mn-ea"/>
                          <a:cs typeface="Arial" pitchFamily="34" charset="0"/>
                        </a:rPr>
                        <a:t>Factor</a:t>
                      </a:r>
                      <a:r>
                        <a:rPr lang="it-IT" sz="1600" kern="1200" dirty="0" smtClean="0">
                          <a:solidFill>
                            <a:srgbClr val="003399"/>
                          </a:solidFill>
                          <a:latin typeface="Arial" pitchFamily="34" charset="0"/>
                          <a:ea typeface="+mn-ea"/>
                          <a:cs typeface="Arial" pitchFamily="34" charset="0"/>
                        </a:rPr>
                        <a:t>, il Fornitore può incassare i propri crediti alla scadenza nominale e l’Acquirente può usufruire di tempi di pagamento correlati alle proprie esigenze di tesoreria.</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bl>
          </a:graphicData>
        </a:graphic>
      </p:graphicFrame>
      <p:sp>
        <p:nvSpPr>
          <p:cNvPr id="81941" name="Segnaposto numero diapositiva 2"/>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0C2320-90FD-4991-8E0E-50A551663834}" type="slidenum">
              <a:rPr lang="it-IT" smtClean="0">
                <a:latin typeface="Trebuchet MS" pitchFamily="34" charset="0"/>
                <a:cs typeface="Arial" charset="0"/>
              </a:rPr>
              <a:pPr fontAlgn="base">
                <a:spcBef>
                  <a:spcPct val="0"/>
                </a:spcBef>
                <a:spcAft>
                  <a:spcPct val="0"/>
                </a:spcAft>
              </a:pPr>
              <a:t>65</a:t>
            </a:fld>
            <a:endParaRPr lang="it-IT" smtClean="0">
              <a:latin typeface="Trebuchet MS" pitchFamily="34" charset="0"/>
              <a:cs typeface="Arial" charset="0"/>
            </a:endParaRPr>
          </a:p>
        </p:txBody>
      </p:sp>
      <p:sp>
        <p:nvSpPr>
          <p:cNvPr id="5" name="Rectangle 98"/>
          <p:cNvSpPr>
            <a:spLocks noGrp="1"/>
          </p:cNvSpPr>
          <p:nvPr>
            <p:ph type="title" idx="4294967295"/>
          </p:nvPr>
        </p:nvSpPr>
        <p:spPr>
          <a:xfrm>
            <a:off x="0" y="120650"/>
            <a:ext cx="9143999" cy="1143000"/>
          </a:xfrm>
        </p:spPr>
        <p:txBody>
          <a:bodyPr/>
          <a:lstStyle/>
          <a:p>
            <a:pPr algn="ctr" eaLnBrk="1" hangingPunct="1"/>
            <a:r>
              <a:rPr lang="it-IT" sz="3200" dirty="0" smtClean="0">
                <a:latin typeface="+mn-lt"/>
              </a:rPr>
              <a:t>Indiretto</a:t>
            </a:r>
          </a:p>
        </p:txBody>
      </p:sp>
    </p:spTree>
    <p:extLst>
      <p:ext uri="{BB962C8B-B14F-4D97-AF65-F5344CB8AC3E}">
        <p14:creationId xmlns:p14="http://schemas.microsoft.com/office/powerpoint/2010/main" val="784519029"/>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98"/>
          <p:cNvSpPr>
            <a:spLocks noGrp="1"/>
          </p:cNvSpPr>
          <p:nvPr>
            <p:ph type="title" idx="4294967295"/>
          </p:nvPr>
        </p:nvSpPr>
        <p:spPr>
          <a:xfrm>
            <a:off x="0" y="120650"/>
            <a:ext cx="9143999" cy="1143000"/>
          </a:xfrm>
        </p:spPr>
        <p:txBody>
          <a:bodyPr/>
          <a:lstStyle/>
          <a:p>
            <a:r>
              <a:rPr lang="it-IT" sz="3200" dirty="0">
                <a:latin typeface="+mn-lt"/>
              </a:rPr>
              <a:t>Indiretto</a:t>
            </a:r>
          </a:p>
        </p:txBody>
      </p:sp>
      <p:graphicFrame>
        <p:nvGraphicFramePr>
          <p:cNvPr id="47135" name="Group 31"/>
          <p:cNvGraphicFramePr>
            <a:graphicFrameLocks noGrp="1"/>
          </p:cNvGraphicFramePr>
          <p:nvPr>
            <p:extLst>
              <p:ext uri="{D42A27DB-BD31-4B8C-83A1-F6EECF244321}">
                <p14:modId xmlns:p14="http://schemas.microsoft.com/office/powerpoint/2010/main" val="1381878774"/>
              </p:ext>
            </p:extLst>
          </p:nvPr>
        </p:nvGraphicFramePr>
        <p:xfrm>
          <a:off x="467544" y="1772816"/>
          <a:ext cx="8429625" cy="4244679"/>
        </p:xfrm>
        <a:graphic>
          <a:graphicData uri="http://schemas.openxmlformats.org/drawingml/2006/table">
            <a:tbl>
              <a:tblPr/>
              <a:tblGrid>
                <a:gridCol w="2487761"/>
                <a:gridCol w="288032"/>
                <a:gridCol w="5653832"/>
              </a:tblGrid>
              <a:tr h="560090">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dirty="0" smtClean="0">
                        <a:ln>
                          <a:noFill/>
                        </a:ln>
                        <a:solidFill>
                          <a:schemeClr val="bg2"/>
                        </a:solidFill>
                        <a:effectLst/>
                        <a:latin typeface="Arial" pitchFamily="34" charset="0"/>
                        <a:cs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dirty="0" smtClean="0">
                        <a:ln>
                          <a:noFill/>
                        </a:ln>
                        <a:solidFill>
                          <a:schemeClr val="bg2"/>
                        </a:solidFill>
                        <a:effectLst/>
                        <a:latin typeface="Arial" pitchFamily="34" charset="0"/>
                        <a:cs typeface="Arial" pitchFamily="34"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FFFF"/>
                          </a:solidFill>
                          <a:effectLst/>
                          <a:latin typeface="Arial" pitchFamily="34" charset="0"/>
                          <a:cs typeface="Arial" pitchFamily="34" charset="0"/>
                        </a:rPr>
                        <a:t>benefici</a:t>
                      </a:r>
                      <a:endParaRPr kumimoji="0" lang="it-IT" sz="1600" b="1"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a:noFill/>
                    </a:lnR>
                    <a:lnT>
                      <a:noFill/>
                    </a:lnT>
                    <a:lnB w="12700" cap="flat" cmpd="sng" algn="ctr">
                      <a:solidFill>
                        <a:srgbClr val="B5AA58"/>
                      </a:solidFill>
                      <a:prstDash val="solid"/>
                      <a:round/>
                      <a:headEnd type="none" w="med" len="med"/>
                      <a:tailEnd type="none" w="med" len="med"/>
                    </a:lnB>
                    <a:lnTlToBr>
                      <a:noFill/>
                    </a:lnTlToBr>
                    <a:lnBlToTr>
                      <a:noFill/>
                    </a:lnBlToTr>
                    <a:solidFill>
                      <a:schemeClr val="accent2">
                        <a:lumMod val="40000"/>
                        <a:lumOff val="60000"/>
                      </a:schemeClr>
                    </a:solidFill>
                  </a:tcPr>
                </a:tc>
              </a:tr>
              <a:tr h="636588">
                <a:tc rowSpan="5">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rgbClr val="FFFFFF"/>
                          </a:solidFill>
                          <a:effectLst/>
                          <a:latin typeface="Arial" pitchFamily="34" charset="0"/>
                          <a:cs typeface="Arial" pitchFamily="34" charset="0"/>
                        </a:rPr>
                        <a:t>INDIRETTO</a:t>
                      </a:r>
                    </a:p>
                    <a:p>
                      <a:pPr marL="0" marR="0" lvl="0" indent="0" algn="ctr" defTabSz="457200" rtl="0" eaLnBrk="1" fontAlgn="ctr" latinLnBrk="0" hangingPunct="1">
                        <a:lnSpc>
                          <a:spcPct val="100000"/>
                        </a:lnSpc>
                        <a:spcBef>
                          <a:spcPct val="0"/>
                        </a:spcBef>
                        <a:spcAft>
                          <a:spcPct val="0"/>
                        </a:spcAft>
                        <a:buClrTx/>
                        <a:buSzTx/>
                        <a:buFontTx/>
                        <a:buNone/>
                        <a:tabLst/>
                      </a:pPr>
                      <a:r>
                        <a:rPr kumimoji="0" lang="it-IT" sz="1800" b="0" i="0" u="none" strike="noStrike" cap="none" normalizeH="0" baseline="0" dirty="0" smtClean="0">
                          <a:ln>
                            <a:noFill/>
                          </a:ln>
                          <a:solidFill>
                            <a:srgbClr val="FFFFFF"/>
                          </a:solidFill>
                          <a:effectLst/>
                          <a:latin typeface="Arial" pitchFamily="34" charset="0"/>
                          <a:cs typeface="Arial" pitchFamily="34" charset="0"/>
                        </a:rPr>
                        <a:t>(dal punto di vista del debitore – ceduto)</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w="12700" cap="flat" cmpd="sng" algn="ctr">
                      <a:solidFill>
                        <a:srgbClr val="B5AA58"/>
                      </a:solidFill>
                      <a:prstDash val="solid"/>
                      <a:round/>
                      <a:headEnd type="none" w="med" len="med"/>
                      <a:tailEnd type="none" w="med" len="med"/>
                    </a:lnR>
                    <a:lnT>
                      <a:noFill/>
                    </a:lnT>
                    <a:lnB>
                      <a:noFill/>
                    </a:lnB>
                    <a:lnTlToBr>
                      <a:noFill/>
                    </a:lnTlToBr>
                    <a:lnBlToTr>
                      <a:noFill/>
                    </a:lnBlToTr>
                    <a:solidFill>
                      <a:schemeClr val="accent2">
                        <a:lumMod val="40000"/>
                        <a:lumOff val="6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it-IT" sz="1000" b="0" i="0" u="none" strike="noStrike" cap="none" normalizeH="0" baseline="0" smtClean="0">
                          <a:ln>
                            <a:noFill/>
                          </a:ln>
                          <a:solidFill>
                            <a:srgbClr val="AFACC1"/>
                          </a:solidFill>
                          <a:effectLst/>
                          <a:latin typeface="Arial" pitchFamily="34" charset="0"/>
                          <a:cs typeface="Arial"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relazione con un unico interlocutore, la società di factoring, per tutti gli aspetti gestionali/amministrativi </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760413">
                <a:tc vMerge="1">
                  <a:txBody>
                    <a:bodyPr/>
                    <a:lstStyle/>
                    <a:p>
                      <a:endParaRPr lang="it-IT"/>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it-IT" sz="1000" b="0" i="0" u="none" strike="noStrike" cap="none" normalizeH="0" baseline="0" dirty="0" smtClean="0">
                          <a:ln>
                            <a:noFill/>
                          </a:ln>
                          <a:solidFill>
                            <a:srgbClr val="AFACC1"/>
                          </a:solidFill>
                          <a:effectLst/>
                          <a:latin typeface="Arial" pitchFamily="34" charset="0"/>
                          <a:cs typeface="Arial" pitchFamily="34" charset="0"/>
                        </a:rPr>
                        <a:t> </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coordinare i flussi di incasso/anticipazioni con i flussi di pagamento ai fornitori;</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512763">
                <a:tc vMerge="1">
                  <a:txBody>
                    <a:bodyPr/>
                    <a:lstStyle/>
                    <a:p>
                      <a:endParaRPr lang="it-IT"/>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it-IT" sz="1000" b="0" i="0" u="none" strike="noStrike" cap="none" normalizeH="0" baseline="0" smtClean="0">
                          <a:ln>
                            <a:noFill/>
                          </a:ln>
                          <a:solidFill>
                            <a:srgbClr val="AFACC1"/>
                          </a:solidFill>
                          <a:effectLst/>
                          <a:latin typeface="Arial" pitchFamily="34" charset="0"/>
                          <a:cs typeface="Arial"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canalizzare - e quindi semplificare - i rapporti di tesoreria;</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762000">
                <a:tc vMerge="1">
                  <a:txBody>
                    <a:bodyPr/>
                    <a:lstStyle/>
                    <a:p>
                      <a:endParaRPr lang="it-IT"/>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it-IT" sz="1000" b="0" i="0" u="none" strike="noStrike" cap="none" normalizeH="0" baseline="0" smtClean="0">
                          <a:ln>
                            <a:noFill/>
                          </a:ln>
                          <a:solidFill>
                            <a:srgbClr val="AFACC1"/>
                          </a:solidFill>
                          <a:effectLst/>
                          <a:latin typeface="Arial" pitchFamily="34" charset="0"/>
                          <a:cs typeface="Arial"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generare finanza, potendo godere di maggiori dilazioni sui tempi di pagamento ai fornitori.</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1012825">
                <a:tc vMerge="1">
                  <a:txBody>
                    <a:bodyPr/>
                    <a:lstStyle/>
                    <a:p>
                      <a:endParaRPr lang="it-IT"/>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it-IT" sz="1000" b="0" i="0" u="none" strike="noStrike" cap="none" normalizeH="0" baseline="0" smtClean="0">
                          <a:ln>
                            <a:noFill/>
                          </a:ln>
                          <a:solidFill>
                            <a:schemeClr val="tx1"/>
                          </a:solidFill>
                          <a:effectLst/>
                          <a:latin typeface="Arial" pitchFamily="34" charset="0"/>
                          <a:cs typeface="Arial"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allungare i tempi di pagamento consentendo al contempo al fornitore di reperire la fonte adeguata per gestire le nuove condizioni di pagamento.</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bl>
          </a:graphicData>
        </a:graphic>
      </p:graphicFrame>
      <p:sp>
        <p:nvSpPr>
          <p:cNvPr id="79898"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A7A5F7-C8E4-44B8-A2D4-17AC7EB76FD0}" type="slidenum">
              <a:rPr lang="it-IT" smtClean="0">
                <a:latin typeface="Trebuchet MS" pitchFamily="34" charset="0"/>
                <a:cs typeface="Arial" charset="0"/>
              </a:rPr>
              <a:pPr fontAlgn="base">
                <a:spcBef>
                  <a:spcPct val="0"/>
                </a:spcBef>
                <a:spcAft>
                  <a:spcPct val="0"/>
                </a:spcAft>
              </a:pPr>
              <a:t>66</a:t>
            </a:fld>
            <a:endParaRPr lang="it-IT" smtClean="0">
              <a:latin typeface="Trebuchet MS" pitchFamily="34" charset="0"/>
              <a:cs typeface="Arial" charset="0"/>
            </a:endParaRPr>
          </a:p>
        </p:txBody>
      </p:sp>
    </p:spTree>
    <p:extLst>
      <p:ext uri="{BB962C8B-B14F-4D97-AF65-F5344CB8AC3E}">
        <p14:creationId xmlns:p14="http://schemas.microsoft.com/office/powerpoint/2010/main" val="2194291279"/>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8396" name="Group 92"/>
          <p:cNvGraphicFramePr>
            <a:graphicFrameLocks noGrp="1"/>
          </p:cNvGraphicFramePr>
          <p:nvPr>
            <p:ph idx="4294967295"/>
            <p:extLst>
              <p:ext uri="{D42A27DB-BD31-4B8C-83A1-F6EECF244321}">
                <p14:modId xmlns:p14="http://schemas.microsoft.com/office/powerpoint/2010/main" val="1071759310"/>
              </p:ext>
            </p:extLst>
          </p:nvPr>
        </p:nvGraphicFramePr>
        <p:xfrm>
          <a:off x="539552" y="1365917"/>
          <a:ext cx="8429625" cy="5333838"/>
        </p:xfrm>
        <a:graphic>
          <a:graphicData uri="http://schemas.openxmlformats.org/drawingml/2006/table">
            <a:tbl>
              <a:tblPr/>
              <a:tblGrid>
                <a:gridCol w="2559050"/>
                <a:gridCol w="608012"/>
                <a:gridCol w="5262563"/>
              </a:tblGrid>
              <a:tr h="334891">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dirty="0" smtClean="0">
                        <a:ln>
                          <a:noFill/>
                        </a:ln>
                        <a:solidFill>
                          <a:schemeClr val="bg2"/>
                        </a:solidFill>
                        <a:effectLst/>
                        <a:latin typeface="Arial" pitchFamily="34" charset="0"/>
                        <a:cs typeface="Arial" pitchFamily="34" charset="0"/>
                      </a:endParaRPr>
                    </a:p>
                  </a:txBody>
                  <a:tcPr anchor="b" horzOverflow="overflow">
                    <a:lnL cap="flat">
                      <a:noFill/>
                    </a:lnL>
                    <a:lnR>
                      <a:noFill/>
                    </a:lnR>
                    <a:lnT cap="flat">
                      <a:noFill/>
                    </a:lnT>
                    <a:lnB>
                      <a:noFill/>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dirty="0" smtClean="0">
                        <a:ln>
                          <a:noFill/>
                        </a:ln>
                        <a:solidFill>
                          <a:schemeClr val="bg2"/>
                        </a:solidFill>
                        <a:effectLst/>
                        <a:latin typeface="Arial" pitchFamily="34" charset="0"/>
                        <a:cs typeface="Arial" pitchFamily="34" charset="0"/>
                      </a:endParaRPr>
                    </a:p>
                  </a:txBody>
                  <a:tcPr anchor="b" horzOverflow="overflow">
                    <a:lnL>
                      <a:noFill/>
                    </a:lnL>
                    <a:lnR>
                      <a:noFill/>
                    </a:lnR>
                    <a:lnT cap="flat">
                      <a:noFill/>
                    </a:lnT>
                    <a:lnB>
                      <a:noFill/>
                    </a:lnB>
                    <a:lnTlToBr>
                      <a:noFill/>
                    </a:lnTlToBr>
                    <a:lnBlToTr>
                      <a:noFill/>
                    </a:lnBlToTr>
                    <a:noFill/>
                  </a:tcPr>
                </a:tc>
                <a:tc>
                  <a:txBody>
                    <a:bodyPr/>
                    <a:lstStyle/>
                    <a:p>
                      <a:pPr marL="342900" marR="0" lvl="0" indent="-342900" algn="ctr" defTabSz="457200" rtl="0" eaLnBrk="1" fontAlgn="b"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rgbClr val="FFFFFF"/>
                          </a:solidFill>
                          <a:effectLst/>
                          <a:latin typeface="Arial" pitchFamily="34" charset="0"/>
                          <a:cs typeface="Arial" pitchFamily="34" charset="0"/>
                        </a:rPr>
                        <a:t>benefici</a:t>
                      </a:r>
                      <a:endParaRPr kumimoji="0" lang="it-IT" sz="1800" b="1"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a:noFill/>
                    </a:lnL>
                    <a:lnR cap="flat">
                      <a:noFill/>
                    </a:lnR>
                    <a:lnT cap="flat">
                      <a:noFill/>
                    </a:lnT>
                    <a:lnB w="12700" cap="flat" cmpd="sng" algn="ctr">
                      <a:solidFill>
                        <a:srgbClr val="B5AA58"/>
                      </a:solidFill>
                      <a:prstDash val="solid"/>
                      <a:round/>
                      <a:headEnd type="none" w="med" len="med"/>
                      <a:tailEnd type="none" w="med" len="med"/>
                    </a:lnB>
                    <a:lnTlToBr>
                      <a:noFill/>
                    </a:lnTlToBr>
                    <a:lnBlToTr>
                      <a:noFill/>
                    </a:lnBlToTr>
                    <a:solidFill>
                      <a:schemeClr val="accent2">
                        <a:lumMod val="40000"/>
                        <a:lumOff val="60000"/>
                      </a:schemeClr>
                    </a:solidFill>
                  </a:tcPr>
                </a:tc>
              </a:tr>
              <a:tr h="891687">
                <a:tc rowSpan="7">
                  <a:txBody>
                    <a:bodyPr/>
                    <a:lstStyle/>
                    <a:p>
                      <a:pPr marL="342900" marR="0" lvl="0" indent="-342900" algn="ctr" defTabSz="457200" rtl="0" eaLnBrk="1" fontAlgn="ctr"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rgbClr val="FFFFFF"/>
                          </a:solidFill>
                          <a:effectLst/>
                          <a:latin typeface="Arial" pitchFamily="34" charset="0"/>
                          <a:cs typeface="Arial" pitchFamily="34" charset="0"/>
                        </a:rPr>
                        <a:t>INDIRETTO </a:t>
                      </a:r>
                    </a:p>
                    <a:p>
                      <a:pPr marL="342900" marR="0" lvl="0" indent="-342900" algn="ctr" defTabSz="457200" rtl="0" eaLnBrk="1" fontAlgn="ctr" latinLnBrk="0" hangingPunct="1">
                        <a:lnSpc>
                          <a:spcPct val="100000"/>
                        </a:lnSpc>
                        <a:spcBef>
                          <a:spcPct val="0"/>
                        </a:spcBef>
                        <a:spcAft>
                          <a:spcPct val="0"/>
                        </a:spcAft>
                        <a:buClrTx/>
                        <a:buSzTx/>
                        <a:buFontTx/>
                        <a:buNone/>
                        <a:tabLst/>
                      </a:pPr>
                      <a:r>
                        <a:rPr kumimoji="0" lang="it-IT" sz="1800" b="0" i="0" u="none" strike="noStrike" cap="none" normalizeH="0" baseline="0" dirty="0" smtClean="0">
                          <a:ln>
                            <a:noFill/>
                          </a:ln>
                          <a:solidFill>
                            <a:srgbClr val="FFFFFF"/>
                          </a:solidFill>
                          <a:effectLst/>
                          <a:latin typeface="Arial" pitchFamily="34" charset="0"/>
                          <a:cs typeface="Arial" pitchFamily="34" charset="0"/>
                        </a:rPr>
                        <a:t>(dal punto di vista </a:t>
                      </a:r>
                    </a:p>
                    <a:p>
                      <a:pPr marL="342900" marR="0" lvl="0" indent="-342900" algn="ctr" defTabSz="457200" rtl="0" eaLnBrk="1" fontAlgn="ctr" latinLnBrk="0" hangingPunct="1">
                        <a:lnSpc>
                          <a:spcPct val="100000"/>
                        </a:lnSpc>
                        <a:spcBef>
                          <a:spcPct val="0"/>
                        </a:spcBef>
                        <a:spcAft>
                          <a:spcPct val="0"/>
                        </a:spcAft>
                        <a:buClrTx/>
                        <a:buSzTx/>
                        <a:buFontTx/>
                        <a:buNone/>
                        <a:tabLst/>
                      </a:pPr>
                      <a:r>
                        <a:rPr kumimoji="0" lang="it-IT" sz="1800" b="0" i="0" u="none" strike="noStrike" cap="none" normalizeH="0" baseline="0" dirty="0" smtClean="0">
                          <a:ln>
                            <a:noFill/>
                          </a:ln>
                          <a:solidFill>
                            <a:srgbClr val="FFFFFF"/>
                          </a:solidFill>
                          <a:effectLst/>
                          <a:latin typeface="Arial" pitchFamily="34" charset="0"/>
                          <a:cs typeface="Arial" pitchFamily="34" charset="0"/>
                        </a:rPr>
                        <a:t>del fornitore)</a:t>
                      </a:r>
                      <a:r>
                        <a:rPr kumimoji="0" lang="it-IT" sz="2000" b="0" i="0" u="none" strike="noStrike" cap="none" normalizeH="0" baseline="0" dirty="0" smtClean="0">
                          <a:ln>
                            <a:noFill/>
                          </a:ln>
                          <a:solidFill>
                            <a:schemeClr val="bg1"/>
                          </a:solidFill>
                          <a:effectLst/>
                          <a:latin typeface="Arial" pitchFamily="34" charset="0"/>
                          <a:cs typeface="Arial" pitchFamily="34" charset="0"/>
                        </a:rPr>
                        <a:t> </a:t>
                      </a:r>
                    </a:p>
                  </a:txBody>
                  <a:tcPr anchor="ctr" horzOverflow="overflow">
                    <a:lnL cap="flat">
                      <a:noFill/>
                    </a:lnL>
                    <a:lnR w="12700" cap="flat" cmpd="sng" algn="ctr">
                      <a:solidFill>
                        <a:srgbClr val="B5AA58"/>
                      </a:solidFill>
                      <a:prstDash val="solid"/>
                      <a:round/>
                      <a:headEnd type="none" w="med" len="med"/>
                      <a:tailEnd type="none" w="med" len="med"/>
                    </a:lnR>
                    <a:lnT>
                      <a:noFill/>
                    </a:lnT>
                    <a:lnB cap="flat">
                      <a:noFill/>
                    </a:lnB>
                    <a:lnTlToBr>
                      <a:noFill/>
                    </a:lnTlToBr>
                    <a:lnBlToTr>
                      <a:noFill/>
                    </a:lnBlToTr>
                    <a:solidFill>
                      <a:schemeClr val="accent2">
                        <a:lumMod val="40000"/>
                        <a:lumOff val="60000"/>
                      </a:schemeClr>
                    </a:solidFill>
                  </a:tcPr>
                </a:tc>
                <a:tc>
                  <a:txBody>
                    <a:bodyPr/>
                    <a:lstStyle/>
                    <a:p>
                      <a:pPr marL="342900" marR="0" lvl="0" indent="-342900" algn="l" defTabSz="457200" rtl="0" eaLnBrk="1" fontAlgn="b" latinLnBrk="0" hangingPunct="1">
                        <a:lnSpc>
                          <a:spcPct val="100000"/>
                        </a:lnSpc>
                        <a:spcBef>
                          <a:spcPct val="0"/>
                        </a:spcBef>
                        <a:spcAft>
                          <a:spcPct val="0"/>
                        </a:spcAft>
                        <a:buClrTx/>
                        <a:buSzTx/>
                        <a:buFontTx/>
                        <a:buNone/>
                        <a:tabLst/>
                      </a:pPr>
                      <a:r>
                        <a:rPr kumimoji="0" lang="it-IT" sz="1000" b="0" i="0" u="none" strike="noStrike" cap="none" normalizeH="0" baseline="0" smtClean="0">
                          <a:ln>
                            <a:noFill/>
                          </a:ln>
                          <a:solidFill>
                            <a:srgbClr val="AFACC1"/>
                          </a:solidFill>
                          <a:effectLst/>
                          <a:latin typeface="Arial" pitchFamily="34" charset="0"/>
                          <a:cs typeface="Arial"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monetizzare i crediti prima della scadenza a condizioni economiche predefinite attraverso una specifica convenzione</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624181">
                <a:tc vMerge="1">
                  <a:txBody>
                    <a:bodyPr/>
                    <a:lstStyle/>
                    <a:p>
                      <a:endParaRPr lang="it-IT"/>
                    </a:p>
                  </a:txBody>
                  <a:tcPr/>
                </a:tc>
                <a:tc>
                  <a:txBody>
                    <a:bodyPr/>
                    <a:lstStyle/>
                    <a:p>
                      <a:pPr marL="342900" marR="0" lvl="0" indent="-342900" algn="l" defTabSz="457200" rtl="0" eaLnBrk="1" fontAlgn="b" latinLnBrk="0" hangingPunct="1">
                        <a:lnSpc>
                          <a:spcPct val="100000"/>
                        </a:lnSpc>
                        <a:spcBef>
                          <a:spcPct val="0"/>
                        </a:spcBef>
                        <a:spcAft>
                          <a:spcPct val="0"/>
                        </a:spcAft>
                        <a:buClrTx/>
                        <a:buSzTx/>
                        <a:buFontTx/>
                        <a:buNone/>
                        <a:tabLst/>
                      </a:pPr>
                      <a:r>
                        <a:rPr kumimoji="0" lang="it-IT" sz="1000" b="0" i="0" u="none" strike="noStrike" cap="none" normalizeH="0" baseline="0" smtClean="0">
                          <a:ln>
                            <a:noFill/>
                          </a:ln>
                          <a:solidFill>
                            <a:srgbClr val="AFACC1"/>
                          </a:solidFill>
                          <a:effectLst/>
                          <a:latin typeface="Arial" pitchFamily="34" charset="0"/>
                          <a:cs typeface="Arial"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snellimento le procedure di gestione e di incasso dei crediti</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624181">
                <a:tc vMerge="1">
                  <a:txBody>
                    <a:bodyPr/>
                    <a:lstStyle/>
                    <a:p>
                      <a:endParaRPr lang="it-IT"/>
                    </a:p>
                  </a:txBody>
                  <a:tcPr/>
                </a:tc>
                <a:tc>
                  <a:txBody>
                    <a:bodyPr/>
                    <a:lstStyle/>
                    <a:p>
                      <a:pPr marL="342900" marR="0" lvl="0" indent="-342900" algn="l" defTabSz="457200" rtl="0" eaLnBrk="1" fontAlgn="b" latinLnBrk="0" hangingPunct="1">
                        <a:lnSpc>
                          <a:spcPct val="100000"/>
                        </a:lnSpc>
                        <a:spcBef>
                          <a:spcPct val="0"/>
                        </a:spcBef>
                        <a:spcAft>
                          <a:spcPct val="0"/>
                        </a:spcAft>
                        <a:buClrTx/>
                        <a:buSzTx/>
                        <a:buFontTx/>
                        <a:buNone/>
                        <a:tabLst/>
                      </a:pPr>
                      <a:r>
                        <a:rPr kumimoji="0" lang="it-IT" sz="1000" b="0" i="0" u="none" strike="noStrike" cap="none" normalizeH="0" baseline="0" smtClean="0">
                          <a:ln>
                            <a:noFill/>
                          </a:ln>
                          <a:solidFill>
                            <a:srgbClr val="AFACC1"/>
                          </a:solidFill>
                          <a:effectLst/>
                          <a:latin typeface="Arial" pitchFamily="34" charset="0"/>
                          <a:cs typeface="Arial"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forma di finanziamento complementare al credito bancario</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891687">
                <a:tc vMerge="1">
                  <a:txBody>
                    <a:bodyPr/>
                    <a:lstStyle/>
                    <a:p>
                      <a:endParaRPr lang="it-IT"/>
                    </a:p>
                  </a:txBody>
                  <a:tcPr/>
                </a:tc>
                <a:tc>
                  <a:txBody>
                    <a:bodyPr/>
                    <a:lstStyle/>
                    <a:p>
                      <a:pPr marL="342900" marR="0" lvl="0" indent="-342900" algn="l" defTabSz="457200" rtl="0" eaLnBrk="1" fontAlgn="b" latinLnBrk="0" hangingPunct="1">
                        <a:lnSpc>
                          <a:spcPct val="100000"/>
                        </a:lnSpc>
                        <a:spcBef>
                          <a:spcPct val="0"/>
                        </a:spcBef>
                        <a:spcAft>
                          <a:spcPct val="0"/>
                        </a:spcAft>
                        <a:buClrTx/>
                        <a:buSzTx/>
                        <a:buFontTx/>
                        <a:buNone/>
                        <a:tabLst/>
                      </a:pPr>
                      <a:r>
                        <a:rPr kumimoji="0" lang="it-IT" sz="1000" b="0" i="0" u="none" strike="noStrike" cap="none" normalizeH="0" baseline="0" smtClean="0">
                          <a:ln>
                            <a:noFill/>
                          </a:ln>
                          <a:solidFill>
                            <a:srgbClr val="AFACC1"/>
                          </a:solidFill>
                          <a:effectLst/>
                          <a:latin typeface="Arial" pitchFamily="34" charset="0"/>
                          <a:cs typeface="Arial"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entità dei finanziamenti strettamente correlata alla capacità di credito del debitore ed ai rapporti commerciali</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641601">
                <a:tc vMerge="1">
                  <a:txBody>
                    <a:bodyPr/>
                    <a:lstStyle/>
                    <a:p>
                      <a:endParaRPr lang="it-IT"/>
                    </a:p>
                  </a:txBody>
                  <a:tcPr/>
                </a:tc>
                <a:tc>
                  <a:txBody>
                    <a:bodyPr/>
                    <a:lstStyle/>
                    <a:p>
                      <a:pPr marL="342900" marR="0" lvl="0" indent="-342900" algn="l" defTabSz="457200" rtl="0" eaLnBrk="1" fontAlgn="b" latinLnBrk="0" hangingPunct="1">
                        <a:lnSpc>
                          <a:spcPct val="100000"/>
                        </a:lnSpc>
                        <a:spcBef>
                          <a:spcPct val="0"/>
                        </a:spcBef>
                        <a:spcAft>
                          <a:spcPct val="0"/>
                        </a:spcAft>
                        <a:buClrTx/>
                        <a:buSzTx/>
                        <a:buFontTx/>
                        <a:buNone/>
                        <a:tabLst/>
                      </a:pPr>
                      <a:r>
                        <a:rPr kumimoji="0" lang="it-IT" sz="1000" b="0" i="0" u="none" strike="noStrike" cap="none" normalizeH="0" baseline="0" smtClean="0">
                          <a:ln>
                            <a:noFill/>
                          </a:ln>
                          <a:solidFill>
                            <a:schemeClr val="tx1"/>
                          </a:solidFill>
                          <a:effectLst/>
                          <a:latin typeface="Arial" pitchFamily="34" charset="0"/>
                          <a:cs typeface="Arial"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a:txBody>
                  <a:tcPr anchor="b"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leva commerciale per poter cogliere opportunità di crescita qualitative e quantitative</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505289">
                <a:tc vMerge="1">
                  <a:txBody>
                    <a:bodyPr/>
                    <a:lstStyle/>
                    <a:p>
                      <a:endParaRPr lang="it-IT"/>
                    </a:p>
                  </a:txBody>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smtClean="0">
                        <a:ln>
                          <a:noFill/>
                        </a:ln>
                        <a:solidFill>
                          <a:schemeClr val="bg2"/>
                        </a:solidFill>
                        <a:effectLst/>
                        <a:latin typeface="Arial" pitchFamily="34" charset="0"/>
                        <a:cs typeface="Arial" pitchFamily="34" charset="0"/>
                      </a:endParaRPr>
                    </a:p>
                  </a:txBody>
                  <a:tcPr anchor="b" horzOverflow="overflow">
                    <a:lnL>
                      <a:noFill/>
                    </a:lnL>
                    <a:lnR w="12700" cap="flat" cmpd="sng" algn="ctr">
                      <a:solidFill>
                        <a:srgbClr val="B5AA58"/>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strumento per gestire professionalmente i crediti</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624181">
                <a:tc vMerge="1">
                  <a:txBody>
                    <a:bodyPr/>
                    <a:lstStyle/>
                    <a:p>
                      <a:endParaRPr lang="it-IT"/>
                    </a:p>
                  </a:txBody>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2800" b="0" i="0" u="none" strike="noStrike" cap="none" normalizeH="0" baseline="0" smtClean="0">
                        <a:ln>
                          <a:noFill/>
                        </a:ln>
                        <a:solidFill>
                          <a:schemeClr val="bg2"/>
                        </a:solidFill>
                        <a:effectLst/>
                        <a:latin typeface="Arial" pitchFamily="34" charset="0"/>
                        <a:cs typeface="Arial" pitchFamily="34" charset="0"/>
                      </a:endParaRPr>
                    </a:p>
                  </a:txBody>
                  <a:tcPr anchor="b" horzOverflow="overflow">
                    <a:lnL>
                      <a:noFill/>
                    </a:lnL>
                    <a:lnR w="12700" cap="flat" cmpd="sng" algn="ctr">
                      <a:solidFill>
                        <a:srgbClr val="B5AA58"/>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garanzia sul buon fine dei crediti commerciali, ove questa sia richiesta</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bl>
          </a:graphicData>
        </a:graphic>
      </p:graphicFrame>
      <p:sp>
        <p:nvSpPr>
          <p:cNvPr id="80928"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DD5030-83A6-4C6B-8033-52ACC2387D39}" type="slidenum">
              <a:rPr lang="it-IT" smtClean="0">
                <a:latin typeface="Trebuchet MS" pitchFamily="34" charset="0"/>
                <a:cs typeface="Arial" charset="0"/>
              </a:rPr>
              <a:pPr fontAlgn="base">
                <a:spcBef>
                  <a:spcPct val="0"/>
                </a:spcBef>
                <a:spcAft>
                  <a:spcPct val="0"/>
                </a:spcAft>
              </a:pPr>
              <a:t>67</a:t>
            </a:fld>
            <a:endParaRPr lang="it-IT" smtClean="0">
              <a:latin typeface="Trebuchet MS" pitchFamily="34" charset="0"/>
              <a:cs typeface="Arial" charset="0"/>
            </a:endParaRPr>
          </a:p>
        </p:txBody>
      </p:sp>
      <p:sp>
        <p:nvSpPr>
          <p:cNvPr id="5" name="Rectangle 98"/>
          <p:cNvSpPr>
            <a:spLocks noGrp="1"/>
          </p:cNvSpPr>
          <p:nvPr>
            <p:ph type="title" idx="4294967295"/>
          </p:nvPr>
        </p:nvSpPr>
        <p:spPr>
          <a:xfrm>
            <a:off x="0" y="120650"/>
            <a:ext cx="9143999" cy="1143000"/>
          </a:xfrm>
        </p:spPr>
        <p:txBody>
          <a:bodyPr/>
          <a:lstStyle/>
          <a:p>
            <a:pPr algn="ctr" eaLnBrk="1" hangingPunct="1"/>
            <a:r>
              <a:rPr lang="it-IT" sz="3200" dirty="0" smtClean="0">
                <a:latin typeface="+mn-lt"/>
              </a:rPr>
              <a:t>Indiretto</a:t>
            </a:r>
          </a:p>
        </p:txBody>
      </p:sp>
    </p:spTree>
    <p:extLst>
      <p:ext uri="{BB962C8B-B14F-4D97-AF65-F5344CB8AC3E}">
        <p14:creationId xmlns:p14="http://schemas.microsoft.com/office/powerpoint/2010/main" val="3979760270"/>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Titolo 1"/>
          <p:cNvSpPr>
            <a:spLocks noGrp="1"/>
          </p:cNvSpPr>
          <p:nvPr>
            <p:ph type="title"/>
          </p:nvPr>
        </p:nvSpPr>
        <p:spPr>
          <a:xfrm>
            <a:off x="1214438" y="333375"/>
            <a:ext cx="6886575" cy="733425"/>
          </a:xfrm>
        </p:spPr>
        <p:txBody>
          <a:bodyPr/>
          <a:lstStyle/>
          <a:p>
            <a:pPr eaLnBrk="1" hangingPunct="1"/>
            <a:r>
              <a:rPr lang="en-GB" dirty="0" smtClean="0"/>
              <a:t>Supply chain - </a:t>
            </a:r>
            <a:r>
              <a:rPr lang="en-GB" dirty="0" err="1" smtClean="0"/>
              <a:t>Indiretto</a:t>
            </a:r>
            <a:endParaRPr lang="en-GB" dirty="0" smtClean="0"/>
          </a:p>
        </p:txBody>
      </p:sp>
      <p:sp>
        <p:nvSpPr>
          <p:cNvPr id="16386" name="Segnaposto contenuto 2"/>
          <p:cNvSpPr>
            <a:spLocks noGrp="1"/>
          </p:cNvSpPr>
          <p:nvPr>
            <p:ph idx="1"/>
          </p:nvPr>
        </p:nvSpPr>
        <p:spPr bwMode="auto">
          <a:xfrm>
            <a:off x="3011368" y="2537518"/>
            <a:ext cx="3701347" cy="3051722"/>
          </a:xfrm>
          <a:prstGeom prst="rect">
            <a:avLst/>
          </a:prstGeo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GB" sz="1400" dirty="0" smtClean="0">
              <a:solidFill>
                <a:schemeClr val="accent2">
                  <a:lumMod val="50000"/>
                </a:schemeClr>
              </a:solidFill>
              <a:latin typeface="Arial" pitchFamily="34" charset="0"/>
            </a:endParaRPr>
          </a:p>
        </p:txBody>
      </p:sp>
      <p:sp>
        <p:nvSpPr>
          <p:cNvPr id="4" name="Segnaposto numero diapositiva 3"/>
          <p:cNvSpPr>
            <a:spLocks noGrp="1"/>
          </p:cNvSpPr>
          <p:nvPr>
            <p:ph type="sldNum" sz="quarter" idx="11"/>
          </p:nvPr>
        </p:nvSpPr>
        <p:spPr/>
        <p:txBody>
          <a:bodyPr/>
          <a:lstStyle/>
          <a:p>
            <a:pPr>
              <a:defRPr/>
            </a:pPr>
            <a:fld id="{8AD26150-396D-40B6-B12E-3E6470600FAD}" type="slidenum">
              <a:rPr lang="it-IT"/>
              <a:pPr>
                <a:defRPr/>
              </a:pPr>
              <a:t>68</a:t>
            </a:fld>
            <a:endParaRPr lang="it-IT" dirty="0"/>
          </a:p>
        </p:txBody>
      </p:sp>
      <p:graphicFrame>
        <p:nvGraphicFramePr>
          <p:cNvPr id="2" name="Tabella 1"/>
          <p:cNvGraphicFramePr>
            <a:graphicFrameLocks noGrp="1"/>
          </p:cNvGraphicFramePr>
          <p:nvPr>
            <p:extLst>
              <p:ext uri="{D42A27DB-BD31-4B8C-83A1-F6EECF244321}">
                <p14:modId xmlns:p14="http://schemas.microsoft.com/office/powerpoint/2010/main" val="1412943134"/>
              </p:ext>
            </p:extLst>
          </p:nvPr>
        </p:nvGraphicFramePr>
        <p:xfrm>
          <a:off x="2700866" y="2493036"/>
          <a:ext cx="3701345" cy="2880320"/>
        </p:xfrm>
        <a:graphic>
          <a:graphicData uri="http://schemas.openxmlformats.org/drawingml/2006/table">
            <a:tbl>
              <a:tblPr firstRow="1" bandRow="1">
                <a:tableStyleId>{7DF18680-E054-41AD-8BC1-D1AEF772440D}</a:tableStyleId>
              </a:tblPr>
              <a:tblGrid>
                <a:gridCol w="1883329"/>
                <a:gridCol w="1818016"/>
              </a:tblGrid>
              <a:tr h="1440160">
                <a:tc>
                  <a:txBody>
                    <a:bodyPr/>
                    <a:lstStyle/>
                    <a:p>
                      <a:endParaRPr lang="it-IT" dirty="0"/>
                    </a:p>
                  </a:txBody>
                  <a:tcPr>
                    <a:solidFill>
                      <a:schemeClr val="bg2">
                        <a:lumMod val="20000"/>
                        <a:lumOff val="80000"/>
                      </a:schemeClr>
                    </a:solidFill>
                  </a:tcPr>
                </a:tc>
                <a:tc>
                  <a:txBody>
                    <a:bodyPr/>
                    <a:lstStyle/>
                    <a:p>
                      <a:endParaRPr lang="it-IT" dirty="0"/>
                    </a:p>
                  </a:txBody>
                  <a:tcPr>
                    <a:solidFill>
                      <a:schemeClr val="bg2">
                        <a:lumMod val="20000"/>
                        <a:lumOff val="80000"/>
                      </a:schemeClr>
                    </a:solidFill>
                  </a:tcPr>
                </a:tc>
              </a:tr>
              <a:tr h="1440160">
                <a:tc>
                  <a:txBody>
                    <a:bodyPr/>
                    <a:lstStyle/>
                    <a:p>
                      <a:pPr algn="ctr"/>
                      <a:endParaRPr lang="it-IT" dirty="0"/>
                    </a:p>
                  </a:txBody>
                  <a:tcPr>
                    <a:solidFill>
                      <a:schemeClr val="bg2">
                        <a:lumMod val="20000"/>
                        <a:lumOff val="80000"/>
                      </a:schemeClr>
                    </a:solidFill>
                  </a:tcPr>
                </a:tc>
                <a:tc>
                  <a:txBody>
                    <a:bodyPr/>
                    <a:lstStyle/>
                    <a:p>
                      <a:endParaRPr lang="it-IT" dirty="0"/>
                    </a:p>
                  </a:txBody>
                  <a:tcPr>
                    <a:solidFill>
                      <a:schemeClr val="bg2">
                        <a:lumMod val="20000"/>
                        <a:lumOff val="80000"/>
                      </a:schemeClr>
                    </a:solidFill>
                  </a:tcPr>
                </a:tc>
              </a:tr>
            </a:tbl>
          </a:graphicData>
        </a:graphic>
      </p:graphicFrame>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349" y="2391299"/>
            <a:ext cx="1833885" cy="168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descr="C:\Users\Cuda\AppData\Local\Microsoft\Windows\Temporary Internet Files\Content.IE5\DKD8ELCS\MC90043155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075" y="2696219"/>
            <a:ext cx="772926" cy="8140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Cuda\AppData\Local\Microsoft\Windows\Temporary Internet Files\Content.IE5\XMZQ1X4W\MC90043163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0001" y="2715017"/>
            <a:ext cx="948197" cy="10018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2166" y="3923546"/>
            <a:ext cx="1656184" cy="121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4059546"/>
            <a:ext cx="1440159"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707349" y="5124476"/>
            <a:ext cx="2106917" cy="307777"/>
          </a:xfrm>
          <a:prstGeom prst="rect">
            <a:avLst/>
          </a:prstGeom>
          <a:noFill/>
        </p:spPr>
        <p:txBody>
          <a:bodyPr wrap="square" rtlCol="0">
            <a:spAutoFit/>
          </a:bodyPr>
          <a:lstStyle/>
          <a:p>
            <a:pPr algn="ctr"/>
            <a:r>
              <a:rPr lang="it-IT" sz="1400" dirty="0" smtClean="0">
                <a:solidFill>
                  <a:schemeClr val="accent2">
                    <a:lumMod val="50000"/>
                  </a:schemeClr>
                </a:solidFill>
                <a:latin typeface="Arial" pitchFamily="34" charset="0"/>
                <a:cs typeface="Arial" pitchFamily="34" charset="0"/>
              </a:rPr>
              <a:t>Supply Chain</a:t>
            </a:r>
            <a:endParaRPr lang="it-IT" sz="1400" dirty="0">
              <a:solidFill>
                <a:schemeClr val="accent2">
                  <a:lumMod val="50000"/>
                </a:schemeClr>
              </a:solidFill>
              <a:latin typeface="Arial" pitchFamily="34" charset="0"/>
              <a:cs typeface="Arial" pitchFamily="34" charset="0"/>
            </a:endParaRPr>
          </a:p>
        </p:txBody>
      </p:sp>
      <p:sp>
        <p:nvSpPr>
          <p:cNvPr id="19" name="CasellaDiTesto 18"/>
          <p:cNvSpPr txBox="1"/>
          <p:nvPr/>
        </p:nvSpPr>
        <p:spPr>
          <a:xfrm>
            <a:off x="4657075" y="3598747"/>
            <a:ext cx="1691275" cy="307777"/>
          </a:xfrm>
          <a:prstGeom prst="rect">
            <a:avLst/>
          </a:prstGeom>
          <a:noFill/>
        </p:spPr>
        <p:txBody>
          <a:bodyPr wrap="square" rtlCol="0">
            <a:spAutoFit/>
          </a:bodyPr>
          <a:lstStyle/>
          <a:p>
            <a:pPr algn="ctr"/>
            <a:r>
              <a:rPr lang="it-IT" sz="1400" dirty="0" smtClean="0">
                <a:solidFill>
                  <a:schemeClr val="accent2">
                    <a:lumMod val="50000"/>
                  </a:schemeClr>
                </a:solidFill>
                <a:latin typeface="Arial" pitchFamily="34" charset="0"/>
                <a:cs typeface="Arial" pitchFamily="34" charset="0"/>
              </a:rPr>
              <a:t>Finanza</a:t>
            </a:r>
            <a:endParaRPr lang="it-IT" sz="1400" dirty="0">
              <a:solidFill>
                <a:schemeClr val="accent2">
                  <a:lumMod val="50000"/>
                </a:schemeClr>
              </a:solidFill>
              <a:latin typeface="Arial" pitchFamily="34" charset="0"/>
              <a:cs typeface="Arial" pitchFamily="34" charset="0"/>
            </a:endParaRPr>
          </a:p>
        </p:txBody>
      </p:sp>
      <p:sp>
        <p:nvSpPr>
          <p:cNvPr id="21" name="CasellaDiTesto 20"/>
          <p:cNvSpPr txBox="1"/>
          <p:nvPr/>
        </p:nvSpPr>
        <p:spPr>
          <a:xfrm>
            <a:off x="4657076" y="5128900"/>
            <a:ext cx="1691274" cy="307777"/>
          </a:xfrm>
          <a:prstGeom prst="rect">
            <a:avLst/>
          </a:prstGeom>
          <a:noFill/>
        </p:spPr>
        <p:txBody>
          <a:bodyPr wrap="square" rtlCol="0">
            <a:spAutoFit/>
          </a:bodyPr>
          <a:lstStyle/>
          <a:p>
            <a:pPr algn="ctr"/>
            <a:r>
              <a:rPr lang="it-IT" sz="1400" dirty="0" smtClean="0">
                <a:solidFill>
                  <a:schemeClr val="accent2">
                    <a:lumMod val="50000"/>
                  </a:schemeClr>
                </a:solidFill>
                <a:latin typeface="Arial" pitchFamily="34" charset="0"/>
                <a:cs typeface="Arial" pitchFamily="34" charset="0"/>
              </a:rPr>
              <a:t>Industria</a:t>
            </a:r>
            <a:endParaRPr lang="it-IT" sz="1400" dirty="0">
              <a:solidFill>
                <a:schemeClr val="accent2">
                  <a:lumMod val="50000"/>
                </a:schemeClr>
              </a:solidFill>
              <a:latin typeface="Arial" pitchFamily="34" charset="0"/>
              <a:cs typeface="Arial" pitchFamily="34" charset="0"/>
            </a:endParaRPr>
          </a:p>
        </p:txBody>
      </p:sp>
      <p:sp>
        <p:nvSpPr>
          <p:cNvPr id="22" name="CasellaDiTesto 21"/>
          <p:cNvSpPr txBox="1"/>
          <p:nvPr/>
        </p:nvSpPr>
        <p:spPr>
          <a:xfrm>
            <a:off x="2649270" y="2252800"/>
            <a:ext cx="2556284" cy="276999"/>
          </a:xfrm>
          <a:prstGeom prst="rect">
            <a:avLst/>
          </a:prstGeom>
          <a:noFill/>
        </p:spPr>
        <p:txBody>
          <a:bodyPr wrap="square" rtlCol="0">
            <a:spAutoFit/>
          </a:bodyPr>
          <a:lstStyle/>
          <a:p>
            <a:r>
              <a:rPr lang="it-IT" sz="1200" i="1" dirty="0" smtClean="0">
                <a:latin typeface="Arial" pitchFamily="34" charset="0"/>
                <a:cs typeface="Arial" pitchFamily="34" charset="0"/>
              </a:rPr>
              <a:t>Filiera</a:t>
            </a:r>
            <a:endParaRPr lang="it-IT" sz="1200" i="1" dirty="0">
              <a:latin typeface="Arial" pitchFamily="34" charset="0"/>
              <a:cs typeface="Arial" pitchFamily="34" charset="0"/>
            </a:endParaRPr>
          </a:p>
        </p:txBody>
      </p:sp>
      <p:sp>
        <p:nvSpPr>
          <p:cNvPr id="5" name="CasellaDiTesto 4"/>
          <p:cNvSpPr txBox="1"/>
          <p:nvPr/>
        </p:nvSpPr>
        <p:spPr>
          <a:xfrm>
            <a:off x="476400" y="1831068"/>
            <a:ext cx="2003632" cy="954107"/>
          </a:xfrm>
          <a:prstGeom prst="rect">
            <a:avLst/>
          </a:prstGeom>
          <a:noFill/>
        </p:spPr>
        <p:txBody>
          <a:bodyPr wrap="square" rtlCol="0">
            <a:spAutoFit/>
          </a:bodyPr>
          <a:lstStyle/>
          <a:p>
            <a:r>
              <a:rPr lang="it-IT" sz="1400" dirty="0" smtClean="0">
                <a:solidFill>
                  <a:schemeClr val="accent2">
                    <a:lumMod val="75000"/>
                  </a:schemeClr>
                </a:solidFill>
                <a:latin typeface="Arial" pitchFamily="34" charset="0"/>
                <a:cs typeface="Arial" pitchFamily="34" charset="0"/>
              </a:rPr>
              <a:t>Restrizione accesso al credito da parte del sistema bancario……</a:t>
            </a:r>
            <a:endParaRPr lang="it-IT" sz="1400" dirty="0">
              <a:solidFill>
                <a:schemeClr val="accent2">
                  <a:lumMod val="75000"/>
                </a:schemeClr>
              </a:solidFill>
              <a:latin typeface="Arial" pitchFamily="34" charset="0"/>
              <a:cs typeface="Arial" pitchFamily="34" charset="0"/>
            </a:endParaRPr>
          </a:p>
        </p:txBody>
      </p:sp>
      <p:sp>
        <p:nvSpPr>
          <p:cNvPr id="24" name="CasellaDiTesto 23"/>
          <p:cNvSpPr txBox="1"/>
          <p:nvPr/>
        </p:nvSpPr>
        <p:spPr>
          <a:xfrm>
            <a:off x="6905964" y="1938788"/>
            <a:ext cx="1800200" cy="738664"/>
          </a:xfrm>
          <a:prstGeom prst="rect">
            <a:avLst/>
          </a:prstGeom>
          <a:noFill/>
        </p:spPr>
        <p:txBody>
          <a:bodyPr wrap="square" rtlCol="0">
            <a:spAutoFit/>
          </a:bodyPr>
          <a:lstStyle/>
          <a:p>
            <a:r>
              <a:rPr lang="it-IT" sz="1400" dirty="0" smtClean="0">
                <a:solidFill>
                  <a:schemeClr val="accent2">
                    <a:lumMod val="75000"/>
                  </a:schemeClr>
                </a:solidFill>
                <a:latin typeface="Arial" pitchFamily="34" charset="0"/>
                <a:cs typeface="Arial" pitchFamily="34" charset="0"/>
              </a:rPr>
              <a:t>…ha determinato </a:t>
            </a:r>
          </a:p>
          <a:p>
            <a:r>
              <a:rPr lang="it-IT" sz="1400" dirty="0" smtClean="0">
                <a:solidFill>
                  <a:schemeClr val="accent2">
                    <a:lumMod val="75000"/>
                  </a:schemeClr>
                </a:solidFill>
                <a:latin typeface="Arial" pitchFamily="34" charset="0"/>
                <a:cs typeface="Arial" pitchFamily="34" charset="0"/>
              </a:rPr>
              <a:t>stress finanziario</a:t>
            </a:r>
          </a:p>
          <a:p>
            <a:r>
              <a:rPr lang="it-IT" sz="1400" dirty="0" smtClean="0">
                <a:solidFill>
                  <a:schemeClr val="accent2">
                    <a:lumMod val="75000"/>
                  </a:schemeClr>
                </a:solidFill>
                <a:latin typeface="Arial" pitchFamily="34" charset="0"/>
                <a:cs typeface="Arial" pitchFamily="34" charset="0"/>
              </a:rPr>
              <a:t>sulle imprese…….</a:t>
            </a:r>
            <a:endParaRPr lang="it-IT" sz="1400" dirty="0">
              <a:solidFill>
                <a:schemeClr val="accent2">
                  <a:lumMod val="75000"/>
                </a:schemeClr>
              </a:solidFill>
              <a:latin typeface="Arial" pitchFamily="34" charset="0"/>
              <a:cs typeface="Arial" pitchFamily="34" charset="0"/>
            </a:endParaRPr>
          </a:p>
        </p:txBody>
      </p:sp>
      <p:sp>
        <p:nvSpPr>
          <p:cNvPr id="25" name="CasellaDiTesto 24"/>
          <p:cNvSpPr txBox="1"/>
          <p:nvPr/>
        </p:nvSpPr>
        <p:spPr>
          <a:xfrm>
            <a:off x="6804248" y="4943266"/>
            <a:ext cx="2232248" cy="1169551"/>
          </a:xfrm>
          <a:prstGeom prst="rect">
            <a:avLst/>
          </a:prstGeom>
          <a:noFill/>
        </p:spPr>
        <p:txBody>
          <a:bodyPr wrap="square" rtlCol="0">
            <a:spAutoFit/>
          </a:bodyPr>
          <a:lstStyle/>
          <a:p>
            <a:r>
              <a:rPr lang="it-IT" sz="1400" dirty="0" smtClean="0">
                <a:solidFill>
                  <a:schemeClr val="accent2">
                    <a:lumMod val="75000"/>
                  </a:schemeClr>
                </a:solidFill>
                <a:latin typeface="Arial" pitchFamily="34" charset="0"/>
                <a:cs typeface="Arial" pitchFamily="34" charset="0"/>
              </a:rPr>
              <a:t>… mettendo in discussione la capacità di tenuta (in particolare per i player di piccole </a:t>
            </a:r>
            <a:r>
              <a:rPr lang="it-IT" sz="1400" dirty="0">
                <a:solidFill>
                  <a:schemeClr val="accent2">
                    <a:lumMod val="75000"/>
                  </a:schemeClr>
                </a:solidFill>
                <a:latin typeface="Arial" pitchFamily="34" charset="0"/>
                <a:cs typeface="Arial" pitchFamily="34" charset="0"/>
              </a:rPr>
              <a:t>dimensioni)</a:t>
            </a:r>
          </a:p>
        </p:txBody>
      </p:sp>
      <p:sp>
        <p:nvSpPr>
          <p:cNvPr id="26" name="CasellaDiTesto 25"/>
          <p:cNvSpPr txBox="1"/>
          <p:nvPr/>
        </p:nvSpPr>
        <p:spPr>
          <a:xfrm>
            <a:off x="479171" y="4945350"/>
            <a:ext cx="2075640" cy="1169551"/>
          </a:xfrm>
          <a:prstGeom prst="rect">
            <a:avLst/>
          </a:prstGeom>
          <a:noFill/>
        </p:spPr>
        <p:txBody>
          <a:bodyPr wrap="square" rtlCol="0">
            <a:spAutoFit/>
          </a:bodyPr>
          <a:lstStyle/>
          <a:p>
            <a:r>
              <a:rPr lang="it-IT" sz="1400" dirty="0">
                <a:solidFill>
                  <a:schemeClr val="accent2">
                    <a:lumMod val="75000"/>
                  </a:schemeClr>
                </a:solidFill>
                <a:latin typeface="Arial" pitchFamily="34" charset="0"/>
                <a:cs typeface="Arial" pitchFamily="34" charset="0"/>
              </a:rPr>
              <a:t>… e creando problemi al funzionamento corretta della Supply Chain del Grande Debitore</a:t>
            </a:r>
          </a:p>
        </p:txBody>
      </p:sp>
      <p:sp>
        <p:nvSpPr>
          <p:cNvPr id="7" name="Rettangolo arrotondato 6"/>
          <p:cNvSpPr/>
          <p:nvPr/>
        </p:nvSpPr>
        <p:spPr>
          <a:xfrm>
            <a:off x="395536" y="1772816"/>
            <a:ext cx="2147648" cy="101235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arrotondato 22"/>
          <p:cNvSpPr/>
          <p:nvPr/>
        </p:nvSpPr>
        <p:spPr>
          <a:xfrm>
            <a:off x="6588224" y="1801941"/>
            <a:ext cx="2448272" cy="101235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arrotondato 26"/>
          <p:cNvSpPr/>
          <p:nvPr/>
        </p:nvSpPr>
        <p:spPr>
          <a:xfrm>
            <a:off x="6674494" y="4945350"/>
            <a:ext cx="2362002" cy="116955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arrotondato 27"/>
          <p:cNvSpPr/>
          <p:nvPr/>
        </p:nvSpPr>
        <p:spPr>
          <a:xfrm>
            <a:off x="440396" y="4941537"/>
            <a:ext cx="2147648" cy="116955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con strisce 7"/>
          <p:cNvSpPr/>
          <p:nvPr/>
        </p:nvSpPr>
        <p:spPr>
          <a:xfrm>
            <a:off x="2683617" y="2031245"/>
            <a:ext cx="3728928" cy="203222"/>
          </a:xfrm>
          <a:prstGeom prst="striped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reccia a destra con strisce 28"/>
          <p:cNvSpPr/>
          <p:nvPr/>
        </p:nvSpPr>
        <p:spPr>
          <a:xfrm rot="10800000">
            <a:off x="2707349" y="5607640"/>
            <a:ext cx="3728928" cy="203222"/>
          </a:xfrm>
          <a:prstGeom prst="striped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Freccia a destra con strisce 29"/>
          <p:cNvSpPr/>
          <p:nvPr/>
        </p:nvSpPr>
        <p:spPr>
          <a:xfrm rot="5400000">
            <a:off x="6940277" y="3621956"/>
            <a:ext cx="1616083" cy="203222"/>
          </a:xfrm>
          <a:prstGeom prst="striped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1284089" y="1465039"/>
            <a:ext cx="288032" cy="307777"/>
          </a:xfrm>
          <a:prstGeom prst="rect">
            <a:avLst/>
          </a:prstGeom>
          <a:noFill/>
        </p:spPr>
        <p:txBody>
          <a:bodyPr wrap="square" rtlCol="0">
            <a:spAutoFit/>
          </a:bodyPr>
          <a:lstStyle/>
          <a:p>
            <a:r>
              <a:rPr lang="it-IT" sz="1400" b="1" dirty="0">
                <a:solidFill>
                  <a:schemeClr val="accent2">
                    <a:lumMod val="50000"/>
                  </a:schemeClr>
                </a:solidFill>
                <a:latin typeface="Arial" pitchFamily="34" charset="0"/>
                <a:cs typeface="Arial" pitchFamily="34" charset="0"/>
              </a:rPr>
              <a:t>1</a:t>
            </a:r>
          </a:p>
        </p:txBody>
      </p:sp>
      <p:sp>
        <p:nvSpPr>
          <p:cNvPr id="32" name="CasellaDiTesto 31"/>
          <p:cNvSpPr txBox="1"/>
          <p:nvPr/>
        </p:nvSpPr>
        <p:spPr>
          <a:xfrm>
            <a:off x="7518032" y="1507318"/>
            <a:ext cx="288032" cy="307777"/>
          </a:xfrm>
          <a:prstGeom prst="rect">
            <a:avLst/>
          </a:prstGeom>
          <a:noFill/>
        </p:spPr>
        <p:txBody>
          <a:bodyPr wrap="square" rtlCol="0">
            <a:spAutoFit/>
          </a:bodyPr>
          <a:lstStyle/>
          <a:p>
            <a:r>
              <a:rPr lang="it-IT" sz="1400" b="1" dirty="0" smtClean="0">
                <a:solidFill>
                  <a:schemeClr val="accent2">
                    <a:lumMod val="50000"/>
                  </a:schemeClr>
                </a:solidFill>
                <a:latin typeface="Arial" pitchFamily="34" charset="0"/>
                <a:cs typeface="Arial" pitchFamily="34" charset="0"/>
              </a:rPr>
              <a:t>2</a:t>
            </a:r>
            <a:endParaRPr lang="it-IT" sz="1400" b="1" dirty="0">
              <a:solidFill>
                <a:schemeClr val="accent2">
                  <a:lumMod val="50000"/>
                </a:schemeClr>
              </a:solidFill>
              <a:latin typeface="Arial" pitchFamily="34" charset="0"/>
              <a:cs typeface="Arial" pitchFamily="34" charset="0"/>
            </a:endParaRPr>
          </a:p>
        </p:txBody>
      </p:sp>
      <p:sp>
        <p:nvSpPr>
          <p:cNvPr id="33" name="CasellaDiTesto 32"/>
          <p:cNvSpPr txBox="1"/>
          <p:nvPr/>
        </p:nvSpPr>
        <p:spPr>
          <a:xfrm>
            <a:off x="7604303" y="4599606"/>
            <a:ext cx="288032" cy="307777"/>
          </a:xfrm>
          <a:prstGeom prst="rect">
            <a:avLst/>
          </a:prstGeom>
          <a:noFill/>
        </p:spPr>
        <p:txBody>
          <a:bodyPr wrap="square" rtlCol="0">
            <a:spAutoFit/>
          </a:bodyPr>
          <a:lstStyle/>
          <a:p>
            <a:r>
              <a:rPr lang="it-IT" sz="1400" b="1" dirty="0" smtClean="0">
                <a:solidFill>
                  <a:schemeClr val="accent2">
                    <a:lumMod val="50000"/>
                  </a:schemeClr>
                </a:solidFill>
                <a:latin typeface="Arial" pitchFamily="34" charset="0"/>
                <a:cs typeface="Arial" pitchFamily="34" charset="0"/>
              </a:rPr>
              <a:t>3</a:t>
            </a:r>
            <a:endParaRPr lang="it-IT" sz="1400" b="1" dirty="0">
              <a:solidFill>
                <a:schemeClr val="accent2">
                  <a:lumMod val="50000"/>
                </a:schemeClr>
              </a:solidFill>
              <a:latin typeface="Arial" pitchFamily="34" charset="0"/>
              <a:cs typeface="Arial" pitchFamily="34" charset="0"/>
            </a:endParaRPr>
          </a:p>
        </p:txBody>
      </p:sp>
      <p:sp>
        <p:nvSpPr>
          <p:cNvPr id="34" name="CasellaDiTesto 33"/>
          <p:cNvSpPr txBox="1"/>
          <p:nvPr/>
        </p:nvSpPr>
        <p:spPr>
          <a:xfrm>
            <a:off x="1370204" y="4637573"/>
            <a:ext cx="288032" cy="307777"/>
          </a:xfrm>
          <a:prstGeom prst="rect">
            <a:avLst/>
          </a:prstGeom>
          <a:noFill/>
        </p:spPr>
        <p:txBody>
          <a:bodyPr wrap="square" rtlCol="0">
            <a:spAutoFit/>
          </a:bodyPr>
          <a:lstStyle/>
          <a:p>
            <a:r>
              <a:rPr lang="it-IT" sz="1400" b="1" dirty="0" smtClean="0">
                <a:solidFill>
                  <a:schemeClr val="accent2">
                    <a:lumMod val="50000"/>
                  </a:schemeClr>
                </a:solidFill>
                <a:latin typeface="Arial" pitchFamily="34" charset="0"/>
                <a:cs typeface="Arial" pitchFamily="34" charset="0"/>
              </a:rPr>
              <a:t>4</a:t>
            </a:r>
            <a:endParaRPr lang="it-IT" sz="1400" b="1" dirty="0">
              <a:solidFill>
                <a:schemeClr val="accent2">
                  <a:lumMod val="50000"/>
                </a:schemeClr>
              </a:solidFill>
              <a:latin typeface="Arial" pitchFamily="34" charset="0"/>
              <a:cs typeface="Arial" pitchFamily="34" charset="0"/>
            </a:endParaRPr>
          </a:p>
        </p:txBody>
      </p:sp>
      <p:sp>
        <p:nvSpPr>
          <p:cNvPr id="10" name="CasellaDiTesto 9"/>
          <p:cNvSpPr txBox="1"/>
          <p:nvPr/>
        </p:nvSpPr>
        <p:spPr>
          <a:xfrm>
            <a:off x="24542" y="6298626"/>
            <a:ext cx="9119457" cy="523220"/>
          </a:xfrm>
          <a:prstGeom prst="rect">
            <a:avLst/>
          </a:prstGeom>
          <a:noFill/>
        </p:spPr>
        <p:txBody>
          <a:bodyPr wrap="square" rtlCol="0">
            <a:spAutoFit/>
          </a:bodyPr>
          <a:lstStyle/>
          <a:p>
            <a:r>
              <a:rPr lang="it-IT" sz="1400" b="1" dirty="0" smtClean="0">
                <a:solidFill>
                  <a:schemeClr val="accent2">
                    <a:lumMod val="50000"/>
                  </a:schemeClr>
                </a:solidFill>
                <a:latin typeface="Arial" pitchFamily="34" charset="0"/>
                <a:cs typeface="Arial" pitchFamily="34" charset="0"/>
              </a:rPr>
              <a:t>In questo particolare contesto, BCC Factoring  ha adottato modalità operativa per supportare le imprese, in particolare le PMI.</a:t>
            </a:r>
            <a:endParaRPr lang="it-IT" sz="1400" b="1"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6517503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Rectangle 64"/>
          <p:cNvSpPr>
            <a:spLocks noGrp="1"/>
          </p:cNvSpPr>
          <p:nvPr>
            <p:ph type="title" idx="4294967295"/>
          </p:nvPr>
        </p:nvSpPr>
        <p:spPr>
          <a:xfrm>
            <a:off x="0" y="120650"/>
            <a:ext cx="9144000" cy="1143000"/>
          </a:xfrm>
        </p:spPr>
        <p:txBody>
          <a:bodyPr/>
          <a:lstStyle/>
          <a:p>
            <a:pPr algn="ctr" eaLnBrk="1" hangingPunct="1"/>
            <a:r>
              <a:rPr lang="it-IT" sz="3200" dirty="0" smtClean="0">
                <a:latin typeface="+mn-lt"/>
              </a:rPr>
              <a:t>Export</a:t>
            </a:r>
          </a:p>
        </p:txBody>
      </p:sp>
      <p:graphicFrame>
        <p:nvGraphicFramePr>
          <p:cNvPr id="49179" name="Group 27"/>
          <p:cNvGraphicFramePr>
            <a:graphicFrameLocks noGrp="1"/>
          </p:cNvGraphicFramePr>
          <p:nvPr>
            <p:extLst>
              <p:ext uri="{D42A27DB-BD31-4B8C-83A1-F6EECF244321}">
                <p14:modId xmlns:p14="http://schemas.microsoft.com/office/powerpoint/2010/main" val="1204935987"/>
              </p:ext>
            </p:extLst>
          </p:nvPr>
        </p:nvGraphicFramePr>
        <p:xfrm>
          <a:off x="539552" y="1340768"/>
          <a:ext cx="8176393" cy="5214368"/>
        </p:xfrm>
        <a:graphic>
          <a:graphicData uri="http://schemas.openxmlformats.org/drawingml/2006/table">
            <a:tbl>
              <a:tblPr/>
              <a:tblGrid>
                <a:gridCol w="2016224"/>
                <a:gridCol w="6160169"/>
              </a:tblGrid>
              <a:tr h="5214368">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rgbClr val="FFFFFF"/>
                          </a:solidFill>
                          <a:effectLst/>
                          <a:latin typeface="Arial" pitchFamily="34" charset="0"/>
                          <a:cs typeface="Arial" pitchFamily="34" charset="0"/>
                        </a:rPr>
                        <a:t>Export</a:t>
                      </a:r>
                    </a:p>
                  </a:txBody>
                  <a:tcPr anchor="ctr" horzOverflow="overflow">
                    <a:lnL>
                      <a:noFill/>
                    </a:lnL>
                    <a:lnR w="12700" cap="flat" cmpd="sng" algn="ctr">
                      <a:solidFill>
                        <a:srgbClr val="FFFFFF"/>
                      </a:solidFill>
                      <a:prstDash val="solid"/>
                      <a:round/>
                      <a:headEnd type="none" w="med" len="med"/>
                      <a:tailEnd type="none" w="med" len="med"/>
                    </a:lnR>
                    <a:lnT>
                      <a:noFill/>
                    </a:lnT>
                    <a:lnB>
                      <a:noFill/>
                    </a:lnB>
                    <a:lnTlToBr>
                      <a:noFill/>
                    </a:lnTlToBr>
                    <a:lnBlToTr>
                      <a:noFill/>
                    </a:lnBlToTr>
                    <a:solidFill>
                      <a:schemeClr val="accent2">
                        <a:lumMod val="40000"/>
                        <a:lumOff val="60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defRPr/>
                      </a:pPr>
                      <a:r>
                        <a:rPr lang="it-IT" sz="1600" kern="1200" noProof="0" dirty="0" smtClean="0">
                          <a:solidFill>
                            <a:srgbClr val="003399"/>
                          </a:solidFill>
                          <a:latin typeface="Arial" pitchFamily="34" charset="0"/>
                          <a:ea typeface="+mn-ea"/>
                          <a:cs typeface="Arial" pitchFamily="34" charset="0"/>
                        </a:rPr>
                        <a:t>L’Export factoring è un’operazione mirata alla gestione, alla copertura dal rischio di insolvenza ed allo  smobilizzo  del circolante “estero”. </a:t>
                      </a:r>
                    </a:p>
                    <a:p>
                      <a:pPr marL="0" marR="0" lvl="0" indent="0" algn="l" defTabSz="457200" rtl="0" eaLnBrk="1" fontAlgn="ctr" latinLnBrk="0" hangingPunct="1">
                        <a:lnSpc>
                          <a:spcPct val="100000"/>
                        </a:lnSpc>
                        <a:spcBef>
                          <a:spcPct val="0"/>
                        </a:spcBef>
                        <a:spcAft>
                          <a:spcPct val="0"/>
                        </a:spcAft>
                        <a:buClrTx/>
                        <a:buSzTx/>
                        <a:buFontTx/>
                        <a:buNone/>
                        <a:tabLst/>
                        <a:defRPr/>
                      </a:pPr>
                      <a:endParaRPr lang="it-IT" sz="1600" kern="1200" noProof="0" dirty="0" smtClean="0">
                        <a:solidFill>
                          <a:srgbClr val="003399"/>
                        </a:solidFill>
                        <a:latin typeface="Arial" pitchFamily="34" charset="0"/>
                        <a:ea typeface="+mn-ea"/>
                        <a:cs typeface="Arial" pitchFamily="34" charset="0"/>
                      </a:endParaRPr>
                    </a:p>
                    <a:p>
                      <a:pPr marL="0" marR="0" lvl="0" indent="0" algn="l" defTabSz="457200" rtl="0" eaLnBrk="1" fontAlgn="ctr" latinLnBrk="0" hangingPunct="1">
                        <a:lnSpc>
                          <a:spcPct val="100000"/>
                        </a:lnSpc>
                        <a:spcBef>
                          <a:spcPct val="0"/>
                        </a:spcBef>
                        <a:spcAft>
                          <a:spcPct val="0"/>
                        </a:spcAft>
                        <a:buClrTx/>
                        <a:buSzTx/>
                        <a:buFontTx/>
                        <a:buNone/>
                        <a:tabLst/>
                        <a:defRPr/>
                      </a:pPr>
                      <a:r>
                        <a:rPr lang="it-IT" sz="1600" kern="1200" noProof="0" dirty="0" smtClean="0">
                          <a:solidFill>
                            <a:srgbClr val="003399"/>
                          </a:solidFill>
                          <a:latin typeface="Arial" pitchFamily="34" charset="0"/>
                          <a:ea typeface="+mn-ea"/>
                          <a:cs typeface="Arial" pitchFamily="34" charset="0"/>
                        </a:rPr>
                        <a:t>Con l’export factoring viene capitalizzata l’esperienza maturata dal nostro Gruppo bancario nell’ambito UNICO, associazione a livello europeo che raggruppa i principali gruppi bancari di ispirazione cooperativa.</a:t>
                      </a:r>
                    </a:p>
                    <a:p>
                      <a:pPr marL="0" marR="0" lvl="0" indent="0" algn="l" defTabSz="457200" rtl="0" eaLnBrk="1" fontAlgn="ctr" latinLnBrk="0" hangingPunct="1">
                        <a:lnSpc>
                          <a:spcPct val="100000"/>
                        </a:lnSpc>
                        <a:spcBef>
                          <a:spcPct val="0"/>
                        </a:spcBef>
                        <a:spcAft>
                          <a:spcPct val="0"/>
                        </a:spcAft>
                        <a:buClrTx/>
                        <a:buSzTx/>
                        <a:buFontTx/>
                        <a:buNone/>
                        <a:tabLst/>
                        <a:defRPr/>
                      </a:pPr>
                      <a:endParaRPr lang="it-IT" sz="1600" kern="1200" noProof="0" dirty="0" smtClean="0">
                        <a:solidFill>
                          <a:srgbClr val="003399"/>
                        </a:solidFill>
                        <a:latin typeface="Arial" pitchFamily="34" charset="0"/>
                        <a:ea typeface="+mn-ea"/>
                        <a:cs typeface="Arial" pitchFamily="34" charset="0"/>
                      </a:endParaRPr>
                    </a:p>
                    <a:p>
                      <a:pPr marL="0" marR="0" lvl="0" indent="0" algn="l" defTabSz="457200" rtl="0" eaLnBrk="1" fontAlgn="ctr" latinLnBrk="0" hangingPunct="1">
                        <a:lnSpc>
                          <a:spcPct val="100000"/>
                        </a:lnSpc>
                        <a:spcBef>
                          <a:spcPct val="0"/>
                        </a:spcBef>
                        <a:spcAft>
                          <a:spcPct val="0"/>
                        </a:spcAft>
                        <a:buClrTx/>
                        <a:buSzTx/>
                        <a:buFontTx/>
                        <a:buNone/>
                        <a:tabLst/>
                        <a:defRPr/>
                      </a:pPr>
                      <a:r>
                        <a:rPr lang="it-IT" sz="1600" kern="1200" noProof="0" dirty="0" smtClean="0">
                          <a:solidFill>
                            <a:srgbClr val="003399"/>
                          </a:solidFill>
                          <a:latin typeface="Arial" pitchFamily="34" charset="0"/>
                          <a:ea typeface="+mn-ea"/>
                          <a:cs typeface="Arial" pitchFamily="34" charset="0"/>
                        </a:rPr>
                        <a:t>Il completamento della copertura internazionale è garantito attraverso IFG – International </a:t>
                      </a:r>
                      <a:r>
                        <a:rPr lang="it-IT" sz="1600" kern="1200" noProof="0" dirty="0" err="1" smtClean="0">
                          <a:solidFill>
                            <a:srgbClr val="003399"/>
                          </a:solidFill>
                          <a:latin typeface="Arial" pitchFamily="34" charset="0"/>
                          <a:ea typeface="+mn-ea"/>
                          <a:cs typeface="Arial" pitchFamily="34" charset="0"/>
                        </a:rPr>
                        <a:t>Factors</a:t>
                      </a:r>
                      <a:r>
                        <a:rPr lang="it-IT" sz="1600" kern="1200" noProof="0" dirty="0" smtClean="0">
                          <a:solidFill>
                            <a:srgbClr val="003399"/>
                          </a:solidFill>
                          <a:latin typeface="Arial" pitchFamily="34" charset="0"/>
                          <a:ea typeface="+mn-ea"/>
                          <a:cs typeface="Arial" pitchFamily="34" charset="0"/>
                        </a:rPr>
                        <a:t> Group, una delle principali catene di </a:t>
                      </a:r>
                      <a:r>
                        <a:rPr lang="it-IT" sz="1600" kern="1200" noProof="0" dirty="0" err="1" smtClean="0">
                          <a:solidFill>
                            <a:srgbClr val="003399"/>
                          </a:solidFill>
                          <a:latin typeface="Arial" pitchFamily="34" charset="0"/>
                          <a:ea typeface="+mn-ea"/>
                          <a:cs typeface="Arial" pitchFamily="34" charset="0"/>
                        </a:rPr>
                        <a:t>Factors</a:t>
                      </a:r>
                      <a:r>
                        <a:rPr lang="it-IT" sz="1600" kern="1200" noProof="0" dirty="0" smtClean="0">
                          <a:solidFill>
                            <a:srgbClr val="003399"/>
                          </a:solidFill>
                          <a:latin typeface="Arial" pitchFamily="34" charset="0"/>
                          <a:ea typeface="+mn-ea"/>
                          <a:cs typeface="Arial" pitchFamily="34" charset="0"/>
                        </a:rPr>
                        <a:t>, alla quale fanno riferimento oltre 160 </a:t>
                      </a:r>
                      <a:r>
                        <a:rPr lang="it-IT" sz="1600" kern="1200" noProof="0" dirty="0" err="1" smtClean="0">
                          <a:solidFill>
                            <a:srgbClr val="003399"/>
                          </a:solidFill>
                          <a:latin typeface="Arial" pitchFamily="34" charset="0"/>
                          <a:ea typeface="+mn-ea"/>
                          <a:cs typeface="Arial" pitchFamily="34" charset="0"/>
                        </a:rPr>
                        <a:t>Factors</a:t>
                      </a:r>
                      <a:r>
                        <a:rPr lang="it-IT" sz="1600" kern="1200" noProof="0" dirty="0" smtClean="0">
                          <a:solidFill>
                            <a:srgbClr val="003399"/>
                          </a:solidFill>
                          <a:latin typeface="Arial" pitchFamily="34" charset="0"/>
                          <a:ea typeface="+mn-ea"/>
                          <a:cs typeface="Arial" pitchFamily="34" charset="0"/>
                        </a:rPr>
                        <a:t>.</a:t>
                      </a:r>
                    </a:p>
                    <a:p>
                      <a:pPr marL="0" marR="0" lvl="0" indent="0" algn="l" defTabSz="457200" rtl="0" eaLnBrk="1" fontAlgn="ctr" latinLnBrk="0" hangingPunct="1">
                        <a:lnSpc>
                          <a:spcPct val="100000"/>
                        </a:lnSpc>
                        <a:spcBef>
                          <a:spcPct val="0"/>
                        </a:spcBef>
                        <a:spcAft>
                          <a:spcPct val="0"/>
                        </a:spcAft>
                        <a:buClrTx/>
                        <a:buSzTx/>
                        <a:buFontTx/>
                        <a:buNone/>
                        <a:tabLst/>
                      </a:pPr>
                      <a:endParaRPr lang="it-IT" sz="1600" kern="1200" dirty="0" smtClean="0">
                        <a:solidFill>
                          <a:srgbClr val="003399"/>
                        </a:solidFill>
                        <a:latin typeface="Arial" pitchFamily="34" charset="0"/>
                        <a:ea typeface="+mn-ea"/>
                        <a:cs typeface="Arial" pitchFamily="34" charset="0"/>
                      </a:endParaRPr>
                    </a:p>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I servizi base che compongono l’Export Factoring corrispondono, nella sostanza, a quelli domestici: gestione (compresi incasso e trasferimento dei fondi), garanzia e anticipazione dei crediti</a:t>
                      </a:r>
                    </a:p>
                    <a:p>
                      <a:pPr marL="0" marR="0" lvl="0" indent="0" algn="l" defTabSz="457200" rtl="0" eaLnBrk="1" fontAlgn="ctr" latinLnBrk="0" hangingPunct="1">
                        <a:lnSpc>
                          <a:spcPct val="100000"/>
                        </a:lnSpc>
                        <a:spcBef>
                          <a:spcPct val="0"/>
                        </a:spcBef>
                        <a:spcAft>
                          <a:spcPct val="0"/>
                        </a:spcAft>
                        <a:buClrTx/>
                        <a:buSzTx/>
                        <a:buFontTx/>
                        <a:buNone/>
                        <a:tabLst/>
                      </a:pPr>
                      <a:r>
                        <a:rPr lang="it-IT" sz="1600" kern="1200" dirty="0" smtClean="0">
                          <a:solidFill>
                            <a:srgbClr val="003399"/>
                          </a:solidFill>
                          <a:latin typeface="Arial" pitchFamily="34" charset="0"/>
                          <a:ea typeface="+mn-ea"/>
                          <a:cs typeface="Arial" pitchFamily="34" charset="0"/>
                        </a:rPr>
                        <a:t>commerciali.</a:t>
                      </a:r>
                    </a:p>
                    <a:p>
                      <a:pPr marL="0" marR="0" lvl="0" indent="0" algn="l" defTabSz="457200" rtl="0" eaLnBrk="1" fontAlgn="ctr" latinLnBrk="0" hangingPunct="1">
                        <a:lnSpc>
                          <a:spcPct val="100000"/>
                        </a:lnSpc>
                        <a:spcBef>
                          <a:spcPct val="0"/>
                        </a:spcBef>
                        <a:spcAft>
                          <a:spcPct val="0"/>
                        </a:spcAft>
                        <a:buClrTx/>
                        <a:buSzTx/>
                        <a:buFontTx/>
                        <a:buNone/>
                        <a:tabLst/>
                      </a:pPr>
                      <a:endParaRPr lang="it-IT" sz="1500" kern="1200" dirty="0" smtClean="0">
                        <a:solidFill>
                          <a:srgbClr val="003399"/>
                        </a:solidFill>
                        <a:latin typeface="+mn-lt"/>
                        <a:ea typeface="+mn-ea"/>
                        <a:cs typeface="Arial" pitchFamily="34" charset="0"/>
                      </a:endParaRPr>
                    </a:p>
                    <a:p>
                      <a:pPr algn="l"/>
                      <a:endParaRPr kumimoji="0" lang="it-IT" sz="1600" b="0" i="0" u="none" strike="noStrike" kern="1200" cap="none" normalizeH="0" baseline="0" dirty="0" smtClean="0">
                        <a:ln>
                          <a:noFill/>
                        </a:ln>
                        <a:solidFill>
                          <a:schemeClr val="bg2"/>
                        </a:solidFill>
                        <a:effectLst/>
                        <a:latin typeface="Arial" pitchFamily="34" charset="0"/>
                        <a:ea typeface="+mn-ea"/>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bl>
          </a:graphicData>
        </a:graphic>
      </p:graphicFrame>
      <p:sp>
        <p:nvSpPr>
          <p:cNvPr id="81941" name="Segnaposto numero diapositiva 2"/>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0C2320-90FD-4991-8E0E-50A551663834}" type="slidenum">
              <a:rPr lang="it-IT" smtClean="0">
                <a:latin typeface="Trebuchet MS" pitchFamily="34" charset="0"/>
                <a:cs typeface="Arial" charset="0"/>
              </a:rPr>
              <a:pPr fontAlgn="base">
                <a:spcBef>
                  <a:spcPct val="0"/>
                </a:spcBef>
                <a:spcAft>
                  <a:spcPct val="0"/>
                </a:spcAft>
              </a:pPr>
              <a:t>69</a:t>
            </a:fld>
            <a:endParaRPr lang="it-IT" smtClean="0">
              <a:latin typeface="Trebuchet MS" pitchFamily="34" charset="0"/>
              <a:cs typeface="Arial" charset="0"/>
            </a:endParaRPr>
          </a:p>
        </p:txBody>
      </p:sp>
    </p:spTree>
    <p:extLst>
      <p:ext uri="{BB962C8B-B14F-4D97-AF65-F5344CB8AC3E}">
        <p14:creationId xmlns:p14="http://schemas.microsoft.com/office/powerpoint/2010/main" val="372710383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6385" name="Titolo 1"/>
          <p:cNvSpPr>
            <a:spLocks noGrp="1"/>
          </p:cNvSpPr>
          <p:nvPr>
            <p:ph type="title"/>
          </p:nvPr>
        </p:nvSpPr>
        <p:spPr>
          <a:xfrm>
            <a:off x="1214438" y="333375"/>
            <a:ext cx="6886575" cy="733425"/>
          </a:xfrm>
        </p:spPr>
        <p:txBody>
          <a:bodyPr/>
          <a:lstStyle/>
          <a:p>
            <a:pPr eaLnBrk="1" hangingPunct="1"/>
            <a:r>
              <a:rPr lang="en-GB" dirty="0" err="1" smtClean="0"/>
              <a:t>Alcuni</a:t>
            </a:r>
            <a:r>
              <a:rPr lang="en-GB" dirty="0" smtClean="0"/>
              <a:t> flash</a:t>
            </a:r>
          </a:p>
        </p:txBody>
      </p:sp>
      <p:sp>
        <p:nvSpPr>
          <p:cNvPr id="4" name="Segnaposto numero diapositiva 3"/>
          <p:cNvSpPr>
            <a:spLocks noGrp="1"/>
          </p:cNvSpPr>
          <p:nvPr>
            <p:ph type="sldNum" sz="quarter" idx="11"/>
          </p:nvPr>
        </p:nvSpPr>
        <p:spPr/>
        <p:txBody>
          <a:bodyPr/>
          <a:lstStyle/>
          <a:p>
            <a:pPr>
              <a:defRPr/>
            </a:pPr>
            <a:fld id="{8AD26150-396D-40B6-B12E-3E6470600FAD}" type="slidenum">
              <a:rPr lang="it-IT"/>
              <a:pPr>
                <a:defRPr/>
              </a:pPr>
              <a:t>7</a:t>
            </a:fld>
            <a:endParaRPr lang="it-IT" dirty="0"/>
          </a:p>
        </p:txBody>
      </p:sp>
      <p:pic>
        <p:nvPicPr>
          <p:cNvPr id="9218" name="Picture 2" descr="C:\Users\Cuda\Documents\BCC Formazione-Incontri 2014\intervento DG U.Cattolica - 09 2014\impieghi - variazione annua - 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8352928" cy="4641706"/>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863588" y="6239013"/>
            <a:ext cx="7272808" cy="307777"/>
          </a:xfrm>
          <a:prstGeom prst="rect">
            <a:avLst/>
          </a:prstGeom>
        </p:spPr>
        <p:txBody>
          <a:bodyPr wrap="square">
            <a:spAutoFit/>
          </a:bodyPr>
          <a:lstStyle/>
          <a:p>
            <a:pPr marL="0" indent="0" algn="ctr">
              <a:buNone/>
              <a:defRPr/>
            </a:pPr>
            <a:r>
              <a:rPr lang="it-IT" sz="1400" dirty="0">
                <a:solidFill>
                  <a:schemeClr val="bg2"/>
                </a:solidFill>
                <a:latin typeface="Arial" pitchFamily="34" charset="0"/>
                <a:cs typeface="Arial" pitchFamily="34" charset="0"/>
              </a:rPr>
              <a:t>Il credito al settore produttivo è ancora in forte calo (-6,9% maggio 2014).</a:t>
            </a:r>
          </a:p>
        </p:txBody>
      </p:sp>
      <p:sp>
        <p:nvSpPr>
          <p:cNvPr id="3" name="Segnaposto contenuto 2"/>
          <p:cNvSpPr>
            <a:spLocks noGrp="1"/>
          </p:cNvSpPr>
          <p:nvPr>
            <p:ph idx="1"/>
          </p:nvPr>
        </p:nvSpPr>
        <p:spPr/>
        <p:txBody>
          <a:bodyPr/>
          <a:lstStyle/>
          <a:p>
            <a:endParaRPr lang="it-IT" dirty="0"/>
          </a:p>
        </p:txBody>
      </p:sp>
    </p:spTree>
    <p:extLst>
      <p:ext uri="{BB962C8B-B14F-4D97-AF65-F5344CB8AC3E}">
        <p14:creationId xmlns:p14="http://schemas.microsoft.com/office/powerpoint/2010/main" val="865134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Rectangle 64"/>
          <p:cNvSpPr>
            <a:spLocks noGrp="1"/>
          </p:cNvSpPr>
          <p:nvPr>
            <p:ph type="title" idx="4294967295"/>
          </p:nvPr>
        </p:nvSpPr>
        <p:spPr>
          <a:xfrm>
            <a:off x="0" y="120650"/>
            <a:ext cx="9144000" cy="1143000"/>
          </a:xfrm>
        </p:spPr>
        <p:txBody>
          <a:bodyPr/>
          <a:lstStyle/>
          <a:p>
            <a:pPr algn="ctr" eaLnBrk="1" hangingPunct="1"/>
            <a:r>
              <a:rPr lang="it-IT" sz="3200" dirty="0" smtClean="0">
                <a:latin typeface="+mn-lt"/>
              </a:rPr>
              <a:t>Export</a:t>
            </a:r>
          </a:p>
        </p:txBody>
      </p:sp>
      <p:graphicFrame>
        <p:nvGraphicFramePr>
          <p:cNvPr id="49179" name="Group 27"/>
          <p:cNvGraphicFramePr>
            <a:graphicFrameLocks noGrp="1"/>
          </p:cNvGraphicFramePr>
          <p:nvPr>
            <p:extLst>
              <p:ext uri="{D42A27DB-BD31-4B8C-83A1-F6EECF244321}">
                <p14:modId xmlns:p14="http://schemas.microsoft.com/office/powerpoint/2010/main" val="3422489834"/>
              </p:ext>
            </p:extLst>
          </p:nvPr>
        </p:nvGraphicFramePr>
        <p:xfrm>
          <a:off x="539552" y="1412776"/>
          <a:ext cx="8176393" cy="5214368"/>
        </p:xfrm>
        <a:graphic>
          <a:graphicData uri="http://schemas.openxmlformats.org/drawingml/2006/table">
            <a:tbl>
              <a:tblPr/>
              <a:tblGrid>
                <a:gridCol w="2016224"/>
                <a:gridCol w="6160169"/>
              </a:tblGrid>
              <a:tr h="5214368">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rgbClr val="FFFFFF"/>
                          </a:solidFill>
                          <a:effectLst/>
                          <a:latin typeface="Arial" pitchFamily="34" charset="0"/>
                          <a:cs typeface="Arial" pitchFamily="34" charset="0"/>
                        </a:rPr>
                        <a:t>Export</a:t>
                      </a:r>
                    </a:p>
                  </a:txBody>
                  <a:tcPr anchor="ctr" horzOverflow="overflow">
                    <a:lnL>
                      <a:noFill/>
                    </a:lnL>
                    <a:lnR w="12700" cap="flat" cmpd="sng" algn="ctr">
                      <a:solidFill>
                        <a:srgbClr val="FFFFFF"/>
                      </a:solidFill>
                      <a:prstDash val="solid"/>
                      <a:round/>
                      <a:headEnd type="none" w="med" len="med"/>
                      <a:tailEnd type="none" w="med" len="med"/>
                    </a:lnR>
                    <a:lnT>
                      <a:noFill/>
                    </a:lnT>
                    <a:lnB>
                      <a:noFill/>
                    </a:lnB>
                    <a:lnTlToBr>
                      <a:noFill/>
                    </a:lnTlToBr>
                    <a:lnBlToTr>
                      <a:noFill/>
                    </a:lnBlToTr>
                    <a:solidFill>
                      <a:schemeClr val="accent2">
                        <a:lumMod val="40000"/>
                        <a:lumOff val="60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800" kern="1200" noProof="0" dirty="0" smtClean="0">
                          <a:solidFill>
                            <a:srgbClr val="003399"/>
                          </a:solidFill>
                          <a:latin typeface="Arial" pitchFamily="34" charset="0"/>
                          <a:ea typeface="+mn-ea"/>
                          <a:cs typeface="Arial" pitchFamily="34" charset="0"/>
                        </a:rPr>
                        <a:t>Consente alle imprese di usufruire di </a:t>
                      </a:r>
                      <a:r>
                        <a:rPr lang="it-IT" sz="1800" kern="1200" dirty="0" smtClean="0">
                          <a:solidFill>
                            <a:srgbClr val="003399"/>
                          </a:solidFill>
                          <a:latin typeface="Arial" pitchFamily="34" charset="0"/>
                          <a:ea typeface="+mn-ea"/>
                          <a:cs typeface="Arial" pitchFamily="34" charset="0"/>
                        </a:rPr>
                        <a:t>assistenza nei Paesi esteri, con vantaggi soprattutto nel caso in cui il Cliente non disponga di valide presenze locali, dirette o indirette.</a:t>
                      </a:r>
                      <a:r>
                        <a:rPr lang="it-IT" sz="1800" kern="1200" noProof="0" dirty="0" smtClean="0">
                          <a:solidFill>
                            <a:srgbClr val="003399"/>
                          </a:solidFill>
                          <a:latin typeface="Arial" pitchFamily="34" charset="0"/>
                          <a:ea typeface="+mn-ea"/>
                          <a:cs typeface="Arial" pitchFamily="34" charset="0"/>
                        </a:rPr>
                        <a:t>    </a:t>
                      </a:r>
                    </a:p>
                    <a:p>
                      <a:pPr marL="0" indent="0" eaLnBrk="1" hangingPunct="1">
                        <a:lnSpc>
                          <a:spcPct val="90000"/>
                        </a:lnSpc>
                        <a:buFont typeface="Arial" charset="0"/>
                        <a:buNone/>
                      </a:pPr>
                      <a:endParaRPr lang="it-IT" sz="1800" kern="1200" dirty="0" smtClean="0">
                        <a:solidFill>
                          <a:srgbClr val="003399"/>
                        </a:solidFill>
                        <a:latin typeface="Arial" pitchFamily="34" charset="0"/>
                        <a:ea typeface="+mn-ea"/>
                        <a:cs typeface="Arial" pitchFamily="34" charset="0"/>
                      </a:endParaRPr>
                    </a:p>
                    <a:p>
                      <a:pPr marL="0" indent="0" eaLnBrk="1" hangingPunct="1">
                        <a:lnSpc>
                          <a:spcPct val="90000"/>
                        </a:lnSpc>
                        <a:buFont typeface="Arial" charset="0"/>
                        <a:buNone/>
                      </a:pPr>
                      <a:r>
                        <a:rPr lang="it-IT" sz="1800" kern="1200" dirty="0" smtClean="0">
                          <a:solidFill>
                            <a:srgbClr val="003399"/>
                          </a:solidFill>
                          <a:latin typeface="Arial" pitchFamily="34" charset="0"/>
                          <a:ea typeface="+mn-ea"/>
                          <a:cs typeface="Arial" pitchFamily="34" charset="0"/>
                        </a:rPr>
                        <a:t>Rappresenta una risposta al fabbisogno di servizi della clientela delle</a:t>
                      </a:r>
                      <a:r>
                        <a:rPr lang="it-IT" sz="1800" kern="1200" baseline="0" dirty="0" smtClean="0">
                          <a:solidFill>
                            <a:srgbClr val="003399"/>
                          </a:solidFill>
                          <a:latin typeface="Arial" pitchFamily="34" charset="0"/>
                          <a:ea typeface="+mn-ea"/>
                          <a:cs typeface="Arial" pitchFamily="34" charset="0"/>
                        </a:rPr>
                        <a:t> banche </a:t>
                      </a:r>
                      <a:r>
                        <a:rPr lang="it-IT" sz="1800" kern="1200" dirty="0" smtClean="0">
                          <a:solidFill>
                            <a:srgbClr val="003399"/>
                          </a:solidFill>
                          <a:latin typeface="Arial" pitchFamily="34" charset="0"/>
                          <a:ea typeface="+mn-ea"/>
                          <a:cs typeface="Arial" pitchFamily="34" charset="0"/>
                        </a:rPr>
                        <a:t>che opera all’esportazione, attraverso:</a:t>
                      </a:r>
                    </a:p>
                    <a:p>
                      <a:pPr marL="0" indent="0" eaLnBrk="1" hangingPunct="1">
                        <a:lnSpc>
                          <a:spcPct val="90000"/>
                        </a:lnSpc>
                        <a:buFont typeface="Arial" charset="0"/>
                        <a:buNone/>
                      </a:pPr>
                      <a:endParaRPr lang="it-IT" sz="1800" kern="1200" dirty="0" smtClean="0">
                        <a:solidFill>
                          <a:srgbClr val="003399"/>
                        </a:solidFill>
                        <a:latin typeface="Arial" pitchFamily="34" charset="0"/>
                        <a:ea typeface="+mn-ea"/>
                        <a:cs typeface="Arial" pitchFamily="34" charset="0"/>
                      </a:endParaRPr>
                    </a:p>
                    <a:p>
                      <a:pPr marL="285750" indent="-285750" eaLnBrk="1" hangingPunct="1">
                        <a:lnSpc>
                          <a:spcPct val="90000"/>
                        </a:lnSpc>
                        <a:buFont typeface="Wingdings" pitchFamily="2" charset="2"/>
                        <a:buChar char="ü"/>
                      </a:pPr>
                      <a:r>
                        <a:rPr lang="it-IT" sz="1800" kern="1200" dirty="0" smtClean="0">
                          <a:solidFill>
                            <a:srgbClr val="003399"/>
                          </a:solidFill>
                          <a:latin typeface="Arial" pitchFamily="34" charset="0"/>
                          <a:ea typeface="+mn-ea"/>
                          <a:cs typeface="Arial" pitchFamily="34" charset="0"/>
                        </a:rPr>
                        <a:t>Valutazione delle controparti;</a:t>
                      </a:r>
                    </a:p>
                    <a:p>
                      <a:pPr marL="285750" indent="-285750" eaLnBrk="1" hangingPunct="1">
                        <a:lnSpc>
                          <a:spcPct val="90000"/>
                        </a:lnSpc>
                        <a:buFont typeface="Wingdings" pitchFamily="2" charset="2"/>
                        <a:buChar char="ü"/>
                      </a:pPr>
                      <a:r>
                        <a:rPr lang="it-IT" sz="1800" kern="1200" dirty="0" smtClean="0">
                          <a:solidFill>
                            <a:srgbClr val="003399"/>
                          </a:solidFill>
                          <a:latin typeface="Arial" pitchFamily="34" charset="0"/>
                          <a:ea typeface="+mn-ea"/>
                          <a:cs typeface="Arial" pitchFamily="34" charset="0"/>
                        </a:rPr>
                        <a:t>Gestione dei crediti;</a:t>
                      </a:r>
                    </a:p>
                    <a:p>
                      <a:pPr marL="285750" indent="-285750" eaLnBrk="1" hangingPunct="1">
                        <a:lnSpc>
                          <a:spcPct val="90000"/>
                        </a:lnSpc>
                        <a:buFont typeface="Wingdings" pitchFamily="2" charset="2"/>
                        <a:buChar char="ü"/>
                      </a:pPr>
                      <a:r>
                        <a:rPr lang="it-IT" sz="1800" kern="1200" dirty="0" smtClean="0">
                          <a:solidFill>
                            <a:srgbClr val="003399"/>
                          </a:solidFill>
                          <a:latin typeface="Arial" pitchFamily="34" charset="0"/>
                          <a:ea typeface="+mn-ea"/>
                          <a:cs typeface="Arial" pitchFamily="34" charset="0"/>
                        </a:rPr>
                        <a:t>Copertura dal rischio di insolvenza;</a:t>
                      </a:r>
                    </a:p>
                    <a:p>
                      <a:pPr marL="285750" indent="-285750" eaLnBrk="1" hangingPunct="1">
                        <a:lnSpc>
                          <a:spcPct val="90000"/>
                        </a:lnSpc>
                        <a:buFont typeface="Wingdings" pitchFamily="2" charset="2"/>
                        <a:buChar char="ü"/>
                      </a:pPr>
                      <a:r>
                        <a:rPr lang="it-IT" sz="1800" kern="1200" dirty="0" smtClean="0">
                          <a:solidFill>
                            <a:srgbClr val="003399"/>
                          </a:solidFill>
                          <a:latin typeface="Arial" pitchFamily="34" charset="0"/>
                          <a:ea typeface="+mn-ea"/>
                          <a:cs typeface="Arial" pitchFamily="34" charset="0"/>
                        </a:rPr>
                        <a:t>Anticipazione dei crediti;</a:t>
                      </a:r>
                    </a:p>
                    <a:p>
                      <a:pPr marL="285750" indent="-285750" eaLnBrk="1" hangingPunct="1">
                        <a:lnSpc>
                          <a:spcPct val="90000"/>
                        </a:lnSpc>
                        <a:buFont typeface="Wingdings" pitchFamily="2" charset="2"/>
                        <a:buChar char="ü"/>
                      </a:pPr>
                      <a:r>
                        <a:rPr lang="it-IT" sz="1800" kern="1200" dirty="0" smtClean="0">
                          <a:solidFill>
                            <a:srgbClr val="003399"/>
                          </a:solidFill>
                          <a:latin typeface="Arial" pitchFamily="34" charset="0"/>
                          <a:ea typeface="+mn-ea"/>
                          <a:cs typeface="Arial" pitchFamily="34" charset="0"/>
                        </a:rPr>
                        <a:t>Collection dei pagamenti</a:t>
                      </a:r>
                      <a:r>
                        <a:rPr lang="it-IT" sz="2000" kern="1200" dirty="0" smtClean="0">
                          <a:solidFill>
                            <a:srgbClr val="003399"/>
                          </a:solidFill>
                          <a:latin typeface="Arial" pitchFamily="34" charset="0"/>
                          <a:ea typeface="+mn-ea"/>
                          <a:cs typeface="Arial" pitchFamily="34" charset="0"/>
                        </a:rPr>
                        <a:t>.</a:t>
                      </a:r>
                    </a:p>
                    <a:p>
                      <a:pPr algn="l"/>
                      <a:endParaRPr kumimoji="0" lang="it-IT" sz="2000" b="0" i="0" u="none" strike="noStrike" kern="1200" cap="none" normalizeH="0" baseline="0" dirty="0" smtClean="0">
                        <a:ln>
                          <a:noFill/>
                        </a:ln>
                        <a:solidFill>
                          <a:schemeClr val="bg2"/>
                        </a:solidFill>
                        <a:effectLst/>
                        <a:latin typeface="Arial" pitchFamily="34" charset="0"/>
                        <a:ea typeface="+mn-ea"/>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bl>
          </a:graphicData>
        </a:graphic>
      </p:graphicFrame>
      <p:sp>
        <p:nvSpPr>
          <p:cNvPr id="81941" name="Segnaposto numero diapositiva 2"/>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0C2320-90FD-4991-8E0E-50A551663834}" type="slidenum">
              <a:rPr lang="it-IT" smtClean="0">
                <a:latin typeface="Trebuchet MS" pitchFamily="34" charset="0"/>
                <a:cs typeface="Arial" charset="0"/>
              </a:rPr>
              <a:pPr fontAlgn="base">
                <a:spcBef>
                  <a:spcPct val="0"/>
                </a:spcBef>
                <a:spcAft>
                  <a:spcPct val="0"/>
                </a:spcAft>
              </a:pPr>
              <a:t>70</a:t>
            </a:fld>
            <a:endParaRPr lang="it-IT" smtClean="0">
              <a:latin typeface="Trebuchet MS" pitchFamily="34" charset="0"/>
              <a:cs typeface="Arial" charset="0"/>
            </a:endParaRPr>
          </a:p>
        </p:txBody>
      </p:sp>
    </p:spTree>
    <p:extLst>
      <p:ext uri="{BB962C8B-B14F-4D97-AF65-F5344CB8AC3E}">
        <p14:creationId xmlns:p14="http://schemas.microsoft.com/office/powerpoint/2010/main" val="2840772967"/>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 name="Segnaposto numero diapositiva 5"/>
          <p:cNvSpPr>
            <a:spLocks noGrp="1"/>
          </p:cNvSpPr>
          <p:nvPr>
            <p:ph type="sldNum" sz="quarter" idx="4294967295"/>
          </p:nvPr>
        </p:nvSpPr>
        <p:spPr>
          <a:xfrm>
            <a:off x="8077200" y="6188075"/>
            <a:ext cx="1066800" cy="365125"/>
          </a:xfrm>
          <a:prstGeom prst="rect">
            <a:avLst/>
          </a:prstGeom>
        </p:spPr>
        <p:txBody>
          <a:bodyPr/>
          <a:lstStyle/>
          <a:p>
            <a:pPr>
              <a:defRPr/>
            </a:pPr>
            <a:fld id="{163F43C0-8DE4-4C14-9EEC-9C2C77F93AE1}" type="slidenum">
              <a:rPr lang="it-IT"/>
              <a:pPr>
                <a:defRPr/>
              </a:pPr>
              <a:t>71</a:t>
            </a:fld>
            <a:endParaRPr lang="it-IT" dirty="0"/>
          </a:p>
        </p:txBody>
      </p:sp>
      <p:sp>
        <p:nvSpPr>
          <p:cNvPr id="43010" name="Rectangle 2"/>
          <p:cNvSpPr>
            <a:spLocks noGrp="1"/>
          </p:cNvSpPr>
          <p:nvPr>
            <p:ph type="title"/>
          </p:nvPr>
        </p:nvSpPr>
        <p:spPr>
          <a:xfrm>
            <a:off x="1187624" y="32172"/>
            <a:ext cx="7124527" cy="1143000"/>
          </a:xfrm>
        </p:spPr>
        <p:txBody>
          <a:bodyPr/>
          <a:lstStyle/>
          <a:p>
            <a:pPr algn="ctr"/>
            <a:r>
              <a:rPr lang="it-IT" sz="2400" dirty="0" smtClean="0"/>
              <a:t>Gli attori del processo di Export Factoring</a:t>
            </a:r>
          </a:p>
        </p:txBody>
      </p:sp>
      <p:sp>
        <p:nvSpPr>
          <p:cNvPr id="665603" name="Text Box 3"/>
          <p:cNvSpPr txBox="1">
            <a:spLocks noChangeArrowheads="1"/>
          </p:cNvSpPr>
          <p:nvPr/>
        </p:nvSpPr>
        <p:spPr bwMode="auto">
          <a:xfrm>
            <a:off x="576454" y="1787525"/>
            <a:ext cx="2809875" cy="469900"/>
          </a:xfrm>
          <a:prstGeom prst="rect">
            <a:avLst/>
          </a:prstGeom>
          <a:solidFill>
            <a:schemeClr val="accent2">
              <a:lumMod val="40000"/>
              <a:lumOff val="60000"/>
            </a:schemeClr>
          </a:solidFill>
          <a:ln w="12700">
            <a:solidFill>
              <a:srgbClr val="008000"/>
            </a:solidFill>
            <a:miter lim="800000"/>
            <a:headEnd type="none" w="sm" len="sm"/>
            <a:tailEnd type="none" w="sm" len="sm"/>
          </a:ln>
        </p:spPr>
        <p:txBody>
          <a:bodyPr>
            <a:spAutoFit/>
          </a:bodyPr>
          <a:lstStyle/>
          <a:p>
            <a:pPr algn="ctr" defTabSz="914400" eaLnBrk="0" hangingPunct="0">
              <a:spcBef>
                <a:spcPct val="50000"/>
              </a:spcBef>
            </a:pPr>
            <a:r>
              <a:rPr lang="it-IT" sz="2400" dirty="0">
                <a:latin typeface="Arial" pitchFamily="34" charset="0"/>
                <a:cs typeface="Arial" pitchFamily="34" charset="0"/>
              </a:rPr>
              <a:t>Cedente</a:t>
            </a:r>
          </a:p>
        </p:txBody>
      </p:sp>
      <p:sp>
        <p:nvSpPr>
          <p:cNvPr id="665604" name="Text Box 4"/>
          <p:cNvSpPr txBox="1">
            <a:spLocks noChangeArrowheads="1"/>
          </p:cNvSpPr>
          <p:nvPr/>
        </p:nvSpPr>
        <p:spPr bwMode="auto">
          <a:xfrm>
            <a:off x="5557838" y="4635500"/>
            <a:ext cx="3098800" cy="830263"/>
          </a:xfrm>
          <a:prstGeom prst="rect">
            <a:avLst/>
          </a:prstGeom>
          <a:solidFill>
            <a:srgbClr val="00B050"/>
          </a:solidFill>
          <a:ln w="12700">
            <a:solidFill>
              <a:srgbClr val="008000"/>
            </a:solidFill>
            <a:miter lim="800000"/>
            <a:headEnd type="none" w="sm" len="sm"/>
            <a:tailEnd type="none" w="sm" len="sm"/>
          </a:ln>
        </p:spPr>
        <p:txBody>
          <a:bodyPr>
            <a:spAutoFit/>
          </a:bodyPr>
          <a:lstStyle/>
          <a:p>
            <a:pPr algn="ctr" defTabSz="914400" eaLnBrk="0" hangingPunct="0">
              <a:spcBef>
                <a:spcPct val="50000"/>
              </a:spcBef>
            </a:pPr>
            <a:r>
              <a:rPr lang="it-IT" sz="2400" dirty="0" err="1">
                <a:latin typeface="Arial" pitchFamily="34" charset="0"/>
                <a:cs typeface="Arial" pitchFamily="34" charset="0"/>
              </a:rPr>
              <a:t>Factor</a:t>
            </a:r>
            <a:r>
              <a:rPr lang="it-IT" sz="2400" dirty="0">
                <a:latin typeface="Arial" pitchFamily="34" charset="0"/>
                <a:cs typeface="Arial" pitchFamily="34" charset="0"/>
              </a:rPr>
              <a:t> Estero Unico/IFG Chain</a:t>
            </a:r>
          </a:p>
        </p:txBody>
      </p:sp>
      <p:sp>
        <p:nvSpPr>
          <p:cNvPr id="665606" name="Line 6"/>
          <p:cNvSpPr>
            <a:spLocks noChangeShapeType="1"/>
          </p:cNvSpPr>
          <p:nvPr/>
        </p:nvSpPr>
        <p:spPr bwMode="auto">
          <a:xfrm>
            <a:off x="2339975" y="2405063"/>
            <a:ext cx="1588" cy="2000250"/>
          </a:xfrm>
          <a:prstGeom prst="line">
            <a:avLst/>
          </a:prstGeom>
          <a:noFill/>
          <a:ln w="25400">
            <a:solidFill>
              <a:schemeClr val="bg2"/>
            </a:solidFill>
            <a:round/>
            <a:headEnd type="none" w="sm" len="sm"/>
            <a:tailEnd type="triangle" w="lg" len="med"/>
          </a:ln>
        </p:spPr>
        <p:txBody>
          <a:bodyPr/>
          <a:lstStyle/>
          <a:p>
            <a:endParaRPr lang="it-IT"/>
          </a:p>
        </p:txBody>
      </p:sp>
      <p:sp>
        <p:nvSpPr>
          <p:cNvPr id="665607" name="Line 7"/>
          <p:cNvSpPr>
            <a:spLocks noChangeShapeType="1"/>
          </p:cNvSpPr>
          <p:nvPr/>
        </p:nvSpPr>
        <p:spPr bwMode="auto">
          <a:xfrm>
            <a:off x="3563938" y="2022475"/>
            <a:ext cx="1809750" cy="0"/>
          </a:xfrm>
          <a:prstGeom prst="line">
            <a:avLst/>
          </a:prstGeom>
          <a:noFill/>
          <a:ln w="25400">
            <a:solidFill>
              <a:srgbClr val="5256F2"/>
            </a:solidFill>
            <a:round/>
            <a:headEnd type="none" w="sm" len="sm"/>
            <a:tailEnd type="triangle" w="lg" len="med"/>
          </a:ln>
        </p:spPr>
        <p:txBody>
          <a:bodyPr/>
          <a:lstStyle/>
          <a:p>
            <a:endParaRPr lang="it-IT"/>
          </a:p>
        </p:txBody>
      </p:sp>
      <p:sp>
        <p:nvSpPr>
          <p:cNvPr id="665608" name="Line 8"/>
          <p:cNvSpPr>
            <a:spLocks noChangeShapeType="1"/>
          </p:cNvSpPr>
          <p:nvPr/>
        </p:nvSpPr>
        <p:spPr bwMode="auto">
          <a:xfrm>
            <a:off x="7045325" y="2401888"/>
            <a:ext cx="0" cy="2087562"/>
          </a:xfrm>
          <a:prstGeom prst="line">
            <a:avLst/>
          </a:prstGeom>
          <a:noFill/>
          <a:ln w="25400">
            <a:solidFill>
              <a:srgbClr val="5256F2"/>
            </a:solidFill>
            <a:round/>
            <a:headEnd type="none" w="sm" len="sm"/>
            <a:tailEnd type="triangle" w="lg" len="med"/>
          </a:ln>
        </p:spPr>
        <p:txBody>
          <a:bodyPr/>
          <a:lstStyle/>
          <a:p>
            <a:endParaRPr lang="it-IT"/>
          </a:p>
        </p:txBody>
      </p:sp>
      <p:sp>
        <p:nvSpPr>
          <p:cNvPr id="665609" name="Line 9"/>
          <p:cNvSpPr>
            <a:spLocks noChangeShapeType="1"/>
          </p:cNvSpPr>
          <p:nvPr/>
        </p:nvSpPr>
        <p:spPr bwMode="auto">
          <a:xfrm flipH="1">
            <a:off x="3603625" y="5430838"/>
            <a:ext cx="1692275" cy="0"/>
          </a:xfrm>
          <a:prstGeom prst="line">
            <a:avLst/>
          </a:prstGeom>
          <a:noFill/>
          <a:ln w="25400">
            <a:solidFill>
              <a:srgbClr val="5256F2"/>
            </a:solidFill>
            <a:round/>
            <a:headEnd type="none" w="sm" len="sm"/>
            <a:tailEnd type="triangle" w="lg" len="med"/>
          </a:ln>
        </p:spPr>
        <p:txBody>
          <a:bodyPr/>
          <a:lstStyle/>
          <a:p>
            <a:endParaRPr lang="it-IT"/>
          </a:p>
        </p:txBody>
      </p:sp>
      <p:sp>
        <p:nvSpPr>
          <p:cNvPr id="665611" name="Text Box 11"/>
          <p:cNvSpPr txBox="1">
            <a:spLocks noChangeArrowheads="1"/>
          </p:cNvSpPr>
          <p:nvPr/>
        </p:nvSpPr>
        <p:spPr bwMode="auto">
          <a:xfrm>
            <a:off x="468313" y="3048000"/>
            <a:ext cx="2303462" cy="276999"/>
          </a:xfrm>
          <a:prstGeom prst="rect">
            <a:avLst/>
          </a:prstGeom>
          <a:noFill/>
          <a:ln w="9525">
            <a:noFill/>
            <a:miter lim="800000"/>
            <a:headEnd/>
            <a:tailEnd/>
          </a:ln>
        </p:spPr>
        <p:txBody>
          <a:bodyPr>
            <a:spAutoFit/>
          </a:bodyPr>
          <a:lstStyle/>
          <a:p>
            <a:pPr defTabSz="914400" eaLnBrk="0" hangingPunct="0">
              <a:spcBef>
                <a:spcPct val="50000"/>
              </a:spcBef>
              <a:buFontTx/>
              <a:buChar char="•"/>
            </a:pPr>
            <a:r>
              <a:rPr lang="it-IT" dirty="0">
                <a:solidFill>
                  <a:schemeClr val="bg2"/>
                </a:solidFill>
                <a:latin typeface="Arial" pitchFamily="34" charset="0"/>
                <a:cs typeface="Arial" pitchFamily="34" charset="0"/>
              </a:rPr>
              <a:t>Fornitura di beni/servizi</a:t>
            </a:r>
          </a:p>
        </p:txBody>
      </p:sp>
      <p:sp>
        <p:nvSpPr>
          <p:cNvPr id="665612" name="Text Box 12"/>
          <p:cNvSpPr txBox="1">
            <a:spLocks noChangeArrowheads="1"/>
          </p:cNvSpPr>
          <p:nvPr/>
        </p:nvSpPr>
        <p:spPr bwMode="auto">
          <a:xfrm>
            <a:off x="7142163" y="3575050"/>
            <a:ext cx="2001837" cy="830997"/>
          </a:xfrm>
          <a:prstGeom prst="rect">
            <a:avLst/>
          </a:prstGeom>
          <a:noFill/>
          <a:ln w="9525">
            <a:noFill/>
            <a:miter lim="800000"/>
            <a:headEnd/>
            <a:tailEnd/>
          </a:ln>
        </p:spPr>
        <p:txBody>
          <a:bodyPr wrap="square">
            <a:spAutoFit/>
          </a:bodyPr>
          <a:lstStyle/>
          <a:p>
            <a:pPr marL="285750" indent="-285750" eaLnBrk="0" hangingPunct="0">
              <a:spcBef>
                <a:spcPct val="50000"/>
              </a:spcBef>
              <a:buFontTx/>
              <a:buChar char="•"/>
            </a:pPr>
            <a:r>
              <a:rPr lang="it-IT" dirty="0">
                <a:solidFill>
                  <a:schemeClr val="bg2"/>
                </a:solidFill>
                <a:latin typeface="Arial" pitchFamily="34" charset="0"/>
                <a:cs typeface="Arial" pitchFamily="34" charset="0"/>
              </a:rPr>
              <a:t>Valutazione debitori</a:t>
            </a:r>
          </a:p>
          <a:p>
            <a:pPr marL="285750" indent="-285750" eaLnBrk="0" hangingPunct="0">
              <a:spcBef>
                <a:spcPct val="50000"/>
              </a:spcBef>
              <a:buFontTx/>
              <a:buChar char="•"/>
            </a:pPr>
            <a:r>
              <a:rPr lang="it-IT" dirty="0">
                <a:solidFill>
                  <a:schemeClr val="bg2"/>
                </a:solidFill>
                <a:latin typeface="Arial" pitchFamily="34" charset="0"/>
                <a:cs typeface="Arial" pitchFamily="34" charset="0"/>
              </a:rPr>
              <a:t>Gestione crediti</a:t>
            </a:r>
          </a:p>
          <a:p>
            <a:pPr marL="285750" indent="-285750" eaLnBrk="0" hangingPunct="0">
              <a:spcBef>
                <a:spcPct val="50000"/>
              </a:spcBef>
              <a:buFontTx/>
              <a:buChar char="•"/>
            </a:pPr>
            <a:r>
              <a:rPr lang="it-IT" dirty="0">
                <a:solidFill>
                  <a:schemeClr val="bg2"/>
                </a:solidFill>
                <a:latin typeface="Arial" pitchFamily="34" charset="0"/>
                <a:cs typeface="Arial" pitchFamily="34" charset="0"/>
              </a:rPr>
              <a:t>Copertura rischi</a:t>
            </a:r>
          </a:p>
        </p:txBody>
      </p:sp>
      <p:sp>
        <p:nvSpPr>
          <p:cNvPr id="665613" name="Text Box 13"/>
          <p:cNvSpPr txBox="1">
            <a:spLocks noChangeArrowheads="1"/>
          </p:cNvSpPr>
          <p:nvPr/>
        </p:nvSpPr>
        <p:spPr bwMode="auto">
          <a:xfrm>
            <a:off x="3617913" y="4518025"/>
            <a:ext cx="1873250" cy="276999"/>
          </a:xfrm>
          <a:prstGeom prst="rect">
            <a:avLst/>
          </a:prstGeom>
          <a:noFill/>
          <a:ln w="9525">
            <a:noFill/>
            <a:miter lim="800000"/>
            <a:headEnd/>
            <a:tailEnd/>
          </a:ln>
        </p:spPr>
        <p:txBody>
          <a:bodyPr>
            <a:spAutoFit/>
          </a:bodyPr>
          <a:lstStyle/>
          <a:p>
            <a:pPr defTabSz="914400" eaLnBrk="0" hangingPunct="0">
              <a:spcBef>
                <a:spcPct val="50000"/>
              </a:spcBef>
              <a:buFontTx/>
              <a:buChar char="•"/>
            </a:pPr>
            <a:r>
              <a:rPr lang="it-IT" dirty="0">
                <a:solidFill>
                  <a:schemeClr val="bg2"/>
                </a:solidFill>
                <a:latin typeface="Arial" pitchFamily="34" charset="0"/>
                <a:cs typeface="Arial" pitchFamily="34" charset="0"/>
              </a:rPr>
              <a:t>Pagamento fatture</a:t>
            </a:r>
          </a:p>
        </p:txBody>
      </p:sp>
      <p:sp>
        <p:nvSpPr>
          <p:cNvPr id="665614" name="Text Box 14"/>
          <p:cNvSpPr txBox="1">
            <a:spLocks noChangeArrowheads="1"/>
          </p:cNvSpPr>
          <p:nvPr/>
        </p:nvSpPr>
        <p:spPr bwMode="auto">
          <a:xfrm>
            <a:off x="3744912" y="1582738"/>
            <a:ext cx="1628775" cy="276999"/>
          </a:xfrm>
          <a:prstGeom prst="rect">
            <a:avLst/>
          </a:prstGeom>
          <a:noFill/>
          <a:ln w="9525">
            <a:noFill/>
            <a:miter lim="800000"/>
            <a:headEnd/>
            <a:tailEnd/>
          </a:ln>
        </p:spPr>
        <p:txBody>
          <a:bodyPr wrap="square">
            <a:spAutoFit/>
          </a:bodyPr>
          <a:lstStyle/>
          <a:p>
            <a:pPr defTabSz="914400" eaLnBrk="0" hangingPunct="0">
              <a:spcBef>
                <a:spcPct val="50000"/>
              </a:spcBef>
              <a:buFontTx/>
              <a:buChar char="•"/>
            </a:pPr>
            <a:r>
              <a:rPr lang="it-IT" dirty="0">
                <a:solidFill>
                  <a:schemeClr val="bg2"/>
                </a:solidFill>
                <a:latin typeface="Arial" pitchFamily="34" charset="0"/>
                <a:cs typeface="Arial" pitchFamily="34" charset="0"/>
              </a:rPr>
              <a:t>Cessione crediti</a:t>
            </a:r>
          </a:p>
        </p:txBody>
      </p:sp>
      <p:sp>
        <p:nvSpPr>
          <p:cNvPr id="665615" name="Text Box 15"/>
          <p:cNvSpPr txBox="1">
            <a:spLocks noChangeArrowheads="1"/>
          </p:cNvSpPr>
          <p:nvPr/>
        </p:nvSpPr>
        <p:spPr bwMode="auto">
          <a:xfrm>
            <a:off x="3675063" y="5067300"/>
            <a:ext cx="1746249" cy="276999"/>
          </a:xfrm>
          <a:prstGeom prst="rect">
            <a:avLst/>
          </a:prstGeom>
          <a:noFill/>
          <a:ln w="9525">
            <a:noFill/>
            <a:miter lim="800000"/>
            <a:headEnd/>
            <a:tailEnd/>
          </a:ln>
        </p:spPr>
        <p:txBody>
          <a:bodyPr wrap="square">
            <a:spAutoFit/>
          </a:bodyPr>
          <a:lstStyle/>
          <a:p>
            <a:pPr defTabSz="914400" eaLnBrk="0" hangingPunct="0">
              <a:spcBef>
                <a:spcPct val="50000"/>
              </a:spcBef>
              <a:buFontTx/>
              <a:buChar char="•"/>
            </a:pPr>
            <a:r>
              <a:rPr lang="it-IT" dirty="0">
                <a:solidFill>
                  <a:schemeClr val="bg2"/>
                </a:solidFill>
                <a:latin typeface="Arial" pitchFamily="34" charset="0"/>
                <a:cs typeface="Arial" pitchFamily="34" charset="0"/>
              </a:rPr>
              <a:t>Notifica cessione</a:t>
            </a:r>
          </a:p>
        </p:txBody>
      </p:sp>
      <p:sp>
        <p:nvSpPr>
          <p:cNvPr id="18" name="Text Box 3"/>
          <p:cNvSpPr txBox="1">
            <a:spLocks noChangeArrowheads="1"/>
          </p:cNvSpPr>
          <p:nvPr/>
        </p:nvSpPr>
        <p:spPr bwMode="auto">
          <a:xfrm>
            <a:off x="611188" y="4641850"/>
            <a:ext cx="2809875" cy="830263"/>
          </a:xfrm>
          <a:prstGeom prst="rect">
            <a:avLst/>
          </a:prstGeom>
          <a:solidFill>
            <a:schemeClr val="accent1">
              <a:lumMod val="40000"/>
              <a:lumOff val="60000"/>
            </a:schemeClr>
          </a:solidFill>
          <a:ln w="12700">
            <a:solidFill>
              <a:srgbClr val="008000"/>
            </a:solidFill>
            <a:miter lim="800000"/>
            <a:headEnd type="none" w="sm" len="sm"/>
            <a:tailEnd type="none" w="sm" len="sm"/>
          </a:ln>
        </p:spPr>
        <p:txBody>
          <a:bodyPr>
            <a:spAutoFit/>
          </a:bodyPr>
          <a:lstStyle>
            <a:lvl1pPr eaLnBrk="0" hangingPunct="0">
              <a:defRPr sz="2000">
                <a:solidFill>
                  <a:schemeClr val="tx1"/>
                </a:solidFill>
                <a:latin typeface="Arial Black" pitchFamily="34" charset="0"/>
              </a:defRPr>
            </a:lvl1pPr>
            <a:lvl2pPr marL="742950" indent="-285750" eaLnBrk="0" hangingPunct="0">
              <a:defRPr sz="2000">
                <a:solidFill>
                  <a:schemeClr val="tx1"/>
                </a:solidFill>
                <a:latin typeface="Arial Black" pitchFamily="34" charset="0"/>
              </a:defRPr>
            </a:lvl2pPr>
            <a:lvl3pPr marL="1143000" indent="-228600" eaLnBrk="0" hangingPunct="0">
              <a:defRPr sz="2000">
                <a:solidFill>
                  <a:schemeClr val="tx1"/>
                </a:solidFill>
                <a:latin typeface="Arial Black" pitchFamily="34" charset="0"/>
              </a:defRPr>
            </a:lvl3pPr>
            <a:lvl4pPr marL="1600200" indent="-228600" eaLnBrk="0" hangingPunct="0">
              <a:defRPr sz="2000">
                <a:solidFill>
                  <a:schemeClr val="tx1"/>
                </a:solidFill>
                <a:latin typeface="Arial Black" pitchFamily="34" charset="0"/>
              </a:defRPr>
            </a:lvl4pPr>
            <a:lvl5pPr marL="2057400" indent="-228600" eaLnBrk="0" hangingPunct="0">
              <a:defRPr sz="2000">
                <a:solidFill>
                  <a:schemeClr val="tx1"/>
                </a:solidFill>
                <a:latin typeface="Arial Black" pitchFamily="34" charset="0"/>
              </a:defRPr>
            </a:lvl5pPr>
            <a:lvl6pPr marL="2514600" indent="-228600" eaLnBrk="0" fontAlgn="base" hangingPunct="0">
              <a:spcBef>
                <a:spcPct val="0"/>
              </a:spcBef>
              <a:spcAft>
                <a:spcPct val="0"/>
              </a:spcAft>
              <a:defRPr sz="2000">
                <a:solidFill>
                  <a:schemeClr val="tx1"/>
                </a:solidFill>
                <a:latin typeface="Arial Black" pitchFamily="34" charset="0"/>
              </a:defRPr>
            </a:lvl6pPr>
            <a:lvl7pPr marL="2971800" indent="-228600" eaLnBrk="0" fontAlgn="base" hangingPunct="0">
              <a:spcBef>
                <a:spcPct val="0"/>
              </a:spcBef>
              <a:spcAft>
                <a:spcPct val="0"/>
              </a:spcAft>
              <a:defRPr sz="2000">
                <a:solidFill>
                  <a:schemeClr val="tx1"/>
                </a:solidFill>
                <a:latin typeface="Arial Black" pitchFamily="34" charset="0"/>
              </a:defRPr>
            </a:lvl7pPr>
            <a:lvl8pPr marL="3429000" indent="-228600" eaLnBrk="0" fontAlgn="base" hangingPunct="0">
              <a:spcBef>
                <a:spcPct val="0"/>
              </a:spcBef>
              <a:spcAft>
                <a:spcPct val="0"/>
              </a:spcAft>
              <a:defRPr sz="2000">
                <a:solidFill>
                  <a:schemeClr val="tx1"/>
                </a:solidFill>
                <a:latin typeface="Arial Black" pitchFamily="34" charset="0"/>
              </a:defRPr>
            </a:lvl8pPr>
            <a:lvl9pPr marL="3886200" indent="-228600" eaLnBrk="0" fontAlgn="base" hangingPunct="0">
              <a:spcBef>
                <a:spcPct val="0"/>
              </a:spcBef>
              <a:spcAft>
                <a:spcPct val="0"/>
              </a:spcAft>
              <a:defRPr sz="2000">
                <a:solidFill>
                  <a:schemeClr val="tx1"/>
                </a:solidFill>
                <a:latin typeface="Arial Black" pitchFamily="34" charset="0"/>
              </a:defRPr>
            </a:lvl9pPr>
          </a:lstStyle>
          <a:p>
            <a:pPr algn="ctr" defTabSz="914400">
              <a:spcBef>
                <a:spcPct val="50000"/>
              </a:spcBef>
              <a:defRPr/>
            </a:pPr>
            <a:r>
              <a:rPr lang="it-IT" sz="2400" dirty="0" smtClean="0">
                <a:latin typeface="Arial" pitchFamily="34" charset="0"/>
                <a:cs typeface="Arial" pitchFamily="34" charset="0"/>
              </a:rPr>
              <a:t>Debitore Ceduto Estero</a:t>
            </a:r>
            <a:endParaRPr lang="it-IT" sz="2400" dirty="0">
              <a:latin typeface="Arial" pitchFamily="34" charset="0"/>
              <a:cs typeface="Arial" pitchFamily="34" charset="0"/>
            </a:endParaRPr>
          </a:p>
        </p:txBody>
      </p:sp>
      <p:pic>
        <p:nvPicPr>
          <p:cNvPr id="5122" name="Picture 2"/>
          <p:cNvPicPr>
            <a:picLocks noChangeAspect="1" noChangeArrowheads="1"/>
          </p:cNvPicPr>
          <p:nvPr/>
        </p:nvPicPr>
        <p:blipFill>
          <a:blip r:embed="rId2"/>
          <a:srcRect/>
          <a:stretch>
            <a:fillRect/>
          </a:stretch>
        </p:blipFill>
        <p:spPr bwMode="auto">
          <a:xfrm>
            <a:off x="5759450" y="1822450"/>
            <a:ext cx="2573338" cy="482600"/>
          </a:xfrm>
          <a:prstGeom prst="rect">
            <a:avLst/>
          </a:prstGeom>
          <a:noFill/>
          <a:ln w="9525">
            <a:noFill/>
            <a:miter lim="800000"/>
            <a:headEnd/>
            <a:tailEnd/>
          </a:ln>
        </p:spPr>
      </p:pic>
      <p:sp>
        <p:nvSpPr>
          <p:cNvPr id="20" name="Text Box 12"/>
          <p:cNvSpPr txBox="1">
            <a:spLocks noChangeArrowheads="1"/>
          </p:cNvSpPr>
          <p:nvPr/>
        </p:nvSpPr>
        <p:spPr bwMode="auto">
          <a:xfrm>
            <a:off x="3549649" y="2374900"/>
            <a:ext cx="1871663" cy="276999"/>
          </a:xfrm>
          <a:prstGeom prst="rect">
            <a:avLst/>
          </a:prstGeom>
          <a:noFill/>
          <a:ln w="9525">
            <a:noFill/>
            <a:miter lim="800000"/>
            <a:headEnd/>
            <a:tailEnd/>
          </a:ln>
        </p:spPr>
        <p:txBody>
          <a:bodyPr>
            <a:spAutoFit/>
          </a:bodyPr>
          <a:lstStyle/>
          <a:p>
            <a:pPr algn="ctr" defTabSz="914400" eaLnBrk="0" hangingPunct="0">
              <a:spcBef>
                <a:spcPct val="50000"/>
              </a:spcBef>
              <a:buFontTx/>
              <a:buChar char="•"/>
            </a:pPr>
            <a:r>
              <a:rPr lang="it-IT" dirty="0">
                <a:solidFill>
                  <a:schemeClr val="bg2"/>
                </a:solidFill>
                <a:latin typeface="Arial" pitchFamily="34" charset="0"/>
                <a:cs typeface="Arial" pitchFamily="34" charset="0"/>
              </a:rPr>
              <a:t>Anticipazioni</a:t>
            </a:r>
          </a:p>
        </p:txBody>
      </p:sp>
      <p:sp>
        <p:nvSpPr>
          <p:cNvPr id="21" name="Line 7"/>
          <p:cNvSpPr>
            <a:spLocks noChangeShapeType="1"/>
          </p:cNvSpPr>
          <p:nvPr/>
        </p:nvSpPr>
        <p:spPr bwMode="auto">
          <a:xfrm flipH="1" flipV="1">
            <a:off x="3532188" y="2257425"/>
            <a:ext cx="1871662" cy="0"/>
          </a:xfrm>
          <a:prstGeom prst="line">
            <a:avLst/>
          </a:prstGeom>
          <a:noFill/>
          <a:ln w="25400">
            <a:solidFill>
              <a:srgbClr val="00B050"/>
            </a:solidFill>
            <a:round/>
            <a:headEnd type="none" w="sm" len="sm"/>
            <a:tailEnd type="triangle" w="lg" len="med"/>
          </a:ln>
        </p:spPr>
        <p:txBody>
          <a:bodyPr/>
          <a:lstStyle/>
          <a:p>
            <a:endParaRPr lang="it-IT"/>
          </a:p>
        </p:txBody>
      </p:sp>
      <p:sp>
        <p:nvSpPr>
          <p:cNvPr id="22" name="Line 9"/>
          <p:cNvSpPr>
            <a:spLocks noChangeShapeType="1"/>
          </p:cNvSpPr>
          <p:nvPr/>
        </p:nvSpPr>
        <p:spPr bwMode="auto">
          <a:xfrm>
            <a:off x="3640138" y="4941888"/>
            <a:ext cx="1655762" cy="0"/>
          </a:xfrm>
          <a:prstGeom prst="line">
            <a:avLst/>
          </a:prstGeom>
          <a:noFill/>
          <a:ln w="25400">
            <a:solidFill>
              <a:srgbClr val="00B050"/>
            </a:solidFill>
            <a:round/>
            <a:headEnd type="none" w="sm" len="sm"/>
            <a:tailEnd type="triangle" w="lg" len="med"/>
          </a:ln>
        </p:spPr>
        <p:txBody>
          <a:bodyPr/>
          <a:lstStyle/>
          <a:p>
            <a:endParaRPr lang="it-IT"/>
          </a:p>
        </p:txBody>
      </p:sp>
      <p:sp>
        <p:nvSpPr>
          <p:cNvPr id="23" name="Line 8"/>
          <p:cNvSpPr>
            <a:spLocks noChangeShapeType="1"/>
          </p:cNvSpPr>
          <p:nvPr/>
        </p:nvSpPr>
        <p:spPr bwMode="auto">
          <a:xfrm flipH="1" flipV="1">
            <a:off x="6588125" y="2401888"/>
            <a:ext cx="0" cy="2003425"/>
          </a:xfrm>
          <a:prstGeom prst="line">
            <a:avLst/>
          </a:prstGeom>
          <a:noFill/>
          <a:ln w="25400">
            <a:solidFill>
              <a:srgbClr val="00B050"/>
            </a:solidFill>
            <a:round/>
            <a:headEnd type="none" w="sm" len="sm"/>
            <a:tailEnd type="triangle" w="lg" len="med"/>
          </a:ln>
        </p:spPr>
        <p:txBody>
          <a:bodyPr/>
          <a:lstStyle/>
          <a:p>
            <a:endParaRPr lang="it-IT"/>
          </a:p>
        </p:txBody>
      </p:sp>
      <p:sp>
        <p:nvSpPr>
          <p:cNvPr id="2" name="Rettangolo 1"/>
          <p:cNvSpPr>
            <a:spLocks noChangeArrowheads="1"/>
          </p:cNvSpPr>
          <p:nvPr/>
        </p:nvSpPr>
        <p:spPr bwMode="auto">
          <a:xfrm>
            <a:off x="4616450" y="3251200"/>
            <a:ext cx="1882695" cy="276999"/>
          </a:xfrm>
          <a:prstGeom prst="rect">
            <a:avLst/>
          </a:prstGeom>
          <a:noFill/>
          <a:ln w="9525">
            <a:noFill/>
            <a:miter lim="800000"/>
            <a:headEnd/>
            <a:tailEnd/>
          </a:ln>
        </p:spPr>
        <p:txBody>
          <a:bodyPr wrap="none">
            <a:spAutoFit/>
          </a:bodyPr>
          <a:lstStyle/>
          <a:p>
            <a:pPr defTabSz="914400">
              <a:spcBef>
                <a:spcPct val="50000"/>
              </a:spcBef>
              <a:buFontTx/>
              <a:buChar char="•"/>
            </a:pPr>
            <a:r>
              <a:rPr lang="it-IT" dirty="0">
                <a:solidFill>
                  <a:schemeClr val="bg2"/>
                </a:solidFill>
                <a:latin typeface="Arial" pitchFamily="34" charset="0"/>
                <a:cs typeface="Arial" pitchFamily="34" charset="0"/>
              </a:rPr>
              <a:t>Trasferimento rimesse</a:t>
            </a:r>
          </a:p>
        </p:txBody>
      </p:sp>
      <p:sp>
        <p:nvSpPr>
          <p:cNvPr id="3" name="Rettangolo 2"/>
          <p:cNvSpPr>
            <a:spLocks noChangeArrowheads="1"/>
          </p:cNvSpPr>
          <p:nvPr/>
        </p:nvSpPr>
        <p:spPr bwMode="auto">
          <a:xfrm>
            <a:off x="7159625" y="2257425"/>
            <a:ext cx="1713033" cy="276999"/>
          </a:xfrm>
          <a:prstGeom prst="rect">
            <a:avLst/>
          </a:prstGeom>
          <a:noFill/>
          <a:ln w="9525">
            <a:noFill/>
            <a:miter lim="800000"/>
            <a:headEnd/>
            <a:tailEnd/>
          </a:ln>
        </p:spPr>
        <p:txBody>
          <a:bodyPr wrap="none">
            <a:spAutoFit/>
          </a:bodyPr>
          <a:lstStyle/>
          <a:p>
            <a:pPr defTabSz="914400">
              <a:spcBef>
                <a:spcPct val="50000"/>
              </a:spcBef>
              <a:buFontTx/>
              <a:buChar char="•"/>
            </a:pPr>
            <a:r>
              <a:rPr lang="it-IT" dirty="0">
                <a:solidFill>
                  <a:schemeClr val="bg2"/>
                </a:solidFill>
                <a:latin typeface="Arial" pitchFamily="34" charset="0"/>
                <a:cs typeface="Arial" pitchFamily="34" charset="0"/>
              </a:rPr>
              <a:t>Valutazione cedente</a:t>
            </a:r>
          </a:p>
        </p:txBody>
      </p:sp>
    </p:spTree>
    <p:extLst>
      <p:ext uri="{BB962C8B-B14F-4D97-AF65-F5344CB8AC3E}">
        <p14:creationId xmlns:p14="http://schemas.microsoft.com/office/powerpoint/2010/main" val="2054440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65603"/>
                                        </p:tgtEl>
                                        <p:attrNameLst>
                                          <p:attrName>style.visibility</p:attrName>
                                        </p:attrNameLst>
                                      </p:cBhvr>
                                      <p:to>
                                        <p:strVal val="visible"/>
                                      </p:to>
                                    </p:set>
                                    <p:animEffect transition="in" filter="box(out)">
                                      <p:cBhvr>
                                        <p:cTn id="7" dur="500"/>
                                        <p:tgtEl>
                                          <p:spTgt spid="665603"/>
                                        </p:tgtEl>
                                      </p:cBhvr>
                                    </p:animEffect>
                                  </p:childTnLst>
                                </p:cTn>
                              </p:par>
                            </p:childTnLst>
                          </p:cTn>
                        </p:par>
                        <p:par>
                          <p:cTn id="8" fill="hold" nodeType="with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65606"/>
                                        </p:tgtEl>
                                        <p:attrNameLst>
                                          <p:attrName>style.visibility</p:attrName>
                                        </p:attrNameLst>
                                      </p:cBhvr>
                                      <p:to>
                                        <p:strVal val="visible"/>
                                      </p:to>
                                    </p:set>
                                    <p:animEffect transition="in" filter="blinds(horizontal)">
                                      <p:cBhvr>
                                        <p:cTn id="11" dur="100"/>
                                        <p:tgtEl>
                                          <p:spTgt spid="665606"/>
                                        </p:tgtEl>
                                      </p:cBhvr>
                                    </p:animEffect>
                                  </p:childTnLst>
                                </p:cTn>
                              </p:par>
                            </p:childTnLst>
                          </p:cTn>
                        </p:par>
                        <p:par>
                          <p:cTn id="12" fill="hold">
                            <p:stCondLst>
                              <p:cond delay="600"/>
                            </p:stCondLst>
                            <p:childTnLst>
                              <p:par>
                                <p:cTn id="13" presetID="4" presetClass="entr" presetSubtype="32"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ox(out)">
                                      <p:cBhvr>
                                        <p:cTn id="15" dur="80"/>
                                        <p:tgtEl>
                                          <p:spTgt spid="18"/>
                                        </p:tgtEl>
                                      </p:cBhvr>
                                    </p:animEffect>
                                  </p:childTnLst>
                                </p:cTn>
                              </p:par>
                            </p:childTnLst>
                          </p:cTn>
                        </p:par>
                        <p:par>
                          <p:cTn id="16" fill="hold">
                            <p:stCondLst>
                              <p:cond delay="68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665611"/>
                                        </p:tgtEl>
                                        <p:attrNameLst>
                                          <p:attrName>style.visibility</p:attrName>
                                        </p:attrNameLst>
                                      </p:cBhvr>
                                      <p:to>
                                        <p:strVal val="visible"/>
                                      </p:to>
                                    </p:set>
                                    <p:anim calcmode="discrete" valueType="clr">
                                      <p:cBhvr override="childStyle">
                                        <p:cTn id="19" dur="80"/>
                                        <p:tgtEl>
                                          <p:spTgt spid="66561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65611"/>
                                        </p:tgtEl>
                                        <p:attrNameLst>
                                          <p:attrName>fillcolor</p:attrName>
                                        </p:attrNameLst>
                                      </p:cBhvr>
                                      <p:tavLst>
                                        <p:tav tm="0">
                                          <p:val>
                                            <p:clrVal>
                                              <a:schemeClr val="accent2"/>
                                            </p:clrVal>
                                          </p:val>
                                        </p:tav>
                                        <p:tav tm="50000">
                                          <p:val>
                                            <p:clrVal>
                                              <a:schemeClr val="hlink"/>
                                            </p:clrVal>
                                          </p:val>
                                        </p:tav>
                                      </p:tavLst>
                                    </p:anim>
                                    <p:set>
                                      <p:cBhvr>
                                        <p:cTn id="21" dur="80"/>
                                        <p:tgtEl>
                                          <p:spTgt spid="665611"/>
                                        </p:tgtEl>
                                        <p:attrNameLst>
                                          <p:attrName>fill.type</p:attrName>
                                        </p:attrNameLst>
                                      </p:cBhvr>
                                      <p:to>
                                        <p:strVal val="solid"/>
                                      </p:to>
                                    </p:set>
                                  </p:childTnLst>
                                </p:cTn>
                              </p:par>
                            </p:childTnLst>
                          </p:cTn>
                        </p:par>
                        <p:par>
                          <p:cTn id="22" fill="hold">
                            <p:stCondLst>
                              <p:cond delay="164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665614"/>
                                        </p:tgtEl>
                                        <p:attrNameLst>
                                          <p:attrName>style.visibility</p:attrName>
                                        </p:attrNameLst>
                                      </p:cBhvr>
                                      <p:to>
                                        <p:strVal val="visible"/>
                                      </p:to>
                                    </p:set>
                                    <p:anim calcmode="discrete" valueType="clr">
                                      <p:cBhvr override="childStyle">
                                        <p:cTn id="25" dur="80"/>
                                        <p:tgtEl>
                                          <p:spTgt spid="665614"/>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665614"/>
                                        </p:tgtEl>
                                        <p:attrNameLst>
                                          <p:attrName>fillcolor</p:attrName>
                                        </p:attrNameLst>
                                      </p:cBhvr>
                                      <p:tavLst>
                                        <p:tav tm="0">
                                          <p:val>
                                            <p:clrVal>
                                              <a:schemeClr val="accent2"/>
                                            </p:clrVal>
                                          </p:val>
                                        </p:tav>
                                        <p:tav tm="50000">
                                          <p:val>
                                            <p:clrVal>
                                              <a:schemeClr val="hlink"/>
                                            </p:clrVal>
                                          </p:val>
                                        </p:tav>
                                      </p:tavLst>
                                    </p:anim>
                                    <p:set>
                                      <p:cBhvr>
                                        <p:cTn id="27" dur="80"/>
                                        <p:tgtEl>
                                          <p:spTgt spid="665614"/>
                                        </p:tgtEl>
                                        <p:attrNameLst>
                                          <p:attrName>fill.type</p:attrName>
                                        </p:attrNameLst>
                                      </p:cBhvr>
                                      <p:to>
                                        <p:strVal val="solid"/>
                                      </p:to>
                                    </p:set>
                                  </p:childTnLst>
                                </p:cTn>
                              </p:par>
                            </p:childTnLst>
                          </p:cTn>
                        </p:par>
                        <p:par>
                          <p:cTn id="28" fill="hold">
                            <p:stCondLst>
                              <p:cond delay="2280"/>
                            </p:stCondLst>
                            <p:childTnLst>
                              <p:par>
                                <p:cTn id="29" presetID="3" presetClass="entr" presetSubtype="10" fill="hold" grpId="0" nodeType="afterEffect">
                                  <p:stCondLst>
                                    <p:cond delay="0"/>
                                  </p:stCondLst>
                                  <p:childTnLst>
                                    <p:set>
                                      <p:cBhvr>
                                        <p:cTn id="30" dur="1" fill="hold">
                                          <p:stCondLst>
                                            <p:cond delay="0"/>
                                          </p:stCondLst>
                                        </p:cTn>
                                        <p:tgtEl>
                                          <p:spTgt spid="665607"/>
                                        </p:tgtEl>
                                        <p:attrNameLst>
                                          <p:attrName>style.visibility</p:attrName>
                                        </p:attrNameLst>
                                      </p:cBhvr>
                                      <p:to>
                                        <p:strVal val="visible"/>
                                      </p:to>
                                    </p:set>
                                    <p:animEffect transition="in" filter="blinds(horizontal)">
                                      <p:cBhvr>
                                        <p:cTn id="31" dur="80"/>
                                        <p:tgtEl>
                                          <p:spTgt spid="665607"/>
                                        </p:tgtEl>
                                      </p:cBhvr>
                                    </p:animEffect>
                                  </p:childTnLst>
                                </p:cTn>
                              </p:par>
                            </p:childTnLst>
                          </p:cTn>
                        </p:par>
                        <p:par>
                          <p:cTn id="32" fill="hold">
                            <p:stCondLst>
                              <p:cond delay="2360"/>
                            </p:stCondLst>
                            <p:childTnLst>
                              <p:par>
                                <p:cTn id="33" presetID="16" presetClass="entr" presetSubtype="21" fill="hold" nodeType="afterEffect">
                                  <p:stCondLst>
                                    <p:cond delay="0"/>
                                  </p:stCondLst>
                                  <p:childTnLst>
                                    <p:set>
                                      <p:cBhvr>
                                        <p:cTn id="34" dur="1" fill="hold">
                                          <p:stCondLst>
                                            <p:cond delay="0"/>
                                          </p:stCondLst>
                                        </p:cTn>
                                        <p:tgtEl>
                                          <p:spTgt spid="5122"/>
                                        </p:tgtEl>
                                        <p:attrNameLst>
                                          <p:attrName>style.visibility</p:attrName>
                                        </p:attrNameLst>
                                      </p:cBhvr>
                                      <p:to>
                                        <p:strVal val="visible"/>
                                      </p:to>
                                    </p:set>
                                    <p:animEffect transition="in" filter="barn(inVertical)">
                                      <p:cBhvr>
                                        <p:cTn id="35" dur="250"/>
                                        <p:tgtEl>
                                          <p:spTgt spid="5122"/>
                                        </p:tgtEl>
                                      </p:cBhvr>
                                    </p:animEffect>
                                  </p:childTnLst>
                                </p:cTn>
                              </p:par>
                            </p:childTnLst>
                          </p:cTn>
                        </p:par>
                        <p:par>
                          <p:cTn id="36" fill="hold">
                            <p:stCondLst>
                              <p:cond delay="2610"/>
                            </p:stCondLst>
                            <p:childTnLst>
                              <p:par>
                                <p:cTn id="37" presetID="30" presetClass="emph" presetSubtype="0" fill="hold" nodeType="afterEffect">
                                  <p:stCondLst>
                                    <p:cond delay="0"/>
                                  </p:stCondLst>
                                  <p:childTnLst>
                                    <p:animClr clrSpc="hsl" dir="cw">
                                      <p:cBhvr override="childStyle">
                                        <p:cTn id="38" dur="250" fill="hold"/>
                                        <p:tgtEl>
                                          <p:spTgt spid="5122"/>
                                        </p:tgtEl>
                                        <p:attrNameLst>
                                          <p:attrName>style.color</p:attrName>
                                        </p:attrNameLst>
                                      </p:cBhvr>
                                      <p:by>
                                        <p:hsl h="0" s="12549" l="25098"/>
                                      </p:by>
                                    </p:animClr>
                                    <p:animClr clrSpc="hsl" dir="cw">
                                      <p:cBhvr>
                                        <p:cTn id="39" dur="250" fill="hold"/>
                                        <p:tgtEl>
                                          <p:spTgt spid="5122"/>
                                        </p:tgtEl>
                                        <p:attrNameLst>
                                          <p:attrName>fillcolor</p:attrName>
                                        </p:attrNameLst>
                                      </p:cBhvr>
                                      <p:by>
                                        <p:hsl h="0" s="12549" l="25098"/>
                                      </p:by>
                                    </p:animClr>
                                    <p:animClr clrSpc="hsl" dir="cw">
                                      <p:cBhvr>
                                        <p:cTn id="40" dur="250" fill="hold"/>
                                        <p:tgtEl>
                                          <p:spTgt spid="5122"/>
                                        </p:tgtEl>
                                        <p:attrNameLst>
                                          <p:attrName>stroke.color</p:attrName>
                                        </p:attrNameLst>
                                      </p:cBhvr>
                                      <p:by>
                                        <p:hsl h="0" s="12549" l="25098"/>
                                      </p:by>
                                    </p:animClr>
                                    <p:set>
                                      <p:cBhvr>
                                        <p:cTn id="41" dur="250" fill="hold"/>
                                        <p:tgtEl>
                                          <p:spTgt spid="5122"/>
                                        </p:tgtEl>
                                        <p:attrNameLst>
                                          <p:attrName>fill.type</p:attrName>
                                        </p:attrNameLst>
                                      </p:cBhvr>
                                      <p:to>
                                        <p:strVal val="solid"/>
                                      </p:to>
                                    </p:set>
                                  </p:childTnLst>
                                </p:cTn>
                              </p:par>
                            </p:childTnLst>
                          </p:cTn>
                        </p:par>
                        <p:par>
                          <p:cTn id="42" fill="hold">
                            <p:stCondLst>
                              <p:cond delay="2860"/>
                            </p:stCondLst>
                            <p:childTnLst>
                              <p:par>
                                <p:cTn id="43" presetID="21" presetClass="entr" presetSubtype="1" fill="hold" nodeType="after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wheel(1)">
                                      <p:cBhvr>
                                        <p:cTn id="45" dur="250"/>
                                        <p:tgtEl>
                                          <p:spTgt spid="3">
                                            <p:txEl>
                                              <p:pRg st="0" end="0"/>
                                            </p:txEl>
                                          </p:spTgt>
                                        </p:tgtEl>
                                      </p:cBhvr>
                                    </p:animEffect>
                                  </p:childTnLst>
                                </p:cTn>
                              </p:par>
                            </p:childTnLst>
                          </p:cTn>
                        </p:par>
                        <p:par>
                          <p:cTn id="46" fill="hold">
                            <p:stCondLst>
                              <p:cond delay="3110"/>
                            </p:stCondLst>
                            <p:childTnLst>
                              <p:par>
                                <p:cTn id="47" presetID="3" presetClass="entr" presetSubtype="10" fill="hold" grpId="0" nodeType="afterEffect">
                                  <p:stCondLst>
                                    <p:cond delay="0"/>
                                  </p:stCondLst>
                                  <p:childTnLst>
                                    <p:set>
                                      <p:cBhvr>
                                        <p:cTn id="48" dur="1" fill="hold">
                                          <p:stCondLst>
                                            <p:cond delay="0"/>
                                          </p:stCondLst>
                                        </p:cTn>
                                        <p:tgtEl>
                                          <p:spTgt spid="665608"/>
                                        </p:tgtEl>
                                        <p:attrNameLst>
                                          <p:attrName>style.visibility</p:attrName>
                                        </p:attrNameLst>
                                      </p:cBhvr>
                                      <p:to>
                                        <p:strVal val="visible"/>
                                      </p:to>
                                    </p:set>
                                    <p:animEffect transition="in" filter="blinds(horizontal)">
                                      <p:cBhvr>
                                        <p:cTn id="49" dur="100"/>
                                        <p:tgtEl>
                                          <p:spTgt spid="665608"/>
                                        </p:tgtEl>
                                      </p:cBhvr>
                                    </p:animEffect>
                                  </p:childTnLst>
                                </p:cTn>
                              </p:par>
                            </p:childTnLst>
                          </p:cTn>
                        </p:par>
                        <p:par>
                          <p:cTn id="50" fill="hold">
                            <p:stCondLst>
                              <p:cond delay="3210"/>
                            </p:stCondLst>
                            <p:childTnLst>
                              <p:par>
                                <p:cTn id="51" presetID="27" presetClass="entr" presetSubtype="0" fill="hold" grpId="0" nodeType="afterEffect">
                                  <p:stCondLst>
                                    <p:cond delay="0"/>
                                  </p:stCondLst>
                                  <p:iterate type="lt">
                                    <p:tmPct val="50000"/>
                                  </p:iterate>
                                  <p:childTnLst>
                                    <p:set>
                                      <p:cBhvr>
                                        <p:cTn id="52" dur="1" fill="hold">
                                          <p:stCondLst>
                                            <p:cond delay="0"/>
                                          </p:stCondLst>
                                        </p:cTn>
                                        <p:tgtEl>
                                          <p:spTgt spid="665612"/>
                                        </p:tgtEl>
                                        <p:attrNameLst>
                                          <p:attrName>style.visibility</p:attrName>
                                        </p:attrNameLst>
                                      </p:cBhvr>
                                      <p:to>
                                        <p:strVal val="visible"/>
                                      </p:to>
                                    </p:set>
                                    <p:anim calcmode="discrete" valueType="clr">
                                      <p:cBhvr override="childStyle">
                                        <p:cTn id="53" dur="80"/>
                                        <p:tgtEl>
                                          <p:spTgt spid="665612"/>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665612"/>
                                        </p:tgtEl>
                                        <p:attrNameLst>
                                          <p:attrName>fillcolor</p:attrName>
                                        </p:attrNameLst>
                                      </p:cBhvr>
                                      <p:tavLst>
                                        <p:tav tm="0">
                                          <p:val>
                                            <p:clrVal>
                                              <a:schemeClr val="accent2"/>
                                            </p:clrVal>
                                          </p:val>
                                        </p:tav>
                                        <p:tav tm="50000">
                                          <p:val>
                                            <p:clrVal>
                                              <a:schemeClr val="hlink"/>
                                            </p:clrVal>
                                          </p:val>
                                        </p:tav>
                                      </p:tavLst>
                                    </p:anim>
                                    <p:set>
                                      <p:cBhvr>
                                        <p:cTn id="55" dur="80"/>
                                        <p:tgtEl>
                                          <p:spTgt spid="665612"/>
                                        </p:tgtEl>
                                        <p:attrNameLst>
                                          <p:attrName>fill.type</p:attrName>
                                        </p:attrNameLst>
                                      </p:cBhvr>
                                      <p:to>
                                        <p:strVal val="solid"/>
                                      </p:to>
                                    </p:set>
                                  </p:childTnLst>
                                </p:cTn>
                              </p:par>
                            </p:childTnLst>
                          </p:cTn>
                        </p:par>
                        <p:par>
                          <p:cTn id="56" fill="hold">
                            <p:stCondLst>
                              <p:cond delay="5210"/>
                            </p:stCondLst>
                            <p:childTnLst>
                              <p:par>
                                <p:cTn id="57" presetID="4" presetClass="entr" presetSubtype="32" fill="hold" grpId="0" nodeType="afterEffect">
                                  <p:stCondLst>
                                    <p:cond delay="0"/>
                                  </p:stCondLst>
                                  <p:childTnLst>
                                    <p:set>
                                      <p:cBhvr>
                                        <p:cTn id="58" dur="1" fill="hold">
                                          <p:stCondLst>
                                            <p:cond delay="0"/>
                                          </p:stCondLst>
                                        </p:cTn>
                                        <p:tgtEl>
                                          <p:spTgt spid="665604"/>
                                        </p:tgtEl>
                                        <p:attrNameLst>
                                          <p:attrName>style.visibility</p:attrName>
                                        </p:attrNameLst>
                                      </p:cBhvr>
                                      <p:to>
                                        <p:strVal val="visible"/>
                                      </p:to>
                                    </p:set>
                                    <p:animEffect transition="in" filter="box(out)">
                                      <p:cBhvr>
                                        <p:cTn id="59" dur="80"/>
                                        <p:tgtEl>
                                          <p:spTgt spid="665604"/>
                                        </p:tgtEl>
                                      </p:cBhvr>
                                    </p:animEffect>
                                  </p:childTnLst>
                                </p:cTn>
                              </p:par>
                            </p:childTnLst>
                          </p:cTn>
                        </p:par>
                        <p:par>
                          <p:cTn id="60" fill="hold">
                            <p:stCondLst>
                              <p:cond delay="5290"/>
                            </p:stCondLst>
                            <p:childTnLst>
                              <p:par>
                                <p:cTn id="61" presetID="3" presetClass="entr" presetSubtype="10" fill="hold" grpId="0" nodeType="afterEffect">
                                  <p:stCondLst>
                                    <p:cond delay="0"/>
                                  </p:stCondLst>
                                  <p:childTnLst>
                                    <p:set>
                                      <p:cBhvr>
                                        <p:cTn id="62" dur="1" fill="hold">
                                          <p:stCondLst>
                                            <p:cond delay="0"/>
                                          </p:stCondLst>
                                        </p:cTn>
                                        <p:tgtEl>
                                          <p:spTgt spid="665609"/>
                                        </p:tgtEl>
                                        <p:attrNameLst>
                                          <p:attrName>style.visibility</p:attrName>
                                        </p:attrNameLst>
                                      </p:cBhvr>
                                      <p:to>
                                        <p:strVal val="visible"/>
                                      </p:to>
                                    </p:set>
                                    <p:animEffect transition="in" filter="blinds(horizontal)">
                                      <p:cBhvr>
                                        <p:cTn id="63" dur="80"/>
                                        <p:tgtEl>
                                          <p:spTgt spid="665609"/>
                                        </p:tgtEl>
                                      </p:cBhvr>
                                    </p:animEffect>
                                  </p:childTnLst>
                                </p:cTn>
                              </p:par>
                            </p:childTnLst>
                          </p:cTn>
                        </p:par>
                        <p:par>
                          <p:cTn id="64" fill="hold">
                            <p:stCondLst>
                              <p:cond delay="5370"/>
                            </p:stCondLst>
                            <p:childTnLst>
                              <p:par>
                                <p:cTn id="65" presetID="27" presetClass="entr" presetSubtype="0" fill="hold" grpId="0" nodeType="afterEffect">
                                  <p:stCondLst>
                                    <p:cond delay="0"/>
                                  </p:stCondLst>
                                  <p:iterate type="lt">
                                    <p:tmPct val="50000"/>
                                  </p:iterate>
                                  <p:childTnLst>
                                    <p:set>
                                      <p:cBhvr>
                                        <p:cTn id="66" dur="1" fill="hold">
                                          <p:stCondLst>
                                            <p:cond delay="0"/>
                                          </p:stCondLst>
                                        </p:cTn>
                                        <p:tgtEl>
                                          <p:spTgt spid="665615"/>
                                        </p:tgtEl>
                                        <p:attrNameLst>
                                          <p:attrName>style.visibility</p:attrName>
                                        </p:attrNameLst>
                                      </p:cBhvr>
                                      <p:to>
                                        <p:strVal val="visible"/>
                                      </p:to>
                                    </p:set>
                                    <p:anim calcmode="discrete" valueType="clr">
                                      <p:cBhvr override="childStyle">
                                        <p:cTn id="67" dur="80"/>
                                        <p:tgtEl>
                                          <p:spTgt spid="665615"/>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665615"/>
                                        </p:tgtEl>
                                        <p:attrNameLst>
                                          <p:attrName>fillcolor</p:attrName>
                                        </p:attrNameLst>
                                      </p:cBhvr>
                                      <p:tavLst>
                                        <p:tav tm="0">
                                          <p:val>
                                            <p:clrVal>
                                              <a:schemeClr val="accent2"/>
                                            </p:clrVal>
                                          </p:val>
                                        </p:tav>
                                        <p:tav tm="50000">
                                          <p:val>
                                            <p:clrVal>
                                              <a:schemeClr val="hlink"/>
                                            </p:clrVal>
                                          </p:val>
                                        </p:tav>
                                      </p:tavLst>
                                    </p:anim>
                                    <p:set>
                                      <p:cBhvr>
                                        <p:cTn id="69" dur="80"/>
                                        <p:tgtEl>
                                          <p:spTgt spid="665615"/>
                                        </p:tgtEl>
                                        <p:attrNameLst>
                                          <p:attrName>fill.type</p:attrName>
                                        </p:attrNameLst>
                                      </p:cBhvr>
                                      <p:to>
                                        <p:strVal val="solid"/>
                                      </p:to>
                                    </p:set>
                                  </p:childTnLst>
                                </p:cTn>
                              </p:par>
                            </p:childTnLst>
                          </p:cTn>
                        </p:par>
                        <p:par>
                          <p:cTn id="70" fill="hold">
                            <p:stCondLst>
                              <p:cond delay="6050"/>
                            </p:stCondLst>
                            <p:childTnLst>
                              <p:par>
                                <p:cTn id="71" presetID="3" presetClass="entr" presetSubtype="1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blinds(horizontal)">
                                      <p:cBhvr>
                                        <p:cTn id="73" dur="100"/>
                                        <p:tgtEl>
                                          <p:spTgt spid="21"/>
                                        </p:tgtEl>
                                      </p:cBhvr>
                                    </p:animEffect>
                                  </p:childTnLst>
                                </p:cTn>
                              </p:par>
                            </p:childTnLst>
                          </p:cTn>
                        </p:par>
                        <p:par>
                          <p:cTn id="74" fill="hold">
                            <p:stCondLst>
                              <p:cond delay="6150"/>
                            </p:stCondLst>
                            <p:childTnLst>
                              <p:par>
                                <p:cTn id="75" presetID="27" presetClass="entr" presetSubtype="0" fill="hold" grpId="0" nodeType="afterEffect">
                                  <p:stCondLst>
                                    <p:cond delay="0"/>
                                  </p:stCondLst>
                                  <p:iterate type="lt">
                                    <p:tmPct val="50000"/>
                                  </p:iterate>
                                  <p:childTnLst>
                                    <p:set>
                                      <p:cBhvr>
                                        <p:cTn id="76" dur="1" fill="hold">
                                          <p:stCondLst>
                                            <p:cond delay="0"/>
                                          </p:stCondLst>
                                        </p:cTn>
                                        <p:tgtEl>
                                          <p:spTgt spid="20"/>
                                        </p:tgtEl>
                                        <p:attrNameLst>
                                          <p:attrName>style.visibility</p:attrName>
                                        </p:attrNameLst>
                                      </p:cBhvr>
                                      <p:to>
                                        <p:strVal val="visible"/>
                                      </p:to>
                                    </p:set>
                                    <p:anim calcmode="discrete" valueType="clr">
                                      <p:cBhvr override="childStyle">
                                        <p:cTn id="77"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20"/>
                                        </p:tgtEl>
                                        <p:attrNameLst>
                                          <p:attrName>fillcolor</p:attrName>
                                        </p:attrNameLst>
                                      </p:cBhvr>
                                      <p:tavLst>
                                        <p:tav tm="0">
                                          <p:val>
                                            <p:clrVal>
                                              <a:schemeClr val="accent2"/>
                                            </p:clrVal>
                                          </p:val>
                                        </p:tav>
                                        <p:tav tm="50000">
                                          <p:val>
                                            <p:clrVal>
                                              <a:schemeClr val="hlink"/>
                                            </p:clrVal>
                                          </p:val>
                                        </p:tav>
                                      </p:tavLst>
                                    </p:anim>
                                    <p:set>
                                      <p:cBhvr>
                                        <p:cTn id="79" dur="80"/>
                                        <p:tgtEl>
                                          <p:spTgt spid="20"/>
                                        </p:tgtEl>
                                        <p:attrNameLst>
                                          <p:attrName>fill.type</p:attrName>
                                        </p:attrNameLst>
                                      </p:cBhvr>
                                      <p:to>
                                        <p:strVal val="solid"/>
                                      </p:to>
                                    </p:set>
                                  </p:childTnLst>
                                </p:cTn>
                              </p:par>
                            </p:childTnLst>
                          </p:cTn>
                        </p:par>
                        <p:par>
                          <p:cTn id="80" fill="hold">
                            <p:stCondLst>
                              <p:cond delay="6710"/>
                            </p:stCondLst>
                            <p:childTnLst>
                              <p:par>
                                <p:cTn id="81" presetID="3" presetClass="entr" presetSubtype="10" fill="hold" grpId="0"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blinds(horizontal)">
                                      <p:cBhvr>
                                        <p:cTn id="83" dur="80"/>
                                        <p:tgtEl>
                                          <p:spTgt spid="22"/>
                                        </p:tgtEl>
                                      </p:cBhvr>
                                    </p:animEffect>
                                  </p:childTnLst>
                                </p:cTn>
                              </p:par>
                            </p:childTnLst>
                          </p:cTn>
                        </p:par>
                        <p:par>
                          <p:cTn id="84" fill="hold">
                            <p:stCondLst>
                              <p:cond delay="6790"/>
                            </p:stCondLst>
                            <p:childTnLst>
                              <p:par>
                                <p:cTn id="85" presetID="27" presetClass="entr" presetSubtype="0" fill="hold" grpId="0" nodeType="afterEffect">
                                  <p:stCondLst>
                                    <p:cond delay="0"/>
                                  </p:stCondLst>
                                  <p:iterate type="lt">
                                    <p:tmPct val="50000"/>
                                  </p:iterate>
                                  <p:childTnLst>
                                    <p:set>
                                      <p:cBhvr>
                                        <p:cTn id="86" dur="1" fill="hold">
                                          <p:stCondLst>
                                            <p:cond delay="0"/>
                                          </p:stCondLst>
                                        </p:cTn>
                                        <p:tgtEl>
                                          <p:spTgt spid="665613"/>
                                        </p:tgtEl>
                                        <p:attrNameLst>
                                          <p:attrName>style.visibility</p:attrName>
                                        </p:attrNameLst>
                                      </p:cBhvr>
                                      <p:to>
                                        <p:strVal val="visible"/>
                                      </p:to>
                                    </p:set>
                                    <p:anim calcmode="discrete" valueType="clr">
                                      <p:cBhvr override="childStyle">
                                        <p:cTn id="87" dur="80"/>
                                        <p:tgtEl>
                                          <p:spTgt spid="665613"/>
                                        </p:tgtEl>
                                        <p:attrNameLst>
                                          <p:attrName>style.color</p:attrName>
                                        </p:attrNameLst>
                                      </p:cBhvr>
                                      <p:tavLst>
                                        <p:tav tm="0">
                                          <p:val>
                                            <p:clrVal>
                                              <a:schemeClr val="accent2"/>
                                            </p:clrVal>
                                          </p:val>
                                        </p:tav>
                                        <p:tav tm="50000">
                                          <p:val>
                                            <p:clrVal>
                                              <a:schemeClr val="hlink"/>
                                            </p:clrVal>
                                          </p:val>
                                        </p:tav>
                                      </p:tavLst>
                                    </p:anim>
                                    <p:anim calcmode="discrete" valueType="clr">
                                      <p:cBhvr>
                                        <p:cTn id="88" dur="80"/>
                                        <p:tgtEl>
                                          <p:spTgt spid="665613"/>
                                        </p:tgtEl>
                                        <p:attrNameLst>
                                          <p:attrName>fillcolor</p:attrName>
                                        </p:attrNameLst>
                                      </p:cBhvr>
                                      <p:tavLst>
                                        <p:tav tm="0">
                                          <p:val>
                                            <p:clrVal>
                                              <a:schemeClr val="accent2"/>
                                            </p:clrVal>
                                          </p:val>
                                        </p:tav>
                                        <p:tav tm="50000">
                                          <p:val>
                                            <p:clrVal>
                                              <a:schemeClr val="hlink"/>
                                            </p:clrVal>
                                          </p:val>
                                        </p:tav>
                                      </p:tavLst>
                                    </p:anim>
                                    <p:set>
                                      <p:cBhvr>
                                        <p:cTn id="89" dur="80"/>
                                        <p:tgtEl>
                                          <p:spTgt spid="665613"/>
                                        </p:tgtEl>
                                        <p:attrNameLst>
                                          <p:attrName>fill.type</p:attrName>
                                        </p:attrNameLst>
                                      </p:cBhvr>
                                      <p:to>
                                        <p:strVal val="solid"/>
                                      </p:to>
                                    </p:set>
                                  </p:childTnLst>
                                </p:cTn>
                              </p:par>
                            </p:childTnLst>
                          </p:cTn>
                        </p:par>
                        <p:par>
                          <p:cTn id="90" fill="hold">
                            <p:stCondLst>
                              <p:cond delay="7470"/>
                            </p:stCondLst>
                            <p:childTnLst>
                              <p:par>
                                <p:cTn id="91" presetID="53" presetClass="entr" presetSubtype="16" fill="hold" nodeType="afterEffect">
                                  <p:stCondLst>
                                    <p:cond delay="0"/>
                                  </p:stCondLst>
                                  <p:childTnLst>
                                    <p:set>
                                      <p:cBhvr>
                                        <p:cTn id="92" dur="1" fill="hold">
                                          <p:stCondLst>
                                            <p:cond delay="0"/>
                                          </p:stCondLst>
                                        </p:cTn>
                                        <p:tgtEl>
                                          <p:spTgt spid="2">
                                            <p:txEl>
                                              <p:pRg st="0" end="0"/>
                                            </p:txEl>
                                          </p:spTgt>
                                        </p:tgtEl>
                                        <p:attrNameLst>
                                          <p:attrName>style.visibility</p:attrName>
                                        </p:attrNameLst>
                                      </p:cBhvr>
                                      <p:to>
                                        <p:strVal val="visible"/>
                                      </p:to>
                                    </p:set>
                                    <p:anim calcmode="lin" valueType="num">
                                      <p:cBhvr>
                                        <p:cTn id="93" dur="150" fill="hold"/>
                                        <p:tgtEl>
                                          <p:spTgt spid="2">
                                            <p:txEl>
                                              <p:pRg st="0" end="0"/>
                                            </p:txEl>
                                          </p:spTgt>
                                        </p:tgtEl>
                                        <p:attrNameLst>
                                          <p:attrName>ppt_w</p:attrName>
                                        </p:attrNameLst>
                                      </p:cBhvr>
                                      <p:tavLst>
                                        <p:tav tm="0">
                                          <p:val>
                                            <p:fltVal val="0"/>
                                          </p:val>
                                        </p:tav>
                                        <p:tav tm="100000">
                                          <p:val>
                                            <p:strVal val="#ppt_w"/>
                                          </p:val>
                                        </p:tav>
                                      </p:tavLst>
                                    </p:anim>
                                    <p:anim calcmode="lin" valueType="num">
                                      <p:cBhvr>
                                        <p:cTn id="94" dur="15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5" dur="150"/>
                                        <p:tgtEl>
                                          <p:spTgt spid="2">
                                            <p:txEl>
                                              <p:pRg st="0" end="0"/>
                                            </p:txEl>
                                          </p:spTgt>
                                        </p:tgtEl>
                                      </p:cBhvr>
                                    </p:animEffect>
                                  </p:childTnLst>
                                </p:cTn>
                              </p:par>
                            </p:childTnLst>
                          </p:cTn>
                        </p:par>
                        <p:par>
                          <p:cTn id="96" fill="hold">
                            <p:stCondLst>
                              <p:cond delay="7620"/>
                            </p:stCondLst>
                            <p:childTnLst>
                              <p:par>
                                <p:cTn id="97" presetID="3" presetClass="entr" presetSubtype="10" fill="hold" grpId="0" nodeType="after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blinds(horizontal)">
                                      <p:cBhvr>
                                        <p:cTn id="99" dur="1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3" grpId="0" animBg="1"/>
      <p:bldP spid="665604" grpId="0" animBg="1"/>
      <p:bldP spid="665606" grpId="0" animBg="1"/>
      <p:bldP spid="665607" grpId="0" animBg="1"/>
      <p:bldP spid="665608" grpId="0" animBg="1"/>
      <p:bldP spid="665609" grpId="0" animBg="1"/>
      <p:bldP spid="665611" grpId="0"/>
      <p:bldP spid="665612" grpId="0"/>
      <p:bldP spid="665613" grpId="0"/>
      <p:bldP spid="665614" grpId="0"/>
      <p:bldP spid="665615" grpId="0"/>
      <p:bldP spid="18" grpId="0" animBg="1"/>
      <p:bldP spid="20" grpId="0"/>
      <p:bldP spid="21" grpId="0" animBg="1"/>
      <p:bldP spid="22" grpId="0" animBg="1"/>
      <p:bldP spid="23"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Rectangle 82"/>
          <p:cNvSpPr>
            <a:spLocks noGrp="1"/>
          </p:cNvSpPr>
          <p:nvPr>
            <p:ph type="title" idx="4294967295"/>
          </p:nvPr>
        </p:nvSpPr>
        <p:spPr>
          <a:xfrm>
            <a:off x="0" y="116632"/>
            <a:ext cx="9144000" cy="1143000"/>
          </a:xfrm>
        </p:spPr>
        <p:txBody>
          <a:bodyPr/>
          <a:lstStyle/>
          <a:p>
            <a:pPr algn="ctr" eaLnBrk="1" hangingPunct="1"/>
            <a:r>
              <a:rPr lang="it-IT" sz="3200" dirty="0" smtClean="0">
                <a:latin typeface="+mn-lt"/>
              </a:rPr>
              <a:t>Export</a:t>
            </a:r>
          </a:p>
        </p:txBody>
      </p:sp>
      <p:graphicFrame>
        <p:nvGraphicFramePr>
          <p:cNvPr id="52267" name="Group 43"/>
          <p:cNvGraphicFramePr>
            <a:graphicFrameLocks noGrp="1"/>
          </p:cNvGraphicFramePr>
          <p:nvPr>
            <p:extLst>
              <p:ext uri="{D42A27DB-BD31-4B8C-83A1-F6EECF244321}">
                <p14:modId xmlns:p14="http://schemas.microsoft.com/office/powerpoint/2010/main" val="708905603"/>
              </p:ext>
            </p:extLst>
          </p:nvPr>
        </p:nvGraphicFramePr>
        <p:xfrm>
          <a:off x="323528" y="1628800"/>
          <a:ext cx="8605838" cy="4830002"/>
        </p:xfrm>
        <a:graphic>
          <a:graphicData uri="http://schemas.openxmlformats.org/drawingml/2006/table">
            <a:tbl>
              <a:tblPr/>
              <a:tblGrid>
                <a:gridCol w="1804988"/>
                <a:gridCol w="6800850"/>
              </a:tblGrid>
              <a:tr h="744538">
                <a:tc rowSpan="5">
                  <a:txBody>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it-IT" sz="2000" b="0" i="0" u="none" strike="noStrike" cap="none" normalizeH="0" baseline="0" dirty="0" smtClean="0">
                          <a:ln>
                            <a:noFill/>
                          </a:ln>
                          <a:solidFill>
                            <a:schemeClr val="bg1"/>
                          </a:solidFill>
                          <a:effectLst/>
                          <a:latin typeface="Arial" pitchFamily="34" charset="0"/>
                          <a:cs typeface="Arial" pitchFamily="34" charset="0"/>
                        </a:rPr>
                        <a:t>Export</a:t>
                      </a:r>
                      <a:r>
                        <a:rPr kumimoji="0" lang="it-IT" sz="1600" b="1" i="0" u="none" strike="noStrike" cap="none" normalizeH="0" baseline="0" dirty="0" smtClean="0">
                          <a:ln>
                            <a:noFill/>
                          </a:ln>
                          <a:solidFill>
                            <a:schemeClr val="bg1"/>
                          </a:solidFill>
                          <a:effectLst/>
                          <a:latin typeface="Arial" pitchFamily="34" charset="0"/>
                          <a:cs typeface="Arial" pitchFamily="34" charset="0"/>
                        </a:rPr>
                        <a:t>  </a:t>
                      </a:r>
                    </a:p>
                    <a:p>
                      <a:pPr marL="0" marR="0" lvl="0" indent="0" algn="ctr" defTabSz="457200" rtl="0" eaLnBrk="0" fontAlgn="base" latinLnBrk="0" hangingPunct="0">
                        <a:lnSpc>
                          <a:spcPct val="100000"/>
                        </a:lnSpc>
                        <a:spcBef>
                          <a:spcPct val="20000"/>
                        </a:spcBef>
                        <a:spcAft>
                          <a:spcPct val="0"/>
                        </a:spcAft>
                        <a:buClrTx/>
                        <a:buSzTx/>
                        <a:buFont typeface="Arial" charset="0"/>
                        <a:buNone/>
                        <a:tabLst/>
                      </a:pPr>
                      <a:r>
                        <a:rPr kumimoji="0" lang="it-IT" sz="1600" b="0" i="0" u="none" strike="noStrike" cap="none" normalizeH="0" baseline="0" dirty="0" smtClean="0">
                          <a:ln>
                            <a:noFill/>
                          </a:ln>
                          <a:solidFill>
                            <a:schemeClr val="bg1"/>
                          </a:solidFill>
                          <a:effectLst/>
                          <a:latin typeface="Arial" pitchFamily="34" charset="0"/>
                          <a:cs typeface="Arial" pitchFamily="34" charset="0"/>
                        </a:rPr>
                        <a:t>(a chi si rivolge)</a:t>
                      </a:r>
                    </a:p>
                  </a:txBody>
                  <a:tcPr anchor="ctr" horzOverflow="overflow">
                    <a:lnL>
                      <a:noFill/>
                    </a:lnL>
                    <a:lnR w="12700" cap="flat" cmpd="sng" algn="ctr">
                      <a:solidFill>
                        <a:srgbClr val="B5AA58"/>
                      </a:solidFill>
                      <a:prstDash val="solid"/>
                      <a:round/>
                      <a:headEnd type="none" w="med" len="med"/>
                      <a:tailEnd type="none" w="med" len="med"/>
                    </a:lnR>
                    <a:lnT>
                      <a:noFill/>
                    </a:lnT>
                    <a:lnB>
                      <a:noFill/>
                    </a:lnB>
                    <a:lnTlToBr>
                      <a:noFill/>
                    </a:lnTlToBr>
                    <a:lnBlToTr>
                      <a:noFill/>
                    </a:lnBlToTr>
                    <a:solidFill>
                      <a:schemeClr val="accent2">
                        <a:lumMod val="40000"/>
                        <a:lumOff val="60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800" kern="1200" dirty="0" smtClean="0">
                          <a:solidFill>
                            <a:srgbClr val="003399"/>
                          </a:solidFill>
                          <a:latin typeface="Arial" pitchFamily="34" charset="0"/>
                          <a:ea typeface="+mn-ea"/>
                          <a:cs typeface="Arial" pitchFamily="34" charset="0"/>
                        </a:rPr>
                        <a:t>imprese industriali o commerciali appartenenti a diversi settori merceologici ad esclusione dei beni durevoli</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579438">
                <a:tc vMerge="1">
                  <a:txBody>
                    <a:bodyPr/>
                    <a:lstStyle/>
                    <a:p>
                      <a:endParaRPr lang="it-IT"/>
                    </a:p>
                  </a:txBody>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lang="it-IT" sz="1800" kern="1200" dirty="0" smtClean="0">
                          <a:solidFill>
                            <a:srgbClr val="003399"/>
                          </a:solidFill>
                          <a:latin typeface="Arial" pitchFamily="34" charset="0"/>
                          <a:ea typeface="+mn-ea"/>
                          <a:cs typeface="Arial" pitchFamily="34" charset="0"/>
                        </a:rPr>
                        <a:t>imprese che applicano condizioni di pagamento fino a 90 giorni</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744538">
                <a:tc vMerge="1">
                  <a:txBody>
                    <a:bodyPr/>
                    <a:lstStyle/>
                    <a:p>
                      <a:endParaRPr lang="it-IT"/>
                    </a:p>
                  </a:txBody>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r>
                        <a:rPr lang="it-IT" sz="1800" kern="1200" dirty="0" smtClean="0">
                          <a:solidFill>
                            <a:srgbClr val="003399"/>
                          </a:solidFill>
                          <a:latin typeface="Arial" pitchFamily="34" charset="0"/>
                          <a:ea typeface="+mn-ea"/>
                          <a:cs typeface="Arial" pitchFamily="34" charset="0"/>
                        </a:rPr>
                        <a:t>imprese interessate ai servizi di gestione e pagamento anticipato del credito</a:t>
                      </a: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452438">
                <a:tc vMerge="1">
                  <a:txBody>
                    <a:bodyPr/>
                    <a:lstStyle/>
                    <a:p>
                      <a:endParaRPr lang="it-IT"/>
                    </a:p>
                  </a:txBody>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lang="it-IT" sz="1800" kern="1200" dirty="0" smtClean="0">
                        <a:solidFill>
                          <a:srgbClr val="003399"/>
                        </a:solidFill>
                        <a:latin typeface="Arial" pitchFamily="34" charset="0"/>
                        <a:ea typeface="+mn-ea"/>
                        <a:cs typeface="Arial" pitchFamily="34" charset="0"/>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pPr>
                      <a:r>
                        <a:rPr lang="it-IT" sz="1800" kern="1200" dirty="0" smtClean="0">
                          <a:solidFill>
                            <a:srgbClr val="003399"/>
                          </a:solidFill>
                          <a:latin typeface="Arial" pitchFamily="34" charset="0"/>
                          <a:ea typeface="+mn-ea"/>
                          <a:cs typeface="Arial" pitchFamily="34" charset="0"/>
                        </a:rPr>
                        <a:t>imprese interessate alla sola copertura assicurativa</a:t>
                      </a:r>
                    </a:p>
                    <a:p>
                      <a:pPr marL="0" marR="0" lvl="0" indent="0" algn="l" defTabSz="457200" rtl="0" eaLnBrk="1" fontAlgn="ctr" latinLnBrk="0" hangingPunct="1">
                        <a:lnSpc>
                          <a:spcPct val="100000"/>
                        </a:lnSpc>
                        <a:spcBef>
                          <a:spcPct val="0"/>
                        </a:spcBef>
                        <a:spcAft>
                          <a:spcPct val="0"/>
                        </a:spcAft>
                        <a:buClrTx/>
                        <a:buSzTx/>
                        <a:buFontTx/>
                        <a:buNone/>
                        <a:tabLst/>
                      </a:pPr>
                      <a:endParaRPr lang="it-IT" sz="1800" kern="1200" dirty="0" smtClean="0">
                        <a:solidFill>
                          <a:srgbClr val="003399"/>
                        </a:solidFill>
                        <a:latin typeface="Arial" pitchFamily="34" charset="0"/>
                        <a:ea typeface="+mn-ea"/>
                        <a:cs typeface="Arial" pitchFamily="34" charset="0"/>
                      </a:endParaRP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r h="1096963">
                <a:tc vMerge="1">
                  <a:txBody>
                    <a:bodyPr/>
                    <a:lstStyle/>
                    <a:p>
                      <a:endParaRPr lang="it-IT"/>
                    </a:p>
                  </a:txBody>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endParaRPr lang="it-IT" sz="1800" kern="1200" dirty="0" smtClean="0">
                        <a:solidFill>
                          <a:srgbClr val="003399"/>
                        </a:solidFill>
                        <a:latin typeface="Arial" pitchFamily="34" charset="0"/>
                        <a:ea typeface="+mn-ea"/>
                        <a:cs typeface="Arial" pitchFamily="34" charset="0"/>
                      </a:endParaRPr>
                    </a:p>
                    <a:p>
                      <a:pPr marL="0" marR="0" lvl="0" indent="0" algn="l" defTabSz="457200" rtl="0" eaLnBrk="1" fontAlgn="ctr" latinLnBrk="0" hangingPunct="1">
                        <a:lnSpc>
                          <a:spcPct val="100000"/>
                        </a:lnSpc>
                        <a:spcBef>
                          <a:spcPct val="0"/>
                        </a:spcBef>
                        <a:spcAft>
                          <a:spcPct val="0"/>
                        </a:spcAft>
                        <a:buClrTx/>
                        <a:buSzTx/>
                        <a:buFontTx/>
                        <a:buNone/>
                        <a:tabLst/>
                      </a:pPr>
                      <a:r>
                        <a:rPr lang="it-IT" sz="1800" kern="1200" dirty="0" smtClean="0">
                          <a:solidFill>
                            <a:srgbClr val="003399"/>
                          </a:solidFill>
                          <a:latin typeface="Arial" pitchFamily="34" charset="0"/>
                          <a:ea typeface="+mn-ea"/>
                          <a:cs typeface="Arial" pitchFamily="34" charset="0"/>
                        </a:rPr>
                        <a:t>imprese che non dispongono di una struttura commerciale nei paesi di esportazione e che intendono entrare in nuovi mercati o acquisire nuovi segmenti di clientela tutelandosi dal rischio di insolvenza </a:t>
                      </a:r>
                    </a:p>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lang="it-IT" sz="1800" kern="1200" dirty="0" smtClean="0">
                        <a:solidFill>
                          <a:srgbClr val="003399"/>
                        </a:solidFill>
                        <a:latin typeface="Arial" pitchFamily="34" charset="0"/>
                        <a:ea typeface="+mn-ea"/>
                        <a:cs typeface="Arial" pitchFamily="34" charset="0"/>
                      </a:endParaRPr>
                    </a:p>
                  </a:txBody>
                  <a:tcPr anchor="ctr" horzOverflow="overflow">
                    <a:lnL w="12700" cap="flat" cmpd="sng" algn="ctr">
                      <a:solidFill>
                        <a:srgbClr val="B5AA58"/>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bl>
          </a:graphicData>
        </a:graphic>
      </p:graphicFrame>
      <p:sp>
        <p:nvSpPr>
          <p:cNvPr id="83985" name="Segnaposto numero diapositiva 1"/>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5ED2B7-50E5-4092-AD6D-23FCBB8F4354}" type="slidenum">
              <a:rPr lang="it-IT" smtClean="0">
                <a:latin typeface="Trebuchet MS" pitchFamily="34" charset="0"/>
                <a:cs typeface="Arial" charset="0"/>
              </a:rPr>
              <a:pPr fontAlgn="base">
                <a:spcBef>
                  <a:spcPct val="0"/>
                </a:spcBef>
                <a:spcAft>
                  <a:spcPct val="0"/>
                </a:spcAft>
              </a:pPr>
              <a:t>72</a:t>
            </a:fld>
            <a:endParaRPr lang="it-IT" smtClean="0">
              <a:latin typeface="Trebuchet MS" pitchFamily="34" charset="0"/>
              <a:cs typeface="Arial" charset="0"/>
            </a:endParaRPr>
          </a:p>
        </p:txBody>
      </p:sp>
    </p:spTree>
    <p:extLst>
      <p:ext uri="{BB962C8B-B14F-4D97-AF65-F5344CB8AC3E}">
        <p14:creationId xmlns:p14="http://schemas.microsoft.com/office/powerpoint/2010/main" val="2864502657"/>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Rectangle 64"/>
          <p:cNvSpPr>
            <a:spLocks noGrp="1"/>
          </p:cNvSpPr>
          <p:nvPr>
            <p:ph type="title" idx="4294967295"/>
          </p:nvPr>
        </p:nvSpPr>
        <p:spPr>
          <a:xfrm>
            <a:off x="0" y="120650"/>
            <a:ext cx="9144000" cy="1143000"/>
          </a:xfrm>
        </p:spPr>
        <p:txBody>
          <a:bodyPr/>
          <a:lstStyle/>
          <a:p>
            <a:pPr algn="ctr" eaLnBrk="1" hangingPunct="1"/>
            <a:r>
              <a:rPr lang="it-IT" sz="3200" dirty="0" smtClean="0">
                <a:latin typeface="+mn-lt"/>
              </a:rPr>
              <a:t>Enti pubblici</a:t>
            </a:r>
          </a:p>
        </p:txBody>
      </p:sp>
      <p:graphicFrame>
        <p:nvGraphicFramePr>
          <p:cNvPr id="49179" name="Group 27"/>
          <p:cNvGraphicFramePr>
            <a:graphicFrameLocks noGrp="1"/>
          </p:cNvGraphicFramePr>
          <p:nvPr>
            <p:extLst>
              <p:ext uri="{D42A27DB-BD31-4B8C-83A1-F6EECF244321}">
                <p14:modId xmlns:p14="http://schemas.microsoft.com/office/powerpoint/2010/main" val="3728606488"/>
              </p:ext>
            </p:extLst>
          </p:nvPr>
        </p:nvGraphicFramePr>
        <p:xfrm>
          <a:off x="539552" y="1412776"/>
          <a:ext cx="8176393" cy="5214368"/>
        </p:xfrm>
        <a:graphic>
          <a:graphicData uri="http://schemas.openxmlformats.org/drawingml/2006/table">
            <a:tbl>
              <a:tblPr/>
              <a:tblGrid>
                <a:gridCol w="2016224"/>
                <a:gridCol w="6160169"/>
              </a:tblGrid>
              <a:tr h="5214368">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rgbClr val="FFFFFF"/>
                          </a:solidFill>
                          <a:effectLst/>
                          <a:latin typeface="Arial" pitchFamily="34" charset="0"/>
                          <a:cs typeface="Arial" pitchFamily="34" charset="0"/>
                        </a:rPr>
                        <a:t>Enti Pubblici</a:t>
                      </a:r>
                    </a:p>
                  </a:txBody>
                  <a:tcPr anchor="ctr" horzOverflow="overflow">
                    <a:lnL>
                      <a:noFill/>
                    </a:lnL>
                    <a:lnR w="12700" cap="flat" cmpd="sng" algn="ctr">
                      <a:solidFill>
                        <a:srgbClr val="FFFFFF"/>
                      </a:solidFill>
                      <a:prstDash val="solid"/>
                      <a:round/>
                      <a:headEnd type="none" w="med" len="med"/>
                      <a:tailEnd type="none" w="med" len="med"/>
                    </a:lnR>
                    <a:lnT>
                      <a:noFill/>
                    </a:lnT>
                    <a:lnB>
                      <a:noFill/>
                    </a:lnB>
                    <a:lnTlToBr>
                      <a:noFill/>
                    </a:lnTlToBr>
                    <a:lnBlToTr>
                      <a:noFill/>
                    </a:lnBlToTr>
                    <a:solidFill>
                      <a:schemeClr val="accent2">
                        <a:lumMod val="40000"/>
                        <a:lumOff val="60000"/>
                      </a:schemeClr>
                    </a:solidFill>
                  </a:tcPr>
                </a:tc>
                <a:tc>
                  <a:txBody>
                    <a:bodyPr/>
                    <a:lstStyle/>
                    <a:p>
                      <a:pPr marL="342900" indent="-342900" eaLnBrk="1" hangingPunct="1">
                        <a:lnSpc>
                          <a:spcPct val="80000"/>
                        </a:lnSpc>
                        <a:buFont typeface="Arial" pitchFamily="34" charset="0"/>
                        <a:buChar char="•"/>
                      </a:pPr>
                      <a:r>
                        <a:rPr lang="it-IT" sz="1800" kern="1200" dirty="0" smtClean="0">
                          <a:solidFill>
                            <a:srgbClr val="003399"/>
                          </a:solidFill>
                          <a:latin typeface="Arial" pitchFamily="34" charset="0"/>
                          <a:ea typeface="+mn-ea"/>
                          <a:cs typeface="Arial" pitchFamily="34" charset="0"/>
                        </a:rPr>
                        <a:t>Si riferisce ad operazioni che vedono come debitori ceduti Enti Pubblici (Ministeri, Regioni, SSN, </a:t>
                      </a:r>
                      <a:r>
                        <a:rPr lang="it-IT" sz="1800" kern="1200" dirty="0" err="1" smtClean="0">
                          <a:solidFill>
                            <a:srgbClr val="003399"/>
                          </a:solidFill>
                          <a:latin typeface="Arial" pitchFamily="34" charset="0"/>
                          <a:ea typeface="+mn-ea"/>
                          <a:cs typeface="Arial" pitchFamily="34" charset="0"/>
                        </a:rPr>
                        <a:t>ecc</a:t>
                      </a:r>
                      <a:r>
                        <a:rPr lang="it-IT" sz="1800" kern="1200" dirty="0" smtClean="0">
                          <a:solidFill>
                            <a:srgbClr val="003399"/>
                          </a:solidFill>
                          <a:latin typeface="Arial" pitchFamily="34" charset="0"/>
                          <a:ea typeface="+mn-ea"/>
                          <a:cs typeface="Arial" pitchFamily="34" charset="0"/>
                        </a:rPr>
                        <a:t>…)</a:t>
                      </a:r>
                    </a:p>
                    <a:p>
                      <a:pPr marL="342900" indent="-342900" eaLnBrk="1" hangingPunct="1">
                        <a:lnSpc>
                          <a:spcPct val="80000"/>
                        </a:lnSpc>
                        <a:buFont typeface="Arial" pitchFamily="34" charset="0"/>
                        <a:buChar char="•"/>
                      </a:pPr>
                      <a:endParaRPr lang="it-IT" sz="1800" kern="1200" dirty="0" smtClean="0">
                        <a:solidFill>
                          <a:srgbClr val="003399"/>
                        </a:solidFill>
                        <a:latin typeface="Arial" pitchFamily="34" charset="0"/>
                        <a:ea typeface="+mn-ea"/>
                        <a:cs typeface="Arial" pitchFamily="34" charset="0"/>
                      </a:endParaRPr>
                    </a:p>
                    <a:p>
                      <a:pPr marL="342900" indent="-342900" eaLnBrk="1" hangingPunct="1">
                        <a:lnSpc>
                          <a:spcPct val="80000"/>
                        </a:lnSpc>
                        <a:buFont typeface="Arial" pitchFamily="34" charset="0"/>
                        <a:buChar char="•"/>
                      </a:pPr>
                      <a:r>
                        <a:rPr lang="it-IT" sz="1800" kern="1200" dirty="0" smtClean="0">
                          <a:solidFill>
                            <a:srgbClr val="003399"/>
                          </a:solidFill>
                          <a:latin typeface="Arial" pitchFamily="34" charset="0"/>
                          <a:ea typeface="+mn-ea"/>
                          <a:cs typeface="Arial" pitchFamily="34" charset="0"/>
                        </a:rPr>
                        <a:t>Permette alle imprese di accedere ad affidamenti che tengono in considerazione le tempistiche di pagamento tipiche del settore pubblico</a:t>
                      </a:r>
                    </a:p>
                    <a:p>
                      <a:pPr marL="342900" indent="-342900" eaLnBrk="1" hangingPunct="1">
                        <a:lnSpc>
                          <a:spcPct val="80000"/>
                        </a:lnSpc>
                        <a:buFont typeface="Arial" pitchFamily="34" charset="0"/>
                        <a:buChar char="•"/>
                      </a:pPr>
                      <a:endParaRPr lang="it-IT" sz="1800" kern="1200" dirty="0" smtClean="0">
                        <a:solidFill>
                          <a:srgbClr val="003399"/>
                        </a:solidFill>
                        <a:latin typeface="Arial" pitchFamily="34" charset="0"/>
                        <a:ea typeface="+mn-ea"/>
                        <a:cs typeface="Arial" pitchFamily="34" charset="0"/>
                      </a:endParaRPr>
                    </a:p>
                    <a:p>
                      <a:pPr marL="342900" indent="-342900" eaLnBrk="1" hangingPunct="1">
                        <a:lnSpc>
                          <a:spcPct val="80000"/>
                        </a:lnSpc>
                        <a:buFont typeface="Arial" pitchFamily="34" charset="0"/>
                        <a:buChar char="•"/>
                      </a:pPr>
                      <a:r>
                        <a:rPr lang="it-IT" sz="1800" kern="1200" dirty="0" smtClean="0">
                          <a:solidFill>
                            <a:srgbClr val="003399"/>
                          </a:solidFill>
                          <a:latin typeface="Arial" pitchFamily="34" charset="0"/>
                          <a:ea typeface="+mn-ea"/>
                          <a:cs typeface="Arial" pitchFamily="34" charset="0"/>
                        </a:rPr>
                        <a:t>I crediti verso EEPP presentano peculiarità che richiedono un’analisi approfondita: il </a:t>
                      </a:r>
                      <a:r>
                        <a:rPr lang="it-IT" sz="1800" i="1" kern="1200" dirty="0" err="1" smtClean="0">
                          <a:solidFill>
                            <a:srgbClr val="003399"/>
                          </a:solidFill>
                          <a:latin typeface="Arial" pitchFamily="34" charset="0"/>
                          <a:ea typeface="+mn-ea"/>
                          <a:cs typeface="Arial" pitchFamily="34" charset="0"/>
                        </a:rPr>
                        <a:t>factor</a:t>
                      </a:r>
                      <a:r>
                        <a:rPr lang="it-IT" sz="1800" kern="1200" dirty="0" smtClean="0">
                          <a:solidFill>
                            <a:srgbClr val="003399"/>
                          </a:solidFill>
                          <a:latin typeface="Arial" pitchFamily="34" charset="0"/>
                          <a:ea typeface="+mn-ea"/>
                          <a:cs typeface="Arial" pitchFamily="34" charset="0"/>
                        </a:rPr>
                        <a:t> effettua delle analisi correlate alle complessità contrattuali, alle procedure di spesa ed erogazione degli Enti oggetti di intervento ed una valutazione, in specifici casi, dell’Ente.</a:t>
                      </a:r>
                    </a:p>
                    <a:p>
                      <a:pPr marL="342900" indent="-342900" eaLnBrk="1" hangingPunct="1">
                        <a:lnSpc>
                          <a:spcPct val="80000"/>
                        </a:lnSpc>
                        <a:buFont typeface="Arial" pitchFamily="34" charset="0"/>
                        <a:buChar char="•"/>
                      </a:pPr>
                      <a:endParaRPr lang="it-IT" sz="1800" kern="1200" dirty="0" smtClean="0">
                        <a:solidFill>
                          <a:srgbClr val="003399"/>
                        </a:solidFill>
                        <a:latin typeface="Arial" pitchFamily="34" charset="0"/>
                        <a:ea typeface="+mn-ea"/>
                        <a:cs typeface="Arial" pitchFamily="34" charset="0"/>
                      </a:endParaRPr>
                    </a:p>
                    <a:p>
                      <a:pPr marL="342900" indent="-342900" eaLnBrk="1" hangingPunct="1">
                        <a:lnSpc>
                          <a:spcPct val="80000"/>
                        </a:lnSpc>
                        <a:buFont typeface="Arial" pitchFamily="34" charset="0"/>
                        <a:buChar char="•"/>
                      </a:pPr>
                      <a:r>
                        <a:rPr lang="it-IT" sz="1800" kern="1200" dirty="0" smtClean="0">
                          <a:solidFill>
                            <a:srgbClr val="003399"/>
                          </a:solidFill>
                          <a:latin typeface="Arial" pitchFamily="34" charset="0"/>
                          <a:ea typeface="+mn-ea"/>
                          <a:cs typeface="Arial" pitchFamily="34" charset="0"/>
                        </a:rPr>
                        <a:t>La cessione, a norma di legge, deve essere effettuata mediante atto  notarile.</a:t>
                      </a:r>
                    </a:p>
                    <a:p>
                      <a:pPr marL="342900" indent="-342900" eaLnBrk="1" hangingPunct="1">
                        <a:lnSpc>
                          <a:spcPct val="80000"/>
                        </a:lnSpc>
                        <a:buFont typeface="Arial" pitchFamily="34" charset="0"/>
                        <a:buChar char="•"/>
                      </a:pPr>
                      <a:endParaRPr lang="it-IT" sz="1800" kern="1200" dirty="0" smtClean="0">
                        <a:solidFill>
                          <a:srgbClr val="003399"/>
                        </a:solidFill>
                        <a:latin typeface="Arial" pitchFamily="34" charset="0"/>
                        <a:ea typeface="+mn-ea"/>
                        <a:cs typeface="Arial" pitchFamily="34" charset="0"/>
                      </a:endParaRPr>
                    </a:p>
                    <a:p>
                      <a:pPr marL="342900" marR="0" indent="-342900" algn="l" defTabSz="914400" rtl="0" eaLnBrk="1" fontAlgn="auto" latinLnBrk="0" hangingPunct="1">
                        <a:lnSpc>
                          <a:spcPct val="80000"/>
                        </a:lnSpc>
                        <a:spcBef>
                          <a:spcPts val="0"/>
                        </a:spcBef>
                        <a:spcAft>
                          <a:spcPts val="0"/>
                        </a:spcAft>
                        <a:buClrTx/>
                        <a:buSzTx/>
                        <a:buFont typeface="Arial" pitchFamily="34" charset="0"/>
                        <a:buChar char="•"/>
                        <a:tabLst/>
                        <a:defRPr/>
                      </a:pPr>
                      <a:r>
                        <a:rPr lang="it-IT" sz="1800" kern="1200" dirty="0" smtClean="0">
                          <a:solidFill>
                            <a:srgbClr val="003399"/>
                          </a:solidFill>
                          <a:latin typeface="Arial" pitchFamily="34" charset="0"/>
                          <a:ea typeface="+mn-ea"/>
                          <a:cs typeface="Arial" pitchFamily="34" charset="0"/>
                        </a:rPr>
                        <a:t>In genere si tratta di cessioni continuative della totalità dei crediti vantati nei confronti dell’Ente/i Pubblico/i oppure della cessione di tutti i crediti rivenienti da un contratto.</a:t>
                      </a:r>
                    </a:p>
                    <a:p>
                      <a:pPr marL="342900" indent="-342900" eaLnBrk="1" hangingPunct="1">
                        <a:lnSpc>
                          <a:spcPct val="80000"/>
                        </a:lnSpc>
                        <a:buFont typeface="Arial" pitchFamily="34" charset="0"/>
                        <a:buChar char="•"/>
                      </a:pPr>
                      <a:endParaRPr lang="it-IT" sz="2000" dirty="0" smtClean="0"/>
                    </a:p>
                  </a:txBody>
                  <a:tcPr anchor="ctr" horzOverflow="overflow">
                    <a:lnL w="12700" cap="flat" cmpd="sng" algn="ctr">
                      <a:solidFill>
                        <a:srgbClr val="FFFFFF"/>
                      </a:solidFill>
                      <a:prstDash val="solid"/>
                      <a:round/>
                      <a:headEnd type="none" w="med" len="med"/>
                      <a:tailEnd type="none" w="med" len="med"/>
                    </a:lnL>
                    <a:lnR w="12700" cap="flat" cmpd="sng" algn="ctr">
                      <a:solidFill>
                        <a:srgbClr val="B5AA58"/>
                      </a:solidFill>
                      <a:prstDash val="solid"/>
                      <a:round/>
                      <a:headEnd type="none" w="med" len="med"/>
                      <a:tailEnd type="none" w="med" len="med"/>
                    </a:lnR>
                    <a:lnT w="12700" cap="flat" cmpd="sng" algn="ctr">
                      <a:solidFill>
                        <a:srgbClr val="B5AA58"/>
                      </a:solidFill>
                      <a:prstDash val="solid"/>
                      <a:round/>
                      <a:headEnd type="none" w="med" len="med"/>
                      <a:tailEnd type="none" w="med" len="med"/>
                    </a:lnT>
                    <a:lnB w="12700" cap="flat" cmpd="sng" algn="ctr">
                      <a:solidFill>
                        <a:srgbClr val="B5AA58"/>
                      </a:solidFill>
                      <a:prstDash val="solid"/>
                      <a:round/>
                      <a:headEnd type="none" w="med" len="med"/>
                      <a:tailEnd type="none" w="med" len="med"/>
                    </a:lnB>
                    <a:lnTlToBr>
                      <a:noFill/>
                    </a:lnTlToBr>
                    <a:lnBlToTr>
                      <a:noFill/>
                    </a:lnBlToTr>
                    <a:noFill/>
                  </a:tcPr>
                </a:tc>
              </a:tr>
            </a:tbl>
          </a:graphicData>
        </a:graphic>
      </p:graphicFrame>
      <p:sp>
        <p:nvSpPr>
          <p:cNvPr id="81941" name="Segnaposto numero diapositiva 2"/>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0C2320-90FD-4991-8E0E-50A551663834}" type="slidenum">
              <a:rPr lang="it-IT" smtClean="0">
                <a:latin typeface="Trebuchet MS" pitchFamily="34" charset="0"/>
                <a:cs typeface="Arial" charset="0"/>
              </a:rPr>
              <a:pPr fontAlgn="base">
                <a:spcBef>
                  <a:spcPct val="0"/>
                </a:spcBef>
                <a:spcAft>
                  <a:spcPct val="0"/>
                </a:spcAft>
              </a:pPr>
              <a:t>73</a:t>
            </a:fld>
            <a:endParaRPr lang="it-IT" smtClean="0">
              <a:latin typeface="Trebuchet MS" pitchFamily="34" charset="0"/>
              <a:cs typeface="Arial" charset="0"/>
            </a:endParaRPr>
          </a:p>
        </p:txBody>
      </p:sp>
    </p:spTree>
    <p:extLst>
      <p:ext uri="{BB962C8B-B14F-4D97-AF65-F5344CB8AC3E}">
        <p14:creationId xmlns:p14="http://schemas.microsoft.com/office/powerpoint/2010/main" val="1606454023"/>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bwMode="auto">
          <a:xfrm>
            <a:off x="1301356" y="3717032"/>
            <a:ext cx="6696744" cy="360040"/>
          </a:xfrm>
          <a:prstGeom prst="rect">
            <a:avLst/>
          </a:prstGeom>
          <a:solidFill>
            <a:srgbClr val="EEECE1"/>
          </a:solidFill>
          <a:ln w="9525">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lIns="0" tIns="0" rIns="0" bIns="0" rtlCol="0" anchor="ctr" anchorCtr="0">
            <a:prstTxWarp prst="textNoShape">
              <a:avLst/>
            </a:prstTxWarp>
          </a:bodyPr>
          <a:lstStyle/>
          <a:p>
            <a:pPr algn="ctr"/>
            <a:endParaRPr lang="it-IT" dirty="0" smtClean="0">
              <a:solidFill>
                <a:schemeClr val="tx2">
                  <a:lumMod val="50000"/>
                  <a:lumOff val="50000"/>
                </a:schemeClr>
              </a:solidFill>
              <a:latin typeface="+mj-lt"/>
            </a:endParaRPr>
          </a:p>
        </p:txBody>
      </p:sp>
      <p:sp>
        <p:nvSpPr>
          <p:cNvPr id="29" name="Text Box 7"/>
          <p:cNvSpPr txBox="1">
            <a:spLocks noChangeArrowheads="1"/>
          </p:cNvSpPr>
          <p:nvPr/>
        </p:nvSpPr>
        <p:spPr bwMode="auto">
          <a:xfrm>
            <a:off x="8470087" y="6309320"/>
            <a:ext cx="304725" cy="321469"/>
          </a:xfrm>
          <a:prstGeom prst="rect">
            <a:avLst/>
          </a:prstGeom>
          <a:noFill/>
          <a:ln w="12700">
            <a:noFill/>
            <a:miter lim="800000"/>
            <a:headEnd/>
            <a:tailEnd/>
          </a:ln>
        </p:spPr>
        <p:txBody>
          <a:bodyPr wrap="none" lIns="64270" tIns="32135" rIns="64270" bIns="32135" anchor="ctr"/>
          <a:lstStyle/>
          <a:p>
            <a:pPr algn="ctr"/>
            <a:fld id="{98A5D95B-D39F-4511-B117-BE68A7DD1C5D}" type="slidenum">
              <a:rPr lang="en-US">
                <a:solidFill>
                  <a:srgbClr val="FFFFFF"/>
                </a:solidFill>
                <a:latin typeface="Trebuchet MS" pitchFamily="34" charset="0"/>
                <a:sym typeface="Trebuchet MS" pitchFamily="34" charset="0"/>
              </a:rPr>
              <a:pPr algn="ctr"/>
              <a:t>74</a:t>
            </a:fld>
            <a:endParaRPr lang="en-US" dirty="0">
              <a:solidFill>
                <a:srgbClr val="FFFFFF"/>
              </a:solidFill>
              <a:latin typeface="Trebuchet MS" pitchFamily="34" charset="0"/>
              <a:sym typeface="Trebuchet MS" pitchFamily="34" charset="0"/>
            </a:endParaRPr>
          </a:p>
        </p:txBody>
      </p:sp>
      <p:sp>
        <p:nvSpPr>
          <p:cNvPr id="6" name="Titolo 3"/>
          <p:cNvSpPr txBox="1">
            <a:spLocks/>
          </p:cNvSpPr>
          <p:nvPr/>
        </p:nvSpPr>
        <p:spPr bwMode="auto">
          <a:xfrm>
            <a:off x="5720" y="188640"/>
            <a:ext cx="9144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i="1" kern="1200">
                <a:solidFill>
                  <a:srgbClr val="CAB696"/>
                </a:solidFill>
                <a:latin typeface="Arial Black"/>
                <a:ea typeface="+mj-ea"/>
                <a:cs typeface="Arial Black"/>
              </a:defRPr>
            </a:lvl1pPr>
            <a:lvl2pPr algn="l" defTabSz="457200" rtl="0" eaLnBrk="0" fontAlgn="base" hangingPunct="0">
              <a:spcBef>
                <a:spcPct val="0"/>
              </a:spcBef>
              <a:spcAft>
                <a:spcPct val="0"/>
              </a:spcAft>
              <a:defRPr sz="3600" i="1">
                <a:solidFill>
                  <a:srgbClr val="CAB696"/>
                </a:solidFill>
                <a:latin typeface="Arial Black" pitchFamily="34" charset="0"/>
              </a:defRPr>
            </a:lvl2pPr>
            <a:lvl3pPr algn="l" defTabSz="457200" rtl="0" eaLnBrk="0" fontAlgn="base" hangingPunct="0">
              <a:spcBef>
                <a:spcPct val="0"/>
              </a:spcBef>
              <a:spcAft>
                <a:spcPct val="0"/>
              </a:spcAft>
              <a:defRPr sz="3600" i="1">
                <a:solidFill>
                  <a:srgbClr val="CAB696"/>
                </a:solidFill>
                <a:latin typeface="Arial Black" pitchFamily="34" charset="0"/>
              </a:defRPr>
            </a:lvl3pPr>
            <a:lvl4pPr algn="l" defTabSz="457200" rtl="0" eaLnBrk="0" fontAlgn="base" hangingPunct="0">
              <a:spcBef>
                <a:spcPct val="0"/>
              </a:spcBef>
              <a:spcAft>
                <a:spcPct val="0"/>
              </a:spcAft>
              <a:defRPr sz="3600" i="1">
                <a:solidFill>
                  <a:srgbClr val="CAB696"/>
                </a:solidFill>
                <a:latin typeface="Arial Black" pitchFamily="34" charset="0"/>
              </a:defRPr>
            </a:lvl4pPr>
            <a:lvl5pPr algn="l" defTabSz="457200" rtl="0" eaLnBrk="0" fontAlgn="base" hangingPunct="0">
              <a:spcBef>
                <a:spcPct val="0"/>
              </a:spcBef>
              <a:spcAft>
                <a:spcPct val="0"/>
              </a:spcAft>
              <a:defRPr sz="3600" i="1">
                <a:solidFill>
                  <a:srgbClr val="CAB696"/>
                </a:solidFill>
                <a:latin typeface="Arial Black" pitchFamily="34" charset="0"/>
              </a:defRPr>
            </a:lvl5pPr>
            <a:lvl6pPr marL="457200" algn="l" defTabSz="457200" rtl="0" fontAlgn="base">
              <a:spcBef>
                <a:spcPct val="0"/>
              </a:spcBef>
              <a:spcAft>
                <a:spcPct val="0"/>
              </a:spcAft>
              <a:defRPr sz="3600" i="1">
                <a:solidFill>
                  <a:srgbClr val="CAB696"/>
                </a:solidFill>
                <a:latin typeface="Arial Black" pitchFamily="34" charset="0"/>
              </a:defRPr>
            </a:lvl6pPr>
            <a:lvl7pPr marL="914400" algn="l" defTabSz="457200" rtl="0" fontAlgn="base">
              <a:spcBef>
                <a:spcPct val="0"/>
              </a:spcBef>
              <a:spcAft>
                <a:spcPct val="0"/>
              </a:spcAft>
              <a:defRPr sz="3600" i="1">
                <a:solidFill>
                  <a:srgbClr val="CAB696"/>
                </a:solidFill>
                <a:latin typeface="Arial Black" pitchFamily="34" charset="0"/>
              </a:defRPr>
            </a:lvl7pPr>
            <a:lvl8pPr marL="1371600" algn="l" defTabSz="457200" rtl="0" fontAlgn="base">
              <a:spcBef>
                <a:spcPct val="0"/>
              </a:spcBef>
              <a:spcAft>
                <a:spcPct val="0"/>
              </a:spcAft>
              <a:defRPr sz="3600" i="1">
                <a:solidFill>
                  <a:srgbClr val="CAB696"/>
                </a:solidFill>
                <a:latin typeface="Arial Black" pitchFamily="34" charset="0"/>
              </a:defRPr>
            </a:lvl8pPr>
            <a:lvl9pPr marL="1828800" algn="l" defTabSz="457200" rtl="0" fontAlgn="base">
              <a:spcBef>
                <a:spcPct val="0"/>
              </a:spcBef>
              <a:spcAft>
                <a:spcPct val="0"/>
              </a:spcAft>
              <a:defRPr sz="3600" i="1">
                <a:solidFill>
                  <a:srgbClr val="CAB696"/>
                </a:solidFill>
                <a:latin typeface="Arial Black" pitchFamily="34" charset="0"/>
              </a:defRPr>
            </a:lvl9pPr>
          </a:lstStyle>
          <a:p>
            <a:pPr algn="ctr"/>
            <a:r>
              <a:rPr lang="it-IT" dirty="0">
                <a:solidFill>
                  <a:schemeClr val="accent1"/>
                </a:solidFill>
                <a:latin typeface="Arial Black" pitchFamily="34" charset="0"/>
                <a:ea typeface="ＭＳ Ｐゴシック"/>
                <a:cs typeface="ＭＳ Ｐゴシック"/>
              </a:rPr>
              <a:t>Agenda</a:t>
            </a:r>
          </a:p>
        </p:txBody>
      </p:sp>
      <p:sp>
        <p:nvSpPr>
          <p:cNvPr id="7" name="Rettangolo 6"/>
          <p:cNvSpPr/>
          <p:nvPr/>
        </p:nvSpPr>
        <p:spPr>
          <a:xfrm>
            <a:off x="1301356" y="1556792"/>
            <a:ext cx="6552728" cy="3888432"/>
          </a:xfrm>
          <a:prstGeom prst="rect">
            <a:avLst/>
          </a:prstGeom>
          <a:noFill/>
          <a:ln w="9525">
            <a:noFill/>
            <a:prstDash val="dash"/>
            <a:miter lim="800000"/>
            <a:headEnd/>
            <a:tailEnd/>
          </a:ln>
          <a:effectLst/>
        </p:spPr>
        <p:txBody>
          <a:bodyPr lIns="216000" tIns="0" rIns="216000" bIns="0" rtlCol="0" anchor="t" anchorCtr="0">
            <a:prstTxWarp prst="textNoShape">
              <a:avLst/>
            </a:prstTxWarp>
            <a:noAutofit/>
          </a:bodyPr>
          <a:lstStyle/>
          <a:p>
            <a:pPr marL="85725" algn="just"/>
            <a:endParaRPr lang="it-IT" sz="1600" dirty="0" smtClean="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smtClean="0">
                <a:solidFill>
                  <a:schemeClr val="accent2">
                    <a:lumMod val="75000"/>
                  </a:schemeClr>
                </a:solidFill>
                <a:latin typeface="Arial" pitchFamily="34" charset="0"/>
                <a:cs typeface="Arial" pitchFamily="34" charset="0"/>
              </a:rPr>
              <a:t>Il mercato</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Che cos’è il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La </a:t>
            </a:r>
            <a:r>
              <a:rPr lang="it-IT" sz="1600" dirty="0" smtClean="0">
                <a:solidFill>
                  <a:schemeClr val="accent2">
                    <a:lumMod val="75000"/>
                  </a:schemeClr>
                </a:solidFill>
                <a:latin typeface="Arial" pitchFamily="34" charset="0"/>
                <a:cs typeface="Arial" pitchFamily="34" charset="0"/>
              </a:rPr>
              <a:t>normativa</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Struttura tecnica </a:t>
            </a:r>
            <a:r>
              <a:rPr lang="it-IT" sz="1600" dirty="0" smtClean="0">
                <a:solidFill>
                  <a:schemeClr val="accent2">
                    <a:lumMod val="75000"/>
                  </a:schemeClr>
                </a:solidFill>
                <a:latin typeface="Arial" pitchFamily="34" charset="0"/>
                <a:cs typeface="Arial" pitchFamily="34" charset="0"/>
              </a:rPr>
              <a:t>dell’operazione</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Vantaggi dell’operazione e </a:t>
            </a:r>
            <a:r>
              <a:rPr lang="it-IT" sz="1600" dirty="0" smtClean="0">
                <a:solidFill>
                  <a:schemeClr val="accent2">
                    <a:lumMod val="75000"/>
                  </a:schemeClr>
                </a:solidFill>
                <a:latin typeface="Arial" pitchFamily="34" charset="0"/>
                <a:cs typeface="Arial" pitchFamily="34" charset="0"/>
              </a:rPr>
              <a:t>comparazione</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Il profilo ideale della domanda di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Gli effetti del factoring sulla gestione </a:t>
            </a:r>
            <a:r>
              <a:rPr lang="it-IT" sz="1600" dirty="0" smtClean="0">
                <a:solidFill>
                  <a:schemeClr val="accent2">
                    <a:lumMod val="75000"/>
                  </a:schemeClr>
                </a:solidFill>
                <a:latin typeface="Arial" pitchFamily="34" charset="0"/>
                <a:cs typeface="Arial" pitchFamily="34" charset="0"/>
              </a:rPr>
              <a:t>dell’impresa</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Case </a:t>
            </a:r>
            <a:r>
              <a:rPr lang="it-IT" sz="1600" dirty="0" err="1">
                <a:solidFill>
                  <a:schemeClr val="accent2">
                    <a:lumMod val="75000"/>
                  </a:schemeClr>
                </a:solidFill>
                <a:latin typeface="Arial" pitchFamily="34" charset="0"/>
                <a:cs typeface="Arial" pitchFamily="34" charset="0"/>
              </a:rPr>
              <a:t>History</a:t>
            </a: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endParaRPr lang="it-IT" sz="1600" dirty="0">
              <a:solidFill>
                <a:schemeClr val="tx2">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22536092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egnaposto numero diapositiva 5"/>
          <p:cNvSpPr>
            <a:spLocks noGrp="1"/>
          </p:cNvSpPr>
          <p:nvPr>
            <p:ph type="sldNum" sz="quarter" idx="16"/>
          </p:nvPr>
        </p:nvSpPr>
        <p:spPr/>
        <p:txBody>
          <a:bodyPr/>
          <a:lstStyle/>
          <a:p>
            <a:pPr>
              <a:defRPr/>
            </a:pPr>
            <a:fld id="{20770853-BC3A-446A-AF37-13F22B48DD8A}" type="slidenum">
              <a:rPr lang="it-IT"/>
              <a:pPr>
                <a:defRPr/>
              </a:pPr>
              <a:t>75</a:t>
            </a:fld>
            <a:endParaRPr lang="it-IT" dirty="0"/>
          </a:p>
        </p:txBody>
      </p:sp>
      <p:sp>
        <p:nvSpPr>
          <p:cNvPr id="56322" name="Rectangle 2"/>
          <p:cNvSpPr>
            <a:spLocks noGrp="1"/>
          </p:cNvSpPr>
          <p:nvPr>
            <p:ph type="title" idx="4294967295"/>
          </p:nvPr>
        </p:nvSpPr>
        <p:spPr>
          <a:xfrm>
            <a:off x="1258888" y="620713"/>
            <a:ext cx="7069137" cy="431800"/>
          </a:xfrm>
        </p:spPr>
        <p:txBody>
          <a:bodyPr/>
          <a:lstStyle/>
          <a:p>
            <a:pPr algn="ctr" eaLnBrk="1" hangingPunct="1"/>
            <a:r>
              <a:rPr lang="it-IT" sz="2800" smtClean="0"/>
              <a:t>I principali vantaggi del factoring</a:t>
            </a:r>
            <a:br>
              <a:rPr lang="it-IT" sz="2800" smtClean="0"/>
            </a:br>
            <a:endParaRPr lang="it-IT" sz="2800" smtClean="0"/>
          </a:p>
        </p:txBody>
      </p:sp>
      <p:graphicFrame>
        <p:nvGraphicFramePr>
          <p:cNvPr id="91344" name="Group 208"/>
          <p:cNvGraphicFramePr>
            <a:graphicFrameLocks noGrp="1"/>
          </p:cNvGraphicFramePr>
          <p:nvPr>
            <p:extLst>
              <p:ext uri="{D42A27DB-BD31-4B8C-83A1-F6EECF244321}">
                <p14:modId xmlns:p14="http://schemas.microsoft.com/office/powerpoint/2010/main" val="2320967881"/>
              </p:ext>
            </p:extLst>
          </p:nvPr>
        </p:nvGraphicFramePr>
        <p:xfrm>
          <a:off x="467544" y="1628800"/>
          <a:ext cx="8351837" cy="4785360"/>
        </p:xfrm>
        <a:graphic>
          <a:graphicData uri="http://schemas.openxmlformats.org/drawingml/2006/table">
            <a:tbl>
              <a:tblPr/>
              <a:tblGrid>
                <a:gridCol w="1295400"/>
                <a:gridCol w="3275012"/>
                <a:gridCol w="3781425"/>
              </a:tblGrid>
              <a:tr h="304953">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dirty="0" smtClean="0">
                        <a:ln>
                          <a:noFill/>
                        </a:ln>
                        <a:solidFill>
                          <a:schemeClr val="bg2"/>
                        </a:solidFill>
                        <a:effectLst/>
                        <a:latin typeface="Arial" pitchFamily="34" charset="0"/>
                        <a:cs typeface="Arial" pitchFamily="34" charset="0"/>
                      </a:endParaRPr>
                    </a:p>
                  </a:txBody>
                  <a:tcPr anchor="b" horzOverflow="overflow">
                    <a:lnL cap="flat">
                      <a:noFill/>
                    </a:lnL>
                    <a:lnR w="12700" cap="flat" cmpd="sng" algn="ctr">
                      <a:solidFill>
                        <a:srgbClr val="FFFFFF"/>
                      </a:solidFill>
                      <a:prstDash val="solid"/>
                      <a:round/>
                      <a:headEnd type="none" w="med" len="med"/>
                      <a:tailEnd type="none" w="med" len="med"/>
                    </a:lnR>
                    <a:lnT cap="flat">
                      <a:noFill/>
                    </a:lnT>
                    <a:lnB>
                      <a:noFill/>
                    </a:lnB>
                    <a:lnTlToBr>
                      <a:noFill/>
                    </a:lnTlToBr>
                    <a:lnBlToTr>
                      <a:noFill/>
                    </a:lnBlToTr>
                    <a:noFill/>
                  </a:tcPr>
                </a:tc>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FFFF"/>
                          </a:solidFill>
                          <a:effectLst/>
                          <a:latin typeface="Arial" pitchFamily="34" charset="0"/>
                          <a:cs typeface="Arial" pitchFamily="34" charset="0"/>
                        </a:rPr>
                        <a:t>Anticipo fatture/</a:t>
                      </a:r>
                      <a:r>
                        <a:rPr kumimoji="0" lang="it-IT" sz="1600" b="1" i="0" u="none" strike="noStrike" cap="none" normalizeH="0" baseline="0" dirty="0" err="1" smtClean="0">
                          <a:ln>
                            <a:noFill/>
                          </a:ln>
                          <a:solidFill>
                            <a:srgbClr val="FFFFFF"/>
                          </a:solidFill>
                          <a:effectLst/>
                          <a:latin typeface="Arial" pitchFamily="34" charset="0"/>
                          <a:cs typeface="Arial" pitchFamily="34" charset="0"/>
                        </a:rPr>
                        <a:t>Sbf</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FFFF"/>
                          </a:solidFill>
                          <a:effectLst/>
                          <a:latin typeface="Arial" pitchFamily="34" charset="0"/>
                          <a:cs typeface="Arial" pitchFamily="34" charset="0"/>
                        </a:rPr>
                        <a:t>Factoring</a:t>
                      </a:r>
                      <a:endParaRPr kumimoji="0" lang="it-IT" sz="16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r>
              <a:tr h="304953">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dirty="0" smtClean="0">
                        <a:ln>
                          <a:noFill/>
                        </a:ln>
                        <a:solidFill>
                          <a:schemeClr val="bg2"/>
                        </a:solidFill>
                        <a:effectLst/>
                        <a:latin typeface="Arial" pitchFamily="34" charset="0"/>
                        <a:cs typeface="Arial" pitchFamily="34" charset="0"/>
                      </a:endParaRPr>
                    </a:p>
                  </a:txBody>
                  <a:tcPr anchor="b" horzOverflow="overflow">
                    <a:lnL cap="flat">
                      <a:noFill/>
                    </a:lnL>
                    <a:lnR>
                      <a:noFill/>
                    </a:lnR>
                    <a:lnT>
                      <a:noFill/>
                    </a:lnT>
                    <a:lnB w="12700" cap="flat" cmpd="sng" algn="ctr">
                      <a:solidFill>
                        <a:srgbClr val="FFFFFF"/>
                      </a:solidFill>
                      <a:prstDash val="solid"/>
                      <a:round/>
                      <a:headEnd type="none" w="med" len="med"/>
                      <a:tailEnd type="none" w="med" len="med"/>
                    </a:lnB>
                    <a:lnTlToBr>
                      <a:noFill/>
                    </a:lnTlToBr>
                    <a:lnBlToTr>
                      <a:noFill/>
                    </a:lnBlToTr>
                    <a:noFill/>
                  </a:tcPr>
                </a:tc>
                <a:tc vMerge="1">
                  <a:txBody>
                    <a:bodyPr/>
                    <a:lstStyle/>
                    <a:p>
                      <a:endParaRPr lang="it-IT"/>
                    </a:p>
                  </a:txBody>
                  <a:tcPr/>
                </a:tc>
                <a:tc vMerge="1">
                  <a:txBody>
                    <a:bodyPr/>
                    <a:lstStyle/>
                    <a:p>
                      <a:endParaRPr lang="it-IT"/>
                    </a:p>
                  </a:txBody>
                  <a:tcPr/>
                </a:tc>
              </a:tr>
              <a:tr h="1192091">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500" b="1" i="0" u="none" strike="noStrike" cap="none" normalizeH="0" baseline="0" dirty="0" smtClean="0">
                          <a:ln>
                            <a:noFill/>
                          </a:ln>
                          <a:solidFill>
                            <a:schemeClr val="bg1">
                              <a:lumMod val="50000"/>
                            </a:schemeClr>
                          </a:solidFill>
                          <a:effectLst/>
                          <a:latin typeface="Arial" pitchFamily="34" charset="0"/>
                          <a:cs typeface="Arial" pitchFamily="34" charset="0"/>
                        </a:rPr>
                        <a:t>Continuità</a:t>
                      </a:r>
                      <a:endParaRPr kumimoji="0" lang="it-IT" sz="1500" b="0" i="0" u="none" strike="noStrike" cap="none" normalizeH="0" baseline="0" dirty="0" smtClean="0">
                        <a:ln>
                          <a:noFill/>
                        </a:ln>
                        <a:solidFill>
                          <a:schemeClr val="bg1">
                            <a:lumMod val="50000"/>
                          </a:schemeClr>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bg1">
                              <a:lumMod val="50000"/>
                            </a:schemeClr>
                          </a:solidFill>
                          <a:effectLst/>
                          <a:latin typeface="Arial" pitchFamily="34" charset="0"/>
                          <a:cs typeface="Arial" pitchFamily="34" charset="0"/>
                        </a:rPr>
                        <a:t>E' una transazione che trova esecuzione nei limiti delle disponibilità ed alle condizioni di volta in volta esistenti</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bg1">
                              <a:lumMod val="50000"/>
                            </a:schemeClr>
                          </a:solidFill>
                          <a:effectLst/>
                          <a:latin typeface="Arial" pitchFamily="34" charset="0"/>
                          <a:cs typeface="Arial" pitchFamily="34" charset="0"/>
                        </a:rPr>
                        <a:t>E' un polmone finanziario la cui disponibilità è legata all'esistenza di crediti commerciali verso i debitori oggetto di cessione continuativa ed alle condizioni fissate per contratto</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r>
              <a:tr h="304953">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500" b="0" i="0" u="none" strike="noStrike" cap="none" normalizeH="0" baseline="0" dirty="0" smtClean="0">
                          <a:ln>
                            <a:noFill/>
                          </a:ln>
                          <a:solidFill>
                            <a:schemeClr val="tx1"/>
                          </a:solidFill>
                          <a:effectLst/>
                          <a:latin typeface="Arial" pitchFamily="34" charset="0"/>
                          <a:cs typeface="Arial" pitchFamily="34" charset="0"/>
                        </a:rPr>
                        <a:t> </a:t>
                      </a:r>
                    </a:p>
                  </a:txBody>
                  <a:tcPr anchor="ctr" horzOverflow="overflow">
                    <a:lnL cap="flat">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dirty="0" smtClean="0">
                        <a:ln>
                          <a:noFill/>
                        </a:ln>
                        <a:solidFill>
                          <a:schemeClr val="bg2"/>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dirty="0" smtClean="0">
                        <a:ln>
                          <a:noFill/>
                        </a:ln>
                        <a:solidFill>
                          <a:schemeClr val="bg2"/>
                        </a:solidFill>
                        <a:effectLst/>
                        <a:latin typeface="Arial" pitchFamily="34" charset="0"/>
                        <a:cs typeface="Arial" pitchFamily="34" charset="0"/>
                      </a:endParaRPr>
                    </a:p>
                  </a:txBody>
                  <a:tcPr anchor="ctr" horzOverflow="overflow">
                    <a:lnL>
                      <a:noFill/>
                    </a:lnL>
                    <a:lnR cap="flat">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1192091">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500" b="1" i="0" u="none" strike="noStrike" cap="none" normalizeH="0" baseline="0" dirty="0" smtClean="0">
                          <a:ln>
                            <a:noFill/>
                          </a:ln>
                          <a:solidFill>
                            <a:schemeClr val="bg1">
                              <a:lumMod val="50000"/>
                            </a:schemeClr>
                          </a:solidFill>
                          <a:effectLst/>
                          <a:latin typeface="Arial" pitchFamily="34" charset="0"/>
                          <a:cs typeface="Arial" pitchFamily="34" charset="0"/>
                        </a:rPr>
                        <a:t>Dimensione</a:t>
                      </a:r>
                      <a:endParaRPr kumimoji="0" lang="it-IT" sz="1500" b="0" i="0" u="none" strike="noStrike" cap="none" normalizeH="0" baseline="0" dirty="0" smtClean="0">
                        <a:ln>
                          <a:noFill/>
                        </a:ln>
                        <a:solidFill>
                          <a:schemeClr val="bg1">
                            <a:lumMod val="50000"/>
                          </a:schemeClr>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bg1">
                              <a:lumMod val="50000"/>
                            </a:schemeClr>
                          </a:solidFill>
                          <a:effectLst/>
                          <a:latin typeface="Arial" pitchFamily="34" charset="0"/>
                          <a:cs typeface="Arial" pitchFamily="34" charset="0"/>
                        </a:rPr>
                        <a:t>La dimensione dei fido è determinata in funzione della capacità di indebitamento dell'impresa</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bg1">
                              <a:lumMod val="50000"/>
                            </a:schemeClr>
                          </a:solidFill>
                          <a:effectLst/>
                          <a:latin typeface="Arial" pitchFamily="34" charset="0"/>
                          <a:cs typeface="Arial" pitchFamily="34" charset="0"/>
                        </a:rPr>
                        <a:t>La dimensione del fido è legata alla qualità dei debitori ceduti ed alle dimensioni del fatturato sviluppato su di essi: è quindi un multiplo della capacità di credito dell'impresa</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r>
              <a:tr h="304953">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500" b="0" i="0" u="none" strike="noStrike" cap="none" normalizeH="0" baseline="0" dirty="0" smtClean="0">
                          <a:ln>
                            <a:noFill/>
                          </a:ln>
                          <a:solidFill>
                            <a:schemeClr val="bg1">
                              <a:lumMod val="50000"/>
                            </a:schemeClr>
                          </a:solidFill>
                          <a:effectLst/>
                          <a:latin typeface="Arial" pitchFamily="34" charset="0"/>
                          <a:cs typeface="Arial" pitchFamily="34" charset="0"/>
                        </a:rPr>
                        <a:t> </a:t>
                      </a:r>
                    </a:p>
                  </a:txBody>
                  <a:tcPr anchor="ctr" horzOverflow="overflow">
                    <a:lnL cap="flat">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bg1">
                              <a:lumMod val="50000"/>
                            </a:schemeClr>
                          </a:solidFill>
                          <a:effectLst/>
                          <a:latin typeface="Arial" pitchFamily="34" charset="0"/>
                          <a:cs typeface="Arial" pitchFamily="34" charset="0"/>
                        </a:rPr>
                        <a:t> </a:t>
                      </a:r>
                    </a:p>
                  </a:txBody>
                  <a:tcPr anchor="ct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bg1">
                              <a:lumMod val="50000"/>
                            </a:schemeClr>
                          </a:solidFill>
                          <a:effectLst/>
                          <a:latin typeface="Arial" pitchFamily="34" charset="0"/>
                          <a:cs typeface="Arial" pitchFamily="34" charset="0"/>
                        </a:rPr>
                        <a:t> </a:t>
                      </a:r>
                    </a:p>
                  </a:txBody>
                  <a:tcPr anchor="ctr" horzOverflow="overflow">
                    <a:lnL>
                      <a:noFill/>
                    </a:lnL>
                    <a:lnR cap="flat">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748522">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500" b="1" i="0" u="none" strike="noStrike" cap="none" normalizeH="0" baseline="0" dirty="0" smtClean="0">
                          <a:ln>
                            <a:noFill/>
                          </a:ln>
                          <a:solidFill>
                            <a:schemeClr val="bg1">
                              <a:lumMod val="50000"/>
                            </a:schemeClr>
                          </a:solidFill>
                          <a:effectLst/>
                          <a:latin typeface="Arial" pitchFamily="34" charset="0"/>
                          <a:cs typeface="Arial" pitchFamily="34" charset="0"/>
                        </a:rPr>
                        <a:t>Servizio</a:t>
                      </a:r>
                      <a:endParaRPr kumimoji="0" lang="it-IT" sz="1500" b="0" i="0" u="none" strike="noStrike" cap="none" normalizeH="0" baseline="0" dirty="0" smtClean="0">
                        <a:ln>
                          <a:noFill/>
                        </a:ln>
                        <a:solidFill>
                          <a:schemeClr val="bg1">
                            <a:lumMod val="50000"/>
                          </a:schemeClr>
                        </a:solidFill>
                        <a:effectLst/>
                        <a:latin typeface="Arial" pitchFamily="34"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bg1">
                              <a:lumMod val="50000"/>
                            </a:schemeClr>
                          </a:solidFill>
                          <a:effectLst/>
                          <a:latin typeface="Arial" pitchFamily="34" charset="0"/>
                          <a:cs typeface="Arial" pitchFamily="34" charset="0"/>
                        </a:rPr>
                        <a:t>Non è previsto alcun tipo di intervento a supporto dell'incasso dei crediti</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bg1">
                              <a:lumMod val="50000"/>
                            </a:schemeClr>
                          </a:solidFill>
                          <a:effectLst/>
                          <a:latin typeface="Arial" pitchFamily="34" charset="0"/>
                          <a:cs typeface="Arial" pitchFamily="34" charset="0"/>
                        </a:rPr>
                        <a:t>Acquisendo i crediti, il factoring garantisce un servizio di gestione e sollecito dei pagamenti</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Tree>
    <p:extLst>
      <p:ext uri="{BB962C8B-B14F-4D97-AF65-F5344CB8AC3E}">
        <p14:creationId xmlns:p14="http://schemas.microsoft.com/office/powerpoint/2010/main" val="3490823121"/>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egnaposto numero diapositiva 5"/>
          <p:cNvSpPr>
            <a:spLocks noGrp="1"/>
          </p:cNvSpPr>
          <p:nvPr>
            <p:ph type="sldNum" sz="quarter" idx="16"/>
          </p:nvPr>
        </p:nvSpPr>
        <p:spPr/>
        <p:txBody>
          <a:bodyPr/>
          <a:lstStyle/>
          <a:p>
            <a:pPr>
              <a:defRPr/>
            </a:pPr>
            <a:fld id="{F03C7848-2D90-4377-955A-1AEA7D741573}" type="slidenum">
              <a:rPr lang="it-IT"/>
              <a:pPr>
                <a:defRPr/>
              </a:pPr>
              <a:t>76</a:t>
            </a:fld>
            <a:endParaRPr lang="it-IT" dirty="0"/>
          </a:p>
        </p:txBody>
      </p:sp>
      <p:sp>
        <p:nvSpPr>
          <p:cNvPr id="57346" name="Rectangle 2"/>
          <p:cNvSpPr>
            <a:spLocks noGrp="1"/>
          </p:cNvSpPr>
          <p:nvPr>
            <p:ph type="title" idx="4294967295"/>
          </p:nvPr>
        </p:nvSpPr>
        <p:spPr>
          <a:xfrm>
            <a:off x="1258888" y="404813"/>
            <a:ext cx="7069137" cy="431800"/>
          </a:xfrm>
        </p:spPr>
        <p:txBody>
          <a:bodyPr/>
          <a:lstStyle/>
          <a:p>
            <a:pPr algn="ctr" eaLnBrk="1" hangingPunct="1"/>
            <a:r>
              <a:rPr lang="it-IT" sz="2400" dirty="0" smtClean="0"/>
              <a:t>I principali vantaggi del factoring</a:t>
            </a:r>
            <a:r>
              <a:rPr lang="it-IT" sz="2400" dirty="0" smtClean="0">
                <a:latin typeface="Arial Unicode MS" pitchFamily="34" charset="-128"/>
              </a:rPr>
              <a:t/>
            </a:r>
            <a:br>
              <a:rPr lang="it-IT" sz="2400" dirty="0" smtClean="0">
                <a:latin typeface="Arial Unicode MS" pitchFamily="34" charset="-128"/>
              </a:rPr>
            </a:br>
            <a:endParaRPr lang="it-IT" sz="2400" dirty="0" smtClean="0">
              <a:latin typeface="Arial Unicode MS" pitchFamily="34" charset="-128"/>
            </a:endParaRPr>
          </a:p>
        </p:txBody>
      </p:sp>
      <p:sp>
        <p:nvSpPr>
          <p:cNvPr id="57347" name="Text Box 3"/>
          <p:cNvSpPr txBox="1">
            <a:spLocks noChangeArrowheads="1"/>
          </p:cNvSpPr>
          <p:nvPr/>
        </p:nvSpPr>
        <p:spPr bwMode="auto">
          <a:xfrm>
            <a:off x="827088" y="6373019"/>
            <a:ext cx="7993062" cy="290512"/>
          </a:xfrm>
          <a:prstGeom prst="rect">
            <a:avLst/>
          </a:prstGeom>
          <a:noFill/>
          <a:ln w="9525">
            <a:noFill/>
            <a:miter lim="800000"/>
            <a:headEnd/>
            <a:tailEnd/>
          </a:ln>
        </p:spPr>
        <p:txBody>
          <a:bodyPr>
            <a:spAutoFit/>
          </a:bodyPr>
          <a:lstStyle/>
          <a:p>
            <a:pPr defTabSz="914400" eaLnBrk="0" hangingPunct="0">
              <a:spcBef>
                <a:spcPct val="20000"/>
              </a:spcBef>
              <a:buFont typeface="Arial" charset="0"/>
              <a:buNone/>
            </a:pPr>
            <a:r>
              <a:rPr lang="it-IT" sz="1300" dirty="0">
                <a:solidFill>
                  <a:srgbClr val="808080"/>
                </a:solidFill>
                <a:latin typeface="Arial Unicode MS" pitchFamily="34" charset="-128"/>
              </a:rPr>
              <a:t>A ben vedere, anticipo fatture e factoring sono due </a:t>
            </a:r>
            <a:r>
              <a:rPr lang="it-IT" sz="1300" u="sng" dirty="0">
                <a:solidFill>
                  <a:srgbClr val="808080"/>
                </a:solidFill>
                <a:latin typeface="Arial Unicode MS" pitchFamily="34" charset="-128"/>
              </a:rPr>
              <a:t>prodotti diversi,</a:t>
            </a:r>
            <a:r>
              <a:rPr lang="it-IT" sz="1300" dirty="0">
                <a:solidFill>
                  <a:srgbClr val="808080"/>
                </a:solidFill>
                <a:latin typeface="Arial Unicode MS" pitchFamily="34" charset="-128"/>
              </a:rPr>
              <a:t> funzionali a </a:t>
            </a:r>
            <a:r>
              <a:rPr lang="it-IT" sz="1300" u="sng" dirty="0">
                <a:solidFill>
                  <a:srgbClr val="808080"/>
                </a:solidFill>
                <a:latin typeface="Arial Unicode MS" pitchFamily="34" charset="-128"/>
              </a:rPr>
              <a:t>esigenze diverse.</a:t>
            </a:r>
            <a:endParaRPr lang="it-IT" sz="1300" dirty="0">
              <a:solidFill>
                <a:srgbClr val="808080"/>
              </a:solidFill>
              <a:latin typeface="Arial Unicode MS" pitchFamily="34" charset="-128"/>
            </a:endParaRPr>
          </a:p>
        </p:txBody>
      </p:sp>
      <p:graphicFrame>
        <p:nvGraphicFramePr>
          <p:cNvPr id="92262" name="Group 102"/>
          <p:cNvGraphicFramePr>
            <a:graphicFrameLocks noGrp="1"/>
          </p:cNvGraphicFramePr>
          <p:nvPr>
            <p:extLst>
              <p:ext uri="{D42A27DB-BD31-4B8C-83A1-F6EECF244321}">
                <p14:modId xmlns:p14="http://schemas.microsoft.com/office/powerpoint/2010/main" val="1661041323"/>
              </p:ext>
            </p:extLst>
          </p:nvPr>
        </p:nvGraphicFramePr>
        <p:xfrm>
          <a:off x="198437" y="1534478"/>
          <a:ext cx="8621713" cy="5029200"/>
        </p:xfrm>
        <a:graphic>
          <a:graphicData uri="http://schemas.openxmlformats.org/drawingml/2006/table">
            <a:tbl>
              <a:tblPr/>
              <a:tblGrid>
                <a:gridCol w="1225550"/>
                <a:gridCol w="3487738"/>
                <a:gridCol w="3908425"/>
              </a:tblGrid>
              <a:tr h="325772">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dirty="0" smtClean="0">
                        <a:ln>
                          <a:noFill/>
                        </a:ln>
                        <a:solidFill>
                          <a:schemeClr val="bg2"/>
                        </a:solidFill>
                        <a:effectLst/>
                        <a:latin typeface="Trebuchet MS" pitchFamily="34" charset="0"/>
                        <a:ea typeface="Trebuchet MS" pitchFamily="34" charset="0"/>
                        <a:cs typeface="Trebuchet MS" pitchFamily="34" charset="0"/>
                      </a:endParaRPr>
                    </a:p>
                  </a:txBody>
                  <a:tcPr anchor="b" horzOverflow="overflow">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a:noFill/>
                    </a:lnTlToBr>
                    <a:lnBlToTr>
                      <a:noFill/>
                    </a:lnBlToTr>
                    <a:noFill/>
                  </a:tcPr>
                </a:tc>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rgbClr val="FFFFFF"/>
                          </a:solidFill>
                          <a:effectLst/>
                          <a:latin typeface="Trebuchet MS" pitchFamily="34" charset="0"/>
                          <a:cs typeface="Tahoma" pitchFamily="34" charset="0"/>
                        </a:rPr>
                        <a:t>Anticipo fatture/</a:t>
                      </a:r>
                      <a:r>
                        <a:rPr kumimoji="0" lang="it-IT" sz="1800" b="1" i="0" u="none" strike="noStrike" cap="none" normalizeH="0" baseline="0" dirty="0" err="1" smtClean="0">
                          <a:ln>
                            <a:noFill/>
                          </a:ln>
                          <a:solidFill>
                            <a:srgbClr val="FFFFFF"/>
                          </a:solidFill>
                          <a:effectLst/>
                          <a:latin typeface="Trebuchet MS" pitchFamily="34" charset="0"/>
                          <a:cs typeface="Tahoma" pitchFamily="34" charset="0"/>
                        </a:rPr>
                        <a:t>Sbf</a:t>
                      </a:r>
                      <a:endParaRPr kumimoji="0" lang="it-IT" sz="1800" b="0" i="0" u="none" strike="noStrike" cap="none" normalizeH="0" baseline="0" dirty="0" smtClean="0">
                        <a:ln>
                          <a:noFill/>
                        </a:ln>
                        <a:solidFill>
                          <a:schemeClr val="tx1"/>
                        </a:solidFill>
                        <a:effectLst/>
                        <a:latin typeface="Arial" charset="0"/>
                        <a:ea typeface="Trebuchet MS" pitchFamily="34" charset="0"/>
                        <a:cs typeface="Trebuchet MS"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c row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rgbClr val="FFFFFF"/>
                          </a:solidFill>
                          <a:effectLst/>
                          <a:latin typeface="Trebuchet MS" pitchFamily="34" charset="0"/>
                          <a:cs typeface="Tahoma" pitchFamily="34" charset="0"/>
                        </a:rPr>
                        <a:t>Factoring</a:t>
                      </a:r>
                      <a:endParaRPr kumimoji="0" lang="it-IT" sz="1800" b="0" i="0" u="none" strike="noStrike" cap="none" normalizeH="0" baseline="0" dirty="0" smtClean="0">
                        <a:ln>
                          <a:noFill/>
                        </a:ln>
                        <a:solidFill>
                          <a:schemeClr val="tx1"/>
                        </a:solidFill>
                        <a:effectLst/>
                        <a:latin typeface="Arial" charset="0"/>
                        <a:ea typeface="Trebuchet MS" pitchFamily="34" charset="0"/>
                        <a:cs typeface="Trebuchet MS"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60000"/>
                        <a:lumOff val="40000"/>
                      </a:schemeClr>
                    </a:solidFill>
                  </a:tcPr>
                </a:tc>
              </a:tr>
              <a:tr h="325772">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cs typeface="Tahoma" pitchFamily="34" charset="0"/>
                        </a:rPr>
                        <a:t> </a:t>
                      </a:r>
                      <a:endParaRPr kumimoji="0" lang="it-IT" sz="1600" b="0" i="0" u="none" strike="noStrike" cap="none" normalizeH="0" baseline="0" smtClean="0">
                        <a:ln>
                          <a:noFill/>
                        </a:ln>
                        <a:solidFill>
                          <a:schemeClr val="tx1"/>
                        </a:solidFill>
                        <a:effectLst/>
                        <a:latin typeface="Arial" charset="0"/>
                        <a:ea typeface="Trebuchet MS" pitchFamily="34" charset="0"/>
                        <a:cs typeface="Trebuchet MS" pitchFamily="34" charset="0"/>
                      </a:endParaRPr>
                    </a:p>
                  </a:txBody>
                  <a:tcPr anchor="ct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vMerge="1">
                  <a:txBody>
                    <a:bodyPr/>
                    <a:lstStyle/>
                    <a:p>
                      <a:endParaRPr lang="it-IT"/>
                    </a:p>
                  </a:txBody>
                  <a:tcPr/>
                </a:tc>
                <a:tc vMerge="1">
                  <a:txBody>
                    <a:bodyPr/>
                    <a:lstStyle/>
                    <a:p>
                      <a:endParaRPr lang="it-IT"/>
                    </a:p>
                  </a:txBody>
                  <a:tcPr/>
                </a:tc>
              </a:tr>
              <a:tr h="1036547">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bg1">
                              <a:lumMod val="50000"/>
                            </a:schemeClr>
                          </a:solidFill>
                          <a:effectLst/>
                          <a:latin typeface="Trebuchet MS" pitchFamily="34" charset="0"/>
                          <a:cs typeface="Tahoma" pitchFamily="34" charset="0"/>
                        </a:rPr>
                        <a:t>Protezione</a:t>
                      </a:r>
                      <a:endParaRPr kumimoji="0" lang="it-IT" sz="1600" b="0" i="0" u="none" strike="noStrike" cap="none" normalizeH="0" baseline="0" dirty="0" smtClean="0">
                        <a:ln>
                          <a:noFill/>
                        </a:ln>
                        <a:solidFill>
                          <a:schemeClr val="bg1">
                            <a:lumMod val="50000"/>
                          </a:schemeClr>
                        </a:solidFill>
                        <a:effectLst/>
                        <a:latin typeface="Arial" charset="0"/>
                        <a:ea typeface="Trebuchet MS" pitchFamily="34" charset="0"/>
                        <a:cs typeface="Trebuchet MS"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bg1">
                              <a:lumMod val="50000"/>
                            </a:schemeClr>
                          </a:solidFill>
                          <a:effectLst/>
                          <a:latin typeface="Trebuchet MS" pitchFamily="34" charset="0"/>
                          <a:cs typeface="Tahoma" pitchFamily="34" charset="0"/>
                        </a:rPr>
                        <a:t>Non è prevista alcuna garanzia del buon fine dei crediti commerciali sottostanti</a:t>
                      </a:r>
                      <a:endParaRPr kumimoji="0" lang="it-IT" sz="1600" b="0" i="0" u="none" strike="noStrike" cap="none" normalizeH="0" baseline="0" dirty="0" smtClean="0">
                        <a:ln>
                          <a:noFill/>
                        </a:ln>
                        <a:solidFill>
                          <a:schemeClr val="bg1">
                            <a:lumMod val="50000"/>
                          </a:schemeClr>
                        </a:solidFill>
                        <a:effectLst/>
                        <a:latin typeface="Trebuchet MS" pitchFamily="34" charset="0"/>
                        <a:ea typeface="Trebuchet MS" pitchFamily="34" charset="0"/>
                        <a:cs typeface="Trebuchet MS"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bg1">
                              <a:lumMod val="50000"/>
                            </a:schemeClr>
                          </a:solidFill>
                          <a:effectLst/>
                          <a:latin typeface="Trebuchet MS" pitchFamily="34" charset="0"/>
                          <a:cs typeface="Tahoma" pitchFamily="34" charset="0"/>
                        </a:rPr>
                        <a:t>Con il factoring pro soluto l'impresa si garantisce una valutazione professionale della propria clientela e la protezione contro il rischio di insolvenza dei clienti</a:t>
                      </a:r>
                      <a:endParaRPr kumimoji="0" lang="it-IT" sz="1600" b="0" i="0" u="none" strike="noStrike" cap="none" normalizeH="0" baseline="0" dirty="0" smtClean="0">
                        <a:ln>
                          <a:noFill/>
                        </a:ln>
                        <a:solidFill>
                          <a:schemeClr val="bg1">
                            <a:lumMod val="50000"/>
                          </a:schemeClr>
                        </a:solidFill>
                        <a:effectLst/>
                        <a:latin typeface="Trebuchet MS" pitchFamily="34" charset="0"/>
                        <a:ea typeface="Trebuchet MS" pitchFamily="34" charset="0"/>
                        <a:cs typeface="Trebuchet MS"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r>
              <a:tr h="325772">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dirty="0" smtClean="0">
                        <a:ln>
                          <a:noFill/>
                        </a:ln>
                        <a:solidFill>
                          <a:schemeClr val="bg1">
                            <a:lumMod val="50000"/>
                          </a:schemeClr>
                        </a:solidFill>
                        <a:effectLst/>
                        <a:latin typeface="Trebuchet MS" pitchFamily="34" charset="0"/>
                        <a:ea typeface="Trebuchet MS" pitchFamily="34" charset="0"/>
                        <a:cs typeface="Trebuchet MS" pitchFamily="34" charset="0"/>
                      </a:endParaRPr>
                    </a:p>
                  </a:txBody>
                  <a:tcPr anchor="ct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dirty="0" smtClean="0">
                        <a:ln>
                          <a:noFill/>
                        </a:ln>
                        <a:solidFill>
                          <a:schemeClr val="bg1">
                            <a:lumMod val="50000"/>
                          </a:schemeClr>
                        </a:solidFill>
                        <a:effectLst/>
                        <a:latin typeface="Trebuchet MS" pitchFamily="34" charset="0"/>
                        <a:ea typeface="Trebuchet MS" pitchFamily="34" charset="0"/>
                        <a:cs typeface="Trebuchet MS" pitchFamily="34" charset="0"/>
                      </a:endParaRPr>
                    </a:p>
                  </a:txBody>
                  <a:tcPr anchor="ct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pPr>
                      <a:endParaRPr kumimoji="0" lang="it-IT" sz="1600" b="0" i="0" u="none" strike="noStrike" cap="none" normalizeH="0" baseline="0" smtClean="0">
                        <a:ln>
                          <a:noFill/>
                        </a:ln>
                        <a:solidFill>
                          <a:schemeClr val="bg1">
                            <a:lumMod val="50000"/>
                          </a:schemeClr>
                        </a:solidFill>
                        <a:effectLst/>
                        <a:latin typeface="Trebuchet MS" pitchFamily="34" charset="0"/>
                        <a:ea typeface="Trebuchet MS" pitchFamily="34" charset="0"/>
                        <a:cs typeface="Trebuchet MS" pitchFamily="34" charset="0"/>
                      </a:endParaRPr>
                    </a:p>
                  </a:txBody>
                  <a:tcPr anchor="ct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1510397">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chemeClr val="bg1">
                              <a:lumMod val="50000"/>
                            </a:schemeClr>
                          </a:solidFill>
                          <a:effectLst/>
                          <a:latin typeface="Trebuchet MS" pitchFamily="34" charset="0"/>
                          <a:cs typeface="Tahoma" pitchFamily="34" charset="0"/>
                        </a:rPr>
                        <a:t>Impatto sul bilancio</a:t>
                      </a:r>
                      <a:endParaRPr kumimoji="0" lang="it-IT" sz="1600" b="0" i="0" u="none" strike="noStrike" cap="none" normalizeH="0" baseline="0" dirty="0" smtClean="0">
                        <a:ln>
                          <a:noFill/>
                        </a:ln>
                        <a:solidFill>
                          <a:schemeClr val="bg1">
                            <a:lumMod val="50000"/>
                          </a:schemeClr>
                        </a:solidFill>
                        <a:effectLst/>
                        <a:latin typeface="Arial" charset="0"/>
                        <a:ea typeface="Trebuchet MS" pitchFamily="34" charset="0"/>
                        <a:cs typeface="Trebuchet MS"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bg1">
                              <a:lumMod val="50000"/>
                            </a:schemeClr>
                          </a:solidFill>
                          <a:effectLst/>
                          <a:latin typeface="Trebuchet MS" pitchFamily="34" charset="0"/>
                          <a:cs typeface="Tahoma" pitchFamily="34" charset="0"/>
                        </a:rPr>
                        <a:t>Nel bilancio dell'impresa l'operazione è registrata come un debito finanziario</a:t>
                      </a:r>
                      <a:endParaRPr kumimoji="0" lang="it-IT" sz="1600" b="0" i="0" u="none" strike="noStrike" cap="none" normalizeH="0" baseline="0" dirty="0" smtClean="0">
                        <a:ln>
                          <a:noFill/>
                        </a:ln>
                        <a:solidFill>
                          <a:schemeClr val="bg1">
                            <a:lumMod val="50000"/>
                          </a:schemeClr>
                        </a:solidFill>
                        <a:effectLst/>
                        <a:latin typeface="Trebuchet MS" pitchFamily="34" charset="0"/>
                        <a:ea typeface="Trebuchet MS" pitchFamily="34" charset="0"/>
                        <a:cs typeface="Trebuchet MS"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dirty="0" smtClean="0">
                          <a:ln>
                            <a:noFill/>
                          </a:ln>
                          <a:solidFill>
                            <a:schemeClr val="bg1">
                              <a:lumMod val="50000"/>
                            </a:schemeClr>
                          </a:solidFill>
                          <a:effectLst/>
                          <a:latin typeface="Trebuchet MS" pitchFamily="34" charset="0"/>
                          <a:cs typeface="Tahoma" pitchFamily="34" charset="0"/>
                        </a:rPr>
                        <a:t>se pro soluto e in presenza dei requisiti propri di trasferimento dei rischi, l'operazione è registrata come una cessione di </a:t>
                      </a:r>
                      <a:r>
                        <a:rPr kumimoji="0" lang="it-IT" sz="1600" b="0" i="0" u="none" strike="noStrike" cap="none" normalizeH="0" baseline="0" dirty="0" err="1" smtClean="0">
                          <a:ln>
                            <a:noFill/>
                          </a:ln>
                          <a:solidFill>
                            <a:schemeClr val="bg1">
                              <a:lumMod val="50000"/>
                            </a:schemeClr>
                          </a:solidFill>
                          <a:effectLst/>
                          <a:latin typeface="Trebuchet MS" pitchFamily="34" charset="0"/>
                          <a:cs typeface="Tahoma" pitchFamily="34" charset="0"/>
                        </a:rPr>
                        <a:t>assets</a:t>
                      </a:r>
                      <a:r>
                        <a:rPr kumimoji="0" lang="it-IT" sz="1600" b="0" i="0" u="none" strike="noStrike" cap="none" normalizeH="0" baseline="0" dirty="0" smtClean="0">
                          <a:ln>
                            <a:noFill/>
                          </a:ln>
                          <a:solidFill>
                            <a:schemeClr val="bg1">
                              <a:lumMod val="50000"/>
                            </a:schemeClr>
                          </a:solidFill>
                          <a:effectLst/>
                          <a:latin typeface="Trebuchet MS" pitchFamily="34" charset="0"/>
                          <a:cs typeface="Tahoma" pitchFamily="34" charset="0"/>
                        </a:rPr>
                        <a:t> ed il finanziamento come un corrispettivo ricevuto in via anticipata, senza aumentare l'indebitamento</a:t>
                      </a:r>
                      <a:endParaRPr kumimoji="0" lang="it-IT" sz="1600" b="0" i="0" u="none" strike="noStrike" cap="none" normalizeH="0" baseline="0" dirty="0" smtClean="0">
                        <a:ln>
                          <a:noFill/>
                        </a:ln>
                        <a:solidFill>
                          <a:schemeClr val="bg1">
                            <a:lumMod val="50000"/>
                          </a:schemeClr>
                        </a:solidFill>
                        <a:effectLst/>
                        <a:latin typeface="Trebuchet MS" pitchFamily="34" charset="0"/>
                        <a:ea typeface="Trebuchet MS" pitchFamily="34" charset="0"/>
                        <a:cs typeface="Trebuchet MS"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85000"/>
                      </a:schemeClr>
                    </a:solidFill>
                  </a:tcPr>
                </a:tc>
              </a:tr>
              <a:tr h="325772">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cs typeface="Tahoma" pitchFamily="34" charset="0"/>
                        </a:rPr>
                        <a:t> </a:t>
                      </a:r>
                      <a:endParaRPr kumimoji="0" lang="it-IT" sz="1600" b="0" i="0" u="none" strike="noStrike" cap="none" normalizeH="0" baseline="0" smtClean="0">
                        <a:ln>
                          <a:noFill/>
                        </a:ln>
                        <a:solidFill>
                          <a:schemeClr val="tx1"/>
                        </a:solidFill>
                        <a:effectLst/>
                        <a:latin typeface="Arial" charset="0"/>
                        <a:ea typeface="Trebuchet MS" pitchFamily="34" charset="0"/>
                        <a:cs typeface="Trebuchet MS" pitchFamily="34" charset="0"/>
                      </a:endParaRPr>
                    </a:p>
                  </a:txBody>
                  <a:tcPr anchor="b"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cs typeface="Tahoma" pitchFamily="34" charset="0"/>
                        </a:rPr>
                        <a:t> </a:t>
                      </a:r>
                      <a:endParaRPr kumimoji="0" lang="it-IT" sz="1600" b="0" i="0" u="none" strike="noStrike" cap="none" normalizeH="0" baseline="0" smtClean="0">
                        <a:ln>
                          <a:noFill/>
                        </a:ln>
                        <a:solidFill>
                          <a:schemeClr val="tx1"/>
                        </a:solidFill>
                        <a:effectLst/>
                        <a:latin typeface="Arial" charset="0"/>
                        <a:ea typeface="Trebuchet MS" pitchFamily="34" charset="0"/>
                        <a:cs typeface="Trebuchet MS" pitchFamily="34" charset="0"/>
                      </a:endParaRPr>
                    </a:p>
                  </a:txBody>
                  <a:tcPr anchor="ct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chemeClr val="tx1"/>
                          </a:solidFill>
                          <a:effectLst/>
                          <a:latin typeface="Arial" charset="0"/>
                          <a:cs typeface="Tahoma" pitchFamily="34" charset="0"/>
                        </a:rPr>
                        <a:t> </a:t>
                      </a:r>
                      <a:endParaRPr kumimoji="0" lang="it-IT" sz="1600" b="0" i="0" u="none" strike="noStrike" cap="none" normalizeH="0" baseline="0" smtClean="0">
                        <a:ln>
                          <a:noFill/>
                        </a:ln>
                        <a:solidFill>
                          <a:schemeClr val="tx1"/>
                        </a:solidFill>
                        <a:effectLst/>
                        <a:latin typeface="Arial" charset="0"/>
                        <a:ea typeface="Trebuchet MS" pitchFamily="34" charset="0"/>
                        <a:cs typeface="Trebuchet MS" pitchFamily="34" charset="0"/>
                      </a:endParaRPr>
                    </a:p>
                  </a:txBody>
                  <a:tcPr anchor="ctr"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799622">
                <a:tc gridSpan="3">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it-IT" sz="1600" b="1" i="0" u="none" strike="noStrike" cap="none" normalizeH="0" baseline="0" dirty="0" smtClean="0">
                          <a:ln>
                            <a:noFill/>
                          </a:ln>
                          <a:solidFill>
                            <a:srgbClr val="FFFFFF"/>
                          </a:solidFill>
                          <a:effectLst/>
                          <a:latin typeface="Trebuchet MS" pitchFamily="34" charset="0"/>
                          <a:cs typeface="Tahoma" pitchFamily="34" charset="0"/>
                        </a:rPr>
                        <a:t>Rispetto al finanziamento del circolante operato secondo le tradizionali forme tecniche dell'anticipo fatture e dello smobilizzo </a:t>
                      </a:r>
                      <a:r>
                        <a:rPr kumimoji="0" lang="it-IT" sz="1600" b="1" i="0" u="none" strike="noStrike" cap="none" normalizeH="0" baseline="0" dirty="0" err="1" smtClean="0">
                          <a:ln>
                            <a:noFill/>
                          </a:ln>
                          <a:solidFill>
                            <a:srgbClr val="FFFFFF"/>
                          </a:solidFill>
                          <a:effectLst/>
                          <a:latin typeface="Trebuchet MS" pitchFamily="34" charset="0"/>
                          <a:cs typeface="Tahoma" pitchFamily="34" charset="0"/>
                        </a:rPr>
                        <a:t>sbf</a:t>
                      </a:r>
                      <a:r>
                        <a:rPr kumimoji="0" lang="it-IT" sz="1600" b="1" i="0" u="none" strike="noStrike" cap="none" normalizeH="0" baseline="0" dirty="0" smtClean="0">
                          <a:ln>
                            <a:noFill/>
                          </a:ln>
                          <a:solidFill>
                            <a:srgbClr val="FFFFFF"/>
                          </a:solidFill>
                          <a:effectLst/>
                          <a:latin typeface="Trebuchet MS" pitchFamily="34" charset="0"/>
                          <a:cs typeface="Tahoma" pitchFamily="34" charset="0"/>
                        </a:rPr>
                        <a:t>, il factoring presenta caratteristiche che lo rendono uno strumento idoneo a supportare stabilmente la crescita dell'impresa.</a:t>
                      </a:r>
                      <a:endParaRPr kumimoji="0" lang="it-IT" sz="1600" b="0" i="0" u="none" strike="noStrike" cap="none" normalizeH="0" baseline="0" dirty="0" smtClean="0">
                        <a:ln>
                          <a:noFill/>
                        </a:ln>
                        <a:solidFill>
                          <a:schemeClr val="tx1"/>
                        </a:solidFill>
                        <a:effectLst/>
                        <a:latin typeface="Arial" charset="0"/>
                        <a:ea typeface="Trebuchet MS" pitchFamily="34" charset="0"/>
                        <a:cs typeface="Trebuchet MS"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a:noFill/>
                    </a:lnTlToBr>
                    <a:lnBlToTr>
                      <a:noFill/>
                    </a:lnBlToTr>
                    <a:solidFill>
                      <a:schemeClr val="accent2">
                        <a:lumMod val="60000"/>
                        <a:lumOff val="40000"/>
                      </a:schemeClr>
                    </a:solidFill>
                  </a:tcPr>
                </a:tc>
                <a:tc hMerge="1">
                  <a:txBody>
                    <a:bodyPr/>
                    <a:lstStyle/>
                    <a:p>
                      <a:endParaRPr lang="it-IT"/>
                    </a:p>
                  </a:txBody>
                  <a:tcPr/>
                </a:tc>
                <a:tc hMerge="1">
                  <a:txBody>
                    <a:bodyPr/>
                    <a:lstStyle/>
                    <a:p>
                      <a:endParaRPr lang="it-IT"/>
                    </a:p>
                  </a:txBody>
                  <a:tcPr/>
                </a:tc>
              </a:tr>
            </a:tbl>
          </a:graphicData>
        </a:graphic>
      </p:graphicFrame>
    </p:spTree>
    <p:extLst>
      <p:ext uri="{BB962C8B-B14F-4D97-AF65-F5344CB8AC3E}">
        <p14:creationId xmlns:p14="http://schemas.microsoft.com/office/powerpoint/2010/main" val="3026265581"/>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7"/>
          <p:cNvSpPr>
            <a:spLocks noGrp="1"/>
          </p:cNvSpPr>
          <p:nvPr>
            <p:ph type="title" idx="4294967295"/>
          </p:nvPr>
        </p:nvSpPr>
        <p:spPr>
          <a:xfrm>
            <a:off x="31034" y="29546"/>
            <a:ext cx="9144000" cy="1143000"/>
          </a:xfrm>
        </p:spPr>
        <p:txBody>
          <a:bodyPr/>
          <a:lstStyle/>
          <a:p>
            <a:pPr eaLnBrk="1" hangingPunct="1"/>
            <a:r>
              <a:rPr lang="it-IT" sz="3000" dirty="0" smtClean="0"/>
              <a:t>Vantaggi e comparazione</a:t>
            </a:r>
            <a:endParaRPr lang="it-IT" sz="3000" dirty="0"/>
          </a:p>
        </p:txBody>
      </p:sp>
      <p:sp>
        <p:nvSpPr>
          <p:cNvPr id="160770" name="Rectangle 8"/>
          <p:cNvSpPr>
            <a:spLocks noGrp="1"/>
          </p:cNvSpPr>
          <p:nvPr>
            <p:ph type="body" idx="4294967295"/>
          </p:nvPr>
        </p:nvSpPr>
        <p:spPr>
          <a:xfrm>
            <a:off x="500063" y="1644650"/>
            <a:ext cx="8429625" cy="4592638"/>
          </a:xfrm>
          <a:prstGeom prst="rect">
            <a:avLst/>
          </a:prstGeom>
        </p:spPr>
        <p:txBody>
          <a:bodyPr/>
          <a:lstStyle/>
          <a:p>
            <a:pPr algn="just" eaLnBrk="1" hangingPunct="1">
              <a:lnSpc>
                <a:spcPct val="80000"/>
              </a:lnSpc>
              <a:defRPr/>
            </a:pPr>
            <a:endParaRPr lang="it-IT" sz="2000" dirty="0" smtClean="0">
              <a:solidFill>
                <a:srgbClr val="666666"/>
              </a:solidFill>
              <a:latin typeface="Arial" pitchFamily="34" charset="0"/>
              <a:cs typeface="Arial" pitchFamily="34" charset="0"/>
            </a:endParaRPr>
          </a:p>
          <a:p>
            <a:pPr marL="0" lvl="0" indent="0" algn="just" eaLnBrk="0" hangingPunct="0">
              <a:buNone/>
            </a:pPr>
            <a:r>
              <a:rPr lang="it-IT" sz="2000" dirty="0" smtClean="0">
                <a:latin typeface="Arial" pitchFamily="34" charset="0"/>
                <a:cs typeface="Arial" pitchFamily="34" charset="0"/>
              </a:rPr>
              <a:t>Dalla più classica delle comparazioni risulta evidente che </a:t>
            </a:r>
            <a:r>
              <a:rPr lang="it-IT" sz="2000" dirty="0">
                <a:latin typeface="Arial" pitchFamily="34" charset="0"/>
                <a:cs typeface="Arial" pitchFamily="34" charset="0"/>
              </a:rPr>
              <a:t>anticipo fatture e factoring sono due prodotti diversi, funzionali a esigenze diverse</a:t>
            </a:r>
            <a:r>
              <a:rPr lang="it-IT" sz="2000" dirty="0" smtClean="0">
                <a:latin typeface="Arial" pitchFamily="34" charset="0"/>
                <a:cs typeface="Arial" pitchFamily="34" charset="0"/>
              </a:rPr>
              <a:t>.</a:t>
            </a:r>
          </a:p>
          <a:p>
            <a:pPr marL="0" lvl="0" indent="0" algn="just" eaLnBrk="0" hangingPunct="0">
              <a:buNone/>
            </a:pPr>
            <a:endParaRPr lang="it-IT" sz="2000" dirty="0">
              <a:latin typeface="Arial" pitchFamily="34" charset="0"/>
              <a:cs typeface="Arial" pitchFamily="34" charset="0"/>
            </a:endParaRPr>
          </a:p>
          <a:p>
            <a:pPr marL="0" lvl="0" indent="0" algn="just" eaLnBrk="0" hangingPunct="0">
              <a:buNone/>
            </a:pPr>
            <a:r>
              <a:rPr lang="it-IT" sz="2000" dirty="0" smtClean="0">
                <a:latin typeface="Arial" pitchFamily="34" charset="0"/>
                <a:cs typeface="Arial" pitchFamily="34" charset="0"/>
              </a:rPr>
              <a:t>Al di là dei tentativi di confronto che si possono effettuare tra il factoring e altri strumenti, il prodotto presenta dei tratti distintivi che gli attribuiscono caratteristiche di unicità nel panorama finanziario  </a:t>
            </a:r>
          </a:p>
        </p:txBody>
      </p:sp>
      <p:sp>
        <p:nvSpPr>
          <p:cNvPr id="51203" name="Segnaposto numero diapositiva 1"/>
          <p:cNvSpPr>
            <a:spLocks noGrp="1"/>
          </p:cNvSpPr>
          <p:nvPr>
            <p:ph type="sldNum" sz="quarter" idx="4294967295"/>
          </p:nvPr>
        </p:nvSpPr>
        <p:spPr bwMode="auto">
          <a:xfrm>
            <a:off x="8077200" y="6188075"/>
            <a:ext cx="10668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B7787F63-B522-4265-900A-8E6B180DCCF9}" type="slidenum">
              <a:rPr lang="it-IT" smtClean="0">
                <a:latin typeface="Trebuchet MS" pitchFamily="34" charset="0"/>
                <a:cs typeface="Arial" charset="0"/>
              </a:rPr>
              <a:pPr fontAlgn="base">
                <a:spcBef>
                  <a:spcPct val="0"/>
                </a:spcBef>
                <a:spcAft>
                  <a:spcPct val="0"/>
                </a:spcAft>
              </a:pPr>
              <a:t>77</a:t>
            </a:fld>
            <a:endParaRPr lang="it-IT" smtClean="0">
              <a:latin typeface="Trebuchet MS" pitchFamily="34" charset="0"/>
              <a:cs typeface="Arial" charset="0"/>
            </a:endParaRPr>
          </a:p>
        </p:txBody>
      </p:sp>
    </p:spTree>
    <p:extLst>
      <p:ext uri="{BB962C8B-B14F-4D97-AF65-F5344CB8AC3E}">
        <p14:creationId xmlns:p14="http://schemas.microsoft.com/office/powerpoint/2010/main" val="14557328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1201" name="Rectangle 7"/>
          <p:cNvSpPr>
            <a:spLocks noGrp="1"/>
          </p:cNvSpPr>
          <p:nvPr>
            <p:ph type="title" idx="4294967295"/>
          </p:nvPr>
        </p:nvSpPr>
        <p:spPr>
          <a:xfrm>
            <a:off x="31034" y="29546"/>
            <a:ext cx="9144000" cy="1143000"/>
          </a:xfrm>
        </p:spPr>
        <p:txBody>
          <a:bodyPr/>
          <a:lstStyle/>
          <a:p>
            <a:pPr eaLnBrk="1" hangingPunct="1"/>
            <a:r>
              <a:rPr lang="it-IT" sz="3000" dirty="0" smtClean="0"/>
              <a:t>Factoring e banche – raffronti - </a:t>
            </a:r>
            <a:endParaRPr lang="it-IT" sz="3000" dirty="0"/>
          </a:p>
        </p:txBody>
      </p:sp>
      <p:sp>
        <p:nvSpPr>
          <p:cNvPr id="160770" name="Rectangle 8"/>
          <p:cNvSpPr>
            <a:spLocks noGrp="1"/>
          </p:cNvSpPr>
          <p:nvPr>
            <p:ph type="body" idx="4294967295"/>
          </p:nvPr>
        </p:nvSpPr>
        <p:spPr>
          <a:xfrm>
            <a:off x="395536" y="1484784"/>
            <a:ext cx="8429625" cy="4592638"/>
          </a:xfrm>
          <a:prstGeom prst="rect">
            <a:avLst/>
          </a:prstGeom>
        </p:spPr>
        <p:txBody>
          <a:bodyPr/>
          <a:lstStyle/>
          <a:p>
            <a:pPr eaLnBrk="1" hangingPunct="1">
              <a:lnSpc>
                <a:spcPct val="80000"/>
              </a:lnSpc>
              <a:defRPr/>
            </a:pPr>
            <a:r>
              <a:rPr lang="it-IT" sz="2000" dirty="0">
                <a:latin typeface="Arial" pitchFamily="34" charset="0"/>
                <a:cs typeface="Arial" pitchFamily="34" charset="0"/>
              </a:rPr>
              <a:t>Il factoring consente, rispetto all’attività bancaria tradizionale, </a:t>
            </a:r>
            <a:r>
              <a:rPr lang="it-IT" sz="2000" dirty="0" smtClean="0">
                <a:latin typeface="Arial" pitchFamily="34" charset="0"/>
                <a:cs typeface="Arial" pitchFamily="34" charset="0"/>
              </a:rPr>
              <a:t>di </a:t>
            </a:r>
            <a:r>
              <a:rPr lang="it-IT" sz="2000" dirty="0">
                <a:latin typeface="Arial" pitchFamily="34" charset="0"/>
                <a:cs typeface="Arial" pitchFamily="34" charset="0"/>
              </a:rPr>
              <a:t>mitigare il rischio in virtù del maggior controllo/monitoraggio sull’operazione </a:t>
            </a:r>
            <a:r>
              <a:rPr lang="it-IT" sz="2000" dirty="0" smtClean="0">
                <a:latin typeface="Arial" pitchFamily="34" charset="0"/>
                <a:cs typeface="Arial" pitchFamily="34" charset="0"/>
              </a:rPr>
              <a:t>finanziata</a:t>
            </a:r>
          </a:p>
          <a:p>
            <a:pPr eaLnBrk="1" hangingPunct="1">
              <a:lnSpc>
                <a:spcPct val="80000"/>
              </a:lnSpc>
              <a:defRPr/>
            </a:pPr>
            <a:endParaRPr lang="it-IT" sz="2000" dirty="0">
              <a:latin typeface="Arial" pitchFamily="34" charset="0"/>
              <a:cs typeface="Arial" pitchFamily="34" charset="0"/>
            </a:endParaRPr>
          </a:p>
          <a:p>
            <a:pPr eaLnBrk="1" hangingPunct="1">
              <a:lnSpc>
                <a:spcPct val="80000"/>
              </a:lnSpc>
              <a:defRPr/>
            </a:pPr>
            <a:r>
              <a:rPr lang="it-IT" sz="2000" dirty="0">
                <a:latin typeface="Arial" pitchFamily="34" charset="0"/>
                <a:cs typeface="Arial" pitchFamily="34" charset="0"/>
              </a:rPr>
              <a:t>Basilea 2 ha riconosciuto le specificità insite nell’operazione di factoring: dotazione patrimoniale correlata ai rischi effettivamente </a:t>
            </a:r>
            <a:r>
              <a:rPr lang="it-IT" sz="2000" dirty="0" smtClean="0">
                <a:latin typeface="Arial" pitchFamily="34" charset="0"/>
                <a:cs typeface="Arial" pitchFamily="34" charset="0"/>
              </a:rPr>
              <a:t>assunti</a:t>
            </a:r>
          </a:p>
          <a:p>
            <a:pPr eaLnBrk="1" hangingPunct="1">
              <a:lnSpc>
                <a:spcPct val="80000"/>
              </a:lnSpc>
              <a:defRPr/>
            </a:pPr>
            <a:endParaRPr lang="it-IT" sz="2000" dirty="0">
              <a:latin typeface="Arial" pitchFamily="34" charset="0"/>
              <a:cs typeface="Arial" pitchFamily="34" charset="0"/>
            </a:endParaRPr>
          </a:p>
          <a:p>
            <a:pPr eaLnBrk="1" hangingPunct="1">
              <a:lnSpc>
                <a:spcPct val="80000"/>
              </a:lnSpc>
              <a:defRPr/>
            </a:pPr>
            <a:r>
              <a:rPr lang="it-IT" sz="2000" dirty="0">
                <a:latin typeface="Arial" pitchFamily="34" charset="0"/>
                <a:cs typeface="Arial" pitchFamily="34" charset="0"/>
              </a:rPr>
              <a:t>Le banche possono ricorrere al factoring per proteggere i propri </a:t>
            </a:r>
            <a:r>
              <a:rPr lang="it-IT" sz="2000" dirty="0" err="1">
                <a:latin typeface="Arial" pitchFamily="34" charset="0"/>
                <a:cs typeface="Arial" pitchFamily="34" charset="0"/>
              </a:rPr>
              <a:t>assets</a:t>
            </a:r>
            <a:r>
              <a:rPr lang="it-IT" sz="2000" dirty="0">
                <a:latin typeface="Arial" pitchFamily="34" charset="0"/>
                <a:cs typeface="Arial" pitchFamily="34" charset="0"/>
              </a:rPr>
              <a:t> dal rischio di default  ed in particolare quelli destinati al finanziamento del CC delle imprese</a:t>
            </a:r>
            <a:r>
              <a:rPr lang="it-IT" sz="2000" dirty="0" smtClean="0">
                <a:latin typeface="Arial" pitchFamily="34" charset="0"/>
                <a:cs typeface="Arial" pitchFamily="34" charset="0"/>
              </a:rPr>
              <a:t>.</a:t>
            </a:r>
          </a:p>
          <a:p>
            <a:pPr eaLnBrk="1" hangingPunct="1">
              <a:lnSpc>
                <a:spcPct val="80000"/>
              </a:lnSpc>
              <a:defRPr/>
            </a:pPr>
            <a:endParaRPr lang="it-IT" sz="2000" dirty="0">
              <a:latin typeface="Arial" pitchFamily="34" charset="0"/>
              <a:cs typeface="Arial" pitchFamily="34" charset="0"/>
            </a:endParaRPr>
          </a:p>
          <a:p>
            <a:pPr eaLnBrk="1" hangingPunct="1">
              <a:lnSpc>
                <a:spcPct val="80000"/>
              </a:lnSpc>
              <a:defRPr/>
            </a:pPr>
            <a:r>
              <a:rPr lang="it-IT" sz="2000" dirty="0">
                <a:latin typeface="Arial" pitchFamily="34" charset="0"/>
                <a:cs typeface="Arial" pitchFamily="34" charset="0"/>
              </a:rPr>
              <a:t>Migliorare il </a:t>
            </a:r>
            <a:r>
              <a:rPr lang="it-IT" sz="2000" dirty="0" err="1">
                <a:latin typeface="Arial" pitchFamily="34" charset="0"/>
                <a:cs typeface="Arial" pitchFamily="34" charset="0"/>
              </a:rPr>
              <a:t>risk</a:t>
            </a:r>
            <a:r>
              <a:rPr lang="it-IT" sz="2000" dirty="0">
                <a:latin typeface="Arial" pitchFamily="34" charset="0"/>
                <a:cs typeface="Arial" pitchFamily="34" charset="0"/>
              </a:rPr>
              <a:t> management dell’autoliquidante genera un effetto positivo sui parametri di rischio (PD,EAD e LGD) con riduzione delle perdite (attese o inattese), un incremento delle </a:t>
            </a:r>
            <a:r>
              <a:rPr lang="it-IT" sz="2000" dirty="0" err="1">
                <a:latin typeface="Arial" pitchFamily="34" charset="0"/>
                <a:cs typeface="Arial" pitchFamily="34" charset="0"/>
              </a:rPr>
              <a:t>revenues</a:t>
            </a:r>
            <a:r>
              <a:rPr lang="it-IT" sz="2000" dirty="0">
                <a:latin typeface="Arial" pitchFamily="34" charset="0"/>
                <a:cs typeface="Arial" pitchFamily="34" charset="0"/>
              </a:rPr>
              <a:t> e positivi effetti sugli indicatori di redditività quali EVA e RARORAC.</a:t>
            </a:r>
          </a:p>
        </p:txBody>
      </p:sp>
      <p:sp>
        <p:nvSpPr>
          <p:cNvPr id="51203" name="Segnaposto numero diapositiva 1"/>
          <p:cNvSpPr>
            <a:spLocks noGrp="1"/>
          </p:cNvSpPr>
          <p:nvPr>
            <p:ph type="sldNum" sz="quarter" idx="4294967295"/>
          </p:nvPr>
        </p:nvSpPr>
        <p:spPr bwMode="auto">
          <a:xfrm>
            <a:off x="8077200" y="6188075"/>
            <a:ext cx="10668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B7787F63-B522-4265-900A-8E6B180DCCF9}" type="slidenum">
              <a:rPr lang="it-IT" smtClean="0">
                <a:latin typeface="Trebuchet MS" pitchFamily="34" charset="0"/>
                <a:cs typeface="Arial" charset="0"/>
              </a:rPr>
              <a:pPr fontAlgn="base">
                <a:spcBef>
                  <a:spcPct val="0"/>
                </a:spcBef>
                <a:spcAft>
                  <a:spcPct val="0"/>
                </a:spcAft>
              </a:pPr>
              <a:t>78</a:t>
            </a:fld>
            <a:endParaRPr lang="it-IT" smtClean="0">
              <a:latin typeface="Trebuchet MS" pitchFamily="34" charset="0"/>
              <a:cs typeface="Arial" charset="0"/>
            </a:endParaRPr>
          </a:p>
        </p:txBody>
      </p:sp>
    </p:spTree>
    <p:extLst>
      <p:ext uri="{BB962C8B-B14F-4D97-AF65-F5344CB8AC3E}">
        <p14:creationId xmlns:p14="http://schemas.microsoft.com/office/powerpoint/2010/main" val="640180773"/>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7"/>
          <p:cNvSpPr>
            <a:spLocks noGrp="1"/>
          </p:cNvSpPr>
          <p:nvPr>
            <p:ph type="title" idx="4294967295"/>
          </p:nvPr>
        </p:nvSpPr>
        <p:spPr>
          <a:xfrm>
            <a:off x="31034" y="29546"/>
            <a:ext cx="9144000" cy="1143000"/>
          </a:xfrm>
        </p:spPr>
        <p:txBody>
          <a:bodyPr/>
          <a:lstStyle/>
          <a:p>
            <a:pPr eaLnBrk="1" hangingPunct="1"/>
            <a:r>
              <a:rPr lang="it-IT" sz="3000" dirty="0" smtClean="0"/>
              <a:t>Factoring e banche – raffronti - </a:t>
            </a:r>
            <a:endParaRPr lang="it-IT" sz="3000" dirty="0"/>
          </a:p>
        </p:txBody>
      </p:sp>
      <p:sp>
        <p:nvSpPr>
          <p:cNvPr id="160770" name="Rectangle 8"/>
          <p:cNvSpPr>
            <a:spLocks noGrp="1"/>
          </p:cNvSpPr>
          <p:nvPr>
            <p:ph type="body" idx="4294967295"/>
          </p:nvPr>
        </p:nvSpPr>
        <p:spPr>
          <a:xfrm>
            <a:off x="395536" y="1484784"/>
            <a:ext cx="8429625" cy="5373216"/>
          </a:xfrm>
          <a:prstGeom prst="rect">
            <a:avLst/>
          </a:prstGeom>
        </p:spPr>
        <p:txBody>
          <a:bodyPr/>
          <a:lstStyle/>
          <a:p>
            <a:pPr marL="0" indent="0" eaLnBrk="1" hangingPunct="1">
              <a:lnSpc>
                <a:spcPct val="80000"/>
              </a:lnSpc>
              <a:buNone/>
              <a:defRPr/>
            </a:pPr>
            <a:r>
              <a:rPr lang="it-IT" sz="2000" dirty="0" smtClean="0">
                <a:latin typeface="Arial" pitchFamily="34" charset="0"/>
                <a:cs typeface="Arial" pitchFamily="34" charset="0"/>
              </a:rPr>
              <a:t>Il </a:t>
            </a:r>
            <a:r>
              <a:rPr lang="it-IT" sz="2000" dirty="0" err="1" smtClean="0">
                <a:latin typeface="Arial" pitchFamily="34" charset="0"/>
                <a:cs typeface="Arial" pitchFamily="34" charset="0"/>
              </a:rPr>
              <a:t>Factor</a:t>
            </a:r>
            <a:r>
              <a:rPr lang="it-IT" sz="2000" dirty="0" smtClean="0">
                <a:latin typeface="Arial" pitchFamily="34" charset="0"/>
                <a:cs typeface="Arial" pitchFamily="34" charset="0"/>
              </a:rPr>
              <a:t>, a differenza della banca che effettua una valutazione nei confronti di un’unica controparte, si rivolge ad una molteplicità di controparti: </a:t>
            </a:r>
          </a:p>
          <a:p>
            <a:pPr eaLnBrk="1" hangingPunct="1">
              <a:lnSpc>
                <a:spcPct val="80000"/>
              </a:lnSpc>
              <a:defRPr/>
            </a:pPr>
            <a:r>
              <a:rPr lang="it-IT" sz="2000" dirty="0" smtClean="0">
                <a:latin typeface="Arial" pitchFamily="34" charset="0"/>
                <a:cs typeface="Arial" pitchFamily="34" charset="0"/>
              </a:rPr>
              <a:t>Valutazione, monitoraggio e gestione del Cliente Cedente</a:t>
            </a:r>
          </a:p>
          <a:p>
            <a:pPr lvl="0">
              <a:lnSpc>
                <a:spcPct val="80000"/>
              </a:lnSpc>
              <a:defRPr/>
            </a:pPr>
            <a:r>
              <a:rPr lang="it-IT" sz="2000" dirty="0">
                <a:latin typeface="Arial" pitchFamily="34" charset="0"/>
                <a:cs typeface="Arial" pitchFamily="34" charset="0"/>
              </a:rPr>
              <a:t>Valutazione, monitoraggio e gestione </a:t>
            </a:r>
            <a:r>
              <a:rPr lang="it-IT" sz="2000" dirty="0" smtClean="0">
                <a:latin typeface="Arial" pitchFamily="34" charset="0"/>
                <a:cs typeface="Arial" pitchFamily="34" charset="0"/>
              </a:rPr>
              <a:t>dei Debitori ceduti</a:t>
            </a:r>
            <a:endParaRPr lang="it-IT" sz="2000" dirty="0">
              <a:latin typeface="Arial" pitchFamily="34" charset="0"/>
              <a:cs typeface="Arial" pitchFamily="34" charset="0"/>
            </a:endParaRPr>
          </a:p>
          <a:p>
            <a:pPr marL="0" indent="0" eaLnBrk="1" hangingPunct="1">
              <a:lnSpc>
                <a:spcPct val="80000"/>
              </a:lnSpc>
              <a:buNone/>
              <a:defRPr/>
            </a:pPr>
            <a:endParaRPr lang="it-IT" sz="2000" dirty="0" smtClean="0">
              <a:latin typeface="Arial" pitchFamily="34" charset="0"/>
              <a:cs typeface="Arial" pitchFamily="34" charset="0"/>
            </a:endParaRPr>
          </a:p>
          <a:p>
            <a:pPr marL="0" indent="0" eaLnBrk="1" hangingPunct="1">
              <a:lnSpc>
                <a:spcPct val="80000"/>
              </a:lnSpc>
              <a:buNone/>
              <a:defRPr/>
            </a:pPr>
            <a:r>
              <a:rPr lang="it-IT" sz="2000" dirty="0" smtClean="0">
                <a:latin typeface="Arial" pitchFamily="34" charset="0"/>
                <a:cs typeface="Arial" pitchFamily="34" charset="0"/>
              </a:rPr>
              <a:t>ed inoltre si avvale delle caratteristiche peculiari dell’operazione: </a:t>
            </a:r>
          </a:p>
          <a:p>
            <a:pPr marL="2159000" indent="-368300" eaLnBrk="1" hangingPunct="1">
              <a:lnSpc>
                <a:spcPct val="80000"/>
              </a:lnSpc>
              <a:buFont typeface="Wingdings" pitchFamily="2" charset="2"/>
              <a:buChar char="ü"/>
              <a:defRPr/>
            </a:pPr>
            <a:r>
              <a:rPr lang="it-IT" sz="2000" dirty="0" smtClean="0">
                <a:latin typeface="Arial" pitchFamily="34" charset="0"/>
                <a:cs typeface="Arial" pitchFamily="34" charset="0"/>
              </a:rPr>
              <a:t>Cessione del credito</a:t>
            </a:r>
          </a:p>
          <a:p>
            <a:pPr marL="2159000" indent="-368300" eaLnBrk="1" hangingPunct="1">
              <a:lnSpc>
                <a:spcPct val="80000"/>
              </a:lnSpc>
              <a:buFont typeface="Wingdings" pitchFamily="2" charset="2"/>
              <a:buChar char="ü"/>
              <a:defRPr/>
            </a:pPr>
            <a:r>
              <a:rPr lang="it-IT" sz="2000" dirty="0" err="1" smtClean="0">
                <a:latin typeface="Arial" pitchFamily="34" charset="0"/>
                <a:cs typeface="Arial" pitchFamily="34" charset="0"/>
              </a:rPr>
              <a:t>Rotatività</a:t>
            </a:r>
            <a:r>
              <a:rPr lang="it-IT" sz="2000" dirty="0" smtClean="0">
                <a:latin typeface="Arial" pitchFamily="34" charset="0"/>
                <a:cs typeface="Arial" pitchFamily="34" charset="0"/>
              </a:rPr>
              <a:t> delle cessioni (CIM)</a:t>
            </a:r>
          </a:p>
          <a:p>
            <a:pPr marL="2159000" indent="-368300" eaLnBrk="1" hangingPunct="1">
              <a:lnSpc>
                <a:spcPct val="80000"/>
              </a:lnSpc>
              <a:buFont typeface="Wingdings" pitchFamily="2" charset="2"/>
              <a:buChar char="ü"/>
              <a:defRPr/>
            </a:pPr>
            <a:r>
              <a:rPr lang="it-IT" sz="2000" dirty="0" smtClean="0">
                <a:latin typeface="Arial" pitchFamily="34" charset="0"/>
                <a:cs typeface="Arial" pitchFamily="34" charset="0"/>
              </a:rPr>
              <a:t>Notifica ai debitori</a:t>
            </a:r>
          </a:p>
          <a:p>
            <a:pPr marL="2159000" indent="-368300" eaLnBrk="1" hangingPunct="1">
              <a:lnSpc>
                <a:spcPct val="80000"/>
              </a:lnSpc>
              <a:buFont typeface="Wingdings" pitchFamily="2" charset="2"/>
              <a:buChar char="ü"/>
              <a:defRPr/>
            </a:pPr>
            <a:r>
              <a:rPr lang="it-IT" sz="2000" dirty="0" smtClean="0">
                <a:latin typeface="Arial" pitchFamily="34" charset="0"/>
                <a:cs typeface="Arial" pitchFamily="34" charset="0"/>
              </a:rPr>
              <a:t>Riconoscimento del debito</a:t>
            </a:r>
          </a:p>
          <a:p>
            <a:pPr marL="2159000" indent="-368300" eaLnBrk="1" hangingPunct="1">
              <a:lnSpc>
                <a:spcPct val="80000"/>
              </a:lnSpc>
              <a:buFont typeface="Wingdings" pitchFamily="2" charset="2"/>
              <a:buChar char="ü"/>
              <a:defRPr/>
            </a:pPr>
            <a:r>
              <a:rPr lang="it-IT" sz="2000" dirty="0" smtClean="0">
                <a:latin typeface="Arial" pitchFamily="34" charset="0"/>
                <a:cs typeface="Arial" pitchFamily="34" charset="0"/>
              </a:rPr>
              <a:t>Riassicurazione</a:t>
            </a:r>
          </a:p>
          <a:p>
            <a:pPr marL="2159000" indent="-368300" eaLnBrk="1" hangingPunct="1">
              <a:lnSpc>
                <a:spcPct val="80000"/>
              </a:lnSpc>
              <a:buFont typeface="Wingdings" pitchFamily="2" charset="2"/>
              <a:buChar char="ü"/>
              <a:defRPr/>
            </a:pPr>
            <a:r>
              <a:rPr lang="it-IT" sz="2000" dirty="0" err="1" smtClean="0">
                <a:latin typeface="Arial" pitchFamily="34" charset="0"/>
                <a:cs typeface="Arial" pitchFamily="34" charset="0"/>
              </a:rPr>
              <a:t>ecc</a:t>
            </a:r>
            <a:r>
              <a:rPr lang="it-IT" sz="2000" dirty="0" smtClean="0">
                <a:latin typeface="Arial" pitchFamily="34" charset="0"/>
                <a:cs typeface="Arial" pitchFamily="34" charset="0"/>
              </a:rPr>
              <a:t>…</a:t>
            </a:r>
          </a:p>
          <a:p>
            <a:pPr marL="0" indent="0" eaLnBrk="1" hangingPunct="1">
              <a:lnSpc>
                <a:spcPct val="80000"/>
              </a:lnSpc>
              <a:buNone/>
              <a:defRPr/>
            </a:pPr>
            <a:r>
              <a:rPr lang="it-IT" sz="2000" dirty="0" smtClean="0">
                <a:latin typeface="Arial" pitchFamily="34" charset="0"/>
                <a:cs typeface="Arial" pitchFamily="34" charset="0"/>
              </a:rPr>
              <a:t>In questo modo consente un’effettiva mitigazione del rischio anche osservando le abitudini di pagamento dei debitori, attività non monitorabile da parte della banca</a:t>
            </a:r>
            <a:endParaRPr lang="it-IT" sz="2000" dirty="0">
              <a:latin typeface="Arial" pitchFamily="34" charset="0"/>
              <a:cs typeface="Arial" pitchFamily="34" charset="0"/>
            </a:endParaRPr>
          </a:p>
        </p:txBody>
      </p:sp>
      <p:sp>
        <p:nvSpPr>
          <p:cNvPr id="51203" name="Segnaposto numero diapositiva 1"/>
          <p:cNvSpPr>
            <a:spLocks noGrp="1"/>
          </p:cNvSpPr>
          <p:nvPr>
            <p:ph type="sldNum" sz="quarter" idx="4294967295"/>
          </p:nvPr>
        </p:nvSpPr>
        <p:spPr bwMode="auto">
          <a:xfrm>
            <a:off x="8077200" y="6188075"/>
            <a:ext cx="10668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B7787F63-B522-4265-900A-8E6B180DCCF9}" type="slidenum">
              <a:rPr lang="it-IT" smtClean="0">
                <a:latin typeface="Trebuchet MS" pitchFamily="34" charset="0"/>
                <a:cs typeface="Arial" charset="0"/>
              </a:rPr>
              <a:pPr fontAlgn="base">
                <a:spcBef>
                  <a:spcPct val="0"/>
                </a:spcBef>
                <a:spcAft>
                  <a:spcPct val="0"/>
                </a:spcAft>
              </a:pPr>
              <a:t>79</a:t>
            </a:fld>
            <a:endParaRPr lang="it-IT" smtClean="0">
              <a:latin typeface="Trebuchet MS" pitchFamily="34" charset="0"/>
              <a:cs typeface="Arial" charset="0"/>
            </a:endParaRPr>
          </a:p>
        </p:txBody>
      </p:sp>
    </p:spTree>
    <p:extLst>
      <p:ext uri="{BB962C8B-B14F-4D97-AF65-F5344CB8AC3E}">
        <p14:creationId xmlns:p14="http://schemas.microsoft.com/office/powerpoint/2010/main" val="5645765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Rapporto Sofferenze Impieghi Bancari </a:t>
            </a:r>
            <a:endParaRPr lang="it-IT" dirty="0"/>
          </a:p>
        </p:txBody>
      </p:sp>
      <p:sp>
        <p:nvSpPr>
          <p:cNvPr id="3" name="Segnaposto contenuto 2"/>
          <p:cNvSpPr>
            <a:spLocks noGrp="1"/>
          </p:cNvSpPr>
          <p:nvPr>
            <p:ph idx="1"/>
          </p:nvPr>
        </p:nvSpPr>
        <p:spPr/>
        <p:txBody>
          <a:bodyPr/>
          <a:lstStyle/>
          <a:p>
            <a:endParaRPr lang="it-IT" dirty="0"/>
          </a:p>
        </p:txBody>
      </p:sp>
      <p:sp>
        <p:nvSpPr>
          <p:cNvPr id="4" name="Segnaposto numero diapositiva 3"/>
          <p:cNvSpPr>
            <a:spLocks noGrp="1"/>
          </p:cNvSpPr>
          <p:nvPr>
            <p:ph type="sldNum" sz="quarter" idx="11"/>
          </p:nvPr>
        </p:nvSpPr>
        <p:spPr/>
        <p:txBody>
          <a:bodyPr/>
          <a:lstStyle/>
          <a:p>
            <a:pPr>
              <a:defRPr/>
            </a:pPr>
            <a:fld id="{B57300DC-91DD-4DC8-AB27-F33C3DFFEFC7}" type="slidenum">
              <a:rPr lang="it-IT" smtClean="0"/>
              <a:pPr>
                <a:defRPr/>
              </a:pPr>
              <a:t>8</a:t>
            </a:fld>
            <a:endParaRPr lang="it-IT"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1700808"/>
            <a:ext cx="7009028" cy="491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3195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7"/>
          <p:cNvSpPr>
            <a:spLocks noGrp="1"/>
          </p:cNvSpPr>
          <p:nvPr>
            <p:ph type="title" idx="4294967295"/>
          </p:nvPr>
        </p:nvSpPr>
        <p:spPr>
          <a:xfrm>
            <a:off x="31034" y="29546"/>
            <a:ext cx="9144000" cy="1143000"/>
          </a:xfrm>
        </p:spPr>
        <p:txBody>
          <a:bodyPr/>
          <a:lstStyle/>
          <a:p>
            <a:pPr eaLnBrk="1" hangingPunct="1"/>
            <a:r>
              <a:rPr lang="it-IT" sz="3000" dirty="0" smtClean="0"/>
              <a:t>Factoring e banche – raffronti - </a:t>
            </a:r>
            <a:endParaRPr lang="it-IT" sz="3000" dirty="0"/>
          </a:p>
        </p:txBody>
      </p:sp>
      <p:sp>
        <p:nvSpPr>
          <p:cNvPr id="160770" name="Rectangle 8"/>
          <p:cNvSpPr>
            <a:spLocks noGrp="1"/>
          </p:cNvSpPr>
          <p:nvPr>
            <p:ph type="body" idx="4294967295"/>
          </p:nvPr>
        </p:nvSpPr>
        <p:spPr>
          <a:xfrm>
            <a:off x="395536" y="1700808"/>
            <a:ext cx="8429625" cy="1584176"/>
          </a:xfrm>
          <a:prstGeom prst="rect">
            <a:avLst/>
          </a:prstGeom>
        </p:spPr>
        <p:txBody>
          <a:bodyPr/>
          <a:lstStyle/>
          <a:p>
            <a:pPr marL="0" indent="0" eaLnBrk="1" hangingPunct="1">
              <a:lnSpc>
                <a:spcPct val="80000"/>
              </a:lnSpc>
              <a:buNone/>
              <a:defRPr/>
            </a:pPr>
            <a:r>
              <a:rPr lang="it-IT" sz="2200" dirty="0" smtClean="0">
                <a:latin typeface="Arial" pitchFamily="34" charset="0"/>
                <a:cs typeface="Arial" pitchFamily="34" charset="0"/>
              </a:rPr>
              <a:t>Queste peculiarità dell’operazione di factoring, alle quali si va aggiungere la flessibilità del prodotto che può accompagnare l’azienda sia nelle fasi cicliche sia in quelle anticicliche, spiegano lo sviluppo che il mercato del factoring ha registrato nel corso dell’ultimo decennio </a:t>
            </a:r>
            <a:endParaRPr lang="it-IT" sz="2200" dirty="0">
              <a:latin typeface="Arial" pitchFamily="34" charset="0"/>
              <a:cs typeface="Arial" pitchFamily="34" charset="0"/>
            </a:endParaRPr>
          </a:p>
        </p:txBody>
      </p:sp>
      <p:sp>
        <p:nvSpPr>
          <p:cNvPr id="51203" name="Segnaposto numero diapositiva 1"/>
          <p:cNvSpPr>
            <a:spLocks noGrp="1"/>
          </p:cNvSpPr>
          <p:nvPr>
            <p:ph type="sldNum" sz="quarter" idx="4294967295"/>
          </p:nvPr>
        </p:nvSpPr>
        <p:spPr bwMode="auto">
          <a:xfrm>
            <a:off x="8077200" y="6188075"/>
            <a:ext cx="10668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B7787F63-B522-4265-900A-8E6B180DCCF9}" type="slidenum">
              <a:rPr lang="it-IT" smtClean="0">
                <a:latin typeface="Trebuchet MS" pitchFamily="34" charset="0"/>
                <a:cs typeface="Arial" charset="0"/>
              </a:rPr>
              <a:pPr fontAlgn="base">
                <a:spcBef>
                  <a:spcPct val="0"/>
                </a:spcBef>
                <a:spcAft>
                  <a:spcPct val="0"/>
                </a:spcAft>
              </a:pPr>
              <a:t>80</a:t>
            </a:fld>
            <a:endParaRPr lang="it-IT" smtClean="0">
              <a:latin typeface="Trebuchet MS" pitchFamily="34" charset="0"/>
              <a:cs typeface="Arial" charset="0"/>
            </a:endParaRPr>
          </a:p>
        </p:txBody>
      </p:sp>
      <p:graphicFrame>
        <p:nvGraphicFramePr>
          <p:cNvPr id="5" name="Grafico 4"/>
          <p:cNvGraphicFramePr>
            <a:graphicFrameLocks/>
          </p:cNvGraphicFramePr>
          <p:nvPr>
            <p:extLst>
              <p:ext uri="{D42A27DB-BD31-4B8C-83A1-F6EECF244321}">
                <p14:modId xmlns:p14="http://schemas.microsoft.com/office/powerpoint/2010/main" val="2415373761"/>
              </p:ext>
            </p:extLst>
          </p:nvPr>
        </p:nvGraphicFramePr>
        <p:xfrm>
          <a:off x="971600" y="3212976"/>
          <a:ext cx="7110079" cy="3068515"/>
        </p:xfrm>
        <a:graphic>
          <a:graphicData uri="http://schemas.openxmlformats.org/drawingml/2006/chart">
            <c:chart xmlns:c="http://schemas.openxmlformats.org/drawingml/2006/chart" xmlns:r="http://schemas.openxmlformats.org/officeDocument/2006/relationships" r:id="rId2"/>
          </a:graphicData>
        </a:graphic>
      </p:graphicFrame>
      <p:sp>
        <p:nvSpPr>
          <p:cNvPr id="6" name="CasellaDiTesto 5"/>
          <p:cNvSpPr txBox="1"/>
          <p:nvPr/>
        </p:nvSpPr>
        <p:spPr>
          <a:xfrm>
            <a:off x="33856" y="6442501"/>
            <a:ext cx="9135420" cy="276999"/>
          </a:xfrm>
          <a:prstGeom prst="rect">
            <a:avLst/>
          </a:prstGeom>
          <a:noFill/>
        </p:spPr>
        <p:txBody>
          <a:bodyPr wrap="square" rtlCol="0">
            <a:spAutoFit/>
          </a:bodyPr>
          <a:lstStyle/>
          <a:p>
            <a:pPr algn="ctr"/>
            <a:r>
              <a:rPr lang="it-IT" sz="1200" dirty="0">
                <a:solidFill>
                  <a:schemeClr val="bg2"/>
                </a:solidFill>
                <a:latin typeface="Arial" pitchFamily="34" charset="0"/>
                <a:cs typeface="Arial" pitchFamily="34" charset="0"/>
              </a:rPr>
              <a:t>Fonte </a:t>
            </a:r>
            <a:r>
              <a:rPr lang="it-IT" sz="1200" dirty="0" err="1">
                <a:solidFill>
                  <a:schemeClr val="bg2"/>
                </a:solidFill>
                <a:latin typeface="Arial" pitchFamily="34" charset="0"/>
                <a:cs typeface="Arial" pitchFamily="34" charset="0"/>
              </a:rPr>
              <a:t>Assifact</a:t>
            </a:r>
            <a:endParaRPr lang="it-IT" sz="12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662417783"/>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bwMode="auto">
          <a:xfrm>
            <a:off x="1293526" y="4149080"/>
            <a:ext cx="6696744" cy="360040"/>
          </a:xfrm>
          <a:prstGeom prst="rect">
            <a:avLst/>
          </a:prstGeom>
          <a:solidFill>
            <a:srgbClr val="EEECE1"/>
          </a:solidFill>
          <a:ln w="9525">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lIns="0" tIns="0" rIns="0" bIns="0" rtlCol="0" anchor="ctr" anchorCtr="0">
            <a:prstTxWarp prst="textNoShape">
              <a:avLst/>
            </a:prstTxWarp>
          </a:bodyPr>
          <a:lstStyle/>
          <a:p>
            <a:pPr algn="ctr"/>
            <a:endParaRPr lang="it-IT" dirty="0" smtClean="0">
              <a:solidFill>
                <a:schemeClr val="tx2">
                  <a:lumMod val="50000"/>
                  <a:lumOff val="50000"/>
                </a:schemeClr>
              </a:solidFill>
              <a:latin typeface="+mj-lt"/>
            </a:endParaRPr>
          </a:p>
        </p:txBody>
      </p:sp>
      <p:sp>
        <p:nvSpPr>
          <p:cNvPr id="29" name="Text Box 7"/>
          <p:cNvSpPr txBox="1">
            <a:spLocks noChangeArrowheads="1"/>
          </p:cNvSpPr>
          <p:nvPr/>
        </p:nvSpPr>
        <p:spPr bwMode="auto">
          <a:xfrm>
            <a:off x="8470087" y="6309320"/>
            <a:ext cx="304725" cy="321469"/>
          </a:xfrm>
          <a:prstGeom prst="rect">
            <a:avLst/>
          </a:prstGeom>
          <a:noFill/>
          <a:ln w="12700">
            <a:noFill/>
            <a:miter lim="800000"/>
            <a:headEnd/>
            <a:tailEnd/>
          </a:ln>
        </p:spPr>
        <p:txBody>
          <a:bodyPr wrap="none" lIns="64270" tIns="32135" rIns="64270" bIns="32135" anchor="ctr"/>
          <a:lstStyle/>
          <a:p>
            <a:pPr algn="ctr"/>
            <a:fld id="{98A5D95B-D39F-4511-B117-BE68A7DD1C5D}" type="slidenum">
              <a:rPr lang="en-US">
                <a:solidFill>
                  <a:srgbClr val="FFFFFF"/>
                </a:solidFill>
                <a:latin typeface="Trebuchet MS" pitchFamily="34" charset="0"/>
                <a:sym typeface="Trebuchet MS" pitchFamily="34" charset="0"/>
              </a:rPr>
              <a:pPr algn="ctr"/>
              <a:t>81</a:t>
            </a:fld>
            <a:endParaRPr lang="en-US" dirty="0">
              <a:solidFill>
                <a:srgbClr val="FFFFFF"/>
              </a:solidFill>
              <a:latin typeface="Trebuchet MS" pitchFamily="34" charset="0"/>
              <a:sym typeface="Trebuchet MS" pitchFamily="34" charset="0"/>
            </a:endParaRPr>
          </a:p>
        </p:txBody>
      </p:sp>
      <p:sp>
        <p:nvSpPr>
          <p:cNvPr id="6" name="Titolo 3"/>
          <p:cNvSpPr txBox="1">
            <a:spLocks/>
          </p:cNvSpPr>
          <p:nvPr/>
        </p:nvSpPr>
        <p:spPr bwMode="auto">
          <a:xfrm>
            <a:off x="5720" y="188640"/>
            <a:ext cx="9144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i="1" kern="1200">
                <a:solidFill>
                  <a:srgbClr val="CAB696"/>
                </a:solidFill>
                <a:latin typeface="Arial Black"/>
                <a:ea typeface="+mj-ea"/>
                <a:cs typeface="Arial Black"/>
              </a:defRPr>
            </a:lvl1pPr>
            <a:lvl2pPr algn="l" defTabSz="457200" rtl="0" eaLnBrk="0" fontAlgn="base" hangingPunct="0">
              <a:spcBef>
                <a:spcPct val="0"/>
              </a:spcBef>
              <a:spcAft>
                <a:spcPct val="0"/>
              </a:spcAft>
              <a:defRPr sz="3600" i="1">
                <a:solidFill>
                  <a:srgbClr val="CAB696"/>
                </a:solidFill>
                <a:latin typeface="Arial Black" pitchFamily="34" charset="0"/>
              </a:defRPr>
            </a:lvl2pPr>
            <a:lvl3pPr algn="l" defTabSz="457200" rtl="0" eaLnBrk="0" fontAlgn="base" hangingPunct="0">
              <a:spcBef>
                <a:spcPct val="0"/>
              </a:spcBef>
              <a:spcAft>
                <a:spcPct val="0"/>
              </a:spcAft>
              <a:defRPr sz="3600" i="1">
                <a:solidFill>
                  <a:srgbClr val="CAB696"/>
                </a:solidFill>
                <a:latin typeface="Arial Black" pitchFamily="34" charset="0"/>
              </a:defRPr>
            </a:lvl3pPr>
            <a:lvl4pPr algn="l" defTabSz="457200" rtl="0" eaLnBrk="0" fontAlgn="base" hangingPunct="0">
              <a:spcBef>
                <a:spcPct val="0"/>
              </a:spcBef>
              <a:spcAft>
                <a:spcPct val="0"/>
              </a:spcAft>
              <a:defRPr sz="3600" i="1">
                <a:solidFill>
                  <a:srgbClr val="CAB696"/>
                </a:solidFill>
                <a:latin typeface="Arial Black" pitchFamily="34" charset="0"/>
              </a:defRPr>
            </a:lvl4pPr>
            <a:lvl5pPr algn="l" defTabSz="457200" rtl="0" eaLnBrk="0" fontAlgn="base" hangingPunct="0">
              <a:spcBef>
                <a:spcPct val="0"/>
              </a:spcBef>
              <a:spcAft>
                <a:spcPct val="0"/>
              </a:spcAft>
              <a:defRPr sz="3600" i="1">
                <a:solidFill>
                  <a:srgbClr val="CAB696"/>
                </a:solidFill>
                <a:latin typeface="Arial Black" pitchFamily="34" charset="0"/>
              </a:defRPr>
            </a:lvl5pPr>
            <a:lvl6pPr marL="457200" algn="l" defTabSz="457200" rtl="0" fontAlgn="base">
              <a:spcBef>
                <a:spcPct val="0"/>
              </a:spcBef>
              <a:spcAft>
                <a:spcPct val="0"/>
              </a:spcAft>
              <a:defRPr sz="3600" i="1">
                <a:solidFill>
                  <a:srgbClr val="CAB696"/>
                </a:solidFill>
                <a:latin typeface="Arial Black" pitchFamily="34" charset="0"/>
              </a:defRPr>
            </a:lvl6pPr>
            <a:lvl7pPr marL="914400" algn="l" defTabSz="457200" rtl="0" fontAlgn="base">
              <a:spcBef>
                <a:spcPct val="0"/>
              </a:spcBef>
              <a:spcAft>
                <a:spcPct val="0"/>
              </a:spcAft>
              <a:defRPr sz="3600" i="1">
                <a:solidFill>
                  <a:srgbClr val="CAB696"/>
                </a:solidFill>
                <a:latin typeface="Arial Black" pitchFamily="34" charset="0"/>
              </a:defRPr>
            </a:lvl7pPr>
            <a:lvl8pPr marL="1371600" algn="l" defTabSz="457200" rtl="0" fontAlgn="base">
              <a:spcBef>
                <a:spcPct val="0"/>
              </a:spcBef>
              <a:spcAft>
                <a:spcPct val="0"/>
              </a:spcAft>
              <a:defRPr sz="3600" i="1">
                <a:solidFill>
                  <a:srgbClr val="CAB696"/>
                </a:solidFill>
                <a:latin typeface="Arial Black" pitchFamily="34" charset="0"/>
              </a:defRPr>
            </a:lvl8pPr>
            <a:lvl9pPr marL="1828800" algn="l" defTabSz="457200" rtl="0" fontAlgn="base">
              <a:spcBef>
                <a:spcPct val="0"/>
              </a:spcBef>
              <a:spcAft>
                <a:spcPct val="0"/>
              </a:spcAft>
              <a:defRPr sz="3600" i="1">
                <a:solidFill>
                  <a:srgbClr val="CAB696"/>
                </a:solidFill>
                <a:latin typeface="Arial Black" pitchFamily="34" charset="0"/>
              </a:defRPr>
            </a:lvl9pPr>
          </a:lstStyle>
          <a:p>
            <a:pPr algn="ctr"/>
            <a:r>
              <a:rPr lang="it-IT" dirty="0">
                <a:solidFill>
                  <a:schemeClr val="accent1"/>
                </a:solidFill>
                <a:latin typeface="Arial Black" pitchFamily="34" charset="0"/>
                <a:ea typeface="ＭＳ Ｐゴシック"/>
                <a:cs typeface="ＭＳ Ｐゴシック"/>
              </a:rPr>
              <a:t>Agenda</a:t>
            </a:r>
          </a:p>
        </p:txBody>
      </p:sp>
      <p:sp>
        <p:nvSpPr>
          <p:cNvPr id="7" name="Rettangolo 6"/>
          <p:cNvSpPr/>
          <p:nvPr/>
        </p:nvSpPr>
        <p:spPr>
          <a:xfrm>
            <a:off x="1301356" y="1556792"/>
            <a:ext cx="6552728" cy="3888432"/>
          </a:xfrm>
          <a:prstGeom prst="rect">
            <a:avLst/>
          </a:prstGeom>
          <a:noFill/>
          <a:ln w="9525">
            <a:noFill/>
            <a:prstDash val="dash"/>
            <a:miter lim="800000"/>
            <a:headEnd/>
            <a:tailEnd/>
          </a:ln>
          <a:effectLst/>
        </p:spPr>
        <p:txBody>
          <a:bodyPr lIns="216000" tIns="0" rIns="216000" bIns="0" rtlCol="0" anchor="t" anchorCtr="0">
            <a:prstTxWarp prst="textNoShape">
              <a:avLst/>
            </a:prstTxWarp>
            <a:noAutofit/>
          </a:bodyPr>
          <a:lstStyle/>
          <a:p>
            <a:pPr marL="85725" algn="just"/>
            <a:endParaRPr lang="it-IT" sz="1600" dirty="0" smtClean="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smtClean="0">
                <a:solidFill>
                  <a:schemeClr val="accent2">
                    <a:lumMod val="75000"/>
                  </a:schemeClr>
                </a:solidFill>
                <a:latin typeface="Arial" pitchFamily="34" charset="0"/>
                <a:cs typeface="Arial" pitchFamily="34" charset="0"/>
              </a:rPr>
              <a:t>Il mercato</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Che cos’è il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La </a:t>
            </a:r>
            <a:r>
              <a:rPr lang="it-IT" sz="1600" dirty="0" smtClean="0">
                <a:solidFill>
                  <a:schemeClr val="accent2">
                    <a:lumMod val="75000"/>
                  </a:schemeClr>
                </a:solidFill>
                <a:latin typeface="Arial" pitchFamily="34" charset="0"/>
                <a:cs typeface="Arial" pitchFamily="34" charset="0"/>
              </a:rPr>
              <a:t>normativa</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Struttura tecnica </a:t>
            </a:r>
            <a:r>
              <a:rPr lang="it-IT" sz="1600" dirty="0" smtClean="0">
                <a:solidFill>
                  <a:schemeClr val="accent2">
                    <a:lumMod val="75000"/>
                  </a:schemeClr>
                </a:solidFill>
                <a:latin typeface="Arial" pitchFamily="34" charset="0"/>
                <a:cs typeface="Arial" pitchFamily="34" charset="0"/>
              </a:rPr>
              <a:t>dell’operazione</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Vantaggi dell’operazione e </a:t>
            </a:r>
            <a:r>
              <a:rPr lang="it-IT" sz="1600" dirty="0" smtClean="0">
                <a:solidFill>
                  <a:schemeClr val="accent2">
                    <a:lumMod val="75000"/>
                  </a:schemeClr>
                </a:solidFill>
                <a:latin typeface="Arial" pitchFamily="34" charset="0"/>
                <a:cs typeface="Arial" pitchFamily="34" charset="0"/>
              </a:rPr>
              <a:t>comparazione</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Il profilo ideale della domanda di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Gli effetti del factoring sulla gestione </a:t>
            </a:r>
            <a:r>
              <a:rPr lang="it-IT" sz="1600" dirty="0" smtClean="0">
                <a:solidFill>
                  <a:schemeClr val="accent2">
                    <a:lumMod val="75000"/>
                  </a:schemeClr>
                </a:solidFill>
                <a:latin typeface="Arial" pitchFamily="34" charset="0"/>
                <a:cs typeface="Arial" pitchFamily="34" charset="0"/>
              </a:rPr>
              <a:t>dell’impresa</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Case </a:t>
            </a:r>
            <a:r>
              <a:rPr lang="it-IT" sz="1600" dirty="0" err="1">
                <a:solidFill>
                  <a:schemeClr val="accent2">
                    <a:lumMod val="75000"/>
                  </a:schemeClr>
                </a:solidFill>
                <a:latin typeface="Arial" pitchFamily="34" charset="0"/>
                <a:cs typeface="Arial" pitchFamily="34" charset="0"/>
              </a:rPr>
              <a:t>History</a:t>
            </a: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endParaRPr lang="it-IT" sz="1600" dirty="0">
              <a:solidFill>
                <a:schemeClr val="tx2">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38023725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700807"/>
            <a:ext cx="7848600"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051720" y="0"/>
            <a:ext cx="5832648" cy="1077218"/>
          </a:xfrm>
          <a:prstGeom prst="rect">
            <a:avLst/>
          </a:prstGeom>
        </p:spPr>
        <p:txBody>
          <a:bodyPr wrap="square">
            <a:spAutoFit/>
          </a:bodyPr>
          <a:lstStyle/>
          <a:p>
            <a:r>
              <a:rPr lang="it-IT" sz="3200" b="0" i="0" kern="0" dirty="0">
                <a:solidFill>
                  <a:srgbClr val="005CE7">
                    <a:lumMod val="75000"/>
                  </a:srgbClr>
                </a:solidFill>
                <a:latin typeface="Verdana"/>
                <a:ea typeface="+mj-ea"/>
                <a:cs typeface="+mj-cs"/>
              </a:rPr>
              <a:t>Il profilo ideale della domanda di factoring</a:t>
            </a:r>
            <a:endParaRPr lang="it-IT" dirty="0"/>
          </a:p>
        </p:txBody>
      </p:sp>
    </p:spTree>
    <p:extLst>
      <p:ext uri="{BB962C8B-B14F-4D97-AF65-F5344CB8AC3E}">
        <p14:creationId xmlns:p14="http://schemas.microsoft.com/office/powerpoint/2010/main" val="33079223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1772816"/>
            <a:ext cx="837247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2627784" y="20191"/>
            <a:ext cx="4572000" cy="1077218"/>
          </a:xfrm>
          <a:prstGeom prst="rect">
            <a:avLst/>
          </a:prstGeom>
        </p:spPr>
        <p:txBody>
          <a:bodyPr>
            <a:spAutoFit/>
          </a:bodyPr>
          <a:lstStyle/>
          <a:p>
            <a:pPr lvl="0"/>
            <a:r>
              <a:rPr lang="it-IT" sz="3200" b="0" i="0" kern="0" dirty="0">
                <a:solidFill>
                  <a:srgbClr val="005CE7">
                    <a:lumMod val="75000"/>
                  </a:srgbClr>
                </a:solidFill>
                <a:latin typeface="Verdana"/>
              </a:rPr>
              <a:t>Il profilo ideale della domanda di factoring</a:t>
            </a:r>
            <a:endParaRPr lang="it-IT" dirty="0">
              <a:solidFill>
                <a:srgbClr val="FFFFFF"/>
              </a:solidFill>
            </a:endParaRPr>
          </a:p>
        </p:txBody>
      </p:sp>
    </p:spTree>
    <p:extLst>
      <p:ext uri="{BB962C8B-B14F-4D97-AF65-F5344CB8AC3E}">
        <p14:creationId xmlns:p14="http://schemas.microsoft.com/office/powerpoint/2010/main" val="33133488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a:xfrm>
            <a:off x="2483768" y="20191"/>
            <a:ext cx="4572000" cy="1077218"/>
          </a:xfrm>
          <a:prstGeom prst="rect">
            <a:avLst/>
          </a:prstGeom>
        </p:spPr>
        <p:txBody>
          <a:bodyPr>
            <a:spAutoFit/>
          </a:bodyPr>
          <a:lstStyle/>
          <a:p>
            <a:pPr lvl="0"/>
            <a:r>
              <a:rPr lang="it-IT" sz="3200" b="0" i="0" kern="0" dirty="0">
                <a:solidFill>
                  <a:srgbClr val="005CE7">
                    <a:lumMod val="75000"/>
                  </a:srgbClr>
                </a:solidFill>
                <a:latin typeface="Verdana"/>
              </a:rPr>
              <a:t>Il profilo ideale della domanda di factoring</a:t>
            </a:r>
            <a:endParaRPr lang="it-IT" dirty="0">
              <a:solidFill>
                <a:srgbClr val="FFFFFF"/>
              </a:solidFill>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95438"/>
            <a:ext cx="7416824" cy="471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27917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8010525"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2483768" y="7491"/>
            <a:ext cx="4572000" cy="1077218"/>
          </a:xfrm>
          <a:prstGeom prst="rect">
            <a:avLst/>
          </a:prstGeom>
        </p:spPr>
        <p:txBody>
          <a:bodyPr>
            <a:spAutoFit/>
          </a:bodyPr>
          <a:lstStyle/>
          <a:p>
            <a:pPr lvl="0"/>
            <a:r>
              <a:rPr lang="it-IT" sz="3200" b="0" i="0" kern="0" dirty="0">
                <a:solidFill>
                  <a:srgbClr val="005CE7">
                    <a:lumMod val="75000"/>
                  </a:srgbClr>
                </a:solidFill>
                <a:latin typeface="Verdana"/>
              </a:rPr>
              <a:t>Il profilo ideale della domanda di factoring</a:t>
            </a:r>
            <a:endParaRPr lang="it-IT" dirty="0">
              <a:solidFill>
                <a:srgbClr val="FFFFFF"/>
              </a:solidFill>
            </a:endParaRPr>
          </a:p>
        </p:txBody>
      </p:sp>
    </p:spTree>
    <p:extLst>
      <p:ext uri="{BB962C8B-B14F-4D97-AF65-F5344CB8AC3E}">
        <p14:creationId xmlns:p14="http://schemas.microsoft.com/office/powerpoint/2010/main" val="26508817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358" y="1700808"/>
            <a:ext cx="8267700"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627784" y="0"/>
            <a:ext cx="4572000" cy="1077218"/>
          </a:xfrm>
          <a:prstGeom prst="rect">
            <a:avLst/>
          </a:prstGeom>
        </p:spPr>
        <p:txBody>
          <a:bodyPr>
            <a:spAutoFit/>
          </a:bodyPr>
          <a:lstStyle/>
          <a:p>
            <a:pPr lvl="0"/>
            <a:r>
              <a:rPr lang="it-IT" sz="3200" b="0" i="0" kern="0" dirty="0">
                <a:solidFill>
                  <a:srgbClr val="005CE7">
                    <a:lumMod val="75000"/>
                  </a:srgbClr>
                </a:solidFill>
                <a:latin typeface="Verdana"/>
              </a:rPr>
              <a:t>Il profilo ideale della domanda di factoring</a:t>
            </a:r>
            <a:endParaRPr lang="it-IT" dirty="0">
              <a:solidFill>
                <a:srgbClr val="FFFFFF"/>
              </a:solidFill>
            </a:endParaRPr>
          </a:p>
        </p:txBody>
      </p:sp>
    </p:spTree>
    <p:extLst>
      <p:ext uri="{BB962C8B-B14F-4D97-AF65-F5344CB8AC3E}">
        <p14:creationId xmlns:p14="http://schemas.microsoft.com/office/powerpoint/2010/main" val="196336151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23" y="1484784"/>
            <a:ext cx="832485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311152" y="32891"/>
            <a:ext cx="4572000" cy="1077218"/>
          </a:xfrm>
          <a:prstGeom prst="rect">
            <a:avLst/>
          </a:prstGeom>
        </p:spPr>
        <p:txBody>
          <a:bodyPr>
            <a:spAutoFit/>
          </a:bodyPr>
          <a:lstStyle/>
          <a:p>
            <a:pPr lvl="0"/>
            <a:r>
              <a:rPr lang="it-IT" sz="3200" b="0" i="0" kern="0" dirty="0">
                <a:solidFill>
                  <a:srgbClr val="005CE7">
                    <a:lumMod val="75000"/>
                  </a:srgbClr>
                </a:solidFill>
                <a:latin typeface="Verdana"/>
              </a:rPr>
              <a:t>Il profilo ideale della domanda di factoring</a:t>
            </a:r>
            <a:endParaRPr lang="it-IT" dirty="0">
              <a:solidFill>
                <a:srgbClr val="FFFFFF"/>
              </a:solidFill>
            </a:endParaRPr>
          </a:p>
        </p:txBody>
      </p:sp>
    </p:spTree>
    <p:extLst>
      <p:ext uri="{BB962C8B-B14F-4D97-AF65-F5344CB8AC3E}">
        <p14:creationId xmlns:p14="http://schemas.microsoft.com/office/powerpoint/2010/main" val="35038499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992" y="1556792"/>
            <a:ext cx="8229600"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2311152" y="32891"/>
            <a:ext cx="4572000" cy="1077218"/>
          </a:xfrm>
          <a:prstGeom prst="rect">
            <a:avLst/>
          </a:prstGeom>
        </p:spPr>
        <p:txBody>
          <a:bodyPr>
            <a:spAutoFit/>
          </a:bodyPr>
          <a:lstStyle/>
          <a:p>
            <a:pPr lvl="0"/>
            <a:r>
              <a:rPr lang="it-IT" sz="3200" b="0" i="0" kern="0" dirty="0">
                <a:solidFill>
                  <a:srgbClr val="005CE7">
                    <a:lumMod val="75000"/>
                  </a:srgbClr>
                </a:solidFill>
                <a:latin typeface="Verdana"/>
              </a:rPr>
              <a:t>Il profilo ideale della domanda di factoring</a:t>
            </a:r>
            <a:endParaRPr lang="it-IT" dirty="0">
              <a:solidFill>
                <a:srgbClr val="FFFFFF"/>
              </a:solidFill>
            </a:endParaRPr>
          </a:p>
        </p:txBody>
      </p:sp>
    </p:spTree>
    <p:extLst>
      <p:ext uri="{BB962C8B-B14F-4D97-AF65-F5344CB8AC3E}">
        <p14:creationId xmlns:p14="http://schemas.microsoft.com/office/powerpoint/2010/main" val="225282088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2134" name="Picture 6" descr="LOGO TK&amp;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5825" y="5613400"/>
            <a:ext cx="1079500" cy="62388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27" y="1556792"/>
            <a:ext cx="84010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252" y="4680992"/>
            <a:ext cx="83820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2311152" y="32891"/>
            <a:ext cx="4572000" cy="1077218"/>
          </a:xfrm>
          <a:prstGeom prst="rect">
            <a:avLst/>
          </a:prstGeom>
        </p:spPr>
        <p:txBody>
          <a:bodyPr>
            <a:spAutoFit/>
          </a:bodyPr>
          <a:lstStyle/>
          <a:p>
            <a:pPr lvl="0"/>
            <a:r>
              <a:rPr lang="it-IT" sz="3200" b="0" i="0" kern="0" dirty="0">
                <a:solidFill>
                  <a:srgbClr val="005CE7">
                    <a:lumMod val="75000"/>
                  </a:srgbClr>
                </a:solidFill>
                <a:latin typeface="Verdana"/>
              </a:rPr>
              <a:t>Il profilo ideale della domanda di factoring</a:t>
            </a:r>
            <a:endParaRPr lang="it-IT" dirty="0">
              <a:solidFill>
                <a:srgbClr val="FFFFFF"/>
              </a:solidFill>
            </a:endParaRPr>
          </a:p>
        </p:txBody>
      </p:sp>
    </p:spTree>
    <p:extLst>
      <p:ext uri="{BB962C8B-B14F-4D97-AF65-F5344CB8AC3E}">
        <p14:creationId xmlns:p14="http://schemas.microsoft.com/office/powerpoint/2010/main" val="754130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Previsioni PIL</a:t>
            </a:r>
            <a:endParaRPr lang="it-IT" dirty="0"/>
          </a:p>
        </p:txBody>
      </p:sp>
      <p:sp>
        <p:nvSpPr>
          <p:cNvPr id="3" name="Segnaposto numero diapositiva 2"/>
          <p:cNvSpPr>
            <a:spLocks noGrp="1"/>
          </p:cNvSpPr>
          <p:nvPr>
            <p:ph type="sldNum" sz="quarter" idx="11"/>
          </p:nvPr>
        </p:nvSpPr>
        <p:spPr/>
        <p:txBody>
          <a:bodyPr/>
          <a:lstStyle/>
          <a:p>
            <a:pPr>
              <a:defRPr/>
            </a:pPr>
            <a:fld id="{E10ED1BB-9010-478A-91C9-1CC692F51605}" type="slidenum">
              <a:rPr lang="it-IT" smtClean="0"/>
              <a:pPr>
                <a:defRPr/>
              </a:pPr>
              <a:t>9</a:t>
            </a:fld>
            <a:endParaRPr lang="it-IT" dirty="0"/>
          </a:p>
        </p:txBody>
      </p:sp>
      <p:pic>
        <p:nvPicPr>
          <p:cNvPr id="10243" name="Picture 3" descr="C:\Users\sabatoo\Documents\PIL 2014 09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62087"/>
            <a:ext cx="5976663" cy="520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1392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1628800"/>
            <a:ext cx="855345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311152" y="32891"/>
            <a:ext cx="4572000" cy="1077218"/>
          </a:xfrm>
          <a:prstGeom prst="rect">
            <a:avLst/>
          </a:prstGeom>
        </p:spPr>
        <p:txBody>
          <a:bodyPr>
            <a:spAutoFit/>
          </a:bodyPr>
          <a:lstStyle/>
          <a:p>
            <a:pPr lvl="0"/>
            <a:r>
              <a:rPr lang="it-IT" sz="3200" b="0" i="0" kern="0" dirty="0">
                <a:solidFill>
                  <a:srgbClr val="005CE7">
                    <a:lumMod val="75000"/>
                  </a:srgbClr>
                </a:solidFill>
                <a:latin typeface="Verdana"/>
              </a:rPr>
              <a:t>Il profilo ideale della domanda di factoring</a:t>
            </a:r>
            <a:endParaRPr lang="it-IT" dirty="0">
              <a:solidFill>
                <a:srgbClr val="FFFFFF"/>
              </a:solidFill>
            </a:endParaRPr>
          </a:p>
        </p:txBody>
      </p:sp>
    </p:spTree>
    <p:extLst>
      <p:ext uri="{BB962C8B-B14F-4D97-AF65-F5344CB8AC3E}">
        <p14:creationId xmlns:p14="http://schemas.microsoft.com/office/powerpoint/2010/main" val="187175133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04950"/>
            <a:ext cx="7200800" cy="4876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2483768" y="260648"/>
            <a:ext cx="4419800" cy="584775"/>
          </a:xfrm>
          <a:prstGeom prst="rect">
            <a:avLst/>
          </a:prstGeom>
        </p:spPr>
        <p:txBody>
          <a:bodyPr wrap="none">
            <a:spAutoFit/>
          </a:bodyPr>
          <a:lstStyle/>
          <a:p>
            <a:pPr lvl="0"/>
            <a:r>
              <a:rPr lang="it-IT" sz="3200" b="0" i="0" kern="0" dirty="0">
                <a:solidFill>
                  <a:srgbClr val="005CE7">
                    <a:lumMod val="75000"/>
                  </a:srgbClr>
                </a:solidFill>
                <a:latin typeface="Verdana"/>
              </a:rPr>
              <a:t>Il costo del factoring</a:t>
            </a:r>
            <a:endParaRPr lang="it-IT" dirty="0">
              <a:solidFill>
                <a:srgbClr val="FFFFFF"/>
              </a:solidFill>
            </a:endParaRPr>
          </a:p>
        </p:txBody>
      </p:sp>
    </p:spTree>
    <p:extLst>
      <p:ext uri="{BB962C8B-B14F-4D97-AF65-F5344CB8AC3E}">
        <p14:creationId xmlns:p14="http://schemas.microsoft.com/office/powerpoint/2010/main" val="34760568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bwMode="auto">
          <a:xfrm>
            <a:off x="1272756" y="4653136"/>
            <a:ext cx="6696744" cy="360040"/>
          </a:xfrm>
          <a:prstGeom prst="rect">
            <a:avLst/>
          </a:prstGeom>
          <a:solidFill>
            <a:srgbClr val="EEECE1"/>
          </a:solidFill>
          <a:ln w="9525">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lIns="0" tIns="0" rIns="0" bIns="0" rtlCol="0" anchor="ctr" anchorCtr="0">
            <a:prstTxWarp prst="textNoShape">
              <a:avLst/>
            </a:prstTxWarp>
          </a:bodyPr>
          <a:lstStyle/>
          <a:p>
            <a:pPr algn="ctr"/>
            <a:endParaRPr lang="it-IT" dirty="0" smtClean="0">
              <a:solidFill>
                <a:schemeClr val="tx2">
                  <a:lumMod val="50000"/>
                  <a:lumOff val="50000"/>
                </a:schemeClr>
              </a:solidFill>
              <a:latin typeface="+mj-lt"/>
            </a:endParaRPr>
          </a:p>
        </p:txBody>
      </p:sp>
      <p:sp>
        <p:nvSpPr>
          <p:cNvPr id="29" name="Text Box 7"/>
          <p:cNvSpPr txBox="1">
            <a:spLocks noChangeArrowheads="1"/>
          </p:cNvSpPr>
          <p:nvPr/>
        </p:nvSpPr>
        <p:spPr bwMode="auto">
          <a:xfrm>
            <a:off x="8470087" y="6309320"/>
            <a:ext cx="304725" cy="321469"/>
          </a:xfrm>
          <a:prstGeom prst="rect">
            <a:avLst/>
          </a:prstGeom>
          <a:noFill/>
          <a:ln w="12700">
            <a:noFill/>
            <a:miter lim="800000"/>
            <a:headEnd/>
            <a:tailEnd/>
          </a:ln>
        </p:spPr>
        <p:txBody>
          <a:bodyPr wrap="none" lIns="64270" tIns="32135" rIns="64270" bIns="32135" anchor="ctr"/>
          <a:lstStyle/>
          <a:p>
            <a:pPr algn="ctr"/>
            <a:fld id="{98A5D95B-D39F-4511-B117-BE68A7DD1C5D}" type="slidenum">
              <a:rPr lang="en-US">
                <a:solidFill>
                  <a:srgbClr val="FFFFFF"/>
                </a:solidFill>
                <a:latin typeface="Trebuchet MS" pitchFamily="34" charset="0"/>
                <a:sym typeface="Trebuchet MS" pitchFamily="34" charset="0"/>
              </a:rPr>
              <a:pPr algn="ctr"/>
              <a:t>92</a:t>
            </a:fld>
            <a:endParaRPr lang="en-US" dirty="0">
              <a:solidFill>
                <a:srgbClr val="FFFFFF"/>
              </a:solidFill>
              <a:latin typeface="Trebuchet MS" pitchFamily="34" charset="0"/>
              <a:sym typeface="Trebuchet MS" pitchFamily="34" charset="0"/>
            </a:endParaRPr>
          </a:p>
        </p:txBody>
      </p:sp>
      <p:sp>
        <p:nvSpPr>
          <p:cNvPr id="6" name="Titolo 3"/>
          <p:cNvSpPr txBox="1">
            <a:spLocks/>
          </p:cNvSpPr>
          <p:nvPr/>
        </p:nvSpPr>
        <p:spPr bwMode="auto">
          <a:xfrm>
            <a:off x="5720" y="188640"/>
            <a:ext cx="9144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i="1" kern="1200">
                <a:solidFill>
                  <a:srgbClr val="CAB696"/>
                </a:solidFill>
                <a:latin typeface="Arial Black"/>
                <a:ea typeface="+mj-ea"/>
                <a:cs typeface="Arial Black"/>
              </a:defRPr>
            </a:lvl1pPr>
            <a:lvl2pPr algn="l" defTabSz="457200" rtl="0" eaLnBrk="0" fontAlgn="base" hangingPunct="0">
              <a:spcBef>
                <a:spcPct val="0"/>
              </a:spcBef>
              <a:spcAft>
                <a:spcPct val="0"/>
              </a:spcAft>
              <a:defRPr sz="3600" i="1">
                <a:solidFill>
                  <a:srgbClr val="CAB696"/>
                </a:solidFill>
                <a:latin typeface="Arial Black" pitchFamily="34" charset="0"/>
              </a:defRPr>
            </a:lvl2pPr>
            <a:lvl3pPr algn="l" defTabSz="457200" rtl="0" eaLnBrk="0" fontAlgn="base" hangingPunct="0">
              <a:spcBef>
                <a:spcPct val="0"/>
              </a:spcBef>
              <a:spcAft>
                <a:spcPct val="0"/>
              </a:spcAft>
              <a:defRPr sz="3600" i="1">
                <a:solidFill>
                  <a:srgbClr val="CAB696"/>
                </a:solidFill>
                <a:latin typeface="Arial Black" pitchFamily="34" charset="0"/>
              </a:defRPr>
            </a:lvl3pPr>
            <a:lvl4pPr algn="l" defTabSz="457200" rtl="0" eaLnBrk="0" fontAlgn="base" hangingPunct="0">
              <a:spcBef>
                <a:spcPct val="0"/>
              </a:spcBef>
              <a:spcAft>
                <a:spcPct val="0"/>
              </a:spcAft>
              <a:defRPr sz="3600" i="1">
                <a:solidFill>
                  <a:srgbClr val="CAB696"/>
                </a:solidFill>
                <a:latin typeface="Arial Black" pitchFamily="34" charset="0"/>
              </a:defRPr>
            </a:lvl4pPr>
            <a:lvl5pPr algn="l" defTabSz="457200" rtl="0" eaLnBrk="0" fontAlgn="base" hangingPunct="0">
              <a:spcBef>
                <a:spcPct val="0"/>
              </a:spcBef>
              <a:spcAft>
                <a:spcPct val="0"/>
              </a:spcAft>
              <a:defRPr sz="3600" i="1">
                <a:solidFill>
                  <a:srgbClr val="CAB696"/>
                </a:solidFill>
                <a:latin typeface="Arial Black" pitchFamily="34" charset="0"/>
              </a:defRPr>
            </a:lvl5pPr>
            <a:lvl6pPr marL="457200" algn="l" defTabSz="457200" rtl="0" fontAlgn="base">
              <a:spcBef>
                <a:spcPct val="0"/>
              </a:spcBef>
              <a:spcAft>
                <a:spcPct val="0"/>
              </a:spcAft>
              <a:defRPr sz="3600" i="1">
                <a:solidFill>
                  <a:srgbClr val="CAB696"/>
                </a:solidFill>
                <a:latin typeface="Arial Black" pitchFamily="34" charset="0"/>
              </a:defRPr>
            </a:lvl6pPr>
            <a:lvl7pPr marL="914400" algn="l" defTabSz="457200" rtl="0" fontAlgn="base">
              <a:spcBef>
                <a:spcPct val="0"/>
              </a:spcBef>
              <a:spcAft>
                <a:spcPct val="0"/>
              </a:spcAft>
              <a:defRPr sz="3600" i="1">
                <a:solidFill>
                  <a:srgbClr val="CAB696"/>
                </a:solidFill>
                <a:latin typeface="Arial Black" pitchFamily="34" charset="0"/>
              </a:defRPr>
            </a:lvl7pPr>
            <a:lvl8pPr marL="1371600" algn="l" defTabSz="457200" rtl="0" fontAlgn="base">
              <a:spcBef>
                <a:spcPct val="0"/>
              </a:spcBef>
              <a:spcAft>
                <a:spcPct val="0"/>
              </a:spcAft>
              <a:defRPr sz="3600" i="1">
                <a:solidFill>
                  <a:srgbClr val="CAB696"/>
                </a:solidFill>
                <a:latin typeface="Arial Black" pitchFamily="34" charset="0"/>
              </a:defRPr>
            </a:lvl8pPr>
            <a:lvl9pPr marL="1828800" algn="l" defTabSz="457200" rtl="0" fontAlgn="base">
              <a:spcBef>
                <a:spcPct val="0"/>
              </a:spcBef>
              <a:spcAft>
                <a:spcPct val="0"/>
              </a:spcAft>
              <a:defRPr sz="3600" i="1">
                <a:solidFill>
                  <a:srgbClr val="CAB696"/>
                </a:solidFill>
                <a:latin typeface="Arial Black" pitchFamily="34" charset="0"/>
              </a:defRPr>
            </a:lvl9pPr>
          </a:lstStyle>
          <a:p>
            <a:pPr algn="ctr"/>
            <a:r>
              <a:rPr lang="it-IT" dirty="0">
                <a:solidFill>
                  <a:schemeClr val="accent1"/>
                </a:solidFill>
                <a:latin typeface="Arial Black" pitchFamily="34" charset="0"/>
                <a:ea typeface="ＭＳ Ｐゴシック"/>
                <a:cs typeface="ＭＳ Ｐゴシック"/>
              </a:rPr>
              <a:t>Agenda</a:t>
            </a:r>
          </a:p>
        </p:txBody>
      </p:sp>
      <p:sp>
        <p:nvSpPr>
          <p:cNvPr id="7" name="Rettangolo 6"/>
          <p:cNvSpPr/>
          <p:nvPr/>
        </p:nvSpPr>
        <p:spPr>
          <a:xfrm>
            <a:off x="1301356" y="1556792"/>
            <a:ext cx="6552728" cy="3888432"/>
          </a:xfrm>
          <a:prstGeom prst="rect">
            <a:avLst/>
          </a:prstGeom>
          <a:noFill/>
          <a:ln w="9525">
            <a:noFill/>
            <a:prstDash val="dash"/>
            <a:miter lim="800000"/>
            <a:headEnd/>
            <a:tailEnd/>
          </a:ln>
          <a:effectLst/>
        </p:spPr>
        <p:txBody>
          <a:bodyPr lIns="216000" tIns="0" rIns="216000" bIns="0" rtlCol="0" anchor="t" anchorCtr="0">
            <a:prstTxWarp prst="textNoShape">
              <a:avLst/>
            </a:prstTxWarp>
            <a:noAutofit/>
          </a:bodyPr>
          <a:lstStyle/>
          <a:p>
            <a:pPr marL="85725" algn="just"/>
            <a:endParaRPr lang="it-IT" sz="1600" dirty="0" smtClean="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smtClean="0">
                <a:solidFill>
                  <a:schemeClr val="accent2">
                    <a:lumMod val="75000"/>
                  </a:schemeClr>
                </a:solidFill>
                <a:latin typeface="Arial" pitchFamily="34" charset="0"/>
                <a:cs typeface="Arial" pitchFamily="34" charset="0"/>
              </a:rPr>
              <a:t>Il mercato</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Che cos’è il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La </a:t>
            </a:r>
            <a:r>
              <a:rPr lang="it-IT" sz="1600" dirty="0" smtClean="0">
                <a:solidFill>
                  <a:schemeClr val="accent2">
                    <a:lumMod val="75000"/>
                  </a:schemeClr>
                </a:solidFill>
                <a:latin typeface="Arial" pitchFamily="34" charset="0"/>
                <a:cs typeface="Arial" pitchFamily="34" charset="0"/>
              </a:rPr>
              <a:t>normativa</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Struttura tecnica </a:t>
            </a:r>
            <a:r>
              <a:rPr lang="it-IT" sz="1600" dirty="0" smtClean="0">
                <a:solidFill>
                  <a:schemeClr val="accent2">
                    <a:lumMod val="75000"/>
                  </a:schemeClr>
                </a:solidFill>
                <a:latin typeface="Arial" pitchFamily="34" charset="0"/>
                <a:cs typeface="Arial" pitchFamily="34" charset="0"/>
              </a:rPr>
              <a:t>dell’operazione</a:t>
            </a:r>
          </a:p>
          <a:p>
            <a:pPr marL="85725" algn="just"/>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Vantaggi dell’operazione e </a:t>
            </a:r>
            <a:r>
              <a:rPr lang="it-IT" sz="1600" dirty="0" smtClean="0">
                <a:solidFill>
                  <a:schemeClr val="accent2">
                    <a:lumMod val="75000"/>
                  </a:schemeClr>
                </a:solidFill>
                <a:latin typeface="Arial" pitchFamily="34" charset="0"/>
                <a:cs typeface="Arial" pitchFamily="34" charset="0"/>
              </a:rPr>
              <a:t>comparazione</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Il profilo ideale della domanda di </a:t>
            </a:r>
            <a:r>
              <a:rPr lang="it-IT" sz="1600" dirty="0" smtClean="0">
                <a:solidFill>
                  <a:schemeClr val="accent2">
                    <a:lumMod val="75000"/>
                  </a:schemeClr>
                </a:solidFill>
                <a:latin typeface="Arial" pitchFamily="34" charset="0"/>
                <a:cs typeface="Arial" pitchFamily="34" charset="0"/>
              </a:rPr>
              <a:t>factoring</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Gli effetti del factoring sulla gestione </a:t>
            </a:r>
            <a:r>
              <a:rPr lang="it-IT" sz="1600" dirty="0" smtClean="0">
                <a:solidFill>
                  <a:schemeClr val="accent2">
                    <a:lumMod val="75000"/>
                  </a:schemeClr>
                </a:solidFill>
                <a:latin typeface="Arial" pitchFamily="34" charset="0"/>
                <a:cs typeface="Arial" pitchFamily="34" charset="0"/>
              </a:rPr>
              <a:t>dell’impresa</a:t>
            </a:r>
          </a:p>
          <a:p>
            <a:pPr marL="361950" indent="-276225" algn="just">
              <a:buFont typeface="Wingdings" pitchFamily="2" charset="2"/>
              <a:buChar char="q"/>
            </a:pP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r>
              <a:rPr lang="it-IT" sz="1600" dirty="0">
                <a:solidFill>
                  <a:schemeClr val="accent2">
                    <a:lumMod val="75000"/>
                  </a:schemeClr>
                </a:solidFill>
                <a:latin typeface="Arial" pitchFamily="34" charset="0"/>
                <a:cs typeface="Arial" pitchFamily="34" charset="0"/>
              </a:rPr>
              <a:t>Case </a:t>
            </a:r>
            <a:r>
              <a:rPr lang="it-IT" sz="1600" dirty="0" err="1">
                <a:solidFill>
                  <a:schemeClr val="accent2">
                    <a:lumMod val="75000"/>
                  </a:schemeClr>
                </a:solidFill>
                <a:latin typeface="Arial" pitchFamily="34" charset="0"/>
                <a:cs typeface="Arial" pitchFamily="34" charset="0"/>
              </a:rPr>
              <a:t>History</a:t>
            </a:r>
            <a:endParaRPr lang="it-IT" sz="1600" dirty="0">
              <a:solidFill>
                <a:schemeClr val="accent2">
                  <a:lumMod val="75000"/>
                </a:schemeClr>
              </a:solidFill>
              <a:latin typeface="Arial" pitchFamily="34" charset="0"/>
              <a:cs typeface="Arial" pitchFamily="34" charset="0"/>
            </a:endParaRPr>
          </a:p>
          <a:p>
            <a:pPr marL="361950" indent="-276225" algn="just">
              <a:buFont typeface="Wingdings" pitchFamily="2" charset="2"/>
              <a:buChar char="q"/>
            </a:pPr>
            <a:endParaRPr lang="it-IT" sz="1600" dirty="0">
              <a:solidFill>
                <a:schemeClr val="tx2">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25130475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a:p>
        </p:txBody>
      </p:sp>
      <p:pic>
        <p:nvPicPr>
          <p:cNvPr id="2458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1952624"/>
            <a:ext cx="5810250" cy="4356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a:spLocks noGrp="1" noChangeArrowheads="1"/>
          </p:cNvSpPr>
          <p:nvPr>
            <p:ph type="title"/>
          </p:nvPr>
        </p:nvSpPr>
        <p:spPr>
          <a:xfrm>
            <a:off x="1259632" y="188640"/>
            <a:ext cx="6985000" cy="792088"/>
          </a:xfrm>
        </p:spPr>
        <p:txBody>
          <a:bodyPr/>
          <a:lstStyle/>
          <a:p>
            <a:r>
              <a:rPr lang="it-IT" sz="3200" dirty="0" smtClean="0"/>
              <a:t>Gli effetti del factoring sulla gestione dell’impresa</a:t>
            </a:r>
            <a:endParaRPr lang="it-IT" sz="3200" dirty="0"/>
          </a:p>
        </p:txBody>
      </p:sp>
    </p:spTree>
    <p:extLst>
      <p:ext uri="{BB962C8B-B14F-4D97-AF65-F5344CB8AC3E}">
        <p14:creationId xmlns:p14="http://schemas.microsoft.com/office/powerpoint/2010/main" val="19193399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a:p>
        </p:txBody>
      </p:sp>
      <p:pic>
        <p:nvPicPr>
          <p:cNvPr id="2560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843088"/>
            <a:ext cx="6019800" cy="4394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1259632" y="260648"/>
            <a:ext cx="6985000" cy="792088"/>
          </a:xfrm>
        </p:spPr>
        <p:txBody>
          <a:bodyPr/>
          <a:lstStyle/>
          <a:p>
            <a:r>
              <a:rPr lang="it-IT" sz="3200" dirty="0" smtClean="0"/>
              <a:t>Gli effetti del factoring sulla gestione dell’impresa</a:t>
            </a:r>
            <a:endParaRPr lang="it-IT" sz="3200" dirty="0"/>
          </a:p>
        </p:txBody>
      </p:sp>
    </p:spTree>
    <p:extLst>
      <p:ext uri="{BB962C8B-B14F-4D97-AF65-F5344CB8AC3E}">
        <p14:creationId xmlns:p14="http://schemas.microsoft.com/office/powerpoint/2010/main" val="286554440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a:p>
        </p:txBody>
      </p:sp>
      <p:pic>
        <p:nvPicPr>
          <p:cNvPr id="266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690688"/>
            <a:ext cx="6480720" cy="469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1259632" y="260648"/>
            <a:ext cx="6985000" cy="792088"/>
          </a:xfrm>
        </p:spPr>
        <p:txBody>
          <a:bodyPr/>
          <a:lstStyle/>
          <a:p>
            <a:r>
              <a:rPr lang="it-IT" sz="3200" dirty="0" smtClean="0"/>
              <a:t>Gli effetti del factoring sulla gestione dell’impresa</a:t>
            </a:r>
            <a:endParaRPr lang="it-IT" sz="3200" dirty="0"/>
          </a:p>
        </p:txBody>
      </p:sp>
    </p:spTree>
    <p:extLst>
      <p:ext uri="{BB962C8B-B14F-4D97-AF65-F5344CB8AC3E}">
        <p14:creationId xmlns:p14="http://schemas.microsoft.com/office/powerpoint/2010/main" val="378273359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a:p>
        </p:txBody>
      </p:sp>
      <p:pic>
        <p:nvPicPr>
          <p:cNvPr id="276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885950"/>
            <a:ext cx="6188199" cy="4567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1259632" y="260648"/>
            <a:ext cx="6985000" cy="792088"/>
          </a:xfrm>
        </p:spPr>
        <p:txBody>
          <a:bodyPr/>
          <a:lstStyle/>
          <a:p>
            <a:r>
              <a:rPr lang="it-IT" sz="3200" dirty="0" smtClean="0"/>
              <a:t>Gli effetti del factoring sulla gestione dell’impresa</a:t>
            </a:r>
            <a:endParaRPr lang="it-IT" sz="3200" dirty="0"/>
          </a:p>
        </p:txBody>
      </p:sp>
    </p:spTree>
    <p:extLst>
      <p:ext uri="{BB962C8B-B14F-4D97-AF65-F5344CB8AC3E}">
        <p14:creationId xmlns:p14="http://schemas.microsoft.com/office/powerpoint/2010/main" val="12678250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a:p>
        </p:txBody>
      </p:sp>
      <p:pic>
        <p:nvPicPr>
          <p:cNvPr id="286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847850"/>
            <a:ext cx="6408712" cy="460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1259632" y="260648"/>
            <a:ext cx="6985000" cy="792088"/>
          </a:xfrm>
        </p:spPr>
        <p:txBody>
          <a:bodyPr/>
          <a:lstStyle/>
          <a:p>
            <a:r>
              <a:rPr lang="it-IT" sz="3200" dirty="0" smtClean="0"/>
              <a:t>Gli effetti del factoring sulla gestione dell’impresa</a:t>
            </a:r>
            <a:endParaRPr lang="it-IT" sz="3200" dirty="0"/>
          </a:p>
        </p:txBody>
      </p:sp>
    </p:spTree>
    <p:extLst>
      <p:ext uri="{BB962C8B-B14F-4D97-AF65-F5344CB8AC3E}">
        <p14:creationId xmlns:p14="http://schemas.microsoft.com/office/powerpoint/2010/main" val="142353865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a:p>
        </p:txBody>
      </p:sp>
      <p:pic>
        <p:nvPicPr>
          <p:cNvPr id="2970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700808"/>
            <a:ext cx="6408711" cy="468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1259632" y="260648"/>
            <a:ext cx="6985000" cy="792088"/>
          </a:xfrm>
        </p:spPr>
        <p:txBody>
          <a:bodyPr/>
          <a:lstStyle/>
          <a:p>
            <a:r>
              <a:rPr lang="it-IT" sz="3200" dirty="0" smtClean="0"/>
              <a:t>Gli effetti del factoring sulla gestione dell’impresa</a:t>
            </a:r>
            <a:endParaRPr lang="it-IT" sz="3200" dirty="0"/>
          </a:p>
        </p:txBody>
      </p:sp>
    </p:spTree>
    <p:extLst>
      <p:ext uri="{BB962C8B-B14F-4D97-AF65-F5344CB8AC3E}">
        <p14:creationId xmlns:p14="http://schemas.microsoft.com/office/powerpoint/2010/main" val="245924669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a:p>
        </p:txBody>
      </p:sp>
      <p:pic>
        <p:nvPicPr>
          <p:cNvPr id="3072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847850"/>
            <a:ext cx="6624736" cy="446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1259632" y="260648"/>
            <a:ext cx="6985000" cy="792088"/>
          </a:xfrm>
        </p:spPr>
        <p:txBody>
          <a:bodyPr/>
          <a:lstStyle/>
          <a:p>
            <a:r>
              <a:rPr lang="it-IT" sz="3200" dirty="0" smtClean="0"/>
              <a:t>Gli effetti del factoring sulla gestione dell’impresa</a:t>
            </a:r>
            <a:endParaRPr lang="it-IT" sz="3200" dirty="0"/>
          </a:p>
        </p:txBody>
      </p:sp>
    </p:spTree>
    <p:extLst>
      <p:ext uri="{BB962C8B-B14F-4D97-AF65-F5344CB8AC3E}">
        <p14:creationId xmlns:p14="http://schemas.microsoft.com/office/powerpoint/2010/main" val="55160734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 MIBAMS 2012b">
  <a:themeElements>
    <a:clrScheme name="ModelloUCSbf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ModelloUCSbf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elloUCSbf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elloUCSbf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elloUCSbf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elloUCSbf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elloUCSbf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elloUCSbf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elloUCSbf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ModelloUCSbf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themeOverride>
</file>

<file path=docProps/app.xml><?xml version="1.0" encoding="utf-8"?>
<Properties xmlns="http://schemas.openxmlformats.org/officeDocument/2006/extended-properties" xmlns:vt="http://schemas.openxmlformats.org/officeDocument/2006/docPropsVTypes">
  <Template/>
  <TotalTime>1484</TotalTime>
  <Words>6305</Words>
  <Application>Microsoft Office PowerPoint</Application>
  <PresentationFormat>Presentazione su schermo (4:3)</PresentationFormat>
  <Paragraphs>1078</Paragraphs>
  <Slides>119</Slides>
  <Notes>30</Notes>
  <HiddenSlides>15</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119</vt:i4>
      </vt:variant>
    </vt:vector>
  </HeadingPairs>
  <TitlesOfParts>
    <vt:vector size="131" baseType="lpstr">
      <vt:lpstr>Arial Unicode MS</vt:lpstr>
      <vt:lpstr>Arial</vt:lpstr>
      <vt:lpstr>Arial Black</vt:lpstr>
      <vt:lpstr>Calibri</vt:lpstr>
      <vt:lpstr>ＭＳ Ｐゴシック</vt:lpstr>
      <vt:lpstr>Tahoma</vt:lpstr>
      <vt:lpstr>Times New Roman</vt:lpstr>
      <vt:lpstr>Trebuchet MS</vt:lpstr>
      <vt:lpstr>Verdana</vt:lpstr>
      <vt:lpstr>Wingdings</vt:lpstr>
      <vt:lpstr>ヒラギノ角ゴ ProN W3</vt:lpstr>
      <vt:lpstr>Template MIBAMS 2012b</vt:lpstr>
      <vt:lpstr>Il Factoring: un servizio innovativo per le imprese</vt:lpstr>
      <vt:lpstr>Presentazione standard di PowerPoint</vt:lpstr>
      <vt:lpstr>Prestiti bancari ai residenti</vt:lpstr>
      <vt:lpstr>Prestiti bancari alle imprese</vt:lpstr>
      <vt:lpstr>Andamento impieghi bancari</vt:lpstr>
      <vt:lpstr>Trend Prestiti Sofferenze</vt:lpstr>
      <vt:lpstr>Alcuni flash</vt:lpstr>
      <vt:lpstr>Rapporto Sofferenze Impieghi Bancari </vt:lpstr>
      <vt:lpstr>Previsioni PIL</vt:lpstr>
      <vt:lpstr>Quadro Economico Nazionale Previsioni 2015</vt:lpstr>
      <vt:lpstr>Alcuni flash</vt:lpstr>
      <vt:lpstr>Alcuni flash</vt:lpstr>
      <vt:lpstr>Il mercato</vt:lpstr>
      <vt:lpstr>Il mercato</vt:lpstr>
      <vt:lpstr>Il mercato italiano</vt:lpstr>
      <vt:lpstr>Il mercato: rapporto Factoring / PIL</vt:lpstr>
      <vt:lpstr>Il mercato italiano:  ripartizione territoriale del turnover (2013)</vt:lpstr>
      <vt:lpstr>Factoring e smobilizzi bancari</vt:lpstr>
      <vt:lpstr>Presentazione standard di PowerPoint</vt:lpstr>
      <vt:lpstr>Presentazione standard di PowerPoint</vt:lpstr>
      <vt:lpstr>Definizioni di factoring</vt:lpstr>
      <vt:lpstr>Definizioni di factoring</vt:lpstr>
      <vt:lpstr>  Le risposte del Factoring ai bisogni di impresa  </vt:lpstr>
      <vt:lpstr>Presentazione standard di PowerPoint</vt:lpstr>
      <vt:lpstr>Il factoring – cenni storici</vt:lpstr>
      <vt:lpstr>Il factoring – cenni storici</vt:lpstr>
      <vt:lpstr>Breve glossario</vt:lpstr>
      <vt:lpstr>Presentazione standard di PowerPoint</vt:lpstr>
      <vt:lpstr>Normativa: natura del contratto      di factoring</vt:lpstr>
      <vt:lpstr>La normativa</vt:lpstr>
      <vt:lpstr>La normativa</vt:lpstr>
      <vt:lpstr>Legge 21 febbraio 1991, n. 52 </vt:lpstr>
      <vt:lpstr>Legge 21 febbraio 1991, n. 52</vt:lpstr>
      <vt:lpstr>Legge 21 febbraio 1991, n. 52</vt:lpstr>
      <vt:lpstr>Legge 21 febbraio 1991, n. 52</vt:lpstr>
      <vt:lpstr>Legge 21 febbraio 1991, n. 52</vt:lpstr>
      <vt:lpstr>Legge 21 febbraio 1991, n. 52</vt:lpstr>
      <vt:lpstr>Legge 21 febbraio 1991, n. 52</vt:lpstr>
      <vt:lpstr>Legge 21 febbraio 1991, n. 52</vt:lpstr>
      <vt:lpstr>Legge 21 febbraio 1991, n. 52</vt:lpstr>
      <vt:lpstr>Codice Civile Art. 1260 – 1267 </vt:lpstr>
      <vt:lpstr>Art. 1260 – 1267 C.C.</vt:lpstr>
      <vt:lpstr>Art. 1260 – 1267 C.C.</vt:lpstr>
      <vt:lpstr>Art. 1260 – 1267 C.C.</vt:lpstr>
      <vt:lpstr> Raffronto art. C.C. e L.52/1991</vt:lpstr>
      <vt:lpstr> Novità introdotte dalla  Legge 52/1991</vt:lpstr>
      <vt:lpstr> Novità introdotte dalla  Legge 52/1991</vt:lpstr>
      <vt:lpstr>L’importanza della CIM                             – cessione Crediti In Massa – </vt:lpstr>
      <vt:lpstr>Presentazione standard di PowerPoint</vt:lpstr>
      <vt:lpstr>Struttura tecnica dell’operazione di factoring: gli attori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Forme Tecniche</vt:lpstr>
      <vt:lpstr>L’offerta di BCC Factoring</vt:lpstr>
      <vt:lpstr>Maturity</vt:lpstr>
      <vt:lpstr>A.T.D. - IAS</vt:lpstr>
      <vt:lpstr>Indiretto</vt:lpstr>
      <vt:lpstr>Indiretto</vt:lpstr>
      <vt:lpstr>Indiretto</vt:lpstr>
      <vt:lpstr>Indiretto</vt:lpstr>
      <vt:lpstr>Supply chain - Indiretto</vt:lpstr>
      <vt:lpstr>Export</vt:lpstr>
      <vt:lpstr>Export</vt:lpstr>
      <vt:lpstr>Gli attori del processo di Export Factoring</vt:lpstr>
      <vt:lpstr>Export</vt:lpstr>
      <vt:lpstr>Enti pubblici</vt:lpstr>
      <vt:lpstr>Presentazione standard di PowerPoint</vt:lpstr>
      <vt:lpstr>I principali vantaggi del factoring </vt:lpstr>
      <vt:lpstr>I principali vantaggi del factoring </vt:lpstr>
      <vt:lpstr>Vantaggi e comparazione</vt:lpstr>
      <vt:lpstr>Factoring e banche – raffronti - </vt:lpstr>
      <vt:lpstr>Factoring e banche – raffronti - </vt:lpstr>
      <vt:lpstr>Factoring e banche – raffronti -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Gli effetti del factoring sulla gestione dell’impresa</vt:lpstr>
      <vt:lpstr>Gli effetti del factoring sulla gestione dell’impresa</vt:lpstr>
      <vt:lpstr>Gli effetti del factoring sulla gestione dell’impresa</vt:lpstr>
      <vt:lpstr>Gli effetti del factoring sulla gestione dell’impresa</vt:lpstr>
      <vt:lpstr>Gli effetti del factoring sulla gestione dell’impresa</vt:lpstr>
      <vt:lpstr>Gli effetti del factoring sulla gestione dell’impresa</vt:lpstr>
      <vt:lpstr>Gli effetti del factoring sulla gestione dell’impresa</vt:lpstr>
      <vt:lpstr>Gli effetti del factoring sulla gestione dell’impresa</vt:lpstr>
      <vt:lpstr>Gli effetti del factoring sulla gestione dell’impresa</vt:lpstr>
      <vt:lpstr>Gli effetti del factoring sulla gestione dell’impresa</vt:lpstr>
      <vt:lpstr>Gli effetti del factoring sulla gestione dell’impresa</vt:lpstr>
      <vt:lpstr>Gli effetti del factoring sulla gestione dell’impresa</vt:lpstr>
      <vt:lpstr>Gli effetti del factoring sulla gestione dell’impresa</vt:lpstr>
      <vt:lpstr>Presentazione standard di PowerPoint</vt:lpstr>
      <vt:lpstr>Presentazione standard di PowerPoint</vt:lpstr>
      <vt:lpstr>Pro solvendo</vt:lpstr>
      <vt:lpstr>Pro soluto</vt:lpstr>
      <vt:lpstr>EEPP</vt:lpstr>
      <vt:lpstr>Indiretto</vt:lpstr>
      <vt:lpstr>Il costo del factoring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user</dc:creator>
  <cp:lastModifiedBy>BAGNOLI</cp:lastModifiedBy>
  <cp:revision>135</cp:revision>
  <dcterms:created xsi:type="dcterms:W3CDTF">2014-02-18T11:55:50Z</dcterms:created>
  <dcterms:modified xsi:type="dcterms:W3CDTF">2015-10-26T19:43:24Z</dcterms:modified>
</cp:coreProperties>
</file>